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33" r:id="rId2"/>
    <p:sldId id="334" r:id="rId3"/>
    <p:sldId id="319" r:id="rId4"/>
    <p:sldId id="339" r:id="rId5"/>
    <p:sldId id="337" r:id="rId6"/>
    <p:sldId id="306" r:id="rId7"/>
    <p:sldId id="307" r:id="rId8"/>
    <p:sldId id="320" r:id="rId9"/>
    <p:sldId id="308" r:id="rId10"/>
    <p:sldId id="340" r:id="rId11"/>
    <p:sldId id="341" r:id="rId12"/>
    <p:sldId id="336" r:id="rId13"/>
    <p:sldId id="310" r:id="rId14"/>
    <p:sldId id="311" r:id="rId15"/>
    <p:sldId id="317" r:id="rId16"/>
    <p:sldId id="312" r:id="rId17"/>
    <p:sldId id="313" r:id="rId18"/>
    <p:sldId id="316" r:id="rId19"/>
    <p:sldId id="314" r:id="rId20"/>
    <p:sldId id="315" r:id="rId21"/>
    <p:sldId id="321" r:id="rId22"/>
    <p:sldId id="342" r:id="rId23"/>
    <p:sldId id="322" r:id="rId24"/>
    <p:sldId id="335" r:id="rId25"/>
    <p:sldId id="323" r:id="rId26"/>
    <p:sldId id="324" r:id="rId27"/>
    <p:sldId id="325" r:id="rId28"/>
    <p:sldId id="326" r:id="rId29"/>
    <p:sldId id="327" r:id="rId30"/>
    <p:sldId id="328" r:id="rId31"/>
    <p:sldId id="345" r:id="rId32"/>
    <p:sldId id="348" r:id="rId33"/>
    <p:sldId id="329" r:id="rId34"/>
    <p:sldId id="346" r:id="rId35"/>
    <p:sldId id="343" r:id="rId36"/>
    <p:sldId id="331" r:id="rId37"/>
    <p:sldId id="332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002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9" autoAdjust="0"/>
    <p:restoredTop sz="96327" autoAdjust="0"/>
  </p:normalViewPr>
  <p:slideViewPr>
    <p:cSldViewPr>
      <p:cViewPr varScale="1">
        <p:scale>
          <a:sx n="123" d="100"/>
          <a:sy n="123" d="100"/>
        </p:scale>
        <p:origin x="1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B580E015-9D99-420C-A960-FF16AB3B53D5}" type="datetime1">
              <a:rPr lang="en-US" smtClean="0"/>
              <a:pPr/>
              <a:t>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BFB78087-625E-46DF-906F-6D4A931B4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26:34.5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1 24575,'0'7'0,"0"0"0,0 0 0,0 1 0,-4-1 0,4 1 0,-7-1 0,6 0 0,-2 1 0,3-1 0,0 1 0,-4-4 0,3 3 0,-2-3 0,0 0 0,2 2 0,-3-1 0,1-1 0,2 2 0,-5-2 0,5 4 0,-6-1 0,3 1 0,0-1 0,1 0 0,3 0 0,-3-3 0,2 2 0,-2-2 0,3 3 0,0-3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4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5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18.51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42:38.6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8191,'2'0'0,"4"0"5063,4 0-5063,5 0 2818,-2 0-2818,-1 0 1719,0 0-1719,-1 0 6784,-3 0-6784,4 0 0,-5 0 0,1 0 0,-1 0 0,1 0 0,-1 0 0,1 0 0,-1 0 0,0 0 0,1 0 0,-1 0 0,1 0 0,-1 0 0,1 0 0,-1 0 0,0 0 0,0 0 0,1 0 0,-1 0 0,0 0 0,0 0 0,0 0 0,-3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42:40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24575,'0'7'0,"0"5"0,0-4 0,0 7 0,0-6 0,0 2 0,0 1 0,0-4 0,0 4 0,0-1 0,0-2 0,0 2 0,0-4 0,0 1 0,0-1 0,0 1 0,0-1 0,0 0 0,0 0 0,0 0 0,0 0 0,0 0 0,0 1 0,0-1 0,0 0 0,0 0 0,0 1 0,0-2 0,0 1 0,0 0 0,0 0 0,0 0 0,0 0 0,0 0 0,0 1 0,0-1 0,0 0 0,0 0 0,0 0 0,0 0 0,0 0 0,0 0 0,0 1 0,0-1 0,0 0 0,0-3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42:42.4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24575,'10'0'0,"4"0"0,-1 0 0,3 0 0,1 0 0,-1 0 0,1 0 0,-1 4 0,1-3 0,-5 3 0,3-1 0,-6-2 0,2 3 0,-3-4 0,-1 0 0,1 0 0,-1 0 0,1 0 0,-1 0 0,0 0 0,0 0 0,0 3 0,-4-5 0,0 4 0,-3-5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26:39.0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134 0 24575,'-7'0'0,"3"3"0,-2-2 0,5 5 0,-6-5 0,3 5 0,-3-2 0,-1 3 0,1 0 0,-3-3 0,6 2 0,-5-2 0,8 4 0,-9-1 0,5 1 0,-9-4 0,10 2 0,-6-2 0,6 4 0,0-1 0,-3 0 0,6 1 0,1-4 0,4-1 0,3-3 0,1 0 0,-1-3 0,1 2 0,-1-6 0,0 3 0,5-4 0,-4 0 0,4 0 0,-1 0 0,-2 1 0,2 2 0,-3-1 0,-1 1 0,0 1 0,1-3 0,-1 3 0,-3-3 0,3 3 0,-7-2 0,7 5 0,-6-5 0,5 5 0,-5-6 0,6 6 0,-3-2 0,3 3 0,0 0 0,0 0 0,0 0 0,1 0 0,-1 0 0,0 0 0,1 0 0,-1 0 0,1 4 0,-1-4 0,1 7 0,-1-3 0,1 0 0,-1 3 0,4-3 0,-2 1 0,2 2 0,-3-3 0,-1 0 0,1 2 0,-1-1 0,1-1 0,-1-1 0,0 0 0,1-2 0,-4 6 0,2-7 0,-5 6 0,2-5 0,-3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26:41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24575,'0'7'0,"0"0"0,0 1 0,0-1 0,0 0 0,0 1 0,0-1 0,0 1 0,0-1 0,0 4 0,0-2 0,0 6 0,0-7 0,0 4 0,0-1 0,0-2 0,0 2 0,0-3 0,0-1 0,0 0 0,0 1 0,0-1 0,0 1 0,0-1 0,0 1 0,0-1 0,0 0 0,0 0 0,0 0 0,0 0 0,0 0 0,0 1 0,0-1 0,0 0 0,0 0 0,0 1 0,0-1 0,0 0 0,0 1 0,0-1 0,0 1 0,0-1 0,0 0 0,0 1 0,0-1 0,0 0 0,0 1 0,0-1 0,0 0 0,0 0 0,0 1 0,0-1 0,3 0 0,-2 1 0,2-1 0,0-3 0,-2 2 0,2-2 0,-3 3 0,0 0 0,0 0 0,0 0 0,0 0 0,4-3 0,-4 3 0,4-6 0,-4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29:09.3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24575,'11'0'0,"1"0"0,4 0 0,-4 0 0,3 0 0,-2 0 0,-1 0 0,4 0 0,-4 0 0,0 0 0,0 0 0,-5 0 0,1 0 0,-1 0 0,0 0 0,3 0 0,-2 0 0,2 0 0,-2 0 0,-1 0 0,1 0 0,-1 0 0,1 0 0,-1 0 0,0 0 0,0 0 0,0 0 0,1 0 0,-1 0 0,0 0 0,1 0 0,-1 0 0,1 0 0,-1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29:11.2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1 24575,'0'7'0,"0"0"0,-7 1 0,5-1 0,-5 1 0,7 0 0,0-1 0,0 0 0,0 0 0,-4-3 0,3 3 0,-2-3 0,3 3 0,0 1 0,0-1 0,0 0 0,0 1 0,0-1 0,0 0 0,0 0 0,0 1 0,0-1 0,0 1 0,0-1 0,-3 0 0,2 1 0,-3-1 0,4 0 0,0 1 0,0-1 0,0 0 0,0 0 0,0 0 0,0 0 0,0 0 0,0 0 0,0 0 0,0 1 0,0-1 0,0 0 0,0 0 0,0-3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2T13:29:13.6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24575,'2'0'0,"0"0"0,13 0 0,-6 0 0,2 0 0,-4 0 0,5 0 0,-4 0 0,8 0 0,-8 0 0,8 0 0,-8 0 0,8 0 0,-8 0 0,8 0 0,-8 0 0,3 0 0,1 0 0,-4 0 0,4 0 0,-5 0 0,0 0 0,1 0 0,-1 0 0,0 0 0,0 3 0,0-2 0,0 6 0,0-7 0,1 4 0,-1-1 0,1-2 0,-1 2 0,1 1 0,-1-4 0,1 7 0,-1-6 0,0 2 0,1-3 0,-4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1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2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12:51:0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 smtClean="0"/>
            </a:lvl1pPr>
          </a:lstStyle>
          <a:p>
            <a:pPr>
              <a:defRPr/>
            </a:pPr>
            <a:fld id="{D3CC0252-9331-4FF0-86D9-4266274FA09C}" type="datetime1">
              <a:rPr lang="en-US" smtClean="0"/>
              <a:pPr>
                <a:defRPr/>
              </a:pPr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1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E3F3835-ECF3-475F-A1ED-53F69F7B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9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F3835-ECF3-475F-A1ED-53F69F7B1D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011D4-1FA9-40FB-864C-8BFA8E97401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8FDB76-7E28-467F-9891-F6C1D0E9ED0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B428A0-1417-43BB-863B-73E169CADEDB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F3835-ECF3-475F-A1ED-53F69F7B1D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904CC3-AC15-4E8E-AFE2-ADC81877992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DF2A644-2593-43A3-A19A-0F691B0CC81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F3835-ECF3-475F-A1ED-53F69F7B1D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8E2A5C-FE8F-4D02-9818-0E767CABF93C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505F69-0AA2-4CE2-9B92-EFE0BC66235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897B4-2D37-4E21-A4AA-3D382E58821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F3835-ECF3-475F-A1ED-53F69F7B1D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011D4-1FA9-40FB-864C-8BFA8E97401E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12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26A466-E223-4DDC-84EE-FAF85DCBA25D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2D9DDA-B923-4798-B3B6-F286B0177799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F2B3C-A06F-4C89-922D-948CE47CED0B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11207-90B2-4EAD-90A3-83380B0274D3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486A6C-7ADC-44C3-B6EE-EC239F160B8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135BF-734D-4FAD-9923-0FDE0F394C0A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9837C1-9C4D-4FE4-B441-8D6AFEAC642B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135BF-734D-4FAD-9923-0FDE0F394C0A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7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F3835-ECF3-475F-A1ED-53F69F7B1D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A6FB38-770F-495F-B99F-889A7C2FCF16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978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A6FB38-770F-495F-B99F-889A7C2FCF16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CAEAA9-D3B1-45DA-BB76-F4680B584F29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011D4-1FA9-40FB-864C-8BFA8E97401E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91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6B2C25-2F20-4B93-915F-77E84C211C59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07F359-F771-4B67-A5B9-7474ECA26798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48CD81-611E-49B6-B563-D237E9C1D55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C6BC25-7E88-450C-95F6-5A1F0978EA4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C655BF-05D5-4F3B-A91A-20F1FE6DDA6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E680B-6A1D-4048-BD5A-28BC6C049C7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011D4-1FA9-40FB-864C-8BFA8E97401E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4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C011D4-1FA9-40FB-864C-8BFA8E97401E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3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4E7AB-DAC9-4177-B413-62033E0E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93740-2C15-4B07-A409-981AE7B17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89D01-EF64-44F7-959E-126D69DE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035490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26" Type="http://schemas.openxmlformats.org/officeDocument/2006/relationships/image" Target="../media/image36.png"/><Relationship Id="rId3" Type="http://schemas.openxmlformats.org/officeDocument/2006/relationships/image" Target="../media/image19.png"/><Relationship Id="rId21" Type="http://schemas.openxmlformats.org/officeDocument/2006/relationships/customXml" Target="../ink/ink6.xml"/><Relationship Id="rId7" Type="http://schemas.openxmlformats.org/officeDocument/2006/relationships/image" Target="../media/image23.png"/><Relationship Id="rId12" Type="http://schemas.openxmlformats.org/officeDocument/2006/relationships/customXml" Target="../ink/ink3.xml"/><Relationship Id="rId17" Type="http://schemas.openxmlformats.org/officeDocument/2006/relationships/customXml" Target="../ink/ink4.xml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24" Type="http://schemas.openxmlformats.org/officeDocument/2006/relationships/image" Target="../media/image34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23" Type="http://schemas.openxmlformats.org/officeDocument/2006/relationships/image" Target="../media/image33.png"/><Relationship Id="rId10" Type="http://schemas.openxmlformats.org/officeDocument/2006/relationships/customXml" Target="../ink/ink2.xml"/><Relationship Id="rId19" Type="http://schemas.openxmlformats.org/officeDocument/2006/relationships/customXml" Target="../ink/ink5.xml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9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46.wmf"/><Relationship Id="rId19" Type="http://schemas.openxmlformats.org/officeDocument/2006/relationships/image" Target="../media/image19.png"/><Relationship Id="rId4" Type="http://schemas.openxmlformats.org/officeDocument/2006/relationships/image" Target="../media/image4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51.wmf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63.wmf"/><Relationship Id="rId26" Type="http://schemas.openxmlformats.org/officeDocument/2006/relationships/image" Target="../media/image41.png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36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4.wmf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71.wmf"/><Relationship Id="rId19" Type="http://schemas.openxmlformats.org/officeDocument/2006/relationships/image" Target="../media/image38.png"/><Relationship Id="rId4" Type="http://schemas.openxmlformats.org/officeDocument/2006/relationships/image" Target="../media/image68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7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9.png"/><Relationship Id="rId4" Type="http://schemas.openxmlformats.org/officeDocument/2006/relationships/image" Target="../media/image76.wmf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47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8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87.png"/><Relationship Id="rId7" Type="http://schemas.openxmlformats.org/officeDocument/2006/relationships/image" Target="../media/image8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88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9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21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10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image" Target="../media/image105.wmf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113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65.bin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1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1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73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0.wmf"/><Relationship Id="rId20" Type="http://schemas.openxmlformats.org/officeDocument/2006/relationships/image" Target="../media/image12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117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11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image" Target="../media/image99.png"/><Relationship Id="rId7" Type="http://schemas.openxmlformats.org/officeDocument/2006/relationships/image" Target="../media/image1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23.e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9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image" Target="../media/image132.wmf"/><Relationship Id="rId18" Type="http://schemas.openxmlformats.org/officeDocument/2006/relationships/oleObject" Target="../embeddings/oleObject89.bin"/><Relationship Id="rId26" Type="http://schemas.openxmlformats.org/officeDocument/2006/relationships/image" Target="../media/image137.wmf"/><Relationship Id="rId3" Type="http://schemas.openxmlformats.org/officeDocument/2006/relationships/oleObject" Target="../embeddings/oleObject80.bin"/><Relationship Id="rId21" Type="http://schemas.openxmlformats.org/officeDocument/2006/relationships/image" Target="../media/image135.wmf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33.wmf"/><Relationship Id="rId25" Type="http://schemas.openxmlformats.org/officeDocument/2006/relationships/oleObject" Target="../embeddings/oleObject92.bin"/><Relationship Id="rId2" Type="http://schemas.openxmlformats.org/officeDocument/2006/relationships/notesSlide" Target="../notesSlides/notesSlide28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84.bin"/><Relationship Id="rId24" Type="http://schemas.openxmlformats.org/officeDocument/2006/relationships/image" Target="../media/image92.png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7.bin"/><Relationship Id="rId23" Type="http://schemas.openxmlformats.org/officeDocument/2006/relationships/image" Target="../media/image136.wmf"/><Relationship Id="rId10" Type="http://schemas.openxmlformats.org/officeDocument/2006/relationships/image" Target="../media/image131.wmf"/><Relationship Id="rId19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83.bin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5.xml"/><Relationship Id="rId3" Type="http://schemas.openxmlformats.org/officeDocument/2006/relationships/image" Target="../media/image127.png"/><Relationship Id="rId7" Type="http://schemas.openxmlformats.org/officeDocument/2006/relationships/customXml" Target="../ink/ink9.xml"/><Relationship Id="rId12" Type="http://schemas.openxmlformats.org/officeDocument/2006/relationships/customXml" Target="../ink/ink14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8.xml"/><Relationship Id="rId11" Type="http://schemas.openxmlformats.org/officeDocument/2006/relationships/customXml" Target="../ink/ink13.xml"/><Relationship Id="rId5" Type="http://schemas.openxmlformats.org/officeDocument/2006/relationships/image" Target="../media/image138.png"/><Relationship Id="rId15" Type="http://schemas.openxmlformats.org/officeDocument/2006/relationships/image" Target="../media/image139.png"/><Relationship Id="rId10" Type="http://schemas.openxmlformats.org/officeDocument/2006/relationships/customXml" Target="../ink/ink12.xml"/><Relationship Id="rId4" Type="http://schemas.openxmlformats.org/officeDocument/2006/relationships/customXml" Target="../ink/ink7.xml"/><Relationship Id="rId9" Type="http://schemas.openxmlformats.org/officeDocument/2006/relationships/customXml" Target="../ink/ink11.xml"/><Relationship Id="rId14" Type="http://schemas.openxmlformats.org/officeDocument/2006/relationships/customXml" Target="../ink/ink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4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4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520.png"/><Relationship Id="rId3" Type="http://schemas.openxmlformats.org/officeDocument/2006/relationships/image" Target="../media/image1470.png"/><Relationship Id="rId7" Type="http://schemas.openxmlformats.org/officeDocument/2006/relationships/image" Target="../media/image154.png"/><Relationship Id="rId12" Type="http://schemas.openxmlformats.org/officeDocument/2006/relationships/customXml" Target="../ink/ink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80.png"/><Relationship Id="rId11" Type="http://schemas.openxmlformats.org/officeDocument/2006/relationships/image" Target="../media/image1510.png"/><Relationship Id="rId5" Type="http://schemas.openxmlformats.org/officeDocument/2006/relationships/image" Target="../media/image96.png"/><Relationship Id="rId10" Type="http://schemas.openxmlformats.org/officeDocument/2006/relationships/customXml" Target="../ink/ink18.xml"/><Relationship Id="rId4" Type="http://schemas.openxmlformats.org/officeDocument/2006/relationships/image" Target="../media/image21.png"/><Relationship Id="rId9" Type="http://schemas.openxmlformats.org/officeDocument/2006/relationships/image" Target="../media/image1500.png"/><Relationship Id="rId14" Type="http://schemas.openxmlformats.org/officeDocument/2006/relationships/image" Target="../media/image15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5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3657600"/>
            <a:ext cx="7696200" cy="2667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646 POWER ELECTRONICS II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Zero-Voltage Swithcing: The Buck, Boost and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Buck-Boost Converters</a:t>
            </a: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sz="1600" dirty="0">
                <a:effectLst>
                  <a:outerShdw blurRad="12700" dist="25400" dir="2700000" rotWithShape="0">
                    <a:srgbClr val="DDDDDD"/>
                  </a:outerShdw>
                </a:effectLst>
              </a:rPr>
            </a:br>
            <a:endParaRPr sz="16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0" y="2971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35957430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3588" y="593167"/>
            <a:ext cx="3264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For t&lt;0, assume the switch was ON: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623D5-B3F1-A9D2-68CF-4D9A36C0EE3B}"/>
              </a:ext>
            </a:extLst>
          </p:cNvPr>
          <p:cNvSpPr txBox="1"/>
          <p:nvPr/>
        </p:nvSpPr>
        <p:spPr>
          <a:xfrm>
            <a:off x="3373294" y="330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Steady-State 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FB877-BB6F-43BE-F282-A0CE0CB71E7F}"/>
              </a:ext>
            </a:extLst>
          </p:cNvPr>
          <p:cNvSpPr txBox="1"/>
          <p:nvPr/>
        </p:nvSpPr>
        <p:spPr>
          <a:xfrm>
            <a:off x="2057400" y="2902042"/>
            <a:ext cx="721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(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 t &lt; 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)</a:t>
            </a:r>
            <a:endParaRPr lang="en-US" dirty="0"/>
          </a:p>
        </p:txBody>
      </p:sp>
      <p:pic>
        <p:nvPicPr>
          <p:cNvPr id="5" name="Picture 4" descr="A diagram of a circuit&#10;&#10;Description automatically generated">
            <a:extLst>
              <a:ext uri="{FF2B5EF4-FFF2-40B4-BE49-F238E27FC236}">
                <a16:creationId xmlns:a16="http://schemas.microsoft.com/office/drawing/2014/main" id="{5C32E820-3439-11C6-155B-E070CD36D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" y="1189906"/>
            <a:ext cx="3275905" cy="164909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C3563-FE6D-3BD5-5895-961CA2AB1D1E}"/>
              </a:ext>
            </a:extLst>
          </p:cNvPr>
          <p:cNvCxnSpPr/>
          <p:nvPr/>
        </p:nvCxnSpPr>
        <p:spPr>
          <a:xfrm>
            <a:off x="1665811" y="1447800"/>
            <a:ext cx="39158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162CB8BF-D32D-34F7-F05C-B8C83998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123" y="1305837"/>
            <a:ext cx="3264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assume the diode is OFF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505CF7-5B24-8992-6187-43A18739B8A1}"/>
              </a:ext>
            </a:extLst>
          </p:cNvPr>
          <p:cNvSpPr txBox="1"/>
          <p:nvPr/>
        </p:nvSpPr>
        <p:spPr>
          <a:xfrm>
            <a:off x="1752600" y="5412273"/>
            <a:ext cx="721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(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 t &lt; </a:t>
            </a:r>
            <a:r>
              <a:rPr lang="en-US" dirty="0">
                <a:solidFill>
                  <a:schemeClr val="tx2"/>
                </a:solidFill>
                <a:sym typeface="Symbol" pitchFamily="18" charset="2"/>
              </a:rPr>
              <a:t>0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)</a:t>
            </a:r>
            <a:endParaRPr lang="en-US" dirty="0"/>
          </a:p>
        </p:txBody>
      </p:sp>
      <p:pic>
        <p:nvPicPr>
          <p:cNvPr id="21" name="Picture 20" descr="A diagram of a circuit&#10;&#10;Description automatically generated">
            <a:extLst>
              <a:ext uri="{FF2B5EF4-FFF2-40B4-BE49-F238E27FC236}">
                <a16:creationId xmlns:a16="http://schemas.microsoft.com/office/drawing/2014/main" id="{BEFE354D-B743-ACB9-A4C7-700791445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8" y="3700137"/>
            <a:ext cx="3275905" cy="1649095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0805A8BE-11D5-AE5D-7A0A-95BF15A6B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542" y="3935675"/>
            <a:ext cx="3264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assume the diode is ON</a:t>
            </a:r>
            <a:endParaRPr lang="en-US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612FC3-D998-0A5E-818E-6565442554D0}"/>
              </a:ext>
            </a:extLst>
          </p:cNvPr>
          <p:cNvCxnSpPr>
            <a:cxnSpLocks/>
          </p:cNvCxnSpPr>
          <p:nvPr/>
        </p:nvCxnSpPr>
        <p:spPr>
          <a:xfrm>
            <a:off x="2819400" y="4419600"/>
            <a:ext cx="0" cy="348945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8066D1-5292-ADFB-8186-B3FFCF4ED39E}"/>
              </a:ext>
            </a:extLst>
          </p:cNvPr>
          <p:cNvCxnSpPr/>
          <p:nvPr/>
        </p:nvCxnSpPr>
        <p:spPr>
          <a:xfrm>
            <a:off x="1361011" y="3962400"/>
            <a:ext cx="39158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0114B-DD66-FA8C-C179-126112E462BB}"/>
                  </a:ext>
                </a:extLst>
              </p:cNvPr>
              <p:cNvSpPr txBox="1"/>
              <p:nvPr/>
            </p:nvSpPr>
            <p:spPr>
              <a:xfrm>
                <a:off x="4874769" y="1737454"/>
                <a:ext cx="8070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0114B-DD66-FA8C-C179-126112E46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69" y="1737454"/>
                <a:ext cx="807080" cy="307777"/>
              </a:xfrm>
              <a:prstGeom prst="rect">
                <a:avLst/>
              </a:prstGeom>
              <a:blipFill>
                <a:blip r:embed="rId4"/>
                <a:stretch>
                  <a:fillRect l="-781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3B85DC-74EA-A668-13E5-D39B2BC8593D}"/>
                  </a:ext>
                </a:extLst>
              </p:cNvPr>
              <p:cNvSpPr txBox="1"/>
              <p:nvPr/>
            </p:nvSpPr>
            <p:spPr>
              <a:xfrm>
                <a:off x="2933700" y="1985049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3B85DC-74EA-A668-13E5-D39B2BC85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985049"/>
                <a:ext cx="45720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42562C-FDB0-34C4-C1D1-1AF6D105CE16}"/>
                  </a:ext>
                </a:extLst>
              </p:cNvPr>
              <p:cNvSpPr txBox="1"/>
              <p:nvPr/>
            </p:nvSpPr>
            <p:spPr>
              <a:xfrm>
                <a:off x="3211570" y="2368176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42562C-FDB0-34C4-C1D1-1AF6D105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70" y="2368176"/>
                <a:ext cx="45720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5513F4-D099-70EA-FF85-5C08D35A6351}"/>
                  </a:ext>
                </a:extLst>
              </p:cNvPr>
              <p:cNvSpPr txBox="1"/>
              <p:nvPr/>
            </p:nvSpPr>
            <p:spPr>
              <a:xfrm>
                <a:off x="4208373" y="2720771"/>
                <a:ext cx="26781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5513F4-D099-70EA-FF85-5C08D35A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373" y="2720771"/>
                <a:ext cx="2678170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65FDB8B-B8DF-52BA-4414-B2110EE8248B}"/>
              </a:ext>
            </a:extLst>
          </p:cNvPr>
          <p:cNvSpPr txBox="1"/>
          <p:nvPr/>
        </p:nvSpPr>
        <p:spPr>
          <a:xfrm>
            <a:off x="6737264" y="2708020"/>
            <a:ext cx="132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D is OFF</a:t>
            </a:r>
            <a:endParaRPr lang="en-US" sz="1800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4FDA3768-5B8D-F80B-9FD4-E121304DE648}"/>
              </a:ext>
            </a:extLst>
          </p:cNvPr>
          <p:cNvSpPr/>
          <p:nvPr/>
        </p:nvSpPr>
        <p:spPr>
          <a:xfrm>
            <a:off x="6324600" y="2902042"/>
            <a:ext cx="412664" cy="69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6AE5179-AE67-FF61-63D2-49A395EDE052}"/>
                  </a:ext>
                </a:extLst>
              </p14:cNvPr>
              <p14:cNvContentPartPr/>
              <p14:nvPr/>
            </p14:nvContentPartPr>
            <p14:xfrm>
              <a:off x="2839336" y="4902938"/>
              <a:ext cx="24480" cy="71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6AE5179-AE67-FF61-63D2-49A395EDE0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3216" y="4896818"/>
                <a:ext cx="3672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A6A0010-370B-52CB-1B9A-ECA553A71F4D}"/>
              </a:ext>
            </a:extLst>
          </p:cNvPr>
          <p:cNvGrpSpPr/>
          <p:nvPr/>
        </p:nvGrpSpPr>
        <p:grpSpPr>
          <a:xfrm>
            <a:off x="2786416" y="4914098"/>
            <a:ext cx="144360" cy="189000"/>
            <a:chOff x="2786416" y="4914098"/>
            <a:chExt cx="14436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153BBD-B969-0596-CF96-8E8C4011FE8C}"/>
                    </a:ext>
                  </a:extLst>
                </p14:cNvPr>
                <p14:cNvContentPartPr/>
                <p14:nvPr/>
              </p14:nvContentPartPr>
              <p14:xfrm>
                <a:off x="2786416" y="4914098"/>
                <a:ext cx="144360" cy="4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153BBD-B969-0596-CF96-8E8C4011FE8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0296" y="4907978"/>
                  <a:ext cx="156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58529EA-6E88-BCA8-DC1C-1C06A77D7455}"/>
                    </a:ext>
                  </a:extLst>
                </p14:cNvPr>
                <p14:cNvContentPartPr/>
                <p14:nvPr/>
              </p14:nvContentPartPr>
              <p14:xfrm>
                <a:off x="2855176" y="4924898"/>
                <a:ext cx="7920" cy="178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58529EA-6E88-BCA8-DC1C-1C06A77D74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49056" y="4918778"/>
                  <a:ext cx="20160" cy="19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4EADE6-AEC7-D136-7199-FEB2259A9CA3}"/>
                  </a:ext>
                </a:extLst>
              </p:cNvPr>
              <p:cNvSpPr txBox="1"/>
              <p:nvPr/>
            </p:nvSpPr>
            <p:spPr>
              <a:xfrm>
                <a:off x="4724400" y="4458187"/>
                <a:ext cx="13450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4EADE6-AEC7-D136-7199-FEB2259A9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458187"/>
                <a:ext cx="1345047" cy="307777"/>
              </a:xfrm>
              <a:prstGeom prst="rect">
                <a:avLst/>
              </a:prstGeom>
              <a:blipFill>
                <a:blip r:embed="rId14"/>
                <a:stretch>
                  <a:fillRect l="-3738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4639EDF-2277-540A-D75A-0F22B9FA4FD4}"/>
                  </a:ext>
                </a:extLst>
              </p:cNvPr>
              <p:cNvSpPr txBox="1"/>
              <p:nvPr/>
            </p:nvSpPr>
            <p:spPr>
              <a:xfrm>
                <a:off x="2895600" y="4800600"/>
                <a:ext cx="2957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4639EDF-2277-540A-D75A-0F22B9FA4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800600"/>
                <a:ext cx="295722" cy="307777"/>
              </a:xfrm>
              <a:prstGeom prst="rect">
                <a:avLst/>
              </a:prstGeom>
              <a:blipFill>
                <a:blip r:embed="rId15"/>
                <a:stretch>
                  <a:fillRect l="-20833" r="-416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1917D7-F694-CE83-ABFC-7F38336B4946}"/>
                  </a:ext>
                </a:extLst>
              </p:cNvPr>
              <p:cNvSpPr txBox="1"/>
              <p:nvPr/>
            </p:nvSpPr>
            <p:spPr>
              <a:xfrm>
                <a:off x="4452425" y="4818241"/>
                <a:ext cx="2458847" cy="695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1917D7-F694-CE83-ABFC-7F38336B4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425" y="4818241"/>
                <a:ext cx="2458847" cy="695062"/>
              </a:xfrm>
              <a:prstGeom prst="rect">
                <a:avLst/>
              </a:prstGeom>
              <a:blipFill>
                <a:blip r:embed="rId1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C09AD1F-76C5-E8A7-612A-BC15101DB4A1}"/>
              </a:ext>
            </a:extLst>
          </p:cNvPr>
          <p:cNvGrpSpPr/>
          <p:nvPr/>
        </p:nvGrpSpPr>
        <p:grpSpPr>
          <a:xfrm>
            <a:off x="1983616" y="3592178"/>
            <a:ext cx="117360" cy="107640"/>
            <a:chOff x="1983616" y="3592178"/>
            <a:chExt cx="117360" cy="1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A2F55C2-F308-0930-C2BA-2400722322F9}"/>
                    </a:ext>
                  </a:extLst>
                </p14:cNvPr>
                <p14:cNvContentPartPr/>
                <p14:nvPr/>
              </p14:nvContentPartPr>
              <p14:xfrm>
                <a:off x="1983616" y="3619178"/>
                <a:ext cx="117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A2F55C2-F308-0930-C2BA-2400722322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77496" y="3613058"/>
                  <a:ext cx="129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21D9444-7B6A-03F6-C896-A003D9E1AE0D}"/>
                    </a:ext>
                  </a:extLst>
                </p14:cNvPr>
                <p14:cNvContentPartPr/>
                <p14:nvPr/>
              </p14:nvContentPartPr>
              <p14:xfrm>
                <a:off x="2031856" y="3592178"/>
                <a:ext cx="11880" cy="107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21D9444-7B6A-03F6-C896-A003D9E1AE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25736" y="3586058"/>
                  <a:ext cx="24120" cy="1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6F2CD9A-711E-A089-37BA-A3F83845F24E}"/>
                  </a:ext>
                </a:extLst>
              </p14:cNvPr>
              <p14:cNvContentPartPr/>
              <p14:nvPr/>
            </p14:nvContentPartPr>
            <p14:xfrm>
              <a:off x="2553856" y="3661298"/>
              <a:ext cx="127080" cy="1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6F2CD9A-711E-A089-37BA-A3F83845F24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47736" y="3655178"/>
                <a:ext cx="139320" cy="2592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Right Arrow 51">
            <a:extLst>
              <a:ext uri="{FF2B5EF4-FFF2-40B4-BE49-F238E27FC236}">
                <a16:creationId xmlns:a16="http://schemas.microsoft.com/office/drawing/2014/main" id="{04AFA89D-8ED7-4C93-27C5-7E7A678505EF}"/>
              </a:ext>
            </a:extLst>
          </p:cNvPr>
          <p:cNvSpPr/>
          <p:nvPr/>
        </p:nvSpPr>
        <p:spPr>
          <a:xfrm>
            <a:off x="6832412" y="5191556"/>
            <a:ext cx="412664" cy="69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91EAD5B-F40B-B3E8-9DB3-5CCB485F8D33}"/>
                  </a:ext>
                </a:extLst>
              </p:cNvPr>
              <p:cNvSpPr txBox="1"/>
              <p:nvPr/>
            </p:nvSpPr>
            <p:spPr>
              <a:xfrm>
                <a:off x="7093099" y="4873706"/>
                <a:ext cx="1400473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91EAD5B-F40B-B3E8-9DB3-5CCB485F8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99" y="4873706"/>
                <a:ext cx="1400473" cy="668516"/>
              </a:xfrm>
              <a:prstGeom prst="rect">
                <a:avLst/>
              </a:prstGeom>
              <a:blipFill>
                <a:blip r:embed="rId2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B3DD6B0C-857A-C4C0-0EC9-F1E15D0F4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0842" y="5634629"/>
                <a:ext cx="3264447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cs typeface="Times New Roman" pitchFamily="18" charset="0"/>
                  </a:rPr>
                  <a:t>starts increases until </a:t>
                </a:r>
                <a:endParaRPr lang="en-US" sz="1600" dirty="0"/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B3DD6B0C-857A-C4C0-0EC9-F1E15D0F4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842" y="5634629"/>
                <a:ext cx="3264447" cy="338554"/>
              </a:xfrm>
              <a:prstGeom prst="rect">
                <a:avLst/>
              </a:prstGeom>
              <a:blipFill>
                <a:blip r:embed="rId24"/>
                <a:stretch>
                  <a:fillRect t="-3571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1459A6-C297-1442-7116-F689B0DE17A1}"/>
                  </a:ext>
                </a:extLst>
              </p:cNvPr>
              <p:cNvSpPr txBox="1"/>
              <p:nvPr/>
            </p:nvSpPr>
            <p:spPr>
              <a:xfrm>
                <a:off x="6737264" y="5665406"/>
                <a:ext cx="8070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A1459A6-C297-1442-7116-F689B0DE1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264" y="5665406"/>
                <a:ext cx="807080" cy="307777"/>
              </a:xfrm>
              <a:prstGeom prst="rect">
                <a:avLst/>
              </a:prstGeom>
              <a:blipFill>
                <a:blip r:embed="rId25"/>
                <a:stretch>
                  <a:fillRect l="-6154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F36602-9CC0-6E25-A55A-E6C9F66DAA82}"/>
                  </a:ext>
                </a:extLst>
              </p:cNvPr>
              <p:cNvSpPr txBox="1"/>
              <p:nvPr/>
            </p:nvSpPr>
            <p:spPr>
              <a:xfrm>
                <a:off x="7848600" y="5634629"/>
                <a:ext cx="9795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EF36602-9CC0-6E25-A55A-E6C9F66DA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5634629"/>
                <a:ext cx="979520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ight Arrow 60">
            <a:extLst>
              <a:ext uri="{FF2B5EF4-FFF2-40B4-BE49-F238E27FC236}">
                <a16:creationId xmlns:a16="http://schemas.microsoft.com/office/drawing/2014/main" id="{17D557C0-7857-333C-CE7E-F2D7DDB6F79E}"/>
              </a:ext>
            </a:extLst>
          </p:cNvPr>
          <p:cNvSpPr/>
          <p:nvPr/>
        </p:nvSpPr>
        <p:spPr>
          <a:xfrm>
            <a:off x="7548095" y="5819443"/>
            <a:ext cx="412664" cy="69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065" name="Straight Arrow Connector 88064">
            <a:extLst>
              <a:ext uri="{FF2B5EF4-FFF2-40B4-BE49-F238E27FC236}">
                <a16:creationId xmlns:a16="http://schemas.microsoft.com/office/drawing/2014/main" id="{35476038-D982-7A69-37A5-0E7E6636995F}"/>
              </a:ext>
            </a:extLst>
          </p:cNvPr>
          <p:cNvCxnSpPr>
            <a:cxnSpLocks/>
          </p:cNvCxnSpPr>
          <p:nvPr/>
        </p:nvCxnSpPr>
        <p:spPr>
          <a:xfrm flipH="1" flipV="1">
            <a:off x="7594321" y="3055930"/>
            <a:ext cx="1065287" cy="26094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073" name="TextBox 88072">
                <a:extLst>
                  <a:ext uri="{FF2B5EF4-FFF2-40B4-BE49-F238E27FC236}">
                    <a16:creationId xmlns:a16="http://schemas.microsoft.com/office/drawing/2014/main" id="{F01C4CDB-8C5E-58C2-290E-26FF6EA99385}"/>
                  </a:ext>
                </a:extLst>
              </p:cNvPr>
              <p:cNvSpPr txBox="1"/>
              <p:nvPr/>
            </p:nvSpPr>
            <p:spPr>
              <a:xfrm>
                <a:off x="2090912" y="3444518"/>
                <a:ext cx="3949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073" name="TextBox 88072">
                <a:extLst>
                  <a:ext uri="{FF2B5EF4-FFF2-40B4-BE49-F238E27FC236}">
                    <a16:creationId xmlns:a16="http://schemas.microsoft.com/office/drawing/2014/main" id="{F01C4CDB-8C5E-58C2-290E-26FF6EA9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912" y="3444518"/>
                <a:ext cx="394936" cy="30777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405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0537" y="3338513"/>
            <a:ext cx="301546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561" y="3352800"/>
            <a:ext cx="302943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3588" y="593167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Under steady-state conditions, there are four modes of operation with the following equivalent circuits: </a:t>
            </a:r>
            <a:endParaRPr lang="en-US" sz="16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623D5-B3F1-A9D2-68CF-4D9A36C0EE3B}"/>
              </a:ext>
            </a:extLst>
          </p:cNvPr>
          <p:cNvSpPr txBox="1"/>
          <p:nvPr/>
        </p:nvSpPr>
        <p:spPr>
          <a:xfrm>
            <a:off x="3373294" y="330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Steady-State 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570E2-5CBF-3519-D817-B9411618297B}"/>
              </a:ext>
            </a:extLst>
          </p:cNvPr>
          <p:cNvSpPr txBox="1"/>
          <p:nvPr/>
        </p:nvSpPr>
        <p:spPr>
          <a:xfrm>
            <a:off x="2253463" y="2842157"/>
            <a:ext cx="1119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F739D-A22F-C3C4-97A4-D47A6955D73E}"/>
              </a:ext>
            </a:extLst>
          </p:cNvPr>
          <p:cNvSpPr txBox="1"/>
          <p:nvPr/>
        </p:nvSpPr>
        <p:spPr>
          <a:xfrm>
            <a:off x="6096000" y="2942023"/>
            <a:ext cx="1040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30416-E386-709E-574B-2E464B5FB893}"/>
              </a:ext>
            </a:extLst>
          </p:cNvPr>
          <p:cNvSpPr txBox="1"/>
          <p:nvPr/>
        </p:nvSpPr>
        <p:spPr>
          <a:xfrm>
            <a:off x="2593181" y="5517675"/>
            <a:ext cx="109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FB877-BB6F-43BE-F282-A0CE0CB71E7F}"/>
              </a:ext>
            </a:extLst>
          </p:cNvPr>
          <p:cNvSpPr txBox="1"/>
          <p:nvPr/>
        </p:nvSpPr>
        <p:spPr>
          <a:xfrm>
            <a:off x="1101149" y="479762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(t</a:t>
            </a:r>
            <a:r>
              <a:rPr lang="en-US" sz="1400" baseline="-25000" dirty="0">
                <a:solidFill>
                  <a:schemeClr val="tx2"/>
                </a:solidFill>
              </a:rPr>
              <a:t>2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 t &lt; t</a:t>
            </a:r>
            <a:r>
              <a:rPr lang="en-US" sz="1400" baseline="-25000" dirty="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`)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1D9C7A-31B0-C6E2-19F3-F62E7722214B}"/>
              </a:ext>
            </a:extLst>
          </p:cNvPr>
          <p:cNvSpPr txBox="1"/>
          <p:nvPr/>
        </p:nvSpPr>
        <p:spPr>
          <a:xfrm>
            <a:off x="4095606" y="486275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</a:t>
            </a:r>
            <a:r>
              <a:rPr lang="en-US" sz="1400" baseline="-25000" dirty="0">
                <a:solidFill>
                  <a:schemeClr val="tx2"/>
                </a:solidFill>
              </a:rPr>
              <a:t>2</a:t>
            </a:r>
            <a:r>
              <a:rPr lang="en-US" sz="1400" dirty="0">
                <a:solidFill>
                  <a:schemeClr val="tx2"/>
                </a:solidFill>
              </a:rPr>
              <a:t>` </a:t>
            </a:r>
            <a:r>
              <a:rPr lang="en-US" sz="1400" dirty="0">
                <a:solidFill>
                  <a:schemeClr val="tx2"/>
                </a:solidFill>
                <a:sym typeface="Symbol" pitchFamily="18" charset="2"/>
              </a:rPr>
              <a:t> t &lt; t</a:t>
            </a:r>
            <a:r>
              <a:rPr lang="en-US" sz="1400" baseline="-25000" dirty="0">
                <a:solidFill>
                  <a:schemeClr val="tx2"/>
                </a:solidFill>
                <a:sym typeface="Symbol" pitchFamily="18" charset="2"/>
              </a:rPr>
              <a:t>3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A5B00-97A1-89DB-3A6C-3EF2726C726C}"/>
              </a:ext>
            </a:extLst>
          </p:cNvPr>
          <p:cNvSpPr txBox="1"/>
          <p:nvPr/>
        </p:nvSpPr>
        <p:spPr>
          <a:xfrm>
            <a:off x="7136495" y="5051008"/>
            <a:ext cx="109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VI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5686C512-9FF0-7292-DC9F-F3D39D8C9685}"/>
              </a:ext>
            </a:extLst>
          </p:cNvPr>
          <p:cNvSpPr/>
          <p:nvPr/>
        </p:nvSpPr>
        <p:spPr>
          <a:xfrm rot="16200000">
            <a:off x="2954720" y="2660686"/>
            <a:ext cx="369332" cy="5181570"/>
          </a:xfrm>
          <a:prstGeom prst="leftBrac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iagram of a circuit&#10;&#10;Description automatically generated">
            <a:extLst>
              <a:ext uri="{FF2B5EF4-FFF2-40B4-BE49-F238E27FC236}">
                <a16:creationId xmlns:a16="http://schemas.microsoft.com/office/drawing/2014/main" id="{8CC62380-D0E9-E16C-0080-D632C6CF3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3" y="3211489"/>
            <a:ext cx="3157702" cy="1606550"/>
          </a:xfrm>
          <a:prstGeom prst="rect">
            <a:avLst/>
          </a:prstGeom>
        </p:spPr>
      </p:pic>
      <p:pic>
        <p:nvPicPr>
          <p:cNvPr id="5" name="Picture 4" descr="A diagram of a circuit&#10;&#10;Description automatically generated">
            <a:extLst>
              <a:ext uri="{FF2B5EF4-FFF2-40B4-BE49-F238E27FC236}">
                <a16:creationId xmlns:a16="http://schemas.microsoft.com/office/drawing/2014/main" id="{5C32E820-3439-11C6-155B-E070CD36D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8" y="1189906"/>
            <a:ext cx="3275905" cy="1649095"/>
          </a:xfrm>
          <a:prstGeom prst="rect">
            <a:avLst/>
          </a:prstGeom>
        </p:spPr>
      </p:pic>
      <p:pic>
        <p:nvPicPr>
          <p:cNvPr id="6" name="Picture 5" descr="A diagram of a circuit&#10;&#10;Description automatically generated">
            <a:extLst>
              <a:ext uri="{FF2B5EF4-FFF2-40B4-BE49-F238E27FC236}">
                <a16:creationId xmlns:a16="http://schemas.microsoft.com/office/drawing/2014/main" id="{5134AD6C-B325-DB36-E6F3-19522C82A7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068" y="1065250"/>
            <a:ext cx="3442263" cy="18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9F76D-926F-F074-8B68-FB1A082BD2DF}"/>
              </a:ext>
            </a:extLst>
          </p:cNvPr>
          <p:cNvSpPr txBox="1"/>
          <p:nvPr/>
        </p:nvSpPr>
        <p:spPr>
          <a:xfrm>
            <a:off x="2912918" y="1524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Steady-State </a:t>
            </a:r>
            <a:r>
              <a:rPr lang="en-US" sz="2400" b="1" dirty="0" err="1">
                <a:solidFill>
                  <a:srgbClr val="FF0000"/>
                </a:solidFill>
                <a:cs typeface="Times New Roman" pitchFamily="18" charset="0"/>
              </a:rPr>
              <a:t>Wavefroms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B55352-F0C4-CC8C-E994-7C2F2C89D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960" y="914401"/>
            <a:ext cx="6033453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557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381000" y="914400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cs typeface="Times New Roman" pitchFamily="18" charset="0"/>
              </a:rPr>
              <a:t>Mode I [0 </a:t>
            </a:r>
            <a:r>
              <a:rPr lang="en-US" sz="2000" b="1" dirty="0">
                <a:cs typeface="Times New Roman" pitchFamily="18" charset="0"/>
                <a:sym typeface="Symbol" pitchFamily="18" charset="2"/>
              </a:rPr>
              <a:t> </a:t>
            </a:r>
            <a:r>
              <a:rPr lang="en-US" sz="2000" b="1" dirty="0">
                <a:cs typeface="Times New Roman" pitchFamily="18" charset="0"/>
              </a:rPr>
              <a:t>t </a:t>
            </a:r>
            <a:r>
              <a:rPr lang="en-US" sz="2000" b="1" dirty="0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2000" b="1" dirty="0">
                <a:cs typeface="Times New Roman" pitchFamily="18" charset="0"/>
              </a:rPr>
              <a:t> t</a:t>
            </a:r>
            <a:r>
              <a:rPr lang="en-US" sz="2000" b="1" baseline="-25000" dirty="0">
                <a:cs typeface="Times New Roman" pitchFamily="18" charset="0"/>
              </a:rPr>
              <a:t>1</a:t>
            </a:r>
            <a:r>
              <a:rPr lang="en-US" sz="2000" b="1" dirty="0">
                <a:cs typeface="Times New Roman" pitchFamily="18" charset="0"/>
                <a:sym typeface="Symbol" pitchFamily="18" charset="2"/>
              </a:rPr>
              <a:t>]</a:t>
            </a:r>
            <a:r>
              <a:rPr lang="en-US" sz="2000" b="1" dirty="0">
                <a:sym typeface="Symbol" pitchFamily="18" charset="2"/>
              </a:rPr>
              <a:t> </a:t>
            </a:r>
            <a:endParaRPr lang="en-US" sz="2000" b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381000" y="1371600"/>
            <a:ext cx="7696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Assume initially for </a:t>
            </a:r>
            <a:r>
              <a:rPr lang="en-US" sz="1600" b="1" dirty="0">
                <a:cs typeface="Times New Roman" pitchFamily="18" charset="0"/>
              </a:rPr>
              <a:t>t </a:t>
            </a:r>
            <a:r>
              <a:rPr lang="en-US" sz="1600" b="1" dirty="0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1600" b="1" dirty="0">
                <a:cs typeface="Times New Roman" pitchFamily="18" charset="0"/>
              </a:rPr>
              <a:t> 0</a:t>
            </a:r>
            <a:r>
              <a:rPr lang="en-US" sz="1600" dirty="0">
                <a:cs typeface="Times New Roman" pitchFamily="18" charset="0"/>
              </a:rPr>
              <a:t> the  S is conducting, and the diode is </a:t>
            </a:r>
            <a:r>
              <a:rPr lang="en-US" sz="1600" i="1" dirty="0">
                <a:cs typeface="Times New Roman" pitchFamily="18" charset="0"/>
              </a:rPr>
              <a:t>OFF</a:t>
            </a:r>
            <a:r>
              <a:rPr lang="en-US" sz="1600" dirty="0">
                <a:cs typeface="Times New Roman" pitchFamily="18" charset="0"/>
              </a:rPr>
              <a:t>. At t=0, we start </a:t>
            </a:r>
            <a:r>
              <a:rPr lang="en-US" sz="1600" b="1" dirty="0">
                <a:solidFill>
                  <a:srgbClr val="0070C0"/>
                </a:solidFill>
                <a:cs typeface="Times New Roman" pitchFamily="18" charset="0"/>
              </a:rPr>
              <a:t>Mode I</a:t>
            </a:r>
            <a:r>
              <a:rPr lang="en-US" sz="1600" dirty="0">
                <a:cs typeface="Times New Roman" pitchFamily="18" charset="0"/>
              </a:rPr>
              <a:t> when the switch is turned </a:t>
            </a:r>
            <a:r>
              <a:rPr lang="en-US" sz="1600" i="1" dirty="0">
                <a:cs typeface="Times New Roman" pitchFamily="18" charset="0"/>
              </a:rPr>
              <a:t>OFF</a:t>
            </a:r>
            <a:r>
              <a:rPr lang="en-US" sz="1600" dirty="0">
                <a:cs typeface="Times New Roman" pitchFamily="18" charset="0"/>
              </a:rPr>
              <a:t>. </a:t>
            </a:r>
            <a:endParaRPr lang="en-US" sz="1600" dirty="0"/>
          </a:p>
        </p:txBody>
      </p:sp>
      <p:sp>
        <p:nvSpPr>
          <p:cNvPr id="31756" name="Rectangle 7"/>
          <p:cNvSpPr>
            <a:spLocks noChangeArrowheads="1"/>
          </p:cNvSpPr>
          <p:nvPr/>
        </p:nvSpPr>
        <p:spPr bwMode="auto">
          <a:xfrm>
            <a:off x="381000" y="1905000"/>
            <a:ext cx="769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The initial capacitor voltage,     is zero, and the inductor current is</a:t>
            </a:r>
            <a:endParaRPr lang="en-US" sz="1600"/>
          </a:p>
        </p:txBody>
      </p:sp>
      <p:graphicFrame>
        <p:nvGraphicFramePr>
          <p:cNvPr id="31746" name="Object 0"/>
          <p:cNvGraphicFramePr>
            <a:graphicFrameLocks noChangeAspect="1"/>
          </p:cNvGraphicFramePr>
          <p:nvPr/>
        </p:nvGraphicFramePr>
        <p:xfrm>
          <a:off x="2819400" y="1909763"/>
          <a:ext cx="255588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228600" progId="Equation.3">
                  <p:embed/>
                </p:oleObj>
              </mc:Choice>
              <mc:Fallback>
                <p:oleObj name="Equation" r:id="rId3" imgW="15228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09763"/>
                        <a:ext cx="255588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1"/>
          <p:cNvGraphicFramePr>
            <a:graphicFrameLocks noChangeAspect="1"/>
          </p:cNvGraphicFramePr>
          <p:nvPr/>
        </p:nvGraphicFramePr>
        <p:xfrm>
          <a:off x="5930900" y="1905000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77646" imgH="228402" progId="Equation.2">
                  <p:embed/>
                </p:oleObj>
              </mc:Choice>
              <mc:Fallback>
                <p:oleObj r:id="rId5" imgW="177646" imgH="228402" progId="Equation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900" y="1905000"/>
                        <a:ext cx="241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Rectangle 9"/>
          <p:cNvSpPr>
            <a:spLocks noChangeArrowheads="1"/>
          </p:cNvSpPr>
          <p:nvPr/>
        </p:nvSpPr>
        <p:spPr bwMode="auto">
          <a:xfrm>
            <a:off x="4271963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990600" y="2438400"/>
          <a:ext cx="7620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596900" imgH="228600" progId="Equation.3">
                  <p:embed/>
                </p:oleObj>
              </mc:Choice>
              <mc:Fallback>
                <p:oleObj r:id="rId7" imgW="5969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76200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8" name="Rectangle 11"/>
          <p:cNvSpPr>
            <a:spLocks noChangeArrowheads="1"/>
          </p:cNvSpPr>
          <p:nvPr/>
        </p:nvSpPr>
        <p:spPr bwMode="auto">
          <a:xfrm>
            <a:off x="4262438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1749" name="Object 3"/>
          <p:cNvGraphicFramePr>
            <a:graphicFrameLocks noChangeAspect="1"/>
          </p:cNvGraphicFramePr>
          <p:nvPr/>
        </p:nvGraphicFramePr>
        <p:xfrm>
          <a:off x="1066800" y="2743200"/>
          <a:ext cx="8382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622030" imgH="228501" progId="Equation.3">
                  <p:embed/>
                </p:oleObj>
              </mc:Choice>
              <mc:Fallback>
                <p:oleObj r:id="rId9" imgW="622030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8382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9" name="Rectangle 12"/>
          <p:cNvSpPr>
            <a:spLocks noChangeArrowheads="1"/>
          </p:cNvSpPr>
          <p:nvPr/>
        </p:nvSpPr>
        <p:spPr bwMode="auto">
          <a:xfrm>
            <a:off x="457200" y="3200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Applying KCL to Fig. 6.26(a), </a:t>
            </a:r>
            <a:endParaRPr lang="en-US" sz="1600"/>
          </a:p>
        </p:txBody>
      </p:sp>
      <p:sp>
        <p:nvSpPr>
          <p:cNvPr id="31760" name="Rectangle 14"/>
          <p:cNvSpPr>
            <a:spLocks noChangeArrowheads="1"/>
          </p:cNvSpPr>
          <p:nvPr/>
        </p:nvSpPr>
        <p:spPr bwMode="auto">
          <a:xfrm>
            <a:off x="4233863" y="3681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1750" name="Object 4"/>
          <p:cNvGraphicFramePr>
            <a:graphicFrameLocks noChangeAspect="1"/>
          </p:cNvGraphicFramePr>
          <p:nvPr/>
        </p:nvGraphicFramePr>
        <p:xfrm>
          <a:off x="914400" y="3581400"/>
          <a:ext cx="7953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672808" imgH="406224" progId="Equation.3">
                  <p:embed/>
                </p:oleObj>
              </mc:Choice>
              <mc:Fallback>
                <p:oleObj r:id="rId11" imgW="672808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79533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Rectangle 16"/>
          <p:cNvSpPr>
            <a:spLocks noChangeArrowheads="1"/>
          </p:cNvSpPr>
          <p:nvPr/>
        </p:nvSpPr>
        <p:spPr bwMode="auto">
          <a:xfrm>
            <a:off x="457200" y="40386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since            ,the capacitor starts to charge,</a:t>
            </a:r>
            <a:endParaRPr lang="en-US" sz="1600"/>
          </a:p>
        </p:txBody>
      </p:sp>
      <p:graphicFrame>
        <p:nvGraphicFramePr>
          <p:cNvPr id="31751" name="Object 5"/>
          <p:cNvGraphicFramePr>
            <a:graphicFrameLocks noChangeAspect="1"/>
          </p:cNvGraphicFramePr>
          <p:nvPr/>
        </p:nvGraphicFramePr>
        <p:xfrm>
          <a:off x="990600" y="4038600"/>
          <a:ext cx="533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31613" imgH="228501" progId="Equation.3">
                  <p:embed/>
                </p:oleObj>
              </mc:Choice>
              <mc:Fallback>
                <p:oleObj r:id="rId13" imgW="431613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533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4224338" y="3709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1752" name="Object 6"/>
          <p:cNvGraphicFramePr>
            <a:graphicFrameLocks noChangeAspect="1"/>
          </p:cNvGraphicFramePr>
          <p:nvPr/>
        </p:nvGraphicFramePr>
        <p:xfrm>
          <a:off x="838200" y="4381500"/>
          <a:ext cx="990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698197" imgH="355446" progId="">
                  <p:embed/>
                </p:oleObj>
              </mc:Choice>
              <mc:Fallback>
                <p:oleObj r:id="rId15" imgW="698197" imgH="355446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81500"/>
                        <a:ext cx="9906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457200" y="4800600"/>
            <a:ext cx="723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voltage across the output diode,</a:t>
            </a:r>
            <a:endParaRPr lang="en-US" sz="1600"/>
          </a:p>
        </p:txBody>
      </p:sp>
      <p:sp>
        <p:nvSpPr>
          <p:cNvPr id="31764" name="Rectangle 21"/>
          <p:cNvSpPr>
            <a:spLocks noChangeArrowheads="1"/>
          </p:cNvSpPr>
          <p:nvPr/>
        </p:nvSpPr>
        <p:spPr bwMode="auto">
          <a:xfrm>
            <a:off x="4191000" y="3771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1753" name="Object 7"/>
          <p:cNvGraphicFramePr>
            <a:graphicFrameLocks noChangeAspect="1"/>
          </p:cNvGraphicFramePr>
          <p:nvPr/>
        </p:nvGraphicFramePr>
        <p:xfrm>
          <a:off x="838200" y="5181600"/>
          <a:ext cx="10668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761669" imgH="228501" progId="Equation.3">
                  <p:embed/>
                </p:oleObj>
              </mc:Choice>
              <mc:Fallback>
                <p:oleObj r:id="rId17" imgW="761669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81600"/>
                        <a:ext cx="10668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5" name="Rectangle 22"/>
          <p:cNvSpPr>
            <a:spLocks noChangeArrowheads="1"/>
          </p:cNvSpPr>
          <p:nvPr/>
        </p:nvSpPr>
        <p:spPr bwMode="auto">
          <a:xfrm>
            <a:off x="457200" y="55149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As long as </a:t>
            </a:r>
            <a:r>
              <a:rPr lang="en-US" sz="1600" i="1">
                <a:cs typeface="Times New Roman" pitchFamily="18" charset="0"/>
              </a:rPr>
              <a:t>v</a:t>
            </a:r>
            <a:r>
              <a:rPr lang="en-US" sz="1600" i="1" baseline="-30000">
                <a:cs typeface="Times New Roman" pitchFamily="18" charset="0"/>
              </a:rPr>
              <a:t>c</a:t>
            </a:r>
            <a:r>
              <a:rPr lang="en-US" sz="1600">
                <a:cs typeface="Times New Roman" pitchFamily="18" charset="0"/>
              </a:rPr>
              <a:t>&lt;V</a:t>
            </a:r>
            <a:r>
              <a:rPr lang="en-US" sz="1600" baseline="-30000">
                <a:cs typeface="Times New Roman" pitchFamily="18" charset="0"/>
              </a:rPr>
              <a:t>in</a:t>
            </a:r>
            <a:r>
              <a:rPr lang="en-US" sz="1600">
                <a:cs typeface="Times New Roman" pitchFamily="18" charset="0"/>
              </a:rPr>
              <a:t>, the diode remains </a:t>
            </a:r>
            <a:r>
              <a:rPr lang="en-US" sz="1600" i="1">
                <a:cs typeface="Times New Roman" pitchFamily="18" charset="0"/>
              </a:rPr>
              <a:t>OFF.</a:t>
            </a:r>
            <a:endParaRPr lang="en-US" sz="1600">
              <a:cs typeface="Times New Roman" pitchFamily="18" charset="0"/>
            </a:endParaRPr>
          </a:p>
          <a:p>
            <a:pPr eaLnBrk="0" hangingPunct="0"/>
            <a:endParaRPr lang="en-US" sz="1600"/>
          </a:p>
        </p:txBody>
      </p:sp>
      <p:sp>
        <p:nvSpPr>
          <p:cNvPr id="31767" name="Rectangle 25"/>
          <p:cNvSpPr>
            <a:spLocks noChangeArrowheads="1"/>
          </p:cNvSpPr>
          <p:nvPr/>
        </p:nvSpPr>
        <p:spPr bwMode="auto">
          <a:xfrm>
            <a:off x="3124200" y="6096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Steady State Analysis</a:t>
            </a:r>
            <a:endParaRPr lang="en-US" sz="2000"/>
          </a:p>
        </p:txBody>
      </p:sp>
      <p:pic>
        <p:nvPicPr>
          <p:cNvPr id="2" name="Picture 1" descr="A diagram of a circuit&#10;&#10;Description automatically generated">
            <a:extLst>
              <a:ext uri="{FF2B5EF4-FFF2-40B4-BE49-F238E27FC236}">
                <a16:creationId xmlns:a16="http://schemas.microsoft.com/office/drawing/2014/main" id="{EF1C190B-4D65-D75D-4354-64FA33A9C9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47" y="2508249"/>
            <a:ext cx="3275905" cy="16490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8" name="Rectangle 5"/>
          <p:cNvSpPr>
            <a:spLocks noChangeArrowheads="1"/>
          </p:cNvSpPr>
          <p:nvPr/>
        </p:nvSpPr>
        <p:spPr bwMode="auto">
          <a:xfrm>
            <a:off x="533400" y="1143000"/>
            <a:ext cx="7620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The capacitor voltage reaches the input voltage,    , at      ,causing the diode to turn </a:t>
            </a:r>
            <a:r>
              <a:rPr lang="en-US" sz="1600" i="1">
                <a:cs typeface="Times New Roman" pitchFamily="18" charset="0"/>
              </a:rPr>
              <a:t>ON</a:t>
            </a:r>
            <a:r>
              <a:rPr lang="en-US" sz="1600">
                <a:cs typeface="Times New Roman" pitchFamily="18" charset="0"/>
              </a:rPr>
              <a:t>. Hence, at         ,we have</a:t>
            </a:r>
          </a:p>
          <a:p>
            <a:pPr eaLnBrk="0" hangingPunct="0"/>
            <a:endParaRPr lang="en-US" sz="1600"/>
          </a:p>
        </p:txBody>
      </p:sp>
      <p:graphicFrame>
        <p:nvGraphicFramePr>
          <p:cNvPr id="32770" name="Object 0"/>
          <p:cNvGraphicFramePr>
            <a:graphicFrameLocks noChangeAspect="1"/>
          </p:cNvGraphicFramePr>
          <p:nvPr/>
        </p:nvGraphicFramePr>
        <p:xfrm>
          <a:off x="4613275" y="1171575"/>
          <a:ext cx="2635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0417" imgH="203112" progId="Equation.2">
                  <p:embed/>
                </p:oleObj>
              </mc:Choice>
              <mc:Fallback>
                <p:oleObj r:id="rId3" imgW="190417" imgH="203112" progId="Equation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275" y="1171575"/>
                        <a:ext cx="2635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1447800" y="1447800"/>
          <a:ext cx="3048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42751" imgH="203112" progId="Equation.2">
                  <p:embed/>
                </p:oleObj>
              </mc:Choice>
              <mc:Fallback>
                <p:oleObj r:id="rId5" imgW="342751" imgH="203112" progId="Equation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3048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5181600" y="1219200"/>
          <a:ext cx="3048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42751" imgH="203112" progId="Equation.2">
                  <p:embed/>
                </p:oleObj>
              </mc:Choice>
              <mc:Fallback>
                <p:oleObj r:id="rId7" imgW="342751" imgH="203112" progId="Equation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19200"/>
                        <a:ext cx="3048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762000" y="1752600"/>
          <a:ext cx="104298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710891" imgH="203112" progId="Equation.3">
                  <p:embed/>
                </p:oleObj>
              </mc:Choice>
              <mc:Fallback>
                <p:oleObj r:id="rId8" imgW="710891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42988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9" name="Rectangle 9"/>
          <p:cNvSpPr>
            <a:spLocks noChangeArrowheads="1"/>
          </p:cNvSpPr>
          <p:nvPr/>
        </p:nvSpPr>
        <p:spPr bwMode="auto">
          <a:xfrm>
            <a:off x="609600" y="21336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and     can be expressed as</a:t>
            </a:r>
            <a:r>
              <a:rPr lang="en-US" sz="1600"/>
              <a:t> </a:t>
            </a:r>
          </a:p>
        </p:txBody>
      </p:sp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1066800" y="2209800"/>
          <a:ext cx="920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26890" imgH="228402" progId="Equation.2">
                  <p:embed/>
                </p:oleObj>
              </mc:Choice>
              <mc:Fallback>
                <p:oleObj r:id="rId10" imgW="126890" imgH="228402" progId="Equation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09800"/>
                        <a:ext cx="920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0" name="Rectangle 11"/>
          <p:cNvSpPr>
            <a:spLocks noChangeArrowheads="1"/>
          </p:cNvSpPr>
          <p:nvPr/>
        </p:nvSpPr>
        <p:spPr bwMode="auto">
          <a:xfrm>
            <a:off x="4243388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2775" name="Object 5"/>
          <p:cNvGraphicFramePr>
            <a:graphicFrameLocks noChangeAspect="1"/>
          </p:cNvGraphicFramePr>
          <p:nvPr/>
        </p:nvGraphicFramePr>
        <p:xfrm>
          <a:off x="838200" y="2438400"/>
          <a:ext cx="8382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60113" imgH="469696" progId="Equation.3">
                  <p:embed/>
                </p:oleObj>
              </mc:Choice>
              <mc:Fallback>
                <p:oleObj r:id="rId12" imgW="660113" imgH="46969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8382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1" name="Rectangle 13"/>
          <p:cNvSpPr>
            <a:spLocks noChangeArrowheads="1"/>
          </p:cNvSpPr>
          <p:nvPr/>
        </p:nvSpPr>
        <p:spPr bwMode="auto">
          <a:xfrm>
            <a:off x="609600" y="29400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At          , the circuit enters Mode II. </a:t>
            </a:r>
            <a:endParaRPr lang="en-US" sz="1600"/>
          </a:p>
        </p:txBody>
      </p:sp>
      <p:graphicFrame>
        <p:nvGraphicFramePr>
          <p:cNvPr id="32776" name="Object 6"/>
          <p:cNvGraphicFramePr>
            <a:graphicFrameLocks noChangeAspect="1"/>
          </p:cNvGraphicFramePr>
          <p:nvPr/>
        </p:nvGraphicFramePr>
        <p:xfrm>
          <a:off x="990600" y="2968625"/>
          <a:ext cx="3810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342751" imgH="203112" progId="Equation.2">
                  <p:embed/>
                </p:oleObj>
              </mc:Choice>
              <mc:Fallback>
                <p:oleObj r:id="rId14" imgW="342751" imgH="203112" progId="Equation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68625"/>
                        <a:ext cx="3810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4" name="Rectangle 23"/>
          <p:cNvSpPr>
            <a:spLocks noChangeArrowheads="1"/>
          </p:cNvSpPr>
          <p:nvPr/>
        </p:nvSpPr>
        <p:spPr bwMode="auto">
          <a:xfrm>
            <a:off x="4229100" y="3633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95" name="Rectangle 25"/>
          <p:cNvSpPr>
            <a:spLocks noChangeArrowheads="1"/>
          </p:cNvSpPr>
          <p:nvPr/>
        </p:nvSpPr>
        <p:spPr bwMode="auto">
          <a:xfrm>
            <a:off x="424815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98" name="Rectangle 31"/>
          <p:cNvSpPr>
            <a:spLocks noChangeArrowheads="1"/>
          </p:cNvSpPr>
          <p:nvPr/>
        </p:nvSpPr>
        <p:spPr bwMode="auto">
          <a:xfrm>
            <a:off x="3814763" y="350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99" name="Rectangle 33"/>
          <p:cNvSpPr>
            <a:spLocks noChangeArrowheads="1"/>
          </p:cNvSpPr>
          <p:nvPr/>
        </p:nvSpPr>
        <p:spPr bwMode="auto">
          <a:xfrm>
            <a:off x="4386263" y="3519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01" name="Rectangle 37"/>
          <p:cNvSpPr>
            <a:spLocks noChangeArrowheads="1"/>
          </p:cNvSpPr>
          <p:nvPr/>
        </p:nvSpPr>
        <p:spPr bwMode="auto">
          <a:xfrm>
            <a:off x="405765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02" name="Rectangle 39"/>
          <p:cNvSpPr>
            <a:spLocks noChangeArrowheads="1"/>
          </p:cNvSpPr>
          <p:nvPr/>
        </p:nvSpPr>
        <p:spPr bwMode="auto">
          <a:xfrm>
            <a:off x="3938588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04" name="Rectangle 42"/>
          <p:cNvSpPr>
            <a:spLocks noChangeArrowheads="1"/>
          </p:cNvSpPr>
          <p:nvPr/>
        </p:nvSpPr>
        <p:spPr bwMode="auto">
          <a:xfrm>
            <a:off x="2819400" y="6096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Steady State Analysis (cont’d)</a:t>
            </a:r>
            <a:endParaRPr lang="en-US" sz="200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81000" y="8382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cs typeface="Times New Roman" pitchFamily="18" charset="0"/>
              </a:rPr>
              <a:t>Mode II [t</a:t>
            </a:r>
            <a:r>
              <a:rPr lang="en-US" sz="1800" b="1" baseline="-25000">
                <a:cs typeface="Times New Roman" pitchFamily="18" charset="0"/>
              </a:rPr>
              <a:t>1</a:t>
            </a:r>
            <a:r>
              <a:rPr lang="en-US" sz="1800" b="1"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800" b="1">
                <a:cs typeface="Times New Roman" pitchFamily="18" charset="0"/>
              </a:rPr>
              <a:t> t </a:t>
            </a:r>
            <a:r>
              <a:rPr lang="en-US" sz="1800" b="1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1800" b="1">
                <a:cs typeface="Times New Roman" pitchFamily="18" charset="0"/>
              </a:rPr>
              <a:t> t</a:t>
            </a:r>
            <a:r>
              <a:rPr lang="en-US" sz="1800" b="1" baseline="-25000">
                <a:cs typeface="Times New Roman" pitchFamily="18" charset="0"/>
              </a:rPr>
              <a:t>2</a:t>
            </a:r>
            <a:r>
              <a:rPr lang="en-US" sz="1800" b="1">
                <a:cs typeface="Times New Roman" pitchFamily="18" charset="0"/>
                <a:sym typeface="Symbol" pitchFamily="18" charset="2"/>
              </a:rPr>
              <a:t>]:</a:t>
            </a:r>
            <a:r>
              <a:rPr lang="en-US" sz="1800" b="1">
                <a:sym typeface="Symbol" pitchFamily="18" charset="2"/>
              </a:rPr>
              <a:t> </a:t>
            </a:r>
            <a:endParaRPr lang="en-US" sz="18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1000" y="1219200"/>
            <a:ext cx="7620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Mode II starts at t</a:t>
            </a:r>
            <a:r>
              <a:rPr lang="en-US" sz="1600" baseline="-25000">
                <a:cs typeface="Times New Roman" pitchFamily="18" charset="0"/>
              </a:rPr>
              <a:t>1</a:t>
            </a:r>
            <a:r>
              <a:rPr lang="en-US" sz="1600">
                <a:cs typeface="Times New Roman" pitchFamily="18" charset="0"/>
              </a:rPr>
              <a:t> with diode turns </a:t>
            </a:r>
            <a:r>
              <a:rPr lang="en-US" sz="1600" i="1">
                <a:cs typeface="Times New Roman" pitchFamily="18" charset="0"/>
              </a:rPr>
              <a:t>ON</a:t>
            </a:r>
            <a:r>
              <a:rPr lang="en-US" sz="1600">
                <a:cs typeface="Times New Roman" pitchFamily="18" charset="0"/>
              </a:rPr>
              <a:t>, circuit enters the resonant stage. At          ,the capacitor voltage tends to go negative, hence, forcing the diode across S to turn </a:t>
            </a:r>
            <a:r>
              <a:rPr lang="en-US" sz="1600" i="1">
                <a:cs typeface="Times New Roman" pitchFamily="18" charset="0"/>
              </a:rPr>
              <a:t>ON</a:t>
            </a:r>
            <a:r>
              <a:rPr lang="en-US" sz="1600">
                <a:cs typeface="Times New Roman" pitchFamily="18" charset="0"/>
              </a:rPr>
              <a:t>. The initial condition, </a:t>
            </a:r>
            <a:endParaRPr lang="en-US" sz="160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6781800" y="1295400"/>
          <a:ext cx="3048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55292" imgH="203024" progId="Equation.2">
                  <p:embed/>
                </p:oleObj>
              </mc:Choice>
              <mc:Fallback>
                <p:oleObj r:id="rId3" imgW="355292" imgH="203024" progId="Equation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295400"/>
                        <a:ext cx="304800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762000" y="2057400"/>
          <a:ext cx="990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85800" imgH="203200" progId="Equation.3">
                  <p:embed/>
                </p:oleObj>
              </mc:Choice>
              <mc:Fallback>
                <p:oleObj r:id="rId5" imgW="6858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9906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914400" y="2438400"/>
          <a:ext cx="7620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47700" imgH="228600" progId="Equation.3">
                  <p:embed/>
                </p:oleObj>
              </mc:Choice>
              <mc:Fallback>
                <p:oleObj r:id="rId7" imgW="6477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762000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04800" y="2819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expressions of the current and the voltage</a:t>
            </a:r>
            <a:r>
              <a:rPr lang="en-US" sz="1600"/>
              <a:t> </a:t>
            </a:r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304800" y="40068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The period between     and     is given by,</a:t>
            </a:r>
            <a:r>
              <a:rPr lang="en-US" sz="1600" dirty="0"/>
              <a:t> </a:t>
            </a: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2590800" y="4038600"/>
          <a:ext cx="152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52334" imgH="228501" progId="Equation.2">
                  <p:embed/>
                </p:oleObj>
              </mc:Choice>
              <mc:Fallback>
                <p:oleObj r:id="rId9" imgW="152334" imgH="228501" progId="Equation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38600"/>
                        <a:ext cx="152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2057400" y="4038600"/>
          <a:ext cx="11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26890" imgH="228402" progId="Equation.2">
                  <p:embed/>
                </p:oleObj>
              </mc:Choice>
              <mc:Fallback>
                <p:oleObj r:id="rId11" imgW="126890" imgH="228402" progId="Equation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038600"/>
                        <a:ext cx="1143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762000" y="4343400"/>
          <a:ext cx="16002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11300" imgH="444500" progId="Equation.3">
                  <p:embed/>
                </p:oleObj>
              </mc:Choice>
              <mc:Fallback>
                <p:oleObj r:id="rId13" imgW="1511300" imgH="444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43400"/>
                        <a:ext cx="160020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2438400" y="4343400"/>
          <a:ext cx="4619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368140" imgH="431613" progId="Equation.3">
                  <p:embed/>
                </p:oleObj>
              </mc:Choice>
              <mc:Fallback>
                <p:oleObj r:id="rId15" imgW="368140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43400"/>
                        <a:ext cx="4619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5"/>
          <p:cNvSpPr>
            <a:spLocks noChangeArrowheads="1"/>
          </p:cNvSpPr>
          <p:nvPr/>
        </p:nvSpPr>
        <p:spPr bwMode="auto">
          <a:xfrm>
            <a:off x="304800" y="4776538"/>
            <a:ext cx="563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and the inductor current at            is,</a:t>
            </a:r>
          </a:p>
          <a:p>
            <a:pPr eaLnBrk="0" hangingPunct="0"/>
            <a:endParaRPr lang="en-US" sz="16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590800" y="4852738"/>
          <a:ext cx="469229" cy="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368140" imgH="203112" progId="Equation.2">
                  <p:embed/>
                </p:oleObj>
              </mc:Choice>
              <mc:Fallback>
                <p:oleObj r:id="rId17" imgW="368140" imgH="203112" progId="Equation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52738"/>
                        <a:ext cx="469229" cy="25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85800" y="5081338"/>
          <a:ext cx="1371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9" imgW="1028700" imgH="228600" progId="Equation.3">
                  <p:embed/>
                </p:oleObj>
              </mc:Choice>
              <mc:Fallback>
                <p:oleObj r:id="rId19" imgW="10287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81338"/>
                        <a:ext cx="13716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429000" y="5005137"/>
          <a:ext cx="1600200" cy="48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269449" imgH="380835" progId="">
                  <p:embed/>
                </p:oleObj>
              </mc:Choice>
              <mc:Fallback>
                <p:oleObj r:id="rId21" imgW="1269449" imgH="380835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05137"/>
                        <a:ext cx="1600200" cy="48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2209800" y="5081338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                   = </a:t>
            </a:r>
            <a:endParaRPr lang="en-US" sz="1600" dirty="0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2895600" y="5157537"/>
          <a:ext cx="228601" cy="22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39700" imgH="139700" progId="Equation.2">
                  <p:embed/>
                </p:oleObj>
              </mc:Choice>
              <mc:Fallback>
                <p:oleObj r:id="rId23" imgW="139700" imgH="139700" progId="Equation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57537"/>
                        <a:ext cx="228601" cy="228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81000" y="3276600"/>
            <a:ext cx="2743200" cy="64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A diagram of a circuit&#10;&#10;Description automatically generated">
            <a:extLst>
              <a:ext uri="{FF2B5EF4-FFF2-40B4-BE49-F238E27FC236}">
                <a16:creationId xmlns:a16="http://schemas.microsoft.com/office/drawing/2014/main" id="{4C793274-2F19-246B-DCBD-813CC185E24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68" y="2383261"/>
            <a:ext cx="3442263" cy="18319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4"/>
          <p:cNvSpPr>
            <a:spLocks noChangeArrowheads="1"/>
          </p:cNvSpPr>
          <p:nvPr/>
        </p:nvSpPr>
        <p:spPr bwMode="auto">
          <a:xfrm>
            <a:off x="457200" y="838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cs typeface="Times New Roman" pitchFamily="18" charset="0"/>
              </a:rPr>
              <a:t>Mode III [t</a:t>
            </a:r>
            <a:r>
              <a:rPr lang="en-US" sz="1800" b="1" baseline="-25000">
                <a:cs typeface="Times New Roman" pitchFamily="18" charset="0"/>
              </a:rPr>
              <a:t>2</a:t>
            </a:r>
            <a:r>
              <a:rPr lang="en-US" sz="1800" b="1">
                <a:cs typeface="Times New Roman" pitchFamily="18" charset="0"/>
              </a:rPr>
              <a:t> </a:t>
            </a:r>
            <a:r>
              <a:rPr lang="en-US" sz="1800" b="1"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800" b="1">
                <a:cs typeface="Times New Roman" pitchFamily="18" charset="0"/>
              </a:rPr>
              <a:t> t &lt; t</a:t>
            </a:r>
            <a:r>
              <a:rPr lang="en-US" sz="1800" b="1" baseline="-25000">
                <a:cs typeface="Times New Roman" pitchFamily="18" charset="0"/>
              </a:rPr>
              <a:t>3</a:t>
            </a:r>
            <a:r>
              <a:rPr lang="en-US" sz="1800" b="1">
                <a:cs typeface="Times New Roman" pitchFamily="18" charset="0"/>
                <a:sym typeface="Symbol" pitchFamily="18" charset="2"/>
              </a:rPr>
              <a:t>]:</a:t>
            </a:r>
            <a:r>
              <a:rPr lang="en-US" sz="1800" b="1">
                <a:sym typeface="Symbol" pitchFamily="18" charset="2"/>
              </a:rPr>
              <a:t> </a:t>
            </a:r>
            <a:endParaRPr lang="en-US" sz="18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3" name="Rectangle 6"/>
          <p:cNvSpPr>
            <a:spLocks noChangeArrowheads="1"/>
          </p:cNvSpPr>
          <p:nvPr/>
        </p:nvSpPr>
        <p:spPr bwMode="auto">
          <a:xfrm>
            <a:off x="533400" y="1295400"/>
            <a:ext cx="739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At </a:t>
            </a:r>
            <a:r>
              <a:rPr lang="en-US" sz="1600" i="1">
                <a:cs typeface="Times New Roman" pitchFamily="18" charset="0"/>
              </a:rPr>
              <a:t>t</a:t>
            </a:r>
            <a:r>
              <a:rPr lang="en-US" sz="1600" i="1" baseline="-30000">
                <a:cs typeface="Times New Roman" pitchFamily="18" charset="0"/>
              </a:rPr>
              <a:t>2</a:t>
            </a:r>
            <a:r>
              <a:rPr lang="en-US" sz="1600">
                <a:cs typeface="Times New Roman" pitchFamily="18" charset="0"/>
              </a:rPr>
              <a:t>, the capacitor voltage becomes zero, and the inductor current starts to charge linearly, and it reaches the output current at t = t</a:t>
            </a:r>
            <a:r>
              <a:rPr lang="en-US" sz="1600" baseline="-25000">
                <a:cs typeface="Times New Roman" pitchFamily="18" charset="0"/>
              </a:rPr>
              <a:t>3</a:t>
            </a:r>
            <a:r>
              <a:rPr lang="en-US" sz="1600">
                <a:cs typeface="Times New Roman" pitchFamily="18" charset="0"/>
              </a:rPr>
              <a:t>. The body diode of the switch turns </a:t>
            </a:r>
            <a:r>
              <a:rPr lang="en-US" sz="1600" i="1">
                <a:cs typeface="Times New Roman" pitchFamily="18" charset="0"/>
              </a:rPr>
              <a:t>ON </a:t>
            </a:r>
            <a:r>
              <a:rPr lang="en-US" sz="1600">
                <a:cs typeface="Times New Roman" pitchFamily="18" charset="0"/>
              </a:rPr>
              <a:t>at t = t</a:t>
            </a:r>
            <a:r>
              <a:rPr lang="en-US" sz="1600" baseline="-30000">
                <a:cs typeface="Times New Roman" pitchFamily="18" charset="0"/>
              </a:rPr>
              <a:t>2</a:t>
            </a:r>
            <a:r>
              <a:rPr lang="en-US" sz="1600"/>
              <a:t> </a:t>
            </a:r>
          </a:p>
        </p:txBody>
      </p:sp>
      <p:sp>
        <p:nvSpPr>
          <p:cNvPr id="33804" name="Rectangle 7"/>
          <p:cNvSpPr>
            <a:spLocks noChangeArrowheads="1"/>
          </p:cNvSpPr>
          <p:nvPr/>
        </p:nvSpPr>
        <p:spPr bwMode="auto">
          <a:xfrm>
            <a:off x="533400" y="21780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initial value of the capacitor voltage in Mode III is zero</a:t>
            </a:r>
            <a:r>
              <a:rPr lang="en-US" sz="1600"/>
              <a:t> </a:t>
            </a:r>
          </a:p>
        </p:txBody>
      </p:sp>
      <p:sp>
        <p:nvSpPr>
          <p:cNvPr id="33805" name="Rectangle 9"/>
          <p:cNvSpPr>
            <a:spLocks noChangeArrowheads="1"/>
          </p:cNvSpPr>
          <p:nvPr/>
        </p:nvSpPr>
        <p:spPr bwMode="auto">
          <a:xfrm>
            <a:off x="4248150" y="3709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794" name="Object 0"/>
          <p:cNvGraphicFramePr>
            <a:graphicFrameLocks noChangeAspect="1"/>
          </p:cNvGraphicFramePr>
          <p:nvPr/>
        </p:nvGraphicFramePr>
        <p:xfrm>
          <a:off x="838200" y="2590800"/>
          <a:ext cx="7810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47419" imgH="203112" progId="Equation.3">
                  <p:embed/>
                </p:oleObj>
              </mc:Choice>
              <mc:Fallback>
                <p:oleObj r:id="rId3" imgW="647419" imgH="203112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78105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0"/>
          <p:cNvSpPr>
            <a:spLocks noChangeArrowheads="1"/>
          </p:cNvSpPr>
          <p:nvPr/>
        </p:nvSpPr>
        <p:spPr bwMode="auto">
          <a:xfrm>
            <a:off x="533400" y="2819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inductor voltage,</a:t>
            </a:r>
            <a:endParaRPr lang="en-US" sz="1600"/>
          </a:p>
        </p:txBody>
      </p:sp>
      <p:sp>
        <p:nvSpPr>
          <p:cNvPr id="33807" name="Rectangle 12"/>
          <p:cNvSpPr>
            <a:spLocks noChangeArrowheads="1"/>
          </p:cNvSpPr>
          <p:nvPr/>
        </p:nvSpPr>
        <p:spPr bwMode="auto">
          <a:xfrm>
            <a:off x="4224338" y="360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762000" y="3124200"/>
          <a:ext cx="8810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98197" imgH="406224" progId="Equation.3">
                  <p:embed/>
                </p:oleObj>
              </mc:Choice>
              <mc:Fallback>
                <p:oleObj r:id="rId5" imgW="698197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124200"/>
                        <a:ext cx="88106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8" name="Rectangle 13"/>
          <p:cNvSpPr>
            <a:spLocks noChangeArrowheads="1"/>
          </p:cNvSpPr>
          <p:nvPr/>
        </p:nvSpPr>
        <p:spPr bwMode="auto">
          <a:xfrm>
            <a:off x="533400" y="36576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inductor current can be expressed as,</a:t>
            </a:r>
            <a:r>
              <a:rPr lang="en-US" sz="1600"/>
              <a:t> </a:t>
            </a:r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3709988" y="360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685800" y="4038600"/>
          <a:ext cx="19812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726451" imgH="406224" progId="Equation.3">
                  <p:embed/>
                </p:oleObj>
              </mc:Choice>
              <mc:Fallback>
                <p:oleObj r:id="rId7" imgW="1726451" imgH="4062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038600"/>
                        <a:ext cx="19812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609600" y="4572000"/>
            <a:ext cx="7239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At           , the inductor current reaches the output current                    ,forcing the diode to turn </a:t>
            </a:r>
            <a:r>
              <a:rPr lang="en-US" sz="1600" i="1" dirty="0">
                <a:cs typeface="Times New Roman" pitchFamily="18" charset="0"/>
              </a:rPr>
              <a:t>OFF</a:t>
            </a:r>
            <a:r>
              <a:rPr lang="en-US" sz="1600" dirty="0">
                <a:cs typeface="Times New Roman" pitchFamily="18" charset="0"/>
              </a:rPr>
              <a:t>.</a:t>
            </a:r>
            <a:r>
              <a:rPr lang="en-US" sz="1600" dirty="0"/>
              <a:t> </a:t>
            </a:r>
          </a:p>
        </p:txBody>
      </p:sp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990600" y="4648200"/>
          <a:ext cx="330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228600" progId="Equation.3">
                  <p:embed/>
                </p:oleObj>
              </mc:Choice>
              <mc:Fallback>
                <p:oleObj name="Equation" r:id="rId9" imgW="3301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48200"/>
                        <a:ext cx="33020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4"/>
          <p:cNvGraphicFramePr>
            <a:graphicFrameLocks noChangeAspect="1"/>
          </p:cNvGraphicFramePr>
          <p:nvPr/>
        </p:nvGraphicFramePr>
        <p:xfrm>
          <a:off x="5410200" y="4618038"/>
          <a:ext cx="8382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647419" imgH="203112" progId="Equation.2">
                  <p:embed/>
                </p:oleObj>
              </mc:Choice>
              <mc:Fallback>
                <p:oleObj r:id="rId11" imgW="647419" imgH="203112" progId="Equation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18038"/>
                        <a:ext cx="838200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3" name="Rectangle 23"/>
          <p:cNvSpPr>
            <a:spLocks noChangeArrowheads="1"/>
          </p:cNvSpPr>
          <p:nvPr/>
        </p:nvSpPr>
        <p:spPr bwMode="auto">
          <a:xfrm>
            <a:off x="609600" y="51816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Time interval from       -       is</a:t>
            </a:r>
          </a:p>
          <a:p>
            <a:pPr eaLnBrk="0" hangingPunct="0"/>
            <a:endParaRPr lang="en-US" sz="1600"/>
          </a:p>
        </p:txBody>
      </p:sp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2286000" y="518160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2334" imgH="228501" progId="Equation.2">
                  <p:embed/>
                </p:oleObj>
              </mc:Choice>
              <mc:Fallback>
                <p:oleObj r:id="rId13" imgW="152334" imgH="228501" progId="Equation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181600"/>
                        <a:ext cx="203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6"/>
          <p:cNvGraphicFramePr>
            <a:graphicFrameLocks noChangeAspect="1"/>
          </p:cNvGraphicFramePr>
          <p:nvPr/>
        </p:nvGraphicFramePr>
        <p:xfrm>
          <a:off x="2743200" y="518160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52334" imgH="228501" progId="Equation.2">
                  <p:embed/>
                </p:oleObj>
              </mc:Choice>
              <mc:Fallback>
                <p:oleObj r:id="rId15" imgW="152334" imgH="228501" progId="Equation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81600"/>
                        <a:ext cx="203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3771900" y="3576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3801" name="Object 7"/>
          <p:cNvGraphicFramePr>
            <a:graphicFrameLocks noChangeAspect="1"/>
          </p:cNvGraphicFramePr>
          <p:nvPr/>
        </p:nvGraphicFramePr>
        <p:xfrm>
          <a:off x="685800" y="5562600"/>
          <a:ext cx="17526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600200" imgH="469900" progId="Equation.3">
                  <p:embed/>
                </p:oleObj>
              </mc:Choice>
              <mc:Fallback>
                <p:oleObj r:id="rId17" imgW="16002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562600"/>
                        <a:ext cx="17526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6" name="Rectangle 27"/>
          <p:cNvSpPr>
            <a:spLocks noChangeArrowheads="1"/>
          </p:cNvSpPr>
          <p:nvPr/>
        </p:nvSpPr>
        <p:spPr bwMode="auto">
          <a:xfrm>
            <a:off x="2514600" y="5334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Steady State Analysis (cont’d)</a:t>
            </a:r>
            <a:endParaRPr lang="en-US" sz="20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40740009-2E76-1108-8C4B-53D2D50E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128537" y="2649418"/>
            <a:ext cx="3015463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diagram of a circuit&#10;&#10;Description automatically generated">
            <a:extLst>
              <a:ext uri="{FF2B5EF4-FFF2-40B4-BE49-F238E27FC236}">
                <a16:creationId xmlns:a16="http://schemas.microsoft.com/office/drawing/2014/main" id="{BD455BA7-5E3D-02DC-0CB1-91C4C2921B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33" y="2522394"/>
            <a:ext cx="3157702" cy="16065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4"/>
          <p:cNvSpPr>
            <a:spLocks noChangeArrowheads="1"/>
          </p:cNvSpPr>
          <p:nvPr/>
        </p:nvSpPr>
        <p:spPr bwMode="auto">
          <a:xfrm>
            <a:off x="381000" y="838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cs typeface="Times New Roman" pitchFamily="18" charset="0"/>
              </a:rPr>
              <a:t>Mode IV [t</a:t>
            </a:r>
            <a:r>
              <a:rPr lang="en-US" sz="1800" b="1" baseline="-25000">
                <a:cs typeface="Times New Roman" pitchFamily="18" charset="0"/>
              </a:rPr>
              <a:t>3</a:t>
            </a:r>
            <a:r>
              <a:rPr lang="en-US" sz="1800" b="1"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800" b="1">
                <a:cs typeface="Times New Roman" pitchFamily="18" charset="0"/>
              </a:rPr>
              <a:t> t &lt; t</a:t>
            </a:r>
            <a:r>
              <a:rPr lang="en-US" sz="1800" b="1" baseline="-25000">
                <a:cs typeface="Times New Roman" pitchFamily="18" charset="0"/>
              </a:rPr>
              <a:t>4</a:t>
            </a:r>
            <a:r>
              <a:rPr lang="en-US" sz="1800" b="1">
                <a:cs typeface="Times New Roman" pitchFamily="18" charset="0"/>
                <a:sym typeface="Symbol" pitchFamily="18" charset="2"/>
              </a:rPr>
              <a:t>]:</a:t>
            </a:r>
            <a:r>
              <a:rPr lang="en-US" sz="1800" b="1">
                <a:sym typeface="Symbol" pitchFamily="18" charset="2"/>
              </a:rPr>
              <a:t> </a:t>
            </a:r>
            <a:endParaRPr lang="en-US" sz="18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825" name="Rectangle 7"/>
          <p:cNvSpPr>
            <a:spLocks noChangeArrowheads="1"/>
          </p:cNvSpPr>
          <p:nvPr/>
        </p:nvSpPr>
        <p:spPr bwMode="auto">
          <a:xfrm>
            <a:off x="457200" y="1295400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In this mode, the inductor current is trapped and held constant at     =I</a:t>
            </a:r>
            <a:r>
              <a:rPr lang="en-US" sz="1600" baseline="-30000">
                <a:cs typeface="Times New Roman" pitchFamily="18" charset="0"/>
              </a:rPr>
              <a:t>o</a:t>
            </a:r>
            <a:r>
              <a:rPr lang="en-US" sz="1600">
                <a:cs typeface="Times New Roman" pitchFamily="18" charset="0"/>
              </a:rPr>
              <a:t>, with     = 0, i.e., </a:t>
            </a:r>
            <a:endParaRPr lang="en-US" sz="1600"/>
          </a:p>
        </p:txBody>
      </p:sp>
      <p:graphicFrame>
        <p:nvGraphicFramePr>
          <p:cNvPr id="34818" name="Object 0"/>
          <p:cNvGraphicFramePr>
            <a:graphicFrameLocks noChangeAspect="1"/>
          </p:cNvGraphicFramePr>
          <p:nvPr/>
        </p:nvGraphicFramePr>
        <p:xfrm>
          <a:off x="5867400" y="1371600"/>
          <a:ext cx="1825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6890" imgH="190335" progId="">
                  <p:embed/>
                </p:oleObj>
              </mc:Choice>
              <mc:Fallback>
                <p:oleObj r:id="rId3" imgW="126890" imgH="190335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1825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1"/>
          <p:cNvGraphicFramePr>
            <a:graphicFrameLocks noChangeAspect="1"/>
          </p:cNvGraphicFramePr>
          <p:nvPr/>
        </p:nvGraphicFramePr>
        <p:xfrm>
          <a:off x="6735763" y="1295400"/>
          <a:ext cx="27463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2334" imgH="190417" progId="">
                  <p:embed/>
                </p:oleObj>
              </mc:Choice>
              <mc:Fallback>
                <p:oleObj r:id="rId5" imgW="152334" imgH="190417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1295400"/>
                        <a:ext cx="27463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4386263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1066800" y="1905000"/>
          <a:ext cx="5810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68140" imgH="393529" progId="">
                  <p:embed/>
                </p:oleObj>
              </mc:Choice>
              <mc:Fallback>
                <p:oleObj r:id="rId7" imgW="368140" imgH="3935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5810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827" name="Rectangle 12"/>
              <p:cNvSpPr>
                <a:spLocks noChangeArrowheads="1"/>
              </p:cNvSpPr>
              <p:nvPr/>
            </p:nvSpPr>
            <p:spPr bwMode="auto">
              <a:xfrm>
                <a:off x="457200" y="3783220"/>
                <a:ext cx="6858000" cy="1593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en-US" sz="1600" dirty="0">
                    <a:cs typeface="Times New Roman" pitchFamily="18" charset="0"/>
                  </a:rPr>
                  <a:t>Mode IV will continue as long as the switch remains on. By turning off the switch 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600" dirty="0">
                    <a:cs typeface="Times New Roman" pitchFamily="18" charset="0"/>
                  </a:rPr>
                  <a:t>, the switching cycle repeats. The dead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cs typeface="Times New Roman" pitchFamily="18" charset="0"/>
                  </a:rPr>
                  <a:t>, is given by,</a:t>
                </a:r>
              </a:p>
              <a:p>
                <a:pPr algn="just"/>
                <a:endParaRPr lang="en-US" sz="1600" dirty="0"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600" dirty="0">
                  <a:cs typeface="Times New Roman" pitchFamily="18" charset="0"/>
                </a:endParaRPr>
              </a:p>
              <a:p>
                <a:pPr eaLnBrk="0" hangingPunct="0"/>
                <a:endParaRPr lang="en-US" sz="1600" dirty="0"/>
              </a:p>
            </p:txBody>
          </p:sp>
        </mc:Choice>
        <mc:Fallback xmlns="">
          <p:sp>
            <p:nvSpPr>
              <p:cNvPr id="34827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783220"/>
                <a:ext cx="6858000" cy="1593641"/>
              </a:xfrm>
              <a:prstGeom prst="rect">
                <a:avLst/>
              </a:prstGeom>
              <a:blipFill>
                <a:blip r:embed="rId9"/>
                <a:stretch>
                  <a:fillRect l="-556" t="-1587" r="-55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9" name="Rectangle 16"/>
          <p:cNvSpPr>
            <a:spLocks noChangeArrowheads="1"/>
          </p:cNvSpPr>
          <p:nvPr/>
        </p:nvSpPr>
        <p:spPr bwMode="auto">
          <a:xfrm>
            <a:off x="2667000" y="5334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Steady State Analysis (cont’d)</a:t>
            </a:r>
            <a:endParaRPr lang="en-US" sz="200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AD9CF33B-DB74-BA15-12A2-E63EEF3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1919289"/>
            <a:ext cx="302943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7960" y="914401"/>
            <a:ext cx="6033453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0" name="Rectangle 2"/>
          <p:cNvSpPr>
            <a:spLocks noChangeArrowheads="1"/>
          </p:cNvSpPr>
          <p:nvPr/>
        </p:nvSpPr>
        <p:spPr bwMode="auto">
          <a:xfrm>
            <a:off x="2268682" y="172893"/>
            <a:ext cx="502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ZVS Buck Converter - Voltage Gain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851" name="Rectangle 3"/>
          <p:cNvSpPr>
            <a:spLocks noChangeArrowheads="1"/>
          </p:cNvSpPr>
          <p:nvPr/>
        </p:nvSpPr>
        <p:spPr bwMode="auto">
          <a:xfrm>
            <a:off x="533400" y="10668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The input energy is given by,</a:t>
            </a:r>
          </a:p>
          <a:p>
            <a:pPr eaLnBrk="0" hangingPunct="0"/>
            <a:endParaRPr lang="en-US" sz="1600" dirty="0"/>
          </a:p>
        </p:txBody>
      </p:sp>
      <p:sp>
        <p:nvSpPr>
          <p:cNvPr id="35852" name="Rectangle 5"/>
          <p:cNvSpPr>
            <a:spLocks noChangeArrowheads="1"/>
          </p:cNvSpPr>
          <p:nvPr/>
        </p:nvSpPr>
        <p:spPr bwMode="auto">
          <a:xfrm>
            <a:off x="4090988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914400" y="1447800"/>
          <a:ext cx="1371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64781" imgH="495085" progId="Equation.3">
                  <p:embed/>
                </p:oleObj>
              </mc:Choice>
              <mc:Fallback>
                <p:oleObj r:id="rId3" imgW="964781" imgH="49508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13716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Rectangle 8"/>
          <p:cNvSpPr>
            <a:spLocks noChangeArrowheads="1"/>
          </p:cNvSpPr>
          <p:nvPr/>
        </p:nvSpPr>
        <p:spPr bwMode="auto">
          <a:xfrm>
            <a:off x="533400" y="21336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         is the current which is equal to         .Hence, we have</a:t>
            </a:r>
          </a:p>
          <a:p>
            <a:pPr eaLnBrk="0" hangingPunct="0"/>
            <a:endParaRPr lang="en-US" sz="1600"/>
          </a:p>
        </p:txBody>
      </p:sp>
      <p:graphicFrame>
        <p:nvGraphicFramePr>
          <p:cNvPr id="35843" name="Object 7"/>
          <p:cNvGraphicFramePr>
            <a:graphicFrameLocks noChangeAspect="1"/>
          </p:cNvGraphicFramePr>
          <p:nvPr/>
        </p:nvGraphicFramePr>
        <p:xfrm>
          <a:off x="685800" y="2133600"/>
          <a:ext cx="2349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2268" imgH="203024" progId="Equation.2">
                  <p:embed/>
                </p:oleObj>
              </mc:Choice>
              <mc:Fallback>
                <p:oleObj r:id="rId5" imgW="152268" imgH="203024" progId="Equation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2349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3657600" y="2133600"/>
          <a:ext cx="3810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7087" imgH="215619" progId="Equation.3">
                  <p:embed/>
                </p:oleObj>
              </mc:Choice>
              <mc:Fallback>
                <p:oleObj r:id="rId7" imgW="317087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133600"/>
                        <a:ext cx="381000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Rectangle 10"/>
          <p:cNvSpPr>
            <a:spLocks noChangeArrowheads="1"/>
          </p:cNvSpPr>
          <p:nvPr/>
        </p:nvSpPr>
        <p:spPr bwMode="auto">
          <a:xfrm>
            <a:off x="3062288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5" name="Object 9"/>
          <p:cNvGraphicFramePr>
            <a:graphicFrameLocks noChangeAspect="1"/>
          </p:cNvGraphicFramePr>
          <p:nvPr/>
        </p:nvGraphicFramePr>
        <p:xfrm>
          <a:off x="914400" y="2514600"/>
          <a:ext cx="419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022600" imgH="457200" progId="Equation.3">
                  <p:embed/>
                </p:oleObj>
              </mc:Choice>
              <mc:Fallback>
                <p:oleObj r:id="rId9" imgW="30226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4191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5" name="Rectangle 11"/>
          <p:cNvSpPr>
            <a:spLocks noChangeArrowheads="1"/>
          </p:cNvSpPr>
          <p:nvPr/>
        </p:nvSpPr>
        <p:spPr bwMode="auto">
          <a:xfrm>
            <a:off x="7010400" y="25908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(6.71)</a:t>
            </a: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533400" y="3276600"/>
            <a:ext cx="7620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inductor current equals the output current in Mode I and IV, and for t</a:t>
            </a:r>
            <a:r>
              <a:rPr lang="en-US" sz="1600" baseline="-25000">
                <a:cs typeface="Times New Roman" pitchFamily="18" charset="0"/>
              </a:rPr>
              <a:t>1</a:t>
            </a:r>
            <a:r>
              <a:rPr lang="en-US" sz="1600">
                <a:cs typeface="Times New Roman" pitchFamily="18" charset="0"/>
              </a:rPr>
              <a:t> </a:t>
            </a:r>
            <a:r>
              <a:rPr lang="en-US" sz="1600"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1600">
                <a:cs typeface="Times New Roman" pitchFamily="18" charset="0"/>
              </a:rPr>
              <a:t> t </a:t>
            </a:r>
            <a:r>
              <a:rPr lang="en-US" sz="1600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1600">
                <a:cs typeface="Times New Roman" pitchFamily="18" charset="0"/>
              </a:rPr>
              <a:t> t</a:t>
            </a:r>
            <a:r>
              <a:rPr lang="en-US" sz="1600" baseline="-25000">
                <a:cs typeface="Times New Roman" pitchFamily="18" charset="0"/>
              </a:rPr>
              <a:t>2</a:t>
            </a:r>
            <a:r>
              <a:rPr lang="en-US" sz="1600">
                <a:cs typeface="Times New Roman" pitchFamily="18" charset="0"/>
                <a:sym typeface="Symbol" pitchFamily="18" charset="2"/>
              </a:rPr>
              <a:t> and t</a:t>
            </a:r>
            <a:r>
              <a:rPr lang="en-US" sz="1600" baseline="-25000"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600">
                <a:cs typeface="Times New Roman" pitchFamily="18" charset="0"/>
                <a:sym typeface="Symbol" pitchFamily="18" charset="2"/>
              </a:rPr>
              <a:t> </a:t>
            </a:r>
            <a:r>
              <a:rPr lang="en-US" sz="1600">
                <a:cs typeface="Times New Roman" pitchFamily="18" charset="0"/>
              </a:rPr>
              <a:t> t </a:t>
            </a:r>
            <a:r>
              <a:rPr lang="en-US" sz="1600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1600">
                <a:cs typeface="Times New Roman" pitchFamily="18" charset="0"/>
              </a:rPr>
              <a:t> t</a:t>
            </a:r>
            <a:r>
              <a:rPr lang="en-US" sz="1600" baseline="-25000">
                <a:cs typeface="Times New Roman" pitchFamily="18" charset="0"/>
              </a:rPr>
              <a:t>3</a:t>
            </a:r>
            <a:r>
              <a:rPr lang="en-US" sz="1600">
                <a:cs typeface="Times New Roman" pitchFamily="18" charset="0"/>
                <a:sym typeface="Symbol" pitchFamily="18" charset="2"/>
              </a:rPr>
              <a:t>,       </a:t>
            </a:r>
          </a:p>
        </p:txBody>
      </p:sp>
      <p:sp>
        <p:nvSpPr>
          <p:cNvPr id="35857" name="Rectangle 19"/>
          <p:cNvSpPr>
            <a:spLocks noChangeArrowheads="1"/>
          </p:cNvSpPr>
          <p:nvPr/>
        </p:nvSpPr>
        <p:spPr bwMode="auto">
          <a:xfrm>
            <a:off x="3181350" y="3409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6" name="Object 18"/>
          <p:cNvGraphicFramePr>
            <a:graphicFrameLocks noChangeAspect="1"/>
          </p:cNvGraphicFramePr>
          <p:nvPr/>
        </p:nvGraphicFramePr>
        <p:xfrm>
          <a:off x="990600" y="3886200"/>
          <a:ext cx="3429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781300" imgH="342900" progId="Equation.3">
                  <p:embed/>
                </p:oleObj>
              </mc:Choice>
              <mc:Fallback>
                <p:oleObj r:id="rId11" imgW="2781300" imgH="3429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34290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8" name="Rectangle 21"/>
          <p:cNvSpPr>
            <a:spLocks noChangeArrowheads="1"/>
          </p:cNvSpPr>
          <p:nvPr/>
        </p:nvSpPr>
        <p:spPr bwMode="auto">
          <a:xfrm>
            <a:off x="375285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7" name="Object 20"/>
          <p:cNvGraphicFramePr>
            <a:graphicFrameLocks noChangeAspect="1"/>
          </p:cNvGraphicFramePr>
          <p:nvPr/>
        </p:nvGraphicFramePr>
        <p:xfrm>
          <a:off x="1524000" y="4419600"/>
          <a:ext cx="20574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638300" imgH="190500" progId="Equation.3">
                  <p:embed/>
                </p:oleObj>
              </mc:Choice>
              <mc:Fallback>
                <p:oleObj r:id="rId13" imgW="1638300" imgH="1905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19600"/>
                        <a:ext cx="2057400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9" name="Rectangle 23"/>
          <p:cNvSpPr>
            <a:spLocks noChangeArrowheads="1"/>
          </p:cNvSpPr>
          <p:nvPr/>
        </p:nvSpPr>
        <p:spPr bwMode="auto">
          <a:xfrm>
            <a:off x="533400" y="4648200"/>
            <a:ext cx="7620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Substituting for the time intervals t</a:t>
            </a:r>
            <a:r>
              <a:rPr lang="en-US" sz="1600" baseline="-30000" dirty="0">
                <a:cs typeface="Times New Roman" pitchFamily="18" charset="0"/>
              </a:rPr>
              <a:t>1</a:t>
            </a:r>
            <a:r>
              <a:rPr lang="en-US" sz="1600" dirty="0">
                <a:cs typeface="Times New Roman" pitchFamily="18" charset="0"/>
              </a:rPr>
              <a:t>, (t</a:t>
            </a:r>
            <a:r>
              <a:rPr lang="en-US" sz="1600" baseline="-300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-t</a:t>
            </a:r>
            <a:r>
              <a:rPr lang="en-US" sz="1600" baseline="-30000" dirty="0">
                <a:cs typeface="Times New Roman" pitchFamily="18" charset="0"/>
              </a:rPr>
              <a:t>1</a:t>
            </a:r>
            <a:r>
              <a:rPr lang="en-US" sz="1600" dirty="0">
                <a:cs typeface="Times New Roman" pitchFamily="18" charset="0"/>
              </a:rPr>
              <a:t>), (t</a:t>
            </a:r>
            <a:r>
              <a:rPr lang="en-US" sz="1600" baseline="-30000" dirty="0">
                <a:cs typeface="Times New Roman" pitchFamily="18" charset="0"/>
              </a:rPr>
              <a:t>3</a:t>
            </a:r>
            <a:r>
              <a:rPr lang="en-US" sz="1600" dirty="0">
                <a:cs typeface="Times New Roman" pitchFamily="18" charset="0"/>
              </a:rPr>
              <a:t>-t</a:t>
            </a:r>
            <a:r>
              <a:rPr lang="en-US" sz="1600" baseline="-300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) and (T</a:t>
            </a:r>
            <a:r>
              <a:rPr lang="en-US" sz="1600" baseline="-30000" dirty="0">
                <a:cs typeface="Times New Roman" pitchFamily="18" charset="0"/>
              </a:rPr>
              <a:t>s</a:t>
            </a:r>
            <a:r>
              <a:rPr lang="en-US" sz="1600" dirty="0">
                <a:cs typeface="Times New Roman" pitchFamily="18" charset="0"/>
              </a:rPr>
              <a:t>-t</a:t>
            </a:r>
            <a:r>
              <a:rPr lang="en-US" sz="1600" baseline="-30000" dirty="0">
                <a:cs typeface="Times New Roman" pitchFamily="18" charset="0"/>
              </a:rPr>
              <a:t>3</a:t>
            </a:r>
            <a:r>
              <a:rPr lang="en-US" sz="1600" dirty="0">
                <a:cs typeface="Times New Roman" pitchFamily="18" charset="0"/>
              </a:rPr>
              <a:t>)  using the normalized parameters M, Q, and    </a:t>
            </a:r>
          </a:p>
          <a:p>
            <a:pPr eaLnBrk="0" hangingPunct="0"/>
            <a:endParaRPr lang="en-US" sz="1600" dirty="0"/>
          </a:p>
        </p:txBody>
      </p:sp>
      <p:graphicFrame>
        <p:nvGraphicFramePr>
          <p:cNvPr id="35848" name="Object 22"/>
          <p:cNvGraphicFramePr>
            <a:graphicFrameLocks noChangeAspect="1"/>
          </p:cNvGraphicFramePr>
          <p:nvPr/>
        </p:nvGraphicFramePr>
        <p:xfrm>
          <a:off x="2438400" y="49530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228600" imgH="228600" progId="Equation.2">
                  <p:embed/>
                </p:oleObj>
              </mc:Choice>
              <mc:Fallback>
                <p:oleObj r:id="rId15" imgW="228600" imgH="228600" progId="Equation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953000"/>
                        <a:ext cx="228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Rectangle 25"/>
          <p:cNvSpPr>
            <a:spLocks noChangeArrowheads="1"/>
          </p:cNvSpPr>
          <p:nvPr/>
        </p:nvSpPr>
        <p:spPr bwMode="auto">
          <a:xfrm>
            <a:off x="2705100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584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58003"/>
              </p:ext>
            </p:extLst>
          </p:nvPr>
        </p:nvGraphicFramePr>
        <p:xfrm>
          <a:off x="1066800" y="5581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3733800" imgH="431800" progId="Equation.3">
                  <p:embed/>
                </p:oleObj>
              </mc:Choice>
              <mc:Fallback>
                <p:oleObj r:id="rId17" imgW="3733800" imgH="4318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81650"/>
                        <a:ext cx="40386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1" name="Rectangle 26"/>
          <p:cNvSpPr>
            <a:spLocks noChangeArrowheads="1"/>
          </p:cNvSpPr>
          <p:nvPr/>
        </p:nvSpPr>
        <p:spPr bwMode="auto">
          <a:xfrm>
            <a:off x="7086600" y="377825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(6.72)</a:t>
            </a:r>
          </a:p>
        </p:txBody>
      </p:sp>
      <p:sp>
        <p:nvSpPr>
          <p:cNvPr id="35862" name="Rectangle 27"/>
          <p:cNvSpPr>
            <a:spLocks noChangeArrowheads="1"/>
          </p:cNvSpPr>
          <p:nvPr/>
        </p:nvSpPr>
        <p:spPr bwMode="auto">
          <a:xfrm>
            <a:off x="7086600" y="545465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(6.73)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2800"/>
              <a:t>Agenda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27185" y="1905000"/>
            <a:ext cx="8153400" cy="1447800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lvl="0" algn="l"/>
            <a:r>
              <a:rPr lang="en-US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Steady-State Analysis of Zero-Voltage Switching Topologies </a:t>
            </a:r>
            <a:r>
              <a:rPr lang="mr-IN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–</a:t>
            </a:r>
            <a:r>
              <a:rPr lang="en-US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</a:p>
          <a:p>
            <a:pPr lvl="0" algn="l"/>
            <a:r>
              <a:rPr lang="en-US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The Buck, Boost and Buck-Boost Converters</a:t>
            </a:r>
            <a:endParaRPr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66067020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192463"/>
            <a:ext cx="4191000" cy="318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685800" y="586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Fig 6.28</a:t>
            </a:r>
            <a:r>
              <a:rPr lang="en-US" sz="1600">
                <a:solidFill>
                  <a:schemeClr val="tx2"/>
                </a:solidFill>
              </a:rPr>
              <a:t> Control characteristic curve of </a:t>
            </a:r>
            <a:r>
              <a:rPr lang="en-US" sz="1600" b="1" i="1">
                <a:solidFill>
                  <a:schemeClr val="tx2"/>
                </a:solidFill>
              </a:rPr>
              <a:t>M</a:t>
            </a:r>
            <a:r>
              <a:rPr lang="en-US" sz="1600">
                <a:solidFill>
                  <a:schemeClr val="tx2"/>
                </a:solidFill>
              </a:rPr>
              <a:t> vs. </a:t>
            </a:r>
            <a:r>
              <a:rPr lang="en-US" sz="1600">
                <a:solidFill>
                  <a:schemeClr val="tx2"/>
                </a:solidFill>
                <a:sym typeface="Symbol" pitchFamily="18" charset="2"/>
              </a:rPr>
              <a:t></a:t>
            </a:r>
            <a:r>
              <a:rPr lang="en-US" sz="1600" baseline="-25000">
                <a:solidFill>
                  <a:schemeClr val="tx2"/>
                </a:solidFill>
                <a:sym typeface="Symbol" pitchFamily="18" charset="2"/>
              </a:rPr>
              <a:t>ns</a:t>
            </a:r>
            <a:r>
              <a:rPr lang="en-US" sz="1600">
                <a:solidFill>
                  <a:schemeClr val="tx2"/>
                </a:solidFill>
                <a:sym typeface="Symbol" pitchFamily="18" charset="2"/>
              </a:rPr>
              <a:t> for ZVS buck converter.</a:t>
            </a:r>
            <a:r>
              <a:rPr lang="en-US" sz="1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533400" y="6096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output energy is expressed by,</a:t>
            </a:r>
            <a:r>
              <a:rPr lang="en-US" sz="1600"/>
              <a:t> </a:t>
            </a:r>
          </a:p>
        </p:txBody>
      </p:sp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388620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914400" y="1066800"/>
          <a:ext cx="16764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71600" imgH="482600" progId="Equation.3">
                  <p:embed/>
                </p:oleObj>
              </mc:Choice>
              <mc:Fallback>
                <p:oleObj r:id="rId4" imgW="13716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66800"/>
                        <a:ext cx="1676400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Rectangle 7"/>
          <p:cNvSpPr>
            <a:spLocks noChangeArrowheads="1"/>
          </p:cNvSpPr>
          <p:nvPr/>
        </p:nvSpPr>
        <p:spPr bwMode="auto">
          <a:xfrm>
            <a:off x="533400" y="1676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Equating the input and output energy </a:t>
            </a:r>
            <a:endParaRPr lang="en-US" sz="1600"/>
          </a:p>
        </p:txBody>
      </p:sp>
      <p:sp>
        <p:nvSpPr>
          <p:cNvPr id="36874" name="Rectangle 9"/>
          <p:cNvSpPr>
            <a:spLocks noChangeArrowheads="1"/>
          </p:cNvSpPr>
          <p:nvPr/>
        </p:nvSpPr>
        <p:spPr bwMode="auto">
          <a:xfrm>
            <a:off x="3405188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6867" name="Object 8"/>
          <p:cNvGraphicFramePr>
            <a:graphicFrameLocks noChangeAspect="1"/>
          </p:cNvGraphicFramePr>
          <p:nvPr/>
        </p:nvGraphicFramePr>
        <p:xfrm>
          <a:off x="927100" y="2127250"/>
          <a:ext cx="23082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11200" imgH="457200" progId="Equation.3">
                  <p:embed/>
                </p:oleObj>
              </mc:Choice>
              <mc:Fallback>
                <p:oleObj name="Equation" r:id="rId6" imgW="23112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127250"/>
                        <a:ext cx="23082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533400" y="27432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A plot of the control characteristic curve of M vs.       is shown in Fig. 6.28.</a:t>
            </a:r>
            <a:r>
              <a:rPr lang="en-US" sz="1600"/>
              <a:t> </a:t>
            </a:r>
          </a:p>
        </p:txBody>
      </p:sp>
      <p:graphicFrame>
        <p:nvGraphicFramePr>
          <p:cNvPr id="36868" name="Object 10"/>
          <p:cNvGraphicFramePr>
            <a:graphicFrameLocks noChangeAspect="1"/>
          </p:cNvGraphicFramePr>
          <p:nvPr/>
        </p:nvGraphicFramePr>
        <p:xfrm>
          <a:off x="4724400" y="2819400"/>
          <a:ext cx="2286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15713" imgH="203024" progId="Equation.2">
                  <p:embed/>
                </p:oleObj>
              </mc:Choice>
              <mc:Fallback>
                <p:oleObj r:id="rId8" imgW="215713" imgH="203024" progId="Equation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19400"/>
                        <a:ext cx="228600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286000" y="365125"/>
            <a:ext cx="556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ZVS Buck Converter - Voltage Gain</a:t>
            </a:r>
            <a:r>
              <a:rPr lang="en-US" sz="2000" b="1"/>
              <a:t> (cont’d)</a:t>
            </a:r>
            <a:endParaRPr lang="en-US" sz="200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667000" y="457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ZVS Boost Converter</a:t>
            </a:r>
            <a:r>
              <a:rPr lang="en-US" sz="2400" b="1"/>
              <a:t> </a:t>
            </a:r>
            <a:endParaRPr lang="en-US" sz="240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533400" y="1079500"/>
            <a:ext cx="754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quasi-resonant boost converter by using the M-type switch as shown in Fig. 6.29(a) with its simplified circuit shown in Fig. 6.29(b).</a:t>
            </a:r>
            <a:r>
              <a:rPr lang="en-US" sz="1600"/>
              <a:t> 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17763"/>
            <a:ext cx="37338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62200"/>
            <a:ext cx="32766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2286000" y="454025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(a)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096000" y="4572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(b)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533400" y="472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Fig 6.29</a:t>
            </a:r>
            <a:r>
              <a:rPr lang="en-US" sz="1600" dirty="0">
                <a:solidFill>
                  <a:schemeClr val="tx2"/>
                </a:solidFill>
              </a:rPr>
              <a:t> (a) Quasi-resonant boost converter with M-type switch. (b) Equivalent circuit.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56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A28AA3B-7056-7873-2E11-78A10CDB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736" y="1521817"/>
            <a:ext cx="3263249" cy="196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3588" y="593167"/>
            <a:ext cx="3264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For t&lt;0, assume the switch was ON: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623D5-B3F1-A9D2-68CF-4D9A36C0EE3B}"/>
              </a:ext>
            </a:extLst>
          </p:cNvPr>
          <p:cNvSpPr txBox="1"/>
          <p:nvPr/>
        </p:nvSpPr>
        <p:spPr>
          <a:xfrm>
            <a:off x="3373294" y="330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Steady-State 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FB877-BB6F-43BE-F282-A0CE0CB71E7F}"/>
              </a:ext>
            </a:extLst>
          </p:cNvPr>
          <p:cNvSpPr txBox="1"/>
          <p:nvPr/>
        </p:nvSpPr>
        <p:spPr>
          <a:xfrm>
            <a:off x="1700447" y="3575850"/>
            <a:ext cx="1042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(</a:t>
            </a:r>
            <a:r>
              <a:rPr lang="en-US" sz="1600" dirty="0">
                <a:solidFill>
                  <a:schemeClr val="tx2"/>
                </a:solidFill>
                <a:sym typeface="Symbol" pitchFamily="18" charset="2"/>
              </a:rPr>
              <a:t> t &lt; 0)</a:t>
            </a:r>
            <a:endParaRPr lang="en-US" sz="16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C3563-FE6D-3BD5-5895-961CA2AB1D1E}"/>
              </a:ext>
            </a:extLst>
          </p:cNvPr>
          <p:cNvCxnSpPr>
            <a:cxnSpLocks/>
          </p:cNvCxnSpPr>
          <p:nvPr/>
        </p:nvCxnSpPr>
        <p:spPr>
          <a:xfrm>
            <a:off x="1828800" y="2095505"/>
            <a:ext cx="0" cy="289654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162CB8BF-D32D-34F7-F05C-B8C83998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123" y="1305837"/>
            <a:ext cx="3264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assume the diode is OFF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0114B-DD66-FA8C-C179-126112E462BB}"/>
                  </a:ext>
                </a:extLst>
              </p:cNvPr>
              <p:cNvSpPr txBox="1"/>
              <p:nvPr/>
            </p:nvSpPr>
            <p:spPr>
              <a:xfrm>
                <a:off x="4874769" y="1737454"/>
                <a:ext cx="8831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0114B-DD66-FA8C-C179-126112E46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69" y="1737454"/>
                <a:ext cx="883127" cy="307777"/>
              </a:xfrm>
              <a:prstGeom prst="rect">
                <a:avLst/>
              </a:prstGeom>
              <a:blipFill>
                <a:blip r:embed="rId4"/>
                <a:stretch>
                  <a:fillRect l="-7143" r="-1429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3B85DC-74EA-A668-13E5-D39B2BC8593D}"/>
                  </a:ext>
                </a:extLst>
              </p:cNvPr>
              <p:cNvSpPr txBox="1"/>
              <p:nvPr/>
            </p:nvSpPr>
            <p:spPr>
              <a:xfrm>
                <a:off x="2933700" y="1985049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3B85DC-74EA-A668-13E5-D39B2BC85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985049"/>
                <a:ext cx="45720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42562C-FDB0-34C4-C1D1-1AF6D105CE16}"/>
                  </a:ext>
                </a:extLst>
              </p:cNvPr>
              <p:cNvSpPr txBox="1"/>
              <p:nvPr/>
            </p:nvSpPr>
            <p:spPr>
              <a:xfrm>
                <a:off x="4549802" y="2314286"/>
                <a:ext cx="13604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42562C-FDB0-34C4-C1D1-1AF6D105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802" y="2314286"/>
                <a:ext cx="136043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5513F4-D099-70EA-FF85-5C08D35A6351}"/>
                  </a:ext>
                </a:extLst>
              </p:cNvPr>
              <p:cNvSpPr txBox="1"/>
              <p:nvPr/>
            </p:nvSpPr>
            <p:spPr>
              <a:xfrm>
                <a:off x="4208373" y="2720771"/>
                <a:ext cx="26781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5513F4-D099-70EA-FF85-5C08D35A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373" y="2720771"/>
                <a:ext cx="2678170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65FDB8B-B8DF-52BA-4414-B2110EE8248B}"/>
              </a:ext>
            </a:extLst>
          </p:cNvPr>
          <p:cNvSpPr txBox="1"/>
          <p:nvPr/>
        </p:nvSpPr>
        <p:spPr>
          <a:xfrm>
            <a:off x="6737264" y="2708020"/>
            <a:ext cx="132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D is OFF</a:t>
            </a:r>
            <a:endParaRPr lang="en-US" sz="1800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4FDA3768-5B8D-F80B-9FD4-E121304DE648}"/>
              </a:ext>
            </a:extLst>
          </p:cNvPr>
          <p:cNvSpPr/>
          <p:nvPr/>
        </p:nvSpPr>
        <p:spPr>
          <a:xfrm>
            <a:off x="6324600" y="2902042"/>
            <a:ext cx="412664" cy="69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09600" y="1004888"/>
            <a:ext cx="4538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cs typeface="Times New Roman" pitchFamily="18" charset="0"/>
              </a:rPr>
              <a:t>The four circuit modes of operation are shown;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82713"/>
            <a:ext cx="312420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473200"/>
            <a:ext cx="29718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608388"/>
            <a:ext cx="3200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684588"/>
            <a:ext cx="32004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1295400" y="381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ZVS Boost Converter – Equivalent Circuit Modes</a:t>
            </a:r>
            <a:r>
              <a:rPr lang="en-US" sz="2400" b="1"/>
              <a:t> </a:t>
            </a: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CBBBD3-CB7C-F016-1FB7-B9F1F95497AE}"/>
              </a:ext>
            </a:extLst>
          </p:cNvPr>
          <p:cNvSpPr txBox="1"/>
          <p:nvPr/>
        </p:nvSpPr>
        <p:spPr>
          <a:xfrm>
            <a:off x="2030885" y="3263900"/>
            <a:ext cx="1119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A77D5-830E-68AD-5E93-78792838D011}"/>
              </a:ext>
            </a:extLst>
          </p:cNvPr>
          <p:cNvSpPr txBox="1"/>
          <p:nvPr/>
        </p:nvSpPr>
        <p:spPr>
          <a:xfrm>
            <a:off x="5873422" y="3363766"/>
            <a:ext cx="1040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B55BC3-2B6D-C748-FEBF-B8383CD4C590}"/>
              </a:ext>
            </a:extLst>
          </p:cNvPr>
          <p:cNvSpPr txBox="1"/>
          <p:nvPr/>
        </p:nvSpPr>
        <p:spPr>
          <a:xfrm>
            <a:off x="1854094" y="5609793"/>
            <a:ext cx="109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0CF0A-D8BD-069B-3C00-18318F088517}"/>
              </a:ext>
            </a:extLst>
          </p:cNvPr>
          <p:cNvSpPr txBox="1"/>
          <p:nvPr/>
        </p:nvSpPr>
        <p:spPr>
          <a:xfrm>
            <a:off x="6197494" y="5530334"/>
            <a:ext cx="109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VI</a:t>
            </a:r>
          </a:p>
        </p:txBody>
      </p:sp>
    </p:spTree>
    <p:extLst>
      <p:ext uri="{BB962C8B-B14F-4D97-AF65-F5344CB8AC3E}">
        <p14:creationId xmlns:p14="http://schemas.microsoft.com/office/powerpoint/2010/main" val="72389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1295400" y="3810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ZVS Boost Converter – Steady-State Waveform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0"/>
            <a:ext cx="6248400" cy="548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12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Rectangle 3"/>
          <p:cNvSpPr>
            <a:spLocks noChangeArrowheads="1"/>
          </p:cNvSpPr>
          <p:nvPr/>
        </p:nvSpPr>
        <p:spPr bwMode="auto">
          <a:xfrm>
            <a:off x="457200" y="9144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Mode I  [ 0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000" b="1">
                <a:cs typeface="Times New Roman" pitchFamily="18" charset="0"/>
              </a:rPr>
              <a:t> t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2000" b="1">
                <a:cs typeface="Times New Roman" pitchFamily="18" charset="0"/>
              </a:rPr>
              <a:t> t</a:t>
            </a:r>
            <a:r>
              <a:rPr lang="en-US" sz="2000" b="1" baseline="-25000">
                <a:cs typeface="Times New Roman" pitchFamily="18" charset="0"/>
              </a:rPr>
              <a:t>1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]:</a:t>
            </a:r>
            <a:r>
              <a:rPr lang="en-US" sz="2000" b="1">
                <a:sym typeface="Symbol" pitchFamily="18" charset="2"/>
              </a:rPr>
              <a:t> </a:t>
            </a:r>
            <a:endParaRPr lang="en-US" sz="20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7898" name="Rectangle 4"/>
          <p:cNvSpPr>
            <a:spLocks noChangeArrowheads="1"/>
          </p:cNvSpPr>
          <p:nvPr/>
        </p:nvSpPr>
        <p:spPr bwMode="auto">
          <a:xfrm>
            <a:off x="457200" y="1295400"/>
            <a:ext cx="7848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Assume for t &lt; 0, the switch is closed while D is open. At t=0, the switch is turned </a:t>
            </a:r>
            <a:r>
              <a:rPr lang="en-US" sz="1600" i="1">
                <a:cs typeface="Times New Roman" pitchFamily="18" charset="0"/>
              </a:rPr>
              <a:t>OFF</a:t>
            </a:r>
            <a:r>
              <a:rPr lang="en-US" sz="1600">
                <a:cs typeface="Times New Roman" pitchFamily="18" charset="0"/>
              </a:rPr>
              <a:t>, allowing the capacitor to charge by the constant current I</a:t>
            </a:r>
            <a:r>
              <a:rPr lang="en-US" sz="1600" baseline="-30000">
                <a:cs typeface="Times New Roman" pitchFamily="18" charset="0"/>
              </a:rPr>
              <a:t>in,</a:t>
            </a:r>
            <a:endParaRPr lang="en-US" sz="1600"/>
          </a:p>
        </p:txBody>
      </p:sp>
      <p:sp>
        <p:nvSpPr>
          <p:cNvPr id="37899" name="Rectangle 6"/>
          <p:cNvSpPr>
            <a:spLocks noChangeArrowheads="1"/>
          </p:cNvSpPr>
          <p:nvPr/>
        </p:nvSpPr>
        <p:spPr bwMode="auto">
          <a:xfrm>
            <a:off x="3929063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990600" y="1905000"/>
          <a:ext cx="1524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82700" imgH="406400" progId="Equation.3">
                  <p:embed/>
                </p:oleObj>
              </mc:Choice>
              <mc:Fallback>
                <p:oleObj r:id="rId3" imgW="1282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15240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0" name="Rectangle 7"/>
          <p:cNvSpPr>
            <a:spLocks noChangeArrowheads="1"/>
          </p:cNvSpPr>
          <p:nvPr/>
        </p:nvSpPr>
        <p:spPr bwMode="auto">
          <a:xfrm>
            <a:off x="457200" y="2438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With the initial capacitor voltage equals zero</a:t>
            </a:r>
            <a:r>
              <a:rPr lang="en-US" sz="1600"/>
              <a:t> </a:t>
            </a:r>
          </a:p>
        </p:txBody>
      </p:sp>
      <p:sp>
        <p:nvSpPr>
          <p:cNvPr id="37901" name="Rectangle 9"/>
          <p:cNvSpPr>
            <a:spLocks noChangeArrowheads="1"/>
          </p:cNvSpPr>
          <p:nvPr/>
        </p:nvSpPr>
        <p:spPr bwMode="auto">
          <a:xfrm>
            <a:off x="419100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7891" name="Object 8"/>
          <p:cNvGraphicFramePr>
            <a:graphicFrameLocks noChangeAspect="1"/>
          </p:cNvGraphicFramePr>
          <p:nvPr/>
        </p:nvGraphicFramePr>
        <p:xfrm>
          <a:off x="914400" y="2819400"/>
          <a:ext cx="914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61669" imgH="393529" progId="Equation.3">
                  <p:embed/>
                </p:oleObj>
              </mc:Choice>
              <mc:Fallback>
                <p:oleObj r:id="rId5" imgW="76166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19400"/>
                        <a:ext cx="9144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381000" y="32766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capacitor voltage reaches the output voltage at                           , </a:t>
            </a:r>
            <a:endParaRPr lang="en-US" sz="1600"/>
          </a:p>
        </p:txBody>
      </p:sp>
      <p:graphicFrame>
        <p:nvGraphicFramePr>
          <p:cNvPr id="37892" name="Object 11"/>
          <p:cNvGraphicFramePr>
            <a:graphicFrameLocks noChangeAspect="1"/>
          </p:cNvGraphicFramePr>
          <p:nvPr/>
        </p:nvGraphicFramePr>
        <p:xfrm>
          <a:off x="4648200" y="3352800"/>
          <a:ext cx="3810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42751" imgH="203112" progId="Equation.2">
                  <p:embed/>
                </p:oleObj>
              </mc:Choice>
              <mc:Fallback>
                <p:oleObj r:id="rId7" imgW="342751" imgH="203112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352800"/>
                        <a:ext cx="38100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10"/>
          <p:cNvGraphicFramePr>
            <a:graphicFrameLocks noChangeAspect="1"/>
          </p:cNvGraphicFramePr>
          <p:nvPr/>
        </p:nvGraphicFramePr>
        <p:xfrm>
          <a:off x="5105400" y="3336925"/>
          <a:ext cx="8382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685800" imgH="203200" progId="Equation.2">
                  <p:embed/>
                </p:oleObj>
              </mc:Choice>
              <mc:Fallback>
                <p:oleObj r:id="rId9" imgW="685800" imgH="2032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336925"/>
                        <a:ext cx="8382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4252913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7894" name="Object 13"/>
          <p:cNvGraphicFramePr>
            <a:graphicFrameLocks noChangeAspect="1"/>
          </p:cNvGraphicFramePr>
          <p:nvPr/>
        </p:nvGraphicFramePr>
        <p:xfrm>
          <a:off x="914400" y="3657600"/>
          <a:ext cx="7620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634725" imgH="469696" progId="Equation.3">
                  <p:embed/>
                </p:oleObj>
              </mc:Choice>
              <mc:Fallback>
                <p:oleObj r:id="rId11" imgW="634725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7620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4" name="Rectangle 17"/>
          <p:cNvSpPr>
            <a:spLocks noChangeArrowheads="1"/>
          </p:cNvSpPr>
          <p:nvPr/>
        </p:nvSpPr>
        <p:spPr bwMode="auto">
          <a:xfrm>
            <a:off x="457200" y="41910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At                      ,the diode starts conducting since , and the converter enters Mode II.</a:t>
            </a:r>
            <a:r>
              <a:rPr lang="en-US" sz="1600"/>
              <a:t> </a:t>
            </a:r>
          </a:p>
        </p:txBody>
      </p:sp>
      <p:graphicFrame>
        <p:nvGraphicFramePr>
          <p:cNvPr id="37895" name="Object 16"/>
          <p:cNvGraphicFramePr>
            <a:graphicFrameLocks noChangeAspect="1"/>
          </p:cNvGraphicFramePr>
          <p:nvPr/>
        </p:nvGraphicFramePr>
        <p:xfrm>
          <a:off x="762000" y="4273550"/>
          <a:ext cx="3810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42751" imgH="203112" progId="Equation.2">
                  <p:embed/>
                </p:oleObj>
              </mc:Choice>
              <mc:Fallback>
                <p:oleObj r:id="rId13" imgW="342751" imgH="203112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73550"/>
                        <a:ext cx="38100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15"/>
          <p:cNvGraphicFramePr>
            <a:graphicFrameLocks noChangeAspect="1"/>
          </p:cNvGraphicFramePr>
          <p:nvPr/>
        </p:nvGraphicFramePr>
        <p:xfrm>
          <a:off x="1295400" y="4276725"/>
          <a:ext cx="5334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82391" imgH="203112" progId="Equation.3">
                  <p:embed/>
                </p:oleObj>
              </mc:Choice>
              <mc:Fallback>
                <p:oleObj name="Equation" r:id="rId14" imgW="4823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76725"/>
                        <a:ext cx="5334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Rectangle 18"/>
          <p:cNvSpPr>
            <a:spLocks noChangeArrowheads="1"/>
          </p:cNvSpPr>
          <p:nvPr/>
        </p:nvSpPr>
        <p:spPr bwMode="auto">
          <a:xfrm>
            <a:off x="6705600" y="19812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(6.76)</a:t>
            </a:r>
          </a:p>
        </p:txBody>
      </p:sp>
      <p:sp>
        <p:nvSpPr>
          <p:cNvPr id="37906" name="Rectangle 19"/>
          <p:cNvSpPr>
            <a:spLocks noChangeArrowheads="1"/>
          </p:cNvSpPr>
          <p:nvPr/>
        </p:nvSpPr>
        <p:spPr bwMode="auto">
          <a:xfrm>
            <a:off x="6705600" y="28194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(6.77)</a:t>
            </a:r>
          </a:p>
        </p:txBody>
      </p:sp>
      <p:sp>
        <p:nvSpPr>
          <p:cNvPr id="37907" name="Rectangle 20"/>
          <p:cNvSpPr>
            <a:spLocks noChangeArrowheads="1"/>
          </p:cNvSpPr>
          <p:nvPr/>
        </p:nvSpPr>
        <p:spPr bwMode="auto">
          <a:xfrm>
            <a:off x="6781800" y="37338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(6.78)</a:t>
            </a:r>
          </a:p>
        </p:txBody>
      </p:sp>
      <p:sp>
        <p:nvSpPr>
          <p:cNvPr id="37908" name="Rectangle 21"/>
          <p:cNvSpPr>
            <a:spLocks noChangeArrowheads="1"/>
          </p:cNvSpPr>
          <p:nvPr/>
        </p:nvSpPr>
        <p:spPr bwMode="auto">
          <a:xfrm>
            <a:off x="2743200" y="533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Steady-State Analysis</a:t>
            </a:r>
            <a:r>
              <a:rPr lang="en-US" sz="2400" b="1"/>
              <a:t> </a:t>
            </a:r>
            <a:endParaRPr lang="en-US" sz="24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69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Rectangle 4"/>
          <p:cNvSpPr>
            <a:spLocks noChangeArrowheads="1"/>
          </p:cNvSpPr>
          <p:nvPr/>
        </p:nvSpPr>
        <p:spPr bwMode="auto">
          <a:xfrm>
            <a:off x="457200" y="8223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Mode II [t</a:t>
            </a:r>
            <a:r>
              <a:rPr lang="en-US" sz="2000" b="1" baseline="-25000">
                <a:cs typeface="Times New Roman" pitchFamily="18" charset="0"/>
              </a:rPr>
              <a:t>1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000" b="1">
                <a:cs typeface="Times New Roman" pitchFamily="18" charset="0"/>
              </a:rPr>
              <a:t> t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2000" b="1">
                <a:cs typeface="Times New Roman" pitchFamily="18" charset="0"/>
              </a:rPr>
              <a:t> t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]:</a:t>
            </a:r>
            <a:r>
              <a:rPr lang="en-US" sz="2000" b="1">
                <a:sym typeface="Symbol" pitchFamily="18" charset="2"/>
              </a:rPr>
              <a:t> </a:t>
            </a:r>
            <a:endParaRPr lang="en-US" sz="20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923" name="Rectangle 5"/>
          <p:cNvSpPr>
            <a:spLocks noChangeArrowheads="1"/>
          </p:cNvSpPr>
          <p:nvPr/>
        </p:nvSpPr>
        <p:spPr bwMode="auto">
          <a:xfrm>
            <a:off x="533400" y="12192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At t = t</a:t>
            </a:r>
            <a:r>
              <a:rPr lang="en-US" sz="1600" baseline="-30000">
                <a:cs typeface="Times New Roman" pitchFamily="18" charset="0"/>
              </a:rPr>
              <a:t>1</a:t>
            </a:r>
            <a:r>
              <a:rPr lang="en-US" sz="1600">
                <a:cs typeface="Times New Roman" pitchFamily="18" charset="0"/>
              </a:rPr>
              <a:t>, the resonant stage begins since D is </a:t>
            </a:r>
            <a:r>
              <a:rPr lang="en-US" sz="1600" i="1">
                <a:cs typeface="Times New Roman" pitchFamily="18" charset="0"/>
              </a:rPr>
              <a:t>ON</a:t>
            </a:r>
            <a:r>
              <a:rPr lang="en-US" sz="1600">
                <a:cs typeface="Times New Roman" pitchFamily="18" charset="0"/>
              </a:rPr>
              <a:t> and S is </a:t>
            </a:r>
            <a:r>
              <a:rPr lang="en-US" sz="1600" i="1">
                <a:cs typeface="Times New Roman" pitchFamily="18" charset="0"/>
              </a:rPr>
              <a:t>OFF,</a:t>
            </a:r>
            <a:endParaRPr lang="en-US" sz="1600"/>
          </a:p>
        </p:txBody>
      </p:sp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533400" y="1676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initial conditions are	   and                 .</a:t>
            </a:r>
            <a:r>
              <a:rPr lang="en-US" sz="1600"/>
              <a:t> </a:t>
            </a:r>
          </a:p>
        </p:txBody>
      </p:sp>
      <p:graphicFrame>
        <p:nvGraphicFramePr>
          <p:cNvPr id="38914" name="Object 7"/>
          <p:cNvGraphicFramePr>
            <a:graphicFrameLocks noChangeAspect="1"/>
          </p:cNvGraphicFramePr>
          <p:nvPr/>
        </p:nvGraphicFramePr>
        <p:xfrm>
          <a:off x="2743200" y="1752600"/>
          <a:ext cx="7620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72808" imgH="203112" progId="Equation.2">
                  <p:embed/>
                </p:oleObj>
              </mc:Choice>
              <mc:Fallback>
                <p:oleObj r:id="rId3" imgW="672808" imgH="203112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752600"/>
                        <a:ext cx="76200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6"/>
          <p:cNvGraphicFramePr>
            <a:graphicFrameLocks noChangeAspect="1"/>
          </p:cNvGraphicFramePr>
          <p:nvPr/>
        </p:nvGraphicFramePr>
        <p:xfrm>
          <a:off x="3886200" y="1724025"/>
          <a:ext cx="7620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72808" imgH="228501" progId="Equation.3">
                  <p:embed/>
                </p:oleObj>
              </mc:Choice>
              <mc:Fallback>
                <p:oleObj r:id="rId5" imgW="67280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24025"/>
                        <a:ext cx="7620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Rectangle 10"/>
          <p:cNvSpPr>
            <a:spLocks noChangeArrowheads="1"/>
          </p:cNvSpPr>
          <p:nvPr/>
        </p:nvSpPr>
        <p:spPr bwMode="auto">
          <a:xfrm>
            <a:off x="533400" y="21336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The expression for         is given by</a:t>
            </a:r>
            <a:r>
              <a:rPr lang="en-US" sz="1600" dirty="0"/>
              <a:t> </a:t>
            </a:r>
          </a:p>
        </p:txBody>
      </p:sp>
      <p:graphicFrame>
        <p:nvGraphicFramePr>
          <p:cNvPr id="38916" name="Object 9"/>
          <p:cNvGraphicFramePr>
            <a:graphicFrameLocks noChangeAspect="1"/>
          </p:cNvGraphicFramePr>
          <p:nvPr/>
        </p:nvGraphicFramePr>
        <p:xfrm>
          <a:off x="2209800" y="2192338"/>
          <a:ext cx="3810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91973" imgH="190417" progId="Equation.3">
                  <p:embed/>
                </p:oleObj>
              </mc:Choice>
              <mc:Fallback>
                <p:oleObj r:id="rId7" imgW="29197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92338"/>
                        <a:ext cx="381000" cy="24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6" name="Rectangle 12"/>
          <p:cNvSpPr>
            <a:spLocks noChangeArrowheads="1"/>
          </p:cNvSpPr>
          <p:nvPr/>
        </p:nvSpPr>
        <p:spPr bwMode="auto">
          <a:xfrm>
            <a:off x="3614738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8917" name="Object 11"/>
          <p:cNvGraphicFramePr>
            <a:graphicFrameLocks noChangeAspect="1"/>
          </p:cNvGraphicFramePr>
          <p:nvPr/>
        </p:nvGraphicFramePr>
        <p:xfrm>
          <a:off x="990600" y="2590800"/>
          <a:ext cx="2328863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917700" imgH="228600" progId="Equation.3">
                  <p:embed/>
                </p:oleObj>
              </mc:Choice>
              <mc:Fallback>
                <p:oleObj r:id="rId9" imgW="191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2328863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Rectangle 13"/>
          <p:cNvSpPr>
            <a:spLocks noChangeArrowheads="1"/>
          </p:cNvSpPr>
          <p:nvPr/>
        </p:nvSpPr>
        <p:spPr bwMode="auto">
          <a:xfrm>
            <a:off x="533400" y="29718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Inductor current,</a:t>
            </a:r>
          </a:p>
          <a:p>
            <a:pPr eaLnBrk="0" hangingPunct="0"/>
            <a:endParaRPr lang="en-US" sz="1600"/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371475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8918" name="Object 14"/>
          <p:cNvGraphicFramePr>
            <a:graphicFrameLocks noChangeAspect="1"/>
          </p:cNvGraphicFramePr>
          <p:nvPr/>
        </p:nvGraphicFramePr>
        <p:xfrm>
          <a:off x="1174750" y="3352800"/>
          <a:ext cx="16303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800" imgH="228600" progId="Equation.3">
                  <p:embed/>
                </p:oleObj>
              </mc:Choice>
              <mc:Fallback>
                <p:oleObj name="Equation" r:id="rId11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3352800"/>
                        <a:ext cx="1630363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9" name="Rectangle 18"/>
          <p:cNvSpPr>
            <a:spLocks noChangeArrowheads="1"/>
          </p:cNvSpPr>
          <p:nvPr/>
        </p:nvSpPr>
        <p:spPr bwMode="auto">
          <a:xfrm>
            <a:off x="533400" y="36576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Evaluating Eq. (6.79) at t = t</a:t>
            </a:r>
            <a:r>
              <a:rPr lang="en-US" sz="1600" baseline="-30000">
                <a:cs typeface="Times New Roman" pitchFamily="18" charset="0"/>
              </a:rPr>
              <a:t>2</a:t>
            </a:r>
            <a:r>
              <a:rPr lang="en-US" sz="1600">
                <a:cs typeface="Times New Roman" pitchFamily="18" charset="0"/>
              </a:rPr>
              <a:t> with </a:t>
            </a:r>
            <a:r>
              <a:rPr lang="en-US" sz="1600" i="1">
                <a:cs typeface="Times New Roman" pitchFamily="18" charset="0"/>
              </a:rPr>
              <a:t>v</a:t>
            </a:r>
            <a:r>
              <a:rPr lang="en-US" sz="1600" i="1" baseline="-30000">
                <a:cs typeface="Times New Roman" pitchFamily="18" charset="0"/>
              </a:rPr>
              <a:t>c</a:t>
            </a:r>
            <a:r>
              <a:rPr lang="en-US" sz="1600">
                <a:cs typeface="Times New Roman" pitchFamily="18" charset="0"/>
              </a:rPr>
              <a:t>(t</a:t>
            </a:r>
            <a:r>
              <a:rPr lang="en-US" sz="1600" baseline="-30000">
                <a:cs typeface="Times New Roman" pitchFamily="18" charset="0"/>
              </a:rPr>
              <a:t>2</a:t>
            </a:r>
            <a:r>
              <a:rPr lang="en-US" sz="1600">
                <a:cs typeface="Times New Roman" pitchFamily="18" charset="0"/>
              </a:rPr>
              <a:t>)=0, the time interval between      to     can be found to be,</a:t>
            </a:r>
          </a:p>
          <a:p>
            <a:pPr eaLnBrk="0" hangingPunct="0"/>
            <a:endParaRPr lang="en-US" sz="1600"/>
          </a:p>
        </p:txBody>
      </p:sp>
      <p:graphicFrame>
        <p:nvGraphicFramePr>
          <p:cNvPr id="38919" name="Object 17"/>
          <p:cNvGraphicFramePr>
            <a:graphicFrameLocks noChangeAspect="1"/>
          </p:cNvGraphicFramePr>
          <p:nvPr/>
        </p:nvGraphicFramePr>
        <p:xfrm>
          <a:off x="6324600" y="3657600"/>
          <a:ext cx="1905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26835" imgH="202936" progId="Equation.2">
                  <p:embed/>
                </p:oleObj>
              </mc:Choice>
              <mc:Fallback>
                <p:oleObj r:id="rId13" imgW="126835" imgH="202936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57600"/>
                        <a:ext cx="1905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16"/>
          <p:cNvGraphicFramePr>
            <a:graphicFrameLocks noChangeAspect="1"/>
          </p:cNvGraphicFramePr>
          <p:nvPr/>
        </p:nvGraphicFramePr>
        <p:xfrm>
          <a:off x="6781800" y="3686175"/>
          <a:ext cx="1968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39639" imgH="203112" progId="Equation.2">
                  <p:embed/>
                </p:oleObj>
              </mc:Choice>
              <mc:Fallback>
                <p:oleObj r:id="rId15" imgW="139639" imgH="203112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686175"/>
                        <a:ext cx="19685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Rectangle 20"/>
          <p:cNvSpPr>
            <a:spLocks noChangeArrowheads="1"/>
          </p:cNvSpPr>
          <p:nvPr/>
        </p:nvSpPr>
        <p:spPr bwMode="auto">
          <a:xfrm>
            <a:off x="3752850" y="3433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8921" name="Object 19"/>
          <p:cNvGraphicFramePr>
            <a:graphicFrameLocks noChangeAspect="1"/>
          </p:cNvGraphicFramePr>
          <p:nvPr/>
        </p:nvGraphicFramePr>
        <p:xfrm>
          <a:off x="914400" y="4038600"/>
          <a:ext cx="18288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37589" imgH="444307" progId="Equation.3">
                  <p:embed/>
                </p:oleObj>
              </mc:Choice>
              <mc:Fallback>
                <p:oleObj name="Equation" r:id="rId17" imgW="1637589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182880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Rectangle 21"/>
          <p:cNvSpPr>
            <a:spLocks noChangeArrowheads="1"/>
          </p:cNvSpPr>
          <p:nvPr/>
        </p:nvSpPr>
        <p:spPr bwMode="auto">
          <a:xfrm>
            <a:off x="6781800" y="24384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(6.79)</a:t>
            </a:r>
          </a:p>
        </p:txBody>
      </p:sp>
      <p:sp>
        <p:nvSpPr>
          <p:cNvPr id="38932" name="Rectangle 22"/>
          <p:cNvSpPr>
            <a:spLocks noChangeArrowheads="1"/>
          </p:cNvSpPr>
          <p:nvPr/>
        </p:nvSpPr>
        <p:spPr bwMode="auto">
          <a:xfrm>
            <a:off x="6781800" y="32766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(6.80)</a:t>
            </a:r>
          </a:p>
        </p:txBody>
      </p:sp>
      <p:sp>
        <p:nvSpPr>
          <p:cNvPr id="38933" name="Rectangle 23"/>
          <p:cNvSpPr>
            <a:spLocks noChangeArrowheads="1"/>
          </p:cNvSpPr>
          <p:nvPr/>
        </p:nvSpPr>
        <p:spPr bwMode="auto">
          <a:xfrm>
            <a:off x="6781800" y="40386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(6.81)</a:t>
            </a:r>
          </a:p>
        </p:txBody>
      </p:sp>
      <p:sp>
        <p:nvSpPr>
          <p:cNvPr id="38934" name="Rectangle 24"/>
          <p:cNvSpPr>
            <a:spLocks noChangeArrowheads="1"/>
          </p:cNvSpPr>
          <p:nvPr/>
        </p:nvSpPr>
        <p:spPr bwMode="auto">
          <a:xfrm>
            <a:off x="2667000" y="457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Steady-State Analysis (cont’d)</a:t>
            </a:r>
            <a:r>
              <a:rPr lang="en-US" sz="2400" b="1"/>
              <a:t> </a:t>
            </a:r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Rectangle 4"/>
          <p:cNvSpPr>
            <a:spLocks noChangeArrowheads="1"/>
          </p:cNvSpPr>
          <p:nvPr/>
        </p:nvSpPr>
        <p:spPr bwMode="auto">
          <a:xfrm>
            <a:off x="457200" y="89852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Mode III [t</a:t>
            </a:r>
            <a:r>
              <a:rPr lang="en-US" sz="2000" b="1" baseline="-25000">
                <a:cs typeface="Times New Roman" pitchFamily="18" charset="0"/>
              </a:rPr>
              <a:t>2</a:t>
            </a:r>
            <a:r>
              <a:rPr lang="en-US" sz="2000" b="1">
                <a:cs typeface="Times New Roman" pitchFamily="18" charset="0"/>
              </a:rPr>
              <a:t>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000" b="1">
                <a:cs typeface="Times New Roman" pitchFamily="18" charset="0"/>
              </a:rPr>
              <a:t> t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2000" b="1">
                <a:cs typeface="Times New Roman" pitchFamily="18" charset="0"/>
              </a:rPr>
              <a:t> t</a:t>
            </a:r>
            <a:r>
              <a:rPr lang="en-US" sz="2000" b="1" baseline="-25000">
                <a:cs typeface="Times New Roman" pitchFamily="18" charset="0"/>
              </a:rPr>
              <a:t>3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]:</a:t>
            </a:r>
            <a:r>
              <a:rPr lang="en-US" sz="2000" b="1">
                <a:sym typeface="Symbol" pitchFamily="18" charset="2"/>
              </a:rPr>
              <a:t> </a:t>
            </a:r>
            <a:endParaRPr lang="en-US" sz="20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948" name="Rectangle 7"/>
          <p:cNvSpPr>
            <a:spLocks noChangeArrowheads="1"/>
          </p:cNvSpPr>
          <p:nvPr/>
        </p:nvSpPr>
        <p:spPr bwMode="auto">
          <a:xfrm>
            <a:off x="457200" y="12954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  Mode III starts at t</a:t>
            </a:r>
            <a:r>
              <a:rPr lang="en-US" sz="1600" baseline="-250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 when </a:t>
            </a:r>
            <a:r>
              <a:rPr lang="en-US" sz="1600" i="1" dirty="0" err="1">
                <a:cs typeface="Times New Roman" pitchFamily="18" charset="0"/>
              </a:rPr>
              <a:t>v</a:t>
            </a:r>
            <a:r>
              <a:rPr lang="en-US" sz="1600" i="1" baseline="-30000" dirty="0" err="1">
                <a:cs typeface="Times New Roman" pitchFamily="18" charset="0"/>
              </a:rPr>
              <a:t>c</a:t>
            </a:r>
            <a:r>
              <a:rPr lang="en-US" sz="1600" dirty="0">
                <a:cs typeface="Times New Roman" pitchFamily="18" charset="0"/>
              </a:rPr>
              <a:t> reaches zero, and the switch diode (anti-parallel diode) turns </a:t>
            </a:r>
            <a:r>
              <a:rPr lang="en-US" sz="1600" i="1" dirty="0">
                <a:cs typeface="Times New Roman" pitchFamily="18" charset="0"/>
              </a:rPr>
              <a:t>ON</a:t>
            </a:r>
            <a:r>
              <a:rPr lang="en-US" sz="1600" dirty="0">
                <a:cs typeface="Times New Roman" pitchFamily="18" charset="0"/>
              </a:rPr>
              <a:t>, clamping the voltage across C to zero</a:t>
            </a:r>
          </a:p>
          <a:p>
            <a:pPr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  At          ,  S turns </a:t>
            </a:r>
            <a:r>
              <a:rPr lang="en-US" sz="1600" i="1" dirty="0">
                <a:cs typeface="Times New Roman" pitchFamily="18" charset="0"/>
              </a:rPr>
              <a:t>ON</a:t>
            </a:r>
            <a:r>
              <a:rPr lang="en-US" sz="1600" dirty="0">
                <a:cs typeface="Times New Roman" pitchFamily="18" charset="0"/>
              </a:rPr>
              <a:t> at ZVS. The switch picks up the current, and the inductor current linearly increases to </a:t>
            </a:r>
            <a:r>
              <a:rPr lang="en-US" sz="1600" dirty="0" err="1">
                <a:cs typeface="Times New Roman" pitchFamily="18" charset="0"/>
              </a:rPr>
              <a:t>I</a:t>
            </a:r>
            <a:r>
              <a:rPr lang="en-US" sz="1600" baseline="-30000" dirty="0" err="1">
                <a:cs typeface="Times New Roman" pitchFamily="18" charset="0"/>
              </a:rPr>
              <a:t>in</a:t>
            </a:r>
            <a:r>
              <a:rPr lang="en-US" sz="1600" dirty="0">
                <a:cs typeface="Times New Roman" pitchFamily="18" charset="0"/>
              </a:rPr>
              <a:t>.</a:t>
            </a:r>
            <a:endParaRPr lang="en-US" sz="1600" dirty="0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976313" y="1828800"/>
          <a:ext cx="409575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80" imgH="215640" progId="Equation.3">
                  <p:embed/>
                </p:oleObj>
              </mc:Choice>
              <mc:Fallback>
                <p:oleObj name="Equation" r:id="rId3" imgW="380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828800"/>
                        <a:ext cx="409575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Rectangle 9"/>
          <p:cNvSpPr>
            <a:spLocks noChangeArrowheads="1"/>
          </p:cNvSpPr>
          <p:nvPr/>
        </p:nvSpPr>
        <p:spPr bwMode="auto">
          <a:xfrm>
            <a:off x="457200" y="22860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The initial conditions at          are,</a:t>
            </a:r>
            <a:r>
              <a:rPr lang="en-US" sz="1600" dirty="0"/>
              <a:t> </a:t>
            </a:r>
          </a:p>
        </p:txBody>
      </p:sp>
      <p:graphicFrame>
        <p:nvGraphicFramePr>
          <p:cNvPr id="39939" name="Object 8"/>
          <p:cNvGraphicFramePr>
            <a:graphicFrameLocks noChangeAspect="1"/>
          </p:cNvGraphicFramePr>
          <p:nvPr/>
        </p:nvGraphicFramePr>
        <p:xfrm>
          <a:off x="2514600" y="2332038"/>
          <a:ext cx="457200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5292" imgH="203024" progId="Equation.2">
                  <p:embed/>
                </p:oleObj>
              </mc:Choice>
              <mc:Fallback>
                <p:oleObj r:id="rId5" imgW="355292" imgH="203024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32038"/>
                        <a:ext cx="457200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11"/>
          <p:cNvSpPr>
            <a:spLocks noChangeArrowheads="1"/>
          </p:cNvSpPr>
          <p:nvPr/>
        </p:nvSpPr>
        <p:spPr bwMode="auto">
          <a:xfrm>
            <a:off x="4248150" y="355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9940" name="Object 10"/>
          <p:cNvGraphicFramePr>
            <a:graphicFrameLocks noChangeAspect="1"/>
          </p:cNvGraphicFramePr>
          <p:nvPr/>
        </p:nvGraphicFramePr>
        <p:xfrm>
          <a:off x="1066800" y="2743200"/>
          <a:ext cx="7620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47419" imgH="203112" progId="Equation.3">
                  <p:embed/>
                </p:oleObj>
              </mc:Choice>
              <mc:Fallback>
                <p:oleObj r:id="rId7" imgW="64741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3200"/>
                        <a:ext cx="762000" cy="23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1" name="Rectangle 13"/>
          <p:cNvSpPr>
            <a:spLocks noChangeArrowheads="1"/>
          </p:cNvSpPr>
          <p:nvPr/>
        </p:nvSpPr>
        <p:spPr bwMode="auto">
          <a:xfrm>
            <a:off x="363855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9941" name="Object 12"/>
          <p:cNvGraphicFramePr>
            <a:graphicFrameLocks noChangeAspect="1"/>
          </p:cNvGraphicFramePr>
          <p:nvPr/>
        </p:nvGraphicFramePr>
        <p:xfrm>
          <a:off x="1106487" y="3048000"/>
          <a:ext cx="171291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98320" imgH="228600" progId="Equation.3">
                  <p:embed/>
                </p:oleObj>
              </mc:Choice>
              <mc:Fallback>
                <p:oleObj name="Equation" r:id="rId9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7" y="3048000"/>
                        <a:ext cx="171291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4"/>
          <p:cNvSpPr>
            <a:spLocks noChangeArrowheads="1"/>
          </p:cNvSpPr>
          <p:nvPr/>
        </p:nvSpPr>
        <p:spPr bwMode="auto">
          <a:xfrm>
            <a:off x="457200" y="3338513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Because the capacitor voltage is zero, the inductor voltage is equal to the output voltage.</a:t>
            </a:r>
          </a:p>
          <a:p>
            <a:pPr eaLnBrk="0" hangingPunct="0"/>
            <a:endParaRPr lang="en-US" sz="1600" dirty="0"/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4243388" y="345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9942" name="Object 15"/>
          <p:cNvGraphicFramePr>
            <a:graphicFrameLocks noChangeAspect="1"/>
          </p:cNvGraphicFramePr>
          <p:nvPr/>
        </p:nvGraphicFramePr>
        <p:xfrm>
          <a:off x="1066800" y="3657600"/>
          <a:ext cx="7620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660113" imgH="406224" progId="Equation.3">
                  <p:embed/>
                </p:oleObj>
              </mc:Choice>
              <mc:Fallback>
                <p:oleObj r:id="rId11" imgW="660113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620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457200" y="41148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The inductor current becomes, </a:t>
            </a:r>
            <a:endParaRPr lang="en-US" sz="1600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3790950" y="3452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9943" name="Object 18"/>
          <p:cNvGraphicFramePr>
            <a:graphicFrameLocks noChangeAspect="1"/>
          </p:cNvGraphicFramePr>
          <p:nvPr/>
        </p:nvGraphicFramePr>
        <p:xfrm>
          <a:off x="990600" y="4419600"/>
          <a:ext cx="1828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62100" imgH="406400" progId="Equation.3">
                  <p:embed/>
                </p:oleObj>
              </mc:Choice>
              <mc:Fallback>
                <p:oleObj r:id="rId13" imgW="1562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1828800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457200" y="4876800"/>
            <a:ext cx="807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  To achieve ZVS, the switch can be turned ON anytime after t</a:t>
            </a:r>
            <a:r>
              <a:rPr lang="en-US" sz="1600" baseline="-300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 and before t’</a:t>
            </a:r>
            <a:r>
              <a:rPr lang="en-US" sz="1600" baseline="-300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. </a:t>
            </a:r>
            <a:r>
              <a:rPr lang="en-US" sz="1600" dirty="0"/>
              <a:t> </a:t>
            </a:r>
          </a:p>
        </p:txBody>
      </p:sp>
      <p:sp>
        <p:nvSpPr>
          <p:cNvPr id="39957" name="Rectangle 23"/>
          <p:cNvSpPr>
            <a:spLocks noChangeArrowheads="1"/>
          </p:cNvSpPr>
          <p:nvPr/>
        </p:nvSpPr>
        <p:spPr bwMode="auto">
          <a:xfrm>
            <a:off x="457200" y="536416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At         ,     reaches </a:t>
            </a:r>
            <a:r>
              <a:rPr lang="en-US" sz="1600" dirty="0" err="1">
                <a:cs typeface="Times New Roman" pitchFamily="18" charset="0"/>
              </a:rPr>
              <a:t>I</a:t>
            </a:r>
            <a:r>
              <a:rPr lang="en-US" sz="1600" baseline="-30000" dirty="0" err="1">
                <a:cs typeface="Times New Roman" pitchFamily="18" charset="0"/>
              </a:rPr>
              <a:t>in</a:t>
            </a:r>
            <a:r>
              <a:rPr lang="en-US" sz="1600" baseline="-30000" dirty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 , resulting in the time interval given in Eq. (6.85)</a:t>
            </a:r>
            <a:r>
              <a:rPr lang="en-US" sz="1600" dirty="0"/>
              <a:t> </a:t>
            </a:r>
          </a:p>
        </p:txBody>
      </p:sp>
      <p:graphicFrame>
        <p:nvGraphicFramePr>
          <p:cNvPr id="39944" name="Object 22"/>
          <p:cNvGraphicFramePr>
            <a:graphicFrameLocks noChangeAspect="1"/>
          </p:cNvGraphicFramePr>
          <p:nvPr/>
        </p:nvGraphicFramePr>
        <p:xfrm>
          <a:off x="838200" y="5416550"/>
          <a:ext cx="3810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342751" imgH="203112" progId="Equation.2">
                  <p:embed/>
                </p:oleObj>
              </mc:Choice>
              <mc:Fallback>
                <p:oleObj r:id="rId15" imgW="342751" imgH="203112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6550"/>
                        <a:ext cx="381000" cy="22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21"/>
          <p:cNvGraphicFramePr>
            <a:graphicFrameLocks noChangeAspect="1"/>
          </p:cNvGraphicFramePr>
          <p:nvPr/>
        </p:nvGraphicFramePr>
        <p:xfrm>
          <a:off x="1295400" y="5334000"/>
          <a:ext cx="1920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139579" imgH="215713" progId="Equation.3">
                  <p:embed/>
                </p:oleObj>
              </mc:Choice>
              <mc:Fallback>
                <p:oleObj r:id="rId17" imgW="139579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0"/>
                        <a:ext cx="192088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8" name="Rectangle 25"/>
          <p:cNvSpPr>
            <a:spLocks noChangeArrowheads="1"/>
          </p:cNvSpPr>
          <p:nvPr/>
        </p:nvSpPr>
        <p:spPr bwMode="auto">
          <a:xfrm>
            <a:off x="3967163" y="3443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9946" name="Object 24"/>
          <p:cNvGraphicFramePr>
            <a:graphicFrameLocks noChangeAspect="1"/>
          </p:cNvGraphicFramePr>
          <p:nvPr/>
        </p:nvGraphicFramePr>
        <p:xfrm>
          <a:off x="823913" y="5715000"/>
          <a:ext cx="1704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98320" imgH="431640" progId="Equation.3">
                  <p:embed/>
                </p:oleObj>
              </mc:Choice>
              <mc:Fallback>
                <p:oleObj name="Equation" r:id="rId19" imgW="1498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5715000"/>
                        <a:ext cx="17049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Rectangle 26"/>
          <p:cNvSpPr>
            <a:spLocks noChangeArrowheads="1"/>
          </p:cNvSpPr>
          <p:nvPr/>
        </p:nvSpPr>
        <p:spPr bwMode="auto">
          <a:xfrm>
            <a:off x="6934200" y="44958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(6.84)</a:t>
            </a:r>
          </a:p>
        </p:txBody>
      </p:sp>
      <p:sp>
        <p:nvSpPr>
          <p:cNvPr id="39960" name="Rectangle 27"/>
          <p:cNvSpPr>
            <a:spLocks noChangeArrowheads="1"/>
          </p:cNvSpPr>
          <p:nvPr/>
        </p:nvSpPr>
        <p:spPr bwMode="auto">
          <a:xfrm>
            <a:off x="6943725" y="37338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(6.83)</a:t>
            </a:r>
          </a:p>
        </p:txBody>
      </p:sp>
      <p:sp>
        <p:nvSpPr>
          <p:cNvPr id="39961" name="Rectangle 28"/>
          <p:cNvSpPr>
            <a:spLocks noChangeArrowheads="1"/>
          </p:cNvSpPr>
          <p:nvPr/>
        </p:nvSpPr>
        <p:spPr bwMode="auto">
          <a:xfrm>
            <a:off x="6858000" y="2590800"/>
            <a:ext cx="766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(6.82a)</a:t>
            </a:r>
          </a:p>
        </p:txBody>
      </p:sp>
      <p:sp>
        <p:nvSpPr>
          <p:cNvPr id="39962" name="Rectangle 29"/>
          <p:cNvSpPr>
            <a:spLocks noChangeArrowheads="1"/>
          </p:cNvSpPr>
          <p:nvPr/>
        </p:nvSpPr>
        <p:spPr bwMode="auto">
          <a:xfrm>
            <a:off x="6858000" y="3048000"/>
            <a:ext cx="77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(6.82b)</a:t>
            </a:r>
          </a:p>
        </p:txBody>
      </p:sp>
      <p:sp>
        <p:nvSpPr>
          <p:cNvPr id="39963" name="Rectangle 30"/>
          <p:cNvSpPr>
            <a:spLocks noChangeArrowheads="1"/>
          </p:cNvSpPr>
          <p:nvPr/>
        </p:nvSpPr>
        <p:spPr bwMode="auto">
          <a:xfrm>
            <a:off x="6934200" y="575945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(6.85)</a:t>
            </a:r>
          </a:p>
        </p:txBody>
      </p:sp>
      <p:sp>
        <p:nvSpPr>
          <p:cNvPr id="39964" name="Rectangle 31"/>
          <p:cNvSpPr>
            <a:spLocks noChangeArrowheads="1"/>
          </p:cNvSpPr>
          <p:nvPr/>
        </p:nvSpPr>
        <p:spPr bwMode="auto">
          <a:xfrm>
            <a:off x="2667000" y="457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Steady-State Analysis (cont’d)</a:t>
            </a:r>
            <a:r>
              <a:rPr lang="en-US" sz="2400" b="1"/>
              <a:t> </a:t>
            </a:r>
            <a:endParaRPr lang="en-US" sz="24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5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/>
          <p:cNvSpPr>
            <a:spLocks noChangeArrowheads="1"/>
          </p:cNvSpPr>
          <p:nvPr/>
        </p:nvSpPr>
        <p:spPr bwMode="auto">
          <a:xfrm>
            <a:off x="685800" y="5867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Fig 6.31</a:t>
            </a:r>
            <a:r>
              <a:rPr lang="en-US" sz="1600">
                <a:solidFill>
                  <a:schemeClr val="tx2"/>
                </a:solidFill>
              </a:rPr>
              <a:t> Steady-state waveforms for ZVS boost converter.</a:t>
            </a: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429000"/>
            <a:ext cx="30480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533400" y="9144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Substituting the initial condition into the equation, </a:t>
            </a:r>
            <a:endParaRPr lang="en-US" sz="1600" dirty="0"/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3462338" y="3443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96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268622"/>
              </p:ext>
            </p:extLst>
          </p:nvPr>
        </p:nvGraphicFramePr>
        <p:xfrm>
          <a:off x="1146175" y="1193800"/>
          <a:ext cx="25812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31800" progId="Equation.3">
                  <p:embed/>
                </p:oleObj>
              </mc:Choice>
              <mc:Fallback>
                <p:oleObj name="Equation" r:id="rId4" imgW="1981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1193800"/>
                        <a:ext cx="25812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533400" y="1600200"/>
            <a:ext cx="807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At       ,the output diode turns </a:t>
            </a:r>
            <a:r>
              <a:rPr lang="en-US" sz="1600" i="1" dirty="0">
                <a:cs typeface="Times New Roman" pitchFamily="18" charset="0"/>
              </a:rPr>
              <a:t>OFF</a:t>
            </a:r>
            <a:r>
              <a:rPr lang="en-US" sz="1600" dirty="0">
                <a:cs typeface="Times New Roman" pitchFamily="18" charset="0"/>
              </a:rPr>
              <a:t> and the entire     current flows in the transistor and the inductor.</a:t>
            </a:r>
          </a:p>
          <a:p>
            <a:pPr eaLnBrk="0" hangingPunct="0"/>
            <a:endParaRPr lang="en-US" sz="1600" dirty="0"/>
          </a:p>
        </p:txBody>
      </p:sp>
      <p:graphicFrame>
        <p:nvGraphicFramePr>
          <p:cNvPr id="40963" name="Object 8"/>
          <p:cNvGraphicFramePr>
            <a:graphicFrameLocks noChangeAspect="1"/>
          </p:cNvGraphicFramePr>
          <p:nvPr/>
        </p:nvGraphicFramePr>
        <p:xfrm>
          <a:off x="914400" y="1600200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2751" imgH="228501" progId="Equation.3">
                  <p:embed/>
                </p:oleObj>
              </mc:Choice>
              <mc:Fallback>
                <p:oleObj r:id="rId6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7"/>
          <p:cNvGraphicFramePr>
            <a:graphicFrameLocks noChangeAspect="1"/>
          </p:cNvGraphicFramePr>
          <p:nvPr/>
        </p:nvGraphicFramePr>
        <p:xfrm>
          <a:off x="4994275" y="1628775"/>
          <a:ext cx="2635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17" imgH="203112" progId="Equation.3">
                  <p:embed/>
                </p:oleObj>
              </mc:Choice>
              <mc:Fallback>
                <p:oleObj name="Equation" r:id="rId8" imgW="19041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1628775"/>
                        <a:ext cx="2635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7315200" y="11430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(6.86)</a:t>
            </a:r>
          </a:p>
        </p:txBody>
      </p:sp>
      <p:sp>
        <p:nvSpPr>
          <p:cNvPr id="40971" name="Rectangle 13"/>
          <p:cNvSpPr>
            <a:spLocks noChangeArrowheads="1"/>
          </p:cNvSpPr>
          <p:nvPr/>
        </p:nvSpPr>
        <p:spPr bwMode="auto">
          <a:xfrm>
            <a:off x="533400" y="2286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cs typeface="Times New Roman" pitchFamily="18" charset="0"/>
              </a:rPr>
              <a:t>Mode IV [t</a:t>
            </a:r>
            <a:r>
              <a:rPr lang="en-US" sz="2000" b="1" baseline="-25000">
                <a:cs typeface="Times New Roman" pitchFamily="18" charset="0"/>
              </a:rPr>
              <a:t>3</a:t>
            </a:r>
            <a:r>
              <a:rPr lang="en-US" sz="2000" b="1">
                <a:cs typeface="Times New Roman" pitchFamily="18" charset="0"/>
              </a:rPr>
              <a:t>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</a:t>
            </a:r>
            <a:r>
              <a:rPr lang="en-US" sz="2000" b="1">
                <a:cs typeface="Times New Roman" pitchFamily="18" charset="0"/>
              </a:rPr>
              <a:t> t 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</a:t>
            </a:r>
            <a:r>
              <a:rPr lang="en-US" sz="2000" b="1">
                <a:cs typeface="Times New Roman" pitchFamily="18" charset="0"/>
              </a:rPr>
              <a:t> t</a:t>
            </a:r>
            <a:r>
              <a:rPr lang="en-US" sz="2000" b="1" baseline="-25000">
                <a:cs typeface="Times New Roman" pitchFamily="18" charset="0"/>
              </a:rPr>
              <a:t>4</a:t>
            </a:r>
            <a:r>
              <a:rPr lang="en-US" sz="2000" b="1">
                <a:cs typeface="Times New Roman" pitchFamily="18" charset="0"/>
                <a:sym typeface="Symbol" pitchFamily="18" charset="2"/>
              </a:rPr>
              <a:t>]:</a:t>
            </a:r>
          </a:p>
          <a:p>
            <a:pPr eaLnBrk="0" hangingPunct="0"/>
            <a:endParaRPr lang="en-US" sz="2000" b="1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972" name="Rectangle 15"/>
          <p:cNvSpPr>
            <a:spLocks noChangeArrowheads="1"/>
          </p:cNvSpPr>
          <p:nvPr/>
        </p:nvSpPr>
        <p:spPr bwMode="auto">
          <a:xfrm>
            <a:off x="609600" y="2743200"/>
            <a:ext cx="8001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At time t</a:t>
            </a:r>
            <a:r>
              <a:rPr lang="en-US" sz="1600" baseline="-25000" dirty="0">
                <a:cs typeface="Times New Roman" pitchFamily="18" charset="0"/>
              </a:rPr>
              <a:t>3</a:t>
            </a:r>
            <a:r>
              <a:rPr lang="en-US" sz="1600" dirty="0">
                <a:cs typeface="Times New Roman" pitchFamily="18" charset="0"/>
              </a:rPr>
              <a:t>, the inductor current reaches </a:t>
            </a:r>
            <a:r>
              <a:rPr lang="en-US" sz="1800" dirty="0" err="1">
                <a:cs typeface="Times New Roman" pitchFamily="18" charset="0"/>
              </a:rPr>
              <a:t>I</a:t>
            </a:r>
            <a:r>
              <a:rPr lang="en-US" sz="1800" baseline="-30000" dirty="0" err="1">
                <a:cs typeface="Times New Roman" pitchFamily="18" charset="0"/>
              </a:rPr>
              <a:t>in</a:t>
            </a:r>
            <a:r>
              <a:rPr lang="en-US" sz="1800" baseline="-30000" dirty="0">
                <a:cs typeface="Times New Roman" pitchFamily="18" charset="0"/>
              </a:rPr>
              <a:t> </a:t>
            </a:r>
            <a:r>
              <a:rPr lang="en-US" sz="1800" dirty="0">
                <a:cs typeface="Times New Roman" pitchFamily="18" charset="0"/>
              </a:rPr>
              <a:t>, </a:t>
            </a:r>
            <a:r>
              <a:rPr lang="en-US" sz="1600" dirty="0">
                <a:cs typeface="Times New Roman" pitchFamily="18" charset="0"/>
              </a:rPr>
              <a:t>and the output diode turns </a:t>
            </a:r>
            <a:r>
              <a:rPr lang="en-US" sz="1600" i="1" dirty="0">
                <a:cs typeface="Times New Roman" pitchFamily="18" charset="0"/>
              </a:rPr>
              <a:t>OFF</a:t>
            </a:r>
            <a:r>
              <a:rPr lang="en-US" sz="1600" dirty="0">
                <a:cs typeface="Times New Roman" pitchFamily="18" charset="0"/>
              </a:rPr>
              <a:t>, but the switch remains closed. The cycle of the mode will repeat again at </a:t>
            </a:r>
            <a:r>
              <a:rPr lang="en-US" sz="1600" i="1" dirty="0">
                <a:cs typeface="Times New Roman" pitchFamily="18" charset="0"/>
              </a:rPr>
              <a:t>t = T</a:t>
            </a:r>
            <a:r>
              <a:rPr lang="en-US" sz="1600" i="1" baseline="-30000" dirty="0">
                <a:cs typeface="Times New Roman" pitchFamily="18" charset="0"/>
              </a:rPr>
              <a:t>s </a:t>
            </a:r>
            <a:r>
              <a:rPr lang="en-US" sz="1600" i="1" dirty="0">
                <a:cs typeface="Times New Roman" pitchFamily="18" charset="0"/>
              </a:rPr>
              <a:t>.</a:t>
            </a:r>
            <a:r>
              <a:rPr lang="en-US" sz="1600" dirty="0"/>
              <a:t> </a:t>
            </a:r>
          </a:p>
        </p:txBody>
      </p:sp>
      <p:sp>
        <p:nvSpPr>
          <p:cNvPr id="40973" name="Rectangle 16"/>
          <p:cNvSpPr>
            <a:spLocks noChangeArrowheads="1"/>
          </p:cNvSpPr>
          <p:nvPr/>
        </p:nvSpPr>
        <p:spPr bwMode="auto">
          <a:xfrm>
            <a:off x="2667000" y="457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Steady-State Analysis (cont’d)</a:t>
            </a:r>
            <a:r>
              <a:rPr lang="en-US" sz="2400" b="1"/>
              <a:t> </a:t>
            </a:r>
            <a:endParaRPr lang="en-US" sz="240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457200" y="533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b="1">
                <a:cs typeface="Times New Roman" pitchFamily="18" charset="0"/>
              </a:rPr>
              <a:t>Voltage Gain</a:t>
            </a:r>
            <a:r>
              <a:rPr lang="en-US" sz="1600" b="1">
                <a:cs typeface="Times New Roman" pitchFamily="18" charset="0"/>
              </a:rPr>
              <a:t>:</a:t>
            </a:r>
          </a:p>
          <a:p>
            <a:pPr eaLnBrk="0" hangingPunct="0"/>
            <a:endParaRPr lang="en-US" sz="1600"/>
          </a:p>
        </p:txBody>
      </p:sp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457200" y="1066800"/>
            <a:ext cx="792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n-US" sz="1600">
                <a:cs typeface="Times New Roman" pitchFamily="18" charset="0"/>
              </a:rPr>
              <a:t>  The voltage gain in terms of the normalized parameter:</a:t>
            </a:r>
            <a:endParaRPr lang="en-US" sz="1600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457200" y="2025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>
                <a:cs typeface="Times New Roman" pitchFamily="18" charset="0"/>
              </a:rPr>
              <a:t>  A plot of the control characteristic curve of M vs.      is shown in Fig. 6.32. </a:t>
            </a:r>
            <a:endParaRPr lang="en-US" sz="1600"/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4724400" y="2084388"/>
          <a:ext cx="3048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15713" imgH="203024" progId="Equation.2">
                  <p:embed/>
                </p:oleObj>
              </mc:Choice>
              <mc:Fallback>
                <p:oleObj r:id="rId3" imgW="215713" imgH="203024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84388"/>
                        <a:ext cx="304800" cy="277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414713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1987" name="Object 6"/>
          <p:cNvGraphicFramePr>
            <a:graphicFrameLocks noChangeAspect="1"/>
          </p:cNvGraphicFramePr>
          <p:nvPr/>
        </p:nvGraphicFramePr>
        <p:xfrm>
          <a:off x="1247775" y="1447800"/>
          <a:ext cx="2546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3360" imgH="419040" progId="Equation.3">
                  <p:embed/>
                </p:oleObj>
              </mc:Choice>
              <mc:Fallback>
                <p:oleObj name="Equation" r:id="rId5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447800"/>
                        <a:ext cx="25463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62000" y="563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Fig 6.32</a:t>
            </a:r>
            <a:r>
              <a:rPr lang="en-US" sz="1600" dirty="0">
                <a:solidFill>
                  <a:schemeClr val="tx2"/>
                </a:solidFill>
              </a:rPr>
              <a:t> Control characteristic curve of </a:t>
            </a:r>
            <a:r>
              <a:rPr lang="en-US" sz="1600" b="1" i="1" dirty="0">
                <a:solidFill>
                  <a:schemeClr val="tx2"/>
                </a:solidFill>
              </a:rPr>
              <a:t>M</a:t>
            </a:r>
            <a:r>
              <a:rPr lang="en-US" sz="1600" dirty="0">
                <a:solidFill>
                  <a:schemeClr val="tx2"/>
                </a:solidFill>
              </a:rPr>
              <a:t> vs. </a:t>
            </a:r>
            <a:r>
              <a:rPr lang="en-US" sz="1600" dirty="0">
                <a:solidFill>
                  <a:schemeClr val="tx2"/>
                </a:solidFill>
                <a:sym typeface="Symbol" pitchFamily="18" charset="2"/>
              </a:rPr>
              <a:t></a:t>
            </a:r>
            <a:r>
              <a:rPr lang="en-US" sz="1600" baseline="-25000" dirty="0">
                <a:solidFill>
                  <a:schemeClr val="tx2"/>
                </a:solidFill>
                <a:sym typeface="Symbol" pitchFamily="18" charset="2"/>
              </a:rPr>
              <a:t>ns</a:t>
            </a:r>
            <a:r>
              <a:rPr lang="en-US" sz="1600" dirty="0">
                <a:solidFill>
                  <a:schemeClr val="tx2"/>
                </a:solidFill>
                <a:sym typeface="Symbol" pitchFamily="18" charset="2"/>
              </a:rPr>
              <a:t> for ZVT boost converter.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3141" y="2514600"/>
            <a:ext cx="518531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7086600" y="1524000"/>
            <a:ext cx="67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cs typeface="Times New Roman" pitchFamily="18" charset="0"/>
              </a:rPr>
              <a:t>(6.87)</a:t>
            </a:r>
          </a:p>
        </p:txBody>
      </p:sp>
    </p:spTree>
    <p:extLst>
      <p:ext uri="{BB962C8B-B14F-4D97-AF65-F5344CB8AC3E}">
        <p14:creationId xmlns:p14="http://schemas.microsoft.com/office/powerpoint/2010/main" val="269855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Soft Switching Locus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610" y="2099846"/>
            <a:ext cx="4282390" cy="28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4630421" cy="308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10233" y="4653393"/>
            <a:ext cx="1091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(b)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4E7AB-DAC9-4177-B413-62033E0ED8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8DBC9-6244-D972-C7EE-50A78684B139}"/>
              </a:ext>
            </a:extLst>
          </p:cNvPr>
          <p:cNvSpPr txBox="1"/>
          <p:nvPr/>
        </p:nvSpPr>
        <p:spPr>
          <a:xfrm>
            <a:off x="190500" y="5169541"/>
            <a:ext cx="2493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 turn-on at </a:t>
            </a:r>
            <a:r>
              <a:rPr lang="en-US" sz="1400" dirty="0">
                <a:solidFill>
                  <a:srgbClr val="FF0000"/>
                </a:solidFill>
              </a:rPr>
              <a:t>Zero Voltage </a:t>
            </a:r>
            <a:r>
              <a:rPr lang="en-US" sz="1400" b="1" dirty="0">
                <a:solidFill>
                  <a:srgbClr val="FF0000"/>
                </a:solidFill>
              </a:rPr>
              <a:t>(ZVS)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91B47D-93FA-2B78-AF2E-9A4096F285B0}"/>
              </a:ext>
            </a:extLst>
          </p:cNvPr>
          <p:cNvCxnSpPr>
            <a:cxnSpLocks/>
          </p:cNvCxnSpPr>
          <p:nvPr/>
        </p:nvCxnSpPr>
        <p:spPr>
          <a:xfrm flipH="1" flipV="1">
            <a:off x="666467" y="4734872"/>
            <a:ext cx="218573" cy="51235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73429" y="4759965"/>
            <a:ext cx="10916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BB954E-9D8B-EFE3-D218-AE4D68D49EA3}"/>
              </a:ext>
            </a:extLst>
          </p:cNvPr>
          <p:cNvSpPr txBox="1"/>
          <p:nvPr/>
        </p:nvSpPr>
        <p:spPr>
          <a:xfrm>
            <a:off x="4419600" y="5137547"/>
            <a:ext cx="2633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 turn-off at </a:t>
            </a:r>
            <a:r>
              <a:rPr lang="en-US" sz="1400" dirty="0">
                <a:solidFill>
                  <a:srgbClr val="FF0000"/>
                </a:solidFill>
              </a:rPr>
              <a:t>Zero </a:t>
            </a:r>
            <a:r>
              <a:rPr lang="en-US" dirty="0">
                <a:solidFill>
                  <a:srgbClr val="FF0000"/>
                </a:solidFill>
              </a:rPr>
              <a:t>current </a:t>
            </a:r>
            <a:r>
              <a:rPr lang="en-US" sz="1400" b="1" dirty="0">
                <a:solidFill>
                  <a:srgbClr val="FF0000"/>
                </a:solidFill>
              </a:rPr>
              <a:t>(ZCS)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60097E3-350C-BB3A-9177-22F00A76A326}"/>
              </a:ext>
            </a:extLst>
          </p:cNvPr>
          <p:cNvCxnSpPr>
            <a:cxnSpLocks/>
          </p:cNvCxnSpPr>
          <p:nvPr/>
        </p:nvCxnSpPr>
        <p:spPr>
          <a:xfrm flipV="1">
            <a:off x="4954864" y="4857132"/>
            <a:ext cx="166980" cy="32364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>
            <a:extLst>
              <a:ext uri="{FF2B5EF4-FFF2-40B4-BE49-F238E27FC236}">
                <a16:creationId xmlns:a16="http://schemas.microsoft.com/office/drawing/2014/main" id="{8CEE5E6C-06DF-7C87-CE6F-60E8C5237A98}"/>
              </a:ext>
            </a:extLst>
          </p:cNvPr>
          <p:cNvSpPr/>
          <p:nvPr/>
        </p:nvSpPr>
        <p:spPr>
          <a:xfrm>
            <a:off x="4976010" y="4702529"/>
            <a:ext cx="685800" cy="1557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ADA13C56-FFD2-1761-1534-6E4F4A05EAAE}"/>
              </a:ext>
            </a:extLst>
          </p:cNvPr>
          <p:cNvSpPr/>
          <p:nvPr/>
        </p:nvSpPr>
        <p:spPr>
          <a:xfrm rot="16200000">
            <a:off x="268391" y="4227409"/>
            <a:ext cx="685800" cy="15578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7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3" name="Rectangle 2"/>
          <p:cNvSpPr>
            <a:spLocks noChangeArrowheads="1"/>
          </p:cNvSpPr>
          <p:nvPr/>
        </p:nvSpPr>
        <p:spPr bwMode="auto">
          <a:xfrm>
            <a:off x="533400" y="762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/>
              <a:t>Example 6.5</a:t>
            </a:r>
            <a:endParaRPr lang="en-US" sz="2000"/>
          </a:p>
          <a:p>
            <a:pPr eaLnBrk="0" hangingPunct="0"/>
            <a:endParaRPr lang="en-US" sz="2000"/>
          </a:p>
        </p:txBody>
      </p:sp>
      <p:sp>
        <p:nvSpPr>
          <p:cNvPr id="43024" name="Rectangle 3"/>
          <p:cNvSpPr>
            <a:spLocks noChangeArrowheads="1"/>
          </p:cNvSpPr>
          <p:nvPr/>
        </p:nvSpPr>
        <p:spPr bwMode="auto">
          <a:xfrm>
            <a:off x="457200" y="1066800"/>
            <a:ext cx="792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Design a ZVS-QRC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boost converter </a:t>
            </a:r>
            <a:r>
              <a:rPr lang="en-US" sz="1600" dirty="0">
                <a:cs typeface="Times New Roman" pitchFamily="18" charset="0"/>
              </a:rPr>
              <a:t>for the following design parameters: V</a:t>
            </a:r>
            <a:r>
              <a:rPr lang="en-US" sz="1600" baseline="-30000" dirty="0">
                <a:cs typeface="Times New Roman" pitchFamily="18" charset="0"/>
              </a:rPr>
              <a:t>in</a:t>
            </a:r>
            <a:r>
              <a:rPr lang="en-US" sz="1600" dirty="0">
                <a:cs typeface="Times New Roman" pitchFamily="18" charset="0"/>
              </a:rPr>
              <a:t>=30V, P</a:t>
            </a:r>
            <a:r>
              <a:rPr lang="en-US" sz="1600" baseline="-30000" dirty="0">
                <a:cs typeface="Times New Roman" pitchFamily="18" charset="0"/>
              </a:rPr>
              <a:t>0</a:t>
            </a:r>
            <a:r>
              <a:rPr lang="en-US" sz="1600" dirty="0">
                <a:cs typeface="Times New Roman" pitchFamily="18" charset="0"/>
              </a:rPr>
              <a:t>=30W at V</a:t>
            </a:r>
            <a:r>
              <a:rPr lang="en-US" sz="1600" baseline="-30000" dirty="0">
                <a:cs typeface="Times New Roman" pitchFamily="18" charset="0"/>
              </a:rPr>
              <a:t>0</a:t>
            </a:r>
            <a:r>
              <a:rPr lang="en-US" sz="1600" dirty="0">
                <a:cs typeface="Times New Roman" pitchFamily="18" charset="0"/>
              </a:rPr>
              <a:t>=38V, </a:t>
            </a:r>
            <a:r>
              <a:rPr lang="en-US" sz="1600" i="1" dirty="0" err="1">
                <a:cs typeface="Times New Roman" pitchFamily="18" charset="0"/>
              </a:rPr>
              <a:t>f</a:t>
            </a:r>
            <a:r>
              <a:rPr lang="en-US" sz="1600" baseline="-30000" dirty="0" err="1">
                <a:cs typeface="Times New Roman" pitchFamily="18" charset="0"/>
              </a:rPr>
              <a:t>ns</a:t>
            </a:r>
            <a:r>
              <a:rPr lang="en-US" sz="1600" dirty="0">
                <a:cs typeface="Times New Roman" pitchFamily="18" charset="0"/>
              </a:rPr>
              <a:t>=0.4, and T</a:t>
            </a:r>
            <a:r>
              <a:rPr lang="en-US" sz="1600" baseline="-30000" dirty="0">
                <a:cs typeface="Times New Roman" pitchFamily="18" charset="0"/>
              </a:rPr>
              <a:t>s</a:t>
            </a:r>
            <a:r>
              <a:rPr lang="en-US" sz="1600" dirty="0">
                <a:cs typeface="Times New Roman" pitchFamily="18" charset="0"/>
              </a:rPr>
              <a:t>=4 </a:t>
            </a:r>
            <a:r>
              <a:rPr lang="en-US" sz="1600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1600" dirty="0">
                <a:cs typeface="Times New Roman" pitchFamily="18" charset="0"/>
              </a:rPr>
              <a:t>s. Assume the output voltage ripple is limited to 2% at D = 0.4.</a:t>
            </a:r>
            <a:r>
              <a:rPr lang="en-US" sz="1600" dirty="0">
                <a:sym typeface="Symbol" pitchFamily="18" charset="2"/>
              </a:rPr>
              <a:t> </a:t>
            </a:r>
            <a:endParaRPr lang="en-US" sz="1600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025" name="Rectangle 4"/>
          <p:cNvSpPr>
            <a:spLocks noChangeArrowheads="1"/>
          </p:cNvSpPr>
          <p:nvPr/>
        </p:nvSpPr>
        <p:spPr bwMode="auto">
          <a:xfrm>
            <a:off x="457200" y="18288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cs typeface="Times New Roman" pitchFamily="18" charset="0"/>
              </a:rPr>
              <a:t>Solution:</a:t>
            </a:r>
            <a:r>
              <a:rPr lang="en-US" sz="1800" b="1"/>
              <a:t> </a:t>
            </a:r>
            <a:endParaRPr lang="en-US" sz="1800"/>
          </a:p>
        </p:txBody>
      </p:sp>
      <p:sp>
        <p:nvSpPr>
          <p:cNvPr id="43026" name="Rectangle 8"/>
          <p:cNvSpPr>
            <a:spLocks noChangeArrowheads="1"/>
          </p:cNvSpPr>
          <p:nvPr/>
        </p:nvSpPr>
        <p:spPr bwMode="auto">
          <a:xfrm>
            <a:off x="4572000" y="2394901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The resonant frequency: </a:t>
            </a:r>
            <a:endParaRPr lang="en-US" sz="1600" dirty="0"/>
          </a:p>
        </p:txBody>
      </p:sp>
      <p:graphicFrame>
        <p:nvGraphicFramePr>
          <p:cNvPr id="430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942088"/>
              </p:ext>
            </p:extLst>
          </p:nvPr>
        </p:nvGraphicFramePr>
        <p:xfrm>
          <a:off x="609600" y="2649538"/>
          <a:ext cx="9906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88614" imgH="444307" progId="Equation.3">
                  <p:embed/>
                </p:oleObj>
              </mc:Choice>
              <mc:Fallback>
                <p:oleObj r:id="rId3" imgW="888614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49538"/>
                        <a:ext cx="99060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088360"/>
              </p:ext>
            </p:extLst>
          </p:nvPr>
        </p:nvGraphicFramePr>
        <p:xfrm>
          <a:off x="2327564" y="2671347"/>
          <a:ext cx="1676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58310" imgH="380835" progId="">
                  <p:embed/>
                </p:oleObj>
              </mc:Choice>
              <mc:Fallback>
                <p:oleObj r:id="rId5" imgW="1358310" imgH="38083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564" y="2671347"/>
                        <a:ext cx="16764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79294"/>
              </p:ext>
            </p:extLst>
          </p:nvPr>
        </p:nvGraphicFramePr>
        <p:xfrm>
          <a:off x="4572000" y="2764767"/>
          <a:ext cx="1981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879600" imgH="406400" progId="Equation.3">
                  <p:embed/>
                </p:oleObj>
              </mc:Choice>
              <mc:Fallback>
                <p:oleObj r:id="rId7" imgW="18796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64767"/>
                        <a:ext cx="19812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Rectangle 10"/>
          <p:cNvSpPr>
            <a:spLocks noChangeArrowheads="1"/>
          </p:cNvSpPr>
          <p:nvPr/>
        </p:nvSpPr>
        <p:spPr bwMode="auto">
          <a:xfrm>
            <a:off x="3776663" y="3376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14" name="Object 16"/>
          <p:cNvGraphicFramePr>
            <a:graphicFrameLocks noChangeAspect="1"/>
          </p:cNvGraphicFramePr>
          <p:nvPr/>
        </p:nvGraphicFramePr>
        <p:xfrm>
          <a:off x="0" y="3235325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14151" imgH="215619" progId="Equation.3">
                  <p:embed/>
                </p:oleObj>
              </mc:Choice>
              <mc:Fallback>
                <p:oleObj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35325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5"/>
          <p:cNvGraphicFramePr>
            <a:graphicFrameLocks noChangeAspect="1"/>
          </p:cNvGraphicFramePr>
          <p:nvPr/>
        </p:nvGraphicFramePr>
        <p:xfrm>
          <a:off x="0" y="341788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14151" imgH="215619" progId="Equation.3">
                  <p:embed/>
                </p:oleObj>
              </mc:Choice>
              <mc:Fallback>
                <p:oleObj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1788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282639"/>
              </p:ext>
            </p:extLst>
          </p:nvPr>
        </p:nvGraphicFramePr>
        <p:xfrm>
          <a:off x="554183" y="3861728"/>
          <a:ext cx="168794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155700" imgH="469900" progId="">
                  <p:embed/>
                </p:oleObj>
              </mc:Choice>
              <mc:Fallback>
                <p:oleObj r:id="rId12" imgW="11557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83" y="3861728"/>
                        <a:ext cx="1687945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7" name="Object 13"/>
          <p:cNvGraphicFramePr>
            <a:graphicFrameLocks noChangeAspect="1"/>
          </p:cNvGraphicFramePr>
          <p:nvPr/>
        </p:nvGraphicFramePr>
        <p:xfrm>
          <a:off x="0" y="341788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14151" imgH="215619" progId="Equation.3">
                  <p:embed/>
                </p:oleObj>
              </mc:Choice>
              <mc:Fallback>
                <p:oleObj r:id="rId1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1788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8" name="Object 12"/>
          <p:cNvGraphicFramePr>
            <a:graphicFrameLocks noChangeAspect="1"/>
          </p:cNvGraphicFramePr>
          <p:nvPr/>
        </p:nvGraphicFramePr>
        <p:xfrm>
          <a:off x="0" y="3417888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14151" imgH="215619" progId="Equation.3">
                  <p:embed/>
                </p:oleObj>
              </mc:Choice>
              <mc:Fallback>
                <p:oleObj r:id="rId1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17888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579092"/>
              </p:ext>
            </p:extLst>
          </p:nvPr>
        </p:nvGraphicFramePr>
        <p:xfrm>
          <a:off x="6765131" y="2694918"/>
          <a:ext cx="15240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1244600" imgH="419100" progId="Equation.3">
                  <p:embed/>
                </p:oleObj>
              </mc:Choice>
              <mc:Fallback>
                <p:oleObj r:id="rId16" imgW="1244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131" y="2694918"/>
                        <a:ext cx="152400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9" name="Rectangle 19"/>
          <p:cNvSpPr>
            <a:spLocks noChangeArrowheads="1"/>
          </p:cNvSpPr>
          <p:nvPr/>
        </p:nvSpPr>
        <p:spPr bwMode="auto">
          <a:xfrm>
            <a:off x="3886200" y="3371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2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748264"/>
              </p:ext>
            </p:extLst>
          </p:nvPr>
        </p:nvGraphicFramePr>
        <p:xfrm>
          <a:off x="457200" y="5031261"/>
          <a:ext cx="15240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1269449" imgH="393529" progId="">
                  <p:embed/>
                </p:oleObj>
              </mc:Choice>
              <mc:Fallback>
                <p:oleObj r:id="rId18" imgW="1269449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31261"/>
                        <a:ext cx="15240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Rectangle 20"/>
          <p:cNvSpPr>
            <a:spLocks noChangeArrowheads="1"/>
          </p:cNvSpPr>
          <p:nvPr/>
        </p:nvSpPr>
        <p:spPr bwMode="auto">
          <a:xfrm>
            <a:off x="457200" y="5597274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Solving the above two equations for C and L, we obtain, </a:t>
            </a:r>
          </a:p>
        </p:txBody>
      </p:sp>
      <p:sp>
        <p:nvSpPr>
          <p:cNvPr id="43031" name="Rectangle 22"/>
          <p:cNvSpPr>
            <a:spLocks noChangeArrowheads="1"/>
          </p:cNvSpPr>
          <p:nvPr/>
        </p:nvSpPr>
        <p:spPr bwMode="auto">
          <a:xfrm>
            <a:off x="3376613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21" name="Object 21"/>
          <p:cNvGraphicFramePr>
            <a:graphicFrameLocks noChangeAspect="1"/>
          </p:cNvGraphicFramePr>
          <p:nvPr/>
        </p:nvGraphicFramePr>
        <p:xfrm>
          <a:off x="914400" y="6096000"/>
          <a:ext cx="25908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0" imgW="2387600" imgH="431800" progId="Equation.3">
                  <p:embed/>
                </p:oleObj>
              </mc:Choice>
              <mc:Fallback>
                <p:oleObj r:id="rId20" imgW="2387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0"/>
                        <a:ext cx="25908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424238" y="3467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22" name="Object 23"/>
          <p:cNvGraphicFramePr>
            <a:graphicFrameLocks noChangeAspect="1"/>
          </p:cNvGraphicFramePr>
          <p:nvPr/>
        </p:nvGraphicFramePr>
        <p:xfrm>
          <a:off x="3962400" y="6172200"/>
          <a:ext cx="2895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98700" imgH="228600" progId="Equation.3">
                  <p:embed/>
                </p:oleObj>
              </mc:Choice>
              <mc:Fallback>
                <p:oleObj name="Equation" r:id="rId22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6172200"/>
                        <a:ext cx="289560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2667000" y="381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ZVS Boost Converter</a:t>
            </a:r>
            <a:endParaRPr lang="en-US" sz="240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41879179-FE76-1E39-F043-1B3B052C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799318" y="3380757"/>
            <a:ext cx="32766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79BA1-2472-8336-BC0F-E34C3A500486}"/>
              </a:ext>
            </a:extLst>
          </p:cNvPr>
          <p:cNvSpPr txBox="1"/>
          <p:nvPr/>
        </p:nvSpPr>
        <p:spPr>
          <a:xfrm>
            <a:off x="457200" y="2328672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The voltage gain: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E3487-013D-7853-F338-C0E394799929}"/>
              </a:ext>
            </a:extLst>
          </p:cNvPr>
          <p:cNvSpPr txBox="1"/>
          <p:nvPr/>
        </p:nvSpPr>
        <p:spPr>
          <a:xfrm>
            <a:off x="457200" y="3159224"/>
            <a:ext cx="3043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cs typeface="Times New Roman" pitchFamily="18" charset="0"/>
              </a:rPr>
              <a:t>With </a:t>
            </a:r>
            <a:r>
              <a:rPr lang="en-US" sz="1400" i="1" dirty="0" err="1">
                <a:cs typeface="Times New Roman" pitchFamily="18" charset="0"/>
              </a:rPr>
              <a:t>f</a:t>
            </a:r>
            <a:r>
              <a:rPr lang="en-US" sz="1400" i="1" baseline="-30000" dirty="0" err="1">
                <a:cs typeface="Times New Roman" pitchFamily="18" charset="0"/>
              </a:rPr>
              <a:t>ns</a:t>
            </a:r>
            <a:r>
              <a:rPr lang="en-US" sz="1400" i="1" dirty="0">
                <a:cs typeface="Times New Roman" pitchFamily="18" charset="0"/>
              </a:rPr>
              <a:t> = 0.4, and M=1.3, Q=0.2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A1888C-6EC0-265D-53F7-8F4EC22EB02E}"/>
              </a:ext>
            </a:extLst>
          </p:cNvPr>
          <p:cNvSpPr txBox="1"/>
          <p:nvPr/>
        </p:nvSpPr>
        <p:spPr>
          <a:xfrm>
            <a:off x="400050" y="3595127"/>
            <a:ext cx="6515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cs typeface="Times New Roman" pitchFamily="18" charset="0"/>
              </a:rPr>
              <a:t>The second equation in terms of L and C is obtained from,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21BD3-180A-BD7F-FD73-7F2721F78DA9}"/>
              </a:ext>
            </a:extLst>
          </p:cNvPr>
          <p:cNvSpPr txBox="1"/>
          <p:nvPr/>
        </p:nvSpPr>
        <p:spPr>
          <a:xfrm>
            <a:off x="457200" y="4512821"/>
            <a:ext cx="6515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Substituting in the above relation for Q, we obtain</a:t>
            </a:r>
            <a:r>
              <a:rPr lang="en-US" sz="1400" dirty="0"/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C1ACEB-2ECE-54A1-C4A2-7E71C45C78B4}"/>
              </a:ext>
            </a:extLst>
          </p:cNvPr>
          <p:cNvSpPr txBox="1"/>
          <p:nvPr/>
        </p:nvSpPr>
        <p:spPr>
          <a:xfrm>
            <a:off x="2242127" y="2346424"/>
            <a:ext cx="21774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switching frequency</a:t>
            </a:r>
            <a:r>
              <a:rPr lang="en-US" sz="1400" dirty="0">
                <a:cs typeface="Times New Roman" pitchFamily="18" charset="0"/>
              </a:rPr>
              <a:t>: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0A2471-E39C-14F2-5B1C-34AB5D4F21D2}"/>
              </a:ext>
            </a:extLst>
          </p:cNvPr>
          <p:cNvSpPr txBox="1"/>
          <p:nvPr/>
        </p:nvSpPr>
        <p:spPr>
          <a:xfrm>
            <a:off x="6858000" y="2449340"/>
            <a:ext cx="1676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The load resistor: </a:t>
            </a:r>
            <a:endParaRPr lang="en-US" dirty="0"/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C1E554E7-A0B1-1804-2060-D01D9F826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245912"/>
              </p:ext>
            </p:extLst>
          </p:nvPr>
        </p:nvGraphicFramePr>
        <p:xfrm>
          <a:off x="4555764" y="3169777"/>
          <a:ext cx="1905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5" imgW="1586811" imgH="406224" progId="">
                  <p:embed/>
                </p:oleObj>
              </mc:Choice>
              <mc:Fallback>
                <p:oleObj r:id="rId25" imgW="1586811" imgH="406224" progId="">
                  <p:embed/>
                  <p:pic>
                    <p:nvPicPr>
                      <p:cNvPr id="430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5764" y="3169777"/>
                        <a:ext cx="19050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352271-522B-30C1-E68C-F39964E18538}"/>
              </a:ext>
            </a:extLst>
          </p:cNvPr>
          <p:cNvSpPr/>
          <p:nvPr/>
        </p:nvSpPr>
        <p:spPr>
          <a:xfrm>
            <a:off x="4555764" y="3215166"/>
            <a:ext cx="1997436" cy="439457"/>
          </a:xfrm>
          <a:prstGeom prst="roundRect">
            <a:avLst/>
          </a:prstGeom>
          <a:solidFill>
            <a:srgbClr val="00B050">
              <a:alpha val="2343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AF609E-0564-540E-4CBF-10B07978E70C}"/>
              </a:ext>
            </a:extLst>
          </p:cNvPr>
          <p:cNvSpPr/>
          <p:nvPr/>
        </p:nvSpPr>
        <p:spPr>
          <a:xfrm>
            <a:off x="457200" y="5029550"/>
            <a:ext cx="1524000" cy="560523"/>
          </a:xfrm>
          <a:prstGeom prst="roundRect">
            <a:avLst/>
          </a:prstGeom>
          <a:solidFill>
            <a:srgbClr val="00B050">
              <a:alpha val="2343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56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3414713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762000" y="563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Fig 6.32</a:t>
            </a:r>
            <a:r>
              <a:rPr lang="en-US" sz="1600" dirty="0">
                <a:solidFill>
                  <a:schemeClr val="tx2"/>
                </a:solidFill>
              </a:rPr>
              <a:t> Control characteristic curve of </a:t>
            </a:r>
            <a:r>
              <a:rPr lang="en-US" sz="1600" b="1" i="1" dirty="0">
                <a:solidFill>
                  <a:schemeClr val="tx2"/>
                </a:solidFill>
              </a:rPr>
              <a:t>M</a:t>
            </a:r>
            <a:r>
              <a:rPr lang="en-US" sz="1600" dirty="0">
                <a:solidFill>
                  <a:schemeClr val="tx2"/>
                </a:solidFill>
              </a:rPr>
              <a:t> vs. </a:t>
            </a:r>
            <a:r>
              <a:rPr lang="en-US" sz="1600" dirty="0">
                <a:solidFill>
                  <a:schemeClr val="tx2"/>
                </a:solidFill>
                <a:sym typeface="Symbol" pitchFamily="18" charset="2"/>
              </a:rPr>
              <a:t></a:t>
            </a:r>
            <a:r>
              <a:rPr lang="en-US" sz="1600" baseline="-25000" dirty="0">
                <a:solidFill>
                  <a:schemeClr val="tx2"/>
                </a:solidFill>
                <a:sym typeface="Symbol" pitchFamily="18" charset="2"/>
              </a:rPr>
              <a:t>ns</a:t>
            </a:r>
            <a:r>
              <a:rPr lang="en-US" sz="1600" dirty="0">
                <a:solidFill>
                  <a:schemeClr val="tx2"/>
                </a:solidFill>
                <a:sym typeface="Symbol" pitchFamily="18" charset="2"/>
              </a:rPr>
              <a:t> for ZVT boost converter.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1999"/>
            <a:ext cx="6553200" cy="433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7E0289-E97C-78D9-C530-00EB92C7F666}"/>
              </a:ext>
            </a:extLst>
          </p:cNvPr>
          <p:cNvCxnSpPr/>
          <p:nvPr/>
        </p:nvCxnSpPr>
        <p:spPr>
          <a:xfrm>
            <a:off x="1761126" y="4572000"/>
            <a:ext cx="2429874" cy="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B5990D-2FCC-1A56-8AAD-B2D7407E313A}"/>
              </a:ext>
            </a:extLst>
          </p:cNvPr>
          <p:cNvCxnSpPr>
            <a:cxnSpLocks/>
          </p:cNvCxnSpPr>
          <p:nvPr/>
        </p:nvCxnSpPr>
        <p:spPr>
          <a:xfrm>
            <a:off x="3733800" y="3886200"/>
            <a:ext cx="0" cy="99060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98D447-C313-49AE-E704-416BCE1AECBF}"/>
                  </a:ext>
                </a:extLst>
              </p14:cNvPr>
              <p14:cNvContentPartPr/>
              <p14:nvPr/>
            </p14:nvContentPartPr>
            <p14:xfrm>
              <a:off x="3326416" y="4439978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98D447-C313-49AE-E704-416BCE1AEC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7416" y="44313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D5C20D-3F60-DEF7-FD1A-8D3857EA7DD7}"/>
                  </a:ext>
                </a:extLst>
              </p14:cNvPr>
              <p14:cNvContentPartPr/>
              <p14:nvPr/>
            </p14:nvContentPartPr>
            <p14:xfrm>
              <a:off x="3393376" y="4479218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D5C20D-3F60-DEF7-FD1A-8D3857EA7D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4736" y="44705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741A52-3E95-7E44-0EAB-EB08D70A0472}"/>
                  </a:ext>
                </a:extLst>
              </p14:cNvPr>
              <p14:cNvContentPartPr/>
              <p14:nvPr/>
            </p14:nvContentPartPr>
            <p14:xfrm>
              <a:off x="3533416" y="4520258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741A52-3E95-7E44-0EAB-EB08D70A04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4776" y="45116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BE3A851-E852-5A82-62ED-3A60C4143892}"/>
                  </a:ext>
                </a:extLst>
              </p14:cNvPr>
              <p14:cNvContentPartPr/>
              <p14:nvPr/>
            </p14:nvContentPartPr>
            <p14:xfrm>
              <a:off x="3610096" y="4548698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BE3A851-E852-5A82-62ED-3A60C41438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1096" y="45400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6436343-30F3-FD71-6EDD-3A2E818475CB}"/>
                  </a:ext>
                </a:extLst>
              </p14:cNvPr>
              <p14:cNvContentPartPr/>
              <p14:nvPr/>
            </p14:nvContentPartPr>
            <p14:xfrm>
              <a:off x="3722416" y="4576058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6436343-30F3-FD71-6EDD-3A2E818475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3776" y="45674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790F47-3443-2B11-5CF9-A1B8ABAE961E}"/>
                  </a:ext>
                </a:extLst>
              </p14:cNvPr>
              <p14:cNvContentPartPr/>
              <p14:nvPr/>
            </p14:nvContentPartPr>
            <p14:xfrm>
              <a:off x="3786496" y="4603778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790F47-3443-2B11-5CF9-A1B8ABAE96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7496" y="45947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FBE52AC-07B2-0D21-4F1D-4C8463DA86ED}"/>
                  </a:ext>
                </a:extLst>
              </p14:cNvPr>
              <p14:cNvContentPartPr/>
              <p14:nvPr/>
            </p14:nvContentPartPr>
            <p14:xfrm>
              <a:off x="3870016" y="4644098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FBE52AC-07B2-0D21-4F1D-4C8463DA86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61376" y="46354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418A30-FD6B-E7E9-B664-F939DE9F68F5}"/>
                  </a:ext>
                </a:extLst>
              </p14:cNvPr>
              <p14:cNvContentPartPr/>
              <p14:nvPr/>
            </p14:nvContentPartPr>
            <p14:xfrm>
              <a:off x="3976216" y="4686578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418A30-FD6B-E7E9-B664-F939DE9F68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7216" y="46775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3BC0316-8439-7642-C9A6-E255E9538924}"/>
                  </a:ext>
                </a:extLst>
              </p14:cNvPr>
              <p14:cNvContentPartPr/>
              <p14:nvPr/>
            </p14:nvContentPartPr>
            <p14:xfrm>
              <a:off x="4156936" y="4730138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3BC0316-8439-7642-C9A6-E255E95389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7936" y="472113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1B1E45B-888C-3E2F-8747-84DF00C6688F}"/>
                  </a:ext>
                </a:extLst>
              </p14:cNvPr>
              <p14:cNvContentPartPr/>
              <p14:nvPr/>
            </p14:nvContentPartPr>
            <p14:xfrm>
              <a:off x="3738976" y="4589378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1B1E45B-888C-3E2F-8747-84DF00C6688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03336" y="4553738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85EFC6-9E90-2633-5ED9-DDDB57CA5345}"/>
              </a:ext>
            </a:extLst>
          </p:cNvPr>
          <p:cNvCxnSpPr>
            <a:cxnSpLocks/>
          </p:cNvCxnSpPr>
          <p:nvPr/>
        </p:nvCxnSpPr>
        <p:spPr>
          <a:xfrm flipH="1" flipV="1">
            <a:off x="3800351" y="4640497"/>
            <a:ext cx="218573" cy="51235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EEBB22-2883-609F-F40B-853C3CCBF7F5}"/>
                  </a:ext>
                </a:extLst>
              </p:cNvPr>
              <p:cNvSpPr txBox="1"/>
              <p:nvPr/>
            </p:nvSpPr>
            <p:spPr>
              <a:xfrm>
                <a:off x="3786496" y="5140243"/>
                <a:ext cx="6388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EEBB22-2883-609F-F40B-853C3CCBF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496" y="5140243"/>
                <a:ext cx="638829" cy="215444"/>
              </a:xfrm>
              <a:prstGeom prst="rect">
                <a:avLst/>
              </a:prstGeom>
              <a:blipFill>
                <a:blip r:embed="rId16"/>
                <a:stretch>
                  <a:fillRect l="-9804" r="-5882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511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2"/>
          <p:cNvSpPr>
            <a:spLocks noChangeArrowheads="1"/>
          </p:cNvSpPr>
          <p:nvPr/>
        </p:nvSpPr>
        <p:spPr bwMode="auto">
          <a:xfrm>
            <a:off x="457200" y="609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To calculate L</a:t>
            </a:r>
            <a:r>
              <a:rPr lang="en-US" sz="1600" baseline="-30000" dirty="0">
                <a:cs typeface="Times New Roman" pitchFamily="18" charset="0"/>
              </a:rPr>
              <a:t>o</a:t>
            </a:r>
            <a:r>
              <a:rPr lang="en-US" sz="1600" dirty="0">
                <a:cs typeface="Times New Roman" pitchFamily="18" charset="0"/>
              </a:rPr>
              <a:t> and C</a:t>
            </a:r>
            <a:r>
              <a:rPr lang="en-US" sz="1600" baseline="-30000" dirty="0">
                <a:cs typeface="Times New Roman" pitchFamily="18" charset="0"/>
              </a:rPr>
              <a:t>o</a:t>
            </a:r>
            <a:r>
              <a:rPr lang="en-US" sz="1600" dirty="0">
                <a:cs typeface="Times New Roman" pitchFamily="18" charset="0"/>
              </a:rPr>
              <a:t>, using the voltage ripple of the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conventional boost </a:t>
            </a:r>
            <a:r>
              <a:rPr lang="en-US" sz="1600" dirty="0">
                <a:cs typeface="Times New Roman" pitchFamily="18" charset="0"/>
              </a:rPr>
              <a:t>to be 2%, we use the following relation,</a:t>
            </a:r>
            <a:r>
              <a:rPr lang="en-US" sz="1600" dirty="0"/>
              <a:t> </a:t>
            </a:r>
          </a:p>
        </p:txBody>
      </p:sp>
      <p:sp>
        <p:nvSpPr>
          <p:cNvPr id="44041" name="Rectangle 4"/>
          <p:cNvSpPr>
            <a:spLocks noChangeArrowheads="1"/>
          </p:cNvSpPr>
          <p:nvPr/>
        </p:nvSpPr>
        <p:spPr bwMode="auto">
          <a:xfrm>
            <a:off x="4176713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2652712" y="1005681"/>
          <a:ext cx="1004888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7400" imgH="381000" progId="">
                  <p:embed/>
                </p:oleObj>
              </mc:Choice>
              <mc:Fallback>
                <p:oleObj r:id="rId3" imgW="787400" imgH="381000" progId="">
                  <p:embed/>
                  <p:pic>
                    <p:nvPicPr>
                      <p:cNvPr id="440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2" y="1005681"/>
                        <a:ext cx="1004888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5"/>
          <p:cNvSpPr>
            <a:spLocks noChangeArrowheads="1"/>
          </p:cNvSpPr>
          <p:nvPr/>
        </p:nvSpPr>
        <p:spPr bwMode="auto">
          <a:xfrm>
            <a:off x="457200" y="14478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where,</a:t>
            </a:r>
            <a:r>
              <a:rPr lang="en-US" sz="1600"/>
              <a:t> </a:t>
            </a:r>
          </a:p>
        </p:txBody>
      </p:sp>
      <p:sp>
        <p:nvSpPr>
          <p:cNvPr id="44043" name="Rectangle 7"/>
          <p:cNvSpPr>
            <a:spLocks noChangeArrowheads="1"/>
          </p:cNvSpPr>
          <p:nvPr/>
        </p:nvSpPr>
        <p:spPr bwMode="auto">
          <a:xfrm>
            <a:off x="4148138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35" name="Object 6"/>
          <p:cNvGraphicFramePr>
            <a:graphicFrameLocks noChangeAspect="1"/>
          </p:cNvGraphicFramePr>
          <p:nvPr/>
        </p:nvGraphicFramePr>
        <p:xfrm>
          <a:off x="1066800" y="1752600"/>
          <a:ext cx="990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50531" imgH="444307" progId="Equation.3">
                  <p:embed/>
                </p:oleObj>
              </mc:Choice>
              <mc:Fallback>
                <p:oleObj r:id="rId5" imgW="850531" imgH="444307" progId="Equation.3">
                  <p:embed/>
                  <p:pic>
                    <p:nvPicPr>
                      <p:cNvPr id="440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990600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Rectangle 9"/>
          <p:cNvSpPr>
            <a:spLocks noChangeArrowheads="1"/>
          </p:cNvSpPr>
          <p:nvPr/>
        </p:nvSpPr>
        <p:spPr bwMode="auto">
          <a:xfrm>
            <a:off x="4090988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36" name="Object 8"/>
          <p:cNvGraphicFramePr>
            <a:graphicFrameLocks noChangeAspect="1"/>
          </p:cNvGraphicFramePr>
          <p:nvPr/>
        </p:nvGraphicFramePr>
        <p:xfrm>
          <a:off x="1066800" y="2362200"/>
          <a:ext cx="10668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965200" imgH="431800" progId="Equation.3">
                  <p:embed/>
                </p:oleObj>
              </mc:Choice>
              <mc:Fallback>
                <p:oleObj r:id="rId7" imgW="965200" imgH="431800" progId="Equation.3">
                  <p:embed/>
                  <p:pic>
                    <p:nvPicPr>
                      <p:cNvPr id="440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1066800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Rectangle 11"/>
          <p:cNvSpPr>
            <a:spLocks noChangeArrowheads="1"/>
          </p:cNvSpPr>
          <p:nvPr/>
        </p:nvSpPr>
        <p:spPr bwMode="auto">
          <a:xfrm>
            <a:off x="3490913" y="3386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37" name="Object 10"/>
          <p:cNvGraphicFramePr>
            <a:graphicFrameLocks noChangeAspect="1"/>
          </p:cNvGraphicFramePr>
          <p:nvPr/>
        </p:nvGraphicFramePr>
        <p:xfrm>
          <a:off x="2171700" y="2387601"/>
          <a:ext cx="2162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159000" imgH="393700" progId="Equation.3">
                  <p:embed/>
                </p:oleObj>
              </mc:Choice>
              <mc:Fallback>
                <p:oleObj r:id="rId9" imgW="2159000" imgH="393700" progId="Equation.3">
                  <p:embed/>
                  <p:pic>
                    <p:nvPicPr>
                      <p:cNvPr id="4403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2387601"/>
                        <a:ext cx="21621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Rectangle 12"/>
          <p:cNvSpPr>
            <a:spLocks noChangeArrowheads="1"/>
          </p:cNvSpPr>
          <p:nvPr/>
        </p:nvSpPr>
        <p:spPr bwMode="auto">
          <a:xfrm>
            <a:off x="381000" y="3051031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The critical inductor value is given by,</a:t>
            </a:r>
            <a:r>
              <a:rPr lang="en-US" sz="1600" dirty="0"/>
              <a:t> </a:t>
            </a:r>
          </a:p>
        </p:txBody>
      </p:sp>
      <p:sp>
        <p:nvSpPr>
          <p:cNvPr id="44047" name="Rectangle 14"/>
          <p:cNvSpPr>
            <a:spLocks noChangeArrowheads="1"/>
          </p:cNvSpPr>
          <p:nvPr/>
        </p:nvSpPr>
        <p:spPr bwMode="auto">
          <a:xfrm>
            <a:off x="4014788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38" name="Object 13"/>
          <p:cNvGraphicFramePr>
            <a:graphicFrameLocks noChangeAspect="1"/>
          </p:cNvGraphicFramePr>
          <p:nvPr/>
        </p:nvGraphicFramePr>
        <p:xfrm>
          <a:off x="914400" y="3733800"/>
          <a:ext cx="1447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117600" imgH="381000" progId="">
                  <p:embed/>
                </p:oleObj>
              </mc:Choice>
              <mc:Fallback>
                <p:oleObj r:id="rId11" imgW="1117600" imgH="381000" progId="">
                  <p:embed/>
                  <p:pic>
                    <p:nvPicPr>
                      <p:cNvPr id="4403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33800"/>
                        <a:ext cx="14478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365760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39" name="Object 15"/>
          <p:cNvGraphicFramePr>
            <a:graphicFrameLocks noChangeAspect="1"/>
          </p:cNvGraphicFramePr>
          <p:nvPr/>
        </p:nvGraphicFramePr>
        <p:xfrm>
          <a:off x="1209242" y="4094740"/>
          <a:ext cx="20574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28800" imgH="635000" progId="Equation.3">
                  <p:embed/>
                </p:oleObj>
              </mc:Choice>
              <mc:Fallback>
                <p:oleObj name="Equation" r:id="rId13" imgW="1828800" imgH="635000" progId="Equation.3">
                  <p:embed/>
                  <p:pic>
                    <p:nvPicPr>
                      <p:cNvPr id="44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242" y="4094740"/>
                        <a:ext cx="2057400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267472" y="5037864"/>
            <a:ext cx="7494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To achieve a limited ripple current, it is recommended that L</a:t>
            </a:r>
            <a:r>
              <a:rPr lang="en-US" sz="1600" baseline="-30000" dirty="0">
                <a:cs typeface="Times New Roman" pitchFamily="18" charset="0"/>
              </a:rPr>
              <a:t>o</a:t>
            </a:r>
            <a:r>
              <a:rPr lang="en-US" sz="1600" dirty="0">
                <a:cs typeface="Times New Roman" pitchFamily="18" charset="0"/>
              </a:rPr>
              <a:t> be set to be about a 100 times the critical inductor value. So we select L</a:t>
            </a:r>
            <a:r>
              <a:rPr lang="en-US" sz="1600" baseline="-30000" dirty="0">
                <a:cs typeface="Times New Roman" pitchFamily="18" charset="0"/>
              </a:rPr>
              <a:t>o</a:t>
            </a:r>
            <a:r>
              <a:rPr lang="en-US" sz="1600" dirty="0">
                <a:cs typeface="Times New Roman" pitchFamily="18" charset="0"/>
              </a:rPr>
              <a:t>=1.4 </a:t>
            </a:r>
            <a:r>
              <a:rPr lang="en-US" sz="1600" dirty="0" err="1">
                <a:cs typeface="Times New Roman" pitchFamily="18" charset="0"/>
              </a:rPr>
              <a:t>mH</a:t>
            </a:r>
            <a:r>
              <a:rPr lang="en-US" sz="1600" dirty="0">
                <a:cs typeface="Times New Roman" pitchFamily="18" charset="0"/>
              </a:rPr>
              <a:t>.</a:t>
            </a:r>
            <a:r>
              <a:rPr lang="en-US" sz="1600" dirty="0"/>
              <a:t>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2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4"/>
          <p:cNvSpPr>
            <a:spLocks noChangeArrowheads="1"/>
          </p:cNvSpPr>
          <p:nvPr/>
        </p:nvSpPr>
        <p:spPr bwMode="auto">
          <a:xfrm>
            <a:off x="4176713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3" name="Rectangle 7"/>
          <p:cNvSpPr>
            <a:spLocks noChangeArrowheads="1"/>
          </p:cNvSpPr>
          <p:nvPr/>
        </p:nvSpPr>
        <p:spPr bwMode="auto">
          <a:xfrm>
            <a:off x="4148138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auto">
          <a:xfrm>
            <a:off x="4090988" y="3367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5" name="Rectangle 11"/>
          <p:cNvSpPr>
            <a:spLocks noChangeArrowheads="1"/>
          </p:cNvSpPr>
          <p:nvPr/>
        </p:nvSpPr>
        <p:spPr bwMode="auto">
          <a:xfrm>
            <a:off x="3490913" y="3386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7" name="Rectangle 14"/>
          <p:cNvSpPr>
            <a:spLocks noChangeArrowheads="1"/>
          </p:cNvSpPr>
          <p:nvPr/>
        </p:nvSpPr>
        <p:spPr bwMode="auto">
          <a:xfrm>
            <a:off x="4014788" y="3390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3657600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 descr="A diagram of a circuit&#10;&#10;Description automatically generated">
            <a:extLst>
              <a:ext uri="{FF2B5EF4-FFF2-40B4-BE49-F238E27FC236}">
                <a16:creationId xmlns:a16="http://schemas.microsoft.com/office/drawing/2014/main" id="{08C52D9E-9103-5830-4E2F-CE8EA5206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6" y="1481432"/>
            <a:ext cx="3183881" cy="1749782"/>
          </a:xfrm>
          <a:prstGeom prst="rect">
            <a:avLst/>
          </a:prstGeom>
        </p:spPr>
      </p:pic>
      <p:pic>
        <p:nvPicPr>
          <p:cNvPr id="4" name="Picture 3" descr="A diagram of a circuit&#10;&#10;Description automatically generated">
            <a:extLst>
              <a:ext uri="{FF2B5EF4-FFF2-40B4-BE49-F238E27FC236}">
                <a16:creationId xmlns:a16="http://schemas.microsoft.com/office/drawing/2014/main" id="{54DF83D5-B01E-EC8B-7C06-1C151ECDC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7" y="3367088"/>
            <a:ext cx="2893551" cy="1613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CA98-7215-B461-0F6E-0E204E0783BF}"/>
                  </a:ext>
                </a:extLst>
              </p:cNvPr>
              <p:cNvSpPr txBox="1"/>
              <p:nvPr/>
            </p:nvSpPr>
            <p:spPr>
              <a:xfrm>
                <a:off x="3839441" y="4563251"/>
                <a:ext cx="169629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51CA98-7215-B461-0F6E-0E204E078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441" y="4563251"/>
                <a:ext cx="1696298" cy="246221"/>
              </a:xfrm>
              <a:prstGeom prst="rect">
                <a:avLst/>
              </a:prstGeom>
              <a:blipFill>
                <a:blip r:embed="rId5"/>
                <a:stretch>
                  <a:fillRect l="-2239" r="-447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C359C0C-2B69-C357-0A2B-623EC5B54F6D}"/>
              </a:ext>
            </a:extLst>
          </p:cNvPr>
          <p:cNvSpPr txBox="1"/>
          <p:nvPr/>
        </p:nvSpPr>
        <p:spPr>
          <a:xfrm>
            <a:off x="2483428" y="37192"/>
            <a:ext cx="66605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First harmonic approximation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39E8BD-480E-7AD4-5165-8DA583BDA29A}"/>
                  </a:ext>
                </a:extLst>
              </p:cNvPr>
              <p:cNvSpPr txBox="1"/>
              <p:nvPr/>
            </p:nvSpPr>
            <p:spPr>
              <a:xfrm>
                <a:off x="3657600" y="3292391"/>
                <a:ext cx="5181600" cy="106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d>
                      <m:r>
                        <a:rPr lang="en-US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den>
                              </m:f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𝒊𝒏</m:t>
                                      </m:r>
                                    </m:sub>
                                  </m:sSub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𝒐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𝒁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𝒐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𝒐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endChr m:val=""/>
                                          <m:ctrlP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e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eqArr>
                        <m:eqArr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                             </m:t>
                          </m:r>
                        </m:e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                              </m:t>
                          </m:r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                             </m:t>
                          </m:r>
                        </m:e>
                      </m:eqAr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39E8BD-480E-7AD4-5165-8DA583BDA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292391"/>
                <a:ext cx="5181600" cy="1063368"/>
              </a:xfrm>
              <a:prstGeom prst="rect">
                <a:avLst/>
              </a:prstGeom>
              <a:blipFill>
                <a:blip r:embed="rId6"/>
                <a:stretch>
                  <a:fillRect b="-4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F4DF75-81F8-5440-92BB-BDB097FEFA9E}"/>
                  </a:ext>
                </a:extLst>
              </p:cNvPr>
              <p:cNvSpPr txBox="1"/>
              <p:nvPr/>
            </p:nvSpPr>
            <p:spPr>
              <a:xfrm>
                <a:off x="3328988" y="5252704"/>
                <a:ext cx="5181600" cy="890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endChr m:val="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eqArr>
                        <m:eqArr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                             </m:t>
                          </m:r>
                        </m:e>
                        <m:e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                              </m:t>
                          </m:r>
                          <m:eqArr>
                            <m:eqArr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&amp;                             </m:t>
                          </m:r>
                        </m:e>
                      </m:eqAr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F4DF75-81F8-5440-92BB-BDB097FEF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988" y="5252704"/>
                <a:ext cx="5181600" cy="890052"/>
              </a:xfrm>
              <a:prstGeom prst="rect">
                <a:avLst/>
              </a:prstGeom>
              <a:blipFill>
                <a:blip r:embed="rId7"/>
                <a:stretch>
                  <a:fillRect l="-6846" t="-204225" b="-290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22BB176-AD25-F468-4391-4643E92CC1C0}"/>
              </a:ext>
            </a:extLst>
          </p:cNvPr>
          <p:cNvSpPr/>
          <p:nvPr/>
        </p:nvSpPr>
        <p:spPr>
          <a:xfrm>
            <a:off x="3545918" y="3036023"/>
            <a:ext cx="5293282" cy="3300675"/>
          </a:xfrm>
          <a:prstGeom prst="roundRect">
            <a:avLst/>
          </a:prstGeom>
          <a:solidFill>
            <a:srgbClr val="00B050">
              <a:alpha val="2343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C6F35-B834-5801-5172-73303BBC6DFC}"/>
              </a:ext>
            </a:extLst>
          </p:cNvPr>
          <p:cNvSpPr txBox="1"/>
          <p:nvPr/>
        </p:nvSpPr>
        <p:spPr>
          <a:xfrm>
            <a:off x="609600" y="836947"/>
            <a:ext cx="66605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Times New Roman" pitchFamily="18" charset="0"/>
              </a:rPr>
              <a:t>Another way to calculate L</a:t>
            </a:r>
            <a:r>
              <a:rPr lang="en-US" sz="1400" baseline="-30000" dirty="0">
                <a:cs typeface="Times New Roman" pitchFamily="18" charset="0"/>
              </a:rPr>
              <a:t>o</a:t>
            </a:r>
            <a:r>
              <a:rPr lang="en-US" sz="1400" dirty="0">
                <a:cs typeface="Times New Roman" pitchFamily="18" charset="0"/>
              </a:rPr>
              <a:t> and C</a:t>
            </a:r>
            <a:r>
              <a:rPr lang="en-US" sz="1400" baseline="-30000" dirty="0">
                <a:cs typeface="Times New Roman" pitchFamily="18" charset="0"/>
              </a:rPr>
              <a:t>o</a:t>
            </a:r>
            <a:r>
              <a:rPr lang="en-US" sz="1400" dirty="0">
                <a:cs typeface="Times New Roman" pitchFamily="18" charset="0"/>
              </a:rPr>
              <a:t>, is to use the </a:t>
            </a:r>
            <a:r>
              <a:rPr lang="en-US" sz="1400" dirty="0">
                <a:solidFill>
                  <a:srgbClr val="FF0000"/>
                </a:solidFill>
                <a:cs typeface="Times New Roman" pitchFamily="18" charset="0"/>
              </a:rPr>
              <a:t>first harmonic approximation </a:t>
            </a:r>
            <a:r>
              <a:rPr lang="en-US" sz="1400" dirty="0">
                <a:cs typeface="Times New Roman" pitchFamily="18" charset="0"/>
              </a:rPr>
              <a:t>of the voltage across the capacitor C and the current through the diode D.</a:t>
            </a:r>
          </a:p>
        </p:txBody>
      </p:sp>
    </p:spTree>
    <p:extLst>
      <p:ext uri="{BB962C8B-B14F-4D97-AF65-F5344CB8AC3E}">
        <p14:creationId xmlns:p14="http://schemas.microsoft.com/office/powerpoint/2010/main" val="2234477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2743200" y="4572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The Buck-Boost Converter </a:t>
            </a:r>
            <a:endParaRPr lang="en-US" sz="2400"/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4094689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5242" y="1279525"/>
            <a:ext cx="428775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85800" y="3216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Fig 6.34</a:t>
            </a:r>
            <a:r>
              <a:rPr lang="en-US" sz="1600">
                <a:solidFill>
                  <a:schemeClr val="tx2"/>
                </a:solidFill>
              </a:rPr>
              <a:t> (a) ZVS buck-boost converter with M-type switch. (b) Simplified equivalent circuit.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276600" y="3048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(a)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4876800" y="3048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(b)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757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3588" y="593167"/>
            <a:ext cx="3264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For t&lt;0, assume the switch was ON: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623D5-B3F1-A9D2-68CF-4D9A36C0EE3B}"/>
              </a:ext>
            </a:extLst>
          </p:cNvPr>
          <p:cNvSpPr txBox="1"/>
          <p:nvPr/>
        </p:nvSpPr>
        <p:spPr>
          <a:xfrm>
            <a:off x="3373294" y="3307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Steady-State Analysis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FB877-BB6F-43BE-F282-A0CE0CB71E7F}"/>
              </a:ext>
            </a:extLst>
          </p:cNvPr>
          <p:cNvSpPr txBox="1"/>
          <p:nvPr/>
        </p:nvSpPr>
        <p:spPr>
          <a:xfrm>
            <a:off x="1295400" y="3374261"/>
            <a:ext cx="10427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(</a:t>
            </a:r>
            <a:r>
              <a:rPr lang="en-US" sz="1600" dirty="0">
                <a:solidFill>
                  <a:schemeClr val="tx2"/>
                </a:solidFill>
                <a:sym typeface="Symbol" pitchFamily="18" charset="2"/>
              </a:rPr>
              <a:t> t &lt; 0)</a:t>
            </a:r>
            <a:endParaRPr lang="en-US" sz="1600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62CB8BF-D32D-34F7-F05C-B8C83998B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123" y="1305837"/>
            <a:ext cx="3264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assume the diode is OFF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0114B-DD66-FA8C-C179-126112E462BB}"/>
                  </a:ext>
                </a:extLst>
              </p:cNvPr>
              <p:cNvSpPr txBox="1"/>
              <p:nvPr/>
            </p:nvSpPr>
            <p:spPr>
              <a:xfrm>
                <a:off x="4874769" y="1737454"/>
                <a:ext cx="8158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F0114B-DD66-FA8C-C179-126112E46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69" y="1737454"/>
                <a:ext cx="815800" cy="307777"/>
              </a:xfrm>
              <a:prstGeom prst="rect">
                <a:avLst/>
              </a:prstGeom>
              <a:blipFill>
                <a:blip r:embed="rId3"/>
                <a:stretch>
                  <a:fillRect l="-7813" r="-156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3B85DC-74EA-A668-13E5-D39B2BC8593D}"/>
                  </a:ext>
                </a:extLst>
              </p:cNvPr>
              <p:cNvSpPr txBox="1"/>
              <p:nvPr/>
            </p:nvSpPr>
            <p:spPr>
              <a:xfrm>
                <a:off x="2933700" y="1985049"/>
                <a:ext cx="457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3B85DC-74EA-A668-13E5-D39B2BC85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1985049"/>
                <a:ext cx="457200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42562C-FDB0-34C4-C1D1-1AF6D105CE16}"/>
                  </a:ext>
                </a:extLst>
              </p:cNvPr>
              <p:cNvSpPr txBox="1"/>
              <p:nvPr/>
            </p:nvSpPr>
            <p:spPr>
              <a:xfrm>
                <a:off x="4549802" y="2314286"/>
                <a:ext cx="13604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42562C-FDB0-34C4-C1D1-1AF6D105C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802" y="2314286"/>
                <a:ext cx="136043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5513F4-D099-70EA-FF85-5C08D35A6351}"/>
                  </a:ext>
                </a:extLst>
              </p:cNvPr>
              <p:cNvSpPr txBox="1"/>
              <p:nvPr/>
            </p:nvSpPr>
            <p:spPr>
              <a:xfrm>
                <a:off x="4423856" y="2714396"/>
                <a:ext cx="267817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5513F4-D099-70EA-FF85-5C08D35A6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856" y="2714396"/>
                <a:ext cx="267817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65FDB8B-B8DF-52BA-4414-B2110EE8248B}"/>
              </a:ext>
            </a:extLst>
          </p:cNvPr>
          <p:cNvSpPr txBox="1"/>
          <p:nvPr/>
        </p:nvSpPr>
        <p:spPr>
          <a:xfrm>
            <a:off x="7678594" y="2787134"/>
            <a:ext cx="132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cs typeface="Times New Roman" pitchFamily="18" charset="0"/>
              </a:rPr>
              <a:t>D is OFF</a:t>
            </a:r>
            <a:endParaRPr lang="en-US" sz="1800" dirty="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4FDA3768-5B8D-F80B-9FD4-E121304DE648}"/>
              </a:ext>
            </a:extLst>
          </p:cNvPr>
          <p:cNvSpPr/>
          <p:nvPr/>
        </p:nvSpPr>
        <p:spPr>
          <a:xfrm>
            <a:off x="7041295" y="2936921"/>
            <a:ext cx="412664" cy="697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DB3229D3-2FCB-0A3F-3381-A1C6B18A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1621962"/>
            <a:ext cx="3771089" cy="169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C3563-FE6D-3BD5-5895-961CA2AB1D1E}"/>
              </a:ext>
            </a:extLst>
          </p:cNvPr>
          <p:cNvCxnSpPr>
            <a:cxnSpLocks/>
          </p:cNvCxnSpPr>
          <p:nvPr/>
        </p:nvCxnSpPr>
        <p:spPr>
          <a:xfrm flipH="1">
            <a:off x="990600" y="1985049"/>
            <a:ext cx="393023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5D4ADC0-6805-CE02-2DEF-2BBEC3CCFA28}"/>
              </a:ext>
            </a:extLst>
          </p:cNvPr>
          <p:cNvGrpSpPr/>
          <p:nvPr/>
        </p:nvGrpSpPr>
        <p:grpSpPr>
          <a:xfrm>
            <a:off x="2795416" y="2064338"/>
            <a:ext cx="94680" cy="132840"/>
            <a:chOff x="2795416" y="2064338"/>
            <a:chExt cx="94680" cy="13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206C0C9-C358-A579-DE7F-41307D4F79CA}"/>
                    </a:ext>
                  </a:extLst>
                </p14:cNvPr>
                <p14:cNvContentPartPr/>
                <p14:nvPr/>
              </p14:nvContentPartPr>
              <p14:xfrm>
                <a:off x="2795416" y="2127698"/>
                <a:ext cx="9468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206C0C9-C358-A579-DE7F-41307D4F79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89296" y="2121578"/>
                  <a:ext cx="106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CF4D38-0AD0-0CD2-AFCA-4ED501826C9F}"/>
                    </a:ext>
                  </a:extLst>
                </p14:cNvPr>
                <p14:cNvContentPartPr/>
                <p14:nvPr/>
              </p14:nvContentPartPr>
              <p14:xfrm>
                <a:off x="2857336" y="2064338"/>
                <a:ext cx="360" cy="132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CF4D38-0AD0-0CD2-AFCA-4ED501826C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51216" y="2058218"/>
                  <a:ext cx="1260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A595A5-11E3-A6B9-349B-F46BB3E0D259}"/>
                  </a:ext>
                </a:extLst>
              </p14:cNvPr>
              <p14:cNvContentPartPr/>
              <p14:nvPr/>
            </p14:nvContentPartPr>
            <p14:xfrm>
              <a:off x="3140296" y="2156138"/>
              <a:ext cx="92520" cy="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A595A5-11E3-A6B9-349B-F46BB3E0D2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34176" y="2150018"/>
                <a:ext cx="1047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9CDFCD-6CF8-CC99-5EF2-D37398230C41}"/>
                  </a:ext>
                </a:extLst>
              </p:cNvPr>
              <p:cNvSpPr txBox="1"/>
              <p:nvPr/>
            </p:nvSpPr>
            <p:spPr>
              <a:xfrm>
                <a:off x="2839791" y="1958922"/>
                <a:ext cx="381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9CDFCD-6CF8-CC99-5EF2-D37398230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791" y="1958922"/>
                <a:ext cx="3810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8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6"/>
          <p:cNvSpPr>
            <a:spLocks noChangeArrowheads="1"/>
          </p:cNvSpPr>
          <p:nvPr/>
        </p:nvSpPr>
        <p:spPr bwMode="auto">
          <a:xfrm>
            <a:off x="3414713" y="3262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1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22952"/>
            <a:ext cx="2895600" cy="12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066800"/>
            <a:ext cx="31324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1542" y="1066800"/>
            <a:ext cx="299245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903538"/>
            <a:ext cx="29686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5590" y="3020978"/>
            <a:ext cx="5009810" cy="391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5" name="Rectangle 18"/>
          <p:cNvSpPr>
            <a:spLocks noChangeArrowheads="1"/>
          </p:cNvSpPr>
          <p:nvPr/>
        </p:nvSpPr>
        <p:spPr bwMode="auto">
          <a:xfrm>
            <a:off x="3048000" y="304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cs typeface="Times New Roman" pitchFamily="18" charset="0"/>
              </a:rPr>
              <a:t>Equivalent Modes</a:t>
            </a:r>
            <a:r>
              <a:rPr lang="en-US" sz="2400" b="1"/>
              <a:t> </a:t>
            </a:r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FB58C-D815-0A9B-5F23-5914905A324A}"/>
              </a:ext>
            </a:extLst>
          </p:cNvPr>
          <p:cNvSpPr txBox="1"/>
          <p:nvPr/>
        </p:nvSpPr>
        <p:spPr>
          <a:xfrm>
            <a:off x="1171730" y="2515156"/>
            <a:ext cx="1119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70FEF-84EF-5B6B-058A-F17C142412E1}"/>
              </a:ext>
            </a:extLst>
          </p:cNvPr>
          <p:cNvSpPr txBox="1"/>
          <p:nvPr/>
        </p:nvSpPr>
        <p:spPr>
          <a:xfrm>
            <a:off x="4051752" y="2501462"/>
            <a:ext cx="1040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B2B7D-19EE-4BD4-958A-515E182AE0C8}"/>
              </a:ext>
            </a:extLst>
          </p:cNvPr>
          <p:cNvSpPr txBox="1"/>
          <p:nvPr/>
        </p:nvSpPr>
        <p:spPr>
          <a:xfrm>
            <a:off x="7101565" y="2638703"/>
            <a:ext cx="109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III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8653B-83CF-32D4-29AA-629D4D4551C8}"/>
              </a:ext>
            </a:extLst>
          </p:cNvPr>
          <p:cNvSpPr txBox="1"/>
          <p:nvPr/>
        </p:nvSpPr>
        <p:spPr>
          <a:xfrm>
            <a:off x="977794" y="4419790"/>
            <a:ext cx="109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Mode VI</a:t>
            </a:r>
          </a:p>
        </p:txBody>
      </p:sp>
    </p:spTree>
    <p:extLst>
      <p:ext uri="{BB962C8B-B14F-4D97-AF65-F5344CB8AC3E}">
        <p14:creationId xmlns:p14="http://schemas.microsoft.com/office/powerpoint/2010/main" val="3178936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304800" y="7143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dirty="0">
                <a:cs typeface="Times New Roman" pitchFamily="18" charset="0"/>
              </a:rPr>
              <a:t>The voltage gain in terms of M, Q, and       is given,</a:t>
            </a:r>
          </a:p>
          <a:p>
            <a:pPr eaLnBrk="0" hangingPunct="0"/>
            <a:endParaRPr lang="en-US" sz="1600" dirty="0"/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654808" y="1066800"/>
          <a:ext cx="265036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200" imgH="609480" progId="Equation.3">
                  <p:embed/>
                </p:oleObj>
              </mc:Choice>
              <mc:Fallback>
                <p:oleObj name="Equation" r:id="rId3" imgW="2311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08" y="1066800"/>
                        <a:ext cx="2650368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3581400" y="735013"/>
          <a:ext cx="3048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195" imgH="203112" progId="Equation.3">
                  <p:embed/>
                </p:oleObj>
              </mc:Choice>
              <mc:Fallback>
                <p:oleObj name="Equation" r:id="rId5" imgW="24119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35013"/>
                        <a:ext cx="30480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04800" y="17526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>
                <a:cs typeface="Times New Roman" pitchFamily="18" charset="0"/>
              </a:rPr>
              <a:t>Figure 6.36 shows the control characteristic curve for M vs. </a:t>
            </a:r>
            <a:r>
              <a:rPr lang="en-US" sz="1600" i="1">
                <a:cs typeface="Times New Roman" pitchFamily="18" charset="0"/>
              </a:rPr>
              <a:t>fns</a:t>
            </a:r>
            <a:r>
              <a:rPr lang="en-US" sz="1600">
                <a:cs typeface="Times New Roman" pitchFamily="18" charset="0"/>
              </a:rPr>
              <a:t>.</a:t>
            </a:r>
          </a:p>
          <a:p>
            <a:pPr eaLnBrk="0" hangingPunct="0"/>
            <a:endParaRPr lang="en-US" sz="1600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2286000"/>
            <a:ext cx="48768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57200" y="5715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Fig 6.36</a:t>
            </a:r>
            <a:r>
              <a:rPr lang="en-US" sz="1600" dirty="0">
                <a:solidFill>
                  <a:schemeClr val="tx2"/>
                </a:solidFill>
              </a:rPr>
              <a:t> Control characteristic curve of </a:t>
            </a:r>
            <a:r>
              <a:rPr lang="en-US" sz="1600" b="1" i="1" dirty="0">
                <a:solidFill>
                  <a:schemeClr val="tx2"/>
                </a:solidFill>
              </a:rPr>
              <a:t>M</a:t>
            </a:r>
            <a:r>
              <a:rPr lang="en-US" sz="1600" dirty="0">
                <a:solidFill>
                  <a:schemeClr val="tx2"/>
                </a:solidFill>
              </a:rPr>
              <a:t> vs. </a:t>
            </a:r>
            <a:r>
              <a:rPr lang="en-US" sz="1600" dirty="0">
                <a:solidFill>
                  <a:schemeClr val="tx2"/>
                </a:solidFill>
                <a:sym typeface="Symbol" pitchFamily="18" charset="2"/>
              </a:rPr>
              <a:t></a:t>
            </a:r>
            <a:r>
              <a:rPr lang="en-US" sz="1600" baseline="-25000" dirty="0">
                <a:solidFill>
                  <a:schemeClr val="tx2"/>
                </a:solidFill>
                <a:sym typeface="Symbol" pitchFamily="18" charset="2"/>
              </a:rPr>
              <a:t>ns</a:t>
            </a:r>
            <a:r>
              <a:rPr lang="en-US" sz="1600" dirty="0">
                <a:solidFill>
                  <a:schemeClr val="tx2"/>
                </a:solidFill>
                <a:sym typeface="Symbol" pitchFamily="18" charset="2"/>
              </a:rPr>
              <a:t> for ZVS buck-boost converter.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971800" y="108816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Voltage Gain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0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1-30 at 11.58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22051"/>
            <a:ext cx="6692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8-01-30 at 11.58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6" y="0"/>
            <a:ext cx="5392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08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2"/>
          <p:cNvSpPr>
            <a:spLocks noChangeArrowheads="1"/>
          </p:cNvSpPr>
          <p:nvPr/>
        </p:nvSpPr>
        <p:spPr bwMode="auto">
          <a:xfrm>
            <a:off x="533400" y="1609725"/>
            <a:ext cx="784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dirty="0">
                <a:cs typeface="Times New Roman" pitchFamily="18" charset="0"/>
              </a:rPr>
              <a:t>Figure 6.23(a) shows a MOSFET switch implementation by including an internal body diode and parasitic capacitance.</a:t>
            </a:r>
          </a:p>
          <a:p>
            <a:pPr eaLnBrk="0" hangingPunct="0"/>
            <a:endParaRPr lang="en-US" sz="1800" dirty="0"/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533400" y="2282825"/>
            <a:ext cx="777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We will assume         and        are too small to be included.</a:t>
            </a:r>
            <a:endParaRPr lang="en-US" sz="1600" dirty="0"/>
          </a:p>
        </p:txBody>
      </p:sp>
      <p:graphicFrame>
        <p:nvGraphicFramePr>
          <p:cNvPr id="30722" name="Object 0"/>
          <p:cNvGraphicFramePr>
            <a:graphicFrameLocks noChangeAspect="1"/>
          </p:cNvGraphicFramePr>
          <p:nvPr/>
        </p:nvGraphicFramePr>
        <p:xfrm>
          <a:off x="1905000" y="2309813"/>
          <a:ext cx="3810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9279" imgH="253890" progId="Equation.2">
                  <p:embed/>
                </p:oleObj>
              </mc:Choice>
              <mc:Fallback>
                <p:oleObj r:id="rId3" imgW="279279" imgH="253890" progId="Equation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09813"/>
                        <a:ext cx="381000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1"/>
          <p:cNvGraphicFramePr>
            <a:graphicFrameLocks noChangeAspect="1"/>
          </p:cNvGraphicFramePr>
          <p:nvPr/>
        </p:nvGraphicFramePr>
        <p:xfrm>
          <a:off x="2679700" y="2298700"/>
          <a:ext cx="368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00" imgH="241200" progId="Equation.3">
                  <p:embed/>
                </p:oleObj>
              </mc:Choice>
              <mc:Fallback>
                <p:oleObj name="Equation" r:id="rId5" imgW="24120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298700"/>
                        <a:ext cx="368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352800"/>
            <a:ext cx="2118216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85800" y="563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Fig 6.23</a:t>
            </a:r>
            <a:r>
              <a:rPr lang="en-US" sz="1600" dirty="0">
                <a:solidFill>
                  <a:schemeClr val="tx2"/>
                </a:solidFill>
              </a:rPr>
              <a:t> (a) MOSFET implementation. 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4222749" y="5551243"/>
            <a:ext cx="9760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(a)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33400" y="1219200"/>
            <a:ext cx="495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cs typeface="Times New Roman" pitchFamily="18" charset="0"/>
              </a:rPr>
              <a:t>Switch Implementation</a:t>
            </a:r>
            <a:r>
              <a:rPr lang="en-US" sz="2000" b="1" dirty="0"/>
              <a:t> </a:t>
            </a:r>
            <a:endParaRPr lang="en-US" sz="2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609600"/>
            <a:ext cx="4978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cs typeface="Times New Roman" pitchFamily="18" charset="0"/>
              </a:rPr>
              <a:t>ZERO-Voltage Switching Topologies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2971800" y="5334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Times New Roman" pitchFamily="18" charset="0"/>
              </a:rPr>
              <a:t>ZVS Resonant Switch Arrangements</a:t>
            </a:r>
            <a:r>
              <a:rPr lang="en-US" sz="2000" b="1"/>
              <a:t> </a:t>
            </a:r>
            <a:endParaRPr lang="en-US" sz="200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33400" y="914400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 Figure 6.24(a) shows the two possible switch implementations using L- and M-type resonant switches. </a:t>
            </a:r>
          </a:p>
          <a:p>
            <a:pPr>
              <a:buFontTx/>
              <a:buChar char="•"/>
            </a:pPr>
            <a:r>
              <a:rPr lang="en-US" sz="1600" dirty="0">
                <a:cs typeface="Times New Roman" pitchFamily="18" charset="0"/>
              </a:rPr>
              <a:t>  The half-wave L-type and M-type MOSFET implementations are shown in Fig 6.24(b), whereas Fig 6.24(c) shows the full-wave implementations for L- and M-type switches.  </a:t>
            </a:r>
            <a:endParaRPr lang="en-US" sz="1600" dirty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7150"/>
            <a:ext cx="37719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143000" y="37338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(a)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096000" y="37338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(b)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657600" y="5410200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(c)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609600" y="563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Fig 6.24</a:t>
            </a:r>
            <a:r>
              <a:rPr lang="en-US" sz="1600">
                <a:solidFill>
                  <a:schemeClr val="tx2"/>
                </a:solidFill>
              </a:rPr>
              <a:t> (a) Resonant switch arrangement types for ZVS operation. (b) Half-wave MOSFET implementation. (c) Full-wave MOSFET implementation.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Picture 1" descr="Screen Shot 2018-01-29 at 10.05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14600"/>
            <a:ext cx="2146300" cy="1536700"/>
          </a:xfrm>
          <a:prstGeom prst="rect">
            <a:avLst/>
          </a:prstGeom>
        </p:spPr>
      </p:pic>
      <p:pic>
        <p:nvPicPr>
          <p:cNvPr id="3" name="Picture 2" descr="Screen Shot 2018-01-29 at 10.05.3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43400"/>
            <a:ext cx="1870944" cy="1390428"/>
          </a:xfrm>
          <a:prstGeom prst="rect">
            <a:avLst/>
          </a:prstGeom>
        </p:spPr>
      </p:pic>
      <p:pic>
        <p:nvPicPr>
          <p:cNvPr id="4" name="Picture 3" descr="Screen Shot 2018-01-29 at 10.05.3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14600"/>
            <a:ext cx="1727200" cy="1206500"/>
          </a:xfrm>
          <a:prstGeom prst="rect">
            <a:avLst/>
          </a:prstGeom>
        </p:spPr>
      </p:pic>
      <p:pic>
        <p:nvPicPr>
          <p:cNvPr id="5" name="Picture 4" descr="Screen Shot 2018-01-29 at 10.05.4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43400"/>
            <a:ext cx="16256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pPr eaLnBrk="1" hangingPunct="1"/>
            <a:r>
              <a:rPr lang="en-US" sz="2800" dirty="0"/>
              <a:t>Steady-State Analysis of ZVS Topologies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534400" cy="4114800"/>
          </a:xfrm>
        </p:spPr>
        <p:txBody>
          <a:bodyPr/>
          <a:lstStyle/>
          <a:p>
            <a:pPr eaLnBrk="1" hangingPunct="1"/>
            <a:r>
              <a:rPr lang="en-US" sz="2000" dirty="0"/>
              <a:t>To simplify the steady-state analysis</a:t>
            </a:r>
          </a:p>
          <a:p>
            <a:pPr lvl="1" algn="just" eaLnBrk="1" hangingPunct="1"/>
            <a:r>
              <a:rPr lang="en-US" sz="2000" dirty="0">
                <a:cs typeface="Times New Roman" pitchFamily="18" charset="0"/>
              </a:rPr>
              <a:t>The filtering components </a:t>
            </a:r>
            <a:r>
              <a:rPr lang="en-US" sz="2000" i="1" dirty="0">
                <a:cs typeface="Times New Roman" pitchFamily="18" charset="0"/>
              </a:rPr>
              <a:t>L</a:t>
            </a:r>
            <a:r>
              <a:rPr lang="en-US" sz="2000" i="1" baseline="-25000" dirty="0">
                <a:cs typeface="Times New Roman" pitchFamily="18" charset="0"/>
              </a:rPr>
              <a:t>o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i="1" dirty="0">
                <a:cs typeface="Times New Roman" pitchFamily="18" charset="0"/>
              </a:rPr>
              <a:t>L</a:t>
            </a:r>
            <a:r>
              <a:rPr lang="en-US" sz="2000" i="1" baseline="-30000" dirty="0">
                <a:cs typeface="Times New Roman" pitchFamily="18" charset="0"/>
              </a:rPr>
              <a:t>in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i="1" dirty="0">
                <a:cs typeface="Times New Roman" pitchFamily="18" charset="0"/>
              </a:rPr>
              <a:t>L</a:t>
            </a:r>
            <a:r>
              <a:rPr lang="en-US" sz="2000" i="1" baseline="-30000" dirty="0">
                <a:cs typeface="Times New Roman" pitchFamily="18" charset="0"/>
              </a:rPr>
              <a:t>F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i="1" baseline="-25000" dirty="0">
                <a:cs typeface="Times New Roman" pitchFamily="18" charset="0"/>
              </a:rPr>
              <a:t>o</a:t>
            </a:r>
            <a:r>
              <a:rPr lang="en-US" sz="2000" dirty="0">
                <a:cs typeface="Times New Roman" pitchFamily="18" charset="0"/>
              </a:rPr>
              <a:t> are large when compared to the resonant components </a:t>
            </a:r>
            <a:r>
              <a:rPr lang="en-US" sz="2000" i="1" dirty="0">
                <a:cs typeface="Times New Roman" pitchFamily="18" charset="0"/>
              </a:rPr>
              <a:t>L</a:t>
            </a:r>
            <a:r>
              <a:rPr lang="en-US" sz="2000" dirty="0">
                <a:cs typeface="Times New Roman" pitchFamily="18" charset="0"/>
              </a:rPr>
              <a:t> and </a:t>
            </a:r>
            <a:r>
              <a:rPr lang="en-US" sz="2000" i="1" dirty="0">
                <a:cs typeface="Times New Roman" pitchFamily="18" charset="0"/>
              </a:rPr>
              <a:t>C</a:t>
            </a:r>
            <a:endParaRPr lang="en-US" sz="2000" dirty="0">
              <a:cs typeface="Times New Roman" pitchFamily="18" charset="0"/>
            </a:endParaRPr>
          </a:p>
          <a:p>
            <a:pPr lvl="1" algn="just" eaLnBrk="1" hangingPunct="1"/>
            <a:r>
              <a:rPr lang="en-US" sz="2000" dirty="0">
                <a:cs typeface="Times New Roman" pitchFamily="18" charset="0"/>
              </a:rPr>
              <a:t>The output filter </a:t>
            </a:r>
            <a:r>
              <a:rPr lang="en-US" sz="2000" i="1" dirty="0">
                <a:cs typeface="Times New Roman" pitchFamily="18" charset="0"/>
              </a:rPr>
              <a:t>L</a:t>
            </a:r>
            <a:r>
              <a:rPr lang="en-US" sz="2000" i="1" baseline="-25000" dirty="0">
                <a:cs typeface="Times New Roman" pitchFamily="18" charset="0"/>
              </a:rPr>
              <a:t>o</a:t>
            </a:r>
            <a:r>
              <a:rPr lang="en-US" sz="2000" dirty="0">
                <a:cs typeface="Times New Roman" pitchFamily="18" charset="0"/>
              </a:rPr>
              <a:t> -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i="1" baseline="-25000" dirty="0">
                <a:cs typeface="Times New Roman" pitchFamily="18" charset="0"/>
              </a:rPr>
              <a:t>o</a:t>
            </a:r>
            <a:r>
              <a:rPr lang="en-US" sz="2000" dirty="0">
                <a:cs typeface="Times New Roman" pitchFamily="18" charset="0"/>
              </a:rPr>
              <a:t> - R is treated as a constant current source I</a:t>
            </a:r>
            <a:r>
              <a:rPr lang="en-US" sz="2000" baseline="-25000" dirty="0">
                <a:cs typeface="Times New Roman" pitchFamily="18" charset="0"/>
              </a:rPr>
              <a:t>o</a:t>
            </a:r>
          </a:p>
          <a:p>
            <a:pPr lvl="1" algn="just" eaLnBrk="1" hangingPunct="1"/>
            <a:r>
              <a:rPr lang="en-US" sz="2000" dirty="0">
                <a:cs typeface="Times New Roman" pitchFamily="18" charset="0"/>
              </a:rPr>
              <a:t>The output filter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i="1" baseline="-25000" dirty="0">
                <a:cs typeface="Times New Roman" pitchFamily="18" charset="0"/>
              </a:rPr>
              <a:t>o</a:t>
            </a:r>
            <a:r>
              <a:rPr lang="en-US" sz="2000" dirty="0">
                <a:cs typeface="Times New Roman" pitchFamily="18" charset="0"/>
              </a:rPr>
              <a:t> - R is treated as a constant voltage source V</a:t>
            </a:r>
            <a:r>
              <a:rPr lang="en-US" sz="2000" baseline="-25000" dirty="0">
                <a:cs typeface="Times New Roman" pitchFamily="18" charset="0"/>
              </a:rPr>
              <a:t>o</a:t>
            </a:r>
          </a:p>
          <a:p>
            <a:pPr lvl="1" algn="just" eaLnBrk="1" hangingPunct="1"/>
            <a:r>
              <a:rPr lang="en-US" sz="2000" dirty="0">
                <a:cs typeface="Times New Roman" pitchFamily="18" charset="0"/>
              </a:rPr>
              <a:t>Switching devices and diodes are ideal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481513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310" y="4108450"/>
            <a:ext cx="289169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038600"/>
            <a:ext cx="2908576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4114800"/>
            <a:ext cx="302895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62000" y="5867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Fig 6.7</a:t>
            </a:r>
            <a:r>
              <a:rPr lang="en-US" sz="1600" dirty="0">
                <a:solidFill>
                  <a:schemeClr val="tx2"/>
                </a:solidFill>
              </a:rPr>
              <a:t> Conventional converters: (a) buck, (b) boost, and (c) buck-boost 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524000" y="5486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(a)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495800" y="54864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(b)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467600" y="553085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(c)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4E7AB-DAC9-4177-B413-62033E0ED8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752600" y="45720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cs typeface="Times New Roman" pitchFamily="18" charset="0"/>
              </a:rPr>
              <a:t>Steady State Analyses</a:t>
            </a:r>
            <a:r>
              <a:rPr lang="en-US" sz="2000" b="1" dirty="0"/>
              <a:t> of ZVS Quasi-Resonant Converters</a:t>
            </a:r>
            <a:endParaRPr lang="en-US" sz="2000" dirty="0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33400" y="914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cs typeface="Times New Roman" pitchFamily="18" charset="0"/>
              </a:rPr>
              <a:t>The Buck Converter</a:t>
            </a:r>
            <a:r>
              <a:rPr lang="en-US" sz="1800" b="1"/>
              <a:t> </a:t>
            </a:r>
            <a:endParaRPr lang="en-US" sz="1800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33400" y="1295400"/>
            <a:ext cx="769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cs typeface="Times New Roman" pitchFamily="18" charset="0"/>
              </a:rPr>
              <a:t>Replacing the switch in Fig. 6.7(a) by the M-type switch of Fig. 6.24(a), we obtain a new ZVS buck converter as shown in Fig. 6.25(a). The simplified equivalent circuit is given in Fig. 6.25(b).</a:t>
            </a:r>
            <a:r>
              <a:rPr lang="en-US" sz="1600"/>
              <a:t> </a:t>
            </a:r>
          </a:p>
        </p:txBody>
      </p:sp>
      <p:pic>
        <p:nvPicPr>
          <p:cNvPr id="870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361473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557462"/>
            <a:ext cx="3429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Rectangle 8"/>
          <p:cNvSpPr>
            <a:spLocks noChangeArrowheads="1"/>
          </p:cNvSpPr>
          <p:nvPr/>
        </p:nvSpPr>
        <p:spPr bwMode="auto">
          <a:xfrm>
            <a:off x="685800" y="523081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Fig 6.25</a:t>
            </a:r>
            <a:r>
              <a:rPr lang="en-US" sz="1600">
                <a:solidFill>
                  <a:schemeClr val="tx2"/>
                </a:solidFill>
              </a:rPr>
              <a:t> (a) Quasi-resonant buck converter with M-type switch. (b) Simplified equivalent circuit.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1828800" y="4697412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(a)</a:t>
            </a:r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5715000" y="4697412"/>
            <a:ext cx="669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(b)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1905000" cy="457200"/>
          </a:xfrm>
        </p:spPr>
        <p:txBody>
          <a:bodyPr/>
          <a:lstStyle/>
          <a:p>
            <a:pPr>
              <a:defRPr/>
            </a:pPr>
            <a:fld id="{FF089D01-EF64-44F7-959E-126D69DE852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2078</Words>
  <Application>Microsoft Macintosh PowerPoint</Application>
  <PresentationFormat>On-screen Show (4:3)</PresentationFormat>
  <Paragraphs>282</Paragraphs>
  <Slides>37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Calibri</vt:lpstr>
      <vt:lpstr>Cambria Math</vt:lpstr>
      <vt:lpstr>Times New Roman</vt:lpstr>
      <vt:lpstr>Times New Roman Bold</vt:lpstr>
      <vt:lpstr>Default Design</vt:lpstr>
      <vt:lpstr>Equation.2</vt:lpstr>
      <vt:lpstr>Equation</vt:lpstr>
      <vt:lpstr>Equation.3</vt:lpstr>
      <vt:lpstr>EEL 646 POWER ELECTRONICS II   Zero-Voltage Swithcing: The Buck, Boost and  Buck-Boost Converters  </vt:lpstr>
      <vt:lpstr>Agenda</vt:lpstr>
      <vt:lpstr>Soft Switching Locus</vt:lpstr>
      <vt:lpstr>PowerPoint Presentation</vt:lpstr>
      <vt:lpstr>PowerPoint Presentation</vt:lpstr>
      <vt:lpstr>PowerPoint Presentation</vt:lpstr>
      <vt:lpstr>PowerPoint Presentation</vt:lpstr>
      <vt:lpstr>Steady-State Analysis of ZVS Topologies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Univ.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s107</dc:creator>
  <cp:lastModifiedBy>Issa Batarseh</cp:lastModifiedBy>
  <cp:revision>211</cp:revision>
  <dcterms:created xsi:type="dcterms:W3CDTF">2003-04-07T19:14:00Z</dcterms:created>
  <dcterms:modified xsi:type="dcterms:W3CDTF">2024-01-25T13:27:31Z</dcterms:modified>
</cp:coreProperties>
</file>