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310" r:id="rId2"/>
    <p:sldId id="311" r:id="rId3"/>
    <p:sldId id="312" r:id="rId4"/>
    <p:sldId id="313" r:id="rId5"/>
    <p:sldId id="299" r:id="rId6"/>
    <p:sldId id="258" r:id="rId7"/>
    <p:sldId id="316" r:id="rId8"/>
    <p:sldId id="308" r:id="rId9"/>
    <p:sldId id="309" r:id="rId10"/>
    <p:sldId id="348" r:id="rId11"/>
    <p:sldId id="353" r:id="rId12"/>
    <p:sldId id="354" r:id="rId13"/>
    <p:sldId id="355" r:id="rId14"/>
    <p:sldId id="356" r:id="rId15"/>
    <p:sldId id="344" r:id="rId16"/>
    <p:sldId id="345" r:id="rId17"/>
    <p:sldId id="346" r:id="rId18"/>
    <p:sldId id="347" r:id="rId19"/>
    <p:sldId id="282" r:id="rId20"/>
    <p:sldId id="279" r:id="rId21"/>
    <p:sldId id="284" r:id="rId22"/>
    <p:sldId id="283" r:id="rId23"/>
    <p:sldId id="285" r:id="rId24"/>
    <p:sldId id="286" r:id="rId25"/>
    <p:sldId id="287" r:id="rId26"/>
    <p:sldId id="288" r:id="rId27"/>
    <p:sldId id="289" r:id="rId28"/>
    <p:sldId id="291" r:id="rId29"/>
    <p:sldId id="292" r:id="rId30"/>
    <p:sldId id="293" r:id="rId31"/>
    <p:sldId id="294" r:id="rId32"/>
    <p:sldId id="295" r:id="rId33"/>
  </p:sldIdLst>
  <p:sldSz cx="10058400" cy="10058400"/>
  <p:notesSz cx="10058400" cy="10058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/>
    <p:restoredTop sz="94694"/>
  </p:normalViewPr>
  <p:slideViewPr>
    <p:cSldViewPr>
      <p:cViewPr varScale="1">
        <p:scale>
          <a:sx n="82" d="100"/>
          <a:sy n="82" d="100"/>
        </p:scale>
        <p:origin x="2512" y="19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7" Type="http://schemas.openxmlformats.org/officeDocument/2006/relationships/image" Target="../media/image12.emf"/><Relationship Id="rId2" Type="http://schemas.openxmlformats.org/officeDocument/2006/relationships/image" Target="../media/image7.emf"/><Relationship Id="rId1" Type="http://schemas.openxmlformats.org/officeDocument/2006/relationships/image" Target="../media/image6.emf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image" Target="../media/image13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592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97538" y="0"/>
            <a:ext cx="43592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B17A9E-265B-D449-BF76-40B39E929586}" type="datetimeFigureOut">
              <a:rPr lang="en-US" smtClean="0"/>
              <a:t>4/26/21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143250" y="754063"/>
            <a:ext cx="3771900" cy="3771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06475" y="4778375"/>
            <a:ext cx="8045450" cy="45259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53575"/>
            <a:ext cx="43592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97538" y="9553575"/>
            <a:ext cx="43592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D30ECC-5AA4-E94D-8D1D-3887476C0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9595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>
            <a:extLst>
              <a:ext uri="{FF2B5EF4-FFF2-40B4-BE49-F238E27FC236}">
                <a16:creationId xmlns:a16="http://schemas.microsoft.com/office/drawing/2014/main" id="{1D5E3DF1-9434-F942-8062-EF0F4492337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4" name="Notes Placeholder 2">
            <a:extLst>
              <a:ext uri="{FF2B5EF4-FFF2-40B4-BE49-F238E27FC236}">
                <a16:creationId xmlns:a16="http://schemas.microsoft.com/office/drawing/2014/main" id="{4185BB52-D059-8B4F-9285-40DE42CD06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8435" name="Slide Number Placeholder 3">
            <a:extLst>
              <a:ext uri="{FF2B5EF4-FFF2-40B4-BE49-F238E27FC236}">
                <a16:creationId xmlns:a16="http://schemas.microsoft.com/office/drawing/2014/main" id="{F674EBF2-95CA-E045-B43E-45E3F5A544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5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5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5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5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07C1797-F97C-2042-B6BB-6CC685FCD810}" type="slidenum">
              <a:rPr lang="en-US" altLang="en-US" sz="1200"/>
              <a:pPr eaLnBrk="1" hangingPunct="1"/>
              <a:t>5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864262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79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4/26/21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4/26/21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002785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4/26/21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4/26/21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4/26/21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sldNum" sz="quarter" idx="2"/>
          </p:nvPr>
        </p:nvSpPr>
        <p:spPr>
          <a:xfrm>
            <a:off x="7208520" y="9164321"/>
            <a:ext cx="2095500" cy="276999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12" name="Shape 12"/>
          <p:cNvSpPr>
            <a:spLocks noGrp="1"/>
          </p:cNvSpPr>
          <p:nvPr>
            <p:ph type="title"/>
          </p:nvPr>
        </p:nvSpPr>
        <p:spPr>
          <a:xfrm>
            <a:off x="754380" y="2705524"/>
            <a:ext cx="8549640" cy="369332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400"/>
              <a:t>Title Text</a:t>
            </a:r>
          </a:p>
        </p:txBody>
      </p:sp>
      <p:sp>
        <p:nvSpPr>
          <p:cNvPr id="13" name="Shape 13"/>
          <p:cNvSpPr>
            <a:spLocks noGrp="1"/>
          </p:cNvSpPr>
          <p:nvPr>
            <p:ph type="body" idx="1"/>
          </p:nvPr>
        </p:nvSpPr>
        <p:spPr>
          <a:xfrm>
            <a:off x="1508760" y="5699761"/>
            <a:ext cx="7040880" cy="1384995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None/>
            </a:lvl1pPr>
            <a:lvl2pPr marL="0" indent="457200" algn="ctr">
              <a:buSzTx/>
              <a:buNone/>
            </a:lvl2pPr>
            <a:lvl3pPr marL="0" indent="914400" algn="ctr">
              <a:buSzTx/>
              <a:buNone/>
            </a:lvl3pPr>
            <a:lvl4pPr marL="0" indent="1371600" algn="ctr">
              <a:buSzTx/>
              <a:buNone/>
            </a:lvl4pPr>
            <a:lvl5pPr marL="0" indent="1828800" algn="ctr">
              <a:buSzTx/>
              <a:buNone/>
            </a:lvl5pPr>
          </a:lstStyle>
          <a:p>
            <a:pPr lvl="0"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1622806082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8620" y="402335"/>
            <a:ext cx="6995159" cy="16093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2"/>
            <a:ext cx="6995159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642616" y="9354312"/>
            <a:ext cx="2487167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4/26/21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13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0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2.e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e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9.emf"/><Relationship Id="rId4" Type="http://schemas.openxmlformats.org/officeDocument/2006/relationships/image" Target="../media/image6.e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1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emf"/><Relationship Id="rId11" Type="http://schemas.openxmlformats.org/officeDocument/2006/relationships/oleObject" Target="../embeddings/oleObject12.bin"/><Relationship Id="rId5" Type="http://schemas.openxmlformats.org/officeDocument/2006/relationships/oleObject" Target="../embeddings/oleObject9.bin"/><Relationship Id="rId10" Type="http://schemas.openxmlformats.org/officeDocument/2006/relationships/image" Target="../media/image16.emf"/><Relationship Id="rId4" Type="http://schemas.openxmlformats.org/officeDocument/2006/relationships/image" Target="../media/image13.emf"/><Relationship Id="rId9" Type="http://schemas.openxmlformats.org/officeDocument/2006/relationships/oleObject" Target="../embeddings/oleObject1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9.e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18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1.e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20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/>
          </p:cNvSpPr>
          <p:nvPr>
            <p:ph type="title"/>
          </p:nvPr>
        </p:nvSpPr>
        <p:spPr>
          <a:xfrm>
            <a:off x="754380" y="5364480"/>
            <a:ext cx="8465820" cy="3911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defRPr sz="1800"/>
            </a:pPr>
            <a:r>
              <a:rPr sz="2800" dirty="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  <a:t>EEL 646 POWER ELECTRONICS II</a:t>
            </a:r>
            <a:br>
              <a:rPr sz="2800" dirty="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</a:br>
            <a:r>
              <a:rPr sz="2800" dirty="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br>
              <a:rPr lang="en-US" sz="2800" dirty="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</a:br>
            <a:r>
              <a:rPr lang="en-US" sz="2800" dirty="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  <a:t>Closed-Loop Control </a:t>
            </a:r>
            <a:endParaRPr sz="2400" dirty="0">
              <a:effectLst>
                <a:outerShdw blurRad="12700" dist="25400" dir="2700000" rotWithShape="0">
                  <a:srgbClr val="DDDDDD"/>
                </a:outerShdw>
              </a:effectLst>
            </a:endParaRPr>
          </a:p>
        </p:txBody>
      </p:sp>
      <p:pic>
        <p:nvPicPr>
          <p:cNvPr id="34" name="image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3101341" y="1005840"/>
            <a:ext cx="3143250" cy="257048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/>
          <p:cNvSpPr txBox="1"/>
          <p:nvPr/>
        </p:nvSpPr>
        <p:spPr>
          <a:xfrm>
            <a:off x="0" y="4358640"/>
            <a:ext cx="1005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Lecture 22</a:t>
            </a:r>
          </a:p>
        </p:txBody>
      </p:sp>
    </p:spTree>
    <p:extLst>
      <p:ext uri="{BB962C8B-B14F-4D97-AF65-F5344CB8AC3E}">
        <p14:creationId xmlns:p14="http://schemas.microsoft.com/office/powerpoint/2010/main" val="2327390594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Number Placeholder 3">
            <a:extLst>
              <a:ext uri="{FF2B5EF4-FFF2-40B4-BE49-F238E27FC236}">
                <a16:creationId xmlns:a16="http://schemas.microsoft.com/office/drawing/2014/main" id="{C8723694-A015-7943-BA5C-BDE7DF6421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fld id="{892133D5-40FE-CA49-9CF7-D0F70A802B39}" type="slidenum">
              <a:rPr lang="en-US" altLang="en-US" smtClean="0"/>
              <a:pPr eaLnBrk="1" hangingPunct="1"/>
              <a:t>10</a:t>
            </a:fld>
            <a:endParaRPr lang="en-US" altLang="en-US" sz="1540"/>
          </a:p>
        </p:txBody>
      </p:sp>
      <p:sp>
        <p:nvSpPr>
          <p:cNvPr id="32770" name="Rectangle 2">
            <a:extLst>
              <a:ext uri="{FF2B5EF4-FFF2-40B4-BE49-F238E27FC236}">
                <a16:creationId xmlns:a16="http://schemas.microsoft.com/office/drawing/2014/main" id="{034E4BEE-CD95-DF4C-98DC-3DD1831718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" y="4107180"/>
            <a:ext cx="88011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3960">
                <a:solidFill>
                  <a:srgbClr val="3333CC"/>
                </a:solidFill>
              </a:rPr>
              <a:t>Averaging to remove switching ripple</a:t>
            </a:r>
          </a:p>
        </p:txBody>
      </p:sp>
    </p:spTree>
    <p:extLst>
      <p:ext uri="{BB962C8B-B14F-4D97-AF65-F5344CB8AC3E}">
        <p14:creationId xmlns:p14="http://schemas.microsoft.com/office/powerpoint/2010/main" val="24374321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>
            <a:extLst>
              <a:ext uri="{FF2B5EF4-FFF2-40B4-BE49-F238E27FC236}">
                <a16:creationId xmlns:a16="http://schemas.microsoft.com/office/drawing/2014/main" id="{226ED847-7CBE-C14B-A5CD-6DFAC56ABC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2920" y="1424941"/>
            <a:ext cx="9052560" cy="1015663"/>
          </a:xfrm>
        </p:spPr>
        <p:txBody>
          <a:bodyPr/>
          <a:lstStyle/>
          <a:p>
            <a:r>
              <a:rPr lang="en-US" altLang="en-US" sz="2200" b="1" dirty="0">
                <a:ea typeface="ＭＳ Ｐゴシック" panose="020B0600070205080204" pitchFamily="34" charset="-128"/>
              </a:rPr>
              <a:t>Example Outlining Basics </a:t>
            </a:r>
            <a:br>
              <a:rPr lang="en-US" altLang="en-US" sz="2200" b="1" dirty="0">
                <a:ea typeface="ＭＳ Ｐゴシック" panose="020B0600070205080204" pitchFamily="34" charset="-128"/>
              </a:rPr>
            </a:br>
            <a:r>
              <a:rPr lang="en-US" altLang="en-US" sz="2200" b="1" dirty="0">
                <a:ea typeface="ＭＳ Ｐゴシック" panose="020B0600070205080204" pitchFamily="34" charset="-128"/>
              </a:rPr>
              <a:t>of Averaging and Linearization</a:t>
            </a:r>
            <a:br>
              <a:rPr lang="en-US" altLang="en-US" sz="2200" b="1" dirty="0">
                <a:ea typeface="ＭＳ Ｐゴシック" panose="020B0600070205080204" pitchFamily="34" charset="-128"/>
              </a:rPr>
            </a:br>
            <a:r>
              <a:rPr lang="en-US" altLang="en-US" sz="2200" b="1" dirty="0">
                <a:ea typeface="ＭＳ Ｐゴシック" panose="020B0600070205080204" pitchFamily="34" charset="-128"/>
              </a:rPr>
              <a:t>(Manual Circuit Averaging and Linearization)</a:t>
            </a:r>
            <a:r>
              <a:rPr lang="en-US" altLang="en-US" sz="2200" dirty="0">
                <a:ea typeface="ＭＳ Ｐゴシック" panose="020B0600070205080204" pitchFamily="34" charset="-128"/>
              </a:rPr>
              <a:t> </a:t>
            </a:r>
          </a:p>
        </p:txBody>
      </p:sp>
      <p:grpSp>
        <p:nvGrpSpPr>
          <p:cNvPr id="33794" name="Group 3">
            <a:extLst>
              <a:ext uri="{FF2B5EF4-FFF2-40B4-BE49-F238E27FC236}">
                <a16:creationId xmlns:a16="http://schemas.microsoft.com/office/drawing/2014/main" id="{7184B02D-F391-064F-B2B4-8EBDFB2ECF17}"/>
              </a:ext>
            </a:extLst>
          </p:cNvPr>
          <p:cNvGrpSpPr>
            <a:grpSpLocks/>
          </p:cNvGrpSpPr>
          <p:nvPr/>
        </p:nvGrpSpPr>
        <p:grpSpPr bwMode="auto">
          <a:xfrm>
            <a:off x="586740" y="2598420"/>
            <a:ext cx="4610100" cy="1927860"/>
            <a:chOff x="2304" y="3175"/>
            <a:chExt cx="4752" cy="2009"/>
          </a:xfrm>
        </p:grpSpPr>
        <p:sp>
          <p:nvSpPr>
            <p:cNvPr id="33819" name="Line 4">
              <a:extLst>
                <a:ext uri="{FF2B5EF4-FFF2-40B4-BE49-F238E27FC236}">
                  <a16:creationId xmlns:a16="http://schemas.microsoft.com/office/drawing/2014/main" id="{255FEEE0-E14E-E244-B917-3F301FA1129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93" y="3792"/>
              <a:ext cx="317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980"/>
            </a:p>
          </p:txBody>
        </p:sp>
        <p:sp>
          <p:nvSpPr>
            <p:cNvPr id="33820" name="Freeform 5">
              <a:extLst>
                <a:ext uri="{FF2B5EF4-FFF2-40B4-BE49-F238E27FC236}">
                  <a16:creationId xmlns:a16="http://schemas.microsoft.com/office/drawing/2014/main" id="{139BE485-E51E-3945-A8D9-6876301DBE7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3" y="3869"/>
              <a:ext cx="317" cy="78"/>
            </a:xfrm>
            <a:custGeom>
              <a:avLst/>
              <a:gdLst>
                <a:gd name="T0" fmla="*/ 0 w 317"/>
                <a:gd name="T1" fmla="*/ 78 h 78"/>
                <a:gd name="T2" fmla="*/ 57 w 317"/>
                <a:gd name="T3" fmla="*/ 28 h 78"/>
                <a:gd name="T4" fmla="*/ 120 w 317"/>
                <a:gd name="T5" fmla="*/ 0 h 78"/>
                <a:gd name="T6" fmla="*/ 197 w 317"/>
                <a:gd name="T7" fmla="*/ 0 h 78"/>
                <a:gd name="T8" fmla="*/ 260 w 317"/>
                <a:gd name="T9" fmla="*/ 28 h 78"/>
                <a:gd name="T10" fmla="*/ 317 w 317"/>
                <a:gd name="T11" fmla="*/ 78 h 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17" h="78">
                  <a:moveTo>
                    <a:pt x="0" y="78"/>
                  </a:moveTo>
                  <a:lnTo>
                    <a:pt x="57" y="28"/>
                  </a:lnTo>
                  <a:lnTo>
                    <a:pt x="120" y="0"/>
                  </a:lnTo>
                  <a:lnTo>
                    <a:pt x="197" y="0"/>
                  </a:lnTo>
                  <a:lnTo>
                    <a:pt x="260" y="28"/>
                  </a:lnTo>
                  <a:lnTo>
                    <a:pt x="317" y="78"/>
                  </a:lnTo>
                </a:path>
              </a:pathLst>
            </a:custGeom>
            <a:noFill/>
            <a:ln w="444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980"/>
            </a:p>
          </p:txBody>
        </p:sp>
        <p:sp>
          <p:nvSpPr>
            <p:cNvPr id="33821" name="Line 6">
              <a:extLst>
                <a:ext uri="{FF2B5EF4-FFF2-40B4-BE49-F238E27FC236}">
                  <a16:creationId xmlns:a16="http://schemas.microsoft.com/office/drawing/2014/main" id="{822E3FF6-6681-AE4C-8C3E-74C0FD5A28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54" y="3729"/>
              <a:ext cx="1" cy="70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980"/>
            </a:p>
          </p:txBody>
        </p:sp>
        <p:sp>
          <p:nvSpPr>
            <p:cNvPr id="33822" name="Line 7">
              <a:extLst>
                <a:ext uri="{FF2B5EF4-FFF2-40B4-BE49-F238E27FC236}">
                  <a16:creationId xmlns:a16="http://schemas.microsoft.com/office/drawing/2014/main" id="{902781FD-574F-0347-9855-FC708793E52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19" y="3764"/>
              <a:ext cx="70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980"/>
            </a:p>
          </p:txBody>
        </p:sp>
        <p:sp>
          <p:nvSpPr>
            <p:cNvPr id="33823" name="Line 8">
              <a:extLst>
                <a:ext uri="{FF2B5EF4-FFF2-40B4-BE49-F238E27FC236}">
                  <a16:creationId xmlns:a16="http://schemas.microsoft.com/office/drawing/2014/main" id="{13281AC5-EB02-4847-B046-D58BC9AE431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19" y="3996"/>
              <a:ext cx="70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980"/>
            </a:p>
          </p:txBody>
        </p:sp>
        <p:sp>
          <p:nvSpPr>
            <p:cNvPr id="33824" name="Freeform 9">
              <a:extLst>
                <a:ext uri="{FF2B5EF4-FFF2-40B4-BE49-F238E27FC236}">
                  <a16:creationId xmlns:a16="http://schemas.microsoft.com/office/drawing/2014/main" id="{0EDC860D-3957-9540-9DD4-B6292741C74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7" y="3238"/>
              <a:ext cx="154" cy="190"/>
            </a:xfrm>
            <a:custGeom>
              <a:avLst/>
              <a:gdLst>
                <a:gd name="T0" fmla="*/ 154 w 154"/>
                <a:gd name="T1" fmla="*/ 0 h 190"/>
                <a:gd name="T2" fmla="*/ 0 w 154"/>
                <a:gd name="T3" fmla="*/ 0 h 190"/>
                <a:gd name="T4" fmla="*/ 0 w 154"/>
                <a:gd name="T5" fmla="*/ 190 h 19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4" h="190">
                  <a:moveTo>
                    <a:pt x="154" y="0"/>
                  </a:moveTo>
                  <a:lnTo>
                    <a:pt x="0" y="0"/>
                  </a:lnTo>
                  <a:lnTo>
                    <a:pt x="0" y="190"/>
                  </a:lnTo>
                </a:path>
              </a:pathLst>
            </a:custGeom>
            <a:noFill/>
            <a:ln w="444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980"/>
            </a:p>
          </p:txBody>
        </p:sp>
        <p:sp>
          <p:nvSpPr>
            <p:cNvPr id="33825" name="Line 10">
              <a:extLst>
                <a:ext uri="{FF2B5EF4-FFF2-40B4-BE49-F238E27FC236}">
                  <a16:creationId xmlns:a16="http://schemas.microsoft.com/office/drawing/2014/main" id="{74628063-555E-7A47-B637-ABBCC30BE7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07" y="3273"/>
              <a:ext cx="1" cy="155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980"/>
            </a:p>
          </p:txBody>
        </p:sp>
        <p:sp>
          <p:nvSpPr>
            <p:cNvPr id="33826" name="Freeform 11">
              <a:extLst>
                <a:ext uri="{FF2B5EF4-FFF2-40B4-BE49-F238E27FC236}">
                  <a16:creationId xmlns:a16="http://schemas.microsoft.com/office/drawing/2014/main" id="{22C68EEA-6242-1648-8A10-CCEE732DF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1" y="3238"/>
              <a:ext cx="260" cy="190"/>
            </a:xfrm>
            <a:custGeom>
              <a:avLst/>
              <a:gdLst>
                <a:gd name="T0" fmla="*/ 0 w 260"/>
                <a:gd name="T1" fmla="*/ 190 h 190"/>
                <a:gd name="T2" fmla="*/ 0 w 260"/>
                <a:gd name="T3" fmla="*/ 0 h 190"/>
                <a:gd name="T4" fmla="*/ 260 w 260"/>
                <a:gd name="T5" fmla="*/ 0 h 19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60" h="190">
                  <a:moveTo>
                    <a:pt x="0" y="190"/>
                  </a:moveTo>
                  <a:lnTo>
                    <a:pt x="0" y="0"/>
                  </a:lnTo>
                  <a:lnTo>
                    <a:pt x="260" y="0"/>
                  </a:lnTo>
                </a:path>
              </a:pathLst>
            </a:custGeom>
            <a:noFill/>
            <a:ln w="444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980"/>
            </a:p>
          </p:txBody>
        </p:sp>
        <p:grpSp>
          <p:nvGrpSpPr>
            <p:cNvPr id="33827" name="Group 12">
              <a:extLst>
                <a:ext uri="{FF2B5EF4-FFF2-40B4-BE49-F238E27FC236}">
                  <a16:creationId xmlns:a16="http://schemas.microsoft.com/office/drawing/2014/main" id="{DD8E1A30-8D56-C54B-87C0-87AC025A732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04" y="3175"/>
              <a:ext cx="4752" cy="2009"/>
              <a:chOff x="2304" y="3175"/>
              <a:chExt cx="4752" cy="2009"/>
            </a:xfrm>
          </p:grpSpPr>
          <p:grpSp>
            <p:nvGrpSpPr>
              <p:cNvPr id="33834" name="Group 13">
                <a:extLst>
                  <a:ext uri="{FF2B5EF4-FFF2-40B4-BE49-F238E27FC236}">
                    <a16:creationId xmlns:a16="http://schemas.microsoft.com/office/drawing/2014/main" id="{ABC31B9B-4EA1-D04A-A228-80E18D3DFBC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04" y="3175"/>
                <a:ext cx="4752" cy="2009"/>
                <a:chOff x="2304" y="3175"/>
                <a:chExt cx="4752" cy="2009"/>
              </a:xfrm>
            </p:grpSpPr>
            <p:grpSp>
              <p:nvGrpSpPr>
                <p:cNvPr id="33836" name="Group 14">
                  <a:extLst>
                    <a:ext uri="{FF2B5EF4-FFF2-40B4-BE49-F238E27FC236}">
                      <a16:creationId xmlns:a16="http://schemas.microsoft.com/office/drawing/2014/main" id="{1A78AAF4-4AC5-724C-BCE7-B3F5B3EB56D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304" y="3175"/>
                  <a:ext cx="4752" cy="2009"/>
                  <a:chOff x="2304" y="3175"/>
                  <a:chExt cx="4752" cy="2009"/>
                </a:xfrm>
              </p:grpSpPr>
              <p:sp>
                <p:nvSpPr>
                  <p:cNvPr id="33840" name="Freeform 15">
                    <a:extLst>
                      <a:ext uri="{FF2B5EF4-FFF2-40B4-BE49-F238E27FC236}">
                        <a16:creationId xmlns:a16="http://schemas.microsoft.com/office/drawing/2014/main" id="{4AFDB114-D953-2843-8A09-04B9944D483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155" y="3238"/>
                    <a:ext cx="710" cy="435"/>
                  </a:xfrm>
                  <a:custGeom>
                    <a:avLst/>
                    <a:gdLst>
                      <a:gd name="T0" fmla="*/ 710 w 710"/>
                      <a:gd name="T1" fmla="*/ 435 h 435"/>
                      <a:gd name="T2" fmla="*/ 710 w 710"/>
                      <a:gd name="T3" fmla="*/ 0 h 435"/>
                      <a:gd name="T4" fmla="*/ 0 w 710"/>
                      <a:gd name="T5" fmla="*/ 0 h 435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710" h="435">
                        <a:moveTo>
                          <a:pt x="710" y="435"/>
                        </a:moveTo>
                        <a:lnTo>
                          <a:pt x="710" y="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444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sz="1980"/>
                  </a:p>
                </p:txBody>
              </p:sp>
              <p:sp>
                <p:nvSpPr>
                  <p:cNvPr id="33841" name="Line 16">
                    <a:extLst>
                      <a:ext uri="{FF2B5EF4-FFF2-40B4-BE49-F238E27FC236}">
                        <a16:creationId xmlns:a16="http://schemas.microsoft.com/office/drawing/2014/main" id="{F997BA19-BB3A-4F4A-A547-A89D7DF7D9C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389" y="3238"/>
                    <a:ext cx="731" cy="1"/>
                  </a:xfrm>
                  <a:prstGeom prst="line">
                    <a:avLst/>
                  </a:prstGeom>
                  <a:noFill/>
                  <a:ln w="444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sz="1980"/>
                  </a:p>
                </p:txBody>
              </p:sp>
              <p:sp>
                <p:nvSpPr>
                  <p:cNvPr id="33842" name="Freeform 17">
                    <a:extLst>
                      <a:ext uri="{FF2B5EF4-FFF2-40B4-BE49-F238E27FC236}">
                        <a16:creationId xmlns:a16="http://schemas.microsoft.com/office/drawing/2014/main" id="{40EB0B23-568A-4F4E-9101-ADF658AE4C5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698" y="3175"/>
                    <a:ext cx="120" cy="126"/>
                  </a:xfrm>
                  <a:custGeom>
                    <a:avLst/>
                    <a:gdLst>
                      <a:gd name="T0" fmla="*/ 120 w 120"/>
                      <a:gd name="T1" fmla="*/ 63 h 126"/>
                      <a:gd name="T2" fmla="*/ 120 w 120"/>
                      <a:gd name="T3" fmla="*/ 126 h 126"/>
                      <a:gd name="T4" fmla="*/ 0 w 120"/>
                      <a:gd name="T5" fmla="*/ 63 h 126"/>
                      <a:gd name="T6" fmla="*/ 120 w 120"/>
                      <a:gd name="T7" fmla="*/ 0 h 126"/>
                      <a:gd name="T8" fmla="*/ 120 w 120"/>
                      <a:gd name="T9" fmla="*/ 63 h 12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120" h="126">
                        <a:moveTo>
                          <a:pt x="120" y="63"/>
                        </a:moveTo>
                        <a:lnTo>
                          <a:pt x="120" y="126"/>
                        </a:lnTo>
                        <a:lnTo>
                          <a:pt x="0" y="63"/>
                        </a:lnTo>
                        <a:lnTo>
                          <a:pt x="120" y="0"/>
                        </a:lnTo>
                        <a:lnTo>
                          <a:pt x="120" y="6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444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980"/>
                  </a:p>
                </p:txBody>
              </p:sp>
              <p:sp>
                <p:nvSpPr>
                  <p:cNvPr id="33843" name="Freeform 18">
                    <a:extLst>
                      <a:ext uri="{FF2B5EF4-FFF2-40B4-BE49-F238E27FC236}">
                        <a16:creationId xmlns:a16="http://schemas.microsoft.com/office/drawing/2014/main" id="{612D0277-7125-F84E-A2F4-DFAD09ECB94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121" y="3238"/>
                    <a:ext cx="240" cy="239"/>
                  </a:xfrm>
                  <a:custGeom>
                    <a:avLst/>
                    <a:gdLst>
                      <a:gd name="T0" fmla="*/ 240 w 240"/>
                      <a:gd name="T1" fmla="*/ 239 h 239"/>
                      <a:gd name="T2" fmla="*/ 240 w 240"/>
                      <a:gd name="T3" fmla="*/ 0 h 239"/>
                      <a:gd name="T4" fmla="*/ 0 w 240"/>
                      <a:gd name="T5" fmla="*/ 0 h 239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40" h="239">
                        <a:moveTo>
                          <a:pt x="240" y="239"/>
                        </a:moveTo>
                        <a:lnTo>
                          <a:pt x="240" y="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444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sz="1980"/>
                  </a:p>
                </p:txBody>
              </p:sp>
              <p:grpSp>
                <p:nvGrpSpPr>
                  <p:cNvPr id="33844" name="Group 19">
                    <a:extLst>
                      <a:ext uri="{FF2B5EF4-FFF2-40B4-BE49-F238E27FC236}">
                        <a16:creationId xmlns:a16="http://schemas.microsoft.com/office/drawing/2014/main" id="{8F342D86-A3BA-8444-81E1-B3EFE90448C2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778" y="3238"/>
                    <a:ext cx="3165" cy="1263"/>
                    <a:chOff x="2778" y="3238"/>
                    <a:chExt cx="3165" cy="1263"/>
                  </a:xfrm>
                </p:grpSpPr>
                <p:sp>
                  <p:nvSpPr>
                    <p:cNvPr id="33861" name="Line 20">
                      <a:extLst>
                        <a:ext uri="{FF2B5EF4-FFF2-40B4-BE49-F238E27FC236}">
                          <a16:creationId xmlns:a16="http://schemas.microsoft.com/office/drawing/2014/main" id="{D37E147D-36AE-E646-B635-3EDC8E0313E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155" y="3869"/>
                      <a:ext cx="1" cy="632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 sz="1980"/>
                    </a:p>
                  </p:txBody>
                </p:sp>
                <p:sp>
                  <p:nvSpPr>
                    <p:cNvPr id="33862" name="Line 21">
                      <a:extLst>
                        <a:ext uri="{FF2B5EF4-FFF2-40B4-BE49-F238E27FC236}">
                          <a16:creationId xmlns:a16="http://schemas.microsoft.com/office/drawing/2014/main" id="{D8677C39-7107-0148-8087-7D77DAA0357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155" y="3238"/>
                      <a:ext cx="1" cy="554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 sz="1980"/>
                    </a:p>
                  </p:txBody>
                </p:sp>
                <p:sp>
                  <p:nvSpPr>
                    <p:cNvPr id="33863" name="Freeform 22">
                      <a:extLst>
                        <a:ext uri="{FF2B5EF4-FFF2-40B4-BE49-F238E27FC236}">
                          <a16:creationId xmlns:a16="http://schemas.microsoft.com/office/drawing/2014/main" id="{F1CFFAB0-E457-DA4E-88A4-851F00D8382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778" y="3694"/>
                      <a:ext cx="359" cy="351"/>
                    </a:xfrm>
                    <a:custGeom>
                      <a:avLst/>
                      <a:gdLst>
                        <a:gd name="T0" fmla="*/ 176 w 359"/>
                        <a:gd name="T1" fmla="*/ 0 h 351"/>
                        <a:gd name="T2" fmla="*/ 113 w 359"/>
                        <a:gd name="T3" fmla="*/ 14 h 351"/>
                        <a:gd name="T4" fmla="*/ 50 w 359"/>
                        <a:gd name="T5" fmla="*/ 49 h 351"/>
                        <a:gd name="T6" fmla="*/ 15 w 359"/>
                        <a:gd name="T7" fmla="*/ 105 h 351"/>
                        <a:gd name="T8" fmla="*/ 0 w 359"/>
                        <a:gd name="T9" fmla="*/ 175 h 351"/>
                        <a:gd name="T10" fmla="*/ 15 w 359"/>
                        <a:gd name="T11" fmla="*/ 246 h 351"/>
                        <a:gd name="T12" fmla="*/ 50 w 359"/>
                        <a:gd name="T13" fmla="*/ 302 h 351"/>
                        <a:gd name="T14" fmla="*/ 113 w 359"/>
                        <a:gd name="T15" fmla="*/ 337 h 351"/>
                        <a:gd name="T16" fmla="*/ 176 w 359"/>
                        <a:gd name="T17" fmla="*/ 351 h 351"/>
                        <a:gd name="T18" fmla="*/ 247 w 359"/>
                        <a:gd name="T19" fmla="*/ 337 h 351"/>
                        <a:gd name="T20" fmla="*/ 303 w 359"/>
                        <a:gd name="T21" fmla="*/ 302 h 351"/>
                        <a:gd name="T22" fmla="*/ 345 w 359"/>
                        <a:gd name="T23" fmla="*/ 246 h 351"/>
                        <a:gd name="T24" fmla="*/ 359 w 359"/>
                        <a:gd name="T25" fmla="*/ 175 h 351"/>
                        <a:gd name="T26" fmla="*/ 345 w 359"/>
                        <a:gd name="T27" fmla="*/ 105 h 351"/>
                        <a:gd name="T28" fmla="*/ 303 w 359"/>
                        <a:gd name="T29" fmla="*/ 49 h 351"/>
                        <a:gd name="T30" fmla="*/ 247 w 359"/>
                        <a:gd name="T31" fmla="*/ 14 h 351"/>
                        <a:gd name="T32" fmla="*/ 176 w 359"/>
                        <a:gd name="T33" fmla="*/ 0 h 351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</a:gdLst>
                      <a:ahLst/>
                      <a:cxnLst>
                        <a:cxn ang="T34">
                          <a:pos x="T0" y="T1"/>
                        </a:cxn>
                        <a:cxn ang="T35">
                          <a:pos x="T2" y="T3"/>
                        </a:cxn>
                        <a:cxn ang="T36">
                          <a:pos x="T4" y="T5"/>
                        </a:cxn>
                        <a:cxn ang="T37">
                          <a:pos x="T6" y="T7"/>
                        </a:cxn>
                        <a:cxn ang="T38">
                          <a:pos x="T8" y="T9"/>
                        </a:cxn>
                        <a:cxn ang="T39">
                          <a:pos x="T10" y="T11"/>
                        </a:cxn>
                        <a:cxn ang="T40">
                          <a:pos x="T12" y="T13"/>
                        </a:cxn>
                        <a:cxn ang="T41">
                          <a:pos x="T14" y="T15"/>
                        </a:cxn>
                        <a:cxn ang="T42">
                          <a:pos x="T16" y="T17"/>
                        </a:cxn>
                        <a:cxn ang="T43">
                          <a:pos x="T18" y="T19"/>
                        </a:cxn>
                        <a:cxn ang="T44">
                          <a:pos x="T20" y="T21"/>
                        </a:cxn>
                        <a:cxn ang="T45">
                          <a:pos x="T22" y="T23"/>
                        </a:cxn>
                        <a:cxn ang="T46">
                          <a:pos x="T24" y="T25"/>
                        </a:cxn>
                        <a:cxn ang="T47">
                          <a:pos x="T26" y="T27"/>
                        </a:cxn>
                        <a:cxn ang="T48">
                          <a:pos x="T28" y="T29"/>
                        </a:cxn>
                        <a:cxn ang="T49">
                          <a:pos x="T30" y="T31"/>
                        </a:cxn>
                        <a:cxn ang="T50">
                          <a:pos x="T32" y="T33"/>
                        </a:cxn>
                      </a:cxnLst>
                      <a:rect l="0" t="0" r="r" b="b"/>
                      <a:pathLst>
                        <a:path w="359" h="351">
                          <a:moveTo>
                            <a:pt x="176" y="0"/>
                          </a:moveTo>
                          <a:lnTo>
                            <a:pt x="113" y="14"/>
                          </a:lnTo>
                          <a:lnTo>
                            <a:pt x="50" y="49"/>
                          </a:lnTo>
                          <a:lnTo>
                            <a:pt x="15" y="105"/>
                          </a:lnTo>
                          <a:lnTo>
                            <a:pt x="0" y="175"/>
                          </a:lnTo>
                          <a:lnTo>
                            <a:pt x="15" y="246"/>
                          </a:lnTo>
                          <a:lnTo>
                            <a:pt x="50" y="302"/>
                          </a:lnTo>
                          <a:lnTo>
                            <a:pt x="113" y="337"/>
                          </a:lnTo>
                          <a:lnTo>
                            <a:pt x="176" y="351"/>
                          </a:lnTo>
                          <a:lnTo>
                            <a:pt x="247" y="337"/>
                          </a:lnTo>
                          <a:lnTo>
                            <a:pt x="303" y="302"/>
                          </a:lnTo>
                          <a:lnTo>
                            <a:pt x="345" y="246"/>
                          </a:lnTo>
                          <a:lnTo>
                            <a:pt x="359" y="175"/>
                          </a:lnTo>
                          <a:lnTo>
                            <a:pt x="345" y="105"/>
                          </a:lnTo>
                          <a:lnTo>
                            <a:pt x="303" y="49"/>
                          </a:lnTo>
                          <a:lnTo>
                            <a:pt x="247" y="14"/>
                          </a:lnTo>
                          <a:lnTo>
                            <a:pt x="176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444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980"/>
                    </a:p>
                  </p:txBody>
                </p:sp>
                <p:sp>
                  <p:nvSpPr>
                    <p:cNvPr id="33864" name="Line 23">
                      <a:extLst>
                        <a:ext uri="{FF2B5EF4-FFF2-40B4-BE49-F238E27FC236}">
                          <a16:creationId xmlns:a16="http://schemas.microsoft.com/office/drawing/2014/main" id="{EE11438C-F0FE-F741-B8A0-9469A1CC15B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954" y="3392"/>
                      <a:ext cx="1" cy="302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 sz="1980"/>
                    </a:p>
                  </p:txBody>
                </p:sp>
                <p:sp>
                  <p:nvSpPr>
                    <p:cNvPr id="33865" name="Line 24">
                      <a:extLst>
                        <a:ext uri="{FF2B5EF4-FFF2-40B4-BE49-F238E27FC236}">
                          <a16:creationId xmlns:a16="http://schemas.microsoft.com/office/drawing/2014/main" id="{C1049694-7921-AA41-ABCD-7E3E64731E6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54" y="4045"/>
                      <a:ext cx="1" cy="294"/>
                    </a:xfrm>
                    <a:prstGeom prst="line">
                      <a:avLst/>
                    </a:prstGeom>
                    <a:noFill/>
                    <a:ln w="444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 sz="1980"/>
                    </a:p>
                  </p:txBody>
                </p:sp>
                <p:sp>
                  <p:nvSpPr>
                    <p:cNvPr id="33866" name="Freeform 25">
                      <a:extLst>
                        <a:ext uri="{FF2B5EF4-FFF2-40B4-BE49-F238E27FC236}">
                          <a16:creationId xmlns:a16="http://schemas.microsoft.com/office/drawing/2014/main" id="{DF2DC20E-5FF8-A74A-9F8D-780C8793877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552" y="3463"/>
                      <a:ext cx="309" cy="399"/>
                    </a:xfrm>
                    <a:custGeom>
                      <a:avLst/>
                      <a:gdLst>
                        <a:gd name="T0" fmla="*/ 309 w 309"/>
                        <a:gd name="T1" fmla="*/ 399 h 399"/>
                        <a:gd name="T2" fmla="*/ 309 w 309"/>
                        <a:gd name="T3" fmla="*/ 0 h 399"/>
                        <a:gd name="T4" fmla="*/ 0 w 309"/>
                        <a:gd name="T5" fmla="*/ 0 h 399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309" h="399">
                          <a:moveTo>
                            <a:pt x="309" y="399"/>
                          </a:moveTo>
                          <a:lnTo>
                            <a:pt x="309" y="0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444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 sz="1980"/>
                    </a:p>
                  </p:txBody>
                </p:sp>
                <p:sp>
                  <p:nvSpPr>
                    <p:cNvPr id="33867" name="Freeform 26">
                      <a:extLst>
                        <a:ext uri="{FF2B5EF4-FFF2-40B4-BE49-F238E27FC236}">
                          <a16:creationId xmlns:a16="http://schemas.microsoft.com/office/drawing/2014/main" id="{29F431D2-3B99-BB42-83A7-6857C45053A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292" y="3238"/>
                      <a:ext cx="260" cy="190"/>
                    </a:xfrm>
                    <a:custGeom>
                      <a:avLst/>
                      <a:gdLst>
                        <a:gd name="T0" fmla="*/ 260 w 260"/>
                        <a:gd name="T1" fmla="*/ 190 h 190"/>
                        <a:gd name="T2" fmla="*/ 260 w 260"/>
                        <a:gd name="T3" fmla="*/ 0 h 190"/>
                        <a:gd name="T4" fmla="*/ 0 w 260"/>
                        <a:gd name="T5" fmla="*/ 0 h 190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60" h="190">
                          <a:moveTo>
                            <a:pt x="260" y="190"/>
                          </a:moveTo>
                          <a:lnTo>
                            <a:pt x="260" y="0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444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 sz="1980"/>
                    </a:p>
                  </p:txBody>
                </p:sp>
                <p:sp>
                  <p:nvSpPr>
                    <p:cNvPr id="33868" name="Freeform 27">
                      <a:extLst>
                        <a:ext uri="{FF2B5EF4-FFF2-40B4-BE49-F238E27FC236}">
                          <a16:creationId xmlns:a16="http://schemas.microsoft.com/office/drawing/2014/main" id="{7EDA3065-8DC6-F64B-BF9C-E0477D70A21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664" y="3259"/>
                      <a:ext cx="85" cy="84"/>
                    </a:xfrm>
                    <a:custGeom>
                      <a:avLst/>
                      <a:gdLst>
                        <a:gd name="T0" fmla="*/ 85 w 85"/>
                        <a:gd name="T1" fmla="*/ 0 h 84"/>
                        <a:gd name="T2" fmla="*/ 43 w 85"/>
                        <a:gd name="T3" fmla="*/ 84 h 84"/>
                        <a:gd name="T4" fmla="*/ 0 w 85"/>
                        <a:gd name="T5" fmla="*/ 0 h 84"/>
                        <a:gd name="T6" fmla="*/ 85 w 85"/>
                        <a:gd name="T7" fmla="*/ 0 h 84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85" h="84">
                          <a:moveTo>
                            <a:pt x="85" y="0"/>
                          </a:moveTo>
                          <a:lnTo>
                            <a:pt x="43" y="84"/>
                          </a:lnTo>
                          <a:lnTo>
                            <a:pt x="0" y="0"/>
                          </a:lnTo>
                          <a:lnTo>
                            <a:pt x="85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444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980"/>
                    </a:p>
                  </p:txBody>
                </p:sp>
                <p:sp>
                  <p:nvSpPr>
                    <p:cNvPr id="33869" name="Freeform 28">
                      <a:extLst>
                        <a:ext uri="{FF2B5EF4-FFF2-40B4-BE49-F238E27FC236}">
                          <a16:creationId xmlns:a16="http://schemas.microsoft.com/office/drawing/2014/main" id="{36368527-CF2C-9A48-866A-6817C4F98F8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788" y="3673"/>
                      <a:ext cx="155" cy="393"/>
                    </a:xfrm>
                    <a:custGeom>
                      <a:avLst/>
                      <a:gdLst>
                        <a:gd name="T0" fmla="*/ 77 w 155"/>
                        <a:gd name="T1" fmla="*/ 393 h 393"/>
                        <a:gd name="T2" fmla="*/ 0 w 155"/>
                        <a:gd name="T3" fmla="*/ 358 h 393"/>
                        <a:gd name="T4" fmla="*/ 155 w 155"/>
                        <a:gd name="T5" fmla="*/ 295 h 393"/>
                        <a:gd name="T6" fmla="*/ 0 w 155"/>
                        <a:gd name="T7" fmla="*/ 231 h 393"/>
                        <a:gd name="T8" fmla="*/ 155 w 155"/>
                        <a:gd name="T9" fmla="*/ 161 h 393"/>
                        <a:gd name="T10" fmla="*/ 0 w 155"/>
                        <a:gd name="T11" fmla="*/ 98 h 393"/>
                        <a:gd name="T12" fmla="*/ 155 w 155"/>
                        <a:gd name="T13" fmla="*/ 28 h 393"/>
                        <a:gd name="T14" fmla="*/ 77 w 155"/>
                        <a:gd name="T15" fmla="*/ 0 h 393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155" h="393">
                          <a:moveTo>
                            <a:pt x="77" y="393"/>
                          </a:moveTo>
                          <a:lnTo>
                            <a:pt x="0" y="358"/>
                          </a:lnTo>
                          <a:lnTo>
                            <a:pt x="155" y="295"/>
                          </a:lnTo>
                          <a:lnTo>
                            <a:pt x="0" y="231"/>
                          </a:lnTo>
                          <a:lnTo>
                            <a:pt x="155" y="161"/>
                          </a:lnTo>
                          <a:lnTo>
                            <a:pt x="0" y="98"/>
                          </a:lnTo>
                          <a:lnTo>
                            <a:pt x="155" y="28"/>
                          </a:lnTo>
                          <a:lnTo>
                            <a:pt x="77" y="0"/>
                          </a:lnTo>
                        </a:path>
                      </a:pathLst>
                    </a:custGeom>
                    <a:noFill/>
                    <a:ln w="444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 sz="1980"/>
                    </a:p>
                  </p:txBody>
                </p:sp>
                <p:sp>
                  <p:nvSpPr>
                    <p:cNvPr id="33870" name="Freeform 29">
                      <a:extLst>
                        <a:ext uri="{FF2B5EF4-FFF2-40B4-BE49-F238E27FC236}">
                          <a16:creationId xmlns:a16="http://schemas.microsoft.com/office/drawing/2014/main" id="{730CAA00-EE3C-D041-BD66-9BB40B317B1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155" y="4066"/>
                      <a:ext cx="710" cy="435"/>
                    </a:xfrm>
                    <a:custGeom>
                      <a:avLst/>
                      <a:gdLst>
                        <a:gd name="T0" fmla="*/ 710 w 710"/>
                        <a:gd name="T1" fmla="*/ 0 h 435"/>
                        <a:gd name="T2" fmla="*/ 710 w 710"/>
                        <a:gd name="T3" fmla="*/ 435 h 435"/>
                        <a:gd name="T4" fmla="*/ 0 w 710"/>
                        <a:gd name="T5" fmla="*/ 435 h 435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710" h="435">
                          <a:moveTo>
                            <a:pt x="710" y="0"/>
                          </a:moveTo>
                          <a:lnTo>
                            <a:pt x="710" y="435"/>
                          </a:lnTo>
                          <a:lnTo>
                            <a:pt x="0" y="435"/>
                          </a:lnTo>
                        </a:path>
                      </a:pathLst>
                    </a:custGeom>
                    <a:noFill/>
                    <a:ln w="444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 sz="1980"/>
                    </a:p>
                  </p:txBody>
                </p:sp>
                <p:sp>
                  <p:nvSpPr>
                    <p:cNvPr id="33871" name="Freeform 30">
                      <a:extLst>
                        <a:ext uri="{FF2B5EF4-FFF2-40B4-BE49-F238E27FC236}">
                          <a16:creationId xmlns:a16="http://schemas.microsoft.com/office/drawing/2014/main" id="{C535B02F-8118-6C4A-BF65-BAF419C4FF6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954" y="4339"/>
                      <a:ext cx="2201" cy="162"/>
                    </a:xfrm>
                    <a:custGeom>
                      <a:avLst/>
                      <a:gdLst>
                        <a:gd name="T0" fmla="*/ 0 w 2201"/>
                        <a:gd name="T1" fmla="*/ 0 h 162"/>
                        <a:gd name="T2" fmla="*/ 0 w 2201"/>
                        <a:gd name="T3" fmla="*/ 162 h 162"/>
                        <a:gd name="T4" fmla="*/ 2201 w 2201"/>
                        <a:gd name="T5" fmla="*/ 162 h 162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201" h="162">
                          <a:moveTo>
                            <a:pt x="0" y="0"/>
                          </a:moveTo>
                          <a:lnTo>
                            <a:pt x="0" y="162"/>
                          </a:lnTo>
                          <a:lnTo>
                            <a:pt x="2201" y="162"/>
                          </a:lnTo>
                        </a:path>
                      </a:pathLst>
                    </a:custGeom>
                    <a:noFill/>
                    <a:ln w="444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 sz="1980"/>
                    </a:p>
                  </p:txBody>
                </p:sp>
                <p:sp>
                  <p:nvSpPr>
                    <p:cNvPr id="33872" name="Freeform 31">
                      <a:extLst>
                        <a:ext uri="{FF2B5EF4-FFF2-40B4-BE49-F238E27FC236}">
                          <a16:creationId xmlns:a16="http://schemas.microsoft.com/office/drawing/2014/main" id="{42453E31-314D-4D44-AE0C-7F0092DA41F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954" y="3238"/>
                      <a:ext cx="338" cy="154"/>
                    </a:xfrm>
                    <a:custGeom>
                      <a:avLst/>
                      <a:gdLst>
                        <a:gd name="T0" fmla="*/ 0 w 338"/>
                        <a:gd name="T1" fmla="*/ 154 h 154"/>
                        <a:gd name="T2" fmla="*/ 0 w 338"/>
                        <a:gd name="T3" fmla="*/ 0 h 154"/>
                        <a:gd name="T4" fmla="*/ 338 w 338"/>
                        <a:gd name="T5" fmla="*/ 0 h 154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338" h="154">
                          <a:moveTo>
                            <a:pt x="0" y="154"/>
                          </a:moveTo>
                          <a:lnTo>
                            <a:pt x="0" y="0"/>
                          </a:lnTo>
                          <a:lnTo>
                            <a:pt x="338" y="0"/>
                          </a:lnTo>
                        </a:path>
                      </a:pathLst>
                    </a:custGeom>
                    <a:noFill/>
                    <a:ln w="444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 sz="1980"/>
                    </a:p>
                  </p:txBody>
                </p:sp>
              </p:grpSp>
              <p:grpSp>
                <p:nvGrpSpPr>
                  <p:cNvPr id="33845" name="Group 32">
                    <a:extLst>
                      <a:ext uri="{FF2B5EF4-FFF2-40B4-BE49-F238E27FC236}">
                        <a16:creationId xmlns:a16="http://schemas.microsoft.com/office/drawing/2014/main" id="{8F59A4DF-99A8-0E4E-8D9E-D48D0012ACF6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304" y="3456"/>
                    <a:ext cx="4752" cy="1728"/>
                    <a:chOff x="2304" y="3456"/>
                    <a:chExt cx="4752" cy="1728"/>
                  </a:xfrm>
                </p:grpSpPr>
                <p:sp>
                  <p:nvSpPr>
                    <p:cNvPr id="33846" name="Freeform 33">
                      <a:extLst>
                        <a:ext uri="{FF2B5EF4-FFF2-40B4-BE49-F238E27FC236}">
                          <a16:creationId xmlns:a16="http://schemas.microsoft.com/office/drawing/2014/main" id="{C1201A81-7FD9-244B-A260-8FF7AE78D20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361" y="3477"/>
                      <a:ext cx="98" cy="785"/>
                    </a:xfrm>
                    <a:custGeom>
                      <a:avLst/>
                      <a:gdLst>
                        <a:gd name="T0" fmla="*/ 0 w 98"/>
                        <a:gd name="T1" fmla="*/ 0 h 785"/>
                        <a:gd name="T2" fmla="*/ 42 w 98"/>
                        <a:gd name="T3" fmla="*/ 7 h 785"/>
                        <a:gd name="T4" fmla="*/ 77 w 98"/>
                        <a:gd name="T5" fmla="*/ 35 h 785"/>
                        <a:gd name="T6" fmla="*/ 98 w 98"/>
                        <a:gd name="T7" fmla="*/ 77 h 785"/>
                        <a:gd name="T8" fmla="*/ 98 w 98"/>
                        <a:gd name="T9" fmla="*/ 119 h 785"/>
                        <a:gd name="T10" fmla="*/ 77 w 98"/>
                        <a:gd name="T11" fmla="*/ 161 h 785"/>
                        <a:gd name="T12" fmla="*/ 42 w 98"/>
                        <a:gd name="T13" fmla="*/ 189 h 785"/>
                        <a:gd name="T14" fmla="*/ 0 w 98"/>
                        <a:gd name="T15" fmla="*/ 196 h 785"/>
                        <a:gd name="T16" fmla="*/ 42 w 98"/>
                        <a:gd name="T17" fmla="*/ 203 h 785"/>
                        <a:gd name="T18" fmla="*/ 77 w 98"/>
                        <a:gd name="T19" fmla="*/ 231 h 785"/>
                        <a:gd name="T20" fmla="*/ 98 w 98"/>
                        <a:gd name="T21" fmla="*/ 273 h 785"/>
                        <a:gd name="T22" fmla="*/ 98 w 98"/>
                        <a:gd name="T23" fmla="*/ 315 h 785"/>
                        <a:gd name="T24" fmla="*/ 77 w 98"/>
                        <a:gd name="T25" fmla="*/ 357 h 785"/>
                        <a:gd name="T26" fmla="*/ 42 w 98"/>
                        <a:gd name="T27" fmla="*/ 385 h 785"/>
                        <a:gd name="T28" fmla="*/ 0 w 98"/>
                        <a:gd name="T29" fmla="*/ 392 h 785"/>
                        <a:gd name="T30" fmla="*/ 42 w 98"/>
                        <a:gd name="T31" fmla="*/ 399 h 785"/>
                        <a:gd name="T32" fmla="*/ 77 w 98"/>
                        <a:gd name="T33" fmla="*/ 427 h 785"/>
                        <a:gd name="T34" fmla="*/ 98 w 98"/>
                        <a:gd name="T35" fmla="*/ 470 h 785"/>
                        <a:gd name="T36" fmla="*/ 98 w 98"/>
                        <a:gd name="T37" fmla="*/ 512 h 785"/>
                        <a:gd name="T38" fmla="*/ 77 w 98"/>
                        <a:gd name="T39" fmla="*/ 554 h 785"/>
                        <a:gd name="T40" fmla="*/ 42 w 98"/>
                        <a:gd name="T41" fmla="*/ 582 h 785"/>
                        <a:gd name="T42" fmla="*/ 0 w 98"/>
                        <a:gd name="T43" fmla="*/ 589 h 785"/>
                        <a:gd name="T44" fmla="*/ 42 w 98"/>
                        <a:gd name="T45" fmla="*/ 596 h 785"/>
                        <a:gd name="T46" fmla="*/ 77 w 98"/>
                        <a:gd name="T47" fmla="*/ 624 h 785"/>
                        <a:gd name="T48" fmla="*/ 98 w 98"/>
                        <a:gd name="T49" fmla="*/ 666 h 785"/>
                        <a:gd name="T50" fmla="*/ 98 w 98"/>
                        <a:gd name="T51" fmla="*/ 708 h 785"/>
                        <a:gd name="T52" fmla="*/ 77 w 98"/>
                        <a:gd name="T53" fmla="*/ 750 h 785"/>
                        <a:gd name="T54" fmla="*/ 42 w 98"/>
                        <a:gd name="T55" fmla="*/ 778 h 785"/>
                        <a:gd name="T56" fmla="*/ 0 w 98"/>
                        <a:gd name="T57" fmla="*/ 785 h 785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0" t="0" r="r" b="b"/>
                      <a:pathLst>
                        <a:path w="98" h="785">
                          <a:moveTo>
                            <a:pt x="0" y="0"/>
                          </a:moveTo>
                          <a:lnTo>
                            <a:pt x="42" y="7"/>
                          </a:lnTo>
                          <a:lnTo>
                            <a:pt x="77" y="35"/>
                          </a:lnTo>
                          <a:lnTo>
                            <a:pt x="98" y="77"/>
                          </a:lnTo>
                          <a:lnTo>
                            <a:pt x="98" y="119"/>
                          </a:lnTo>
                          <a:lnTo>
                            <a:pt x="77" y="161"/>
                          </a:lnTo>
                          <a:lnTo>
                            <a:pt x="42" y="189"/>
                          </a:lnTo>
                          <a:lnTo>
                            <a:pt x="0" y="196"/>
                          </a:lnTo>
                          <a:lnTo>
                            <a:pt x="42" y="203"/>
                          </a:lnTo>
                          <a:lnTo>
                            <a:pt x="77" y="231"/>
                          </a:lnTo>
                          <a:lnTo>
                            <a:pt x="98" y="273"/>
                          </a:lnTo>
                          <a:lnTo>
                            <a:pt x="98" y="315"/>
                          </a:lnTo>
                          <a:lnTo>
                            <a:pt x="77" y="357"/>
                          </a:lnTo>
                          <a:lnTo>
                            <a:pt x="42" y="385"/>
                          </a:lnTo>
                          <a:lnTo>
                            <a:pt x="0" y="392"/>
                          </a:lnTo>
                          <a:lnTo>
                            <a:pt x="42" y="399"/>
                          </a:lnTo>
                          <a:lnTo>
                            <a:pt x="77" y="427"/>
                          </a:lnTo>
                          <a:lnTo>
                            <a:pt x="98" y="470"/>
                          </a:lnTo>
                          <a:lnTo>
                            <a:pt x="98" y="512"/>
                          </a:lnTo>
                          <a:lnTo>
                            <a:pt x="77" y="554"/>
                          </a:lnTo>
                          <a:lnTo>
                            <a:pt x="42" y="582"/>
                          </a:lnTo>
                          <a:lnTo>
                            <a:pt x="0" y="589"/>
                          </a:lnTo>
                          <a:lnTo>
                            <a:pt x="42" y="596"/>
                          </a:lnTo>
                          <a:lnTo>
                            <a:pt x="77" y="624"/>
                          </a:lnTo>
                          <a:lnTo>
                            <a:pt x="98" y="666"/>
                          </a:lnTo>
                          <a:lnTo>
                            <a:pt x="98" y="708"/>
                          </a:lnTo>
                          <a:lnTo>
                            <a:pt x="77" y="750"/>
                          </a:lnTo>
                          <a:lnTo>
                            <a:pt x="42" y="778"/>
                          </a:lnTo>
                          <a:lnTo>
                            <a:pt x="0" y="785"/>
                          </a:lnTo>
                        </a:path>
                      </a:pathLst>
                    </a:custGeom>
                    <a:noFill/>
                    <a:ln w="444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 sz="1980"/>
                    </a:p>
                  </p:txBody>
                </p:sp>
                <p:grpSp>
                  <p:nvGrpSpPr>
                    <p:cNvPr id="33847" name="Group 34">
                      <a:extLst>
                        <a:ext uri="{FF2B5EF4-FFF2-40B4-BE49-F238E27FC236}">
                          <a16:creationId xmlns:a16="http://schemas.microsoft.com/office/drawing/2014/main" id="{BE4879C2-574F-E040-958D-C5DDD8A4B125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304" y="3456"/>
                      <a:ext cx="4752" cy="1728"/>
                      <a:chOff x="2304" y="3456"/>
                      <a:chExt cx="4752" cy="1728"/>
                    </a:xfrm>
                  </p:grpSpPr>
                  <p:grpSp>
                    <p:nvGrpSpPr>
                      <p:cNvPr id="33848" name="Group 35">
                        <a:extLst>
                          <a:ext uri="{FF2B5EF4-FFF2-40B4-BE49-F238E27FC236}">
                            <a16:creationId xmlns:a16="http://schemas.microsoft.com/office/drawing/2014/main" id="{01742239-10D2-454B-B3B1-D48C661997F7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024" y="3456"/>
                        <a:ext cx="4032" cy="1728"/>
                        <a:chOff x="3024" y="3456"/>
                        <a:chExt cx="4032" cy="1728"/>
                      </a:xfrm>
                    </p:grpSpPr>
                    <p:sp>
                      <p:nvSpPr>
                        <p:cNvPr id="33850" name="Text Box 36">
                          <a:extLst>
                            <a:ext uri="{FF2B5EF4-FFF2-40B4-BE49-F238E27FC236}">
                              <a16:creationId xmlns:a16="http://schemas.microsoft.com/office/drawing/2014/main" id="{6985FF00-5B60-1240-B53C-2474B6688073}"/>
                            </a:ext>
                          </a:extLst>
                        </p:cNvPr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464" y="3816"/>
                          <a:ext cx="432" cy="4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>
                          <a:lvl1pPr eaLnBrk="0" hangingPunct="0"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ＭＳ Ｐゴシック" panose="020B0600070205080204" pitchFamily="34" charset="-128"/>
                            </a:defRPr>
                          </a:lvl1pPr>
                          <a:lvl2pPr marL="742950" indent="-285750" eaLnBrk="0" hangingPunct="0"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ＭＳ Ｐゴシック" panose="020B0600070205080204" pitchFamily="34" charset="-128"/>
                            </a:defRPr>
                          </a:lvl2pPr>
                          <a:lvl3pPr marL="1143000" indent="-228600" eaLnBrk="0" hangingPunct="0"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ＭＳ Ｐゴシック" panose="020B0600070205080204" pitchFamily="34" charset="-128"/>
                            </a:defRPr>
                          </a:lvl3pPr>
                          <a:lvl4pPr marL="1600200" indent="-228600" eaLnBrk="0" hangingPunct="0"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ＭＳ Ｐゴシック" panose="020B0600070205080204" pitchFamily="34" charset="-128"/>
                            </a:defRPr>
                          </a:lvl4pPr>
                          <a:lvl5pPr marL="2057400" indent="-228600" eaLnBrk="0" hangingPunct="0"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ＭＳ Ｐゴシック" panose="020B0600070205080204" pitchFamily="34" charset="-128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ＭＳ Ｐゴシック" panose="020B0600070205080204" pitchFamily="34" charset="-128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ＭＳ Ｐゴシック" panose="020B0600070205080204" pitchFamily="34" charset="-128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ＭＳ Ｐゴシック" panose="020B0600070205080204" pitchFamily="34" charset="-128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ＭＳ Ｐゴシック" panose="020B0600070205080204" pitchFamily="34" charset="-128"/>
                            </a:defRPr>
                          </a:lvl9pPr>
                        </a:lstStyle>
                        <a:p>
                          <a:pPr eaLnBrk="1" hangingPunct="1"/>
                          <a:r>
                            <a:rPr lang="en-US" altLang="en-US" sz="1540">
                              <a:latin typeface="Times New Roman" panose="02020603050405020304" pitchFamily="18" charset="0"/>
                            </a:rPr>
                            <a:t>L</a:t>
                          </a:r>
                        </a:p>
                      </p:txBody>
                    </p:sp>
                    <p:sp>
                      <p:nvSpPr>
                        <p:cNvPr id="33851" name="Text Box 37">
                          <a:extLst>
                            <a:ext uri="{FF2B5EF4-FFF2-40B4-BE49-F238E27FC236}">
                              <a16:creationId xmlns:a16="http://schemas.microsoft.com/office/drawing/2014/main" id="{9C98D9A0-84D3-BB49-94F4-D18F162C532C}"/>
                            </a:ext>
                          </a:extLst>
                        </p:cNvPr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184" y="3816"/>
                          <a:ext cx="432" cy="4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>
                          <a:lvl1pPr eaLnBrk="0" hangingPunct="0"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ＭＳ Ｐゴシック" panose="020B0600070205080204" pitchFamily="34" charset="-128"/>
                            </a:defRPr>
                          </a:lvl1pPr>
                          <a:lvl2pPr marL="742950" indent="-285750" eaLnBrk="0" hangingPunct="0"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ＭＳ Ｐゴシック" panose="020B0600070205080204" pitchFamily="34" charset="-128"/>
                            </a:defRPr>
                          </a:lvl2pPr>
                          <a:lvl3pPr marL="1143000" indent="-228600" eaLnBrk="0" hangingPunct="0"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ＭＳ Ｐゴシック" panose="020B0600070205080204" pitchFamily="34" charset="-128"/>
                            </a:defRPr>
                          </a:lvl3pPr>
                          <a:lvl4pPr marL="1600200" indent="-228600" eaLnBrk="0" hangingPunct="0"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ＭＳ Ｐゴシック" panose="020B0600070205080204" pitchFamily="34" charset="-128"/>
                            </a:defRPr>
                          </a:lvl4pPr>
                          <a:lvl5pPr marL="2057400" indent="-228600" eaLnBrk="0" hangingPunct="0"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ＭＳ Ｐゴシック" panose="020B0600070205080204" pitchFamily="34" charset="-128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ＭＳ Ｐゴシック" panose="020B0600070205080204" pitchFamily="34" charset="-128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ＭＳ Ｐゴシック" panose="020B0600070205080204" pitchFamily="34" charset="-128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ＭＳ Ｐゴシック" panose="020B0600070205080204" pitchFamily="34" charset="-128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ＭＳ Ｐゴシック" panose="020B0600070205080204" pitchFamily="34" charset="-128"/>
                            </a:defRPr>
                          </a:lvl9pPr>
                        </a:lstStyle>
                        <a:p>
                          <a:pPr eaLnBrk="1" hangingPunct="1"/>
                          <a:r>
                            <a:rPr lang="en-US" altLang="en-US" sz="1540" b="1">
                              <a:latin typeface="Times New Roman" panose="02020603050405020304" pitchFamily="18" charset="0"/>
                            </a:rPr>
                            <a:t>C</a:t>
                          </a:r>
                        </a:p>
                      </p:txBody>
                    </p:sp>
                    <p:sp>
                      <p:nvSpPr>
                        <p:cNvPr id="33852" name="Text Box 38">
                          <a:extLst>
                            <a:ext uri="{FF2B5EF4-FFF2-40B4-BE49-F238E27FC236}">
                              <a16:creationId xmlns:a16="http://schemas.microsoft.com/office/drawing/2014/main" id="{6FF2AA77-BFE8-B341-AA58-4C9BAA3AEC78}"/>
                            </a:ext>
                          </a:extLst>
                        </p:cNvPr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904" y="3816"/>
                          <a:ext cx="432" cy="4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>
                          <a:lvl1pPr eaLnBrk="0" hangingPunct="0"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ＭＳ Ｐゴシック" panose="020B0600070205080204" pitchFamily="34" charset="-128"/>
                            </a:defRPr>
                          </a:lvl1pPr>
                          <a:lvl2pPr marL="742950" indent="-285750" eaLnBrk="0" hangingPunct="0"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ＭＳ Ｐゴシック" panose="020B0600070205080204" pitchFamily="34" charset="-128"/>
                            </a:defRPr>
                          </a:lvl2pPr>
                          <a:lvl3pPr marL="1143000" indent="-228600" eaLnBrk="0" hangingPunct="0"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ＭＳ Ｐゴシック" panose="020B0600070205080204" pitchFamily="34" charset="-128"/>
                            </a:defRPr>
                          </a:lvl3pPr>
                          <a:lvl4pPr marL="1600200" indent="-228600" eaLnBrk="0" hangingPunct="0"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ＭＳ Ｐゴシック" panose="020B0600070205080204" pitchFamily="34" charset="-128"/>
                            </a:defRPr>
                          </a:lvl4pPr>
                          <a:lvl5pPr marL="2057400" indent="-228600" eaLnBrk="0" hangingPunct="0"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ＭＳ Ｐゴシック" panose="020B0600070205080204" pitchFamily="34" charset="-128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ＭＳ Ｐゴシック" panose="020B0600070205080204" pitchFamily="34" charset="-128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ＭＳ Ｐゴシック" panose="020B0600070205080204" pitchFamily="34" charset="-128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ＭＳ Ｐゴシック" panose="020B0600070205080204" pitchFamily="34" charset="-128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ＭＳ Ｐゴシック" panose="020B0600070205080204" pitchFamily="34" charset="-128"/>
                            </a:defRPr>
                          </a:lvl9pPr>
                        </a:lstStyle>
                        <a:p>
                          <a:pPr eaLnBrk="1" hangingPunct="1"/>
                          <a:r>
                            <a:rPr lang="en-US" altLang="en-US" sz="1320">
                              <a:latin typeface="Times New Roman" panose="02020603050405020304" pitchFamily="18" charset="0"/>
                            </a:rPr>
                            <a:t>R</a:t>
                          </a:r>
                          <a:endParaRPr lang="en-US" altLang="en-US" sz="2640">
                            <a:latin typeface="Times New Roman" panose="02020603050405020304" pitchFamily="18" charset="0"/>
                          </a:endParaRPr>
                        </a:p>
                      </p:txBody>
                    </p:sp>
                    <p:grpSp>
                      <p:nvGrpSpPr>
                        <p:cNvPr id="33853" name="Group 39">
                          <a:extLst>
                            <a:ext uri="{FF2B5EF4-FFF2-40B4-BE49-F238E27FC236}">
                              <a16:creationId xmlns:a16="http://schemas.microsoft.com/office/drawing/2014/main" id="{3A5AB50B-7E33-0941-B138-B28B98EDCA3C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888" y="3600"/>
                          <a:ext cx="432" cy="432"/>
                          <a:chOff x="2736" y="3168"/>
                          <a:chExt cx="432" cy="432"/>
                        </a:xfrm>
                      </p:grpSpPr>
                      <p:sp>
                        <p:nvSpPr>
                          <p:cNvPr id="33859" name="Line 40">
                            <a:extLst>
                              <a:ext uri="{FF2B5EF4-FFF2-40B4-BE49-F238E27FC236}">
                                <a16:creationId xmlns:a16="http://schemas.microsoft.com/office/drawing/2014/main" id="{9F573151-ADAF-BD45-BB46-CC3413CA1207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rot="-5400000">
                            <a:off x="2952" y="3384"/>
                            <a:ext cx="432" cy="0"/>
                          </a:xfrm>
                          <a:prstGeom prst="line">
                            <a:avLst/>
                          </a:prstGeom>
                          <a:noFill/>
                          <a:ln w="3175">
                            <a:solidFill>
                              <a:srgbClr val="000000"/>
                            </a:solidFill>
                            <a:round/>
                            <a:headEnd type="stealth" w="sm" len="sm"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US" sz="1980"/>
                          </a:p>
                        </p:txBody>
                      </p:sp>
                      <p:sp>
                        <p:nvSpPr>
                          <p:cNvPr id="33860" name="Text Box 41">
                            <a:extLst>
                              <a:ext uri="{FF2B5EF4-FFF2-40B4-BE49-F238E27FC236}">
                                <a16:creationId xmlns:a16="http://schemas.microsoft.com/office/drawing/2014/main" id="{ECE4CB62-188B-3941-9DB4-820BDDE6FF0F}"/>
                              </a:ext>
                            </a:extLst>
                          </p:cNvPr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736" y="3168"/>
                            <a:ext cx="432" cy="43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>
                            <a:lvl1pPr eaLnBrk="0" hangingPunct="0">
                              <a:defRPr sz="24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ＭＳ Ｐゴシック" panose="020B0600070205080204" pitchFamily="34" charset="-128"/>
                              </a:defRPr>
                            </a:lvl1pPr>
                            <a:lvl2pPr marL="742950" indent="-285750" eaLnBrk="0" hangingPunct="0">
                              <a:defRPr sz="24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ＭＳ Ｐゴシック" panose="020B0600070205080204" pitchFamily="34" charset="-128"/>
                              </a:defRPr>
                            </a:lvl2pPr>
                            <a:lvl3pPr marL="1143000" indent="-228600" eaLnBrk="0" hangingPunct="0">
                              <a:defRPr sz="24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ＭＳ Ｐゴシック" panose="020B0600070205080204" pitchFamily="34" charset="-128"/>
                              </a:defRPr>
                            </a:lvl3pPr>
                            <a:lvl4pPr marL="1600200" indent="-228600" eaLnBrk="0" hangingPunct="0">
                              <a:defRPr sz="24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ＭＳ Ｐゴシック" panose="020B0600070205080204" pitchFamily="34" charset="-128"/>
                              </a:defRPr>
                            </a:lvl4pPr>
                            <a:lvl5pPr marL="2057400" indent="-228600" eaLnBrk="0" hangingPunct="0">
                              <a:defRPr sz="24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ＭＳ Ｐゴシック" panose="020B0600070205080204" pitchFamily="34" charset="-128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ＭＳ Ｐゴシック" panose="020B0600070205080204" pitchFamily="34" charset="-128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ＭＳ Ｐゴシック" panose="020B0600070205080204" pitchFamily="34" charset="-128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ＭＳ Ｐゴシック" panose="020B0600070205080204" pitchFamily="34" charset="-128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ＭＳ Ｐゴシック" panose="020B0600070205080204" pitchFamily="34" charset="-128"/>
                              </a:defRPr>
                            </a:lvl9pPr>
                          </a:lstStyle>
                          <a:p>
                            <a:pPr eaLnBrk="1" hangingPunct="1"/>
                            <a:r>
                              <a:rPr lang="en-US" altLang="en-US" sz="1540" b="1" i="1">
                                <a:latin typeface="Times New Roman" panose="02020603050405020304" pitchFamily="18" charset="0"/>
                              </a:rPr>
                              <a:t>i</a:t>
                            </a:r>
                            <a:r>
                              <a:rPr lang="en-US" altLang="en-US" sz="1540" b="1" i="1" baseline="-25000">
                                <a:latin typeface="Times New Roman" panose="02020603050405020304" pitchFamily="18" charset="0"/>
                              </a:rPr>
                              <a:t>L</a:t>
                            </a:r>
                            <a:endParaRPr lang="en-US" altLang="en-US" sz="1540" b="1">
                              <a:latin typeface="Times New Roman" panose="02020603050405020304" pitchFamily="18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33854" name="Group 42">
                          <a:extLst>
                            <a:ext uri="{FF2B5EF4-FFF2-40B4-BE49-F238E27FC236}">
                              <a16:creationId xmlns:a16="http://schemas.microsoft.com/office/drawing/2014/main" id="{0B009736-8592-D74E-9945-4E786DD8645B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4608" y="3456"/>
                          <a:ext cx="576" cy="432"/>
                          <a:chOff x="4608" y="3456"/>
                          <a:chExt cx="576" cy="432"/>
                        </a:xfrm>
                      </p:grpSpPr>
                      <p:sp>
                        <p:nvSpPr>
                          <p:cNvPr id="33857" name="Line 43">
                            <a:extLst>
                              <a:ext uri="{FF2B5EF4-FFF2-40B4-BE49-F238E27FC236}">
                                <a16:creationId xmlns:a16="http://schemas.microsoft.com/office/drawing/2014/main" id="{AB7FD399-88EF-574A-B6EE-39B4966BAECB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4608" y="3456"/>
                            <a:ext cx="432" cy="0"/>
                          </a:xfrm>
                          <a:prstGeom prst="line">
                            <a:avLst/>
                          </a:prstGeom>
                          <a:noFill/>
                          <a:ln w="3175">
                            <a:solidFill>
                              <a:srgbClr val="000000"/>
                            </a:solidFill>
                            <a:round/>
                            <a:headEnd type="stealth" w="sm" len="sm"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US" sz="1980"/>
                          </a:p>
                        </p:txBody>
                      </p:sp>
                      <p:sp>
                        <p:nvSpPr>
                          <p:cNvPr id="33858" name="Text Box 44">
                            <a:extLst>
                              <a:ext uri="{FF2B5EF4-FFF2-40B4-BE49-F238E27FC236}">
                                <a16:creationId xmlns:a16="http://schemas.microsoft.com/office/drawing/2014/main" id="{5594288B-7441-D14C-80BB-72156D20EE90}"/>
                              </a:ext>
                            </a:extLst>
                          </p:cNvPr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608" y="3456"/>
                            <a:ext cx="576" cy="43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>
                            <a:lvl1pPr eaLnBrk="0" hangingPunct="0">
                              <a:defRPr sz="24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ＭＳ Ｐゴシック" panose="020B0600070205080204" pitchFamily="34" charset="-128"/>
                              </a:defRPr>
                            </a:lvl1pPr>
                            <a:lvl2pPr marL="742950" indent="-285750" eaLnBrk="0" hangingPunct="0">
                              <a:defRPr sz="24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ＭＳ Ｐゴシック" panose="020B0600070205080204" pitchFamily="34" charset="-128"/>
                              </a:defRPr>
                            </a:lvl2pPr>
                            <a:lvl3pPr marL="1143000" indent="-228600" eaLnBrk="0" hangingPunct="0">
                              <a:defRPr sz="24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ＭＳ Ｐゴシック" panose="020B0600070205080204" pitchFamily="34" charset="-128"/>
                              </a:defRPr>
                            </a:lvl3pPr>
                            <a:lvl4pPr marL="1600200" indent="-228600" eaLnBrk="0" hangingPunct="0">
                              <a:defRPr sz="24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ＭＳ Ｐゴシック" panose="020B0600070205080204" pitchFamily="34" charset="-128"/>
                              </a:defRPr>
                            </a:lvl4pPr>
                            <a:lvl5pPr marL="2057400" indent="-228600" eaLnBrk="0" hangingPunct="0">
                              <a:defRPr sz="24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ＭＳ Ｐゴシック" panose="020B0600070205080204" pitchFamily="34" charset="-128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ＭＳ Ｐゴシック" panose="020B0600070205080204" pitchFamily="34" charset="-128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ＭＳ Ｐゴシック" panose="020B0600070205080204" pitchFamily="34" charset="-128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ＭＳ Ｐゴシック" panose="020B0600070205080204" pitchFamily="34" charset="-128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ＭＳ Ｐゴシック" panose="020B0600070205080204" pitchFamily="34" charset="-128"/>
                              </a:defRPr>
                            </a:lvl9pPr>
                          </a:lstStyle>
                          <a:p>
                            <a:pPr eaLnBrk="1" hangingPunct="1"/>
                            <a:r>
                              <a:rPr lang="en-US" altLang="en-US" sz="1540" b="1" i="1">
                                <a:latin typeface="Times New Roman" panose="02020603050405020304" pitchFamily="18" charset="0"/>
                              </a:rPr>
                              <a:t>i</a:t>
                            </a:r>
                            <a:r>
                              <a:rPr lang="en-US" altLang="en-US" sz="1540" b="1" i="1" baseline="-25000">
                                <a:latin typeface="Times New Roman" panose="02020603050405020304" pitchFamily="18" charset="0"/>
                              </a:rPr>
                              <a:t>D</a:t>
                            </a:r>
                            <a:endParaRPr lang="en-US" altLang="en-US" sz="1540" b="1">
                              <a:latin typeface="Times New Roman" panose="02020603050405020304" pitchFamily="18" charset="0"/>
                            </a:endParaRPr>
                          </a:p>
                        </p:txBody>
                      </p:sp>
                    </p:grpSp>
                    <p:sp>
                      <p:nvSpPr>
                        <p:cNvPr id="33855" name="Text Box 45">
                          <a:extLst>
                            <a:ext uri="{FF2B5EF4-FFF2-40B4-BE49-F238E27FC236}">
                              <a16:creationId xmlns:a16="http://schemas.microsoft.com/office/drawing/2014/main" id="{4F359CAA-79FB-DE49-9706-DF962E16EACE}"/>
                            </a:ext>
                          </a:extLst>
                        </p:cNvPr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336" y="3456"/>
                          <a:ext cx="720" cy="1152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>
                          <a:lvl1pPr eaLnBrk="0" hangingPunct="0"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ＭＳ Ｐゴシック" panose="020B0600070205080204" pitchFamily="34" charset="-128"/>
                            </a:defRPr>
                          </a:lvl1pPr>
                          <a:lvl2pPr marL="742950" indent="-285750" eaLnBrk="0" hangingPunct="0"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ＭＳ Ｐゴシック" panose="020B0600070205080204" pitchFamily="34" charset="-128"/>
                            </a:defRPr>
                          </a:lvl2pPr>
                          <a:lvl3pPr marL="1143000" indent="-228600" eaLnBrk="0" hangingPunct="0"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ＭＳ Ｐゴシック" panose="020B0600070205080204" pitchFamily="34" charset="-128"/>
                            </a:defRPr>
                          </a:lvl3pPr>
                          <a:lvl4pPr marL="1600200" indent="-228600" eaLnBrk="0" hangingPunct="0"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ＭＳ Ｐゴシック" panose="020B0600070205080204" pitchFamily="34" charset="-128"/>
                            </a:defRPr>
                          </a:lvl4pPr>
                          <a:lvl5pPr marL="2057400" indent="-228600" eaLnBrk="0" hangingPunct="0"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ＭＳ Ｐゴシック" panose="020B0600070205080204" pitchFamily="34" charset="-128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ＭＳ Ｐゴシック" panose="020B0600070205080204" pitchFamily="34" charset="-128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ＭＳ Ｐゴシック" panose="020B0600070205080204" pitchFamily="34" charset="-128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ＭＳ Ｐゴシック" panose="020B0600070205080204" pitchFamily="34" charset="-128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ＭＳ Ｐゴシック" panose="020B0600070205080204" pitchFamily="34" charset="-128"/>
                            </a:defRPr>
                          </a:lvl9pPr>
                        </a:lstStyle>
                        <a:p>
                          <a:pPr eaLnBrk="1" hangingPunct="1"/>
                          <a:r>
                            <a:rPr lang="en-US" altLang="en-US" sz="1320">
                              <a:latin typeface="Times New Roman" panose="02020603050405020304" pitchFamily="18" charset="0"/>
                            </a:rPr>
                            <a:t>+</a:t>
                          </a:r>
                        </a:p>
                        <a:p>
                          <a:pPr eaLnBrk="1" hangingPunct="1"/>
                          <a:r>
                            <a:rPr lang="en-US" altLang="en-US" sz="1540" b="1" i="1">
                              <a:latin typeface="Times New Roman" panose="02020603050405020304" pitchFamily="18" charset="0"/>
                            </a:rPr>
                            <a:t>v</a:t>
                          </a:r>
                          <a:r>
                            <a:rPr lang="en-US" altLang="en-US" sz="1540" b="1" i="1" baseline="-25000">
                              <a:latin typeface="Times New Roman" panose="02020603050405020304" pitchFamily="18" charset="0"/>
                            </a:rPr>
                            <a:t>out</a:t>
                          </a:r>
                        </a:p>
                        <a:p>
                          <a:pPr eaLnBrk="1" hangingPunct="1"/>
                          <a:r>
                            <a:rPr lang="en-US" altLang="en-US" sz="1320" i="1" baseline="-25000">
                              <a:latin typeface="Times New Roman" panose="02020603050405020304" pitchFamily="18" charset="0"/>
                            </a:rPr>
                            <a:t>_</a:t>
                          </a:r>
                          <a:endParaRPr lang="en-US" altLang="en-US" sz="2640">
                            <a:latin typeface="Times New Roman" panose="02020603050405020304" pitchFamily="18" charset="0"/>
                          </a:endParaRPr>
                        </a:p>
                      </p:txBody>
                    </p:sp>
                    <p:sp>
                      <p:nvSpPr>
                        <p:cNvPr id="33856" name="Text Box 46">
                          <a:extLst>
                            <a:ext uri="{FF2B5EF4-FFF2-40B4-BE49-F238E27FC236}">
                              <a16:creationId xmlns:a16="http://schemas.microsoft.com/office/drawing/2014/main" id="{8683438B-7462-B542-9D18-6A0875D7266A}"/>
                            </a:ext>
                          </a:extLst>
                        </p:cNvPr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024" y="4752"/>
                          <a:ext cx="3168" cy="432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>
                          <a:lvl1pPr eaLnBrk="0" hangingPunct="0"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ＭＳ Ｐゴシック" panose="020B0600070205080204" pitchFamily="34" charset="-128"/>
                            </a:defRPr>
                          </a:lvl1pPr>
                          <a:lvl2pPr marL="742950" indent="-285750" eaLnBrk="0" hangingPunct="0"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ＭＳ Ｐゴシック" panose="020B0600070205080204" pitchFamily="34" charset="-128"/>
                            </a:defRPr>
                          </a:lvl2pPr>
                          <a:lvl3pPr marL="1143000" indent="-228600" eaLnBrk="0" hangingPunct="0"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ＭＳ Ｐゴシック" panose="020B0600070205080204" pitchFamily="34" charset="-128"/>
                            </a:defRPr>
                          </a:lvl3pPr>
                          <a:lvl4pPr marL="1600200" indent="-228600" eaLnBrk="0" hangingPunct="0"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ＭＳ Ｐゴシック" panose="020B0600070205080204" pitchFamily="34" charset="-128"/>
                            </a:defRPr>
                          </a:lvl4pPr>
                          <a:lvl5pPr marL="2057400" indent="-228600" eaLnBrk="0" hangingPunct="0"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ＭＳ Ｐゴシック" panose="020B0600070205080204" pitchFamily="34" charset="-128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ＭＳ Ｐゴシック" panose="020B0600070205080204" pitchFamily="34" charset="-128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ＭＳ Ｐゴシック" panose="020B0600070205080204" pitchFamily="34" charset="-128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ＭＳ Ｐゴシック" panose="020B0600070205080204" pitchFamily="34" charset="-128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ＭＳ Ｐゴシック" panose="020B0600070205080204" pitchFamily="34" charset="-128"/>
                            </a:defRPr>
                          </a:lvl9pPr>
                        </a:lstStyle>
                        <a:p>
                          <a:pPr eaLnBrk="1" hangingPunct="1"/>
                          <a:r>
                            <a:rPr lang="en-US" altLang="en-US" sz="1540"/>
                            <a:t>Fig. (1.) Buck-Boost Converter</a:t>
                          </a:r>
                          <a:endParaRPr lang="en-US" altLang="en-US" sz="1540">
                            <a:latin typeface="Times New Roman" panose="02020603050405020304" pitchFamily="18" charset="0"/>
                          </a:endParaRPr>
                        </a:p>
                      </p:txBody>
                    </p:sp>
                  </p:grpSp>
                  <p:sp>
                    <p:nvSpPr>
                      <p:cNvPr id="33849" name="Text Box 47">
                        <a:extLst>
                          <a:ext uri="{FF2B5EF4-FFF2-40B4-BE49-F238E27FC236}">
                            <a16:creationId xmlns:a16="http://schemas.microsoft.com/office/drawing/2014/main" id="{3E0698BC-61F8-F54A-A142-DF89484AE5D0}"/>
                          </a:ext>
                        </a:extLst>
                      </p:cNvPr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2304" y="3600"/>
                        <a:ext cx="720" cy="4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>
                        <a:lvl1pPr eaLnBrk="0" hangingPunct="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1pPr>
                        <a:lvl2pPr marL="742950" indent="-285750" eaLnBrk="0" hangingPunct="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2pPr>
                        <a:lvl3pPr marL="1143000" indent="-228600" eaLnBrk="0" hangingPunct="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3pPr>
                        <a:lvl4pPr marL="1600200" indent="-228600" eaLnBrk="0" hangingPunct="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4pPr>
                        <a:lvl5pPr marL="2057400" indent="-228600" eaLnBrk="0" hangingPunct="0"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9pPr>
                      </a:lstStyle>
                      <a:p>
                        <a:pPr eaLnBrk="1" hangingPunct="1"/>
                        <a:r>
                          <a:rPr lang="en-US" altLang="en-US" sz="1980" b="1" i="1">
                            <a:latin typeface="Times New Roman" panose="02020603050405020304" pitchFamily="18" charset="0"/>
                          </a:rPr>
                          <a:t>v</a:t>
                        </a:r>
                        <a:r>
                          <a:rPr lang="en-US" altLang="en-US" sz="1980" b="1" i="1" baseline="-25000">
                            <a:latin typeface="Times New Roman" panose="02020603050405020304" pitchFamily="18" charset="0"/>
                          </a:rPr>
                          <a:t>in</a:t>
                        </a:r>
                        <a:endParaRPr lang="en-US" altLang="en-US" sz="1980" b="1">
                          <a:latin typeface="Times New Roman" panose="02020603050405020304" pitchFamily="18" charset="0"/>
                        </a:endParaRPr>
                      </a:p>
                    </p:txBody>
                  </p:sp>
                </p:grpSp>
              </p:grpSp>
            </p:grpSp>
            <p:sp>
              <p:nvSpPr>
                <p:cNvPr id="33837" name="Line 48">
                  <a:extLst>
                    <a:ext uri="{FF2B5EF4-FFF2-40B4-BE49-F238E27FC236}">
                      <a16:creationId xmlns:a16="http://schemas.microsoft.com/office/drawing/2014/main" id="{88EF90B9-AC5E-4949-ACBC-D2F69F8874F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503" y="3428"/>
                  <a:ext cx="98" cy="1"/>
                </a:xfrm>
                <a:prstGeom prst="line">
                  <a:avLst/>
                </a:prstGeom>
                <a:noFill/>
                <a:ln w="444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980"/>
                </a:p>
              </p:txBody>
            </p:sp>
            <p:sp>
              <p:nvSpPr>
                <p:cNvPr id="33838" name="Line 49">
                  <a:extLst>
                    <a:ext uri="{FF2B5EF4-FFF2-40B4-BE49-F238E27FC236}">
                      <a16:creationId xmlns:a16="http://schemas.microsoft.com/office/drawing/2014/main" id="{D5678F5A-D456-B848-B50D-493EFF7B8FF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664" y="3428"/>
                  <a:ext cx="92" cy="1"/>
                </a:xfrm>
                <a:prstGeom prst="line">
                  <a:avLst/>
                </a:prstGeom>
                <a:noFill/>
                <a:ln w="444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980"/>
                </a:p>
              </p:txBody>
            </p:sp>
            <p:sp>
              <p:nvSpPr>
                <p:cNvPr id="33839" name="Line 50">
                  <a:extLst>
                    <a:ext uri="{FF2B5EF4-FFF2-40B4-BE49-F238E27FC236}">
                      <a16:creationId xmlns:a16="http://schemas.microsoft.com/office/drawing/2014/main" id="{184BEF14-0A4E-AE46-A9B1-D0148CBC1CC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819" y="3428"/>
                  <a:ext cx="92" cy="1"/>
                </a:xfrm>
                <a:prstGeom prst="line">
                  <a:avLst/>
                </a:prstGeom>
                <a:noFill/>
                <a:ln w="444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980"/>
                </a:p>
              </p:txBody>
            </p:sp>
          </p:grpSp>
          <p:sp>
            <p:nvSpPr>
              <p:cNvPr id="33835" name="Line 51">
                <a:extLst>
                  <a:ext uri="{FF2B5EF4-FFF2-40B4-BE49-F238E27FC236}">
                    <a16:creationId xmlns:a16="http://schemas.microsoft.com/office/drawing/2014/main" id="{0DEAB072-D86B-6141-9280-78598DE1B7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361" y="3238"/>
                <a:ext cx="794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980"/>
              </a:p>
            </p:txBody>
          </p:sp>
        </p:grpSp>
        <p:sp>
          <p:nvSpPr>
            <p:cNvPr id="33828" name="Line 52">
              <a:extLst>
                <a:ext uri="{FF2B5EF4-FFF2-40B4-BE49-F238E27FC236}">
                  <a16:creationId xmlns:a16="http://schemas.microsoft.com/office/drawing/2014/main" id="{8FE1A6DE-FC34-A34A-A74E-D7ECF9994AB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98" y="3175"/>
              <a:ext cx="1" cy="126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980"/>
            </a:p>
          </p:txBody>
        </p:sp>
        <p:sp>
          <p:nvSpPr>
            <p:cNvPr id="33829" name="Line 53">
              <a:extLst>
                <a:ext uri="{FF2B5EF4-FFF2-40B4-BE49-F238E27FC236}">
                  <a16:creationId xmlns:a16="http://schemas.microsoft.com/office/drawing/2014/main" id="{9FA8E8F3-3ECE-B144-AC26-24065A3B21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61" y="4262"/>
              <a:ext cx="1" cy="239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980"/>
            </a:p>
          </p:txBody>
        </p:sp>
        <p:sp>
          <p:nvSpPr>
            <p:cNvPr id="33830" name="Freeform 54">
              <a:extLst>
                <a:ext uri="{FF2B5EF4-FFF2-40B4-BE49-F238E27FC236}">
                  <a16:creationId xmlns:a16="http://schemas.microsoft.com/office/drawing/2014/main" id="{3470A44B-AAA8-1045-9D6E-4614E1554A6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6" y="3224"/>
              <a:ext cx="29" cy="21"/>
            </a:xfrm>
            <a:custGeom>
              <a:avLst/>
              <a:gdLst>
                <a:gd name="T0" fmla="*/ 0 w 29"/>
                <a:gd name="T1" fmla="*/ 14 h 21"/>
                <a:gd name="T2" fmla="*/ 7 w 29"/>
                <a:gd name="T3" fmla="*/ 0 h 21"/>
                <a:gd name="T4" fmla="*/ 22 w 29"/>
                <a:gd name="T5" fmla="*/ 0 h 21"/>
                <a:gd name="T6" fmla="*/ 29 w 29"/>
                <a:gd name="T7" fmla="*/ 14 h 21"/>
                <a:gd name="T8" fmla="*/ 22 w 29"/>
                <a:gd name="T9" fmla="*/ 21 h 21"/>
                <a:gd name="T10" fmla="*/ 7 w 29"/>
                <a:gd name="T11" fmla="*/ 21 h 21"/>
                <a:gd name="T12" fmla="*/ 0 w 29"/>
                <a:gd name="T13" fmla="*/ 14 h 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9" h="21">
                  <a:moveTo>
                    <a:pt x="0" y="14"/>
                  </a:moveTo>
                  <a:lnTo>
                    <a:pt x="7" y="0"/>
                  </a:lnTo>
                  <a:lnTo>
                    <a:pt x="22" y="0"/>
                  </a:lnTo>
                  <a:lnTo>
                    <a:pt x="29" y="14"/>
                  </a:lnTo>
                  <a:lnTo>
                    <a:pt x="22" y="21"/>
                  </a:lnTo>
                  <a:lnTo>
                    <a:pt x="7" y="21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0000"/>
            </a:solidFill>
            <a:ln w="444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980"/>
            </a:p>
          </p:txBody>
        </p:sp>
        <p:sp>
          <p:nvSpPr>
            <p:cNvPr id="33831" name="Freeform 55">
              <a:extLst>
                <a:ext uri="{FF2B5EF4-FFF2-40B4-BE49-F238E27FC236}">
                  <a16:creationId xmlns:a16="http://schemas.microsoft.com/office/drawing/2014/main" id="{34BE5D44-0E7A-F44B-8086-598FD5620A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6" y="4487"/>
              <a:ext cx="29" cy="21"/>
            </a:xfrm>
            <a:custGeom>
              <a:avLst/>
              <a:gdLst>
                <a:gd name="T0" fmla="*/ 0 w 29"/>
                <a:gd name="T1" fmla="*/ 14 h 21"/>
                <a:gd name="T2" fmla="*/ 7 w 29"/>
                <a:gd name="T3" fmla="*/ 0 h 21"/>
                <a:gd name="T4" fmla="*/ 22 w 29"/>
                <a:gd name="T5" fmla="*/ 0 h 21"/>
                <a:gd name="T6" fmla="*/ 29 w 29"/>
                <a:gd name="T7" fmla="*/ 14 h 21"/>
                <a:gd name="T8" fmla="*/ 22 w 29"/>
                <a:gd name="T9" fmla="*/ 21 h 21"/>
                <a:gd name="T10" fmla="*/ 7 w 29"/>
                <a:gd name="T11" fmla="*/ 21 h 21"/>
                <a:gd name="T12" fmla="*/ 0 w 29"/>
                <a:gd name="T13" fmla="*/ 14 h 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9" h="21">
                  <a:moveTo>
                    <a:pt x="0" y="14"/>
                  </a:moveTo>
                  <a:lnTo>
                    <a:pt x="7" y="0"/>
                  </a:lnTo>
                  <a:lnTo>
                    <a:pt x="22" y="0"/>
                  </a:lnTo>
                  <a:lnTo>
                    <a:pt x="29" y="14"/>
                  </a:lnTo>
                  <a:lnTo>
                    <a:pt x="22" y="21"/>
                  </a:lnTo>
                  <a:lnTo>
                    <a:pt x="7" y="21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0000"/>
            </a:solidFill>
            <a:ln w="444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980"/>
            </a:p>
          </p:txBody>
        </p:sp>
        <p:sp>
          <p:nvSpPr>
            <p:cNvPr id="33832" name="Freeform 56">
              <a:extLst>
                <a:ext uri="{FF2B5EF4-FFF2-40B4-BE49-F238E27FC236}">
                  <a16:creationId xmlns:a16="http://schemas.microsoft.com/office/drawing/2014/main" id="{D1E526C3-A0AB-4C42-A814-2A5A9A5C5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1" y="4487"/>
              <a:ext cx="21" cy="21"/>
            </a:xfrm>
            <a:custGeom>
              <a:avLst/>
              <a:gdLst>
                <a:gd name="T0" fmla="*/ 0 w 21"/>
                <a:gd name="T1" fmla="*/ 14 h 21"/>
                <a:gd name="T2" fmla="*/ 7 w 21"/>
                <a:gd name="T3" fmla="*/ 0 h 21"/>
                <a:gd name="T4" fmla="*/ 14 w 21"/>
                <a:gd name="T5" fmla="*/ 0 h 21"/>
                <a:gd name="T6" fmla="*/ 21 w 21"/>
                <a:gd name="T7" fmla="*/ 14 h 21"/>
                <a:gd name="T8" fmla="*/ 14 w 21"/>
                <a:gd name="T9" fmla="*/ 21 h 21"/>
                <a:gd name="T10" fmla="*/ 7 w 21"/>
                <a:gd name="T11" fmla="*/ 21 h 21"/>
                <a:gd name="T12" fmla="*/ 0 w 21"/>
                <a:gd name="T13" fmla="*/ 14 h 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" h="21">
                  <a:moveTo>
                    <a:pt x="0" y="14"/>
                  </a:moveTo>
                  <a:lnTo>
                    <a:pt x="7" y="0"/>
                  </a:lnTo>
                  <a:lnTo>
                    <a:pt x="14" y="0"/>
                  </a:lnTo>
                  <a:lnTo>
                    <a:pt x="21" y="14"/>
                  </a:lnTo>
                  <a:lnTo>
                    <a:pt x="14" y="21"/>
                  </a:lnTo>
                  <a:lnTo>
                    <a:pt x="7" y="21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0000"/>
            </a:solidFill>
            <a:ln w="444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980"/>
            </a:p>
          </p:txBody>
        </p:sp>
        <p:sp>
          <p:nvSpPr>
            <p:cNvPr id="33833" name="Freeform 57">
              <a:extLst>
                <a:ext uri="{FF2B5EF4-FFF2-40B4-BE49-F238E27FC236}">
                  <a16:creationId xmlns:a16="http://schemas.microsoft.com/office/drawing/2014/main" id="{21EFE265-4EE2-244F-B5FA-AD4790009AB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1" y="3224"/>
              <a:ext cx="21" cy="21"/>
            </a:xfrm>
            <a:custGeom>
              <a:avLst/>
              <a:gdLst>
                <a:gd name="T0" fmla="*/ 0 w 21"/>
                <a:gd name="T1" fmla="*/ 14 h 21"/>
                <a:gd name="T2" fmla="*/ 7 w 21"/>
                <a:gd name="T3" fmla="*/ 0 h 21"/>
                <a:gd name="T4" fmla="*/ 14 w 21"/>
                <a:gd name="T5" fmla="*/ 0 h 21"/>
                <a:gd name="T6" fmla="*/ 21 w 21"/>
                <a:gd name="T7" fmla="*/ 14 h 21"/>
                <a:gd name="T8" fmla="*/ 14 w 21"/>
                <a:gd name="T9" fmla="*/ 21 h 21"/>
                <a:gd name="T10" fmla="*/ 7 w 21"/>
                <a:gd name="T11" fmla="*/ 21 h 21"/>
                <a:gd name="T12" fmla="*/ 0 w 21"/>
                <a:gd name="T13" fmla="*/ 14 h 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" h="21">
                  <a:moveTo>
                    <a:pt x="0" y="14"/>
                  </a:moveTo>
                  <a:lnTo>
                    <a:pt x="7" y="0"/>
                  </a:lnTo>
                  <a:lnTo>
                    <a:pt x="14" y="0"/>
                  </a:lnTo>
                  <a:lnTo>
                    <a:pt x="21" y="14"/>
                  </a:lnTo>
                  <a:lnTo>
                    <a:pt x="14" y="21"/>
                  </a:lnTo>
                  <a:lnTo>
                    <a:pt x="7" y="21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0000"/>
            </a:solidFill>
            <a:ln w="444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980"/>
            </a:p>
          </p:txBody>
        </p:sp>
      </p:grpSp>
      <p:sp>
        <p:nvSpPr>
          <p:cNvPr id="444474" name="Rectangle 58">
            <a:extLst>
              <a:ext uri="{FF2B5EF4-FFF2-40B4-BE49-F238E27FC236}">
                <a16:creationId xmlns:a16="http://schemas.microsoft.com/office/drawing/2014/main" id="{C89EC728-0B85-4A43-9BF2-234211BB6B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4668283"/>
            <a:ext cx="184731" cy="39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1980">
              <a:latin typeface="Arial" charset="0"/>
              <a:ea typeface="ＭＳ Ｐゴシック" charset="0"/>
            </a:endParaRPr>
          </a:p>
        </p:txBody>
      </p:sp>
      <p:sp>
        <p:nvSpPr>
          <p:cNvPr id="444475" name="Rectangle 59">
            <a:extLst>
              <a:ext uri="{FF2B5EF4-FFF2-40B4-BE49-F238E27FC236}">
                <a16:creationId xmlns:a16="http://schemas.microsoft.com/office/drawing/2014/main" id="{BB330C41-43F1-9649-A174-D3168FC19B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4668283"/>
            <a:ext cx="184731" cy="39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1980">
              <a:latin typeface="Arial" charset="0"/>
              <a:ea typeface="ＭＳ Ｐゴシック" charset="0"/>
            </a:endParaRPr>
          </a:p>
        </p:txBody>
      </p:sp>
      <p:sp>
        <p:nvSpPr>
          <p:cNvPr id="444476" name="Rectangle 60">
            <a:extLst>
              <a:ext uri="{FF2B5EF4-FFF2-40B4-BE49-F238E27FC236}">
                <a16:creationId xmlns:a16="http://schemas.microsoft.com/office/drawing/2014/main" id="{461B7502-B6C5-4045-B6C7-599DBB6907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4668283"/>
            <a:ext cx="184731" cy="39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1980">
              <a:latin typeface="Arial" charset="0"/>
              <a:ea typeface="ＭＳ Ｐゴシック" charset="0"/>
            </a:endParaRPr>
          </a:p>
        </p:txBody>
      </p:sp>
      <p:sp>
        <p:nvSpPr>
          <p:cNvPr id="444477" name="Rectangle 61">
            <a:extLst>
              <a:ext uri="{FF2B5EF4-FFF2-40B4-BE49-F238E27FC236}">
                <a16:creationId xmlns:a16="http://schemas.microsoft.com/office/drawing/2014/main" id="{4B24E227-8D58-9E43-8DC0-1C58FA0385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4725909"/>
            <a:ext cx="184731" cy="39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1980">
              <a:latin typeface="Arial" charset="0"/>
              <a:ea typeface="ＭＳ Ｐゴシック" charset="0"/>
            </a:endParaRPr>
          </a:p>
        </p:txBody>
      </p:sp>
      <p:grpSp>
        <p:nvGrpSpPr>
          <p:cNvPr id="33799" name="Group 62">
            <a:extLst>
              <a:ext uri="{FF2B5EF4-FFF2-40B4-BE49-F238E27FC236}">
                <a16:creationId xmlns:a16="http://schemas.microsoft.com/office/drawing/2014/main" id="{D2D8C59B-6941-AE4A-B3D2-14C8CFBA9A12}"/>
              </a:ext>
            </a:extLst>
          </p:cNvPr>
          <p:cNvGrpSpPr>
            <a:grpSpLocks/>
          </p:cNvGrpSpPr>
          <p:nvPr/>
        </p:nvGrpSpPr>
        <p:grpSpPr bwMode="auto">
          <a:xfrm>
            <a:off x="5280660" y="2430780"/>
            <a:ext cx="4693920" cy="2933700"/>
            <a:chOff x="3024" y="672"/>
            <a:chExt cx="2688" cy="1680"/>
          </a:xfrm>
        </p:grpSpPr>
        <p:sp>
          <p:nvSpPr>
            <p:cNvPr id="33805" name="Text Box 63">
              <a:extLst>
                <a:ext uri="{FF2B5EF4-FFF2-40B4-BE49-F238E27FC236}">
                  <a16:creationId xmlns:a16="http://schemas.microsoft.com/office/drawing/2014/main" id="{8AA2E9F9-C7CA-3248-8CD6-DD1E64D5DA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56" y="720"/>
              <a:ext cx="215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540" b="1" i="1">
                  <a:latin typeface="Times New Roman" panose="02020603050405020304" pitchFamily="18" charset="0"/>
                </a:rPr>
                <a:t>i</a:t>
              </a:r>
              <a:r>
                <a:rPr lang="en-US" altLang="en-US" sz="1540" b="1" i="1" baseline="-25000">
                  <a:latin typeface="Times New Roman" panose="02020603050405020304" pitchFamily="18" charset="0"/>
                </a:rPr>
                <a:t>L</a:t>
              </a:r>
              <a:endParaRPr lang="en-US" altLang="en-US" sz="1540" b="1">
                <a:latin typeface="Times New Roman" panose="02020603050405020304" pitchFamily="18" charset="0"/>
              </a:endParaRPr>
            </a:p>
          </p:txBody>
        </p:sp>
        <p:sp>
          <p:nvSpPr>
            <p:cNvPr id="33806" name="Text Box 64">
              <a:extLst>
                <a:ext uri="{FF2B5EF4-FFF2-40B4-BE49-F238E27FC236}">
                  <a16:creationId xmlns:a16="http://schemas.microsoft.com/office/drawing/2014/main" id="{F95C43A4-CB82-D04D-BDEA-BE12D24D20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56" y="1344"/>
              <a:ext cx="271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540" b="1" i="1">
                  <a:latin typeface="Times New Roman" panose="02020603050405020304" pitchFamily="18" charset="0"/>
                </a:rPr>
                <a:t>i</a:t>
              </a:r>
              <a:r>
                <a:rPr lang="en-US" altLang="en-US" sz="1540" b="1" i="1" baseline="-25000">
                  <a:latin typeface="Times New Roman" panose="02020603050405020304" pitchFamily="18" charset="0"/>
                </a:rPr>
                <a:t>D</a:t>
              </a:r>
              <a:endParaRPr lang="en-US" altLang="en-US" sz="1540" b="1">
                <a:latin typeface="Times New Roman" panose="02020603050405020304" pitchFamily="18" charset="0"/>
              </a:endParaRPr>
            </a:p>
          </p:txBody>
        </p:sp>
        <p:graphicFrame>
          <p:nvGraphicFramePr>
            <p:cNvPr id="33807" name="Object 65">
              <a:extLst>
                <a:ext uri="{FF2B5EF4-FFF2-40B4-BE49-F238E27FC236}">
                  <a16:creationId xmlns:a16="http://schemas.microsoft.com/office/drawing/2014/main" id="{FDD610F0-134E-454B-974B-BD722061B26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703" y="833"/>
            <a:ext cx="1901" cy="12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66" name="VISIO" r:id="rId3" imgW="25133300" imgH="18135600" progId="Visio.Drawing.6">
                    <p:embed/>
                  </p:oleObj>
                </mc:Choice>
                <mc:Fallback>
                  <p:oleObj name="VISIO" r:id="rId3" imgW="25133300" imgH="18135600" progId="Visio.Drawing.6">
                    <p:embed/>
                    <p:pic>
                      <p:nvPicPr>
                        <p:cNvPr id="33807" name="Object 65">
                          <a:extLst>
                            <a:ext uri="{FF2B5EF4-FFF2-40B4-BE49-F238E27FC236}">
                              <a16:creationId xmlns:a16="http://schemas.microsoft.com/office/drawing/2014/main" id="{FDD610F0-134E-454B-974B-BD722061B26E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03" y="833"/>
                          <a:ext cx="1901" cy="129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17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3808" name="Text Box 66">
              <a:extLst>
                <a:ext uri="{FF2B5EF4-FFF2-40B4-BE49-F238E27FC236}">
                  <a16:creationId xmlns:a16="http://schemas.microsoft.com/office/drawing/2014/main" id="{31A3FD09-C389-8C4A-AA30-9E7F409624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8" y="2159"/>
              <a:ext cx="2304" cy="19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540"/>
                <a:t>Fig. (2.) Inductor and Diode Current in DCM</a:t>
              </a:r>
              <a:endParaRPr lang="en-US" altLang="en-US" sz="1540">
                <a:latin typeface="Times New Roman" panose="02020603050405020304" pitchFamily="18" charset="0"/>
              </a:endParaRPr>
            </a:p>
          </p:txBody>
        </p:sp>
        <p:sp>
          <p:nvSpPr>
            <p:cNvPr id="33809" name="Text Box 67">
              <a:extLst>
                <a:ext uri="{FF2B5EF4-FFF2-40B4-BE49-F238E27FC236}">
                  <a16:creationId xmlns:a16="http://schemas.microsoft.com/office/drawing/2014/main" id="{777D20D1-8C00-604C-A51B-0F23777B45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24" y="897"/>
              <a:ext cx="636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2640">
                <a:latin typeface="Times New Roman" panose="02020603050405020304" pitchFamily="18" charset="0"/>
              </a:endParaRPr>
            </a:p>
          </p:txBody>
        </p:sp>
        <p:sp>
          <p:nvSpPr>
            <p:cNvPr id="33810" name="Text Box 68">
              <a:extLst>
                <a:ext uri="{FF2B5EF4-FFF2-40B4-BE49-F238E27FC236}">
                  <a16:creationId xmlns:a16="http://schemas.microsoft.com/office/drawing/2014/main" id="{EEE2791E-DAE4-E942-940F-AC775649C5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4" y="1538"/>
              <a:ext cx="324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2640">
                <a:latin typeface="Times New Roman" panose="02020603050405020304" pitchFamily="18" charset="0"/>
              </a:endParaRPr>
            </a:p>
          </p:txBody>
        </p:sp>
        <p:sp>
          <p:nvSpPr>
            <p:cNvPr id="33811" name="Text Box 69">
              <a:extLst>
                <a:ext uri="{FF2B5EF4-FFF2-40B4-BE49-F238E27FC236}">
                  <a16:creationId xmlns:a16="http://schemas.microsoft.com/office/drawing/2014/main" id="{57C9429D-A7C8-1A41-9F12-815CF796EB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03" y="768"/>
              <a:ext cx="428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2640">
                <a:latin typeface="Times New Roman" panose="02020603050405020304" pitchFamily="18" charset="0"/>
              </a:endParaRPr>
            </a:p>
          </p:txBody>
        </p:sp>
        <p:sp>
          <p:nvSpPr>
            <p:cNvPr id="33812" name="Text Box 70">
              <a:extLst>
                <a:ext uri="{FF2B5EF4-FFF2-40B4-BE49-F238E27FC236}">
                  <a16:creationId xmlns:a16="http://schemas.microsoft.com/office/drawing/2014/main" id="{FAF87FF1-5BE0-C844-83D5-F7C4228A0F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14" y="768"/>
              <a:ext cx="419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2640">
                <a:latin typeface="Times New Roman" panose="02020603050405020304" pitchFamily="18" charset="0"/>
              </a:endParaRPr>
            </a:p>
          </p:txBody>
        </p:sp>
        <p:sp>
          <p:nvSpPr>
            <p:cNvPr id="33813" name="Line 71">
              <a:extLst>
                <a:ext uri="{FF2B5EF4-FFF2-40B4-BE49-F238E27FC236}">
                  <a16:creationId xmlns:a16="http://schemas.microsoft.com/office/drawing/2014/main" id="{44D28D26-8AEE-E143-BE27-447049EDDD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07" y="961"/>
              <a:ext cx="0" cy="256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 type="stealth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980"/>
            </a:p>
          </p:txBody>
        </p:sp>
        <p:sp>
          <p:nvSpPr>
            <p:cNvPr id="33814" name="Line 72">
              <a:extLst>
                <a:ext uri="{FF2B5EF4-FFF2-40B4-BE49-F238E27FC236}">
                  <a16:creationId xmlns:a16="http://schemas.microsoft.com/office/drawing/2014/main" id="{FF2CE75C-87A1-EE4C-BCD2-16E46879307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14" y="961"/>
              <a:ext cx="204" cy="25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980"/>
            </a:p>
          </p:txBody>
        </p:sp>
        <p:graphicFrame>
          <p:nvGraphicFramePr>
            <p:cNvPr id="33815" name="Object 73">
              <a:extLst>
                <a:ext uri="{FF2B5EF4-FFF2-40B4-BE49-F238E27FC236}">
                  <a16:creationId xmlns:a16="http://schemas.microsoft.com/office/drawing/2014/main" id="{57F30517-1632-1B4C-9FE9-71156D7D458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792" y="720"/>
            <a:ext cx="397" cy="2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67" name="Equation" r:id="rId5" imgW="9067800" imgH="6731000" progId="Equation.3">
                    <p:embed/>
                  </p:oleObj>
                </mc:Choice>
                <mc:Fallback>
                  <p:oleObj name="Equation" r:id="rId5" imgW="9067800" imgH="6731000" progId="Equation.3">
                    <p:embed/>
                    <p:pic>
                      <p:nvPicPr>
                        <p:cNvPr id="33815" name="Object 73">
                          <a:extLst>
                            <a:ext uri="{FF2B5EF4-FFF2-40B4-BE49-F238E27FC236}">
                              <a16:creationId xmlns:a16="http://schemas.microsoft.com/office/drawing/2014/main" id="{57F30517-1632-1B4C-9FE9-71156D7D4584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92" y="720"/>
                          <a:ext cx="397" cy="29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816" name="Object 74">
              <a:extLst>
                <a:ext uri="{FF2B5EF4-FFF2-40B4-BE49-F238E27FC236}">
                  <a16:creationId xmlns:a16="http://schemas.microsoft.com/office/drawing/2014/main" id="{377E9D93-0B08-1B4A-816A-2EDA06C205F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416" y="672"/>
            <a:ext cx="384" cy="2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68" name="Equation" r:id="rId7" imgW="8775700" imgH="6731000" progId="Equation.3">
                    <p:embed/>
                  </p:oleObj>
                </mc:Choice>
                <mc:Fallback>
                  <p:oleObj name="Equation" r:id="rId7" imgW="8775700" imgH="6731000" progId="Equation.3">
                    <p:embed/>
                    <p:pic>
                      <p:nvPicPr>
                        <p:cNvPr id="33816" name="Object 74">
                          <a:extLst>
                            <a:ext uri="{FF2B5EF4-FFF2-40B4-BE49-F238E27FC236}">
                              <a16:creationId xmlns:a16="http://schemas.microsoft.com/office/drawing/2014/main" id="{377E9D93-0B08-1B4A-816A-2EDA06C205F2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16" y="672"/>
                          <a:ext cx="384" cy="29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817" name="Object 75">
              <a:extLst>
                <a:ext uri="{FF2B5EF4-FFF2-40B4-BE49-F238E27FC236}">
                  <a16:creationId xmlns:a16="http://schemas.microsoft.com/office/drawing/2014/main" id="{E4032F02-63B0-B04C-90A0-C8D00EF1B1A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024" y="960"/>
            <a:ext cx="678" cy="2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69" name="Equation" r:id="rId9" imgW="15506700" imgH="6731000" progId="Equation.3">
                    <p:embed/>
                  </p:oleObj>
                </mc:Choice>
                <mc:Fallback>
                  <p:oleObj name="Equation" r:id="rId9" imgW="15506700" imgH="6731000" progId="Equation.3">
                    <p:embed/>
                    <p:pic>
                      <p:nvPicPr>
                        <p:cNvPr id="33817" name="Object 75">
                          <a:extLst>
                            <a:ext uri="{FF2B5EF4-FFF2-40B4-BE49-F238E27FC236}">
                              <a16:creationId xmlns:a16="http://schemas.microsoft.com/office/drawing/2014/main" id="{E4032F02-63B0-B04C-90A0-C8D00EF1B1A1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24" y="960"/>
                          <a:ext cx="678" cy="29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818" name="Object 76">
              <a:extLst>
                <a:ext uri="{FF2B5EF4-FFF2-40B4-BE49-F238E27FC236}">
                  <a16:creationId xmlns:a16="http://schemas.microsoft.com/office/drawing/2014/main" id="{2A0FEDFA-D796-B941-A78A-1688CD47D20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456" y="1584"/>
            <a:ext cx="256" cy="1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70" name="Equation" r:id="rId11" imgW="5854700" imgH="4394200" progId="Equation.3">
                    <p:embed/>
                  </p:oleObj>
                </mc:Choice>
                <mc:Fallback>
                  <p:oleObj name="Equation" r:id="rId11" imgW="5854700" imgH="4394200" progId="Equation.3">
                    <p:embed/>
                    <p:pic>
                      <p:nvPicPr>
                        <p:cNvPr id="33818" name="Object 76">
                          <a:extLst>
                            <a:ext uri="{FF2B5EF4-FFF2-40B4-BE49-F238E27FC236}">
                              <a16:creationId xmlns:a16="http://schemas.microsoft.com/office/drawing/2014/main" id="{2A0FEDFA-D796-B941-A78A-1688CD47D207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56" y="1584"/>
                          <a:ext cx="256" cy="1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44493" name="Rectangle 77">
            <a:extLst>
              <a:ext uri="{FF2B5EF4-FFF2-40B4-BE49-F238E27FC236}">
                <a16:creationId xmlns:a16="http://schemas.microsoft.com/office/drawing/2014/main" id="{68BA8667-D74F-644D-8903-05F3E9D245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" y="4829724"/>
            <a:ext cx="5113020" cy="66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1760" b="1">
                <a:latin typeface="Arial" charset="0"/>
                <a:ea typeface="ＭＳ Ｐゴシック" charset="0"/>
              </a:rPr>
              <a:t>From the </a:t>
            </a:r>
            <a:r>
              <a:rPr lang="en-US" sz="1760" b="1" i="1">
                <a:latin typeface="Arial" charset="0"/>
                <a:ea typeface="ＭＳ Ｐゴシック" charset="0"/>
              </a:rPr>
              <a:t>i</a:t>
            </a:r>
            <a:r>
              <a:rPr lang="en-US" sz="1760" b="1" i="1" baseline="-25000">
                <a:latin typeface="Arial" charset="0"/>
                <a:ea typeface="ＭＳ Ｐゴシック" charset="0"/>
              </a:rPr>
              <a:t>D</a:t>
            </a:r>
            <a:r>
              <a:rPr lang="en-US" sz="1760" b="1" i="1">
                <a:latin typeface="Arial" charset="0"/>
                <a:ea typeface="ＭＳ Ｐゴシック" charset="0"/>
              </a:rPr>
              <a:t>  plot </a:t>
            </a:r>
            <a:r>
              <a:rPr lang="en-US" sz="1760" b="1">
                <a:latin typeface="Arial" charset="0"/>
                <a:ea typeface="ＭＳ Ｐゴシック" charset="0"/>
              </a:rPr>
              <a:t>we can see the average current is given by:</a:t>
            </a:r>
            <a:r>
              <a:rPr lang="en-US" sz="1980">
                <a:latin typeface="Arial" charset="0"/>
                <a:ea typeface="ＭＳ Ｐゴシック" charset="0"/>
              </a:rPr>
              <a:t> </a:t>
            </a:r>
          </a:p>
        </p:txBody>
      </p:sp>
      <p:graphicFrame>
        <p:nvGraphicFramePr>
          <p:cNvPr id="33801" name="Object 78">
            <a:extLst>
              <a:ext uri="{FF2B5EF4-FFF2-40B4-BE49-F238E27FC236}">
                <a16:creationId xmlns:a16="http://schemas.microsoft.com/office/drawing/2014/main" id="{712B68C8-F81B-2D4B-BCB7-8FF15497081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05840" y="5699760"/>
          <a:ext cx="2011680" cy="7229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71" name="Equation" r:id="rId13" imgW="32181800" imgH="12293600" progId="Equation.3">
                  <p:embed/>
                </p:oleObj>
              </mc:Choice>
              <mc:Fallback>
                <p:oleObj name="Equation" r:id="rId13" imgW="32181800" imgH="12293600" progId="Equation.3">
                  <p:embed/>
                  <p:pic>
                    <p:nvPicPr>
                      <p:cNvPr id="33801" name="Object 78">
                        <a:extLst>
                          <a:ext uri="{FF2B5EF4-FFF2-40B4-BE49-F238E27FC236}">
                            <a16:creationId xmlns:a16="http://schemas.microsoft.com/office/drawing/2014/main" id="{712B68C8-F81B-2D4B-BCB7-8FF15497081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5840" y="5699760"/>
                        <a:ext cx="2011680" cy="7229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4495" name="Rectangle 79">
            <a:extLst>
              <a:ext uri="{FF2B5EF4-FFF2-40B4-BE49-F238E27FC236}">
                <a16:creationId xmlns:a16="http://schemas.microsoft.com/office/drawing/2014/main" id="{699D4F0C-CD2C-BC43-A75B-2D3E6913B5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" y="6541475"/>
            <a:ext cx="5036572" cy="363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760" b="1">
                <a:latin typeface="Arial" charset="0"/>
                <a:ea typeface="ＭＳ Ｐゴシック" charset="0"/>
              </a:rPr>
              <a:t>A resulting averaged circuit can be drawn as:</a:t>
            </a:r>
          </a:p>
        </p:txBody>
      </p:sp>
      <p:graphicFrame>
        <p:nvGraphicFramePr>
          <p:cNvPr id="33803" name="Object 80">
            <a:extLst>
              <a:ext uri="{FF2B5EF4-FFF2-40B4-BE49-F238E27FC236}">
                <a16:creationId xmlns:a16="http://schemas.microsoft.com/office/drawing/2014/main" id="{1B2FC418-D79D-8A4F-837D-181D2545AF5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99761" y="6537960"/>
          <a:ext cx="4063524" cy="19226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72" name="VISIO" r:id="rId15" imgW="3695700" imgH="1752600" progId="Visio.Drawing.6">
                  <p:embed/>
                </p:oleObj>
              </mc:Choice>
              <mc:Fallback>
                <p:oleObj name="VISIO" r:id="rId15" imgW="3695700" imgH="1752600" progId="Visio.Drawing.6">
                  <p:embed/>
                  <p:pic>
                    <p:nvPicPr>
                      <p:cNvPr id="33803" name="Object 80">
                        <a:extLst>
                          <a:ext uri="{FF2B5EF4-FFF2-40B4-BE49-F238E27FC236}">
                            <a16:creationId xmlns:a16="http://schemas.microsoft.com/office/drawing/2014/main" id="{1B2FC418-D79D-8A4F-837D-181D2545AF5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9761" y="6537960"/>
                        <a:ext cx="4063524" cy="19226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4497" name="Rectangle 81">
            <a:extLst>
              <a:ext uri="{FF2B5EF4-FFF2-40B4-BE49-F238E27FC236}">
                <a16:creationId xmlns:a16="http://schemas.microsoft.com/office/drawing/2014/main" id="{CDE0B415-302E-9B45-88F2-965DADA459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" y="7292973"/>
            <a:ext cx="4693920" cy="1175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1760" b="1">
                <a:latin typeface="Arial" charset="0"/>
                <a:ea typeface="ＭＳ Ｐゴシック" charset="0"/>
              </a:rPr>
              <a:t>*Note-  In the general case, both D and Vin  vary with time and we</a:t>
            </a:r>
          </a:p>
          <a:p>
            <a:pPr>
              <a:defRPr/>
            </a:pPr>
            <a:r>
              <a:rPr lang="en-US" sz="1760" b="1">
                <a:latin typeface="Arial" charset="0"/>
                <a:ea typeface="ＭＳ Ｐゴシック" charset="0"/>
              </a:rPr>
              <a:t>can see the nonlinear dependence on the circuit parameters.</a:t>
            </a:r>
          </a:p>
        </p:txBody>
      </p:sp>
    </p:spTree>
    <p:extLst>
      <p:ext uri="{BB962C8B-B14F-4D97-AF65-F5344CB8AC3E}">
        <p14:creationId xmlns:p14="http://schemas.microsoft.com/office/powerpoint/2010/main" val="25653354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>
            <a:extLst>
              <a:ext uri="{FF2B5EF4-FFF2-40B4-BE49-F238E27FC236}">
                <a16:creationId xmlns:a16="http://schemas.microsoft.com/office/drawing/2014/main" id="{650BAAA4-C1F4-C841-BCBD-21FA482170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7483" y="1699869"/>
            <a:ext cx="7694675" cy="1015663"/>
          </a:xfrm>
        </p:spPr>
        <p:txBody>
          <a:bodyPr/>
          <a:lstStyle/>
          <a:p>
            <a:r>
              <a:rPr lang="en-US" altLang="en-US" sz="2200" b="1">
                <a:ea typeface="ＭＳ Ｐゴシック" panose="020B0600070205080204" pitchFamily="34" charset="-128"/>
              </a:rPr>
              <a:t>Example Outlining Basics </a:t>
            </a:r>
            <a:br>
              <a:rPr lang="en-US" altLang="en-US" sz="2200" b="1">
                <a:ea typeface="ＭＳ Ｐゴシック" panose="020B0600070205080204" pitchFamily="34" charset="-128"/>
              </a:rPr>
            </a:br>
            <a:r>
              <a:rPr lang="en-US" altLang="en-US" sz="2200" b="1">
                <a:ea typeface="ＭＳ Ｐゴシック" panose="020B0600070205080204" pitchFamily="34" charset="-128"/>
              </a:rPr>
              <a:t>of Averaging and Linearization</a:t>
            </a:r>
            <a:br>
              <a:rPr lang="en-US" altLang="en-US" sz="2200" b="1">
                <a:ea typeface="ＭＳ Ｐゴシック" panose="020B0600070205080204" pitchFamily="34" charset="-128"/>
              </a:rPr>
            </a:br>
            <a:r>
              <a:rPr lang="en-US" altLang="en-US" sz="2200" b="1">
                <a:ea typeface="ＭＳ Ｐゴシック" panose="020B0600070205080204" pitchFamily="34" charset="-128"/>
              </a:rPr>
              <a:t>(Manual Circuit Averaging and Linearization)</a:t>
            </a:r>
          </a:p>
        </p:txBody>
      </p:sp>
      <p:sp>
        <p:nvSpPr>
          <p:cNvPr id="445443" name="Rectangle 3">
            <a:extLst>
              <a:ext uri="{FF2B5EF4-FFF2-40B4-BE49-F238E27FC236}">
                <a16:creationId xmlns:a16="http://schemas.microsoft.com/office/drawing/2014/main" id="{94C81AD3-53F5-EB4B-B8C9-EA277AB00E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4668283"/>
            <a:ext cx="184731" cy="39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1980">
              <a:latin typeface="Arial" charset="0"/>
              <a:ea typeface="ＭＳ Ｐゴシック" charset="0"/>
            </a:endParaRPr>
          </a:p>
        </p:txBody>
      </p:sp>
      <p:sp>
        <p:nvSpPr>
          <p:cNvPr id="445444" name="Rectangle 4">
            <a:extLst>
              <a:ext uri="{FF2B5EF4-FFF2-40B4-BE49-F238E27FC236}">
                <a16:creationId xmlns:a16="http://schemas.microsoft.com/office/drawing/2014/main" id="{5F321666-7F00-4E43-AA38-70057DE9BD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4668283"/>
            <a:ext cx="184731" cy="39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1980">
              <a:latin typeface="Arial" charset="0"/>
              <a:ea typeface="ＭＳ Ｐゴシック" charset="0"/>
            </a:endParaRPr>
          </a:p>
        </p:txBody>
      </p:sp>
      <p:sp>
        <p:nvSpPr>
          <p:cNvPr id="445445" name="Rectangle 5">
            <a:extLst>
              <a:ext uri="{FF2B5EF4-FFF2-40B4-BE49-F238E27FC236}">
                <a16:creationId xmlns:a16="http://schemas.microsoft.com/office/drawing/2014/main" id="{377E3D60-9145-5A46-8F3A-5B80F30422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4668283"/>
            <a:ext cx="184731" cy="39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1980">
              <a:latin typeface="Arial" charset="0"/>
              <a:ea typeface="ＭＳ Ｐゴシック" charset="0"/>
            </a:endParaRPr>
          </a:p>
        </p:txBody>
      </p:sp>
      <p:sp>
        <p:nvSpPr>
          <p:cNvPr id="445446" name="Rectangle 6">
            <a:extLst>
              <a:ext uri="{FF2B5EF4-FFF2-40B4-BE49-F238E27FC236}">
                <a16:creationId xmlns:a16="http://schemas.microsoft.com/office/drawing/2014/main" id="{B1401A6A-D9FF-7441-A734-A25643B73E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" y="6960575"/>
            <a:ext cx="9661235" cy="363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760" b="1">
                <a:latin typeface="Arial" charset="0"/>
                <a:ea typeface="ＭＳ Ｐゴシック" charset="0"/>
              </a:rPr>
              <a:t>Substituting the DC expression for </a:t>
            </a:r>
            <a:r>
              <a:rPr lang="en-US" sz="1760" b="1" i="1">
                <a:latin typeface="Arial" charset="0"/>
                <a:ea typeface="ＭＳ Ｐゴシック" charset="0"/>
              </a:rPr>
              <a:t>Id  </a:t>
            </a:r>
            <a:r>
              <a:rPr lang="en-US" sz="1760" b="1">
                <a:latin typeface="Arial" charset="0"/>
                <a:ea typeface="ＭＳ Ｐゴシック" charset="0"/>
              </a:rPr>
              <a:t>into the AC expression and solving for  we obtain:</a:t>
            </a:r>
          </a:p>
        </p:txBody>
      </p:sp>
      <p:sp>
        <p:nvSpPr>
          <p:cNvPr id="445447" name="Rectangle 7">
            <a:extLst>
              <a:ext uri="{FF2B5EF4-FFF2-40B4-BE49-F238E27FC236}">
                <a16:creationId xmlns:a16="http://schemas.microsoft.com/office/drawing/2014/main" id="{60635B01-434C-F647-BD26-66219B8F0B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1" y="2685755"/>
            <a:ext cx="6206443" cy="363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760" b="1">
                <a:latin typeface="Arial" charset="0"/>
                <a:ea typeface="ＭＳ Ｐゴシック" charset="0"/>
              </a:rPr>
              <a:t>To linearize, we first solve for the DC operating point as:</a:t>
            </a:r>
          </a:p>
        </p:txBody>
      </p:sp>
      <p:sp>
        <p:nvSpPr>
          <p:cNvPr id="445448" name="Rectangle 8">
            <a:extLst>
              <a:ext uri="{FF2B5EF4-FFF2-40B4-BE49-F238E27FC236}">
                <a16:creationId xmlns:a16="http://schemas.microsoft.com/office/drawing/2014/main" id="{048663AC-02FF-E14D-A93A-8AE3579EBF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4490165"/>
            <a:ext cx="184731" cy="39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1980">
              <a:latin typeface="Arial" charset="0"/>
              <a:ea typeface="ＭＳ Ｐゴシック" charset="0"/>
            </a:endParaRPr>
          </a:p>
        </p:txBody>
      </p:sp>
      <p:graphicFrame>
        <p:nvGraphicFramePr>
          <p:cNvPr id="34824" name="Object 9">
            <a:extLst>
              <a:ext uri="{FF2B5EF4-FFF2-40B4-BE49-F238E27FC236}">
                <a16:creationId xmlns:a16="http://schemas.microsoft.com/office/drawing/2014/main" id="{67CF23ED-551E-C440-8806-1BFB169B636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57300" y="3101340"/>
          <a:ext cx="5521643" cy="681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8" name="Equation" r:id="rId3" imgW="58801000" imgH="7899400" progId="Equation.3">
                  <p:embed/>
                </p:oleObj>
              </mc:Choice>
              <mc:Fallback>
                <p:oleObj name="Equation" r:id="rId3" imgW="58801000" imgH="7899400" progId="Equation.3">
                  <p:embed/>
                  <p:pic>
                    <p:nvPicPr>
                      <p:cNvPr id="34824" name="Object 9">
                        <a:extLst>
                          <a:ext uri="{FF2B5EF4-FFF2-40B4-BE49-F238E27FC236}">
                            <a16:creationId xmlns:a16="http://schemas.microsoft.com/office/drawing/2014/main" id="{67CF23ED-551E-C440-8806-1BFB169B636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7300" y="3101340"/>
                        <a:ext cx="5521643" cy="681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5450" name="Rectangle 10">
            <a:extLst>
              <a:ext uri="{FF2B5EF4-FFF2-40B4-BE49-F238E27FC236}">
                <a16:creationId xmlns:a16="http://schemas.microsoft.com/office/drawing/2014/main" id="{18449DF6-F81C-214D-8A2A-C943B67606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1" y="3859235"/>
            <a:ext cx="8859733" cy="363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760" b="1">
                <a:latin typeface="Arial" charset="0"/>
                <a:ea typeface="ＭＳ Ｐゴシック" charset="0"/>
              </a:rPr>
              <a:t>Next, we introduce AC perturbations and neglect second and higher order terms:</a:t>
            </a:r>
          </a:p>
        </p:txBody>
      </p:sp>
      <p:sp>
        <p:nvSpPr>
          <p:cNvPr id="445451" name="Rectangle 11">
            <a:extLst>
              <a:ext uri="{FF2B5EF4-FFF2-40B4-BE49-F238E27FC236}">
                <a16:creationId xmlns:a16="http://schemas.microsoft.com/office/drawing/2014/main" id="{09F7B0F7-DB20-9644-B3B4-11A61F2FCC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4243944"/>
            <a:ext cx="184731" cy="39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1980">
              <a:latin typeface="Arial" charset="0"/>
              <a:ea typeface="ＭＳ Ｐゴシック" charset="0"/>
            </a:endParaRPr>
          </a:p>
        </p:txBody>
      </p:sp>
      <p:graphicFrame>
        <p:nvGraphicFramePr>
          <p:cNvPr id="34827" name="Object 12">
            <a:extLst>
              <a:ext uri="{FF2B5EF4-FFF2-40B4-BE49-F238E27FC236}">
                <a16:creationId xmlns:a16="http://schemas.microsoft.com/office/drawing/2014/main" id="{24844B0B-7090-7048-9B38-2AB1DB912E7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73480" y="4274820"/>
          <a:ext cx="6726555" cy="1173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9" name="Equation" r:id="rId5" imgW="87477600" imgH="16383000" progId="Equation.3">
                  <p:embed/>
                </p:oleObj>
              </mc:Choice>
              <mc:Fallback>
                <p:oleObj name="Equation" r:id="rId5" imgW="87477600" imgH="16383000" progId="Equation.3">
                  <p:embed/>
                  <p:pic>
                    <p:nvPicPr>
                      <p:cNvPr id="34827" name="Object 12">
                        <a:extLst>
                          <a:ext uri="{FF2B5EF4-FFF2-40B4-BE49-F238E27FC236}">
                            <a16:creationId xmlns:a16="http://schemas.microsoft.com/office/drawing/2014/main" id="{24844B0B-7090-7048-9B38-2AB1DB912E7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3480" y="4274820"/>
                        <a:ext cx="6726555" cy="11734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5453" name="Rectangle 13">
            <a:extLst>
              <a:ext uri="{FF2B5EF4-FFF2-40B4-BE49-F238E27FC236}">
                <a16:creationId xmlns:a16="http://schemas.microsoft.com/office/drawing/2014/main" id="{F1D1A685-98B1-234D-A498-9B26D60436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5451815"/>
            <a:ext cx="6854377" cy="363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760" b="1">
                <a:latin typeface="Arial" charset="0"/>
                <a:ea typeface="ＭＳ Ｐゴシック" charset="0"/>
              </a:rPr>
              <a:t>Separating the AC and DC quantities in the equation, we have:</a:t>
            </a:r>
          </a:p>
        </p:txBody>
      </p:sp>
      <p:sp>
        <p:nvSpPr>
          <p:cNvPr id="445454" name="Rectangle 14">
            <a:extLst>
              <a:ext uri="{FF2B5EF4-FFF2-40B4-BE49-F238E27FC236}">
                <a16:creationId xmlns:a16="http://schemas.microsoft.com/office/drawing/2014/main" id="{9EEFCA71-12B4-5A44-B3F2-7A4F5F85AD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1058783"/>
            <a:ext cx="184731" cy="39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1980">
              <a:latin typeface="Arial" charset="0"/>
              <a:ea typeface="ＭＳ Ｐゴシック" charset="0"/>
            </a:endParaRPr>
          </a:p>
        </p:txBody>
      </p:sp>
      <p:sp>
        <p:nvSpPr>
          <p:cNvPr id="445455" name="Rectangle 15">
            <a:extLst>
              <a:ext uri="{FF2B5EF4-FFF2-40B4-BE49-F238E27FC236}">
                <a16:creationId xmlns:a16="http://schemas.microsoft.com/office/drawing/2014/main" id="{CAC2B6C4-696F-2B4F-A88E-424B584292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1058783"/>
            <a:ext cx="184731" cy="39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1980">
              <a:latin typeface="Arial" charset="0"/>
              <a:ea typeface="ＭＳ Ｐゴシック" charset="0"/>
            </a:endParaRPr>
          </a:p>
        </p:txBody>
      </p:sp>
      <p:graphicFrame>
        <p:nvGraphicFramePr>
          <p:cNvPr id="34831" name="Object 16">
            <a:extLst>
              <a:ext uri="{FF2B5EF4-FFF2-40B4-BE49-F238E27FC236}">
                <a16:creationId xmlns:a16="http://schemas.microsoft.com/office/drawing/2014/main" id="{F414A831-5A6B-0A42-9328-5CD1BEF118E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57300" y="6202680"/>
          <a:ext cx="1644968" cy="5657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0" name="Equation" r:id="rId7" imgW="21361400" imgH="7899400" progId="Equation.3">
                  <p:embed/>
                </p:oleObj>
              </mc:Choice>
              <mc:Fallback>
                <p:oleObj name="Equation" r:id="rId7" imgW="21361400" imgH="7899400" progId="Equation.3">
                  <p:embed/>
                  <p:pic>
                    <p:nvPicPr>
                      <p:cNvPr id="34831" name="Object 16">
                        <a:extLst>
                          <a:ext uri="{FF2B5EF4-FFF2-40B4-BE49-F238E27FC236}">
                            <a16:creationId xmlns:a16="http://schemas.microsoft.com/office/drawing/2014/main" id="{F414A831-5A6B-0A42-9328-5CD1BEF118E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7300" y="6202680"/>
                        <a:ext cx="1644968" cy="5657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5457" name="Rectangle 17">
            <a:extLst>
              <a:ext uri="{FF2B5EF4-FFF2-40B4-BE49-F238E27FC236}">
                <a16:creationId xmlns:a16="http://schemas.microsoft.com/office/drawing/2014/main" id="{231DF18A-3176-E842-AD69-1524FC1854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4484926"/>
            <a:ext cx="184731" cy="39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1980">
              <a:latin typeface="Arial" charset="0"/>
              <a:ea typeface="ＭＳ Ｐゴシック" charset="0"/>
            </a:endParaRPr>
          </a:p>
        </p:txBody>
      </p:sp>
      <p:graphicFrame>
        <p:nvGraphicFramePr>
          <p:cNvPr id="34833" name="Object 18">
            <a:extLst>
              <a:ext uri="{FF2B5EF4-FFF2-40B4-BE49-F238E27FC236}">
                <a16:creationId xmlns:a16="http://schemas.microsoft.com/office/drawing/2014/main" id="{A916C54E-EF89-214E-A390-0225B1FB901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74820" y="6202680"/>
          <a:ext cx="3719513" cy="6915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1" name="Equation" r:id="rId9" imgW="32766000" imgH="8191500" progId="Equation.3">
                  <p:embed/>
                </p:oleObj>
              </mc:Choice>
              <mc:Fallback>
                <p:oleObj name="Equation" r:id="rId9" imgW="32766000" imgH="8191500" progId="Equation.3">
                  <p:embed/>
                  <p:pic>
                    <p:nvPicPr>
                      <p:cNvPr id="34833" name="Object 18">
                        <a:extLst>
                          <a:ext uri="{FF2B5EF4-FFF2-40B4-BE49-F238E27FC236}">
                            <a16:creationId xmlns:a16="http://schemas.microsoft.com/office/drawing/2014/main" id="{A916C54E-EF89-214E-A390-0225B1FB901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4820" y="6202680"/>
                        <a:ext cx="3719513" cy="6915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34" name="Text Box 19">
            <a:extLst>
              <a:ext uri="{FF2B5EF4-FFF2-40B4-BE49-F238E27FC236}">
                <a16:creationId xmlns:a16="http://schemas.microsoft.com/office/drawing/2014/main" id="{3749A2F7-52D8-F64E-81CA-A507022FAC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4940" y="5867400"/>
            <a:ext cx="2179320" cy="33528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/>
            <a:r>
              <a:rPr lang="en-US" altLang="en-US" sz="1320" b="1"/>
              <a:t>For DC terms:</a:t>
            </a:r>
          </a:p>
          <a:p>
            <a:pPr eaLnBrk="1" hangingPunct="1"/>
            <a:endParaRPr lang="en-US" altLang="en-US" sz="1320" b="1">
              <a:latin typeface="Times New Roman" panose="02020603050405020304" pitchFamily="18" charset="0"/>
            </a:endParaRPr>
          </a:p>
        </p:txBody>
      </p:sp>
      <p:sp>
        <p:nvSpPr>
          <p:cNvPr id="34835" name="Text Box 20">
            <a:extLst>
              <a:ext uri="{FF2B5EF4-FFF2-40B4-BE49-F238E27FC236}">
                <a16:creationId xmlns:a16="http://schemas.microsoft.com/office/drawing/2014/main" id="{EC178F36-4AE9-BE4A-AB88-2363523879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7180" y="5867400"/>
            <a:ext cx="4777740" cy="25146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lvl="1" algn="just" eaLnBrk="1" hangingPunct="1"/>
            <a:r>
              <a:rPr lang="en-US" altLang="en-US" sz="1320" b="1"/>
              <a:t>For AC terms:</a:t>
            </a:r>
          </a:p>
          <a:p>
            <a:pPr eaLnBrk="1" hangingPunct="1"/>
            <a:endParaRPr lang="en-US" altLang="en-US" sz="1320" b="1">
              <a:latin typeface="Times New Roman" panose="02020603050405020304" pitchFamily="18" charset="0"/>
            </a:endParaRPr>
          </a:p>
        </p:txBody>
      </p:sp>
      <p:sp>
        <p:nvSpPr>
          <p:cNvPr id="445461" name="Rectangle 21">
            <a:extLst>
              <a:ext uri="{FF2B5EF4-FFF2-40B4-BE49-F238E27FC236}">
                <a16:creationId xmlns:a16="http://schemas.microsoft.com/office/drawing/2014/main" id="{5BCF7215-55F5-7048-8A2A-3C6065FB66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4380151"/>
            <a:ext cx="184731" cy="39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1980">
              <a:latin typeface="Arial" charset="0"/>
              <a:ea typeface="ＭＳ Ｐゴシック" charset="0"/>
            </a:endParaRPr>
          </a:p>
        </p:txBody>
      </p:sp>
      <p:graphicFrame>
        <p:nvGraphicFramePr>
          <p:cNvPr id="34837" name="Object 22">
            <a:extLst>
              <a:ext uri="{FF2B5EF4-FFF2-40B4-BE49-F238E27FC236}">
                <a16:creationId xmlns:a16="http://schemas.microsoft.com/office/drawing/2014/main" id="{749F0C91-134E-454A-9D48-437EFFA45B5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33700" y="7459980"/>
          <a:ext cx="3551873" cy="9010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2" name="Equation" r:id="rId11" imgW="33642300" imgH="11112500" progId="Equation.3">
                  <p:embed/>
                </p:oleObj>
              </mc:Choice>
              <mc:Fallback>
                <p:oleObj name="Equation" r:id="rId11" imgW="33642300" imgH="11112500" progId="Equation.3">
                  <p:embed/>
                  <p:pic>
                    <p:nvPicPr>
                      <p:cNvPr id="34837" name="Object 22">
                        <a:extLst>
                          <a:ext uri="{FF2B5EF4-FFF2-40B4-BE49-F238E27FC236}">
                            <a16:creationId xmlns:a16="http://schemas.microsoft.com/office/drawing/2014/main" id="{749F0C91-134E-454A-9D48-437EFFA45B5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3700" y="7459980"/>
                        <a:ext cx="3551873" cy="9010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503196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>
            <a:extLst>
              <a:ext uri="{FF2B5EF4-FFF2-40B4-BE49-F238E27FC236}">
                <a16:creationId xmlns:a16="http://schemas.microsoft.com/office/drawing/2014/main" id="{9D9B1B36-5957-E94D-AE6D-7AEFC5EF87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7483" y="1699869"/>
            <a:ext cx="7694675" cy="1015663"/>
          </a:xfrm>
        </p:spPr>
        <p:txBody>
          <a:bodyPr/>
          <a:lstStyle/>
          <a:p>
            <a:r>
              <a:rPr lang="en-US" altLang="en-US" sz="2200" b="1">
                <a:ea typeface="ＭＳ Ｐゴシック" panose="020B0600070205080204" pitchFamily="34" charset="-128"/>
              </a:rPr>
              <a:t>Example Outlining Basics </a:t>
            </a:r>
            <a:br>
              <a:rPr lang="en-US" altLang="en-US" sz="2200" b="1">
                <a:ea typeface="ＭＳ Ｐゴシック" panose="020B0600070205080204" pitchFamily="34" charset="-128"/>
              </a:rPr>
            </a:br>
            <a:r>
              <a:rPr lang="en-US" altLang="en-US" sz="2200" b="1">
                <a:ea typeface="ＭＳ Ｐゴシック" panose="020B0600070205080204" pitchFamily="34" charset="-128"/>
              </a:rPr>
              <a:t>of Averaging and Linearization</a:t>
            </a:r>
            <a:br>
              <a:rPr lang="en-US" altLang="en-US" sz="2200" b="1">
                <a:ea typeface="ＭＳ Ｐゴシック" panose="020B0600070205080204" pitchFamily="34" charset="-128"/>
              </a:rPr>
            </a:br>
            <a:r>
              <a:rPr lang="en-US" altLang="en-US" sz="2200" b="1">
                <a:ea typeface="ＭＳ Ｐゴシック" panose="020B0600070205080204" pitchFamily="34" charset="-128"/>
              </a:rPr>
              <a:t>(Manual Circuit Averaging and Linearization)</a:t>
            </a:r>
          </a:p>
        </p:txBody>
      </p:sp>
      <p:sp>
        <p:nvSpPr>
          <p:cNvPr id="446467" name="Rectangle 3">
            <a:extLst>
              <a:ext uri="{FF2B5EF4-FFF2-40B4-BE49-F238E27FC236}">
                <a16:creationId xmlns:a16="http://schemas.microsoft.com/office/drawing/2014/main" id="{81C0BDB8-D48C-FD41-BD1E-24C1DBE6CA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4668283"/>
            <a:ext cx="184731" cy="39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1980">
              <a:latin typeface="Arial" charset="0"/>
              <a:ea typeface="ＭＳ Ｐゴシック" charset="0"/>
            </a:endParaRPr>
          </a:p>
        </p:txBody>
      </p:sp>
      <p:sp>
        <p:nvSpPr>
          <p:cNvPr id="446468" name="Rectangle 4">
            <a:extLst>
              <a:ext uri="{FF2B5EF4-FFF2-40B4-BE49-F238E27FC236}">
                <a16:creationId xmlns:a16="http://schemas.microsoft.com/office/drawing/2014/main" id="{7CC1C734-901A-CF47-9260-3016D6544A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4668283"/>
            <a:ext cx="184731" cy="39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1980">
              <a:latin typeface="Arial" charset="0"/>
              <a:ea typeface="ＭＳ Ｐゴシック" charset="0"/>
            </a:endParaRPr>
          </a:p>
        </p:txBody>
      </p:sp>
      <p:sp>
        <p:nvSpPr>
          <p:cNvPr id="446469" name="Rectangle 5">
            <a:extLst>
              <a:ext uri="{FF2B5EF4-FFF2-40B4-BE49-F238E27FC236}">
                <a16:creationId xmlns:a16="http://schemas.microsoft.com/office/drawing/2014/main" id="{7CB2AA13-D67F-C048-9475-A355EDA3FA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4668283"/>
            <a:ext cx="184731" cy="39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1980">
              <a:latin typeface="Arial" charset="0"/>
              <a:ea typeface="ＭＳ Ｐゴシック" charset="0"/>
            </a:endParaRPr>
          </a:p>
        </p:txBody>
      </p:sp>
      <p:sp>
        <p:nvSpPr>
          <p:cNvPr id="446470" name="Rectangle 6">
            <a:extLst>
              <a:ext uri="{FF2B5EF4-FFF2-40B4-BE49-F238E27FC236}">
                <a16:creationId xmlns:a16="http://schemas.microsoft.com/office/drawing/2014/main" id="{B76D549D-A164-8142-8943-3460AA23DE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" y="7377755"/>
            <a:ext cx="9471660" cy="9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1760" b="1">
                <a:latin typeface="Arial" charset="0"/>
                <a:ea typeface="ＭＳ Ｐゴシック" charset="0"/>
              </a:rPr>
              <a:t>*Note- The linearization process introduces an additional resistance, also note LTI elements map to themselves in the model but nonlinear elements are replaced by controlled sources and dampening resistances.</a:t>
            </a:r>
          </a:p>
        </p:txBody>
      </p:sp>
      <p:sp>
        <p:nvSpPr>
          <p:cNvPr id="446471" name="Rectangle 7">
            <a:extLst>
              <a:ext uri="{FF2B5EF4-FFF2-40B4-BE49-F238E27FC236}">
                <a16:creationId xmlns:a16="http://schemas.microsoft.com/office/drawing/2014/main" id="{89FEA3A5-7896-DF4B-B6D7-B5A9AF67E0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68292"/>
            <a:ext cx="10092122" cy="363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760" b="1">
                <a:latin typeface="Arial" charset="0"/>
                <a:ea typeface="ＭＳ Ｐゴシック" charset="0"/>
              </a:rPr>
              <a:t>Substituting in the DC operation point (expression for Vo) into the expression for we obtain:</a:t>
            </a:r>
            <a:r>
              <a:rPr lang="en-US" sz="1760">
                <a:latin typeface="Arial" charset="0"/>
                <a:ea typeface="ＭＳ Ｐゴシック" charset="0"/>
              </a:rPr>
              <a:t> </a:t>
            </a:r>
          </a:p>
        </p:txBody>
      </p:sp>
      <p:sp>
        <p:nvSpPr>
          <p:cNvPr id="446472" name="Rectangle 8">
            <a:extLst>
              <a:ext uri="{FF2B5EF4-FFF2-40B4-BE49-F238E27FC236}">
                <a16:creationId xmlns:a16="http://schemas.microsoft.com/office/drawing/2014/main" id="{AF214DBD-88FA-1C49-AF7C-962287995A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4490165"/>
            <a:ext cx="184731" cy="39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1980">
              <a:latin typeface="Arial" charset="0"/>
              <a:ea typeface="ＭＳ Ｐゴシック" charset="0"/>
            </a:endParaRPr>
          </a:p>
        </p:txBody>
      </p:sp>
      <p:sp>
        <p:nvSpPr>
          <p:cNvPr id="446473" name="Rectangle 9">
            <a:extLst>
              <a:ext uri="{FF2B5EF4-FFF2-40B4-BE49-F238E27FC236}">
                <a16:creationId xmlns:a16="http://schemas.microsoft.com/office/drawing/2014/main" id="{A1F8EFA6-5431-7547-B533-8601673DB6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4243944"/>
            <a:ext cx="184731" cy="39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1980">
              <a:latin typeface="Arial" charset="0"/>
              <a:ea typeface="ＭＳ Ｐゴシック" charset="0"/>
            </a:endParaRPr>
          </a:p>
        </p:txBody>
      </p:sp>
      <p:sp>
        <p:nvSpPr>
          <p:cNvPr id="446474" name="Rectangle 10">
            <a:extLst>
              <a:ext uri="{FF2B5EF4-FFF2-40B4-BE49-F238E27FC236}">
                <a16:creationId xmlns:a16="http://schemas.microsoft.com/office/drawing/2014/main" id="{7F63802A-DD1C-204B-9B4E-C20FC5EA77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3480" y="4093232"/>
            <a:ext cx="4879862" cy="363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760" b="1">
                <a:latin typeface="Arial" charset="0"/>
                <a:ea typeface="ＭＳ Ｐゴシック" charset="0"/>
              </a:rPr>
              <a:t>The resulting linearized, averaged circuit is:</a:t>
            </a:r>
          </a:p>
        </p:txBody>
      </p:sp>
      <p:sp>
        <p:nvSpPr>
          <p:cNvPr id="446475" name="Rectangle 11">
            <a:extLst>
              <a:ext uri="{FF2B5EF4-FFF2-40B4-BE49-F238E27FC236}">
                <a16:creationId xmlns:a16="http://schemas.microsoft.com/office/drawing/2014/main" id="{712FAFE1-7E55-B144-AB54-685CDC297B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1058783"/>
            <a:ext cx="184731" cy="39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1980">
              <a:latin typeface="Arial" charset="0"/>
              <a:ea typeface="ＭＳ Ｐゴシック" charset="0"/>
            </a:endParaRPr>
          </a:p>
        </p:txBody>
      </p:sp>
      <p:sp>
        <p:nvSpPr>
          <p:cNvPr id="446476" name="Rectangle 12">
            <a:extLst>
              <a:ext uri="{FF2B5EF4-FFF2-40B4-BE49-F238E27FC236}">
                <a16:creationId xmlns:a16="http://schemas.microsoft.com/office/drawing/2014/main" id="{4A8BCED0-11EE-5C4F-BF94-3BA68D344A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1058783"/>
            <a:ext cx="184731" cy="39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1980">
              <a:latin typeface="Arial" charset="0"/>
              <a:ea typeface="ＭＳ Ｐゴシック" charset="0"/>
            </a:endParaRPr>
          </a:p>
        </p:txBody>
      </p:sp>
      <p:sp>
        <p:nvSpPr>
          <p:cNvPr id="446477" name="Rectangle 13">
            <a:extLst>
              <a:ext uri="{FF2B5EF4-FFF2-40B4-BE49-F238E27FC236}">
                <a16:creationId xmlns:a16="http://schemas.microsoft.com/office/drawing/2014/main" id="{789B66A1-C8FF-1343-A97B-A892DBCC4D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4484926"/>
            <a:ext cx="184731" cy="39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1980">
              <a:latin typeface="Arial" charset="0"/>
              <a:ea typeface="ＭＳ Ｐゴシック" charset="0"/>
            </a:endParaRPr>
          </a:p>
        </p:txBody>
      </p:sp>
      <p:sp>
        <p:nvSpPr>
          <p:cNvPr id="446478" name="Rectangle 14">
            <a:extLst>
              <a:ext uri="{FF2B5EF4-FFF2-40B4-BE49-F238E27FC236}">
                <a16:creationId xmlns:a16="http://schemas.microsoft.com/office/drawing/2014/main" id="{CE69E54B-2B1C-1247-89CD-39A67FC0FC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4380151"/>
            <a:ext cx="184731" cy="39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1980">
              <a:latin typeface="Arial" charset="0"/>
              <a:ea typeface="ＭＳ Ｐゴシック" charset="0"/>
            </a:endParaRPr>
          </a:p>
        </p:txBody>
      </p:sp>
      <p:sp>
        <p:nvSpPr>
          <p:cNvPr id="446479" name="Rectangle 15">
            <a:extLst>
              <a:ext uri="{FF2B5EF4-FFF2-40B4-BE49-F238E27FC236}">
                <a16:creationId xmlns:a16="http://schemas.microsoft.com/office/drawing/2014/main" id="{5E7A30D8-E324-A94A-BD77-8532E3B122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4558269"/>
            <a:ext cx="184731" cy="39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1980">
              <a:latin typeface="Arial" charset="0"/>
              <a:ea typeface="ＭＳ Ｐゴシック" charset="0"/>
            </a:endParaRPr>
          </a:p>
        </p:txBody>
      </p:sp>
      <p:graphicFrame>
        <p:nvGraphicFramePr>
          <p:cNvPr id="35855" name="Object 16">
            <a:extLst>
              <a:ext uri="{FF2B5EF4-FFF2-40B4-BE49-F238E27FC236}">
                <a16:creationId xmlns:a16="http://schemas.microsoft.com/office/drawing/2014/main" id="{5D3256DF-9339-9A4A-B668-1E867207748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82240" y="3185160"/>
          <a:ext cx="3436620" cy="7543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9" name="Equation" r:id="rId3" imgW="30429200" imgH="7607300" progId="Equation.3">
                  <p:embed/>
                </p:oleObj>
              </mc:Choice>
              <mc:Fallback>
                <p:oleObj name="Equation" r:id="rId3" imgW="30429200" imgH="7607300" progId="Equation.3">
                  <p:embed/>
                  <p:pic>
                    <p:nvPicPr>
                      <p:cNvPr id="35855" name="Object 16">
                        <a:extLst>
                          <a:ext uri="{FF2B5EF4-FFF2-40B4-BE49-F238E27FC236}">
                            <a16:creationId xmlns:a16="http://schemas.microsoft.com/office/drawing/2014/main" id="{5D3256DF-9339-9A4A-B668-1E867207748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2240" y="3185160"/>
                        <a:ext cx="3436620" cy="7543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56" name="Object 17">
            <a:extLst>
              <a:ext uri="{FF2B5EF4-FFF2-40B4-BE49-F238E27FC236}">
                <a16:creationId xmlns:a16="http://schemas.microsoft.com/office/drawing/2014/main" id="{F3E38FB8-5357-A244-B661-40E843CBAE0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79320" y="4526280"/>
          <a:ext cx="5333048" cy="26158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0" name="VISIO" r:id="rId5" imgW="4851400" imgH="2374900" progId="Visio.Drawing.6">
                  <p:embed/>
                </p:oleObj>
              </mc:Choice>
              <mc:Fallback>
                <p:oleObj name="VISIO" r:id="rId5" imgW="4851400" imgH="2374900" progId="Visio.Drawing.6">
                  <p:embed/>
                  <p:pic>
                    <p:nvPicPr>
                      <p:cNvPr id="35856" name="Object 17">
                        <a:extLst>
                          <a:ext uri="{FF2B5EF4-FFF2-40B4-BE49-F238E27FC236}">
                            <a16:creationId xmlns:a16="http://schemas.microsoft.com/office/drawing/2014/main" id="{F3E38FB8-5357-A244-B661-40E843CBAE0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9320" y="4526280"/>
                        <a:ext cx="5333048" cy="261588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464552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>
            <a:extLst>
              <a:ext uri="{FF2B5EF4-FFF2-40B4-BE49-F238E27FC236}">
                <a16:creationId xmlns:a16="http://schemas.microsoft.com/office/drawing/2014/main" id="{6C490B4A-5BAA-E542-9140-02F1E9EFDF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7483" y="1699869"/>
            <a:ext cx="7694675" cy="1015663"/>
          </a:xfrm>
        </p:spPr>
        <p:txBody>
          <a:bodyPr/>
          <a:lstStyle/>
          <a:p>
            <a:r>
              <a:rPr lang="en-US" altLang="en-US" sz="2200" b="1">
                <a:ea typeface="ＭＳ Ｐゴシック" panose="020B0600070205080204" pitchFamily="34" charset="-128"/>
              </a:rPr>
              <a:t>Example Outlining Basics </a:t>
            </a:r>
            <a:br>
              <a:rPr lang="en-US" altLang="en-US" sz="2200" b="1">
                <a:ea typeface="ＭＳ Ｐゴシック" panose="020B0600070205080204" pitchFamily="34" charset="-128"/>
              </a:rPr>
            </a:br>
            <a:r>
              <a:rPr lang="en-US" altLang="en-US" sz="2200" b="1">
                <a:ea typeface="ＭＳ Ｐゴシック" panose="020B0600070205080204" pitchFamily="34" charset="-128"/>
              </a:rPr>
              <a:t>of Averaging and Linearization</a:t>
            </a:r>
            <a:br>
              <a:rPr lang="en-US" altLang="en-US" sz="2200" b="1">
                <a:ea typeface="ＭＳ Ｐゴシック" panose="020B0600070205080204" pitchFamily="34" charset="-128"/>
              </a:rPr>
            </a:br>
            <a:r>
              <a:rPr lang="en-US" altLang="en-US" sz="2200" b="1">
                <a:ea typeface="ＭＳ Ｐゴシック" panose="020B0600070205080204" pitchFamily="34" charset="-128"/>
              </a:rPr>
              <a:t>(Manual Circuit Averaging and Linearization)</a:t>
            </a:r>
          </a:p>
        </p:txBody>
      </p:sp>
      <p:sp>
        <p:nvSpPr>
          <p:cNvPr id="447491" name="Rectangle 3">
            <a:extLst>
              <a:ext uri="{FF2B5EF4-FFF2-40B4-BE49-F238E27FC236}">
                <a16:creationId xmlns:a16="http://schemas.microsoft.com/office/drawing/2014/main" id="{74B90BDA-11C4-694B-A8D7-421995A4CE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4668283"/>
            <a:ext cx="184731" cy="39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1980">
              <a:latin typeface="Arial" charset="0"/>
              <a:ea typeface="ＭＳ Ｐゴシック" charset="0"/>
            </a:endParaRPr>
          </a:p>
        </p:txBody>
      </p:sp>
      <p:sp>
        <p:nvSpPr>
          <p:cNvPr id="447492" name="Rectangle 4">
            <a:extLst>
              <a:ext uri="{FF2B5EF4-FFF2-40B4-BE49-F238E27FC236}">
                <a16:creationId xmlns:a16="http://schemas.microsoft.com/office/drawing/2014/main" id="{368C873A-FA00-3045-ABF6-3766F24590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4668283"/>
            <a:ext cx="184731" cy="39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1980">
              <a:latin typeface="Arial" charset="0"/>
              <a:ea typeface="ＭＳ Ｐゴシック" charset="0"/>
            </a:endParaRPr>
          </a:p>
        </p:txBody>
      </p:sp>
      <p:sp>
        <p:nvSpPr>
          <p:cNvPr id="447493" name="Rectangle 5">
            <a:extLst>
              <a:ext uri="{FF2B5EF4-FFF2-40B4-BE49-F238E27FC236}">
                <a16:creationId xmlns:a16="http://schemas.microsoft.com/office/drawing/2014/main" id="{089FEFB4-AB51-DA40-BF46-A95B6F05C0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4668283"/>
            <a:ext cx="184731" cy="39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1980">
              <a:latin typeface="Arial" charset="0"/>
              <a:ea typeface="ＭＳ Ｐゴシック" charset="0"/>
            </a:endParaRPr>
          </a:p>
        </p:txBody>
      </p:sp>
      <p:sp>
        <p:nvSpPr>
          <p:cNvPr id="447494" name="Rectangle 6">
            <a:extLst>
              <a:ext uri="{FF2B5EF4-FFF2-40B4-BE49-F238E27FC236}">
                <a16:creationId xmlns:a16="http://schemas.microsoft.com/office/drawing/2014/main" id="{44FBA3C1-F7C6-9746-B2B8-571FF9DD2F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7860" y="6456694"/>
            <a:ext cx="6621780" cy="634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1760" b="1">
                <a:latin typeface="Arial" charset="0"/>
                <a:ea typeface="ＭＳ Ｐゴシック" charset="0"/>
              </a:rPr>
              <a:t>*Note- Therefore Both approaches are an expression of Taylor Series expansion up to the linear terms.</a:t>
            </a:r>
          </a:p>
        </p:txBody>
      </p:sp>
      <p:sp>
        <p:nvSpPr>
          <p:cNvPr id="447495" name="Rectangle 7">
            <a:extLst>
              <a:ext uri="{FF2B5EF4-FFF2-40B4-BE49-F238E27FC236}">
                <a16:creationId xmlns:a16="http://schemas.microsoft.com/office/drawing/2014/main" id="{F853C4A9-0E2B-6F40-844B-6C4B393357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" y="2853395"/>
            <a:ext cx="10028707" cy="363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760" b="1">
                <a:latin typeface="Arial" charset="0"/>
                <a:ea typeface="ＭＳ Ｐゴシック" charset="0"/>
              </a:rPr>
              <a:t>Another key point here is that the same result can be obtained by the following expression:</a:t>
            </a:r>
            <a:r>
              <a:rPr lang="en-US" sz="1760">
                <a:latin typeface="Arial" charset="0"/>
                <a:ea typeface="ＭＳ Ｐゴシック" charset="0"/>
              </a:rPr>
              <a:t> </a:t>
            </a:r>
          </a:p>
        </p:txBody>
      </p:sp>
      <p:sp>
        <p:nvSpPr>
          <p:cNvPr id="447496" name="Rectangle 8">
            <a:extLst>
              <a:ext uri="{FF2B5EF4-FFF2-40B4-BE49-F238E27FC236}">
                <a16:creationId xmlns:a16="http://schemas.microsoft.com/office/drawing/2014/main" id="{EF68875B-B16C-9E48-B03D-BD91927D49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4490165"/>
            <a:ext cx="184731" cy="39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1980">
              <a:latin typeface="Arial" charset="0"/>
              <a:ea typeface="ＭＳ Ｐゴシック" charset="0"/>
            </a:endParaRPr>
          </a:p>
        </p:txBody>
      </p:sp>
      <p:sp>
        <p:nvSpPr>
          <p:cNvPr id="447497" name="Rectangle 9">
            <a:extLst>
              <a:ext uri="{FF2B5EF4-FFF2-40B4-BE49-F238E27FC236}">
                <a16:creationId xmlns:a16="http://schemas.microsoft.com/office/drawing/2014/main" id="{F606CFB7-DBC4-0045-B044-0E2AF1DF74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4243944"/>
            <a:ext cx="184731" cy="39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1980">
              <a:latin typeface="Arial" charset="0"/>
              <a:ea typeface="ＭＳ Ｐゴシック" charset="0"/>
            </a:endParaRPr>
          </a:p>
        </p:txBody>
      </p:sp>
      <p:sp>
        <p:nvSpPr>
          <p:cNvPr id="447498" name="Rectangle 10">
            <a:extLst>
              <a:ext uri="{FF2B5EF4-FFF2-40B4-BE49-F238E27FC236}">
                <a16:creationId xmlns:a16="http://schemas.microsoft.com/office/drawing/2014/main" id="{B1A744D6-ABB5-8942-864E-40975A1034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1058783"/>
            <a:ext cx="184731" cy="39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1980">
              <a:latin typeface="Arial" charset="0"/>
              <a:ea typeface="ＭＳ Ｐゴシック" charset="0"/>
            </a:endParaRPr>
          </a:p>
        </p:txBody>
      </p:sp>
      <p:sp>
        <p:nvSpPr>
          <p:cNvPr id="447499" name="Rectangle 11">
            <a:extLst>
              <a:ext uri="{FF2B5EF4-FFF2-40B4-BE49-F238E27FC236}">
                <a16:creationId xmlns:a16="http://schemas.microsoft.com/office/drawing/2014/main" id="{1E4C81AA-1C90-FA4C-9213-688516FD32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1058783"/>
            <a:ext cx="184731" cy="39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1980">
              <a:latin typeface="Arial" charset="0"/>
              <a:ea typeface="ＭＳ Ｐゴシック" charset="0"/>
            </a:endParaRPr>
          </a:p>
        </p:txBody>
      </p:sp>
      <p:sp>
        <p:nvSpPr>
          <p:cNvPr id="447500" name="Rectangle 12">
            <a:extLst>
              <a:ext uri="{FF2B5EF4-FFF2-40B4-BE49-F238E27FC236}">
                <a16:creationId xmlns:a16="http://schemas.microsoft.com/office/drawing/2014/main" id="{86812C24-7234-874D-A61E-510A725407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4484926"/>
            <a:ext cx="184731" cy="39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1980">
              <a:latin typeface="Arial" charset="0"/>
              <a:ea typeface="ＭＳ Ｐゴシック" charset="0"/>
            </a:endParaRPr>
          </a:p>
        </p:txBody>
      </p:sp>
      <p:sp>
        <p:nvSpPr>
          <p:cNvPr id="447501" name="Rectangle 13">
            <a:extLst>
              <a:ext uri="{FF2B5EF4-FFF2-40B4-BE49-F238E27FC236}">
                <a16:creationId xmlns:a16="http://schemas.microsoft.com/office/drawing/2014/main" id="{E168E1A9-FAA6-D243-81A8-1B282A5C8E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4380151"/>
            <a:ext cx="184731" cy="39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1980">
              <a:latin typeface="Arial" charset="0"/>
              <a:ea typeface="ＭＳ Ｐゴシック" charset="0"/>
            </a:endParaRPr>
          </a:p>
        </p:txBody>
      </p:sp>
      <p:sp>
        <p:nvSpPr>
          <p:cNvPr id="447502" name="Rectangle 14">
            <a:extLst>
              <a:ext uri="{FF2B5EF4-FFF2-40B4-BE49-F238E27FC236}">
                <a16:creationId xmlns:a16="http://schemas.microsoft.com/office/drawing/2014/main" id="{91CB44DA-6C99-1049-A9E9-7139BE1C81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4558269"/>
            <a:ext cx="184731" cy="39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1980">
              <a:latin typeface="Arial" charset="0"/>
              <a:ea typeface="ＭＳ Ｐゴシック" charset="0"/>
            </a:endParaRPr>
          </a:p>
        </p:txBody>
      </p:sp>
      <p:sp>
        <p:nvSpPr>
          <p:cNvPr id="447503" name="Rectangle 15">
            <a:extLst>
              <a:ext uri="{FF2B5EF4-FFF2-40B4-BE49-F238E27FC236}">
                <a16:creationId xmlns:a16="http://schemas.microsoft.com/office/drawing/2014/main" id="{5B31852A-0B0C-F046-A740-63C44890F2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4422061"/>
            <a:ext cx="184731" cy="39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1980">
              <a:latin typeface="Arial" charset="0"/>
              <a:ea typeface="ＭＳ Ｐゴシック" charset="0"/>
            </a:endParaRPr>
          </a:p>
        </p:txBody>
      </p:sp>
      <p:graphicFrame>
        <p:nvGraphicFramePr>
          <p:cNvPr id="36879" name="Object 16">
            <a:extLst>
              <a:ext uri="{FF2B5EF4-FFF2-40B4-BE49-F238E27FC236}">
                <a16:creationId xmlns:a16="http://schemas.microsoft.com/office/drawing/2014/main" id="{5C8855D4-6466-D443-BDE4-9657A8D6B56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17520" y="3604260"/>
          <a:ext cx="5532120" cy="10372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3" name="Equation" r:id="rId3" imgW="53251100" imgH="11404600" progId="Equation.3">
                  <p:embed/>
                </p:oleObj>
              </mc:Choice>
              <mc:Fallback>
                <p:oleObj name="Equation" r:id="rId3" imgW="53251100" imgH="11404600" progId="Equation.3">
                  <p:embed/>
                  <p:pic>
                    <p:nvPicPr>
                      <p:cNvPr id="36879" name="Object 16">
                        <a:extLst>
                          <a:ext uri="{FF2B5EF4-FFF2-40B4-BE49-F238E27FC236}">
                            <a16:creationId xmlns:a16="http://schemas.microsoft.com/office/drawing/2014/main" id="{5C8855D4-6466-D443-BDE4-9657A8D6B56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7520" y="3604260"/>
                        <a:ext cx="5532120" cy="10372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7505" name="Rectangle 17">
            <a:extLst>
              <a:ext uri="{FF2B5EF4-FFF2-40B4-BE49-F238E27FC236}">
                <a16:creationId xmlns:a16="http://schemas.microsoft.com/office/drawing/2014/main" id="{16871277-81AA-6E4A-AE38-FE13079F9D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1" y="4243944"/>
            <a:ext cx="184731" cy="39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1980">
              <a:latin typeface="Arial" charset="0"/>
              <a:ea typeface="ＭＳ Ｐゴシック" charset="0"/>
            </a:endParaRPr>
          </a:p>
        </p:txBody>
      </p:sp>
      <p:graphicFrame>
        <p:nvGraphicFramePr>
          <p:cNvPr id="36881" name="Object 18">
            <a:extLst>
              <a:ext uri="{FF2B5EF4-FFF2-40B4-BE49-F238E27FC236}">
                <a16:creationId xmlns:a16="http://schemas.microsoft.com/office/drawing/2014/main" id="{950E1791-179A-FA42-BA14-280D325CD50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93920" y="4777740"/>
          <a:ext cx="3017520" cy="8626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4" name="Equation" r:id="rId5" imgW="32766000" imgH="9359900" progId="Equation.3">
                  <p:embed/>
                </p:oleObj>
              </mc:Choice>
              <mc:Fallback>
                <p:oleObj name="Equation" r:id="rId5" imgW="32766000" imgH="9359900" progId="Equation.3">
                  <p:embed/>
                  <p:pic>
                    <p:nvPicPr>
                      <p:cNvPr id="36881" name="Object 18">
                        <a:extLst>
                          <a:ext uri="{FF2B5EF4-FFF2-40B4-BE49-F238E27FC236}">
                            <a16:creationId xmlns:a16="http://schemas.microsoft.com/office/drawing/2014/main" id="{950E1791-179A-FA42-BA14-280D325CD50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3920" y="4777740"/>
                        <a:ext cx="3017520" cy="8626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7507" name="Rectangle 19">
            <a:extLst>
              <a:ext uri="{FF2B5EF4-FFF2-40B4-BE49-F238E27FC236}">
                <a16:creationId xmlns:a16="http://schemas.microsoft.com/office/drawing/2014/main" id="{1CAD4218-4C6B-2243-81D2-076E486D5E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6621" y="5032715"/>
            <a:ext cx="837089" cy="363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760" b="1">
                <a:latin typeface="Arial" charset="0"/>
                <a:ea typeface="ＭＳ Ｐゴシック" charset="0"/>
              </a:rPr>
              <a:t>where</a:t>
            </a:r>
            <a:endParaRPr lang="en-US" sz="1760">
              <a:latin typeface="Arial" charset="0"/>
              <a:ea typeface="ＭＳ Ｐゴシック" charset="0"/>
            </a:endParaRPr>
          </a:p>
        </p:txBody>
      </p:sp>
      <p:grpSp>
        <p:nvGrpSpPr>
          <p:cNvPr id="36883" name="Group 20">
            <a:extLst>
              <a:ext uri="{FF2B5EF4-FFF2-40B4-BE49-F238E27FC236}">
                <a16:creationId xmlns:a16="http://schemas.microsoft.com/office/drawing/2014/main" id="{2BB1F313-6431-0C4B-AB53-B04C7BADAE40}"/>
              </a:ext>
            </a:extLst>
          </p:cNvPr>
          <p:cNvGrpSpPr>
            <a:grpSpLocks/>
          </p:cNvGrpSpPr>
          <p:nvPr/>
        </p:nvGrpSpPr>
        <p:grpSpPr bwMode="auto">
          <a:xfrm>
            <a:off x="335281" y="6537960"/>
            <a:ext cx="1709579" cy="302102"/>
            <a:chOff x="3888" y="8064"/>
            <a:chExt cx="2448" cy="432"/>
          </a:xfrm>
        </p:grpSpPr>
        <p:sp>
          <p:nvSpPr>
            <p:cNvPr id="36884" name="Text Box 21">
              <a:extLst>
                <a:ext uri="{FF2B5EF4-FFF2-40B4-BE49-F238E27FC236}">
                  <a16:creationId xmlns:a16="http://schemas.microsoft.com/office/drawing/2014/main" id="{783D6F64-049D-4949-9797-93BF02A225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88" y="8064"/>
              <a:ext cx="2448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100" i="1">
                  <a:solidFill>
                    <a:srgbClr val="FF0000"/>
                  </a:solidFill>
                  <a:latin typeface="Arial Black" panose="020B0604020202020204" pitchFamily="34" charset="0"/>
                </a:rPr>
                <a:t>Key Issue</a:t>
              </a:r>
            </a:p>
            <a:p>
              <a:pPr eaLnBrk="1" hangingPunct="1"/>
              <a:endParaRPr lang="en-US" altLang="en-US" sz="264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6885" name="AutoShape 22">
              <a:extLst>
                <a:ext uri="{FF2B5EF4-FFF2-40B4-BE49-F238E27FC236}">
                  <a16:creationId xmlns:a16="http://schemas.microsoft.com/office/drawing/2014/main" id="{D21CB16C-4892-6542-B5D2-0B4935836D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28" y="8208"/>
              <a:ext cx="576" cy="144"/>
            </a:xfrm>
            <a:custGeom>
              <a:avLst/>
              <a:gdLst>
                <a:gd name="T0" fmla="*/ 12 w 21600"/>
                <a:gd name="T1" fmla="*/ 0 h 21600"/>
                <a:gd name="T2" fmla="*/ 0 w 21600"/>
                <a:gd name="T3" fmla="*/ 0 h 21600"/>
                <a:gd name="T4" fmla="*/ 12 w 21600"/>
                <a:gd name="T5" fmla="*/ 1 h 21600"/>
                <a:gd name="T6" fmla="*/ 15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980"/>
            </a:p>
          </p:txBody>
        </p:sp>
      </p:grpSp>
    </p:spTree>
    <p:extLst>
      <p:ext uri="{BB962C8B-B14F-4D97-AF65-F5344CB8AC3E}">
        <p14:creationId xmlns:p14="http://schemas.microsoft.com/office/powerpoint/2010/main" val="24338798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Slide Number Placeholder 3">
            <a:extLst>
              <a:ext uri="{FF2B5EF4-FFF2-40B4-BE49-F238E27FC236}">
                <a16:creationId xmlns:a16="http://schemas.microsoft.com/office/drawing/2014/main" id="{64C16C1F-529A-BB4F-A689-6283B2180BA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fld id="{892133D5-40FE-CA49-9CF7-D0F70A802B39}" type="slidenum">
              <a:rPr lang="en-US" altLang="en-US" smtClean="0"/>
              <a:pPr eaLnBrk="1" hangingPunct="1"/>
              <a:t>15</a:t>
            </a:fld>
            <a:endParaRPr lang="en-US" altLang="en-US" sz="1540"/>
          </a:p>
        </p:txBody>
      </p:sp>
      <p:pic>
        <p:nvPicPr>
          <p:cNvPr id="72706" name="Picture 1" descr="Screen Shot 2015-03-31 at 11.17.20 AM.png">
            <a:extLst>
              <a:ext uri="{FF2B5EF4-FFF2-40B4-BE49-F238E27FC236}">
                <a16:creationId xmlns:a16="http://schemas.microsoft.com/office/drawing/2014/main" id="{F492E85D-535F-0C40-BA58-454DECDD4F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98420"/>
            <a:ext cx="10058400" cy="5584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7" name="Rectangle 2">
            <a:extLst>
              <a:ext uri="{FF2B5EF4-FFF2-40B4-BE49-F238E27FC236}">
                <a16:creationId xmlns:a16="http://schemas.microsoft.com/office/drawing/2014/main" id="{3F7083E6-65B7-A64F-9FC4-6634FA48AD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" y="1341120"/>
            <a:ext cx="88011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3960">
                <a:solidFill>
                  <a:srgbClr val="3333CC"/>
                </a:solidFill>
              </a:rPr>
              <a:t>Complete equivalent Circuit models</a:t>
            </a:r>
          </a:p>
        </p:txBody>
      </p:sp>
    </p:spTree>
    <p:extLst>
      <p:ext uri="{BB962C8B-B14F-4D97-AF65-F5344CB8AC3E}">
        <p14:creationId xmlns:p14="http://schemas.microsoft.com/office/powerpoint/2010/main" val="36558793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Slide Number Placeholder 3">
            <a:extLst>
              <a:ext uri="{FF2B5EF4-FFF2-40B4-BE49-F238E27FC236}">
                <a16:creationId xmlns:a16="http://schemas.microsoft.com/office/drawing/2014/main" id="{35A930BF-BF6B-C643-9D0F-AC145DC2ECF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fld id="{892133D5-40FE-CA49-9CF7-D0F70A802B39}" type="slidenum">
              <a:rPr lang="en-US" altLang="en-US" smtClean="0"/>
              <a:pPr eaLnBrk="1" hangingPunct="1"/>
              <a:t>16</a:t>
            </a:fld>
            <a:endParaRPr lang="en-US" altLang="en-US" sz="1540"/>
          </a:p>
        </p:txBody>
      </p:sp>
      <p:pic>
        <p:nvPicPr>
          <p:cNvPr id="73730" name="Picture 1" descr="Screen Shot 2015-03-31 at 11.17.28 AM.png">
            <a:extLst>
              <a:ext uri="{FF2B5EF4-FFF2-40B4-BE49-F238E27FC236}">
                <a16:creationId xmlns:a16="http://schemas.microsoft.com/office/drawing/2014/main" id="{C413775A-8A6B-6446-A837-C539015E31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0780"/>
            <a:ext cx="10058400" cy="4376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1" name="Rectangle 2">
            <a:extLst>
              <a:ext uri="{FF2B5EF4-FFF2-40B4-BE49-F238E27FC236}">
                <a16:creationId xmlns:a16="http://schemas.microsoft.com/office/drawing/2014/main" id="{265D8316-B207-E741-952E-BA0AD7ABF9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" y="1341120"/>
            <a:ext cx="88011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3960">
                <a:solidFill>
                  <a:srgbClr val="3333CC"/>
                </a:solidFill>
              </a:rPr>
              <a:t>Complete equivalent Circuit models</a:t>
            </a:r>
          </a:p>
        </p:txBody>
      </p:sp>
    </p:spTree>
    <p:extLst>
      <p:ext uri="{BB962C8B-B14F-4D97-AF65-F5344CB8AC3E}">
        <p14:creationId xmlns:p14="http://schemas.microsoft.com/office/powerpoint/2010/main" val="10029364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Slide Number Placeholder 3">
            <a:extLst>
              <a:ext uri="{FF2B5EF4-FFF2-40B4-BE49-F238E27FC236}">
                <a16:creationId xmlns:a16="http://schemas.microsoft.com/office/drawing/2014/main" id="{715DA4E5-695C-6845-AC40-72EF8C513B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fld id="{892133D5-40FE-CA49-9CF7-D0F70A802B39}" type="slidenum">
              <a:rPr lang="en-US" altLang="en-US" smtClean="0"/>
              <a:pPr eaLnBrk="1" hangingPunct="1"/>
              <a:t>17</a:t>
            </a:fld>
            <a:endParaRPr lang="en-US" altLang="en-US" sz="1540"/>
          </a:p>
        </p:txBody>
      </p:sp>
      <p:sp>
        <p:nvSpPr>
          <p:cNvPr id="74754" name="Rectangle 2">
            <a:extLst>
              <a:ext uri="{FF2B5EF4-FFF2-40B4-BE49-F238E27FC236}">
                <a16:creationId xmlns:a16="http://schemas.microsoft.com/office/drawing/2014/main" id="{D5641F6E-73C3-CE41-A98E-0132AF2AA2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" y="1341120"/>
            <a:ext cx="88011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3960">
                <a:solidFill>
                  <a:srgbClr val="3333CC"/>
                </a:solidFill>
              </a:rPr>
              <a:t>Example of Flyback Converter</a:t>
            </a:r>
          </a:p>
        </p:txBody>
      </p:sp>
      <p:pic>
        <p:nvPicPr>
          <p:cNvPr id="74755" name="Picture 1" descr="Screen Shot 2015-03-31 at 4.17.28 PM.png">
            <a:extLst>
              <a:ext uri="{FF2B5EF4-FFF2-40B4-BE49-F238E27FC236}">
                <a16:creationId xmlns:a16="http://schemas.microsoft.com/office/drawing/2014/main" id="{F0A8C89C-47D5-CC4A-8F64-23FE86FAC2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" y="3279458"/>
            <a:ext cx="9890760" cy="3831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16377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Slide Number Placeholder 3">
            <a:extLst>
              <a:ext uri="{FF2B5EF4-FFF2-40B4-BE49-F238E27FC236}">
                <a16:creationId xmlns:a16="http://schemas.microsoft.com/office/drawing/2014/main" id="{6D593525-5AF4-AD4B-A299-785C572D66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fld id="{892133D5-40FE-CA49-9CF7-D0F70A802B39}" type="slidenum">
              <a:rPr lang="en-US" altLang="en-US" smtClean="0"/>
              <a:pPr eaLnBrk="1" hangingPunct="1"/>
              <a:t>18</a:t>
            </a:fld>
            <a:endParaRPr lang="en-US" altLang="en-US" sz="1540"/>
          </a:p>
        </p:txBody>
      </p:sp>
      <p:pic>
        <p:nvPicPr>
          <p:cNvPr id="75778" name="Picture 1" descr="Screen Shot 2015-03-31 at 11.17.46 AM.png">
            <a:extLst>
              <a:ext uri="{FF2B5EF4-FFF2-40B4-BE49-F238E27FC236}">
                <a16:creationId xmlns:a16="http://schemas.microsoft.com/office/drawing/2014/main" id="{22809CEF-F1CD-3C4E-B355-C4254E5191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" y="2849880"/>
            <a:ext cx="10058400" cy="5170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79" name="Rectangle 2">
            <a:extLst>
              <a:ext uri="{FF2B5EF4-FFF2-40B4-BE49-F238E27FC236}">
                <a16:creationId xmlns:a16="http://schemas.microsoft.com/office/drawing/2014/main" id="{689B74C1-C40A-0B41-84A9-1AE91F6E04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" y="1341120"/>
            <a:ext cx="88011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3960">
                <a:solidFill>
                  <a:srgbClr val="3333CC"/>
                </a:solidFill>
              </a:rPr>
              <a:t>Example of Flyback Converter</a:t>
            </a:r>
          </a:p>
        </p:txBody>
      </p:sp>
    </p:spTree>
    <p:extLst>
      <p:ext uri="{BB962C8B-B14F-4D97-AF65-F5344CB8AC3E}">
        <p14:creationId xmlns:p14="http://schemas.microsoft.com/office/powerpoint/2010/main" val="19801130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>
            <a:extLst>
              <a:ext uri="{FF2B5EF4-FFF2-40B4-BE49-F238E27FC236}">
                <a16:creationId xmlns:a16="http://schemas.microsoft.com/office/drawing/2014/main" id="{522B4B2D-5FFE-8340-817A-0E4B842B36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5" y="3027998"/>
            <a:ext cx="8172450" cy="4002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3225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/>
          </p:cNvSpPr>
          <p:nvPr>
            <p:ph type="title"/>
          </p:nvPr>
        </p:nvSpPr>
        <p:spPr>
          <a:xfrm>
            <a:off x="690282" y="762001"/>
            <a:ext cx="8549640" cy="6858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800">
                <a:latin typeface="Times New Roman Bold"/>
                <a:ea typeface="Times New Roman Bold"/>
                <a:cs typeface="Times New Roman Bold"/>
                <a:sym typeface="Times New Roman Bold"/>
              </a:defRPr>
            </a:lvl1pPr>
          </a:lstStyle>
          <a:p>
            <a:pPr lvl="0" algn="ctr">
              <a:defRPr sz="1800"/>
            </a:pPr>
            <a:r>
              <a:rPr lang="en-US" sz="4400" b="1" dirty="0"/>
              <a:t>Reminder</a:t>
            </a:r>
            <a:endParaRPr sz="2800" b="1" dirty="0"/>
          </a:p>
        </p:txBody>
      </p:sp>
      <p:sp>
        <p:nvSpPr>
          <p:cNvPr id="37" name="Shape 37"/>
          <p:cNvSpPr>
            <a:spLocks noGrp="1"/>
          </p:cNvSpPr>
          <p:nvPr>
            <p:ph type="body" idx="1"/>
          </p:nvPr>
        </p:nvSpPr>
        <p:spPr>
          <a:xfrm>
            <a:off x="670560" y="1810503"/>
            <a:ext cx="8549640" cy="408229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lvl="0"/>
            <a:r>
              <a:rPr lang="en-US" sz="4000" dirty="0"/>
              <a:t>Final Exam – During the Final Exam Week:</a:t>
            </a:r>
          </a:p>
          <a:p>
            <a:r>
              <a:rPr lang="en-US" sz="4000" b="1" dirty="0"/>
              <a:t>Take home exam</a:t>
            </a:r>
          </a:p>
          <a:p>
            <a:r>
              <a:rPr lang="en-US" sz="4000" b="1" dirty="0"/>
              <a:t>Thursday April 29 – Sunday May 2</a:t>
            </a:r>
            <a:r>
              <a:rPr lang="en-US" sz="4000" b="1" baseline="30000" dirty="0"/>
              <a:t>rd</a:t>
            </a:r>
            <a:r>
              <a:rPr lang="en-US" sz="4000" b="1" dirty="0"/>
              <a:t> midnight</a:t>
            </a:r>
          </a:p>
          <a:p>
            <a:pPr algn="l"/>
            <a:endParaRPr lang="en-US" sz="4000" dirty="0">
              <a:effectLst>
                <a:outerShdw blurRad="12700" dist="25400" dir="2700000" rotWithShape="0">
                  <a:srgbClr val="DDDDDD"/>
                </a:outerShdw>
              </a:effectLst>
              <a:latin typeface="Times New Roman Bold"/>
              <a:ea typeface="Times New Roman Bold"/>
              <a:cs typeface="Times New Roman Bold"/>
              <a:sym typeface="Times New Roman Bold"/>
            </a:endParaRPr>
          </a:p>
        </p:txBody>
      </p:sp>
      <p:sp>
        <p:nvSpPr>
          <p:cNvPr id="4" name="Shape 37">
            <a:extLst>
              <a:ext uri="{FF2B5EF4-FFF2-40B4-BE49-F238E27FC236}">
                <a16:creationId xmlns:a16="http://schemas.microsoft.com/office/drawing/2014/main" id="{27B46403-EDA7-2E41-9CE0-F804035DCA73}"/>
              </a:ext>
            </a:extLst>
          </p:cNvPr>
          <p:cNvSpPr txBox="1">
            <a:spLocks/>
          </p:cNvSpPr>
          <p:nvPr/>
        </p:nvSpPr>
        <p:spPr>
          <a:xfrm>
            <a:off x="381000" y="7559945"/>
            <a:ext cx="8549640" cy="71119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ctr">
              <a:buSzTx/>
              <a:buNone/>
              <a:defRPr>
                <a:latin typeface="+mn-lt"/>
                <a:ea typeface="+mn-ea"/>
                <a:cs typeface="+mn-cs"/>
              </a:defRPr>
            </a:lvl1pPr>
            <a:lvl2pPr marL="0" indent="457200" algn="ctr">
              <a:buSzTx/>
              <a:buNone/>
              <a:defRPr>
                <a:latin typeface="+mn-lt"/>
                <a:ea typeface="+mn-ea"/>
                <a:cs typeface="+mn-cs"/>
              </a:defRPr>
            </a:lvl2pPr>
            <a:lvl3pPr marL="0" indent="914400" algn="ctr">
              <a:buSzTx/>
              <a:buNone/>
              <a:defRPr>
                <a:latin typeface="+mn-lt"/>
                <a:ea typeface="+mn-ea"/>
                <a:cs typeface="+mn-cs"/>
              </a:defRPr>
            </a:lvl3pPr>
            <a:lvl4pPr marL="0" indent="1371600" algn="ctr">
              <a:buSzTx/>
              <a:buNone/>
              <a:defRPr>
                <a:latin typeface="+mn-lt"/>
                <a:ea typeface="+mn-ea"/>
                <a:cs typeface="+mn-cs"/>
              </a:defRPr>
            </a:lvl4pPr>
            <a:lvl5pPr marL="0" indent="1828800" algn="ctr">
              <a:buSzTx/>
              <a:buNone/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l" defTabSz="914400"/>
            <a:r>
              <a:rPr lang="en-US" sz="4000" kern="0" dirty="0">
                <a:solidFill>
                  <a:sysClr val="windowText" lastClr="000000"/>
                </a:solidFill>
              </a:rPr>
              <a:t>Project Presentations:</a:t>
            </a:r>
          </a:p>
          <a:p>
            <a:pPr algn="l" defTabSz="914400"/>
            <a:endParaRPr lang="en-US" sz="4000" b="1" kern="0" dirty="0">
              <a:solidFill>
                <a:sysClr val="windowText" lastClr="000000"/>
              </a:solidFill>
            </a:endParaRPr>
          </a:p>
          <a:p>
            <a:pPr algn="l" defTabSz="914400"/>
            <a:endParaRPr lang="en-US" sz="4000" kern="0" dirty="0">
              <a:solidFill>
                <a:sysClr val="windowText" lastClr="000000"/>
              </a:solidFill>
              <a:effectLst>
                <a:outerShdw blurRad="12700" dist="25400" dir="2700000" rotWithShape="0">
                  <a:srgbClr val="DDDDDD"/>
                </a:outerShdw>
              </a:effectLst>
              <a:latin typeface="Times New Roman Bold"/>
              <a:ea typeface="Times New Roman Bold"/>
              <a:cs typeface="Times New Roman Bold"/>
              <a:sym typeface="Times New Roman Bold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CA42143-3C27-5C49-A790-E126C2A7FCF8}"/>
              </a:ext>
            </a:extLst>
          </p:cNvPr>
          <p:cNvSpPr/>
          <p:nvPr/>
        </p:nvSpPr>
        <p:spPr>
          <a:xfrm>
            <a:off x="648604" y="8233477"/>
            <a:ext cx="870614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  <a:t>Monday (April 19): 7 presentations (7-10 minutes each)</a:t>
            </a:r>
          </a:p>
          <a:p>
            <a:endParaRPr lang="en-US" sz="2800" dirty="0">
              <a:effectLst>
                <a:outerShdw blurRad="12700" dist="25400" dir="2700000" rotWithShape="0">
                  <a:srgbClr val="DDDDDD"/>
                </a:outerShdw>
              </a:effectLst>
              <a:latin typeface="Times New Roman Bold"/>
              <a:ea typeface="Times New Roman Bold"/>
              <a:cs typeface="Times New Roman Bold"/>
              <a:sym typeface="Times New Roman Bold"/>
            </a:endParaRPr>
          </a:p>
          <a:p>
            <a:r>
              <a:rPr lang="en-US" sz="2800" dirty="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  <a:t>Wed (April 21): 7 presentations (7-10 minutes each)</a:t>
            </a:r>
          </a:p>
          <a:p>
            <a:endParaRPr lang="en-US" sz="2800" dirty="0">
              <a:effectLst>
                <a:outerShdw blurRad="12700" dist="25400" dir="2700000" rotWithShape="0">
                  <a:srgbClr val="DDDDDD"/>
                </a:outerShdw>
              </a:effectLst>
              <a:latin typeface="Times New Roman Bold"/>
              <a:ea typeface="Times New Roman Bold"/>
              <a:cs typeface="Times New Roman Bold"/>
              <a:sym typeface="Times New Roman Bold"/>
            </a:endParaRPr>
          </a:p>
        </p:txBody>
      </p:sp>
      <p:sp>
        <p:nvSpPr>
          <p:cNvPr id="6" name="Shape 37">
            <a:extLst>
              <a:ext uri="{FF2B5EF4-FFF2-40B4-BE49-F238E27FC236}">
                <a16:creationId xmlns:a16="http://schemas.microsoft.com/office/drawing/2014/main" id="{2810571E-0367-B54F-AA11-484CC8559849}"/>
              </a:ext>
            </a:extLst>
          </p:cNvPr>
          <p:cNvSpPr txBox="1">
            <a:spLocks/>
          </p:cNvSpPr>
          <p:nvPr/>
        </p:nvSpPr>
        <p:spPr>
          <a:xfrm>
            <a:off x="381000" y="5181600"/>
            <a:ext cx="8549640" cy="71119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ctr">
              <a:buSzTx/>
              <a:buNone/>
              <a:defRPr>
                <a:latin typeface="+mn-lt"/>
                <a:ea typeface="+mn-ea"/>
                <a:cs typeface="+mn-cs"/>
              </a:defRPr>
            </a:lvl1pPr>
            <a:lvl2pPr marL="0" indent="457200" algn="ctr">
              <a:buSzTx/>
              <a:buNone/>
              <a:defRPr>
                <a:latin typeface="+mn-lt"/>
                <a:ea typeface="+mn-ea"/>
                <a:cs typeface="+mn-cs"/>
              </a:defRPr>
            </a:lvl2pPr>
            <a:lvl3pPr marL="0" indent="914400" algn="ctr">
              <a:buSzTx/>
              <a:buNone/>
              <a:defRPr>
                <a:latin typeface="+mn-lt"/>
                <a:ea typeface="+mn-ea"/>
                <a:cs typeface="+mn-cs"/>
              </a:defRPr>
            </a:lvl3pPr>
            <a:lvl4pPr marL="0" indent="1371600" algn="ctr">
              <a:buSzTx/>
              <a:buNone/>
              <a:defRPr>
                <a:latin typeface="+mn-lt"/>
                <a:ea typeface="+mn-ea"/>
                <a:cs typeface="+mn-cs"/>
              </a:defRPr>
            </a:lvl4pPr>
            <a:lvl5pPr marL="0" indent="1828800" algn="ctr">
              <a:buSzTx/>
              <a:buNone/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l" defTabSz="914400"/>
            <a:r>
              <a:rPr lang="en-US" sz="4000" kern="0" dirty="0">
                <a:solidFill>
                  <a:srgbClr val="FF0000"/>
                </a:solidFill>
              </a:rPr>
              <a:t>Projects final reports due on Midnight Thursday April 29.</a:t>
            </a:r>
          </a:p>
          <a:p>
            <a:pPr algn="l" defTabSz="914400"/>
            <a:endParaRPr lang="en-US" sz="4000" kern="0" dirty="0">
              <a:solidFill>
                <a:sysClr val="windowText" lastClr="000000"/>
              </a:solidFill>
            </a:endParaRPr>
          </a:p>
          <a:p>
            <a:pPr algn="l" defTabSz="914400"/>
            <a:endParaRPr lang="en-US" sz="4000" b="1" kern="0" dirty="0">
              <a:solidFill>
                <a:sysClr val="windowText" lastClr="000000"/>
              </a:solidFill>
            </a:endParaRPr>
          </a:p>
          <a:p>
            <a:pPr algn="l" defTabSz="914400"/>
            <a:endParaRPr lang="en-US" sz="4000" kern="0" dirty="0">
              <a:solidFill>
                <a:sysClr val="windowText" lastClr="000000"/>
              </a:solidFill>
              <a:effectLst>
                <a:outerShdw blurRad="12700" dist="25400" dir="2700000" rotWithShape="0">
                  <a:srgbClr val="DDDDDD"/>
                </a:outerShdw>
              </a:effectLst>
              <a:latin typeface="Times New Roman Bold"/>
              <a:ea typeface="Times New Roman Bold"/>
              <a:cs typeface="Times New Roman Bold"/>
              <a:sym typeface="Times New Roman Bold"/>
            </a:endParaRPr>
          </a:p>
        </p:txBody>
      </p:sp>
    </p:spTree>
    <p:extLst>
      <p:ext uri="{BB962C8B-B14F-4D97-AF65-F5344CB8AC3E}">
        <p14:creationId xmlns:p14="http://schemas.microsoft.com/office/powerpoint/2010/main" val="432546222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>
            <a:extLst>
              <a:ext uri="{FF2B5EF4-FFF2-40B4-BE49-F238E27FC236}">
                <a16:creationId xmlns:a16="http://schemas.microsoft.com/office/drawing/2014/main" id="{560DC42C-5CE8-DE4C-9C02-803DD874C3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75" y="2137410"/>
            <a:ext cx="8497253" cy="5783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63565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>
            <a:extLst>
              <a:ext uri="{FF2B5EF4-FFF2-40B4-BE49-F238E27FC236}">
                <a16:creationId xmlns:a16="http://schemas.microsoft.com/office/drawing/2014/main" id="{767EE176-D9A3-6442-9D41-6DA09B0953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720" y="1959293"/>
            <a:ext cx="7700963" cy="6139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73527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3">
            <a:extLst>
              <a:ext uri="{FF2B5EF4-FFF2-40B4-BE49-F238E27FC236}">
                <a16:creationId xmlns:a16="http://schemas.microsoft.com/office/drawing/2014/main" id="{95451103-C2F3-9A44-B2AC-DF3242C764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837" y="2001203"/>
            <a:ext cx="7344728" cy="6055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54134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>
            <a:extLst>
              <a:ext uri="{FF2B5EF4-FFF2-40B4-BE49-F238E27FC236}">
                <a16:creationId xmlns:a16="http://schemas.microsoft.com/office/drawing/2014/main" id="{903A2DE2-E681-C54F-96B5-8CED98E1E1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10058400" cy="5576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41880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>
            <a:extLst>
              <a:ext uri="{FF2B5EF4-FFF2-40B4-BE49-F238E27FC236}">
                <a16:creationId xmlns:a16="http://schemas.microsoft.com/office/drawing/2014/main" id="{9E39EC6E-C8E4-2449-84BF-48A685371C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" y="1927860"/>
            <a:ext cx="8814746" cy="637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9182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>
            <a:extLst>
              <a:ext uri="{FF2B5EF4-FFF2-40B4-BE49-F238E27FC236}">
                <a16:creationId xmlns:a16="http://schemas.microsoft.com/office/drawing/2014/main" id="{2AA2AA3F-2E06-5748-A2F6-654C9CA8D7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08" y="2226470"/>
            <a:ext cx="8947785" cy="5605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39851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>
            <a:extLst>
              <a:ext uri="{FF2B5EF4-FFF2-40B4-BE49-F238E27FC236}">
                <a16:creationId xmlns:a16="http://schemas.microsoft.com/office/drawing/2014/main" id="{52085508-42B9-B941-BD77-921995EF9F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737" y="2205515"/>
            <a:ext cx="8182928" cy="5647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30780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>
            <a:extLst>
              <a:ext uri="{FF2B5EF4-FFF2-40B4-BE49-F238E27FC236}">
                <a16:creationId xmlns:a16="http://schemas.microsoft.com/office/drawing/2014/main" id="{14DB7C6B-E76A-474C-AF66-92E7608182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" y="2043113"/>
            <a:ext cx="8046720" cy="597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4854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>
            <a:extLst>
              <a:ext uri="{FF2B5EF4-FFF2-40B4-BE49-F238E27FC236}">
                <a16:creationId xmlns:a16="http://schemas.microsoft.com/office/drawing/2014/main" id="{5422FF4F-DC0F-F84A-B745-95C52A2033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197" y="2792255"/>
            <a:ext cx="7680008" cy="4473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51804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>
            <a:extLst>
              <a:ext uri="{FF2B5EF4-FFF2-40B4-BE49-F238E27FC236}">
                <a16:creationId xmlns:a16="http://schemas.microsoft.com/office/drawing/2014/main" id="{BB7B3518-D74A-5740-9CC7-AEA6D0C252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768" y="2252663"/>
            <a:ext cx="8444865" cy="555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08781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>
            <a:spLocks noGrp="1"/>
          </p:cNvSpPr>
          <p:nvPr>
            <p:ph type="body" idx="1"/>
          </p:nvPr>
        </p:nvSpPr>
        <p:spPr>
          <a:xfrm>
            <a:off x="609600" y="471356"/>
            <a:ext cx="9171273" cy="52070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l"/>
            <a:r>
              <a:rPr lang="en-US" sz="4000" dirty="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  <a:t>Project Presenters:</a:t>
            </a:r>
          </a:p>
          <a:p>
            <a:pPr algn="l"/>
            <a:endParaRPr lang="en-US" sz="4000" dirty="0">
              <a:effectLst>
                <a:outerShdw blurRad="12700" dist="25400" dir="2700000" rotWithShape="0">
                  <a:srgbClr val="DDDDDD"/>
                </a:outerShdw>
              </a:effectLst>
              <a:latin typeface="Times New Roman Bold"/>
              <a:ea typeface="Times New Roman Bold"/>
              <a:cs typeface="Times New Roman Bold"/>
              <a:sym typeface="Times New Roman Bold"/>
            </a:endParaRPr>
          </a:p>
          <a:p>
            <a:pPr algn="l"/>
            <a:r>
              <a:rPr lang="en-US" sz="3600" dirty="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  <a:t>Monday (April 19):</a:t>
            </a:r>
          </a:p>
          <a:p>
            <a:pPr algn="l"/>
            <a:r>
              <a:rPr lang="en-US" sz="3600" dirty="0" err="1">
                <a:solidFill>
                  <a:srgbClr val="FF0000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  <a:t>Sahin</a:t>
            </a:r>
            <a:r>
              <a:rPr lang="en-US" sz="3600" dirty="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  <a:t>, </a:t>
            </a:r>
            <a:r>
              <a:rPr lang="en-US" sz="3600" dirty="0">
                <a:solidFill>
                  <a:srgbClr val="FF0000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  <a:t>Mohammad, Reza</a:t>
            </a:r>
            <a:r>
              <a:rPr lang="en-US" sz="3600" dirty="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  <a:t>, </a:t>
            </a:r>
            <a:r>
              <a:rPr lang="en-US" sz="3600" dirty="0">
                <a:solidFill>
                  <a:srgbClr val="FF0000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  <a:t>Mathew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  <a:t>Lucente</a:t>
            </a:r>
            <a:r>
              <a:rPr lang="en-US" sz="3600" dirty="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  <a:t>,</a:t>
            </a:r>
            <a:r>
              <a:rPr lang="en-US" sz="3600" dirty="0">
                <a:solidFill>
                  <a:srgbClr val="FF0000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  <a:t> Andrew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  <a:t>Siwarski</a:t>
            </a:r>
            <a:r>
              <a:rPr lang="en-US" sz="3600" dirty="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  <a:t>, </a:t>
            </a:r>
            <a:r>
              <a:rPr lang="en-US" sz="3600" dirty="0">
                <a:solidFill>
                  <a:srgbClr val="FF0000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  <a:t>Justin Phelps</a:t>
            </a:r>
          </a:p>
          <a:p>
            <a:pPr algn="l"/>
            <a:endParaRPr lang="en-US" sz="3600" dirty="0">
              <a:effectLst>
                <a:outerShdw blurRad="12700" dist="25400" dir="2700000" rotWithShape="0">
                  <a:srgbClr val="DDDDDD"/>
                </a:outerShdw>
              </a:effectLst>
              <a:latin typeface="Times New Roman Bold"/>
              <a:ea typeface="Times New Roman Bold"/>
              <a:cs typeface="Times New Roman Bold"/>
              <a:sym typeface="Times New Roman Bold"/>
            </a:endParaRPr>
          </a:p>
          <a:p>
            <a:pPr algn="l"/>
            <a:r>
              <a:rPr lang="en-US" sz="3600" dirty="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  <a:t>Wed (April 21): </a:t>
            </a:r>
          </a:p>
          <a:p>
            <a:pPr algn="l"/>
            <a:r>
              <a:rPr lang="en-US" sz="3600" dirty="0">
                <a:solidFill>
                  <a:srgbClr val="FF0000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  <a:t>Russ, Robert, Sumana,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  <a:t>Safayat</a:t>
            </a:r>
            <a:r>
              <a:rPr lang="en-US" sz="3600" dirty="0">
                <a:solidFill>
                  <a:srgbClr val="FF0000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  <a:t>, Joshua Cates, Ganesh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  <a:t>Marasini</a:t>
            </a:r>
            <a:r>
              <a:rPr lang="en-US" sz="3600" dirty="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  <a:t>, </a:t>
            </a:r>
            <a:r>
              <a:rPr lang="en-US" sz="3600" dirty="0">
                <a:solidFill>
                  <a:srgbClr val="FF0000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  <a:t>Carlos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  <a:t>Granda</a:t>
            </a:r>
            <a:r>
              <a:rPr lang="en-US" sz="3600" dirty="0">
                <a:solidFill>
                  <a:srgbClr val="FF0000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  <a:t>,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  <a:t>Mohammadali</a:t>
            </a:r>
            <a:r>
              <a:rPr lang="en-US" sz="3600" dirty="0">
                <a:solidFill>
                  <a:srgbClr val="FF0000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  <a:t>, Ben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  <a:t>Heintze</a:t>
            </a:r>
            <a:r>
              <a:rPr lang="en-US" sz="3600" dirty="0">
                <a:solidFill>
                  <a:schemeClr val="tx1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  <a:t>, </a:t>
            </a:r>
            <a:r>
              <a:rPr lang="en-US" sz="3600" dirty="0">
                <a:solidFill>
                  <a:srgbClr val="FF0000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  <a:t>Luke Minks</a:t>
            </a:r>
          </a:p>
          <a:p>
            <a:pPr algn="l"/>
            <a:endParaRPr lang="en-US" sz="4000" dirty="0">
              <a:effectLst>
                <a:outerShdw blurRad="12700" dist="25400" dir="2700000" rotWithShape="0">
                  <a:srgbClr val="DDDDDD"/>
                </a:outerShdw>
              </a:effectLst>
              <a:latin typeface="Times New Roman Bold"/>
              <a:ea typeface="Times New Roman Bold"/>
              <a:cs typeface="Times New Roman Bold"/>
              <a:sym typeface="Times New Roman Bold"/>
            </a:endParaRPr>
          </a:p>
        </p:txBody>
      </p:sp>
    </p:spTree>
    <p:extLst>
      <p:ext uri="{BB962C8B-B14F-4D97-AF65-F5344CB8AC3E}">
        <p14:creationId xmlns:p14="http://schemas.microsoft.com/office/powerpoint/2010/main" val="3473314462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>
            <a:extLst>
              <a:ext uri="{FF2B5EF4-FFF2-40B4-BE49-F238E27FC236}">
                <a16:creationId xmlns:a16="http://schemas.microsoft.com/office/drawing/2014/main" id="{87B3496E-C86E-6E49-B079-9AF1394789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42" y="2126933"/>
            <a:ext cx="8560118" cy="5804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73537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>
            <a:extLst>
              <a:ext uri="{FF2B5EF4-FFF2-40B4-BE49-F238E27FC236}">
                <a16:creationId xmlns:a16="http://schemas.microsoft.com/office/drawing/2014/main" id="{E4500563-1082-DB4B-AD34-BB603D6AE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10" y="2121695"/>
            <a:ext cx="9136380" cy="5815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76042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>
            <a:extLst>
              <a:ext uri="{FF2B5EF4-FFF2-40B4-BE49-F238E27FC236}">
                <a16:creationId xmlns:a16="http://schemas.microsoft.com/office/drawing/2014/main" id="{24441DA3-1449-2843-B034-92A10823A6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498" y="2095500"/>
            <a:ext cx="8193405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2429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/>
          </p:cNvSpPr>
          <p:nvPr>
            <p:ph type="title"/>
          </p:nvPr>
        </p:nvSpPr>
        <p:spPr>
          <a:xfrm>
            <a:off x="690282" y="762001"/>
            <a:ext cx="8549640" cy="6858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800">
                <a:latin typeface="Times New Roman Bold"/>
                <a:ea typeface="Times New Roman Bold"/>
                <a:cs typeface="Times New Roman Bold"/>
                <a:sym typeface="Times New Roman Bold"/>
              </a:defRPr>
            </a:lvl1pPr>
          </a:lstStyle>
          <a:p>
            <a:pPr lvl="0" algn="ctr">
              <a:defRPr sz="1800"/>
            </a:pPr>
            <a:r>
              <a:rPr sz="4400" b="1" dirty="0"/>
              <a:t>Agenda</a:t>
            </a:r>
            <a:endParaRPr sz="2800" b="1" dirty="0"/>
          </a:p>
        </p:txBody>
      </p:sp>
      <p:sp>
        <p:nvSpPr>
          <p:cNvPr id="37" name="Shape 37"/>
          <p:cNvSpPr>
            <a:spLocks noGrp="1"/>
          </p:cNvSpPr>
          <p:nvPr>
            <p:ph type="body" idx="1"/>
          </p:nvPr>
        </p:nvSpPr>
        <p:spPr>
          <a:xfrm>
            <a:off x="689903" y="2794000"/>
            <a:ext cx="9171273" cy="52070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l"/>
            <a:r>
              <a:rPr lang="en-US" sz="4000" dirty="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  <a:t>Final Exam Topics:</a:t>
            </a:r>
          </a:p>
          <a:p>
            <a:pPr algn="l"/>
            <a:endParaRPr lang="en-US" sz="4000" dirty="0">
              <a:effectLst>
                <a:outerShdw blurRad="12700" dist="25400" dir="2700000" rotWithShape="0">
                  <a:srgbClr val="DDDDDD"/>
                </a:outerShdw>
              </a:effectLst>
              <a:latin typeface="Times New Roman Bold"/>
              <a:ea typeface="Times New Roman Bold"/>
              <a:cs typeface="Times New Roman Bold"/>
              <a:sym typeface="Times New Roman Bold"/>
            </a:endParaRPr>
          </a:p>
          <a:p>
            <a:pPr algn="l"/>
            <a:r>
              <a:rPr lang="en-US" sz="4000" dirty="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  <a:t>Ch 6 (ZVS, ZCS) , SRC, PRC, LLC, small Signal modeling</a:t>
            </a:r>
          </a:p>
          <a:p>
            <a:pPr algn="l"/>
            <a:endParaRPr lang="en-US" sz="4000" dirty="0">
              <a:effectLst>
                <a:outerShdw blurRad="12700" dist="25400" dir="2700000" rotWithShape="0">
                  <a:srgbClr val="DDDDDD"/>
                </a:outerShdw>
              </a:effectLst>
              <a:latin typeface="Times New Roman Bold"/>
              <a:ea typeface="Times New Roman Bold"/>
              <a:cs typeface="Times New Roman Bold"/>
              <a:sym typeface="Times New Roman Bold"/>
            </a:endParaRPr>
          </a:p>
        </p:txBody>
      </p:sp>
    </p:spTree>
    <p:extLst>
      <p:ext uri="{BB962C8B-B14F-4D97-AF65-F5344CB8AC3E}">
        <p14:creationId xmlns:p14="http://schemas.microsoft.com/office/powerpoint/2010/main" val="3977030326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Number Placeholder 4">
            <a:extLst>
              <a:ext uri="{FF2B5EF4-FFF2-40B4-BE49-F238E27FC236}">
                <a16:creationId xmlns:a16="http://schemas.microsoft.com/office/drawing/2014/main" id="{AD20232E-6A8B-AA44-BDCF-1F2057C59A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fld id="{892133D5-40FE-CA49-9CF7-D0F70A802B39}" type="slidenum">
              <a:rPr lang="en-US" altLang="en-US" smtClean="0"/>
              <a:pPr eaLnBrk="1" hangingPunct="1"/>
              <a:t>5</a:t>
            </a:fld>
            <a:endParaRPr lang="en-US" altLang="en-US" sz="1540"/>
          </a:p>
        </p:txBody>
      </p:sp>
      <p:sp>
        <p:nvSpPr>
          <p:cNvPr id="17410" name="Rectangle 5">
            <a:extLst>
              <a:ext uri="{FF2B5EF4-FFF2-40B4-BE49-F238E27FC236}">
                <a16:creationId xmlns:a16="http://schemas.microsoft.com/office/drawing/2014/main" id="{21D2A063-0108-1841-965D-00CA85A63B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3080941"/>
            <a:ext cx="184731" cy="397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980"/>
          </a:p>
        </p:txBody>
      </p:sp>
      <p:grpSp>
        <p:nvGrpSpPr>
          <p:cNvPr id="17411" name="Group 11">
            <a:extLst>
              <a:ext uri="{FF2B5EF4-FFF2-40B4-BE49-F238E27FC236}">
                <a16:creationId xmlns:a16="http://schemas.microsoft.com/office/drawing/2014/main" id="{CD732CEC-D46D-5042-A1C6-E280853C6AE1}"/>
              </a:ext>
            </a:extLst>
          </p:cNvPr>
          <p:cNvGrpSpPr>
            <a:grpSpLocks/>
          </p:cNvGrpSpPr>
          <p:nvPr/>
        </p:nvGrpSpPr>
        <p:grpSpPr bwMode="auto">
          <a:xfrm>
            <a:off x="838200" y="2933700"/>
            <a:ext cx="8214360" cy="4274820"/>
            <a:chOff x="624" y="1392"/>
            <a:chExt cx="4704" cy="2448"/>
          </a:xfrm>
        </p:grpSpPr>
        <p:pic>
          <p:nvPicPr>
            <p:cNvPr id="17413" name="Picture 8">
              <a:extLst>
                <a:ext uri="{FF2B5EF4-FFF2-40B4-BE49-F238E27FC236}">
                  <a16:creationId xmlns:a16="http://schemas.microsoft.com/office/drawing/2014/main" id="{64D556C3-5A78-0548-9A7C-2F8D919F08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1392"/>
              <a:ext cx="4704" cy="2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14" name="Text Box 9">
              <a:extLst>
                <a:ext uri="{FF2B5EF4-FFF2-40B4-BE49-F238E27FC236}">
                  <a16:creationId xmlns:a16="http://schemas.microsoft.com/office/drawing/2014/main" id="{D14B0821-8B1F-7448-BD5C-B1528E9C5F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50" y="2853"/>
              <a:ext cx="379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fr-CA" altLang="en-US" sz="1980"/>
            </a:p>
          </p:txBody>
        </p:sp>
        <p:sp>
          <p:nvSpPr>
            <p:cNvPr id="17415" name="Text Box 10">
              <a:extLst>
                <a:ext uri="{FF2B5EF4-FFF2-40B4-BE49-F238E27FC236}">
                  <a16:creationId xmlns:a16="http://schemas.microsoft.com/office/drawing/2014/main" id="{57B7EDBA-4F00-BC48-B9C7-954AA6C064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37" y="2832"/>
              <a:ext cx="372" cy="2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760" i="1">
                  <a:latin typeface="Times New Roman" panose="02020603050405020304" pitchFamily="18" charset="0"/>
                </a:rPr>
                <a:t>H(s)</a:t>
              </a:r>
            </a:p>
          </p:txBody>
        </p:sp>
      </p:grpSp>
      <p:sp>
        <p:nvSpPr>
          <p:cNvPr id="17412" name="Rectangle 2">
            <a:extLst>
              <a:ext uri="{FF2B5EF4-FFF2-40B4-BE49-F238E27FC236}">
                <a16:creationId xmlns:a16="http://schemas.microsoft.com/office/drawing/2014/main" id="{AB3956DB-61BF-6640-94B9-A2DF9ECD7D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29471" y="799757"/>
            <a:ext cx="7694675" cy="609398"/>
          </a:xfrm>
        </p:spPr>
        <p:txBody>
          <a:bodyPr/>
          <a:lstStyle/>
          <a:p>
            <a:pPr eaLnBrk="1" hangingPunct="1"/>
            <a:r>
              <a:rPr lang="en-US" altLang="en-US" sz="396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Closed-Loop DC-DC Converter</a:t>
            </a: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95456B4A-2377-C141-BCFF-73EBD3775C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9579" y="8432641"/>
            <a:ext cx="4923143" cy="397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980" dirty="0"/>
              <a:t>Based on the textbook by Robert Erickson</a:t>
            </a:r>
          </a:p>
        </p:txBody>
      </p:sp>
    </p:spTree>
    <p:extLst>
      <p:ext uri="{BB962C8B-B14F-4D97-AF65-F5344CB8AC3E}">
        <p14:creationId xmlns:p14="http://schemas.microsoft.com/office/powerpoint/2010/main" val="878224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>
            <a:extLst>
              <a:ext uri="{FF2B5EF4-FFF2-40B4-BE49-F238E27FC236}">
                <a16:creationId xmlns:a16="http://schemas.microsoft.com/office/drawing/2014/main" id="{4E9D6A5E-2530-3C46-8427-4AF9F39FC1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" y="2011680"/>
            <a:ext cx="9387840" cy="5226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22432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Number Placeholder 3">
            <a:extLst>
              <a:ext uri="{FF2B5EF4-FFF2-40B4-BE49-F238E27FC236}">
                <a16:creationId xmlns:a16="http://schemas.microsoft.com/office/drawing/2014/main" id="{B1F3E72C-E2B3-3648-8577-52CBD2D6E0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fld id="{892133D5-40FE-CA49-9CF7-D0F70A802B39}" type="slidenum">
              <a:rPr lang="en-US" altLang="en-US" smtClean="0"/>
              <a:pPr eaLnBrk="1" hangingPunct="1"/>
              <a:t>7</a:t>
            </a:fld>
            <a:endParaRPr lang="en-US" altLang="en-US" sz="154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CBEE791-EBF0-214B-B1F5-EFC98271ECF2}"/>
              </a:ext>
            </a:extLst>
          </p:cNvPr>
          <p:cNvSpPr/>
          <p:nvPr/>
        </p:nvSpPr>
        <p:spPr>
          <a:xfrm>
            <a:off x="670560" y="3101340"/>
            <a:ext cx="8130540" cy="29361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502920" indent="-502920">
              <a:buFont typeface="Wingdings" charset="2"/>
              <a:buChar char="u"/>
              <a:defRPr/>
            </a:pPr>
            <a:r>
              <a:rPr lang="en-US" sz="3080" baseline="30000" dirty="0">
                <a:latin typeface="Arial" charset="0"/>
                <a:ea typeface="ＭＳ Ｐゴシック" charset="0"/>
                <a:cs typeface="ＭＳ Ｐゴシック" charset="0"/>
              </a:rPr>
              <a:t>Predict how low-frequency variations in duty cycle induce low- frequency variations in the converter voltages and currents.</a:t>
            </a:r>
          </a:p>
          <a:p>
            <a:pPr>
              <a:defRPr/>
            </a:pPr>
            <a:endParaRPr lang="en-US" sz="3080" baseline="300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502920" indent="-502920">
              <a:buFont typeface="Wingdings" charset="2"/>
              <a:buChar char="u"/>
              <a:defRPr/>
            </a:pPr>
            <a:r>
              <a:rPr lang="en-US" sz="3080" baseline="30000" dirty="0">
                <a:latin typeface="Arial" charset="0"/>
                <a:ea typeface="ＭＳ Ｐゴシック" charset="0"/>
                <a:cs typeface="ＭＳ Ｐゴシック" charset="0"/>
              </a:rPr>
              <a:t>Ignore the switching ripple </a:t>
            </a:r>
          </a:p>
          <a:p>
            <a:pPr marL="502920" indent="-502920">
              <a:buFont typeface="Wingdings" charset="2"/>
              <a:buChar char="u"/>
              <a:defRPr/>
            </a:pPr>
            <a:endParaRPr lang="en-US" sz="3080" baseline="300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502920" indent="-502920">
              <a:buFont typeface="Wingdings" charset="2"/>
              <a:buChar char="u"/>
              <a:defRPr/>
            </a:pPr>
            <a:r>
              <a:rPr lang="en-US" sz="3080" baseline="30000" dirty="0">
                <a:latin typeface="Arial" charset="0"/>
                <a:ea typeface="ＭＳ Ｐゴシック" charset="0"/>
                <a:cs typeface="ＭＳ Ｐゴシック" charset="0"/>
              </a:rPr>
              <a:t>Ignore complicated switching harmonics and sidebands </a:t>
            </a:r>
          </a:p>
          <a:p>
            <a:pPr>
              <a:defRPr/>
            </a:pPr>
            <a:endParaRPr lang="en-US" sz="3080" baseline="300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502920" indent="-502920">
              <a:buFont typeface="Wingdings" charset="2"/>
              <a:buChar char="u"/>
              <a:defRPr/>
            </a:pPr>
            <a:r>
              <a:rPr lang="en-US" sz="3080" baseline="30000" dirty="0">
                <a:latin typeface="Arial" charset="0"/>
                <a:ea typeface="ＭＳ Ｐゴシック" charset="0"/>
                <a:cs typeface="ＭＳ Ｐゴシック" charset="0"/>
              </a:rPr>
              <a:t> The approach is to Remove switching harmonics by averaging all waveforms over one switching period </a:t>
            </a:r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55A9C785-94B6-A244-B9BA-A53B860F5B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2020" y="1592580"/>
            <a:ext cx="88011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4400">
                <a:solidFill>
                  <a:srgbClr val="3333CC"/>
                </a:solidFill>
              </a:rPr>
              <a:t>Objective of ac converter modeling </a:t>
            </a:r>
          </a:p>
        </p:txBody>
      </p:sp>
    </p:spTree>
    <p:extLst>
      <p:ext uri="{BB962C8B-B14F-4D97-AF65-F5344CB8AC3E}">
        <p14:creationId xmlns:p14="http://schemas.microsoft.com/office/powerpoint/2010/main" val="6245017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Number Placeholder 3">
            <a:extLst>
              <a:ext uri="{FF2B5EF4-FFF2-40B4-BE49-F238E27FC236}">
                <a16:creationId xmlns:a16="http://schemas.microsoft.com/office/drawing/2014/main" id="{E08CAD39-4DB0-154D-BF1D-4CA957B3D99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fld id="{892133D5-40FE-CA49-9CF7-D0F70A802B39}" type="slidenum">
              <a:rPr lang="en-US" altLang="en-US" smtClean="0"/>
              <a:pPr eaLnBrk="1" hangingPunct="1"/>
              <a:t>8</a:t>
            </a:fld>
            <a:endParaRPr lang="en-US" altLang="en-US" sz="1540"/>
          </a:p>
        </p:txBody>
      </p:sp>
      <p:sp>
        <p:nvSpPr>
          <p:cNvPr id="28674" name="Rectangle 2">
            <a:extLst>
              <a:ext uri="{FF2B5EF4-FFF2-40B4-BE49-F238E27FC236}">
                <a16:creationId xmlns:a16="http://schemas.microsoft.com/office/drawing/2014/main" id="{6B262088-D6CB-6542-AF28-92A70EC118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2020" y="1592580"/>
            <a:ext cx="854964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 of neglecting Switching Ripples</a:t>
            </a:r>
          </a:p>
        </p:txBody>
      </p:sp>
      <p:pic>
        <p:nvPicPr>
          <p:cNvPr id="28675" name="Picture 1" descr="Screen Shot 2015-03-31 at 10.41.47 AM.png">
            <a:extLst>
              <a:ext uri="{FF2B5EF4-FFF2-40B4-BE49-F238E27FC236}">
                <a16:creationId xmlns:a16="http://schemas.microsoft.com/office/drawing/2014/main" id="{0C1E5D84-E89E-AD4A-978F-8F872EBADF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" y="3017520"/>
            <a:ext cx="8801100" cy="4480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1">
            <a:extLst>
              <a:ext uri="{FF2B5EF4-FFF2-40B4-BE49-F238E27FC236}">
                <a16:creationId xmlns:a16="http://schemas.microsoft.com/office/drawing/2014/main" id="{406F72E4-37D2-8743-8B08-0E027891A0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6961" y="7923609"/>
            <a:ext cx="4923143" cy="397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980"/>
              <a:t>Based on the textbook by Robert Erickson</a:t>
            </a:r>
          </a:p>
        </p:txBody>
      </p:sp>
    </p:spTree>
    <p:extLst>
      <p:ext uri="{BB962C8B-B14F-4D97-AF65-F5344CB8AC3E}">
        <p14:creationId xmlns:p14="http://schemas.microsoft.com/office/powerpoint/2010/main" val="14212535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Number Placeholder 3">
            <a:extLst>
              <a:ext uri="{FF2B5EF4-FFF2-40B4-BE49-F238E27FC236}">
                <a16:creationId xmlns:a16="http://schemas.microsoft.com/office/drawing/2014/main" id="{C8D30968-0A7A-DF47-AAF8-4CA5126895B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fld id="{892133D5-40FE-CA49-9CF7-D0F70A802B39}" type="slidenum">
              <a:rPr lang="en-US" altLang="en-US" smtClean="0"/>
              <a:pPr eaLnBrk="1" hangingPunct="1"/>
              <a:t>9</a:t>
            </a:fld>
            <a:endParaRPr lang="en-US" altLang="en-US" sz="1540"/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6ADB6969-4241-C44C-BEFE-7FE6D11496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2020" y="1592580"/>
            <a:ext cx="854964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3080">
                <a:solidFill>
                  <a:srgbClr val="3333CC"/>
                </a:solidFill>
              </a:rPr>
              <a:t>Output voltage spectrum</a:t>
            </a:r>
            <a:br>
              <a:rPr lang="en-US" altLang="en-US" sz="3080">
                <a:solidFill>
                  <a:srgbClr val="3333CC"/>
                </a:solidFill>
              </a:rPr>
            </a:br>
            <a:r>
              <a:rPr lang="en-US" altLang="en-US" sz="3080">
                <a:solidFill>
                  <a:srgbClr val="3333CC"/>
                </a:solidFill>
              </a:rPr>
              <a:t>with sinusoidal modulation of duty cycle </a:t>
            </a:r>
          </a:p>
        </p:txBody>
      </p:sp>
      <p:pic>
        <p:nvPicPr>
          <p:cNvPr id="29699" name="Picture 2" descr="Screen Shot 2015-03-31 at 10.45.48 AM.png">
            <a:extLst>
              <a:ext uri="{FF2B5EF4-FFF2-40B4-BE49-F238E27FC236}">
                <a16:creationId xmlns:a16="http://schemas.microsoft.com/office/drawing/2014/main" id="{43EFCCE4-9B24-5E42-B687-C5D0B39E6E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" y="2933701"/>
            <a:ext cx="8884920" cy="4901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1">
            <a:extLst>
              <a:ext uri="{FF2B5EF4-FFF2-40B4-BE49-F238E27FC236}">
                <a16:creationId xmlns:a16="http://schemas.microsoft.com/office/drawing/2014/main" id="{E288BC83-22ED-334B-80AC-DC23378DD2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6511" y="8086583"/>
            <a:ext cx="4923143" cy="397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980"/>
              <a:t>Based on the textbook by Robert Erickson</a:t>
            </a:r>
          </a:p>
        </p:txBody>
      </p:sp>
    </p:spTree>
    <p:extLst>
      <p:ext uri="{BB962C8B-B14F-4D97-AF65-F5344CB8AC3E}">
        <p14:creationId xmlns:p14="http://schemas.microsoft.com/office/powerpoint/2010/main" val="42737163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330</TotalTime>
  <Words>568</Words>
  <Application>Microsoft Macintosh PowerPoint</Application>
  <PresentationFormat>Custom</PresentationFormat>
  <Paragraphs>87</Paragraphs>
  <Slides>32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41" baseType="lpstr">
      <vt:lpstr>Arial</vt:lpstr>
      <vt:lpstr>Arial Black</vt:lpstr>
      <vt:lpstr>Calibri</vt:lpstr>
      <vt:lpstr>Times New Roman</vt:lpstr>
      <vt:lpstr>Times New Roman Bold</vt:lpstr>
      <vt:lpstr>Wingdings</vt:lpstr>
      <vt:lpstr>Office Theme</vt:lpstr>
      <vt:lpstr>VISIO</vt:lpstr>
      <vt:lpstr>Equation</vt:lpstr>
      <vt:lpstr>EEL 646 POWER ELECTRONICS II   Closed-Loop Control </vt:lpstr>
      <vt:lpstr>Reminder</vt:lpstr>
      <vt:lpstr>PowerPoint Presentation</vt:lpstr>
      <vt:lpstr>Agenda</vt:lpstr>
      <vt:lpstr>Closed-Loop DC-DC Converter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Example Outlining Basics  of Averaging and Linearization (Manual Circuit Averaging and Linearization) </vt:lpstr>
      <vt:lpstr>Example Outlining Basics  of Averaging and Linearization (Manual Circuit Averaging and Linearization)</vt:lpstr>
      <vt:lpstr>Example Outlining Basics  of Averaging and Linearization (Manual Circuit Averaging and Linearization)</vt:lpstr>
      <vt:lpstr>Example Outlining Basics  of Averaging and Linearization (Manual Circuit Averaging and Linearization)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EEL 646 POWER ELECTRONICS II   Final Lecture - Examples of the PRC &amp;SRC</dc:title>
  <cp:lastModifiedBy>Issa Batarseh</cp:lastModifiedBy>
  <cp:revision>23</cp:revision>
  <dcterms:created xsi:type="dcterms:W3CDTF">2018-04-19T10:11:50Z</dcterms:created>
  <dcterms:modified xsi:type="dcterms:W3CDTF">2021-04-26T20:02:39Z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2018-04-19T00:00:00Z</vt:filetime>
  </property>
  <property fmtid="{D5CDD505-2E9C-101B-9397-08002B2CF9AE}" pid="3" name="LastSaved">
    <vt:filetime>2018-04-19T00:00:00Z</vt:filetime>
  </property>
</Properties>
</file>