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ink/ink13.xml" ContentType="application/inkml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14.xml" ContentType="application/inkml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4"/>
  </p:notesMasterIdLst>
  <p:sldIdLst>
    <p:sldId id="275" r:id="rId2"/>
    <p:sldId id="292" r:id="rId3"/>
    <p:sldId id="256" r:id="rId4"/>
    <p:sldId id="276" r:id="rId5"/>
    <p:sldId id="290" r:id="rId6"/>
    <p:sldId id="277" r:id="rId7"/>
    <p:sldId id="278" r:id="rId8"/>
    <p:sldId id="279" r:id="rId9"/>
    <p:sldId id="291" r:id="rId10"/>
    <p:sldId id="280" r:id="rId11"/>
    <p:sldId id="281" r:id="rId12"/>
    <p:sldId id="289" r:id="rId13"/>
    <p:sldId id="263" r:id="rId14"/>
    <p:sldId id="272" r:id="rId15"/>
    <p:sldId id="273" r:id="rId16"/>
    <p:sldId id="274" r:id="rId17"/>
    <p:sldId id="293" r:id="rId18"/>
    <p:sldId id="296" r:id="rId19"/>
    <p:sldId id="295" r:id="rId20"/>
    <p:sldId id="299" r:id="rId21"/>
    <p:sldId id="298" r:id="rId22"/>
    <p:sldId id="301" r:id="rId23"/>
  </p:sldIdLst>
  <p:sldSz cx="9144000" cy="5143500" type="screen16x9"/>
  <p:notesSz cx="6858000" cy="9144000"/>
  <p:embeddedFontLst>
    <p:embeddedFont>
      <p:font typeface="Arial Black" panose="020B0604020202020204" pitchFamily="34" charset="0"/>
      <p:bold r:id="rId25"/>
    </p:embeddedFont>
    <p:embeddedFont>
      <p:font typeface="Barlow Light" pitchFamily="2" charset="77"/>
      <p:regular r:id="rId26"/>
      <p:bold r:id="rId27"/>
      <p:italic r:id="rId28"/>
      <p:boldItalic r:id="rId29"/>
    </p:embeddedFont>
    <p:embeddedFont>
      <p:font typeface="Barlow SemiBold" pitchFamily="2" charset="77"/>
      <p:regular r:id="rId30"/>
      <p:bold r:id="rId31"/>
      <p:italic r:id="rId32"/>
      <p:boldItalic r:id="rId33"/>
    </p:embeddedFont>
    <p:embeddedFont>
      <p:font typeface="Cambria Math" panose="02040503050406030204" pitchFamily="18" charset="0"/>
      <p:regular r:id="rId34"/>
    </p:embeddedFont>
    <p:embeddedFont>
      <p:font typeface="Times New Roman Bold" panose="02020803070505020304" pitchFamily="18" charset="0"/>
      <p:bold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72A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096C3E-3024-4353-87C0-A7270F41AF63}">
  <a:tblStyle styleId="{59096C3E-3024-4353-87C0-A7270F41AF6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21" autoAdjust="0"/>
    <p:restoredTop sz="93075" autoAdjust="0"/>
  </p:normalViewPr>
  <p:slideViewPr>
    <p:cSldViewPr snapToGrid="0">
      <p:cViewPr>
        <p:scale>
          <a:sx n="108" d="100"/>
          <a:sy n="108" d="100"/>
        </p:scale>
        <p:origin x="-88" y="71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9:59:21.68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24575,'3'16'0,"-1"-1"0,1-10 0,-1 0 0,4 5 0,-4-4 0,1 4 0,-3-3 0,2-1 0,1 1 0,2-3 0,7-2 0,-3-2 0,11-4 0,-4 1 0,4-4 0,-3 1 0,11-7 0,-17 6 0,12-3 0,-15 6 0,0 3 0,-5-1 0,-18 2 0,0 0 0,-6 0 0,9 0 0,7 0 0,-3 0 0,2 0 0,-1 0 0,1 0 0,-1 0 0,-1 0 0,-1 0 0,-5 0 0,7 0 0,-5 0 0,5 0 0,1 0 0,-2 0 0,3 0 0,-3 0 0,5 0 0,-2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4T17:37:43.46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313 5526 24575,'0'-42'0,"0"-3"0,0 14 0,0-7 0,-5 7 0,4-5 0,-9 11 0,8-5 0,-8 7 0,9 0 0,-10 0 0,10 5 0,-9 2 0,9-1 0,-4 5 0,0-4 0,4 5 0,-8 0 0,7-5 0,-2 4 0,-1-4 0,4 5 0,-9-6 0,8 5 0,-3-4 0,1 5 0,2 1 0,-2-7 0,-1 5 0,4-4 0,-4 5 0,5 0 0,0 1 0,-5-7 0,3 5 0,-3-4 0,5 0 0,0 3 0,0-3 0,0 5 0,0 1 0,0-1 0,0 0 0,0 0 0,0 1 0,0-1 0,0-4 0,0-3 0,0 1 0,0 1 0,0 5 0,0 0 0,0 1 0,0-7 0,0 5 0,0-4 0,0 0 0,0 3 0,0-8 0,0 3 0,0-5 0,0-1 0,0 1 0,0 0 0,0-7 0,0 5 0,0-11 0,0 5 0,0-1 0,0-4 0,0-5 0,0 0 0,6-7 0,-5 17 0,5 1 0,-6 7 0,0 0 0,0 0 0,5-1 0,-4 7 0,4-5 0,-5 10 0,0-10 0,0 4 0,0 0 0,0-4 0,0 5 0,0-7 0,0 1 0,0-7 0,0 5 0,0-4 0,0-1 0,0 5 0,0-5 0,0 7 0,0-17 0,0 6 0,0-7 0,0 5 0,0 4 0,0-13 0,0-1 0,0-8 0,0 0 0,0 0 0,0 0 0,0 0 0,0-8 0,0 6 0,0 2 0,0 1 0,-6 7 0,5-1 0,-5 2 0,6 0 0,0 6 0,0 0 0,0-14 0,-5 24 0,3-23 0,-3 27 0,5-5 0,0 0 0,0 5 0,0-4 0,0 5 0,0 1 0,0 0 0,0-7 0,0 5 0,0-4 0,0 5 0,-5-5 0,3 4 0,-3-11 0,5 4 0,0-5 0,-6-1 0,5 0 0,-5-7 0,1 6 0,3-13 0,-3 5 0,-1-31 0,4 26 0,-4-25 0,0 31 0,5-1 0,-11-5 0,10 13 0,-10-14 0,11 14 0,-11-6 0,11 0 0,-10 6 0,9-13 0,-3 12 0,-1-5 0,5 7 0,-5 1 0,0-1 0,5 0 0,-5 7 0,6-9 0,0 14 0,0-7 0,0 15 0,0-4 0,0 4 0,0-5 0,0 5 0,0-4 0,0 5 0,0-1 0,-5-4 0,4 4 0,-4-5 0,5 0 0,0-7 0,0 5 0,0-11 0,-6 5 0,5-7 0,-5 0 0,6 1 0,0-1 0,0 7 0,-5 1 0,4 12 0,-4 2 0,5 10 0,0 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4T17:37:45.35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24575,'71'0'0,"-13"0"0,0 0 0,8 0 0,-2 0 0,-4 0 0,-29 0 0,31 0 0,-31 0 0,-7 0 0,-12 0 0,-7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4T17:38:35.70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24575,'0'35'0,"0"10"0,0-4 0,0 21 0,0-6 0,0 13 0,0-13 0,0 14 0,0-21 0,0 11 0,0-27 0,0 4 0,0-14 0,0-5 0,0-1 0,0-7 0,0 1 0,0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4T17:28:08.27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24575,'0'0'0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4T17:31:05.85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379 0 24575,'0'62'0,"0"2"0,0 8 0,0 19-984,0 4 566,0-40 1,0 4-75,0 8 0,0 1 444,0-4 0,0 1-444,0 20 0,0 2 445,0-10 1,0 1 46,-1 9 0,2 1 0,2-6 0,2-2 0,-1-3 0,2-3-437,1-13 0,2-2 437,-1 7 0,1-2 0,6 34 0,-6-37 0,-1 2 0,0-11 0,0 0 202,0-1 0,-1-1-202,9 42 0,-8-9 0,-1-2 0,-7-9 0,6 0 983,-4-8-839,4-2 839,-6-8-134,0 0 134,6-8-905,-5-1 348,5-7-426,-6-7 0,0 5 0,0-11 0,0 5 0,6 10 0,-5-6 0,5 7 0,-6-5 0,0-4 0,0 5 0,0 1 0,0 7 0,0-6 0,0 14 0,0-7 0,0 1 0,0 5 0,-6-5 0,-8 7 0,0-8 0,-5-1 0,6-7 0,1-7 0,0-1 0,5-7 0,-3 1 0,9-1 0,-9-5 0,9 3 0,-9-8 0,9 3 0,-4-5 0,0-1 0,4 1 0,-4 0 0,5 0 0,0-1 0,-4 1 0,2 0 0,-2-1 0,-1 1 0,4 0 0,-9 5 0,8-4 0,-8 5 0,4-1 0,-5-4 0,0 10 0,-1-4 0,-4 5 0,-2-5 0,-1 4 0,-3-9 0,4 9 0,-5-9 0,0 4 0,-1-6 0,1 1 0,5-5 0,-3 3 0,8-9 0,-3 9 0,5-9 0,1 4 0,-1-5 0,0 0 0,0 0 0,-4 0 0,8-5 0,-3-20 0,10-18 0,0-29 0,0-11 0,0 8 0,0-4 0,0 6 0,0-1 0,0-7 0,6 17 0,2 2 0,-1 15 0,5 3 0,-11 12 0,5-4 0,-6 11 0,0-4 0,0-1 0,0 5 0,0-11 0,0 11 0,0-11 0,0 5 0,0-1 0,0-4 0,0 5 0,0-7 0,0 1 0,0-25 0,0 18 0,0-11 0,0 19 0,0 11 0,0 1 0,0 2 0,0 10 0,0-4 0,0 5 0,0 40 0,0-8 0,5 35 0,2-19 0,6 8 0,1 10 0,6 9 0,-3 17 0,11 2-445,-19-33 1,-1 1 444,4 0 0,-1 2 0,-2 14 0,-1 2 0,0-5 0,1 1-492,0 9 0,-1 1 307,-3-6 1,0-1 184,-1-9 0,-1-1-301,-2 4 0,-2-2 301,1 34 0,0-43 0,0-1 0,0 42 0,0-17 0,0 4 0,0-23 800,0 6-800,0-8 983,0 0-597,0-8 289,0 7-675,0-14 0,0 6 0,0-7 0,0-1 0,0 1 0,0 0 0,0-1 0,0 1 0,0-7 0,0 23 0,0-18 0,0 19 0,0-17 0,0-7 0,0 5 0,0-11 0,0 5 0,0-13 0,0 5 0,0-4 0,0 5 0,5 0 0,-3 1 0,3 5 0,-5-4 0,0-1 0,0-2 0,0-10 0,0 10 0,0-10 0,0 5 0,5 4 0,-4-8 0,5 14 0,-6-9 0,0-1 0,0 5 0,0-10 0,0 10 0,0-10 0,0 5 0,0-7 0,0 1 0,0 0 0,0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9:59:24.88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1 116 24575,'8'-8'0,"-1"0"0,-5 1 0,-1 1 0,1-2 0,-2 3 0,0-3 0,0 3 0,0-3 0,3 3 0,0 0 0,0 0 0,-1-1 0,-2 1 0,0 0 0,2-3 0,-1 3 0,1-1 0,-2 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9:59:26.90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29 0 24575,'-4'27'0,"-4"15"0,6-17 0,-7 22 0,8-7 0,-4-7 0,5 14 0,0-24 0,0 6 0,0-9 0,0-3 0,0 2 0,3-8 0,-3 9 0,5-8 0,-3 2 0,1-5 0,-1-2 0,-2-2 0,0 1 0,0-1 0,0 2 0,19 8 0,9 0 0,6-2 0,5-1-328,4 0 0,7 1 0,-2-1 0,0-1 0,-1-1 0,1-2 82,-8-4 0,0-2 0,-1 0 0,-1 1-82,1 1 0,-2 1 0,-1 0-164,15-5 0,-5 0 181,6 0 311,-22 0 0,-17-3 0,-20-1 0,-2-2 983,-20 2 0,10 1 0,-9-3 0,19 4 0,-3-4-667,0 6-316,5 0 0,-8 0 0,3 0 0,0 0 0,-3 0 0,5 0 0,-6 0 0,5 0 0,-2 0 0,-1 0 0,7 0 0,-5 0 0,4 0 0,2 0 0,-1 0 0,1 0 0,-6 0 0,6 0 0,-7 0 0,1 0 0,5 0 0,-12 0 0,12 0 0,-5 0 0,7 0 0,-3 0 0,3 0 0,-1 0 0,4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9:59:29.12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657 1 24575,'-38'0'0,"4"0"0,-15 0 0,18 0 0,-7 0 0,-2 0 0,-2 0 0,-8 0 0,11 5 0,-2-4 0,1 12 0,0-6 0,13 5 0,-10-3 0,24-5 0,-15 3 0,18-4 0,-9 4 0,12-4 0,-5 0 0,7-1 0,-1-1 0,1 3 0,2 1 0,1 1 0,2 2 0,0-1 0,2 1 0,1-2 0,9 2 0,-3-8 0,28 9 0,-8-8 0,-1 1 0,2 1-274,-5 3 1,0-1 273,27-2 0,-23 2 0,-1 0 0,1-5 0,8 0 0,-28 0 0,3 0 0,-9 0 0,-1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20:00:03.99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95 24575,'4'16'0,"-1"6"0,3-8 0,-4 6 0,4 18 0,-2-4-492,-3-3 0,0 4 104,1-5 1,0 2-105,-2 15 0,0 2 160,0-7 0,0 0 332,0 2 0,0 0-492,0-5 0,0-1 374,0-7 0,0 0-76,0-1 0,0-1 194,0 20 983,0-24-889,0-2 889,0-11 0,0-3 0,0 3-496,0-4 15,0 0-502,0 0 0,0 2 0,0-5 0,0 3 0,2-3 0,-1 2 0,1-1 0,-2 1 0,0-1 0,2 1 0,-1-1 0,7 8 0,-4-7 0,5 7 0,-6-8 0,1 1 0,0-3 0,1-2 0,2-4 0,-1-8 0,9-13 0,1-17 0,-8 11 0,1-2-492,3-3 0,0-2 2,-4-8 0,-1 0 490,0 3 0,-1 0 0,1-3 0,-2 0 0,-4 5 0,-1 0 0,4-1 0,-1 0 0,-3 0 0,0 1-492,0 8 0,0 0 404,0-8 1,0 4 53,0 3 34,0 5 0,0 0 0,-10 0 0,5-4 0,-4 1 983,3 14-128,1-12 128,1 16-687,0-11-256,4 18-40,0-3 0,0 3 0,0 31 0,0-3 0,0 6 0,0 2 0,0 3 0,0 13 0,0-7-984,0 11 884,0-19 1,0 4-393,0 3 0,0 1 100,0 0 0,0 1 392,0 4 0,0-2 0,0-7 0,0-2 0,0 9 0,0 0 0,0-6 0,0-1 0,0 4 0,0-1-138,0-8 0,0-2 138,0 11 0,0 6 0,0-21 0,0 9 0,0-15 983,0-10-908,0 4 908,0-13-119,0-17-864,4-7 0,8-26 0,-5 16-225,4 7 0,0-1 225,-9-14 0,3 12 0,0 0 0,-2 0 0,0 0 0,3-4 0,1 0 0,-3 7 0,0 1 0,8-18 0,-10 20 0,-1 0 0,1 13 0,-2-10 0,0 13 0,2 3 193,-1-3 0,1 6 0,-2-1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20:00:08.22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32 156 24575,'1'24'0,"-3"3"0,-4-11 0,-1 4 0,-1-3 0,4-2 0,-1-12 0,10-20 0,-1 5 0,11-28 0,-5 22 0,0-20 0,12 3 0,-15 7 0,12 1 0,-16 19 0,1 1 0,0-5 0,1 5 0,1-8 0,-1 9 0,0-1 0,3 9 0,-5 1 0,4 5 0,-6 1 0,4 4 0,-2-1 0,10 16 0,-3-10 0,7 11 0,-5-12 0,-2 2 0,5 6 0,-8-10 0,5 6 0,4-5 0,-8-10 0,8 5 0,-11-16 0,-1-3 0,-2-2 0,-2-6 0,2 5 0,5-9 0,-4 9 0,7-9 0,-7 11 0,0-3 0,2 4 0,0 0 0,-1 7 0,0 7 0,-4 3 0,-3 10 0,0-10 0,-3 6 0,1-5 0,-1-2 0,4 2 0,-3-4 0,2 1 0,0-4 0,1-1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4T17:10:11.60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1 111 24575,'36'0'0,"-3"0"0,-6 0 0,-4 0 0,0 0 0,-4 0 0,8 0 0,-2 0 0,-1 0 0,11-9 0,-13 7 0,13-11 0,-15 12 0,2-7 0,-4 7 0,5-7 0,-4 3 0,4-1 0,0-2 0,-4 3 0,4-4 0,-5 0 0,-4 4 0,2-3 0,-6 7 0,2-7 0,-3 7 0,-1-2 0,4 10 0,-3-1 0,3 5 0,-7-2 0,2-1 0,-6 0 0,2 1 0,-6 2 0,-2-1 0,-3 2 0,3-4 0,-2 0 0,2 0 0,-3 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4T17:10:16.37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 0 24575,'0'37'0,"0"-3"0,0-21 0,0 4 0,0-8 0,0 4 0,0 0 0,0-4 0,0 3 0,0-3 0,0-1 0,0 5 0,0-4 0,0 3 0,0-3 0,0-1 0,0 5 0,0-4 0,0 3 0,0-3 0,0-1 0,-8 4 0,6-2 0,-6 2 0,8-3 0,0-1 0,0 4 0,0-3 0,0 3 0,0-4 0,0 0 0,0 4 0,0-2 0,0 2 0,0-4 0,0 0 0,0 4 0,0-3 0,0 3 0,0-4 0,0 1 0,0 3 0,0-3 0,0 3 0,0-4 0,0 5 0,0-4 0,0 8 0,0-8 0,0 8 0,0-8 0,0 8 0,0-8 0,0 4 0,0 0 0,0-4 0,0 3 0,0-3 0,0-1 0,0 4 0,0-3 0,0 3 0,0-4 0,0 1 0,0 3 0,0-3 0,0 3 0,0-4 0,0 0 0,0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4T17:37:39.66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324 1 24575,'0'64'0,"0"-14"0,0 18 0,0-11 0,0 15 0,0 9 0,0 2 0,0-16 0,0 19 0,0-27 0,0 31 0,0-16 0,0 7 0,0-17 0,-13 6 0,10-22 0,-10 13 0,7-22 0,5 6 0,-10-14 0,10-1 0,-9-7 0,8 1 0,-8-1 0,9 0 0,-10 0 0,10 1 0,-9-1 0,8 0 0,-8 1 0,4-1 0,-1 0 0,-3 0 0,8 7 0,-8-5 0,3 11 0,1-11 0,-6 11 0,11-11 0,-10 5 0,4-1 0,1 3 0,-5-1 0,10 5 0,-10-11 0,5 11 0,-1-11 0,-4 11 0,4-1 0,-4-8 0,4 5 0,2-20 0,1 5 0,3-7 0,-4 7 0,5-5 0,0 4 0,-5-5 0,4-1 0,-4 1 0,5 6 0,0-5 0,0 10 0,0-10 0,0 10 0,-5-5 0,4 1 0,-5 4 0,6 2 0,0 1 0,0 11 0,0-5 0,-5 7 0,3 0 0,-8 10 0,8-8 0,-3 2 0,5-6 0,0-11 0,0 4 0,0-11 0,0 4 0,0-10 0,0 4 0,0-5 0,0 0 0,0-1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18389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78925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6463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52662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40186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74188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55190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92370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96462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982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57625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8777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225" y="0"/>
            <a:ext cx="9144224" cy="5143512"/>
            <a:chOff x="-225" y="0"/>
            <a:chExt cx="9144224" cy="5143512"/>
          </a:xfrm>
        </p:grpSpPr>
        <p:sp>
          <p:nvSpPr>
            <p:cNvPr id="11" name="Google Shape;11;p2"/>
            <p:cNvSpPr/>
            <p:nvPr/>
          </p:nvSpPr>
          <p:spPr>
            <a:xfrm>
              <a:off x="0" y="0"/>
              <a:ext cx="6100200" cy="514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175" y="1541675"/>
              <a:ext cx="6870000" cy="2060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" name="Google Shape;13;p2"/>
            <p:cNvGrpSpPr/>
            <p:nvPr/>
          </p:nvGrpSpPr>
          <p:grpSpPr>
            <a:xfrm>
              <a:off x="8477595" y="4477088"/>
              <a:ext cx="666403" cy="666424"/>
              <a:chOff x="7996345" y="980275"/>
              <a:chExt cx="666403" cy="666424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7996345" y="980275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8198672" y="980275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8400998" y="980275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996345" y="1182617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8198672" y="1182617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8400998" y="1182617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7996345" y="1384958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198672" y="1384958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400998" y="1384958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7996345" y="1587299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8198672" y="1587299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400998" y="1587299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603324" y="980275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603324" y="1182617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603324" y="1384958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8603349" y="1587299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" name="Google Shape;30;p2"/>
            <p:cNvGrpSpPr/>
            <p:nvPr/>
          </p:nvGrpSpPr>
          <p:grpSpPr>
            <a:xfrm>
              <a:off x="7042555" y="1541664"/>
              <a:ext cx="730045" cy="2060087"/>
              <a:chOff x="7022220" y="1541675"/>
              <a:chExt cx="666403" cy="1880499"/>
            </a:xfrm>
          </p:grpSpPr>
          <p:sp>
            <p:nvSpPr>
              <p:cNvPr id="31" name="Google Shape;31;p2"/>
              <p:cNvSpPr/>
              <p:nvPr/>
            </p:nvSpPr>
            <p:spPr>
              <a:xfrm>
                <a:off x="7022220" y="1541675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7224547" y="1541675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7426873" y="1541675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7022220" y="1744017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7224547" y="1744017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7426873" y="1744017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7022220" y="1946358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7224547" y="1946358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7426873" y="1946358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7022220" y="2148699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7224547" y="2148699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7426873" y="2148699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7629199" y="1541675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7629199" y="1744017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7629199" y="1946358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7629224" y="2148699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7022220" y="2351050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7224547" y="2351050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7426873" y="2351050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7022220" y="2553392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7224547" y="2553392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7426873" y="2553392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7022220" y="27557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7224547" y="27557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7426873" y="27557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7022220" y="29580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7224547" y="29580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7426873" y="29580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7629199" y="2351050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7629199" y="2553392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7629199" y="27557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7629224" y="29580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7022220" y="31604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7224547" y="31604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7426873" y="31604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7022220" y="33627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7224547" y="33627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7426873" y="33627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7629199" y="31604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7629224" y="33627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" name="Google Shape;71;p2"/>
            <p:cNvGrpSpPr/>
            <p:nvPr/>
          </p:nvGrpSpPr>
          <p:grpSpPr>
            <a:xfrm>
              <a:off x="-225" y="2008293"/>
              <a:ext cx="301775" cy="1126923"/>
              <a:chOff x="-225" y="1987280"/>
              <a:chExt cx="318900" cy="1190873"/>
            </a:xfrm>
          </p:grpSpPr>
          <p:sp>
            <p:nvSpPr>
              <p:cNvPr id="72" name="Google Shape;72;p2"/>
              <p:cNvSpPr/>
              <p:nvPr/>
            </p:nvSpPr>
            <p:spPr>
              <a:xfrm>
                <a:off x="-175" y="1987280"/>
                <a:ext cx="318794" cy="11664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-175" y="2255817"/>
                <a:ext cx="318794" cy="11664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-175" y="2524353"/>
                <a:ext cx="318794" cy="11664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-225" y="2792878"/>
                <a:ext cx="318900" cy="1167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-225" y="3061453"/>
                <a:ext cx="318900" cy="1167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7" name="Google Shape;77;p2"/>
            <p:cNvGrpSpPr/>
            <p:nvPr/>
          </p:nvGrpSpPr>
          <p:grpSpPr>
            <a:xfrm>
              <a:off x="8842175" y="668859"/>
              <a:ext cx="301822" cy="872807"/>
              <a:chOff x="-225" y="2255817"/>
              <a:chExt cx="318950" cy="922336"/>
            </a:xfrm>
          </p:grpSpPr>
          <p:sp>
            <p:nvSpPr>
              <p:cNvPr id="78" name="Google Shape;78;p2"/>
              <p:cNvSpPr/>
              <p:nvPr/>
            </p:nvSpPr>
            <p:spPr>
              <a:xfrm>
                <a:off x="-175" y="2255817"/>
                <a:ext cx="318900" cy="1167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-175" y="2524353"/>
                <a:ext cx="318900" cy="1167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-225" y="2792878"/>
                <a:ext cx="318900" cy="1167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-225" y="3061453"/>
                <a:ext cx="318900" cy="1167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" name="Google Shape;82;p2"/>
            <p:cNvGrpSpPr/>
            <p:nvPr/>
          </p:nvGrpSpPr>
          <p:grpSpPr>
            <a:xfrm>
              <a:off x="5798375" y="4270684"/>
              <a:ext cx="301822" cy="872807"/>
              <a:chOff x="1611209" y="2255817"/>
              <a:chExt cx="318950" cy="922336"/>
            </a:xfrm>
          </p:grpSpPr>
          <p:sp>
            <p:nvSpPr>
              <p:cNvPr id="83" name="Google Shape;83;p2"/>
              <p:cNvSpPr/>
              <p:nvPr/>
            </p:nvSpPr>
            <p:spPr>
              <a:xfrm>
                <a:off x="1611259" y="2255817"/>
                <a:ext cx="318900" cy="116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1611259" y="2524353"/>
                <a:ext cx="318900" cy="116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1611209" y="2792878"/>
                <a:ext cx="318900" cy="116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1611209" y="3061453"/>
                <a:ext cx="318900" cy="116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7" name="Google Shape;87;p2"/>
            <p:cNvGrpSpPr/>
            <p:nvPr/>
          </p:nvGrpSpPr>
          <p:grpSpPr>
            <a:xfrm>
              <a:off x="685795" y="0"/>
              <a:ext cx="666403" cy="666424"/>
              <a:chOff x="7996345" y="980275"/>
              <a:chExt cx="666403" cy="666424"/>
            </a:xfrm>
          </p:grpSpPr>
          <p:sp>
            <p:nvSpPr>
              <p:cNvPr id="88" name="Google Shape;88;p2"/>
              <p:cNvSpPr/>
              <p:nvPr/>
            </p:nvSpPr>
            <p:spPr>
              <a:xfrm>
                <a:off x="7996345" y="980275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8198672" y="980275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8400998" y="980275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7996345" y="1182617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8198672" y="1182617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8400998" y="1182617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7996345" y="1384958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8198672" y="1384958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8400998" y="1384958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7996345" y="1587299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8198672" y="1587299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8400998" y="1587299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8603324" y="980275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8603324" y="1182617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8603324" y="1384958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8603349" y="1587299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4" name="Google Shape;104;p2"/>
          <p:cNvSpPr txBox="1">
            <a:spLocks noGrp="1"/>
          </p:cNvSpPr>
          <p:nvPr>
            <p:ph type="ctrTitle"/>
          </p:nvPr>
        </p:nvSpPr>
        <p:spPr>
          <a:xfrm>
            <a:off x="685800" y="1541675"/>
            <a:ext cx="5740200" cy="2060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>
          <a:xfrm>
            <a:off x="6553200" y="4686300"/>
            <a:ext cx="1905000" cy="141647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685800" y="1383507"/>
            <a:ext cx="7772400" cy="1888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227"/>
              <a:t>Title Text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idx="1"/>
          </p:nvPr>
        </p:nvSpPr>
        <p:spPr>
          <a:xfrm>
            <a:off x="1371600" y="2914650"/>
            <a:ext cx="6400800" cy="708236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</a:lvl1pPr>
            <a:lvl2pPr marL="0" indent="233812" algn="ctr">
              <a:buSzTx/>
              <a:buNone/>
            </a:lvl2pPr>
            <a:lvl3pPr marL="0" indent="467624" algn="ctr">
              <a:buSzTx/>
              <a:buNone/>
            </a:lvl3pPr>
            <a:lvl4pPr marL="0" indent="701436" algn="ctr">
              <a:buSzTx/>
              <a:buNone/>
            </a:lvl4pPr>
            <a:lvl5pPr marL="0" indent="935248" algn="ctr">
              <a:buSzTx/>
              <a:buNone/>
            </a:lvl5pPr>
          </a:lstStyle>
          <a:p>
            <a:pPr lvl="0"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472633171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5132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314800" y="1599700"/>
            <a:ext cx="7189500" cy="28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▪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lvl="1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1" r:id="rId2"/>
    <p:sldLayoutId id="2147483662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image" Target="../media/image1010.png"/><Relationship Id="rId7" Type="http://schemas.openxmlformats.org/officeDocument/2006/relationships/image" Target="../media/image140.png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0.png"/><Relationship Id="rId11" Type="http://schemas.openxmlformats.org/officeDocument/2006/relationships/image" Target="../media/image180.png"/><Relationship Id="rId5" Type="http://schemas.openxmlformats.org/officeDocument/2006/relationships/image" Target="../media/image124.png"/><Relationship Id="rId10" Type="http://schemas.openxmlformats.org/officeDocument/2006/relationships/image" Target="../media/image170.png"/><Relationship Id="rId4" Type="http://schemas.openxmlformats.org/officeDocument/2006/relationships/image" Target="../media/image1110.png"/><Relationship Id="rId9" Type="http://schemas.openxmlformats.org/officeDocument/2006/relationships/image" Target="../media/image16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.xml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10.xml"/><Relationship Id="rId11" Type="http://schemas.openxmlformats.org/officeDocument/2006/relationships/image" Target="../media/image29.png"/><Relationship Id="rId5" Type="http://schemas.openxmlformats.org/officeDocument/2006/relationships/image" Target="../media/image26.png"/><Relationship Id="rId10" Type="http://schemas.openxmlformats.org/officeDocument/2006/relationships/customXml" Target="../ink/ink12.xml"/><Relationship Id="rId4" Type="http://schemas.openxmlformats.org/officeDocument/2006/relationships/customXml" Target="../ink/ink9.xml"/><Relationship Id="rId9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png"/><Relationship Id="rId4" Type="http://schemas.openxmlformats.org/officeDocument/2006/relationships/customXml" Target="../ink/ink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12.png"/><Relationship Id="rId18" Type="http://schemas.openxmlformats.org/officeDocument/2006/relationships/customXml" Target="../ink/ink7.xml"/><Relationship Id="rId3" Type="http://schemas.openxmlformats.org/officeDocument/2006/relationships/image" Target="../media/image11.png"/><Relationship Id="rId21" Type="http://schemas.openxmlformats.org/officeDocument/2006/relationships/image" Target="../media/image17.png"/><Relationship Id="rId7" Type="http://schemas.openxmlformats.org/officeDocument/2006/relationships/image" Target="../media/image90.png"/><Relationship Id="rId12" Type="http://schemas.openxmlformats.org/officeDocument/2006/relationships/customXml" Target="../ink/ink5.xml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4.png"/><Relationship Id="rId20" Type="http://schemas.openxmlformats.org/officeDocument/2006/relationships/customXml" Target="../ink/ink8.xml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2.xml"/><Relationship Id="rId11" Type="http://schemas.openxmlformats.org/officeDocument/2006/relationships/image" Target="../media/image113.png"/><Relationship Id="rId5" Type="http://schemas.openxmlformats.org/officeDocument/2006/relationships/image" Target="../media/image110.png"/><Relationship Id="rId15" Type="http://schemas.openxmlformats.org/officeDocument/2006/relationships/image" Target="../media/image13.png"/><Relationship Id="rId10" Type="http://schemas.openxmlformats.org/officeDocument/2006/relationships/customXml" Target="../ink/ink4.xml"/><Relationship Id="rId19" Type="http://schemas.openxmlformats.org/officeDocument/2006/relationships/image" Target="../media/image16.png"/><Relationship Id="rId4" Type="http://schemas.openxmlformats.org/officeDocument/2006/relationships/customXml" Target="../ink/ink1.xml"/><Relationship Id="rId9" Type="http://schemas.openxmlformats.org/officeDocument/2006/relationships/image" Target="../media/image100.png"/><Relationship Id="rId14" Type="http://schemas.openxmlformats.org/officeDocument/2006/relationships/customXml" Target="../ink/ink6.xml"/><Relationship Id="rId2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xfrm>
            <a:off x="952315" y="2928491"/>
            <a:ext cx="7239367" cy="768096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 sz="1800"/>
            </a:pPr>
            <a:r>
              <a:rPr lang="en-US" sz="3200" dirty="0">
                <a:solidFill>
                  <a:schemeClr val="tx1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Closing the Loop</a:t>
            </a:r>
            <a:endParaRPr sz="3200" dirty="0">
              <a:solidFill>
                <a:schemeClr val="tx1"/>
              </a:solidFill>
              <a:effectLst>
                <a:outerShdw blurRad="12700" dist="25400" dir="2700000" rotWithShape="0">
                  <a:srgbClr val="DDDDDD"/>
                </a:outerShdw>
              </a:effectLst>
            </a:endParaRPr>
          </a:p>
        </p:txBody>
      </p:sp>
      <p:pic>
        <p:nvPicPr>
          <p:cNvPr id="34" name="image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3073837" y="270454"/>
            <a:ext cx="2467516" cy="181418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2584738" y="2275730"/>
            <a:ext cx="3974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Lecture 21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B1AB4B-9440-4B25-A559-2D19B5CF0F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75404"/>
            <a:ext cx="9144000" cy="76809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AF47488-7F94-4BC8-ABFB-91C2314A4705}"/>
              </a:ext>
            </a:extLst>
          </p:cNvPr>
          <p:cNvSpPr/>
          <p:nvPr/>
        </p:nvSpPr>
        <p:spPr>
          <a:xfrm>
            <a:off x="2806932" y="4206127"/>
            <a:ext cx="35301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EEL 646 POWER ELECTRONICS II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74107474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C357B75-3053-4FDD-B888-8A223CC3A976}"/>
              </a:ext>
            </a:extLst>
          </p:cNvPr>
          <p:cNvSpPr txBox="1"/>
          <p:nvPr/>
        </p:nvSpPr>
        <p:spPr>
          <a:xfrm>
            <a:off x="2067457" y="44105"/>
            <a:ext cx="3871762" cy="417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transmission transfer function, T(s):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BBAE4FC-414B-48B9-A754-C37C7B393551}"/>
                  </a:ext>
                </a:extLst>
              </p:cNvPr>
              <p:cNvSpPr txBox="1"/>
              <p:nvPr/>
            </p:nvSpPr>
            <p:spPr>
              <a:xfrm>
                <a:off x="3035413" y="667803"/>
                <a:ext cx="191437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𝑃𝑊𝑀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𝑑𝑣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BBAE4FC-414B-48B9-A754-C37C7B3935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5413" y="667803"/>
                <a:ext cx="1914370" cy="215444"/>
              </a:xfrm>
              <a:prstGeom prst="rect">
                <a:avLst/>
              </a:prstGeom>
              <a:blipFill>
                <a:blip r:embed="rId3"/>
                <a:stretch>
                  <a:fillRect l="-3185" r="-318"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4590356-A440-48AF-AF01-C5D8BD32E883}"/>
                  </a:ext>
                </a:extLst>
              </p:cNvPr>
              <p:cNvSpPr txBox="1"/>
              <p:nvPr/>
            </p:nvSpPr>
            <p:spPr>
              <a:xfrm>
                <a:off x="3017233" y="1157369"/>
                <a:ext cx="1496756" cy="2494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𝑣𝑣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𝑑𝑣</m:t>
                          </m:r>
                        </m:sub>
                      </m:sSub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4590356-A440-48AF-AF01-C5D8BD32E8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7233" y="1157369"/>
                <a:ext cx="1496756" cy="249492"/>
              </a:xfrm>
              <a:prstGeom prst="rect">
                <a:avLst/>
              </a:prstGeom>
              <a:blipFill>
                <a:blip r:embed="rId4"/>
                <a:stretch>
                  <a:fillRect l="-1224" t="-14634" r="-11429" b="-14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3808C39-D4E0-46B9-B92A-BAAB0CBB09F0}"/>
                  </a:ext>
                </a:extLst>
              </p:cNvPr>
              <p:cNvSpPr txBox="1"/>
              <p:nvPr/>
            </p:nvSpPr>
            <p:spPr>
              <a:xfrm>
                <a:off x="2704890" y="1872697"/>
                <a:ext cx="911788" cy="2270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𝑑𝑣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3808C39-D4E0-46B9-B92A-BAAB0CBB09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4890" y="1872697"/>
                <a:ext cx="911788" cy="227050"/>
              </a:xfrm>
              <a:prstGeom prst="rect">
                <a:avLst/>
              </a:prstGeom>
              <a:blipFill>
                <a:blip r:embed="rId5"/>
                <a:stretch>
                  <a:fillRect l="-4027" t="-13514"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3ADCF82-E432-4474-9B8B-AB4E5EFF1FFF}"/>
                  </a:ext>
                </a:extLst>
              </p:cNvPr>
              <p:cNvSpPr/>
              <p:nvPr/>
            </p:nvSpPr>
            <p:spPr>
              <a:xfrm>
                <a:off x="4027098" y="1834058"/>
                <a:ext cx="743986" cy="3252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3ADCF82-E432-4474-9B8B-AB4E5EFF1F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7098" y="1834058"/>
                <a:ext cx="743986" cy="32528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19C9043-FFF8-493C-B9DC-3FA877EDB699}"/>
                  </a:ext>
                </a:extLst>
              </p:cNvPr>
              <p:cNvSpPr txBox="1"/>
              <p:nvPr/>
            </p:nvSpPr>
            <p:spPr>
              <a:xfrm>
                <a:off x="2703745" y="2188659"/>
                <a:ext cx="1709635" cy="2270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𝑃𝑊𝑀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19C9043-FFF8-493C-B9DC-3FA877EDB6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3745" y="2188659"/>
                <a:ext cx="1709635" cy="227050"/>
              </a:xfrm>
              <a:prstGeom prst="rect">
                <a:avLst/>
              </a:prstGeom>
              <a:blipFill>
                <a:blip r:embed="rId7"/>
                <a:stretch>
                  <a:fillRect l="-2143" t="-13514"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B711828-6DA7-4B54-A479-5E852DCD219E}"/>
                  </a:ext>
                </a:extLst>
              </p:cNvPr>
              <p:cNvSpPr txBox="1"/>
              <p:nvPr/>
            </p:nvSpPr>
            <p:spPr>
              <a:xfrm>
                <a:off x="2675097" y="2493439"/>
                <a:ext cx="2292422" cy="4410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𝑃𝑊𝑀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𝑑𝑣</m:t>
                          </m:r>
                        </m:sub>
                      </m:sSub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𝑑𝑣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B711828-6DA7-4B54-A479-5E852DCD21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5097" y="2493439"/>
                <a:ext cx="2292422" cy="441083"/>
              </a:xfrm>
              <a:prstGeom prst="rect">
                <a:avLst/>
              </a:prstGeom>
              <a:blipFill>
                <a:blip r:embed="rId8"/>
                <a:stretch>
                  <a:fillRect l="-1330" b="-9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9025D5C-3512-4ACC-AFD0-8A6A921CB05E}"/>
                  </a:ext>
                </a:extLst>
              </p:cNvPr>
              <p:cNvSpPr/>
              <p:nvPr/>
            </p:nvSpPr>
            <p:spPr>
              <a:xfrm>
                <a:off x="3724173" y="2980458"/>
                <a:ext cx="58176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9025D5C-3512-4ACC-AFD0-8A6A921CB0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4173" y="2980458"/>
                <a:ext cx="581761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04876AC-4E21-4561-83CE-E4E36833FBB8}"/>
                  </a:ext>
                </a:extLst>
              </p:cNvPr>
              <p:cNvSpPr/>
              <p:nvPr/>
            </p:nvSpPr>
            <p:spPr>
              <a:xfrm>
                <a:off x="1130549" y="4138856"/>
                <a:ext cx="1355499" cy="563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04876AC-4E21-4561-83CE-E4E36833FB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549" y="4138856"/>
                <a:ext cx="1355499" cy="56342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FBB0061-C46C-4220-8637-98AD74A039A8}"/>
                  </a:ext>
                </a:extLst>
              </p:cNvPr>
              <p:cNvSpPr/>
              <p:nvPr/>
            </p:nvSpPr>
            <p:spPr>
              <a:xfrm>
                <a:off x="1118095" y="3477719"/>
                <a:ext cx="1040413" cy="5329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FBB0061-C46C-4220-8637-98AD74A039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095" y="3477719"/>
                <a:ext cx="1040413" cy="53296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4DB4B430-F31F-499A-A042-8CE8428FEA5D}"/>
              </a:ext>
            </a:extLst>
          </p:cNvPr>
          <p:cNvSpPr txBox="1"/>
          <p:nvPr/>
        </p:nvSpPr>
        <p:spPr>
          <a:xfrm>
            <a:off x="2891426" y="3680910"/>
            <a:ext cx="2595598" cy="70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Disturbances are reduced by T(s)+1≈ T(s)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C638D6-44A3-4A68-9F7F-C212C5132AC0}"/>
              </a:ext>
            </a:extLst>
          </p:cNvPr>
          <p:cNvSpPr txBox="1"/>
          <p:nvPr/>
        </p:nvSpPr>
        <p:spPr>
          <a:xfrm>
            <a:off x="2233510" y="1001392"/>
            <a:ext cx="852038" cy="417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When,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0319071-C561-431D-B518-94426C1D6245}"/>
              </a:ext>
            </a:extLst>
          </p:cNvPr>
          <p:cNvSpPr txBox="1"/>
          <p:nvPr/>
        </p:nvSpPr>
        <p:spPr>
          <a:xfrm>
            <a:off x="1982227" y="1670260"/>
            <a:ext cx="852038" cy="417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Note:</a:t>
            </a:r>
          </a:p>
        </p:txBody>
      </p:sp>
      <p:sp>
        <p:nvSpPr>
          <p:cNvPr id="17" name="Left Brace 16">
            <a:extLst>
              <a:ext uri="{FF2B5EF4-FFF2-40B4-BE49-F238E27FC236}">
                <a16:creationId xmlns:a16="http://schemas.microsoft.com/office/drawing/2014/main" id="{B4E1E2C8-0124-4C04-92AD-26B4D5289B6C}"/>
              </a:ext>
            </a:extLst>
          </p:cNvPr>
          <p:cNvSpPr/>
          <p:nvPr/>
        </p:nvSpPr>
        <p:spPr>
          <a:xfrm rot="16200000">
            <a:off x="3913629" y="2287925"/>
            <a:ext cx="202851" cy="1245802"/>
          </a:xfrm>
          <a:prstGeom prst="leftBrace">
            <a:avLst>
              <a:gd name="adj1" fmla="val 8333"/>
              <a:gd name="adj2" fmla="val 48895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250D7EC-064E-45D6-AF7A-F9C517E7E529}"/>
              </a:ext>
            </a:extLst>
          </p:cNvPr>
          <p:cNvSpPr txBox="1"/>
          <p:nvPr/>
        </p:nvSpPr>
        <p:spPr>
          <a:xfrm>
            <a:off x="169845" y="4106298"/>
            <a:ext cx="1069370" cy="417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Similarly,</a:t>
            </a:r>
          </a:p>
        </p:txBody>
      </p:sp>
      <p:sp>
        <p:nvSpPr>
          <p:cNvPr id="19" name="Left Brace 18">
            <a:extLst>
              <a:ext uri="{FF2B5EF4-FFF2-40B4-BE49-F238E27FC236}">
                <a16:creationId xmlns:a16="http://schemas.microsoft.com/office/drawing/2014/main" id="{0A710501-83E0-4A3B-96CB-2615CE45729B}"/>
              </a:ext>
            </a:extLst>
          </p:cNvPr>
          <p:cNvSpPr/>
          <p:nvPr/>
        </p:nvSpPr>
        <p:spPr>
          <a:xfrm rot="10800000">
            <a:off x="2571286" y="3456478"/>
            <a:ext cx="202851" cy="1245802"/>
          </a:xfrm>
          <a:prstGeom prst="leftBrace">
            <a:avLst>
              <a:gd name="adj1" fmla="val 8333"/>
              <a:gd name="adj2" fmla="val 48895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229A53F-DDB5-49D5-8C6C-225B7408561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7504" y="4375404"/>
            <a:ext cx="9144000" cy="76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671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0919" y="833106"/>
            <a:ext cx="5881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Derivation of the Two Transfer Functions:</a:t>
            </a:r>
          </a:p>
        </p:txBody>
      </p:sp>
      <p:sp>
        <p:nvSpPr>
          <p:cNvPr id="3" name="Rectangle 2"/>
          <p:cNvSpPr/>
          <p:nvPr/>
        </p:nvSpPr>
        <p:spPr>
          <a:xfrm>
            <a:off x="2119256" y="1447240"/>
            <a:ext cx="47519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039" indent="-263039">
              <a:buAutoNum type="arabicParenBoth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Input-to-output Transfer Function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1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vv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(s)</a:t>
            </a:r>
          </a:p>
          <a:p>
            <a:pPr marL="263039" indent="-263039">
              <a:buAutoNum type="arabicParenBoth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3039" indent="-263039">
              <a:buFontTx/>
              <a:buAutoNum type="arabicParenBoth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Control-to-output Transfer Function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1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dv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5251B1-F50B-4E95-BFEE-02F0026228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504" y="4375404"/>
            <a:ext cx="9144000" cy="76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428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1F2A95C-3B42-4B29-B347-FB48AFE33225}"/>
              </a:ext>
            </a:extLst>
          </p:cNvPr>
          <p:cNvSpPr txBox="1"/>
          <p:nvPr/>
        </p:nvSpPr>
        <p:spPr>
          <a:xfrm>
            <a:off x="466950" y="237033"/>
            <a:ext cx="7422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Derivation of the Transfer Functions for DC-DC PWM Converter: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5F25E9EA-0266-4B57-B402-7978F66D3E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9771" y="656178"/>
            <a:ext cx="2982677" cy="1464094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32B70DC1-6F31-4F30-AF47-C2F747FF32E3}"/>
              </a:ext>
            </a:extLst>
          </p:cNvPr>
          <p:cNvSpPr txBox="1"/>
          <p:nvPr/>
        </p:nvSpPr>
        <p:spPr>
          <a:xfrm>
            <a:off x="1334319" y="2406377"/>
            <a:ext cx="4394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Averaging Small Signal method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9383EF4-1E6D-4B91-89C3-7F30A1607A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504" y="4375404"/>
            <a:ext cx="9144000" cy="768096"/>
          </a:xfrm>
          <a:prstGeom prst="rect">
            <a:avLst/>
          </a:prstGeom>
        </p:spPr>
      </p:pic>
      <p:sp>
        <p:nvSpPr>
          <p:cNvPr id="5" name="Arrow: Down 4">
            <a:extLst>
              <a:ext uri="{FF2B5EF4-FFF2-40B4-BE49-F238E27FC236}">
                <a16:creationId xmlns:a16="http://schemas.microsoft.com/office/drawing/2014/main" id="{FF327871-EA63-4EF8-B046-2D681B6A3BBF}"/>
              </a:ext>
            </a:extLst>
          </p:cNvPr>
          <p:cNvSpPr/>
          <p:nvPr/>
        </p:nvSpPr>
        <p:spPr>
          <a:xfrm>
            <a:off x="3658676" y="2280648"/>
            <a:ext cx="656216" cy="768096"/>
          </a:xfrm>
          <a:prstGeom prst="downArrow">
            <a:avLst/>
          </a:prstGeom>
          <a:ln>
            <a:solidFill>
              <a:srgbClr val="272A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B6BF98-C505-5545-AB89-4C0D40B78009}"/>
              </a:ext>
            </a:extLst>
          </p:cNvPr>
          <p:cNvSpPr/>
          <p:nvPr/>
        </p:nvSpPr>
        <p:spPr>
          <a:xfrm>
            <a:off x="4943007" y="3186432"/>
            <a:ext cx="140684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 voltage to output voltage transfer function</a:t>
            </a:r>
            <a:endParaRPr lang="en-US" sz="11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540AF2-83F2-FA40-895B-61E569E1FB44}"/>
              </a:ext>
            </a:extLst>
          </p:cNvPr>
          <p:cNvSpPr/>
          <p:nvPr/>
        </p:nvSpPr>
        <p:spPr>
          <a:xfrm>
            <a:off x="4956478" y="3992586"/>
            <a:ext cx="140684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 to output voltage transfer function</a:t>
            </a:r>
            <a:endParaRPr lang="en-US" sz="11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EA30E23-554C-EA46-B787-A28CB67F3CEB}"/>
                  </a:ext>
                </a:extLst>
              </p:cNvPr>
              <p:cNvSpPr txBox="1"/>
              <p:nvPr/>
            </p:nvSpPr>
            <p:spPr>
              <a:xfrm>
                <a:off x="2980449" y="3170561"/>
                <a:ext cx="1522148" cy="5881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𝑜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EA30E23-554C-EA46-B787-A28CB67F3C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0449" y="3170561"/>
                <a:ext cx="1522148" cy="588174"/>
              </a:xfrm>
              <a:prstGeom prst="rect">
                <a:avLst/>
              </a:prstGeom>
              <a:blipFill>
                <a:blip r:embed="rId5"/>
                <a:stretch>
                  <a:fillRect l="-1653" t="-214583" r="-46281" b="-30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43A1FCD-D251-5C46-AB85-D6B36797B184}"/>
                  </a:ext>
                </a:extLst>
              </p:cNvPr>
              <p:cNvSpPr txBox="1"/>
              <p:nvPr/>
            </p:nvSpPr>
            <p:spPr>
              <a:xfrm>
                <a:off x="2916208" y="3889490"/>
                <a:ext cx="1599156" cy="6367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𝑜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acc>
                                    <m:accPr>
                                      <m:chr m:val="̂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</m:acc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43A1FCD-D251-5C46-AB85-D6B36797B1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6208" y="3889490"/>
                <a:ext cx="1599156" cy="636713"/>
              </a:xfrm>
              <a:prstGeom prst="rect">
                <a:avLst/>
              </a:prstGeom>
              <a:blipFill>
                <a:blip r:embed="rId6"/>
                <a:stretch>
                  <a:fillRect l="-1575" t="-201961" r="-40945" b="-27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0929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10692E2-4960-48FB-859A-CC56E08E79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615" y="1379386"/>
            <a:ext cx="5591083" cy="300068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2BCECC4-CC26-4EBC-93E3-F7AECCB9621D}"/>
              </a:ext>
            </a:extLst>
          </p:cNvPr>
          <p:cNvSpPr/>
          <p:nvPr/>
        </p:nvSpPr>
        <p:spPr>
          <a:xfrm>
            <a:off x="2683824" y="362823"/>
            <a:ext cx="28273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 signal (ac + dc)</a:t>
            </a:r>
            <a:endParaRPr lang="en-US" sz="20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F4A33B-55EF-45BD-9C07-05C0F0DFFC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380071"/>
            <a:ext cx="9144000" cy="7680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208DA5-7071-794C-8A14-57197921C5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1519" y="2314286"/>
            <a:ext cx="1409700" cy="1346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4EAB98E8-F2E0-7540-A6B6-B4692FA5E4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928" y="390649"/>
            <a:ext cx="3920166" cy="47528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3F63DC4-0FCF-0444-A183-D61C902748FF}"/>
              </a:ext>
            </a:extLst>
          </p:cNvPr>
          <p:cNvSpPr txBox="1"/>
          <p:nvPr/>
        </p:nvSpPr>
        <p:spPr>
          <a:xfrm>
            <a:off x="466949" y="0"/>
            <a:ext cx="7422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Stability of Typical closed loop system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1E2519-6D95-5A45-B74B-7D7215DC7B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1930" y="1050201"/>
            <a:ext cx="3688969" cy="19798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0A8D65-20E3-4849-8AC6-FA5C3104F6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8204" y="1733797"/>
            <a:ext cx="930113" cy="88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534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D7695F2E-2B17-084E-8FBD-EB9C163D11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5949" y="509489"/>
            <a:ext cx="3733800" cy="44323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CEA711A-DC45-614E-899C-2B9C85D08CCA}"/>
                  </a:ext>
                </a:extLst>
              </p14:cNvPr>
              <p14:cNvContentPartPr/>
              <p14:nvPr/>
            </p14:nvContentPartPr>
            <p14:xfrm>
              <a:off x="2258949" y="2696096"/>
              <a:ext cx="117000" cy="10519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CEA711A-DC45-614E-899C-2B9C85D08CC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95949" y="2633456"/>
                <a:ext cx="242640" cy="117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CC50277-0622-B74B-B82B-CAFC84F6DAA7}"/>
                  </a:ext>
                </a:extLst>
              </p14:cNvPr>
              <p14:cNvContentPartPr/>
              <p14:nvPr/>
            </p14:nvContentPartPr>
            <p14:xfrm>
              <a:off x="2343909" y="2703656"/>
              <a:ext cx="113040" cy="19897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CC50277-0622-B74B-B82B-CAFC84F6DAA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81269" y="2640656"/>
                <a:ext cx="238680" cy="211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9E1ED0F-6494-6448-B23A-E17024E2BBAB}"/>
                  </a:ext>
                </a:extLst>
              </p14:cNvPr>
              <p14:cNvContentPartPr/>
              <p14:nvPr/>
            </p14:nvContentPartPr>
            <p14:xfrm>
              <a:off x="681069" y="4836656"/>
              <a:ext cx="195480" cy="3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9E1ED0F-6494-6448-B23A-E17024E2BBA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18069" y="4774016"/>
                <a:ext cx="321120" cy="12600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4783EEB0-E636-DB4A-BF1F-1368970A51A7}"/>
              </a:ext>
            </a:extLst>
          </p:cNvPr>
          <p:cNvSpPr/>
          <p:nvPr/>
        </p:nvSpPr>
        <p:spPr>
          <a:xfrm>
            <a:off x="2456949" y="142347"/>
            <a:ext cx="33682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Body Plots – magnitude and phase of T(s)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7A1EA5A-0DF9-F54F-B3F0-54DF70914BE1}"/>
                  </a:ext>
                </a:extLst>
              </p14:cNvPr>
              <p14:cNvContentPartPr/>
              <p14:nvPr/>
            </p14:nvContentPartPr>
            <p14:xfrm>
              <a:off x="2413389" y="4785536"/>
              <a:ext cx="360" cy="25308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7A1EA5A-0DF9-F54F-B3F0-54DF70914BE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350749" y="4722536"/>
                <a:ext cx="126000" cy="378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2343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2FDCA82D-DDA4-9B4C-A6DB-460E99E262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3823" y="369332"/>
            <a:ext cx="4310742" cy="490215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87BA6D8-C83B-A74A-90FD-B1AA685129B5}"/>
              </a:ext>
            </a:extLst>
          </p:cNvPr>
          <p:cNvSpPr/>
          <p:nvPr/>
        </p:nvSpPr>
        <p:spPr>
          <a:xfrm>
            <a:off x="2731215" y="0"/>
            <a:ext cx="27959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Sampling voltage gain - G</a:t>
            </a:r>
            <a:r>
              <a:rPr lang="en-US" sz="1800" b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6178413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, text, letter&#10;&#10;Description automatically generated">
            <a:extLst>
              <a:ext uri="{FF2B5EF4-FFF2-40B4-BE49-F238E27FC236}">
                <a16:creationId xmlns:a16="http://schemas.microsoft.com/office/drawing/2014/main" id="{D85B0117-971C-0949-84EA-2714BEBEA1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996" y="196685"/>
            <a:ext cx="4224008" cy="475013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2B05047-2423-5E46-94E2-BCE6FD0F1CCC}"/>
              </a:ext>
            </a:extLst>
          </p:cNvPr>
          <p:cNvSpPr/>
          <p:nvPr/>
        </p:nvSpPr>
        <p:spPr>
          <a:xfrm>
            <a:off x="3118341" y="0"/>
            <a:ext cx="2021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PWM gain - G</a:t>
            </a:r>
            <a:r>
              <a:rPr lang="en-US" sz="1800" b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PWM</a:t>
            </a:r>
          </a:p>
        </p:txBody>
      </p:sp>
    </p:spTree>
    <p:extLst>
      <p:ext uri="{BB962C8B-B14F-4D97-AF65-F5344CB8AC3E}">
        <p14:creationId xmlns:p14="http://schemas.microsoft.com/office/powerpoint/2010/main" val="20344043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A59B327-DBD1-A34B-A82A-9DD6B00BC653}"/>
                  </a:ext>
                </a:extLst>
              </p14:cNvPr>
              <p14:cNvContentPartPr/>
              <p14:nvPr/>
            </p14:nvContentPartPr>
            <p14:xfrm>
              <a:off x="4651509" y="3227456"/>
              <a:ext cx="360" cy="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A59B327-DBD1-A34B-A82A-9DD6B00BC65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88509" y="3164456"/>
                <a:ext cx="126000" cy="12600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 descr="Diagram, engineering drawing&#10;&#10;Description automatically generated">
            <a:extLst>
              <a:ext uri="{FF2B5EF4-FFF2-40B4-BE49-F238E27FC236}">
                <a16:creationId xmlns:a16="http://schemas.microsoft.com/office/drawing/2014/main" id="{BA6BB756-A7C5-C04B-BFD1-2FA9A0CD5D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0692" y="0"/>
            <a:ext cx="420261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1743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B0E7F4D-0BC8-8B43-B784-303D6DC89077}"/>
              </a:ext>
            </a:extLst>
          </p:cNvPr>
          <p:cNvSpPr/>
          <p:nvPr/>
        </p:nvSpPr>
        <p:spPr>
          <a:xfrm>
            <a:off x="2365731" y="0"/>
            <a:ext cx="35269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Compensator voltage gain – G</a:t>
            </a:r>
            <a:r>
              <a:rPr lang="en-US" sz="1800" b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(s)</a:t>
            </a:r>
          </a:p>
        </p:txBody>
      </p:sp>
      <p:pic>
        <p:nvPicPr>
          <p:cNvPr id="7" name="Picture 6" descr="Diagram, schematic&#10;&#10;Description automatically generated">
            <a:extLst>
              <a:ext uri="{FF2B5EF4-FFF2-40B4-BE49-F238E27FC236}">
                <a16:creationId xmlns:a16="http://schemas.microsoft.com/office/drawing/2014/main" id="{F93C8AA1-449C-F845-BE84-5D7BA7D0B3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216" y="614053"/>
            <a:ext cx="51943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607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xfrm>
            <a:off x="2859736" y="389660"/>
            <a:ext cx="3373939" cy="350693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>
              <a:defRPr sz="2800">
                <a:latin typeface="Times New Roman Bold"/>
                <a:ea typeface="Times New Roman Bold"/>
                <a:cs typeface="Times New Roman Bold"/>
                <a:sym typeface="Times New Roman Bold"/>
              </a:defRPr>
            </a:lvl1pPr>
          </a:lstStyle>
          <a:p>
            <a:pPr lvl="0" algn="ctr">
              <a:defRPr sz="1800"/>
            </a:pPr>
            <a:r>
              <a:rPr sz="2232" b="1" dirty="0"/>
              <a:t>Agenda</a:t>
            </a:r>
            <a:endParaRPr sz="1407" b="1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587330" y="1207943"/>
            <a:ext cx="3833741" cy="1344333"/>
          </a:xfrm>
        </p:spPr>
        <p:txBody>
          <a:bodyPr/>
          <a:lstStyle/>
          <a:p>
            <a:pPr marL="146024" indent="-146024" algn="l">
              <a:buFont typeface="Wingdings" charset="2"/>
              <a:buChar char="ü"/>
            </a:pPr>
            <a:r>
              <a:rPr lang="en-US" sz="1747" dirty="0"/>
              <a:t>Introduce the loop transmission </a:t>
            </a:r>
            <a:r>
              <a:rPr lang="mr-IN" sz="1747" dirty="0"/>
              <a:t>–</a:t>
            </a:r>
            <a:r>
              <a:rPr lang="en-US" sz="1747" dirty="0"/>
              <a:t> Loop Gain</a:t>
            </a:r>
          </a:p>
          <a:p>
            <a:pPr marL="146024" indent="-146024" algn="l">
              <a:buFont typeface="Wingdings" charset="2"/>
              <a:buChar char="ü"/>
            </a:pPr>
            <a:endParaRPr lang="en-US" sz="1747" dirty="0"/>
          </a:p>
          <a:p>
            <a:pPr marL="146024" indent="-146024" algn="l">
              <a:buFont typeface="Wingdings" charset="2"/>
              <a:buChar char="ü"/>
            </a:pPr>
            <a:r>
              <a:rPr lang="en-US" sz="1747" dirty="0"/>
              <a:t>Derivation of loop Gain Transfer Functions</a:t>
            </a:r>
          </a:p>
        </p:txBody>
      </p:sp>
    </p:spTree>
    <p:extLst>
      <p:ext uri="{BB962C8B-B14F-4D97-AF65-F5344CB8AC3E}">
        <p14:creationId xmlns:p14="http://schemas.microsoft.com/office/powerpoint/2010/main" val="653616416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43B3873D-1FA4-A745-BF9A-DE71462A8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0480" y="141101"/>
            <a:ext cx="5566878" cy="479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2418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engineering drawing&#10;&#10;Description automatically generated">
            <a:extLst>
              <a:ext uri="{FF2B5EF4-FFF2-40B4-BE49-F238E27FC236}">
                <a16:creationId xmlns:a16="http://schemas.microsoft.com/office/drawing/2014/main" id="{5E6E023E-E68A-EB43-BD37-80339D7E64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2810" y="-1"/>
            <a:ext cx="4585490" cy="501138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BC640D9-6533-8D4B-B2CD-C41728F72EDD}"/>
                  </a:ext>
                </a:extLst>
              </p14:cNvPr>
              <p14:cNvContentPartPr/>
              <p14:nvPr/>
            </p14:nvContentPartPr>
            <p14:xfrm>
              <a:off x="1942509" y="407936"/>
              <a:ext cx="203040" cy="22690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BC640D9-6533-8D4B-B2CD-C41728F72ED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79509" y="344936"/>
                <a:ext cx="328680" cy="2394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971254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B577D4EC-E18E-9649-AED5-7840E75E8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0361" y="97971"/>
            <a:ext cx="4272313" cy="508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497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667D86C-2BB7-4DDB-82AD-2578D46F9EDD}"/>
              </a:ext>
            </a:extLst>
          </p:cNvPr>
          <p:cNvSpPr/>
          <p:nvPr/>
        </p:nvSpPr>
        <p:spPr>
          <a:xfrm>
            <a:off x="-1" y="3539155"/>
            <a:ext cx="6870701" cy="564392"/>
          </a:xfrm>
          <a:prstGeom prst="rect">
            <a:avLst/>
          </a:prstGeom>
          <a:solidFill>
            <a:srgbClr val="27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6" name="Google Shape;516;p13"/>
          <p:cNvSpPr txBox="1">
            <a:spLocks noGrp="1"/>
          </p:cNvSpPr>
          <p:nvPr>
            <p:ph type="ctrTitle"/>
          </p:nvPr>
        </p:nvSpPr>
        <p:spPr>
          <a:xfrm>
            <a:off x="743645" y="2494650"/>
            <a:ext cx="7450835" cy="56439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24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cs typeface="Times New Roman Bold"/>
              </a:rPr>
              <a:t>Closing the Loop for DC-DC Converters</a:t>
            </a:r>
            <a:br>
              <a:rPr lang="en-US" sz="24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cs typeface="Times New Roman Bold"/>
              </a:rPr>
            </a:br>
            <a:br>
              <a:rPr lang="en-US" sz="24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cs typeface="Times New Roman Bold"/>
              </a:rPr>
            </a:br>
            <a:r>
              <a:rPr lang="en-US" sz="2400" dirty="0"/>
              <a:t>Introduce the loop transmission </a:t>
            </a:r>
            <a:r>
              <a:rPr lang="mr-IN" sz="2400" dirty="0"/>
              <a:t>–</a:t>
            </a:r>
            <a:r>
              <a:rPr lang="en-US" sz="2400" dirty="0"/>
              <a:t> Loop Gain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Derivation of loop Gain Transfer Functions</a:t>
            </a:r>
            <a:br>
              <a:rPr lang="en-US" sz="2400" dirty="0"/>
            </a:br>
            <a:endParaRPr lang="en-US" sz="2400" dirty="0">
              <a:effectLst>
                <a:outerShdw blurRad="12700" dist="25400" dir="2700000" rotWithShape="0">
                  <a:srgbClr val="DDDDDD"/>
                </a:outerShdw>
              </a:effectLst>
              <a:latin typeface="Times New Roman Bold"/>
              <a:cs typeface="Times New Roman Bold"/>
            </a:endParaRPr>
          </a:p>
        </p:txBody>
      </p:sp>
      <p:pic>
        <p:nvPicPr>
          <p:cNvPr id="4" name="image.png">
            <a:extLst>
              <a:ext uri="{FF2B5EF4-FFF2-40B4-BE49-F238E27FC236}">
                <a16:creationId xmlns:a16="http://schemas.microsoft.com/office/drawing/2014/main" id="{EB0014A9-6F2C-4F29-9AC8-25A5C60DD0D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816496" y="120899"/>
            <a:ext cx="1742713" cy="1321576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3893EF3-E41C-4FED-BD3C-CB5709C61F66}"/>
              </a:ext>
            </a:extLst>
          </p:cNvPr>
          <p:cNvSpPr/>
          <p:nvPr/>
        </p:nvSpPr>
        <p:spPr>
          <a:xfrm>
            <a:off x="1658679" y="120899"/>
            <a:ext cx="3954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EEL 646 POWER ELECTRONICS II</a:t>
            </a:r>
            <a:endParaRPr lang="en-US" sz="1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BE2FD37-3E96-44C7-9E84-11C7996EC271}"/>
              </a:ext>
            </a:extLst>
          </p:cNvPr>
          <p:cNvSpPr/>
          <p:nvPr/>
        </p:nvSpPr>
        <p:spPr>
          <a:xfrm>
            <a:off x="286445" y="3072838"/>
            <a:ext cx="6699396" cy="660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457200" indent="-457200">
              <a:lnSpc>
                <a:spcPct val="150000"/>
              </a:lnSpc>
              <a:buClr>
                <a:schemeClr val="lt1"/>
              </a:buClr>
              <a:buSzPts val="4800"/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lt1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Times New Roman Bold"/>
              <a:cs typeface="Times New Roman Bold"/>
              <a:sym typeface="Barlow SemiBold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7F4ACE-699F-4330-8F8C-2548BCB9A703}"/>
              </a:ext>
            </a:extLst>
          </p:cNvPr>
          <p:cNvSpPr/>
          <p:nvPr/>
        </p:nvSpPr>
        <p:spPr>
          <a:xfrm>
            <a:off x="291245" y="4499381"/>
            <a:ext cx="16578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Agenda</a:t>
            </a:r>
          </a:p>
        </p:txBody>
      </p:sp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94289" y="188341"/>
            <a:ext cx="37017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Closing the Loop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911617-70AF-47C3-9FFF-A2DBAB11704A}"/>
              </a:ext>
            </a:extLst>
          </p:cNvPr>
          <p:cNvSpPr txBox="1"/>
          <p:nvPr/>
        </p:nvSpPr>
        <p:spPr>
          <a:xfrm>
            <a:off x="485776" y="589359"/>
            <a:ext cx="8239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Typically, regulating the output voltage to the desired value can use one or two units of sensing (Voltage or/and Current)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92C799-8100-4DF8-BC27-110F6D2191D9}"/>
              </a:ext>
            </a:extLst>
          </p:cNvPr>
          <p:cNvSpPr txBox="1"/>
          <p:nvPr/>
        </p:nvSpPr>
        <p:spPr>
          <a:xfrm>
            <a:off x="5000834" y="4132355"/>
            <a:ext cx="1909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Voltage-mode control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ED1082-B290-4CD5-846F-32362A85FB4B}"/>
              </a:ext>
            </a:extLst>
          </p:cNvPr>
          <p:cNvSpPr txBox="1"/>
          <p:nvPr/>
        </p:nvSpPr>
        <p:spPr>
          <a:xfrm>
            <a:off x="1316894" y="4092428"/>
            <a:ext cx="1909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Current-mode control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232B21-1A0B-458A-8E83-F9AD73718B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7696" y="1306644"/>
            <a:ext cx="2175813" cy="25917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CCA0764-4106-488B-BAEE-BEF9D676B1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3756" y="1306644"/>
            <a:ext cx="2175813" cy="25917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3413BAF-60FB-449A-80E4-5A4A8B12F6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504" y="4375404"/>
            <a:ext cx="9144000" cy="76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25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84739" y="194829"/>
            <a:ext cx="3701761" cy="533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32" b="1" dirty="0"/>
              <a:t>Typical Closed Loop in voltage control DC-Dc Converters </a:t>
            </a: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3B213DD2-9F91-4943-B42A-4F9E0ACB57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787" y="1305358"/>
            <a:ext cx="6202743" cy="3239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359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13F4872-ADE8-44DB-95CA-429CF1485E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1" y="742085"/>
            <a:ext cx="5015809" cy="37969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9EBA6E-FC13-459B-85D0-9A82ACE1A4CD}"/>
              </a:ext>
            </a:extLst>
          </p:cNvPr>
          <p:cNvSpPr txBox="1"/>
          <p:nvPr/>
        </p:nvSpPr>
        <p:spPr>
          <a:xfrm>
            <a:off x="2924176" y="403531"/>
            <a:ext cx="25002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Voltage-mode control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EDA3DF-7BCF-47AF-AF4C-5181F77D58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504" y="4375404"/>
            <a:ext cx="9144000" cy="76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13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376A175-5E18-4C89-B8BC-BB84B7E9D8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089" y="1908911"/>
            <a:ext cx="4659011" cy="23168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926E21D-45ED-4A47-8C80-B3B1480E61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5657" y="806691"/>
            <a:ext cx="2102314" cy="6617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B96B884-1C70-4437-B5C7-93C8D411E94F}"/>
              </a:ext>
            </a:extLst>
          </p:cNvPr>
          <p:cNvSpPr txBox="1"/>
          <p:nvPr/>
        </p:nvSpPr>
        <p:spPr>
          <a:xfrm>
            <a:off x="2678899" y="980303"/>
            <a:ext cx="1495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Recall,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77265D-9B73-4E0C-9E3D-53DB00777367}"/>
              </a:ext>
            </a:extLst>
          </p:cNvPr>
          <p:cNvSpPr txBox="1"/>
          <p:nvPr/>
        </p:nvSpPr>
        <p:spPr>
          <a:xfrm>
            <a:off x="2607452" y="133841"/>
            <a:ext cx="3668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Voltage-mode control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28E9055-8307-4B47-AD13-2B8EA62C4C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504" y="4375404"/>
            <a:ext cx="9144000" cy="76809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9CA399F-D963-4D2C-8589-432DB0DBBF0D}"/>
              </a:ext>
            </a:extLst>
          </p:cNvPr>
          <p:cNvSpPr txBox="1"/>
          <p:nvPr/>
        </p:nvSpPr>
        <p:spPr>
          <a:xfrm>
            <a:off x="3623068" y="4426664"/>
            <a:ext cx="1897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T(s) : Loop Gain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D911913-0E44-B94A-BB0A-370ACC496614}"/>
              </a:ext>
            </a:extLst>
          </p:cNvPr>
          <p:cNvSpPr/>
          <p:nvPr/>
        </p:nvSpPr>
        <p:spPr>
          <a:xfrm>
            <a:off x="2211562" y="1941368"/>
            <a:ext cx="1554096" cy="1231323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33000"/>
                </a:schemeClr>
              </a:gs>
              <a:gs pos="80000">
                <a:schemeClr val="accent1">
                  <a:shade val="93000"/>
                  <a:satMod val="130000"/>
                  <a:alpha val="33000"/>
                </a:schemeClr>
              </a:gs>
              <a:gs pos="100000">
                <a:schemeClr val="accent1">
                  <a:shade val="94000"/>
                  <a:satMod val="135000"/>
                  <a:alpha val="33000"/>
                </a:schemeClr>
              </a:gs>
            </a:gsLst>
            <a:lin ang="16200000" scaled="0"/>
            <a:tileRect/>
          </a:gradFill>
          <a:ln w="38100" cmpd="sng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06C68E8-04DB-D04F-A188-D9E405530069}"/>
              </a:ext>
            </a:extLst>
          </p:cNvPr>
          <p:cNvSpPr txBox="1"/>
          <p:nvPr/>
        </p:nvSpPr>
        <p:spPr>
          <a:xfrm>
            <a:off x="6046720" y="1356270"/>
            <a:ext cx="29692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loop contain several gain transfer function:</a:t>
            </a: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sampling resistive network</a:t>
            </a: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compensator</a:t>
            </a: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PWM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PWM gain</a:t>
            </a: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16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dv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control to output transfer function </a:t>
            </a:r>
          </a:p>
        </p:txBody>
      </p:sp>
    </p:spTree>
    <p:extLst>
      <p:ext uri="{BB962C8B-B14F-4D97-AF65-F5344CB8AC3E}">
        <p14:creationId xmlns:p14="http://schemas.microsoft.com/office/powerpoint/2010/main" val="2855411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451CC1E-4078-4CEB-9BCC-860FAA1F2F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8834" y="629497"/>
            <a:ext cx="4804499" cy="22665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A799ED-601A-4EFB-B8EE-A598774B2F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504" y="4375404"/>
            <a:ext cx="9144000" cy="7680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FCA05DA-47F9-4A4A-8CF1-54A808F7F0FE}"/>
              </a:ext>
            </a:extLst>
          </p:cNvPr>
          <p:cNvSpPr txBox="1"/>
          <p:nvPr/>
        </p:nvSpPr>
        <p:spPr>
          <a:xfrm>
            <a:off x="2904667" y="77932"/>
            <a:ext cx="4565981" cy="621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36" dirty="0"/>
              <a:t>Transfer Functions</a:t>
            </a:r>
          </a:p>
          <a:p>
            <a:pPr algn="ctr"/>
            <a:r>
              <a:rPr lang="en-US" sz="1636" dirty="0"/>
              <a:t>Control-to-output transfer function-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18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dv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(s)-</a:t>
            </a:r>
            <a:endParaRPr lang="en-US" sz="1636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D5AFA25-F316-7842-B587-1822C360C87C}"/>
                  </a:ext>
                </a:extLst>
              </p:cNvPr>
              <p:cNvSpPr txBox="1"/>
              <p:nvPr/>
            </p:nvSpPr>
            <p:spPr>
              <a:xfrm>
                <a:off x="4564496" y="3345806"/>
                <a:ext cx="1424824" cy="71647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𝑑𝑣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𝑜</m:t>
                                      </m:r>
                                    </m:sub>
                                  </m:sSub>
                                </m:num>
                                <m:den>
                                  <m:acc>
                                    <m:accPr>
                                      <m:chr m:val="̂"/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</m:acc>
                                </m:den>
                              </m:f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D5AFA25-F316-7842-B587-1822C360C8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4496" y="3345806"/>
                <a:ext cx="1424824" cy="716478"/>
              </a:xfrm>
              <a:prstGeom prst="rect">
                <a:avLst/>
              </a:prstGeom>
              <a:blipFill>
                <a:blip r:embed="rId5"/>
                <a:stretch>
                  <a:fillRect l="-16814" t="-192982" r="-43363" b="-26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7165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904667" y="77932"/>
                <a:ext cx="4127991" cy="8664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36" dirty="0"/>
                  <a:t>Transfer Functions</a:t>
                </a:r>
              </a:p>
              <a:p>
                <a:pPr algn="ctr"/>
                <a:endParaRPr lang="en-US" sz="1636" dirty="0"/>
              </a:p>
              <a:p>
                <a:pPr algn="ctr"/>
                <a:r>
                  <a:rPr lang="en-US" sz="1636" dirty="0"/>
                  <a:t>Input-to-output transfer function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𝑣𝑣</m:t>
                        </m:r>
                      </m:sub>
                    </m:sSub>
                  </m:oMath>
                </a14:m>
                <a:r>
                  <a:rPr lang="en-US" sz="1636" dirty="0"/>
                  <a:t> -</a:t>
                </a: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4667" y="77932"/>
                <a:ext cx="4127991" cy="866456"/>
              </a:xfrm>
              <a:prstGeom prst="rect">
                <a:avLst/>
              </a:prstGeom>
              <a:blipFill>
                <a:blip r:embed="rId3"/>
                <a:stretch>
                  <a:fillRect t="-2899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EDDBB3F-43F7-0744-89F2-081CAFE7C720}"/>
                  </a:ext>
                </a:extLst>
              </p14:cNvPr>
              <p14:cNvContentPartPr/>
              <p14:nvPr/>
            </p14:nvContentPartPr>
            <p14:xfrm>
              <a:off x="3368145" y="1525889"/>
              <a:ext cx="74189" cy="33689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EDDBB3F-43F7-0744-89F2-081CAFE7C72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05425" y="1463170"/>
                <a:ext cx="199271" cy="158768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7894DDD1-166B-734B-949F-FC7E326482A9}"/>
              </a:ext>
            </a:extLst>
          </p:cNvPr>
          <p:cNvGrpSpPr/>
          <p:nvPr/>
        </p:nvGrpSpPr>
        <p:grpSpPr>
          <a:xfrm>
            <a:off x="3193995" y="1349714"/>
            <a:ext cx="557795" cy="518952"/>
            <a:chOff x="1191435" y="2639441"/>
            <a:chExt cx="1090800" cy="101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0D7CA7C-54EC-2348-816A-0D736370141E}"/>
                    </a:ext>
                  </a:extLst>
                </p14:cNvPr>
                <p14:cNvContentPartPr/>
                <p14:nvPr/>
              </p14:nvContentPartPr>
              <p14:xfrm>
                <a:off x="1524795" y="2952641"/>
                <a:ext cx="25920" cy="813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0D7CA7C-54EC-2348-816A-0D736370141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462155" y="2890001"/>
                  <a:ext cx="15156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89E9FD1-BC6F-9E4C-95AB-D5B0760A919F}"/>
                    </a:ext>
                  </a:extLst>
                </p14:cNvPr>
                <p14:cNvContentPartPr/>
                <p14:nvPr/>
              </p14:nvContentPartPr>
              <p14:xfrm>
                <a:off x="1662675" y="3223721"/>
                <a:ext cx="619560" cy="4305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89E9FD1-BC6F-9E4C-95AB-D5B0760A919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599675" y="3160721"/>
                  <a:ext cx="745200" cy="55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A3745C4-A4F9-744E-BBB1-65C15985D04A}"/>
                    </a:ext>
                  </a:extLst>
                </p14:cNvPr>
                <p14:cNvContentPartPr/>
                <p14:nvPr/>
              </p14:nvContentPartPr>
              <p14:xfrm>
                <a:off x="1403115" y="3486881"/>
                <a:ext cx="462240" cy="1188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A3745C4-A4F9-744E-BBB1-65C15985D04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340475" y="3424241"/>
                  <a:ext cx="58788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5A06A98-1E57-0349-AAF3-697F72F2DBBB}"/>
                    </a:ext>
                  </a:extLst>
                </p14:cNvPr>
                <p14:cNvContentPartPr/>
                <p14:nvPr/>
              </p14:nvContentPartPr>
              <p14:xfrm>
                <a:off x="1191435" y="2639441"/>
                <a:ext cx="191880" cy="8107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5A06A98-1E57-0349-AAF3-697F72F2DBB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28435" y="2576801"/>
                  <a:ext cx="317520" cy="936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D869C24-3635-374C-A489-F961D503224A}"/>
                  </a:ext>
                </a:extLst>
              </p14:cNvPr>
              <p14:cNvContentPartPr/>
              <p14:nvPr/>
            </p14:nvContentPartPr>
            <p14:xfrm>
              <a:off x="3950425" y="2724321"/>
              <a:ext cx="124077" cy="99961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D869C24-3635-374C-A489-F961D503224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887487" y="2661396"/>
                <a:ext cx="249593" cy="225452"/>
              </a:xfrm>
              <a:prstGeom prst="rect">
                <a:avLst/>
              </a:prstGeom>
            </p:spPr>
          </p:pic>
        </mc:Fallback>
      </mc:AlternateContent>
      <p:pic>
        <p:nvPicPr>
          <p:cNvPr id="28" name="Picture 27">
            <a:extLst>
              <a:ext uri="{FF2B5EF4-FFF2-40B4-BE49-F238E27FC236}">
                <a16:creationId xmlns:a16="http://schemas.microsoft.com/office/drawing/2014/main" id="{CAA9A281-CDE9-9D4E-B6AC-699082480F0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954606" y="1109832"/>
            <a:ext cx="6218606" cy="292383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6C6EF33-A63D-204F-8375-BD8A870FA3EC}"/>
                  </a:ext>
                </a:extLst>
              </p:cNvPr>
              <p:cNvSpPr txBox="1"/>
              <p:nvPr/>
            </p:nvSpPr>
            <p:spPr>
              <a:xfrm>
                <a:off x="4303327" y="4143846"/>
                <a:ext cx="1045864" cy="5881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𝑣𝑣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𝑜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b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6C6EF33-A63D-204F-8375-BD8A870FA3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327" y="4143846"/>
                <a:ext cx="1045864" cy="588174"/>
              </a:xfrm>
              <a:prstGeom prst="rect">
                <a:avLst/>
              </a:prstGeom>
              <a:blipFill>
                <a:blip r:embed="rId17"/>
                <a:stretch>
                  <a:fillRect l="-34940" t="-219149" r="-68675" b="-30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A283F78-7816-7A4A-8B6C-9EA474360944}"/>
                  </a:ext>
                </a:extLst>
              </p14:cNvPr>
              <p14:cNvContentPartPr/>
              <p14:nvPr/>
            </p14:nvContentPartPr>
            <p14:xfrm>
              <a:off x="2652480" y="1554264"/>
              <a:ext cx="236520" cy="450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A283F78-7816-7A4A-8B6C-9EA47436094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589840" y="1491624"/>
                <a:ext cx="36216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A2501D4-24F5-1E43-B18C-9837B29EADEF}"/>
                  </a:ext>
                </a:extLst>
              </p14:cNvPr>
              <p14:cNvContentPartPr/>
              <p14:nvPr/>
            </p14:nvContentPartPr>
            <p14:xfrm>
              <a:off x="3989520" y="2925144"/>
              <a:ext cx="6840" cy="28404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A2501D4-24F5-1E43-B18C-9837B29EADE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926520" y="2862144"/>
                <a:ext cx="132480" cy="40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4A1BB5A-A59A-094C-84E6-7FC0D54251C7}"/>
                  </a:ext>
                </a:extLst>
              </p:cNvPr>
              <p:cNvSpPr/>
              <p:nvPr/>
            </p:nvSpPr>
            <p:spPr>
              <a:xfrm>
                <a:off x="3729780" y="2874977"/>
                <a:ext cx="65684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1800" b="1" dirty="0"/>
              </a:p>
            </p:txBody>
          </p:sp>
        </mc:Choice>
        <mc:Fallback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4A1BB5A-A59A-094C-84E6-7FC0D54251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9780" y="2874977"/>
                <a:ext cx="656840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2954232"/>
      </p:ext>
    </p:extLst>
  </p:cSld>
  <p:clrMapOvr>
    <a:masterClrMapping/>
  </p:clrMapOvr>
</p:sld>
</file>

<file path=ppt/theme/theme1.xml><?xml version="1.0" encoding="utf-8"?>
<a:theme xmlns:a="http://schemas.openxmlformats.org/drawingml/2006/main" name="Lodovico template">
  <a:themeElements>
    <a:clrScheme name="Custom 347">
      <a:dk1>
        <a:srgbClr val="272A36"/>
      </a:dk1>
      <a:lt1>
        <a:srgbClr val="FFFFFF"/>
      </a:lt1>
      <a:dk2>
        <a:srgbClr val="808392"/>
      </a:dk2>
      <a:lt2>
        <a:srgbClr val="E0E0E7"/>
      </a:lt2>
      <a:accent1>
        <a:srgbClr val="FFAD1D"/>
      </a:accent1>
      <a:accent2>
        <a:srgbClr val="EB7700"/>
      </a:accent2>
      <a:accent3>
        <a:srgbClr val="FD7E6B"/>
      </a:accent3>
      <a:accent4>
        <a:srgbClr val="F03131"/>
      </a:accent4>
      <a:accent5>
        <a:srgbClr val="41B5FF"/>
      </a:accent5>
      <a:accent6>
        <a:srgbClr val="1E87CA"/>
      </a:accent6>
      <a:hlink>
        <a:srgbClr val="272A3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2804</TotalTime>
  <Words>343</Words>
  <Application>Microsoft Macintosh PowerPoint</Application>
  <PresentationFormat>On-screen Show (16:9)</PresentationFormat>
  <Paragraphs>62</Paragraphs>
  <Slides>22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Barlow SemiBold</vt:lpstr>
      <vt:lpstr>Times New Roman</vt:lpstr>
      <vt:lpstr>Times New Roman Bold</vt:lpstr>
      <vt:lpstr>Cambria Math</vt:lpstr>
      <vt:lpstr>Arial Black</vt:lpstr>
      <vt:lpstr>Arial</vt:lpstr>
      <vt:lpstr>Wingdings</vt:lpstr>
      <vt:lpstr>Barlow Light</vt:lpstr>
      <vt:lpstr>Lodovico template</vt:lpstr>
      <vt:lpstr>Closing the Loop</vt:lpstr>
      <vt:lpstr>Agenda</vt:lpstr>
      <vt:lpstr>Closing the Loop for DC-DC Converters  Introduce the loop transmission – Loop Gain  Derivation of loop Gain Transfer Functions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Zero-Voltage Switching (ZVS)</dc:title>
  <dc:creator>Power70</dc:creator>
  <cp:lastModifiedBy>Issa Batarseh</cp:lastModifiedBy>
  <cp:revision>150</cp:revision>
  <dcterms:modified xsi:type="dcterms:W3CDTF">2021-03-24T17:42:44Z</dcterms:modified>
</cp:coreProperties>
</file>