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2" r:id="rId2"/>
    <p:sldId id="373" r:id="rId3"/>
    <p:sldId id="256" r:id="rId4"/>
    <p:sldId id="257" r:id="rId5"/>
    <p:sldId id="375" r:id="rId6"/>
    <p:sldId id="376" r:id="rId7"/>
    <p:sldId id="377" r:id="rId8"/>
    <p:sldId id="378" r:id="rId9"/>
    <p:sldId id="379" r:id="rId10"/>
    <p:sldId id="258" r:id="rId11"/>
    <p:sldId id="260" r:id="rId12"/>
    <p:sldId id="380" r:id="rId13"/>
    <p:sldId id="261" r:id="rId14"/>
    <p:sldId id="381" r:id="rId15"/>
    <p:sldId id="262" r:id="rId16"/>
    <p:sldId id="263" r:id="rId17"/>
    <p:sldId id="264" r:id="rId18"/>
    <p:sldId id="369" r:id="rId19"/>
    <p:sldId id="265" r:id="rId20"/>
    <p:sldId id="384" r:id="rId21"/>
    <p:sldId id="266" r:id="rId22"/>
    <p:sldId id="382" r:id="rId23"/>
    <p:sldId id="383" r:id="rId24"/>
    <p:sldId id="371" r:id="rId25"/>
  </p:sldIdLst>
  <p:sldSz cx="9144000" cy="6858000" type="screen4x3"/>
  <p:notesSz cx="7315200" cy="960120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BC"/>
    <a:srgbClr val="00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autoAdjust="0"/>
    <p:restoredTop sz="95918" autoAdjust="0"/>
  </p:normalViewPr>
  <p:slideViewPr>
    <p:cSldViewPr>
      <p:cViewPr varScale="1">
        <p:scale>
          <a:sx n="123" d="100"/>
          <a:sy n="123" d="100"/>
        </p:scale>
        <p:origin x="1496" y="176"/>
      </p:cViewPr>
      <p:guideLst>
        <p:guide orient="horz" pos="2160"/>
        <p:guide pos="2880"/>
      </p:guideLst>
    </p:cSldViewPr>
  </p:slideViewPr>
  <p:outlineViewPr>
    <p:cViewPr>
      <p:scale>
        <a:sx n="33" d="100"/>
        <a:sy n="33" d="100"/>
      </p:scale>
      <p:origin x="0" y="96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1" cy="480060"/>
          </a:xfrm>
          <a:prstGeom prst="rect">
            <a:avLst/>
          </a:prstGeom>
        </p:spPr>
        <p:txBody>
          <a:bodyPr vert="horz" lIns="96651" tIns="48326" rIns="96651" bIns="48326" rtlCol="0"/>
          <a:lstStyle>
            <a:lvl1pPr algn="r">
              <a:defRPr sz="1200"/>
            </a:lvl1pPr>
          </a:lstStyle>
          <a:p>
            <a:fld id="{B580E015-9D99-420C-A960-FF16AB3B53D5}" type="datetime1">
              <a:rPr lang="en-US" smtClean="0"/>
              <a:pPr/>
              <a:t>1/11/24</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1" tIns="48326" rIns="96651"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6" rIns="96651" bIns="48326" rtlCol="0" anchor="b"/>
          <a:lstStyle>
            <a:lvl1pPr algn="r">
              <a:defRPr sz="1200"/>
            </a:lvl1pPr>
          </a:lstStyle>
          <a:p>
            <a:fld id="{BFB78087-625E-46DF-906F-6D4A931B4868}" type="slidenum">
              <a:rPr lang="en-US" smtClean="0"/>
              <a:pPr/>
              <a:t>‹#›</a:t>
            </a:fld>
            <a:endParaRPr lang="en-US"/>
          </a:p>
        </p:txBody>
      </p:sp>
    </p:spTree>
    <p:extLst>
      <p:ext uri="{BB962C8B-B14F-4D97-AF65-F5344CB8AC3E}">
        <p14:creationId xmlns:p14="http://schemas.microsoft.com/office/powerpoint/2010/main" val="1875111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6" rIns="96651" bIns="48326" rtlCol="0"/>
          <a:lstStyle>
            <a:lvl1pPr algn="l">
              <a:defRPr sz="1200" smtClean="0"/>
            </a:lvl1pPr>
          </a:lstStyle>
          <a:p>
            <a:pPr>
              <a:defRPr/>
            </a:pPr>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6" rIns="96651" bIns="48326" rtlCol="0"/>
          <a:lstStyle>
            <a:lvl1pPr algn="r">
              <a:defRPr sz="1200" smtClean="0"/>
            </a:lvl1pPr>
          </a:lstStyle>
          <a:p>
            <a:pPr>
              <a:defRPr/>
            </a:pPr>
            <a:fld id="{D3CC0252-9331-4FF0-86D9-4266274FA09C}" type="datetime1">
              <a:rPr lang="en-US" smtClean="0"/>
              <a:pPr>
                <a:defRPr/>
              </a:pPr>
              <a:t>1/11/24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6" rIns="96651" bIns="48326" rtlCol="0" anchor="ctr"/>
          <a:lstStyle/>
          <a:p>
            <a:pPr lvl="0"/>
            <a:endParaRPr lang="en-US" noProof="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6" rIns="96651" bIns="48326"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6" rIns="96651" bIns="48326" rtlCol="0" anchor="b"/>
          <a:lstStyle>
            <a:lvl1pPr algn="r">
              <a:defRPr sz="1200" smtClean="0"/>
            </a:lvl1pPr>
          </a:lstStyle>
          <a:p>
            <a:pPr>
              <a:defRPr/>
            </a:pPr>
            <a:fld id="{1E3F3835-ECF3-475F-A1ED-53F69F7B1D2A}" type="slidenum">
              <a:rPr lang="en-US"/>
              <a:pPr>
                <a:defRPr/>
              </a:pPr>
              <a:t>‹#›</a:t>
            </a:fld>
            <a:endParaRPr lang="en-US"/>
          </a:p>
        </p:txBody>
      </p:sp>
    </p:spTree>
    <p:extLst>
      <p:ext uri="{BB962C8B-B14F-4D97-AF65-F5344CB8AC3E}">
        <p14:creationId xmlns:p14="http://schemas.microsoft.com/office/powerpoint/2010/main" val="144700357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926CAC-EB4F-4B7C-BCDE-D63BA590E46E}"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39F1E9-8A01-440E-B773-D64091659D32}" type="slidenum">
              <a:rPr lang="en-US"/>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E3F3835-ECF3-475F-A1ED-53F69F7B1D2A}" type="slidenum">
              <a:rPr lang="en-US" smtClean="0"/>
              <a:pPr>
                <a:defRPr/>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0A3C97-FCF7-452F-8683-50D59D2B6533}"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0A3C97-FCF7-452F-8683-50D59D2B6533}" type="slidenum">
              <a:rPr lang="en-US"/>
              <a:pPr/>
              <a:t>20</a:t>
            </a:fld>
            <a:endParaRPr lang="en-US"/>
          </a:p>
        </p:txBody>
      </p:sp>
    </p:spTree>
    <p:extLst>
      <p:ext uri="{BB962C8B-B14F-4D97-AF65-F5344CB8AC3E}">
        <p14:creationId xmlns:p14="http://schemas.microsoft.com/office/powerpoint/2010/main" val="144701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C655BF-05D5-4F3B-A91A-20F1FE6DDA6C}" type="slidenum">
              <a:rPr lang="en-US"/>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69C499-E722-4E7B-83C2-B41574E55DA1}"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418E3-C424-4842-BE48-2A74EFF65C63}"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98D283-ECA5-42C8-A06D-D486418C91F7}"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7C4E23-9609-4135-9A87-5F5E04A969A6}"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7C4E23-9609-4135-9A87-5F5E04A969A6}"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F67A3-4CD4-4218-B998-9DD11342529B}"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8F67A3-4CD4-4218-B998-9DD11342529B}"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E1C93E-709D-4A75-8AAC-67D536896C9A}"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50BEEB-5050-4432-BA6A-E29FD1316C34}"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E4E7AB-DAC9-4177-B413-62033E0ED8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993740-2C15-4B07-A409-981AE7B179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089D01-EF64-44F7-959E-126D69DE85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11" name="Shape 11"/>
          <p:cNvSpPr>
            <a:spLocks noGrp="1"/>
          </p:cNvSpPr>
          <p:nvPr>
            <p:ph type="sldNum" sz="quarter" idx="2"/>
          </p:nvPr>
        </p:nvSpPr>
        <p:spPr>
          <a:xfrm>
            <a:off x="6553200" y="6248400"/>
            <a:ext cx="1905000" cy="457200"/>
          </a:xfrm>
          <a:prstGeom prst="rect">
            <a:avLst/>
          </a:prstGeom>
        </p:spPr>
        <p:txBody>
          <a:bodyPr/>
          <a:lstStyle/>
          <a:p>
            <a:pPr lvl="0"/>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pPr lvl="0">
              <a:defRPr sz="1800"/>
            </a:pPr>
            <a:r>
              <a:rPr sz="2400"/>
              <a:t>Title Text</a:t>
            </a:r>
          </a:p>
        </p:txBody>
      </p:sp>
      <p:sp>
        <p:nvSpPr>
          <p:cNvPr id="13" name="Shape 13"/>
          <p:cNvSpPr>
            <a:spLocks noGrp="1"/>
          </p:cNvSpPr>
          <p:nvPr>
            <p:ph type="body"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4780339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5814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73AAAD1-663C-9F46-9A5F-183B2A693DCE}" type="slidenum">
              <a:rPr lang="en-US"/>
              <a:pPr>
                <a:defRPr/>
              </a:pPr>
              <a:t>‹#›</a:t>
            </a:fld>
            <a:endParaRPr lang="en-US"/>
          </a:p>
        </p:txBody>
      </p:sp>
    </p:spTree>
    <p:extLst>
      <p:ext uri="{BB962C8B-B14F-4D97-AF65-F5344CB8AC3E}">
        <p14:creationId xmlns:p14="http://schemas.microsoft.com/office/powerpoint/2010/main" val="3198016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vl1pPr>
          </a:lstStyle>
          <a:p>
            <a:pPr>
              <a:defRPr/>
            </a:pPr>
            <a:fld id="{7EE74146-24D7-44AC-BCD0-0B7F2BBC5B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xfrm>
            <a:off x="685800" y="3657600"/>
            <a:ext cx="7696200" cy="2667000"/>
          </a:xfrm>
          <a:prstGeom prst="rect">
            <a:avLst/>
          </a:prstGeom>
        </p:spPr>
        <p:txBody>
          <a:bodyPr lIns="0" tIns="0" rIns="0" bIns="0">
            <a:normAutofit/>
          </a:bodyPr>
          <a:lstStyle/>
          <a:p>
            <a:pPr lvl="0">
              <a:defRPr sz="1800"/>
            </a:pPr>
            <a:r>
              <a:rPr sz="2800" dirty="0">
                <a:effectLst>
                  <a:outerShdw blurRad="12700" dist="25400" dir="2700000" rotWithShape="0">
                    <a:srgbClr val="DDDDDD"/>
                  </a:outerShdw>
                </a:effectLst>
                <a:latin typeface="Times New Roman Bold"/>
                <a:ea typeface="Times New Roman Bold"/>
                <a:cs typeface="Times New Roman Bold"/>
                <a:sym typeface="Times New Roman Bold"/>
              </a:rPr>
              <a:t>EEL 646 POWER ELECTRONICS II</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sz="2800" dirty="0">
                <a:effectLst>
                  <a:outerShdw blurRad="12700" dist="25400" dir="2700000" rotWithShape="0">
                    <a:srgbClr val="DDDDDD"/>
                  </a:outerShdw>
                </a:effectLst>
                <a:latin typeface="Times New Roman Bold"/>
                <a:ea typeface="Times New Roman Bold"/>
                <a:cs typeface="Times New Roman Bold"/>
                <a:sym typeface="Times New Roman Bold"/>
              </a:rPr>
              <a:t> </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r>
              <a:rPr sz="2800" dirty="0">
                <a:effectLst>
                  <a:outerShdw blurRad="12700" dist="25400" dir="2700000" rotWithShape="0">
                    <a:srgbClr val="DDDDDD"/>
                  </a:outerShdw>
                </a:effectLst>
                <a:latin typeface="Times New Roman Bold"/>
                <a:ea typeface="Times New Roman Bold"/>
                <a:cs typeface="Times New Roman Bold"/>
                <a:sym typeface="Times New Roman Bold"/>
              </a:rPr>
              <a:t> Issa Batarseh</a:t>
            </a:r>
            <a:br>
              <a:rPr sz="2800" dirty="0">
                <a:effectLst>
                  <a:outerShdw blurRad="12700" dist="25400" dir="2700000" rotWithShape="0">
                    <a:srgbClr val="DDDDDD"/>
                  </a:outerShdw>
                </a:effectLst>
                <a:latin typeface="Times New Roman Bold"/>
                <a:ea typeface="Times New Roman Bold"/>
                <a:cs typeface="Times New Roman Bold"/>
                <a:sym typeface="Times New Roman Bold"/>
              </a:rPr>
            </a:br>
            <a:br>
              <a:rPr sz="1600" dirty="0">
                <a:effectLst>
                  <a:outerShdw blurRad="12700" dist="25400" dir="2700000" rotWithShape="0">
                    <a:srgbClr val="DDDDDD"/>
                  </a:outerShdw>
                </a:effectLst>
              </a:rPr>
            </a:br>
            <a:endParaRPr sz="1600" dirty="0">
              <a:effectLst>
                <a:outerShdw blurRad="12700" dist="25400" dir="2700000" rotWithShape="0">
                  <a:srgbClr val="DDDDDD"/>
                </a:outerShdw>
              </a:effectLst>
            </a:endParaRPr>
          </a:p>
        </p:txBody>
      </p:sp>
      <p:pic>
        <p:nvPicPr>
          <p:cNvPr id="34" name="image.png"/>
          <p:cNvPicPr/>
          <p:nvPr/>
        </p:nvPicPr>
        <p:blipFill>
          <a:blip r:embed="rId2"/>
          <a:stretch>
            <a:fillRect/>
          </a:stretch>
        </p:blipFill>
        <p:spPr>
          <a:xfrm>
            <a:off x="2819400" y="685800"/>
            <a:ext cx="2857500" cy="1752600"/>
          </a:xfrm>
          <a:prstGeom prst="rect">
            <a:avLst/>
          </a:prstGeom>
          <a:ln w="12700">
            <a:miter lim="400000"/>
          </a:ln>
        </p:spPr>
      </p:pic>
      <p:sp>
        <p:nvSpPr>
          <p:cNvPr id="2" name="TextBox 1"/>
          <p:cNvSpPr txBox="1"/>
          <p:nvPr/>
        </p:nvSpPr>
        <p:spPr>
          <a:xfrm>
            <a:off x="0" y="2971800"/>
            <a:ext cx="9144000" cy="523220"/>
          </a:xfrm>
          <a:prstGeom prst="rect">
            <a:avLst/>
          </a:prstGeom>
          <a:noFill/>
        </p:spPr>
        <p:txBody>
          <a:bodyPr wrap="square" rtlCol="0">
            <a:spAutoFit/>
          </a:bodyPr>
          <a:lstStyle/>
          <a:p>
            <a:pPr algn="ctr"/>
            <a:r>
              <a:rPr lang="en-US" sz="2800" b="1" dirty="0"/>
              <a:t>Lecture 2</a:t>
            </a:r>
          </a:p>
        </p:txBody>
      </p:sp>
    </p:spTree>
    <p:extLst>
      <p:ext uri="{BB962C8B-B14F-4D97-AF65-F5344CB8AC3E}">
        <p14:creationId xmlns:p14="http://schemas.microsoft.com/office/powerpoint/2010/main" val="13732696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381000"/>
            <a:ext cx="7772400" cy="1143000"/>
          </a:xfrm>
        </p:spPr>
        <p:txBody>
          <a:bodyPr/>
          <a:lstStyle/>
          <a:p>
            <a:pPr eaLnBrk="1" hangingPunct="1"/>
            <a:r>
              <a:rPr lang="en-US" dirty="0"/>
              <a:t>Types of dc-dc Converters</a:t>
            </a:r>
          </a:p>
        </p:txBody>
      </p:sp>
      <p:sp>
        <p:nvSpPr>
          <p:cNvPr id="67587" name="Rectangle 3"/>
          <p:cNvSpPr>
            <a:spLocks noGrp="1" noChangeArrowheads="1"/>
          </p:cNvSpPr>
          <p:nvPr>
            <p:ph type="body" idx="1"/>
          </p:nvPr>
        </p:nvSpPr>
        <p:spPr>
          <a:xfrm>
            <a:off x="685800" y="1828800"/>
            <a:ext cx="7772400" cy="4114800"/>
          </a:xfrm>
        </p:spPr>
        <p:txBody>
          <a:bodyPr/>
          <a:lstStyle/>
          <a:p>
            <a:pPr eaLnBrk="1" hangingPunct="1"/>
            <a:r>
              <a:rPr lang="en-US" sz="2400" b="1" dirty="0">
                <a:cs typeface="Times New Roman" pitchFamily="18" charset="0"/>
              </a:rPr>
              <a:t>Non-Resonant Converters </a:t>
            </a:r>
            <a:r>
              <a:rPr lang="en-US" sz="2400" dirty="0">
                <a:cs typeface="Times New Roman" pitchFamily="18" charset="0"/>
              </a:rPr>
              <a:t>are the Pulse Width Modulation (PWM) known as Conventional Converters</a:t>
            </a:r>
          </a:p>
          <a:p>
            <a:pPr eaLnBrk="1" hangingPunct="1"/>
            <a:r>
              <a:rPr lang="en-US" sz="2400" b="1" dirty="0">
                <a:cs typeface="Times New Roman" pitchFamily="18" charset="0"/>
              </a:rPr>
              <a:t>Resonant converters </a:t>
            </a:r>
            <a:r>
              <a:rPr lang="en-US" sz="2400" dirty="0">
                <a:cs typeface="Times New Roman" pitchFamily="18" charset="0"/>
              </a:rPr>
              <a:t>are used to convert dc-to-dc through a resonant network. </a:t>
            </a:r>
          </a:p>
          <a:p>
            <a:pPr lvl="1" eaLnBrk="1" hangingPunct="1">
              <a:buNone/>
            </a:pPr>
            <a:r>
              <a:rPr lang="en-US" sz="2000" dirty="0">
                <a:cs typeface="Times New Roman" pitchFamily="18" charset="0"/>
              </a:rPr>
              <a:t>Advantages:</a:t>
            </a:r>
          </a:p>
          <a:p>
            <a:pPr lvl="1" eaLnBrk="1" hangingPunct="1"/>
            <a:r>
              <a:rPr lang="en-US" sz="2000" dirty="0">
                <a:cs typeface="Times New Roman" pitchFamily="18" charset="0"/>
              </a:rPr>
              <a:t>natural commutation of power switches</a:t>
            </a:r>
          </a:p>
          <a:p>
            <a:pPr lvl="1" eaLnBrk="1" hangingPunct="1"/>
            <a:r>
              <a:rPr lang="en-US" sz="2000" dirty="0">
                <a:cs typeface="Times New Roman" pitchFamily="18" charset="0"/>
              </a:rPr>
              <a:t>low switching power dissipation</a:t>
            </a:r>
          </a:p>
          <a:p>
            <a:pPr lvl="1" eaLnBrk="1" hangingPunct="1"/>
            <a:r>
              <a:rPr lang="en-US" sz="2000" dirty="0">
                <a:cs typeface="Times New Roman" pitchFamily="18" charset="0"/>
              </a:rPr>
              <a:t>reduced component stresses, which in turn results in an increased power efficiency and an increased switching frequency</a:t>
            </a:r>
          </a:p>
          <a:p>
            <a:pPr lvl="1" eaLnBrk="1" hangingPunct="1"/>
            <a:r>
              <a:rPr lang="en-US" sz="2000" dirty="0">
                <a:cs typeface="Times New Roman" pitchFamily="18" charset="0"/>
              </a:rPr>
              <a:t>higher operating frequencies result in reduced size and weight of equipment and results in faster responses; hence, a possible reduction in EMI problems</a:t>
            </a:r>
            <a:r>
              <a:rPr lang="en-US" sz="2000" dirty="0"/>
              <a:t> </a:t>
            </a:r>
          </a:p>
        </p:txBody>
      </p:sp>
      <p:sp>
        <p:nvSpPr>
          <p:cNvPr id="4" name="Slide Number Placeholder 3"/>
          <p:cNvSpPr>
            <a:spLocks noGrp="1"/>
          </p:cNvSpPr>
          <p:nvPr>
            <p:ph type="sldNum" sz="quarter" idx="12"/>
          </p:nvPr>
        </p:nvSpPr>
        <p:spPr/>
        <p:txBody>
          <a:bodyPr/>
          <a:lstStyle/>
          <a:p>
            <a:pPr>
              <a:defRPr/>
            </a:pPr>
            <a:fld id="{96E4E7AB-DAC9-4177-B413-62033E0ED894}"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51164" y="0"/>
            <a:ext cx="7772400" cy="1143000"/>
          </a:xfrm>
        </p:spPr>
        <p:txBody>
          <a:bodyPr/>
          <a:lstStyle/>
          <a:p>
            <a:pPr eaLnBrk="1" hangingPunct="1"/>
            <a:r>
              <a:rPr lang="en-US" sz="3200" dirty="0"/>
              <a:t>Resonant vs. Conventional PWM</a:t>
            </a:r>
          </a:p>
        </p:txBody>
      </p:sp>
      <p:sp>
        <p:nvSpPr>
          <p:cNvPr id="69635" name="Rectangle 3"/>
          <p:cNvSpPr>
            <a:spLocks noGrp="1" noChangeArrowheads="1"/>
          </p:cNvSpPr>
          <p:nvPr>
            <p:ph type="body" idx="1"/>
          </p:nvPr>
        </p:nvSpPr>
        <p:spPr>
          <a:xfrm>
            <a:off x="270164" y="990600"/>
            <a:ext cx="8534400" cy="5486400"/>
          </a:xfrm>
        </p:spPr>
        <p:txBody>
          <a:bodyPr/>
          <a:lstStyle/>
          <a:p>
            <a:pPr eaLnBrk="1" hangingPunct="1"/>
            <a:r>
              <a:rPr lang="en-US" sz="2800" dirty="0">
                <a:cs typeface="Times New Roman" pitchFamily="18" charset="0"/>
              </a:rPr>
              <a:t>In PWM converters, the switching of semiconductor devices normally occurs at </a:t>
            </a:r>
            <a:r>
              <a:rPr lang="en-US" sz="2800" u="sng" dirty="0">
                <a:cs typeface="Times New Roman" pitchFamily="18" charset="0"/>
              </a:rPr>
              <a:t>high current levels.</a:t>
            </a:r>
            <a:r>
              <a:rPr lang="en-US" sz="2800" dirty="0">
                <a:cs typeface="Times New Roman" pitchFamily="18" charset="0"/>
              </a:rPr>
              <a:t> </a:t>
            </a:r>
          </a:p>
          <a:p>
            <a:pPr marL="0" indent="0" eaLnBrk="1" hangingPunct="1">
              <a:buNone/>
            </a:pPr>
            <a:endParaRPr lang="en-US" sz="2800" dirty="0">
              <a:cs typeface="Times New Roman" pitchFamily="18" charset="0"/>
            </a:endParaRPr>
          </a:p>
          <a:p>
            <a:pPr eaLnBrk="1" hangingPunct="1"/>
            <a:r>
              <a:rPr lang="en-US" sz="2800" dirty="0">
                <a:cs typeface="Times New Roman" pitchFamily="18" charset="0"/>
              </a:rPr>
              <a:t>When switching at high frequencies these converters are associated with high power dissipation in their switching devices. (Known as </a:t>
            </a:r>
            <a:r>
              <a:rPr lang="en-US" sz="2800" u="sng" dirty="0">
                <a:cs typeface="Times New Roman" pitchFamily="18" charset="0"/>
              </a:rPr>
              <a:t>Hard Switching</a:t>
            </a:r>
            <a:r>
              <a:rPr lang="en-US" sz="2800" dirty="0">
                <a:cs typeface="Times New Roman" pitchFamily="18" charset="0"/>
              </a:rPr>
              <a:t>)</a:t>
            </a:r>
          </a:p>
          <a:p>
            <a:pPr marL="0" indent="0" eaLnBrk="1" hangingPunct="1">
              <a:buNone/>
            </a:pPr>
            <a:endParaRPr lang="en-US" sz="2800" dirty="0">
              <a:cs typeface="Times New Roman" pitchFamily="18" charset="0"/>
            </a:endParaRPr>
          </a:p>
          <a:p>
            <a:pPr eaLnBrk="1" hangingPunct="1"/>
            <a:r>
              <a:rPr lang="en-US" sz="2800" dirty="0">
                <a:cs typeface="Times New Roman" pitchFamily="18" charset="0"/>
              </a:rPr>
              <a:t>The PWM converters suffer from </a:t>
            </a:r>
            <a:r>
              <a:rPr lang="en-US" sz="2800" u="sng" dirty="0">
                <a:cs typeface="Times New Roman" pitchFamily="18" charset="0"/>
              </a:rPr>
              <a:t>EMI </a:t>
            </a:r>
            <a:r>
              <a:rPr lang="en-US" sz="2800" dirty="0">
                <a:cs typeface="Times New Roman" pitchFamily="18" charset="0"/>
              </a:rPr>
              <a:t>caused by high frequency harmonic components associated with their quasi-square switching current and/or voltage waveforms</a:t>
            </a:r>
            <a:r>
              <a:rPr lang="en-US" sz="2800" dirty="0"/>
              <a:t>.</a:t>
            </a:r>
          </a:p>
        </p:txBody>
      </p:sp>
      <p:sp>
        <p:nvSpPr>
          <p:cNvPr id="4" name="Slide Number Placeholder 3"/>
          <p:cNvSpPr>
            <a:spLocks noGrp="1"/>
          </p:cNvSpPr>
          <p:nvPr>
            <p:ph type="sldNum" sz="quarter" idx="12"/>
          </p:nvPr>
        </p:nvSpPr>
        <p:spPr>
          <a:xfrm>
            <a:off x="6553200" y="6477000"/>
            <a:ext cx="1905000" cy="457200"/>
          </a:xfrm>
        </p:spPr>
        <p:txBody>
          <a:bodyPr/>
          <a:lstStyle/>
          <a:p>
            <a:pPr>
              <a:defRPr/>
            </a:pPr>
            <a:fld id="{96E4E7AB-DAC9-4177-B413-62033E0ED894}"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US" sz="3200" dirty="0"/>
              <a:t>Resonant vs. Conventional PWM</a:t>
            </a:r>
          </a:p>
        </p:txBody>
      </p:sp>
      <p:sp>
        <p:nvSpPr>
          <p:cNvPr id="69635" name="Rectangle 3"/>
          <p:cNvSpPr>
            <a:spLocks noGrp="1" noChangeArrowheads="1"/>
          </p:cNvSpPr>
          <p:nvPr>
            <p:ph type="body" idx="1"/>
          </p:nvPr>
        </p:nvSpPr>
        <p:spPr>
          <a:xfrm>
            <a:off x="304800" y="1447800"/>
            <a:ext cx="8534400" cy="4724400"/>
          </a:xfrm>
        </p:spPr>
        <p:txBody>
          <a:bodyPr/>
          <a:lstStyle/>
          <a:p>
            <a:pPr algn="just" eaLnBrk="1" hangingPunct="1"/>
            <a:r>
              <a:rPr lang="en-US" sz="2400" dirty="0">
                <a:cs typeface="Times New Roman" pitchFamily="18" charset="0"/>
              </a:rPr>
              <a:t>In the resonant techniques, the switching losses in the semiconductor devices are avoided due to the fact that current through or voltage across the switching device at the switching point is equal to or near zero. (</a:t>
            </a:r>
            <a:r>
              <a:rPr lang="en-US" sz="2400" u="sng" dirty="0">
                <a:cs typeface="Times New Roman" pitchFamily="18" charset="0"/>
              </a:rPr>
              <a:t>Known as Soft Switching)</a:t>
            </a:r>
          </a:p>
          <a:p>
            <a:pPr marL="0" indent="0" algn="just" eaLnBrk="1" hangingPunct="1">
              <a:buNone/>
            </a:pPr>
            <a:endParaRPr lang="en-US" sz="2400" u="sng" dirty="0">
              <a:cs typeface="Times New Roman" pitchFamily="18" charset="0"/>
            </a:endParaRPr>
          </a:p>
          <a:p>
            <a:pPr algn="just" eaLnBrk="1" hangingPunct="1"/>
            <a:r>
              <a:rPr lang="en-US" sz="2400" dirty="0">
                <a:cs typeface="Times New Roman" pitchFamily="18" charset="0"/>
              </a:rPr>
              <a:t>Compared to the PWM converters, the resonant converters show a promise of achieving the design of small size and weight converters.</a:t>
            </a:r>
          </a:p>
          <a:p>
            <a:pPr marL="0" indent="0" algn="just" eaLnBrk="1" hangingPunct="1">
              <a:buNone/>
            </a:pPr>
            <a:endParaRPr lang="en-US" sz="2400" dirty="0">
              <a:cs typeface="Times New Roman" pitchFamily="18" charset="0"/>
            </a:endParaRPr>
          </a:p>
          <a:p>
            <a:pPr algn="just" eaLnBrk="1" hangingPunct="1"/>
            <a:r>
              <a:rPr lang="en-US" sz="2400" dirty="0">
                <a:cs typeface="Times New Roman" pitchFamily="18" charset="0"/>
              </a:rPr>
              <a:t>Decrease of the harmonic content in the soft-switching converter voltage and current waveforms. </a:t>
            </a:r>
            <a:endParaRPr lang="en-US" sz="2400" dirty="0"/>
          </a:p>
        </p:txBody>
      </p:sp>
      <p:sp>
        <p:nvSpPr>
          <p:cNvPr id="4" name="Slide Number Placeholder 3"/>
          <p:cNvSpPr>
            <a:spLocks noGrp="1"/>
          </p:cNvSpPr>
          <p:nvPr>
            <p:ph type="sldNum" sz="quarter" idx="12"/>
          </p:nvPr>
        </p:nvSpPr>
        <p:spPr>
          <a:xfrm>
            <a:off x="6553200" y="6477000"/>
            <a:ext cx="1905000" cy="457200"/>
          </a:xfrm>
        </p:spPr>
        <p:txBody>
          <a:bodyPr/>
          <a:lstStyle/>
          <a:p>
            <a:pPr>
              <a:defRPr/>
            </a:pPr>
            <a:fld id="{96E4E7AB-DAC9-4177-B413-62033E0ED894}" type="slidenum">
              <a:rPr lang="en-US" smtClean="0"/>
              <a:pPr>
                <a:defRPr/>
              </a:pPr>
              <a:t>12</a:t>
            </a:fld>
            <a:endParaRPr lang="en-US"/>
          </a:p>
        </p:txBody>
      </p:sp>
    </p:spTree>
    <p:extLst>
      <p:ext uri="{BB962C8B-B14F-4D97-AF65-F5344CB8AC3E}">
        <p14:creationId xmlns:p14="http://schemas.microsoft.com/office/powerpoint/2010/main" val="338944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304800"/>
            <a:ext cx="7772400" cy="1143000"/>
          </a:xfrm>
        </p:spPr>
        <p:txBody>
          <a:bodyPr/>
          <a:lstStyle/>
          <a:p>
            <a:pPr eaLnBrk="1" hangingPunct="1"/>
            <a:r>
              <a:rPr lang="en-US" sz="3200" dirty="0"/>
              <a:t>Classification of Resonant Converters</a:t>
            </a:r>
          </a:p>
        </p:txBody>
      </p:sp>
      <p:sp>
        <p:nvSpPr>
          <p:cNvPr id="70659" name="Rectangle 3"/>
          <p:cNvSpPr>
            <a:spLocks noGrp="1" noChangeArrowheads="1"/>
          </p:cNvSpPr>
          <p:nvPr>
            <p:ph type="body" idx="1"/>
          </p:nvPr>
        </p:nvSpPr>
        <p:spPr>
          <a:xfrm>
            <a:off x="609600" y="1752600"/>
            <a:ext cx="7772400" cy="4114800"/>
          </a:xfrm>
        </p:spPr>
        <p:txBody>
          <a:bodyPr/>
          <a:lstStyle/>
          <a:p>
            <a:pPr eaLnBrk="1" hangingPunct="1">
              <a:lnSpc>
                <a:spcPct val="90000"/>
              </a:lnSpc>
            </a:pPr>
            <a:r>
              <a:rPr lang="en-US" sz="2800" dirty="0"/>
              <a:t>Conventional Full Resonant Converters</a:t>
            </a:r>
          </a:p>
          <a:p>
            <a:pPr lvl="1" eaLnBrk="1" hangingPunct="1">
              <a:lnSpc>
                <a:spcPct val="90000"/>
              </a:lnSpc>
            </a:pPr>
            <a:r>
              <a:rPr lang="en-US" sz="2000" dirty="0"/>
              <a:t>Series Resonant Converters (SRC)</a:t>
            </a:r>
          </a:p>
          <a:p>
            <a:pPr lvl="1" eaLnBrk="1" hangingPunct="1">
              <a:lnSpc>
                <a:spcPct val="90000"/>
              </a:lnSpc>
            </a:pPr>
            <a:r>
              <a:rPr lang="en-US" sz="2000" dirty="0"/>
              <a:t>Parallel Resonant Converters (PRC)</a:t>
            </a:r>
          </a:p>
          <a:p>
            <a:pPr lvl="1" eaLnBrk="1" hangingPunct="1">
              <a:lnSpc>
                <a:spcPct val="90000"/>
              </a:lnSpc>
            </a:pPr>
            <a:endParaRPr lang="en-US" sz="2000" dirty="0"/>
          </a:p>
          <a:p>
            <a:pPr lvl="1" eaLnBrk="1" hangingPunct="1">
              <a:lnSpc>
                <a:spcPct val="90000"/>
              </a:lnSpc>
            </a:pPr>
            <a:endParaRPr lang="en-US" sz="2000" dirty="0"/>
          </a:p>
          <a:p>
            <a:pPr marL="457200" lvl="1" indent="0" eaLnBrk="1" hangingPunct="1">
              <a:lnSpc>
                <a:spcPct val="90000"/>
              </a:lnSpc>
              <a:buNone/>
            </a:pPr>
            <a:endParaRPr lang="en-US" sz="2000" dirty="0"/>
          </a:p>
          <a:p>
            <a:pPr eaLnBrk="1" hangingPunct="1">
              <a:lnSpc>
                <a:spcPct val="90000"/>
              </a:lnSpc>
            </a:pPr>
            <a:r>
              <a:rPr lang="en-US" sz="2800" dirty="0"/>
              <a:t>Soft-Switching PWM Converters</a:t>
            </a:r>
          </a:p>
          <a:p>
            <a:pPr lvl="1" eaLnBrk="1" hangingPunct="1">
              <a:lnSpc>
                <a:spcPct val="90000"/>
              </a:lnSpc>
            </a:pPr>
            <a:r>
              <a:rPr lang="en-US" dirty="0"/>
              <a:t>Zero-current switching (ZCS) </a:t>
            </a:r>
          </a:p>
          <a:p>
            <a:pPr lvl="1" eaLnBrk="1" hangingPunct="1">
              <a:lnSpc>
                <a:spcPct val="90000"/>
              </a:lnSpc>
            </a:pPr>
            <a:r>
              <a:rPr lang="en-US" dirty="0"/>
              <a:t>Zero-voltage switching (ZVS)</a:t>
            </a:r>
          </a:p>
        </p:txBody>
      </p:sp>
      <p:sp>
        <p:nvSpPr>
          <p:cNvPr id="4" name="Slide Number Placeholder 3"/>
          <p:cNvSpPr>
            <a:spLocks noGrp="1"/>
          </p:cNvSpPr>
          <p:nvPr>
            <p:ph type="sldNum" sz="quarter" idx="12"/>
          </p:nvPr>
        </p:nvSpPr>
        <p:spPr/>
        <p:txBody>
          <a:bodyPr/>
          <a:lstStyle/>
          <a:p>
            <a:pPr>
              <a:defRPr/>
            </a:pPr>
            <a:fld id="{96E4E7AB-DAC9-4177-B413-62033E0ED894}"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304800"/>
            <a:ext cx="7772400" cy="1143000"/>
          </a:xfrm>
        </p:spPr>
        <p:txBody>
          <a:bodyPr/>
          <a:lstStyle/>
          <a:p>
            <a:pPr eaLnBrk="1" hangingPunct="1"/>
            <a:r>
              <a:rPr lang="en-US" sz="3200" dirty="0"/>
              <a:t>Classification of soft-Switching Resonant Converters</a:t>
            </a:r>
          </a:p>
        </p:txBody>
      </p:sp>
      <p:sp>
        <p:nvSpPr>
          <p:cNvPr id="70659" name="Rectangle 3"/>
          <p:cNvSpPr>
            <a:spLocks noGrp="1" noChangeArrowheads="1"/>
          </p:cNvSpPr>
          <p:nvPr>
            <p:ph type="body" idx="1"/>
          </p:nvPr>
        </p:nvSpPr>
        <p:spPr>
          <a:xfrm>
            <a:off x="609600" y="1752600"/>
            <a:ext cx="7772400" cy="4114800"/>
          </a:xfrm>
        </p:spPr>
        <p:txBody>
          <a:bodyPr/>
          <a:lstStyle/>
          <a:p>
            <a:pPr eaLnBrk="1" hangingPunct="1">
              <a:lnSpc>
                <a:spcPct val="90000"/>
              </a:lnSpc>
            </a:pPr>
            <a:r>
              <a:rPr lang="en-US" sz="2000" dirty="0"/>
              <a:t>Quasi-resonant converters (single-ended)</a:t>
            </a:r>
          </a:p>
          <a:p>
            <a:pPr lvl="1" eaLnBrk="1" hangingPunct="1">
              <a:lnSpc>
                <a:spcPct val="90000"/>
              </a:lnSpc>
            </a:pPr>
            <a:r>
              <a:rPr lang="en-US" sz="2000" dirty="0"/>
              <a:t>Zero-current switching (ZCS) </a:t>
            </a:r>
          </a:p>
          <a:p>
            <a:pPr lvl="1" eaLnBrk="1" hangingPunct="1">
              <a:lnSpc>
                <a:spcPct val="90000"/>
              </a:lnSpc>
            </a:pPr>
            <a:r>
              <a:rPr lang="en-US" sz="2000" dirty="0"/>
              <a:t>Zero-voltage switching (ZVS)</a:t>
            </a:r>
          </a:p>
          <a:p>
            <a:pPr eaLnBrk="1" hangingPunct="1">
              <a:lnSpc>
                <a:spcPct val="90000"/>
              </a:lnSpc>
            </a:pPr>
            <a:r>
              <a:rPr lang="en-US" sz="2000" dirty="0"/>
              <a:t>Quasi-</a:t>
            </a:r>
            <a:r>
              <a:rPr lang="en-US" sz="2000" dirty="0" err="1"/>
              <a:t>squarewave</a:t>
            </a:r>
            <a:r>
              <a:rPr lang="en-US" sz="2000" dirty="0"/>
              <a:t> (QSW) converters</a:t>
            </a:r>
          </a:p>
          <a:p>
            <a:pPr lvl="1" eaLnBrk="1" hangingPunct="1">
              <a:lnSpc>
                <a:spcPct val="90000"/>
              </a:lnSpc>
            </a:pPr>
            <a:r>
              <a:rPr lang="en-US" sz="2000" dirty="0"/>
              <a:t>Zero-current switching (ZCS) </a:t>
            </a:r>
          </a:p>
          <a:p>
            <a:pPr lvl="1" eaLnBrk="1" hangingPunct="1">
              <a:lnSpc>
                <a:spcPct val="90000"/>
              </a:lnSpc>
            </a:pPr>
            <a:r>
              <a:rPr lang="en-US" sz="2000" dirty="0"/>
              <a:t>Zero-voltage switching (ZVS)</a:t>
            </a:r>
          </a:p>
          <a:p>
            <a:pPr eaLnBrk="1" hangingPunct="1">
              <a:lnSpc>
                <a:spcPct val="90000"/>
              </a:lnSpc>
            </a:pPr>
            <a:r>
              <a:rPr lang="en-US" sz="2000" dirty="0"/>
              <a:t>Zero Transition Topologies</a:t>
            </a:r>
          </a:p>
          <a:p>
            <a:pPr lvl="1" eaLnBrk="1" hangingPunct="1">
              <a:lnSpc>
                <a:spcPct val="90000"/>
              </a:lnSpc>
            </a:pPr>
            <a:r>
              <a:rPr lang="en-US" sz="2000" dirty="0"/>
              <a:t>Zero-voltage transition (ZVT) </a:t>
            </a:r>
          </a:p>
          <a:p>
            <a:pPr lvl="1" eaLnBrk="1" hangingPunct="1">
              <a:lnSpc>
                <a:spcPct val="90000"/>
              </a:lnSpc>
            </a:pPr>
            <a:r>
              <a:rPr lang="en-US" sz="2000" dirty="0"/>
              <a:t>Zero- current transition (ZCT)</a:t>
            </a:r>
          </a:p>
        </p:txBody>
      </p:sp>
      <p:sp>
        <p:nvSpPr>
          <p:cNvPr id="4" name="Slide Number Placeholder 3"/>
          <p:cNvSpPr>
            <a:spLocks noGrp="1"/>
          </p:cNvSpPr>
          <p:nvPr>
            <p:ph type="sldNum" sz="quarter" idx="12"/>
          </p:nvPr>
        </p:nvSpPr>
        <p:spPr/>
        <p:txBody>
          <a:bodyPr/>
          <a:lstStyle/>
          <a:p>
            <a:pPr>
              <a:defRPr/>
            </a:pPr>
            <a:fld id="{96E4E7AB-DAC9-4177-B413-62033E0ED894}" type="slidenum">
              <a:rPr lang="en-US" smtClean="0"/>
              <a:pPr>
                <a:defRPr/>
              </a:pPr>
              <a:t>14</a:t>
            </a:fld>
            <a:endParaRPr lang="en-US"/>
          </a:p>
        </p:txBody>
      </p:sp>
    </p:spTree>
    <p:extLst>
      <p:ext uri="{BB962C8B-B14F-4D97-AF65-F5344CB8AC3E}">
        <p14:creationId xmlns:p14="http://schemas.microsoft.com/office/powerpoint/2010/main" val="3927728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3400" y="609600"/>
            <a:ext cx="8305800" cy="1143000"/>
          </a:xfrm>
        </p:spPr>
        <p:txBody>
          <a:bodyPr/>
          <a:lstStyle/>
          <a:p>
            <a:pPr eaLnBrk="1" hangingPunct="1"/>
            <a:r>
              <a:rPr lang="en-US" sz="3200" dirty="0"/>
              <a:t>Advantages and Disadvantages of ZCS and ZVS</a:t>
            </a:r>
          </a:p>
        </p:txBody>
      </p:sp>
      <p:sp>
        <p:nvSpPr>
          <p:cNvPr id="71683" name="Rectangle 3"/>
          <p:cNvSpPr>
            <a:spLocks noGrp="1" noChangeArrowheads="1"/>
          </p:cNvSpPr>
          <p:nvPr>
            <p:ph type="body" idx="1"/>
          </p:nvPr>
        </p:nvSpPr>
        <p:spPr/>
        <p:txBody>
          <a:bodyPr/>
          <a:lstStyle/>
          <a:p>
            <a:pPr algn="just" eaLnBrk="1" hangingPunct="1"/>
            <a:r>
              <a:rPr lang="en-US" sz="2000" dirty="0">
                <a:cs typeface="Times New Roman" pitchFamily="18" charset="0"/>
              </a:rPr>
              <a:t>Power switch is turned </a:t>
            </a:r>
            <a:r>
              <a:rPr lang="en-US" sz="2000" i="1" dirty="0">
                <a:cs typeface="Times New Roman" pitchFamily="18" charset="0"/>
              </a:rPr>
              <a:t>ON</a:t>
            </a:r>
            <a:r>
              <a:rPr lang="en-US" sz="2000" dirty="0">
                <a:cs typeface="Times New Roman" pitchFamily="18" charset="0"/>
              </a:rPr>
              <a:t> and </a:t>
            </a:r>
            <a:r>
              <a:rPr lang="en-US" sz="2000" i="1" dirty="0">
                <a:cs typeface="Times New Roman" pitchFamily="18" charset="0"/>
              </a:rPr>
              <a:t>OFF</a:t>
            </a:r>
            <a:r>
              <a:rPr lang="en-US" sz="2000" dirty="0">
                <a:cs typeface="Times New Roman" pitchFamily="18" charset="0"/>
              </a:rPr>
              <a:t> at Zero-Voltage and Zero-Current</a:t>
            </a:r>
          </a:p>
          <a:p>
            <a:pPr algn="just" eaLnBrk="1" hangingPunct="1"/>
            <a:r>
              <a:rPr lang="en-US" sz="2000" dirty="0">
                <a:cs typeface="Times New Roman" pitchFamily="18" charset="0"/>
              </a:rPr>
              <a:t>In ZCS topologies, the rectifying diode has ZVS</a:t>
            </a:r>
          </a:p>
          <a:p>
            <a:pPr algn="just" eaLnBrk="1" hangingPunct="1"/>
            <a:r>
              <a:rPr lang="en-US" sz="2000" dirty="0">
                <a:cs typeface="Times New Roman" pitchFamily="18" charset="0"/>
              </a:rPr>
              <a:t>In ZVS topologies, the rectifying diode has ZCS</a:t>
            </a:r>
          </a:p>
          <a:p>
            <a:pPr algn="just" eaLnBrk="1" hangingPunct="1"/>
            <a:r>
              <a:rPr lang="en-US" sz="2000" dirty="0">
                <a:cs typeface="Times New Roman" pitchFamily="18" charset="0"/>
              </a:rPr>
              <a:t>In isolated topologies, both the ZVS and the ZCS utilize transformer leakage inductances and diode junction capacitors and the output parasitic capacitor of the power switch.</a:t>
            </a:r>
          </a:p>
          <a:p>
            <a:pPr algn="just" eaLnBrk="1" hangingPunct="1"/>
            <a:r>
              <a:rPr lang="en-US" sz="2000" dirty="0">
                <a:cs typeface="Times New Roman" pitchFamily="18" charset="0"/>
              </a:rPr>
              <a:t>Some ZVS and ZCS techniques requires variable-frequency control to regulate the output, which is a disadvantage.</a:t>
            </a:r>
          </a:p>
          <a:p>
            <a:pPr algn="just" eaLnBrk="1" hangingPunct="1"/>
            <a:r>
              <a:rPr lang="en-US" sz="2000" dirty="0">
                <a:cs typeface="Times New Roman" pitchFamily="18" charset="0"/>
              </a:rPr>
              <a:t>In ZCS, the power switch turns-</a:t>
            </a:r>
            <a:r>
              <a:rPr lang="en-US" sz="2000" i="1" dirty="0">
                <a:cs typeface="Times New Roman" pitchFamily="18" charset="0"/>
              </a:rPr>
              <a:t>OFF</a:t>
            </a:r>
            <a:r>
              <a:rPr lang="en-US" sz="2000" dirty="0">
                <a:cs typeface="Times New Roman" pitchFamily="18" charset="0"/>
              </a:rPr>
              <a:t> at zero current but at turn-</a:t>
            </a:r>
            <a:r>
              <a:rPr lang="en-US" sz="2000" i="1" dirty="0">
                <a:cs typeface="Times New Roman" pitchFamily="18" charset="0"/>
              </a:rPr>
              <a:t>ON</a:t>
            </a:r>
            <a:r>
              <a:rPr lang="en-US" sz="2000" dirty="0">
                <a:cs typeface="Times New Roman" pitchFamily="18" charset="0"/>
              </a:rPr>
              <a:t>, the converter still suffers from turn-</a:t>
            </a:r>
            <a:r>
              <a:rPr lang="en-US" sz="2000" i="1" dirty="0">
                <a:cs typeface="Times New Roman" pitchFamily="18" charset="0"/>
              </a:rPr>
              <a:t>ON</a:t>
            </a:r>
            <a:r>
              <a:rPr lang="en-US" sz="2000" dirty="0">
                <a:cs typeface="Times New Roman" pitchFamily="18" charset="0"/>
              </a:rPr>
              <a:t> loss caused by the output capacitor of the power switch.</a:t>
            </a:r>
          </a:p>
          <a:p>
            <a:pPr eaLnBrk="1" hangingPunct="1"/>
            <a:endParaRPr lang="en-US" sz="2000" dirty="0"/>
          </a:p>
        </p:txBody>
      </p:sp>
      <p:sp>
        <p:nvSpPr>
          <p:cNvPr id="4" name="Slide Number Placeholder 3"/>
          <p:cNvSpPr>
            <a:spLocks noGrp="1"/>
          </p:cNvSpPr>
          <p:nvPr>
            <p:ph type="sldNum" sz="quarter" idx="12"/>
          </p:nvPr>
        </p:nvSpPr>
        <p:spPr/>
        <p:txBody>
          <a:bodyPr/>
          <a:lstStyle/>
          <a:p>
            <a:pPr>
              <a:defRPr/>
            </a:pPr>
            <a:fld id="{96E4E7AB-DAC9-4177-B413-62033E0ED894}"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304800"/>
            <a:ext cx="7772400" cy="1143000"/>
          </a:xfrm>
        </p:spPr>
        <p:txBody>
          <a:bodyPr/>
          <a:lstStyle/>
          <a:p>
            <a:pPr eaLnBrk="1" hangingPunct="1"/>
            <a:r>
              <a:rPr lang="en-US" sz="4000" dirty="0"/>
              <a:t>Switching Locus</a:t>
            </a:r>
          </a:p>
        </p:txBody>
      </p:sp>
      <p:sp>
        <p:nvSpPr>
          <p:cNvPr id="72707" name="Rectangle 3"/>
          <p:cNvSpPr>
            <a:spLocks noGrp="1" noChangeArrowheads="1"/>
          </p:cNvSpPr>
          <p:nvPr>
            <p:ph type="body" idx="1"/>
          </p:nvPr>
        </p:nvSpPr>
        <p:spPr>
          <a:xfrm>
            <a:off x="173182" y="1241286"/>
            <a:ext cx="7772400" cy="746264"/>
          </a:xfrm>
        </p:spPr>
        <p:txBody>
          <a:bodyPr/>
          <a:lstStyle/>
          <a:p>
            <a:pPr marL="0" indent="0" eaLnBrk="1" hangingPunct="1">
              <a:buNone/>
            </a:pPr>
            <a:r>
              <a:rPr lang="en-US" sz="2000" dirty="0"/>
              <a:t>Typical switching loci for a hard-switching converter without and with a </a:t>
            </a:r>
            <a:r>
              <a:rPr lang="en-US" sz="2000" dirty="0" err="1"/>
              <a:t>snubber</a:t>
            </a:r>
            <a:r>
              <a:rPr lang="en-US" sz="2000" dirty="0"/>
              <a:t> circuit as shown in Fig. 6.2.</a:t>
            </a:r>
          </a:p>
        </p:txBody>
      </p:sp>
      <p:pic>
        <p:nvPicPr>
          <p:cNvPr id="72708" name="Picture 4"/>
          <p:cNvPicPr>
            <a:picLocks noChangeAspect="1" noChangeArrowheads="1"/>
          </p:cNvPicPr>
          <p:nvPr/>
        </p:nvPicPr>
        <p:blipFill>
          <a:blip r:embed="rId3" cstate="print"/>
          <a:srcRect/>
          <a:stretch>
            <a:fillRect/>
          </a:stretch>
        </p:blipFill>
        <p:spPr bwMode="auto">
          <a:xfrm>
            <a:off x="228600" y="2286000"/>
            <a:ext cx="4334922" cy="2151063"/>
          </a:xfrm>
          <a:prstGeom prst="rect">
            <a:avLst/>
          </a:prstGeom>
          <a:noFill/>
          <a:ln w="9525">
            <a:noFill/>
            <a:miter lim="800000"/>
            <a:headEnd/>
            <a:tailEnd/>
          </a:ln>
        </p:spPr>
      </p:pic>
      <p:pic>
        <p:nvPicPr>
          <p:cNvPr id="72709" name="Picture 5"/>
          <p:cNvPicPr>
            <a:picLocks noChangeAspect="1" noChangeArrowheads="1"/>
          </p:cNvPicPr>
          <p:nvPr/>
        </p:nvPicPr>
        <p:blipFill>
          <a:blip r:embed="rId4" cstate="print"/>
          <a:srcRect/>
          <a:stretch>
            <a:fillRect/>
          </a:stretch>
        </p:blipFill>
        <p:spPr bwMode="auto">
          <a:xfrm>
            <a:off x="4882607" y="2286000"/>
            <a:ext cx="4232923" cy="2216150"/>
          </a:xfrm>
          <a:prstGeom prst="rect">
            <a:avLst/>
          </a:prstGeom>
          <a:noFill/>
          <a:ln w="9525">
            <a:noFill/>
            <a:miter lim="800000"/>
            <a:headEnd/>
            <a:tailEnd/>
          </a:ln>
        </p:spPr>
      </p:pic>
      <p:sp>
        <p:nvSpPr>
          <p:cNvPr id="72710" name="Rectangle 6"/>
          <p:cNvSpPr>
            <a:spLocks noChangeArrowheads="1"/>
          </p:cNvSpPr>
          <p:nvPr/>
        </p:nvSpPr>
        <p:spPr bwMode="auto">
          <a:xfrm>
            <a:off x="381000" y="4419600"/>
            <a:ext cx="8305800" cy="1143000"/>
          </a:xfrm>
          <a:prstGeom prst="rect">
            <a:avLst/>
          </a:prstGeom>
          <a:noFill/>
          <a:ln w="9525">
            <a:noFill/>
            <a:miter lim="800000"/>
            <a:headEnd/>
            <a:tailEnd/>
          </a:ln>
        </p:spPr>
        <p:txBody>
          <a:bodyPr anchor="ctr"/>
          <a:lstStyle/>
          <a:p>
            <a:pPr algn="ctr"/>
            <a:r>
              <a:rPr lang="en-US" sz="2000" b="1" dirty="0">
                <a:solidFill>
                  <a:schemeClr val="tx2"/>
                </a:solidFill>
              </a:rPr>
              <a:t>Fig 6.2</a:t>
            </a:r>
            <a:r>
              <a:rPr lang="en-US" sz="2000" dirty="0">
                <a:solidFill>
                  <a:schemeClr val="tx2"/>
                </a:solidFill>
              </a:rPr>
              <a:t> Switching loci. (a) Without </a:t>
            </a:r>
            <a:r>
              <a:rPr lang="en-US" sz="2000" dirty="0" err="1">
                <a:solidFill>
                  <a:schemeClr val="tx2"/>
                </a:solidFill>
              </a:rPr>
              <a:t>snubber</a:t>
            </a:r>
            <a:r>
              <a:rPr lang="en-US" sz="2000" dirty="0">
                <a:solidFill>
                  <a:schemeClr val="tx2"/>
                </a:solidFill>
              </a:rPr>
              <a:t> circuit. (b) With </a:t>
            </a:r>
            <a:r>
              <a:rPr lang="en-US" sz="2000" dirty="0" err="1">
                <a:solidFill>
                  <a:schemeClr val="tx2"/>
                </a:solidFill>
              </a:rPr>
              <a:t>snubber</a:t>
            </a:r>
            <a:r>
              <a:rPr lang="en-US" sz="2000" dirty="0">
                <a:solidFill>
                  <a:schemeClr val="tx2"/>
                </a:solidFill>
              </a:rPr>
              <a:t> circuit.</a:t>
            </a:r>
          </a:p>
        </p:txBody>
      </p:sp>
      <p:sp>
        <p:nvSpPr>
          <p:cNvPr id="72711" name="Text Box 7"/>
          <p:cNvSpPr txBox="1">
            <a:spLocks noChangeArrowheads="1"/>
          </p:cNvSpPr>
          <p:nvPr/>
        </p:nvSpPr>
        <p:spPr bwMode="auto">
          <a:xfrm>
            <a:off x="2215608" y="4464050"/>
            <a:ext cx="838200" cy="336550"/>
          </a:xfrm>
          <a:prstGeom prst="rect">
            <a:avLst/>
          </a:prstGeom>
          <a:noFill/>
          <a:ln w="9525">
            <a:noFill/>
            <a:miter lim="800000"/>
            <a:headEnd/>
            <a:tailEnd/>
          </a:ln>
        </p:spPr>
        <p:txBody>
          <a:bodyPr>
            <a:spAutoFit/>
          </a:bodyPr>
          <a:lstStyle/>
          <a:p>
            <a:pPr>
              <a:spcBef>
                <a:spcPct val="50000"/>
              </a:spcBef>
            </a:pPr>
            <a:r>
              <a:rPr lang="en-US" sz="1600" dirty="0"/>
              <a:t>(a)</a:t>
            </a:r>
          </a:p>
        </p:txBody>
      </p:sp>
      <p:sp>
        <p:nvSpPr>
          <p:cNvPr id="72712" name="Text Box 8"/>
          <p:cNvSpPr txBox="1">
            <a:spLocks noChangeArrowheads="1"/>
          </p:cNvSpPr>
          <p:nvPr/>
        </p:nvSpPr>
        <p:spPr bwMode="auto">
          <a:xfrm>
            <a:off x="6330408" y="4464050"/>
            <a:ext cx="838200" cy="336550"/>
          </a:xfrm>
          <a:prstGeom prst="rect">
            <a:avLst/>
          </a:prstGeom>
          <a:noFill/>
          <a:ln w="9525">
            <a:noFill/>
            <a:miter lim="800000"/>
            <a:headEnd/>
            <a:tailEnd/>
          </a:ln>
        </p:spPr>
        <p:txBody>
          <a:bodyPr>
            <a:spAutoFit/>
          </a:bodyPr>
          <a:lstStyle/>
          <a:p>
            <a:pPr>
              <a:spcBef>
                <a:spcPct val="50000"/>
              </a:spcBef>
            </a:pPr>
            <a:r>
              <a:rPr lang="en-US" sz="1600"/>
              <a:t>(b)</a:t>
            </a:r>
          </a:p>
        </p:txBody>
      </p:sp>
      <p:sp>
        <p:nvSpPr>
          <p:cNvPr id="9" name="Rectangle 8"/>
          <p:cNvSpPr/>
          <p:nvPr/>
        </p:nvSpPr>
        <p:spPr>
          <a:xfrm>
            <a:off x="381000" y="5824532"/>
            <a:ext cx="8305800" cy="707886"/>
          </a:xfrm>
          <a:prstGeom prst="rect">
            <a:avLst/>
          </a:prstGeom>
        </p:spPr>
        <p:txBody>
          <a:bodyPr wrap="square">
            <a:spAutoFit/>
          </a:bodyPr>
          <a:lstStyle/>
          <a:p>
            <a:r>
              <a:rPr lang="en-US" sz="2000" i="1" dirty="0" err="1"/>
              <a:t>Snubber</a:t>
            </a:r>
            <a:r>
              <a:rPr lang="en-US" sz="2000" i="1" dirty="0"/>
              <a:t> is a circuit that is used used to suppress ("snub") voltage transients  and smoothes switching waveforms </a:t>
            </a:r>
          </a:p>
        </p:txBody>
      </p:sp>
      <p:sp>
        <p:nvSpPr>
          <p:cNvPr id="10" name="Slide Number Placeholder 9"/>
          <p:cNvSpPr>
            <a:spLocks noGrp="1"/>
          </p:cNvSpPr>
          <p:nvPr>
            <p:ph type="sldNum" sz="quarter" idx="12"/>
          </p:nvPr>
        </p:nvSpPr>
        <p:spPr>
          <a:xfrm>
            <a:off x="6553200" y="6324600"/>
            <a:ext cx="1905000" cy="457200"/>
          </a:xfrm>
        </p:spPr>
        <p:txBody>
          <a:bodyPr/>
          <a:lstStyle/>
          <a:p>
            <a:pPr>
              <a:defRPr/>
            </a:pPr>
            <a:fld id="{96E4E7AB-DAC9-4177-B413-62033E0ED894}"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384464" y="-40201"/>
            <a:ext cx="7772400" cy="1143000"/>
          </a:xfrm>
        </p:spPr>
        <p:txBody>
          <a:bodyPr/>
          <a:lstStyle/>
          <a:p>
            <a:pPr eaLnBrk="1" hangingPunct="1"/>
            <a:r>
              <a:rPr lang="en-US" sz="4000" dirty="0"/>
              <a:t>Switching Losses</a:t>
            </a:r>
          </a:p>
        </p:txBody>
      </p:sp>
      <p:pic>
        <p:nvPicPr>
          <p:cNvPr id="73737" name="Picture 10"/>
          <p:cNvPicPr>
            <a:picLocks noChangeAspect="1" noChangeArrowheads="1"/>
          </p:cNvPicPr>
          <p:nvPr/>
        </p:nvPicPr>
        <p:blipFill>
          <a:blip r:embed="rId3" cstate="print"/>
          <a:srcRect/>
          <a:stretch>
            <a:fillRect/>
          </a:stretch>
        </p:blipFill>
        <p:spPr bwMode="auto">
          <a:xfrm>
            <a:off x="449262" y="1167795"/>
            <a:ext cx="3741738" cy="4191263"/>
          </a:xfrm>
          <a:prstGeom prst="rect">
            <a:avLst/>
          </a:prstGeom>
          <a:noFill/>
          <a:ln w="9525">
            <a:noFill/>
            <a:miter lim="800000"/>
            <a:headEnd/>
            <a:tailEnd/>
          </a:ln>
        </p:spPr>
      </p:pic>
      <p:pic>
        <p:nvPicPr>
          <p:cNvPr id="73738" name="Picture 11"/>
          <p:cNvPicPr>
            <a:picLocks noChangeAspect="1" noChangeArrowheads="1"/>
          </p:cNvPicPr>
          <p:nvPr/>
        </p:nvPicPr>
        <p:blipFill>
          <a:blip r:embed="rId4" cstate="print"/>
          <a:srcRect/>
          <a:stretch>
            <a:fillRect/>
          </a:stretch>
        </p:blipFill>
        <p:spPr bwMode="auto">
          <a:xfrm>
            <a:off x="4547755" y="1498471"/>
            <a:ext cx="3148445" cy="3767265"/>
          </a:xfrm>
          <a:prstGeom prst="rect">
            <a:avLst/>
          </a:prstGeom>
          <a:noFill/>
          <a:ln w="9525">
            <a:noFill/>
            <a:miter lim="800000"/>
            <a:headEnd/>
            <a:tailEnd/>
          </a:ln>
        </p:spPr>
      </p:pic>
      <p:sp>
        <p:nvSpPr>
          <p:cNvPr id="73739" name="Rectangle 12"/>
          <p:cNvSpPr>
            <a:spLocks noChangeArrowheads="1"/>
          </p:cNvSpPr>
          <p:nvPr/>
        </p:nvSpPr>
        <p:spPr bwMode="auto">
          <a:xfrm>
            <a:off x="384464" y="5719276"/>
            <a:ext cx="8610600" cy="914400"/>
          </a:xfrm>
          <a:prstGeom prst="rect">
            <a:avLst/>
          </a:prstGeom>
          <a:noFill/>
          <a:ln w="9525">
            <a:noFill/>
            <a:miter lim="800000"/>
            <a:headEnd/>
            <a:tailEnd/>
          </a:ln>
        </p:spPr>
        <p:txBody>
          <a:bodyPr anchor="ctr"/>
          <a:lstStyle/>
          <a:p>
            <a:pPr algn="ctr"/>
            <a:r>
              <a:rPr lang="en-US" sz="1600" dirty="0">
                <a:solidFill>
                  <a:schemeClr val="tx2"/>
                </a:solidFill>
              </a:rPr>
              <a:t>Typical switching current, voltage, and power loss waveforms at (a) turn-off and (b) turn-on.</a:t>
            </a:r>
          </a:p>
        </p:txBody>
      </p:sp>
      <p:sp>
        <p:nvSpPr>
          <p:cNvPr id="73740" name="Text Box 13"/>
          <p:cNvSpPr txBox="1">
            <a:spLocks noChangeArrowheads="1"/>
          </p:cNvSpPr>
          <p:nvPr/>
        </p:nvSpPr>
        <p:spPr bwMode="auto">
          <a:xfrm>
            <a:off x="2693608" y="5289785"/>
            <a:ext cx="1116392" cy="349015"/>
          </a:xfrm>
          <a:prstGeom prst="rect">
            <a:avLst/>
          </a:prstGeom>
          <a:noFill/>
          <a:ln w="9525">
            <a:noFill/>
            <a:miter lim="800000"/>
            <a:headEnd/>
            <a:tailEnd/>
          </a:ln>
        </p:spPr>
        <p:txBody>
          <a:bodyPr wrap="square">
            <a:spAutoFit/>
          </a:bodyPr>
          <a:lstStyle/>
          <a:p>
            <a:pPr>
              <a:spcBef>
                <a:spcPct val="50000"/>
              </a:spcBef>
            </a:pPr>
            <a:r>
              <a:rPr lang="en-US" sz="1600" dirty="0"/>
              <a:t>(a)</a:t>
            </a:r>
          </a:p>
        </p:txBody>
      </p:sp>
      <p:sp>
        <p:nvSpPr>
          <p:cNvPr id="73741" name="Text Box 14"/>
          <p:cNvSpPr txBox="1">
            <a:spLocks noChangeArrowheads="1"/>
          </p:cNvSpPr>
          <p:nvPr/>
        </p:nvSpPr>
        <p:spPr bwMode="auto">
          <a:xfrm>
            <a:off x="5970208" y="5289785"/>
            <a:ext cx="1116392" cy="349015"/>
          </a:xfrm>
          <a:prstGeom prst="rect">
            <a:avLst/>
          </a:prstGeom>
          <a:noFill/>
          <a:ln w="9525">
            <a:noFill/>
            <a:miter lim="800000"/>
            <a:headEnd/>
            <a:tailEnd/>
          </a:ln>
        </p:spPr>
        <p:txBody>
          <a:bodyPr wrap="square">
            <a:spAutoFit/>
          </a:bodyPr>
          <a:lstStyle/>
          <a:p>
            <a:pPr>
              <a:spcBef>
                <a:spcPct val="50000"/>
              </a:spcBef>
            </a:pPr>
            <a:r>
              <a:rPr lang="en-US" sz="1600" dirty="0"/>
              <a:t>(b)</a:t>
            </a:r>
          </a:p>
        </p:txBody>
      </p:sp>
      <p:sp>
        <p:nvSpPr>
          <p:cNvPr id="14" name="Slide Number Placeholder 13"/>
          <p:cNvSpPr>
            <a:spLocks noGrp="1"/>
          </p:cNvSpPr>
          <p:nvPr>
            <p:ph type="sldNum" sz="quarter" idx="12"/>
          </p:nvPr>
        </p:nvSpPr>
        <p:spPr>
          <a:xfrm>
            <a:off x="6553200" y="6400800"/>
            <a:ext cx="1905000" cy="457200"/>
          </a:xfrm>
        </p:spPr>
        <p:txBody>
          <a:bodyPr/>
          <a:lstStyle/>
          <a:p>
            <a:pPr>
              <a:defRPr/>
            </a:pPr>
            <a:fld id="{96E4E7AB-DAC9-4177-B413-62033E0ED894}"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474"/>
            <a:ext cx="7772400" cy="1143000"/>
          </a:xfrm>
        </p:spPr>
        <p:txBody>
          <a:bodyPr/>
          <a:lstStyle/>
          <a:p>
            <a:r>
              <a:rPr lang="en-US" sz="4000" dirty="0"/>
              <a:t>Soft Switching Locus</a:t>
            </a:r>
          </a:p>
        </p:txBody>
      </p:sp>
      <p:sp>
        <p:nvSpPr>
          <p:cNvPr id="4" name="Text Box 5"/>
          <p:cNvSpPr txBox="1">
            <a:spLocks noChangeArrowheads="1"/>
          </p:cNvSpPr>
          <p:nvPr/>
        </p:nvSpPr>
        <p:spPr bwMode="auto">
          <a:xfrm>
            <a:off x="2057400" y="5071646"/>
            <a:ext cx="1091609" cy="338554"/>
          </a:xfrm>
          <a:prstGeom prst="rect">
            <a:avLst/>
          </a:prstGeom>
          <a:noFill/>
          <a:ln w="9525">
            <a:noFill/>
            <a:miter lim="800000"/>
            <a:headEnd/>
            <a:tailEnd/>
          </a:ln>
        </p:spPr>
        <p:txBody>
          <a:bodyPr wrap="square">
            <a:spAutoFit/>
          </a:bodyPr>
          <a:lstStyle/>
          <a:p>
            <a:pPr>
              <a:spcBef>
                <a:spcPct val="50000"/>
              </a:spcBef>
            </a:pPr>
            <a:r>
              <a:rPr lang="en-US" sz="1600" dirty="0"/>
              <a:t>(a)</a:t>
            </a:r>
          </a:p>
        </p:txBody>
      </p:sp>
      <p:pic>
        <p:nvPicPr>
          <p:cNvPr id="5" name="Picture 6"/>
          <p:cNvPicPr>
            <a:picLocks noChangeAspect="1" noChangeArrowheads="1"/>
          </p:cNvPicPr>
          <p:nvPr/>
        </p:nvPicPr>
        <p:blipFill>
          <a:blip r:embed="rId3" cstate="print"/>
          <a:srcRect/>
          <a:stretch>
            <a:fillRect/>
          </a:stretch>
        </p:blipFill>
        <p:spPr bwMode="auto">
          <a:xfrm>
            <a:off x="-46174" y="1331784"/>
            <a:ext cx="4842850" cy="3252780"/>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4390389" y="1573586"/>
            <a:ext cx="4630421" cy="3086947"/>
          </a:xfrm>
          <a:prstGeom prst="rect">
            <a:avLst/>
          </a:prstGeom>
          <a:noFill/>
          <a:ln w="9525">
            <a:noFill/>
            <a:miter lim="800000"/>
            <a:headEnd/>
            <a:tailEnd/>
          </a:ln>
        </p:spPr>
      </p:pic>
      <p:sp>
        <p:nvSpPr>
          <p:cNvPr id="7" name="Rectangle 8"/>
          <p:cNvSpPr>
            <a:spLocks noChangeArrowheads="1"/>
          </p:cNvSpPr>
          <p:nvPr/>
        </p:nvSpPr>
        <p:spPr bwMode="auto">
          <a:xfrm>
            <a:off x="2438400" y="5410200"/>
            <a:ext cx="4267200" cy="1066800"/>
          </a:xfrm>
          <a:prstGeom prst="rect">
            <a:avLst/>
          </a:prstGeom>
          <a:noFill/>
          <a:ln w="9525">
            <a:noFill/>
            <a:miter lim="800000"/>
            <a:headEnd/>
            <a:tailEnd/>
          </a:ln>
        </p:spPr>
        <p:txBody>
          <a:bodyPr anchor="ctr"/>
          <a:lstStyle/>
          <a:p>
            <a:pPr algn="ctr"/>
            <a:r>
              <a:rPr lang="en-US" sz="1600" dirty="0">
                <a:solidFill>
                  <a:schemeClr val="tx2"/>
                </a:solidFill>
              </a:rPr>
              <a:t> (a) ZVS at turn-on. (b) ZCS at turn-off.</a:t>
            </a:r>
          </a:p>
        </p:txBody>
      </p:sp>
      <p:sp>
        <p:nvSpPr>
          <p:cNvPr id="8" name="Text Box 9"/>
          <p:cNvSpPr txBox="1">
            <a:spLocks noChangeArrowheads="1"/>
          </p:cNvSpPr>
          <p:nvPr/>
        </p:nvSpPr>
        <p:spPr bwMode="auto">
          <a:xfrm>
            <a:off x="6452191" y="5071646"/>
            <a:ext cx="1091609" cy="338554"/>
          </a:xfrm>
          <a:prstGeom prst="rect">
            <a:avLst/>
          </a:prstGeom>
          <a:noFill/>
          <a:ln w="9525">
            <a:noFill/>
            <a:miter lim="800000"/>
            <a:headEnd/>
            <a:tailEnd/>
          </a:ln>
        </p:spPr>
        <p:txBody>
          <a:bodyPr wrap="square">
            <a:spAutoFit/>
          </a:bodyPr>
          <a:lstStyle/>
          <a:p>
            <a:pPr>
              <a:spcBef>
                <a:spcPct val="50000"/>
              </a:spcBef>
            </a:pPr>
            <a:r>
              <a:rPr lang="en-US" sz="1600" dirty="0"/>
              <a:t>(b)</a:t>
            </a:r>
          </a:p>
        </p:txBody>
      </p:sp>
      <p:sp>
        <p:nvSpPr>
          <p:cNvPr id="9" name="Slide Number Placeholder 8"/>
          <p:cNvSpPr>
            <a:spLocks noGrp="1"/>
          </p:cNvSpPr>
          <p:nvPr>
            <p:ph type="sldNum" sz="quarter" idx="12"/>
          </p:nvPr>
        </p:nvSpPr>
        <p:spPr/>
        <p:txBody>
          <a:bodyPr/>
          <a:lstStyle/>
          <a:p>
            <a:pPr>
              <a:defRPr/>
            </a:pPr>
            <a:fld id="{96E4E7AB-DAC9-4177-B413-62033E0ED894}"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027" y="821700"/>
            <a:ext cx="7772400" cy="1359470"/>
          </a:xfrm>
        </p:spPr>
        <p:txBody>
          <a:bodyPr/>
          <a:lstStyle/>
          <a:p>
            <a:pPr marL="0" indent="0" eaLnBrk="1" hangingPunct="1">
              <a:buNone/>
            </a:pPr>
            <a:r>
              <a:rPr lang="en-US" sz="1800" dirty="0">
                <a:cs typeface="Times New Roman" pitchFamily="18" charset="0"/>
              </a:rPr>
              <a:t>Depending on the inductor-capacitor arrangements (LC tank forms the resonant tank), there are two possible types of resonant switch arrangements:</a:t>
            </a:r>
          </a:p>
          <a:p>
            <a:pPr eaLnBrk="1" hangingPunct="1"/>
            <a:r>
              <a:rPr lang="en-US" sz="1800" dirty="0">
                <a:cs typeface="Times New Roman" pitchFamily="18" charset="0"/>
              </a:rPr>
              <a:t>The L-type </a:t>
            </a:r>
          </a:p>
          <a:p>
            <a:pPr eaLnBrk="1" hangingPunct="1"/>
            <a:r>
              <a:rPr lang="en-US" sz="1800" dirty="0">
                <a:cs typeface="Times New Roman" pitchFamily="18" charset="0"/>
              </a:rPr>
              <a:t>The M-type </a:t>
            </a:r>
          </a:p>
          <a:p>
            <a:pPr marL="0" indent="0" eaLnBrk="1" hangingPunct="1">
              <a:buNone/>
            </a:pPr>
            <a:r>
              <a:rPr lang="en-US" sz="1800" dirty="0">
                <a:cs typeface="Times New Roman" pitchFamily="18" charset="0"/>
              </a:rPr>
              <a:t>And each can be implemented as a half-wave or a full-wave, i.e. unidirectional or bi-directional</a:t>
            </a:r>
            <a:r>
              <a:rPr lang="en-US" sz="1800" dirty="0"/>
              <a:t> </a:t>
            </a:r>
          </a:p>
        </p:txBody>
      </p:sp>
      <p:pic>
        <p:nvPicPr>
          <p:cNvPr id="74756" name="Picture 4"/>
          <p:cNvPicPr>
            <a:picLocks noChangeAspect="1" noChangeArrowheads="1"/>
          </p:cNvPicPr>
          <p:nvPr/>
        </p:nvPicPr>
        <p:blipFill>
          <a:blip r:embed="rId3" cstate="print"/>
          <a:srcRect/>
          <a:stretch>
            <a:fillRect/>
          </a:stretch>
        </p:blipFill>
        <p:spPr bwMode="auto">
          <a:xfrm>
            <a:off x="180274" y="3927928"/>
            <a:ext cx="2282371" cy="1497805"/>
          </a:xfrm>
          <a:prstGeom prst="rect">
            <a:avLst/>
          </a:prstGeom>
          <a:noFill/>
          <a:ln w="9525">
            <a:noFill/>
            <a:miter lim="800000"/>
            <a:headEnd/>
            <a:tailEnd/>
          </a:ln>
        </p:spPr>
      </p:pic>
      <p:pic>
        <p:nvPicPr>
          <p:cNvPr id="74757" name="Picture 5"/>
          <p:cNvPicPr>
            <a:picLocks noChangeAspect="1" noChangeArrowheads="1"/>
          </p:cNvPicPr>
          <p:nvPr/>
        </p:nvPicPr>
        <p:blipFill>
          <a:blip r:embed="rId4" cstate="print"/>
          <a:srcRect/>
          <a:stretch>
            <a:fillRect/>
          </a:stretch>
        </p:blipFill>
        <p:spPr bwMode="auto">
          <a:xfrm>
            <a:off x="3527865" y="2950939"/>
            <a:ext cx="2981520" cy="1828800"/>
          </a:xfrm>
          <a:prstGeom prst="rect">
            <a:avLst/>
          </a:prstGeom>
          <a:noFill/>
          <a:ln w="9525">
            <a:noFill/>
            <a:miter lim="800000"/>
            <a:headEnd/>
            <a:tailEnd/>
          </a:ln>
        </p:spPr>
      </p:pic>
      <p:pic>
        <p:nvPicPr>
          <p:cNvPr id="74758" name="Picture 6"/>
          <p:cNvPicPr>
            <a:picLocks noChangeAspect="1" noChangeArrowheads="1"/>
          </p:cNvPicPr>
          <p:nvPr/>
        </p:nvPicPr>
        <p:blipFill>
          <a:blip r:embed="rId5" cstate="print"/>
          <a:srcRect/>
          <a:stretch>
            <a:fillRect/>
          </a:stretch>
        </p:blipFill>
        <p:spPr bwMode="auto">
          <a:xfrm>
            <a:off x="3524401" y="4906671"/>
            <a:ext cx="2667000" cy="1990712"/>
          </a:xfrm>
          <a:prstGeom prst="rect">
            <a:avLst/>
          </a:prstGeom>
          <a:noFill/>
          <a:ln w="9525">
            <a:noFill/>
            <a:miter lim="800000"/>
            <a:headEnd/>
            <a:tailEnd/>
          </a:ln>
        </p:spPr>
      </p:pic>
      <p:sp>
        <p:nvSpPr>
          <p:cNvPr id="18" name="Slide Number Placeholder 17"/>
          <p:cNvSpPr>
            <a:spLocks noGrp="1"/>
          </p:cNvSpPr>
          <p:nvPr>
            <p:ph type="sldNum" sz="quarter" idx="12"/>
          </p:nvPr>
        </p:nvSpPr>
        <p:spPr/>
        <p:txBody>
          <a:bodyPr/>
          <a:lstStyle/>
          <a:p>
            <a:pPr>
              <a:defRPr/>
            </a:pPr>
            <a:fld id="{96E4E7AB-DAC9-4177-B413-62033E0ED894}" type="slidenum">
              <a:rPr lang="en-US" smtClean="0"/>
              <a:pPr>
                <a:defRPr/>
              </a:pPr>
              <a:t>19</a:t>
            </a:fld>
            <a:endParaRPr lang="en-US"/>
          </a:p>
        </p:txBody>
      </p:sp>
      <p:sp>
        <p:nvSpPr>
          <p:cNvPr id="3" name="TextBox 2">
            <a:extLst>
              <a:ext uri="{FF2B5EF4-FFF2-40B4-BE49-F238E27FC236}">
                <a16:creationId xmlns:a16="http://schemas.microsoft.com/office/drawing/2014/main" id="{D72B3EFC-FBD2-9AD1-DF41-35A0093769EB}"/>
              </a:ext>
            </a:extLst>
          </p:cNvPr>
          <p:cNvSpPr txBox="1"/>
          <p:nvPr/>
        </p:nvSpPr>
        <p:spPr>
          <a:xfrm>
            <a:off x="1981200" y="197283"/>
            <a:ext cx="4572000" cy="646331"/>
          </a:xfrm>
          <a:prstGeom prst="rect">
            <a:avLst/>
          </a:prstGeom>
          <a:noFill/>
        </p:spPr>
        <p:txBody>
          <a:bodyPr wrap="square">
            <a:spAutoFit/>
          </a:bodyPr>
          <a:lstStyle/>
          <a:p>
            <a:pPr algn="ctr"/>
            <a:r>
              <a:rPr lang="en-US" sz="1800" b="1" dirty="0"/>
              <a:t>Zero-Current Switching (ZCS) Topologies</a:t>
            </a:r>
            <a:br>
              <a:rPr lang="en-US" sz="1800" b="1" dirty="0"/>
            </a:br>
            <a:r>
              <a:rPr lang="en-US" sz="1800" b="1" dirty="0"/>
              <a:t>- The Resonant Switch Concept -</a:t>
            </a:r>
          </a:p>
        </p:txBody>
      </p:sp>
      <p:sp>
        <p:nvSpPr>
          <p:cNvPr id="4" name="Left Brace 3">
            <a:extLst>
              <a:ext uri="{FF2B5EF4-FFF2-40B4-BE49-F238E27FC236}">
                <a16:creationId xmlns:a16="http://schemas.microsoft.com/office/drawing/2014/main" id="{2676E1F4-58EF-CE87-FA03-347101435E27}"/>
              </a:ext>
            </a:extLst>
          </p:cNvPr>
          <p:cNvSpPr/>
          <p:nvPr/>
        </p:nvSpPr>
        <p:spPr>
          <a:xfrm>
            <a:off x="2658326" y="3225370"/>
            <a:ext cx="542074" cy="3251630"/>
          </a:xfrm>
          <a:prstGeom prst="leftBrace">
            <a:avLst/>
          </a:prstGeom>
          <a:ln w="41275">
            <a:solidFill>
              <a:srgbClr val="C00000">
                <a:alpha val="9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46F84590-26A4-C0F4-BB46-1FEF59A1E9C5}"/>
              </a:ext>
            </a:extLst>
          </p:cNvPr>
          <p:cNvSpPr/>
          <p:nvPr/>
        </p:nvSpPr>
        <p:spPr>
          <a:xfrm>
            <a:off x="2243646" y="4636900"/>
            <a:ext cx="381000" cy="428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5BDBC1-97A7-34BF-EA46-80433A0E1350}"/>
              </a:ext>
            </a:extLst>
          </p:cNvPr>
          <p:cNvSpPr txBox="1"/>
          <p:nvPr/>
        </p:nvSpPr>
        <p:spPr>
          <a:xfrm>
            <a:off x="6509385" y="3627078"/>
            <a:ext cx="2133600" cy="307777"/>
          </a:xfrm>
          <a:prstGeom prst="rect">
            <a:avLst/>
          </a:prstGeom>
          <a:noFill/>
        </p:spPr>
        <p:txBody>
          <a:bodyPr wrap="square">
            <a:spAutoFit/>
          </a:bodyPr>
          <a:lstStyle/>
          <a:p>
            <a:r>
              <a:rPr lang="en-US" sz="1400" dirty="0">
                <a:solidFill>
                  <a:schemeClr val="tx2"/>
                </a:solidFill>
              </a:rPr>
              <a:t>L-type switch-Half-wave </a:t>
            </a:r>
            <a:endParaRPr lang="en-US" dirty="0"/>
          </a:p>
        </p:txBody>
      </p:sp>
      <p:sp>
        <p:nvSpPr>
          <p:cNvPr id="8" name="TextBox 7">
            <a:extLst>
              <a:ext uri="{FF2B5EF4-FFF2-40B4-BE49-F238E27FC236}">
                <a16:creationId xmlns:a16="http://schemas.microsoft.com/office/drawing/2014/main" id="{760F7816-06BA-F4E9-E055-EE65762ACFE9}"/>
              </a:ext>
            </a:extLst>
          </p:cNvPr>
          <p:cNvSpPr txBox="1"/>
          <p:nvPr/>
        </p:nvSpPr>
        <p:spPr>
          <a:xfrm>
            <a:off x="6512849" y="5594250"/>
            <a:ext cx="2133600" cy="307777"/>
          </a:xfrm>
          <a:prstGeom prst="rect">
            <a:avLst/>
          </a:prstGeom>
          <a:noFill/>
        </p:spPr>
        <p:txBody>
          <a:bodyPr wrap="square">
            <a:spAutoFit/>
          </a:bodyPr>
          <a:lstStyle/>
          <a:p>
            <a:r>
              <a:rPr lang="en-US" dirty="0">
                <a:solidFill>
                  <a:schemeClr val="tx2"/>
                </a:solidFill>
              </a:rPr>
              <a:t>L</a:t>
            </a:r>
            <a:r>
              <a:rPr lang="en-US" sz="1400" dirty="0">
                <a:solidFill>
                  <a:schemeClr val="tx2"/>
                </a:solidFill>
              </a:rPr>
              <a:t>-type switch-full-wave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09600" y="-1"/>
            <a:ext cx="7772400" cy="1143002"/>
          </a:xfrm>
          <a:prstGeom prst="rect">
            <a:avLst/>
          </a:prstGeom>
        </p:spPr>
        <p:txBody>
          <a:bodyPr lIns="0" tIns="0" rIns="0" bIns="0">
            <a:normAutofit/>
          </a:bodyPr>
          <a:lstStyle>
            <a:lvl1pPr>
              <a:defRPr sz="2800">
                <a:latin typeface="Times New Roman Bold"/>
                <a:ea typeface="Times New Roman Bold"/>
                <a:cs typeface="Times New Roman Bold"/>
                <a:sym typeface="Times New Roman Bold"/>
              </a:defRPr>
            </a:lvl1pPr>
          </a:lstStyle>
          <a:p>
            <a:pPr lvl="0">
              <a:defRPr sz="1800"/>
            </a:pPr>
            <a:r>
              <a:rPr sz="2800"/>
              <a:t>Agenda</a:t>
            </a:r>
          </a:p>
        </p:txBody>
      </p:sp>
      <p:sp>
        <p:nvSpPr>
          <p:cNvPr id="37" name="Shape 37"/>
          <p:cNvSpPr>
            <a:spLocks noGrp="1"/>
          </p:cNvSpPr>
          <p:nvPr>
            <p:ph type="body" idx="1"/>
          </p:nvPr>
        </p:nvSpPr>
        <p:spPr>
          <a:xfrm>
            <a:off x="990600" y="1143000"/>
            <a:ext cx="8153400" cy="4114800"/>
          </a:xfrm>
          <a:prstGeom prst="rect">
            <a:avLst/>
          </a:prstGeom>
        </p:spPr>
        <p:txBody>
          <a:bodyPr lIns="0" tIns="0" rIns="0" bIns="0">
            <a:normAutofit/>
          </a:bodyPr>
          <a:lstStyle/>
          <a:p>
            <a:pPr lvl="0">
              <a:buSzTx/>
              <a:buNone/>
            </a:pPr>
            <a:endParaRPr sz="1400" i="1" dirty="0"/>
          </a:p>
          <a:p>
            <a:pPr marL="381000" lvl="0" indent="-381000" algn="l">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The Soft-Switching Concepts</a:t>
            </a:r>
            <a:endParaRPr b="1" i="1" dirty="0">
              <a:effectLst>
                <a:outerShdw blurRad="12700" dist="25400" dir="2700000" rotWithShape="0">
                  <a:srgbClr val="DDDDDD"/>
                </a:outerShdw>
              </a:effectLst>
            </a:endParaRPr>
          </a:p>
          <a:p>
            <a:pPr marL="381000" lvl="0" indent="-381000" algn="l">
              <a:buClr>
                <a:srgbClr val="000000"/>
              </a:buClr>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Resonant vs. None Resonant</a:t>
            </a:r>
          </a:p>
          <a:p>
            <a:pPr marL="381000" lvl="0" indent="-381000" algn="l">
              <a:buClr>
                <a:srgbClr val="000000"/>
              </a:buClr>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Classification of Soft-Switching</a:t>
            </a:r>
            <a:endParaRPr dirty="0">
              <a:effectLst>
                <a:outerShdw blurRad="12700" dist="25400" dir="2700000" rotWithShape="0">
                  <a:srgbClr val="DDDDDD"/>
                </a:outerShdw>
              </a:effectLst>
              <a:latin typeface="Times New Roman Bold"/>
              <a:ea typeface="Times New Roman Bold"/>
              <a:cs typeface="Times New Roman Bold"/>
              <a:sym typeface="Times New Roman Bold"/>
            </a:endParaRPr>
          </a:p>
          <a:p>
            <a:pPr marL="381000" lvl="0" indent="-381000" algn="l">
              <a:buClr>
                <a:srgbClr val="000000"/>
              </a:buClr>
              <a:buChar char="•"/>
            </a:pPr>
            <a:r>
              <a:rPr lang="en-US" dirty="0">
                <a:effectLst>
                  <a:outerShdw blurRad="12700" dist="25400" dir="2700000" rotWithShape="0">
                    <a:srgbClr val="DDDDDD"/>
                  </a:outerShdw>
                </a:effectLst>
                <a:latin typeface="Times New Roman Bold"/>
                <a:ea typeface="Times New Roman Bold"/>
                <a:cs typeface="Times New Roman Bold"/>
                <a:sym typeface="Times New Roman Bold"/>
              </a:rPr>
              <a:t>Zero Current Switching Topologies</a:t>
            </a:r>
            <a:endParaRPr dirty="0">
              <a:effectLst>
                <a:outerShdw blurRad="12700" dist="25400" dir="2700000" rotWithShape="0">
                  <a:srgbClr val="DDDDDD"/>
                </a:outerShdw>
              </a:effectLst>
              <a:latin typeface="Times New Roman Bold"/>
              <a:ea typeface="Times New Roman Bold"/>
              <a:cs typeface="Times New Roman Bold"/>
              <a:sym typeface="Times New Roman Bold"/>
            </a:endParaRPr>
          </a:p>
        </p:txBody>
      </p:sp>
    </p:spTree>
    <p:extLst>
      <p:ext uri="{BB962C8B-B14F-4D97-AF65-F5344CB8AC3E}">
        <p14:creationId xmlns:p14="http://schemas.microsoft.com/office/powerpoint/2010/main" val="15355473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45027" y="821700"/>
            <a:ext cx="7772400" cy="1359470"/>
          </a:xfrm>
        </p:spPr>
        <p:txBody>
          <a:bodyPr/>
          <a:lstStyle/>
          <a:p>
            <a:pPr marL="0" indent="0" eaLnBrk="1" hangingPunct="1">
              <a:buNone/>
            </a:pPr>
            <a:r>
              <a:rPr lang="en-US" sz="1800" dirty="0">
                <a:cs typeface="Times New Roman" pitchFamily="18" charset="0"/>
              </a:rPr>
              <a:t>Depending on the inductor-capacitor arrangements (LC tank forms the resonant tank), there are two possible types of resonant switch arrangements:</a:t>
            </a:r>
          </a:p>
          <a:p>
            <a:pPr eaLnBrk="1" hangingPunct="1"/>
            <a:r>
              <a:rPr lang="en-US" sz="1800" dirty="0">
                <a:cs typeface="Times New Roman" pitchFamily="18" charset="0"/>
              </a:rPr>
              <a:t>The L-type </a:t>
            </a:r>
          </a:p>
          <a:p>
            <a:pPr eaLnBrk="1" hangingPunct="1"/>
            <a:r>
              <a:rPr lang="en-US" sz="1800" dirty="0">
                <a:cs typeface="Times New Roman" pitchFamily="18" charset="0"/>
              </a:rPr>
              <a:t>The M-type </a:t>
            </a:r>
          </a:p>
          <a:p>
            <a:pPr marL="0" indent="0" eaLnBrk="1" hangingPunct="1">
              <a:buNone/>
            </a:pPr>
            <a:r>
              <a:rPr lang="en-US" sz="1800" dirty="0">
                <a:cs typeface="Times New Roman" pitchFamily="18" charset="0"/>
              </a:rPr>
              <a:t>And each can be implemented as a half-wave or a full-wave, i.e. unidirectional or bi-directional</a:t>
            </a:r>
            <a:r>
              <a:rPr lang="en-US" sz="1800" dirty="0"/>
              <a:t> </a:t>
            </a:r>
          </a:p>
        </p:txBody>
      </p:sp>
      <p:sp>
        <p:nvSpPr>
          <p:cNvPr id="18" name="Slide Number Placeholder 17"/>
          <p:cNvSpPr>
            <a:spLocks noGrp="1"/>
          </p:cNvSpPr>
          <p:nvPr>
            <p:ph type="sldNum" sz="quarter" idx="12"/>
          </p:nvPr>
        </p:nvSpPr>
        <p:spPr/>
        <p:txBody>
          <a:bodyPr/>
          <a:lstStyle/>
          <a:p>
            <a:pPr>
              <a:defRPr/>
            </a:pPr>
            <a:fld id="{96E4E7AB-DAC9-4177-B413-62033E0ED894}" type="slidenum">
              <a:rPr lang="en-US" smtClean="0"/>
              <a:pPr>
                <a:defRPr/>
              </a:pPr>
              <a:t>20</a:t>
            </a:fld>
            <a:endParaRPr lang="en-US"/>
          </a:p>
        </p:txBody>
      </p:sp>
      <p:sp>
        <p:nvSpPr>
          <p:cNvPr id="3" name="TextBox 2">
            <a:extLst>
              <a:ext uri="{FF2B5EF4-FFF2-40B4-BE49-F238E27FC236}">
                <a16:creationId xmlns:a16="http://schemas.microsoft.com/office/drawing/2014/main" id="{D72B3EFC-FBD2-9AD1-DF41-35A0093769EB}"/>
              </a:ext>
            </a:extLst>
          </p:cNvPr>
          <p:cNvSpPr txBox="1"/>
          <p:nvPr/>
        </p:nvSpPr>
        <p:spPr>
          <a:xfrm>
            <a:off x="1981200" y="197283"/>
            <a:ext cx="4572000" cy="646331"/>
          </a:xfrm>
          <a:prstGeom prst="rect">
            <a:avLst/>
          </a:prstGeom>
          <a:noFill/>
        </p:spPr>
        <p:txBody>
          <a:bodyPr wrap="square">
            <a:spAutoFit/>
          </a:bodyPr>
          <a:lstStyle/>
          <a:p>
            <a:pPr algn="ctr"/>
            <a:r>
              <a:rPr lang="en-US" sz="1800" b="1" dirty="0"/>
              <a:t>Zero-Voltage Switching (ZVS) Topologies</a:t>
            </a:r>
            <a:br>
              <a:rPr lang="en-US" sz="1800" b="1" dirty="0"/>
            </a:br>
            <a:r>
              <a:rPr lang="en-US" sz="1800" b="1" dirty="0"/>
              <a:t>- The Resonant Switch Concept -</a:t>
            </a:r>
          </a:p>
        </p:txBody>
      </p:sp>
      <p:sp>
        <p:nvSpPr>
          <p:cNvPr id="4" name="Left Brace 3">
            <a:extLst>
              <a:ext uri="{FF2B5EF4-FFF2-40B4-BE49-F238E27FC236}">
                <a16:creationId xmlns:a16="http://schemas.microsoft.com/office/drawing/2014/main" id="{2676E1F4-58EF-CE87-FA03-347101435E27}"/>
              </a:ext>
            </a:extLst>
          </p:cNvPr>
          <p:cNvSpPr/>
          <p:nvPr/>
        </p:nvSpPr>
        <p:spPr>
          <a:xfrm>
            <a:off x="2658326" y="3225370"/>
            <a:ext cx="542074" cy="3251630"/>
          </a:xfrm>
          <a:prstGeom prst="leftBrace">
            <a:avLst/>
          </a:prstGeom>
          <a:ln w="41275">
            <a:solidFill>
              <a:srgbClr val="C00000">
                <a:alpha val="97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ight Arrow 4">
            <a:extLst>
              <a:ext uri="{FF2B5EF4-FFF2-40B4-BE49-F238E27FC236}">
                <a16:creationId xmlns:a16="http://schemas.microsoft.com/office/drawing/2014/main" id="{46F84590-26A4-C0F4-BB46-1FEF59A1E9C5}"/>
              </a:ext>
            </a:extLst>
          </p:cNvPr>
          <p:cNvSpPr/>
          <p:nvPr/>
        </p:nvSpPr>
        <p:spPr>
          <a:xfrm>
            <a:off x="2330861" y="4636900"/>
            <a:ext cx="381000" cy="4285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5BDBC1-97A7-34BF-EA46-80433A0E1350}"/>
              </a:ext>
            </a:extLst>
          </p:cNvPr>
          <p:cNvSpPr txBox="1"/>
          <p:nvPr/>
        </p:nvSpPr>
        <p:spPr>
          <a:xfrm>
            <a:off x="6509385" y="3627078"/>
            <a:ext cx="2133600" cy="307777"/>
          </a:xfrm>
          <a:prstGeom prst="rect">
            <a:avLst/>
          </a:prstGeom>
          <a:noFill/>
        </p:spPr>
        <p:txBody>
          <a:bodyPr wrap="square">
            <a:spAutoFit/>
          </a:bodyPr>
          <a:lstStyle/>
          <a:p>
            <a:r>
              <a:rPr lang="en-US" dirty="0">
                <a:solidFill>
                  <a:schemeClr val="tx2"/>
                </a:solidFill>
              </a:rPr>
              <a:t>M</a:t>
            </a:r>
            <a:r>
              <a:rPr lang="en-US" sz="1400" dirty="0">
                <a:solidFill>
                  <a:schemeClr val="tx2"/>
                </a:solidFill>
              </a:rPr>
              <a:t>-type switch-Half-wave </a:t>
            </a:r>
            <a:endParaRPr lang="en-US" dirty="0"/>
          </a:p>
        </p:txBody>
      </p:sp>
      <p:sp>
        <p:nvSpPr>
          <p:cNvPr id="8" name="TextBox 7">
            <a:extLst>
              <a:ext uri="{FF2B5EF4-FFF2-40B4-BE49-F238E27FC236}">
                <a16:creationId xmlns:a16="http://schemas.microsoft.com/office/drawing/2014/main" id="{760F7816-06BA-F4E9-E055-EE65762ACFE9}"/>
              </a:ext>
            </a:extLst>
          </p:cNvPr>
          <p:cNvSpPr txBox="1"/>
          <p:nvPr/>
        </p:nvSpPr>
        <p:spPr>
          <a:xfrm>
            <a:off x="6512849" y="5594250"/>
            <a:ext cx="2133600" cy="307777"/>
          </a:xfrm>
          <a:prstGeom prst="rect">
            <a:avLst/>
          </a:prstGeom>
          <a:noFill/>
        </p:spPr>
        <p:txBody>
          <a:bodyPr wrap="square">
            <a:spAutoFit/>
          </a:bodyPr>
          <a:lstStyle/>
          <a:p>
            <a:r>
              <a:rPr lang="en-US" sz="1400" dirty="0">
                <a:solidFill>
                  <a:schemeClr val="tx2"/>
                </a:solidFill>
              </a:rPr>
              <a:t>M-type switch-full-wave </a:t>
            </a:r>
            <a:endParaRPr lang="en-US" dirty="0"/>
          </a:p>
        </p:txBody>
      </p:sp>
      <p:pic>
        <p:nvPicPr>
          <p:cNvPr id="2" name="Picture 7">
            <a:extLst>
              <a:ext uri="{FF2B5EF4-FFF2-40B4-BE49-F238E27FC236}">
                <a16:creationId xmlns:a16="http://schemas.microsoft.com/office/drawing/2014/main" id="{590D399F-4576-74BE-798E-CD5BC0EB3121}"/>
              </a:ext>
            </a:extLst>
          </p:cNvPr>
          <p:cNvPicPr>
            <a:picLocks noChangeAspect="1" noChangeArrowheads="1"/>
          </p:cNvPicPr>
          <p:nvPr/>
        </p:nvPicPr>
        <p:blipFill>
          <a:blip r:embed="rId3" cstate="print"/>
          <a:srcRect/>
          <a:stretch>
            <a:fillRect/>
          </a:stretch>
        </p:blipFill>
        <p:spPr bwMode="auto">
          <a:xfrm>
            <a:off x="-25470" y="4100004"/>
            <a:ext cx="2339315" cy="1359470"/>
          </a:xfrm>
          <a:prstGeom prst="rect">
            <a:avLst/>
          </a:prstGeom>
          <a:noFill/>
          <a:ln w="9525">
            <a:noFill/>
            <a:miter lim="800000"/>
            <a:headEnd/>
            <a:tailEnd/>
          </a:ln>
        </p:spPr>
      </p:pic>
      <p:pic>
        <p:nvPicPr>
          <p:cNvPr id="6" name="Picture 8">
            <a:extLst>
              <a:ext uri="{FF2B5EF4-FFF2-40B4-BE49-F238E27FC236}">
                <a16:creationId xmlns:a16="http://schemas.microsoft.com/office/drawing/2014/main" id="{C86216AD-7F53-EE2B-10B7-CC9FF3A6745B}"/>
              </a:ext>
            </a:extLst>
          </p:cNvPr>
          <p:cNvPicPr>
            <a:picLocks noChangeAspect="1" noChangeArrowheads="1"/>
          </p:cNvPicPr>
          <p:nvPr/>
        </p:nvPicPr>
        <p:blipFill>
          <a:blip r:embed="rId4" cstate="print"/>
          <a:srcRect/>
          <a:stretch>
            <a:fillRect/>
          </a:stretch>
        </p:blipFill>
        <p:spPr bwMode="auto">
          <a:xfrm>
            <a:off x="3200400" y="3011410"/>
            <a:ext cx="2942921" cy="1752600"/>
          </a:xfrm>
          <a:prstGeom prst="rect">
            <a:avLst/>
          </a:prstGeom>
          <a:noFill/>
          <a:ln w="9525">
            <a:noFill/>
            <a:miter lim="800000"/>
            <a:headEnd/>
            <a:tailEnd/>
          </a:ln>
        </p:spPr>
      </p:pic>
      <p:pic>
        <p:nvPicPr>
          <p:cNvPr id="9" name="Picture 9">
            <a:extLst>
              <a:ext uri="{FF2B5EF4-FFF2-40B4-BE49-F238E27FC236}">
                <a16:creationId xmlns:a16="http://schemas.microsoft.com/office/drawing/2014/main" id="{0B68D481-FABD-0F35-DC96-D72FC7F85E54}"/>
              </a:ext>
            </a:extLst>
          </p:cNvPr>
          <p:cNvPicPr>
            <a:picLocks noChangeAspect="1" noChangeArrowheads="1"/>
          </p:cNvPicPr>
          <p:nvPr/>
        </p:nvPicPr>
        <p:blipFill>
          <a:blip r:embed="rId5" cstate="print"/>
          <a:srcRect/>
          <a:stretch>
            <a:fillRect/>
          </a:stretch>
        </p:blipFill>
        <p:spPr bwMode="auto">
          <a:xfrm>
            <a:off x="3124200" y="4682278"/>
            <a:ext cx="2895600" cy="1823944"/>
          </a:xfrm>
          <a:prstGeom prst="rect">
            <a:avLst/>
          </a:prstGeom>
          <a:noFill/>
          <a:ln w="9525">
            <a:noFill/>
            <a:miter lim="800000"/>
            <a:headEnd/>
            <a:tailEnd/>
          </a:ln>
        </p:spPr>
      </p:pic>
    </p:spTree>
    <p:extLst>
      <p:ext uri="{BB962C8B-B14F-4D97-AF65-F5344CB8AC3E}">
        <p14:creationId xmlns:p14="http://schemas.microsoft.com/office/powerpoint/2010/main" val="252148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304800" y="609600"/>
            <a:ext cx="8839200" cy="1143000"/>
          </a:xfrm>
        </p:spPr>
        <p:txBody>
          <a:bodyPr/>
          <a:lstStyle/>
          <a:p>
            <a:pPr eaLnBrk="1" hangingPunct="1"/>
            <a:r>
              <a:rPr lang="en-US" sz="2800" dirty="0"/>
              <a:t>Steady-State Analysis of Quasi-Resonant Converters</a:t>
            </a:r>
          </a:p>
        </p:txBody>
      </p:sp>
      <p:sp>
        <p:nvSpPr>
          <p:cNvPr id="1029" name="Rectangle 3"/>
          <p:cNvSpPr>
            <a:spLocks noGrp="1" noChangeArrowheads="1"/>
          </p:cNvSpPr>
          <p:nvPr>
            <p:ph type="body" idx="1"/>
          </p:nvPr>
        </p:nvSpPr>
        <p:spPr>
          <a:xfrm>
            <a:off x="381000" y="1676400"/>
            <a:ext cx="8534400" cy="4114800"/>
          </a:xfrm>
        </p:spPr>
        <p:txBody>
          <a:bodyPr/>
          <a:lstStyle/>
          <a:p>
            <a:pPr eaLnBrk="1" hangingPunct="1"/>
            <a:r>
              <a:rPr lang="en-US" sz="2000" dirty="0"/>
              <a:t>To simplify the steady-state analysis</a:t>
            </a:r>
          </a:p>
          <a:p>
            <a:pPr lvl="1" algn="just" eaLnBrk="1" hangingPunct="1"/>
            <a:r>
              <a:rPr lang="en-US" sz="2000" dirty="0">
                <a:cs typeface="Times New Roman" pitchFamily="18" charset="0"/>
              </a:rPr>
              <a:t>The filtering components </a:t>
            </a:r>
            <a:r>
              <a:rPr lang="en-US" sz="2000" i="1" dirty="0">
                <a:cs typeface="Times New Roman" pitchFamily="18" charset="0"/>
              </a:rPr>
              <a:t>L</a:t>
            </a:r>
            <a:r>
              <a:rPr lang="en-US" sz="2000" i="1" baseline="-25000" dirty="0">
                <a:cs typeface="Times New Roman" pitchFamily="18" charset="0"/>
              </a:rPr>
              <a:t>o</a:t>
            </a:r>
            <a:r>
              <a:rPr lang="en-US" sz="2000" dirty="0">
                <a:cs typeface="Times New Roman" pitchFamily="18" charset="0"/>
              </a:rPr>
              <a:t>, </a:t>
            </a:r>
            <a:r>
              <a:rPr lang="en-US" sz="2000" i="1" dirty="0">
                <a:cs typeface="Times New Roman" pitchFamily="18" charset="0"/>
              </a:rPr>
              <a:t>L</a:t>
            </a:r>
            <a:r>
              <a:rPr lang="en-US" sz="2000" i="1" baseline="-30000" dirty="0">
                <a:cs typeface="Times New Roman" pitchFamily="18" charset="0"/>
              </a:rPr>
              <a:t>in</a:t>
            </a:r>
            <a:r>
              <a:rPr lang="en-US" sz="2000" dirty="0">
                <a:cs typeface="Times New Roman" pitchFamily="18" charset="0"/>
              </a:rPr>
              <a:t>, </a:t>
            </a:r>
            <a:r>
              <a:rPr lang="en-US" sz="2000" i="1" dirty="0">
                <a:cs typeface="Times New Roman" pitchFamily="18" charset="0"/>
              </a:rPr>
              <a:t>L</a:t>
            </a:r>
            <a:r>
              <a:rPr lang="en-US" sz="2000" i="1" baseline="-30000" dirty="0">
                <a:cs typeface="Times New Roman" pitchFamily="18" charset="0"/>
              </a:rPr>
              <a:t>F</a:t>
            </a:r>
            <a:r>
              <a:rPr lang="en-US" sz="2000" dirty="0">
                <a:cs typeface="Times New Roman" pitchFamily="18" charset="0"/>
              </a:rPr>
              <a:t> and </a:t>
            </a:r>
            <a:r>
              <a:rPr lang="en-US" sz="2000" i="1" dirty="0">
                <a:cs typeface="Times New Roman" pitchFamily="18" charset="0"/>
              </a:rPr>
              <a:t>C</a:t>
            </a:r>
            <a:r>
              <a:rPr lang="en-US" sz="2000" i="1" baseline="-25000" dirty="0">
                <a:cs typeface="Times New Roman" pitchFamily="18" charset="0"/>
              </a:rPr>
              <a:t>o</a:t>
            </a:r>
            <a:r>
              <a:rPr lang="en-US" sz="2000" dirty="0">
                <a:cs typeface="Times New Roman" pitchFamily="18" charset="0"/>
              </a:rPr>
              <a:t> are large when compared to the resonant components </a:t>
            </a:r>
            <a:r>
              <a:rPr lang="en-US" sz="2000" i="1" dirty="0">
                <a:cs typeface="Times New Roman" pitchFamily="18" charset="0"/>
              </a:rPr>
              <a:t>L</a:t>
            </a:r>
            <a:r>
              <a:rPr lang="en-US" sz="2000" dirty="0">
                <a:cs typeface="Times New Roman" pitchFamily="18" charset="0"/>
              </a:rPr>
              <a:t> and </a:t>
            </a:r>
            <a:r>
              <a:rPr lang="en-US" sz="2000" i="1" dirty="0">
                <a:cs typeface="Times New Roman" pitchFamily="18" charset="0"/>
              </a:rPr>
              <a:t>C</a:t>
            </a:r>
            <a:endParaRPr lang="en-US" sz="2000" dirty="0">
              <a:cs typeface="Times New Roman" pitchFamily="18" charset="0"/>
            </a:endParaRPr>
          </a:p>
          <a:p>
            <a:pPr lvl="1" algn="just" eaLnBrk="1" hangingPunct="1"/>
            <a:r>
              <a:rPr lang="en-US" sz="2000" dirty="0">
                <a:cs typeface="Times New Roman" pitchFamily="18" charset="0"/>
              </a:rPr>
              <a:t>The output filter </a:t>
            </a:r>
            <a:r>
              <a:rPr lang="en-US" sz="2000" i="1" dirty="0">
                <a:cs typeface="Times New Roman" pitchFamily="18" charset="0"/>
              </a:rPr>
              <a:t>L</a:t>
            </a:r>
            <a:r>
              <a:rPr lang="en-US" sz="2000" i="1" baseline="-25000" dirty="0">
                <a:cs typeface="Times New Roman" pitchFamily="18" charset="0"/>
              </a:rPr>
              <a:t>o</a:t>
            </a:r>
            <a:r>
              <a:rPr lang="en-US" sz="2000" dirty="0">
                <a:cs typeface="Times New Roman" pitchFamily="18" charset="0"/>
              </a:rPr>
              <a:t> - </a:t>
            </a:r>
            <a:r>
              <a:rPr lang="en-US" sz="2000" i="1" dirty="0">
                <a:cs typeface="Times New Roman" pitchFamily="18" charset="0"/>
              </a:rPr>
              <a:t>C</a:t>
            </a:r>
            <a:r>
              <a:rPr lang="en-US" sz="2000" i="1" baseline="-25000" dirty="0">
                <a:cs typeface="Times New Roman" pitchFamily="18" charset="0"/>
              </a:rPr>
              <a:t>o</a:t>
            </a:r>
            <a:r>
              <a:rPr lang="en-US" sz="2000" dirty="0">
                <a:cs typeface="Times New Roman" pitchFamily="18" charset="0"/>
              </a:rPr>
              <a:t> - R is treated as a constant current source I</a:t>
            </a:r>
            <a:r>
              <a:rPr lang="en-US" sz="2000" baseline="-25000" dirty="0">
                <a:cs typeface="Times New Roman" pitchFamily="18" charset="0"/>
              </a:rPr>
              <a:t>o</a:t>
            </a:r>
          </a:p>
          <a:p>
            <a:pPr lvl="1" algn="just" eaLnBrk="1" hangingPunct="1"/>
            <a:r>
              <a:rPr lang="en-US" sz="2000" dirty="0">
                <a:cs typeface="Times New Roman" pitchFamily="18" charset="0"/>
              </a:rPr>
              <a:t>The output filter </a:t>
            </a:r>
            <a:r>
              <a:rPr lang="en-US" sz="2000" i="1" dirty="0">
                <a:cs typeface="Times New Roman" pitchFamily="18" charset="0"/>
              </a:rPr>
              <a:t>C</a:t>
            </a:r>
            <a:r>
              <a:rPr lang="en-US" sz="2000" i="1" baseline="-25000" dirty="0">
                <a:cs typeface="Times New Roman" pitchFamily="18" charset="0"/>
              </a:rPr>
              <a:t>o</a:t>
            </a:r>
            <a:r>
              <a:rPr lang="en-US" sz="2000" dirty="0">
                <a:cs typeface="Times New Roman" pitchFamily="18" charset="0"/>
              </a:rPr>
              <a:t> - R is treated as a constant voltage source V</a:t>
            </a:r>
            <a:r>
              <a:rPr lang="en-US" sz="2000" baseline="-25000" dirty="0">
                <a:cs typeface="Times New Roman" pitchFamily="18" charset="0"/>
              </a:rPr>
              <a:t>o</a:t>
            </a:r>
          </a:p>
          <a:p>
            <a:pPr lvl="1" algn="just" eaLnBrk="1" hangingPunct="1"/>
            <a:r>
              <a:rPr lang="en-US" sz="2000" dirty="0">
                <a:cs typeface="Times New Roman" pitchFamily="18" charset="0"/>
              </a:rPr>
              <a:t>Switching devices and diodes are ideal</a:t>
            </a:r>
          </a:p>
          <a:p>
            <a:pPr lvl="1" eaLnBrk="1" hangingPunct="1"/>
            <a:endParaRPr lang="en-US" sz="2000" dirty="0"/>
          </a:p>
        </p:txBody>
      </p:sp>
      <p:sp>
        <p:nvSpPr>
          <p:cNvPr id="1030" name="Rectangle 5"/>
          <p:cNvSpPr>
            <a:spLocks noChangeArrowheads="1"/>
          </p:cNvSpPr>
          <p:nvPr/>
        </p:nvSpPr>
        <p:spPr bwMode="auto">
          <a:xfrm>
            <a:off x="4481513" y="3328988"/>
            <a:ext cx="9144000" cy="0"/>
          </a:xfrm>
          <a:prstGeom prst="rect">
            <a:avLst/>
          </a:prstGeom>
          <a:noFill/>
          <a:ln w="9525">
            <a:noFill/>
            <a:miter lim="800000"/>
            <a:headEnd/>
            <a:tailEnd/>
          </a:ln>
        </p:spPr>
        <p:txBody>
          <a:bodyPr>
            <a:spAutoFit/>
          </a:bodyPr>
          <a:lstStyle/>
          <a:p>
            <a:endParaRPr lang="en-US"/>
          </a:p>
        </p:txBody>
      </p:sp>
      <p:pic>
        <p:nvPicPr>
          <p:cNvPr id="1031" name="Picture 7"/>
          <p:cNvPicPr>
            <a:picLocks noChangeAspect="1" noChangeArrowheads="1"/>
          </p:cNvPicPr>
          <p:nvPr/>
        </p:nvPicPr>
        <p:blipFill>
          <a:blip r:embed="rId3" cstate="print"/>
          <a:srcRect/>
          <a:stretch>
            <a:fillRect/>
          </a:stretch>
        </p:blipFill>
        <p:spPr bwMode="auto">
          <a:xfrm>
            <a:off x="156310" y="4108450"/>
            <a:ext cx="2891690" cy="122555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3200400" y="4038600"/>
            <a:ext cx="2908576" cy="1333500"/>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6115050" y="4114800"/>
            <a:ext cx="3028950" cy="1346200"/>
          </a:xfrm>
          <a:prstGeom prst="rect">
            <a:avLst/>
          </a:prstGeom>
          <a:noFill/>
          <a:ln w="9525">
            <a:noFill/>
            <a:miter lim="800000"/>
            <a:headEnd/>
            <a:tailEnd/>
          </a:ln>
        </p:spPr>
      </p:pic>
      <p:sp>
        <p:nvSpPr>
          <p:cNvPr id="1034" name="Rectangle 10"/>
          <p:cNvSpPr>
            <a:spLocks noChangeArrowheads="1"/>
          </p:cNvSpPr>
          <p:nvPr/>
        </p:nvSpPr>
        <p:spPr bwMode="auto">
          <a:xfrm>
            <a:off x="762000" y="5867400"/>
            <a:ext cx="7772400" cy="685800"/>
          </a:xfrm>
          <a:prstGeom prst="rect">
            <a:avLst/>
          </a:prstGeom>
          <a:noFill/>
          <a:ln w="9525">
            <a:noFill/>
            <a:miter lim="800000"/>
            <a:headEnd/>
            <a:tailEnd/>
          </a:ln>
        </p:spPr>
        <p:txBody>
          <a:bodyPr anchor="ctr"/>
          <a:lstStyle/>
          <a:p>
            <a:pPr algn="ctr"/>
            <a:r>
              <a:rPr lang="en-US" sz="1600" dirty="0">
                <a:solidFill>
                  <a:schemeClr val="tx2"/>
                </a:solidFill>
              </a:rPr>
              <a:t>Conventional converters: (a) buck, (b) boost, and (c) buck-boost </a:t>
            </a:r>
          </a:p>
        </p:txBody>
      </p:sp>
      <p:sp>
        <p:nvSpPr>
          <p:cNvPr id="1035" name="Text Box 11"/>
          <p:cNvSpPr txBox="1">
            <a:spLocks noChangeArrowheads="1"/>
          </p:cNvSpPr>
          <p:nvPr/>
        </p:nvSpPr>
        <p:spPr bwMode="auto">
          <a:xfrm>
            <a:off x="1524000" y="5486400"/>
            <a:ext cx="838200" cy="336550"/>
          </a:xfrm>
          <a:prstGeom prst="rect">
            <a:avLst/>
          </a:prstGeom>
          <a:noFill/>
          <a:ln w="9525">
            <a:noFill/>
            <a:miter lim="800000"/>
            <a:headEnd/>
            <a:tailEnd/>
          </a:ln>
        </p:spPr>
        <p:txBody>
          <a:bodyPr>
            <a:spAutoFit/>
          </a:bodyPr>
          <a:lstStyle/>
          <a:p>
            <a:pPr>
              <a:spcBef>
                <a:spcPct val="50000"/>
              </a:spcBef>
            </a:pPr>
            <a:r>
              <a:rPr lang="en-US" sz="1600" dirty="0"/>
              <a:t>(a)</a:t>
            </a:r>
          </a:p>
        </p:txBody>
      </p:sp>
      <p:sp>
        <p:nvSpPr>
          <p:cNvPr id="1036" name="Text Box 12"/>
          <p:cNvSpPr txBox="1">
            <a:spLocks noChangeArrowheads="1"/>
          </p:cNvSpPr>
          <p:nvPr/>
        </p:nvSpPr>
        <p:spPr bwMode="auto">
          <a:xfrm>
            <a:off x="4495800" y="5486400"/>
            <a:ext cx="838200" cy="336550"/>
          </a:xfrm>
          <a:prstGeom prst="rect">
            <a:avLst/>
          </a:prstGeom>
          <a:noFill/>
          <a:ln w="9525">
            <a:noFill/>
            <a:miter lim="800000"/>
            <a:headEnd/>
            <a:tailEnd/>
          </a:ln>
        </p:spPr>
        <p:txBody>
          <a:bodyPr>
            <a:spAutoFit/>
          </a:bodyPr>
          <a:lstStyle/>
          <a:p>
            <a:pPr>
              <a:spcBef>
                <a:spcPct val="50000"/>
              </a:spcBef>
            </a:pPr>
            <a:r>
              <a:rPr lang="en-US" sz="1600" dirty="0"/>
              <a:t>(b)</a:t>
            </a:r>
          </a:p>
        </p:txBody>
      </p:sp>
      <p:sp>
        <p:nvSpPr>
          <p:cNvPr id="1037" name="Text Box 13"/>
          <p:cNvSpPr txBox="1">
            <a:spLocks noChangeArrowheads="1"/>
          </p:cNvSpPr>
          <p:nvPr/>
        </p:nvSpPr>
        <p:spPr bwMode="auto">
          <a:xfrm>
            <a:off x="7467600" y="5530850"/>
            <a:ext cx="838200" cy="336550"/>
          </a:xfrm>
          <a:prstGeom prst="rect">
            <a:avLst/>
          </a:prstGeom>
          <a:noFill/>
          <a:ln w="9525">
            <a:noFill/>
            <a:miter lim="800000"/>
            <a:headEnd/>
            <a:tailEnd/>
          </a:ln>
        </p:spPr>
        <p:txBody>
          <a:bodyPr>
            <a:spAutoFit/>
          </a:bodyPr>
          <a:lstStyle/>
          <a:p>
            <a:pPr>
              <a:spcBef>
                <a:spcPct val="50000"/>
              </a:spcBef>
            </a:pPr>
            <a:r>
              <a:rPr lang="en-US" sz="1600" dirty="0"/>
              <a:t>(c)</a:t>
            </a:r>
          </a:p>
        </p:txBody>
      </p:sp>
      <p:sp>
        <p:nvSpPr>
          <p:cNvPr id="14" name="Slide Number Placeholder 13"/>
          <p:cNvSpPr>
            <a:spLocks noGrp="1"/>
          </p:cNvSpPr>
          <p:nvPr>
            <p:ph type="sldNum" sz="quarter" idx="12"/>
          </p:nvPr>
        </p:nvSpPr>
        <p:spPr/>
        <p:txBody>
          <a:bodyPr/>
          <a:lstStyle/>
          <a:p>
            <a:pPr>
              <a:defRPr/>
            </a:pPr>
            <a:fld id="{96E4E7AB-DAC9-4177-B413-62033E0ED894}"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cture 2 EEL 6246 Class Not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264"/>
            <a:ext cx="5299364" cy="6858000"/>
          </a:xfrm>
          <a:prstGeom prst="rect">
            <a:avLst/>
          </a:prstGeom>
        </p:spPr>
      </p:pic>
    </p:spTree>
    <p:extLst>
      <p:ext uri="{BB962C8B-B14F-4D97-AF65-F5344CB8AC3E}">
        <p14:creationId xmlns:p14="http://schemas.microsoft.com/office/powerpoint/2010/main" val="1286553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17 at 8.40.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494" y="0"/>
            <a:ext cx="5431536" cy="6858000"/>
          </a:xfrm>
          <a:prstGeom prst="rect">
            <a:avLst/>
          </a:prstGeom>
        </p:spPr>
      </p:pic>
    </p:spTree>
    <p:extLst>
      <p:ext uri="{BB962C8B-B14F-4D97-AF65-F5344CB8AC3E}">
        <p14:creationId xmlns:p14="http://schemas.microsoft.com/office/powerpoint/2010/main" val="336155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52400"/>
            <a:ext cx="7772400" cy="1143000"/>
          </a:xfrm>
        </p:spPr>
        <p:txBody>
          <a:bodyPr/>
          <a:lstStyle/>
          <a:p>
            <a:pPr eaLnBrk="1" hangingPunct="1"/>
            <a:r>
              <a:rPr lang="en-US" sz="3600" dirty="0"/>
              <a:t>The Buck Resonant Converter - Assumptions</a:t>
            </a:r>
          </a:p>
        </p:txBody>
      </p:sp>
      <p:sp>
        <p:nvSpPr>
          <p:cNvPr id="75779" name="Rectangle 3"/>
          <p:cNvSpPr>
            <a:spLocks noGrp="1" noChangeArrowheads="1"/>
          </p:cNvSpPr>
          <p:nvPr>
            <p:ph type="body" idx="1"/>
          </p:nvPr>
        </p:nvSpPr>
        <p:spPr>
          <a:xfrm>
            <a:off x="533400" y="1340635"/>
            <a:ext cx="7772400" cy="4114800"/>
          </a:xfrm>
        </p:spPr>
        <p:txBody>
          <a:bodyPr/>
          <a:lstStyle/>
          <a:p>
            <a:pPr eaLnBrk="1" hangingPunct="1"/>
            <a:r>
              <a:rPr lang="en-US" sz="2400" dirty="0"/>
              <a:t>Replacing the switch by the resonant-type switch, to obtain a quasi-resonant PWM buck converter</a:t>
            </a:r>
          </a:p>
          <a:p>
            <a:pPr eaLnBrk="1" hangingPunct="1"/>
            <a:r>
              <a:rPr lang="en-US" sz="2400" dirty="0"/>
              <a:t>Large output Inductor, Lo </a:t>
            </a:r>
            <a:r>
              <a:rPr lang="mr-IN" sz="2400" dirty="0"/>
              <a:t>–</a:t>
            </a:r>
            <a:r>
              <a:rPr lang="en-US" sz="2400" dirty="0"/>
              <a:t> Ideal output current source</a:t>
            </a:r>
          </a:p>
          <a:p>
            <a:pPr eaLnBrk="1" hangingPunct="1"/>
            <a:r>
              <a:rPr lang="en-US" sz="2400" dirty="0"/>
              <a:t>Ideal switches and diodes</a:t>
            </a:r>
          </a:p>
          <a:p>
            <a:pPr eaLnBrk="1" hangingPunct="1"/>
            <a:r>
              <a:rPr lang="en-US" sz="2400" dirty="0"/>
              <a:t>It can be shown that there are four modes of operation under the steady-state condition</a:t>
            </a:r>
          </a:p>
        </p:txBody>
      </p:sp>
      <p:pic>
        <p:nvPicPr>
          <p:cNvPr id="75780" name="Picture 4"/>
          <p:cNvPicPr>
            <a:picLocks noChangeAspect="1" noChangeArrowheads="1"/>
          </p:cNvPicPr>
          <p:nvPr/>
        </p:nvPicPr>
        <p:blipFill>
          <a:blip r:embed="rId3" cstate="print"/>
          <a:srcRect/>
          <a:stretch>
            <a:fillRect/>
          </a:stretch>
        </p:blipFill>
        <p:spPr bwMode="auto">
          <a:xfrm>
            <a:off x="381000" y="3886199"/>
            <a:ext cx="3901132" cy="1655713"/>
          </a:xfrm>
          <a:prstGeom prst="rect">
            <a:avLst/>
          </a:prstGeom>
          <a:noFill/>
          <a:ln w="9525">
            <a:noFill/>
            <a:miter lim="800000"/>
            <a:headEnd/>
            <a:tailEnd/>
          </a:ln>
        </p:spPr>
      </p:pic>
      <p:pic>
        <p:nvPicPr>
          <p:cNvPr id="75781" name="Picture 5"/>
          <p:cNvPicPr>
            <a:picLocks noChangeAspect="1" noChangeArrowheads="1"/>
          </p:cNvPicPr>
          <p:nvPr/>
        </p:nvPicPr>
        <p:blipFill>
          <a:blip r:embed="rId4" cstate="print"/>
          <a:srcRect/>
          <a:stretch>
            <a:fillRect/>
          </a:stretch>
        </p:blipFill>
        <p:spPr bwMode="auto">
          <a:xfrm>
            <a:off x="4267199" y="3906981"/>
            <a:ext cx="3751299" cy="1669104"/>
          </a:xfrm>
          <a:prstGeom prst="rect">
            <a:avLst/>
          </a:prstGeom>
          <a:noFill/>
          <a:ln w="9525">
            <a:noFill/>
            <a:miter lim="800000"/>
            <a:headEnd/>
            <a:tailEnd/>
          </a:ln>
        </p:spPr>
      </p:pic>
      <p:sp>
        <p:nvSpPr>
          <p:cNvPr id="75782" name="Rectangle 6"/>
          <p:cNvSpPr>
            <a:spLocks noChangeArrowheads="1"/>
          </p:cNvSpPr>
          <p:nvPr/>
        </p:nvSpPr>
        <p:spPr bwMode="auto">
          <a:xfrm>
            <a:off x="685800" y="5710896"/>
            <a:ext cx="7772400" cy="1143000"/>
          </a:xfrm>
          <a:prstGeom prst="rect">
            <a:avLst/>
          </a:prstGeom>
          <a:noFill/>
          <a:ln w="9525">
            <a:noFill/>
            <a:miter lim="800000"/>
            <a:headEnd/>
            <a:tailEnd/>
          </a:ln>
        </p:spPr>
        <p:txBody>
          <a:bodyPr anchor="ctr"/>
          <a:lstStyle/>
          <a:p>
            <a:pPr algn="ctr"/>
            <a:r>
              <a:rPr lang="en-US" sz="1600" b="1" dirty="0">
                <a:solidFill>
                  <a:schemeClr val="tx2"/>
                </a:solidFill>
              </a:rPr>
              <a:t>Fig 6.8</a:t>
            </a:r>
            <a:r>
              <a:rPr lang="en-US" sz="1600" dirty="0">
                <a:solidFill>
                  <a:schemeClr val="tx2"/>
                </a:solidFill>
              </a:rPr>
              <a:t> (a) Conventional buck converter with L-type resonant switch. (b) Simplified equivalent circuit.</a:t>
            </a:r>
          </a:p>
        </p:txBody>
      </p:sp>
      <p:sp>
        <p:nvSpPr>
          <p:cNvPr id="75783" name="Text Box 7"/>
          <p:cNvSpPr txBox="1">
            <a:spLocks noChangeArrowheads="1"/>
          </p:cNvSpPr>
          <p:nvPr/>
        </p:nvSpPr>
        <p:spPr bwMode="auto">
          <a:xfrm>
            <a:off x="2286000" y="5715000"/>
            <a:ext cx="838200" cy="336550"/>
          </a:xfrm>
          <a:prstGeom prst="rect">
            <a:avLst/>
          </a:prstGeom>
          <a:noFill/>
          <a:ln w="9525">
            <a:noFill/>
            <a:miter lim="800000"/>
            <a:headEnd/>
            <a:tailEnd/>
          </a:ln>
        </p:spPr>
        <p:txBody>
          <a:bodyPr>
            <a:spAutoFit/>
          </a:bodyPr>
          <a:lstStyle/>
          <a:p>
            <a:pPr>
              <a:spcBef>
                <a:spcPct val="50000"/>
              </a:spcBef>
            </a:pPr>
            <a:r>
              <a:rPr lang="en-US" sz="1600" dirty="0"/>
              <a:t>(a)</a:t>
            </a:r>
          </a:p>
        </p:txBody>
      </p:sp>
      <p:sp>
        <p:nvSpPr>
          <p:cNvPr id="75784" name="Text Box 8"/>
          <p:cNvSpPr txBox="1">
            <a:spLocks noChangeArrowheads="1"/>
          </p:cNvSpPr>
          <p:nvPr/>
        </p:nvSpPr>
        <p:spPr bwMode="auto">
          <a:xfrm>
            <a:off x="5867400" y="5791200"/>
            <a:ext cx="838200" cy="336550"/>
          </a:xfrm>
          <a:prstGeom prst="rect">
            <a:avLst/>
          </a:prstGeom>
          <a:noFill/>
          <a:ln w="9525">
            <a:noFill/>
            <a:miter lim="800000"/>
            <a:headEnd/>
            <a:tailEnd/>
          </a:ln>
        </p:spPr>
        <p:txBody>
          <a:bodyPr>
            <a:spAutoFit/>
          </a:bodyPr>
          <a:lstStyle/>
          <a:p>
            <a:pPr>
              <a:spcBef>
                <a:spcPct val="50000"/>
              </a:spcBef>
            </a:pPr>
            <a:r>
              <a:rPr lang="en-US" sz="1600" dirty="0"/>
              <a:t>(b)</a:t>
            </a:r>
          </a:p>
        </p:txBody>
      </p:sp>
      <p:sp>
        <p:nvSpPr>
          <p:cNvPr id="9" name="Slide Number Placeholder 8"/>
          <p:cNvSpPr>
            <a:spLocks noGrp="1"/>
          </p:cNvSpPr>
          <p:nvPr>
            <p:ph type="sldNum" sz="quarter" idx="12"/>
          </p:nvPr>
        </p:nvSpPr>
        <p:spPr/>
        <p:txBody>
          <a:bodyPr/>
          <a:lstStyle/>
          <a:p>
            <a:pPr>
              <a:defRPr/>
            </a:pPr>
            <a:fld id="{96E4E7AB-DAC9-4177-B413-62033E0ED894}" type="slidenum">
              <a:rPr lang="en-US" smtClean="0"/>
              <a:pPr>
                <a:defRPr/>
              </a:pPr>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457200"/>
            <a:ext cx="8077200" cy="1143000"/>
          </a:xfrm>
        </p:spPr>
        <p:txBody>
          <a:bodyPr/>
          <a:lstStyle/>
          <a:p>
            <a:pPr eaLnBrk="1" hangingPunct="1"/>
            <a:r>
              <a:rPr lang="en-US" sz="2800" dirty="0"/>
              <a:t>Chapter 6</a:t>
            </a:r>
            <a:br>
              <a:rPr lang="en-US" sz="2800" dirty="0"/>
            </a:br>
            <a:r>
              <a:rPr lang="en-US" sz="2800" dirty="0"/>
              <a:t>Soft-Switching dc-dc Converters Outlines</a:t>
            </a:r>
          </a:p>
        </p:txBody>
      </p:sp>
      <p:sp>
        <p:nvSpPr>
          <p:cNvPr id="65539" name="Rectangle 3"/>
          <p:cNvSpPr>
            <a:spLocks noGrp="1" noChangeArrowheads="1"/>
          </p:cNvSpPr>
          <p:nvPr>
            <p:ph type="body" idx="1"/>
          </p:nvPr>
        </p:nvSpPr>
        <p:spPr>
          <a:xfrm>
            <a:off x="685800" y="1828800"/>
            <a:ext cx="7772400" cy="4114800"/>
          </a:xfrm>
        </p:spPr>
        <p:txBody>
          <a:bodyPr/>
          <a:lstStyle/>
          <a:p>
            <a:pPr eaLnBrk="1" hangingPunct="1">
              <a:lnSpc>
                <a:spcPct val="90000"/>
              </a:lnSpc>
            </a:pPr>
            <a:r>
              <a:rPr lang="en-US" sz="1800" dirty="0"/>
              <a:t>Classification of soft-switching resonant converters</a:t>
            </a:r>
          </a:p>
          <a:p>
            <a:pPr eaLnBrk="1" hangingPunct="1">
              <a:lnSpc>
                <a:spcPct val="90000"/>
              </a:lnSpc>
            </a:pPr>
            <a:r>
              <a:rPr lang="en-US" sz="1800" dirty="0"/>
              <a:t>Advantages and disadvantages of ZCS and ZVS</a:t>
            </a:r>
          </a:p>
          <a:p>
            <a:pPr eaLnBrk="1" hangingPunct="1">
              <a:lnSpc>
                <a:spcPct val="90000"/>
              </a:lnSpc>
            </a:pPr>
            <a:r>
              <a:rPr lang="en-US" sz="1800" dirty="0"/>
              <a:t>Zero-current switching topologies</a:t>
            </a:r>
          </a:p>
          <a:p>
            <a:pPr lvl="1" eaLnBrk="1" hangingPunct="1">
              <a:lnSpc>
                <a:spcPct val="90000"/>
              </a:lnSpc>
            </a:pPr>
            <a:r>
              <a:rPr lang="en-US" sz="1800" dirty="0"/>
              <a:t>The resonant switch</a:t>
            </a:r>
          </a:p>
          <a:p>
            <a:pPr lvl="1" eaLnBrk="1" hangingPunct="1">
              <a:lnSpc>
                <a:spcPct val="90000"/>
              </a:lnSpc>
            </a:pPr>
            <a:r>
              <a:rPr lang="en-US" sz="1800" dirty="0"/>
              <a:t>Steady-state analyses of Quasi-resonant converters</a:t>
            </a:r>
          </a:p>
          <a:p>
            <a:pPr eaLnBrk="1" hangingPunct="1">
              <a:lnSpc>
                <a:spcPct val="90000"/>
              </a:lnSpc>
            </a:pPr>
            <a:r>
              <a:rPr lang="en-US" sz="1800" dirty="0"/>
              <a:t>Zero-voltage switching topologies</a:t>
            </a:r>
          </a:p>
          <a:p>
            <a:pPr lvl="1" eaLnBrk="1" hangingPunct="1">
              <a:lnSpc>
                <a:spcPct val="90000"/>
              </a:lnSpc>
            </a:pPr>
            <a:r>
              <a:rPr lang="en-US" sz="1800" dirty="0"/>
              <a:t>Resonant switch arrangements</a:t>
            </a:r>
          </a:p>
          <a:p>
            <a:pPr lvl="1" eaLnBrk="1" hangingPunct="1">
              <a:lnSpc>
                <a:spcPct val="90000"/>
              </a:lnSpc>
            </a:pPr>
            <a:r>
              <a:rPr lang="en-US" sz="1800" dirty="0"/>
              <a:t>Steady-state analyses of Quasi-resonant converters</a:t>
            </a:r>
          </a:p>
          <a:p>
            <a:pPr eaLnBrk="1" hangingPunct="1">
              <a:lnSpc>
                <a:spcPct val="90000"/>
              </a:lnSpc>
            </a:pPr>
            <a:r>
              <a:rPr lang="en-US" sz="1800" dirty="0"/>
              <a:t>Generalized analysis</a:t>
            </a:r>
          </a:p>
          <a:p>
            <a:pPr lvl="1" eaLnBrk="1" hangingPunct="1">
              <a:lnSpc>
                <a:spcPct val="90000"/>
              </a:lnSpc>
            </a:pPr>
            <a:r>
              <a:rPr lang="en-US" sz="1800" dirty="0"/>
              <a:t>The generalized switching cell</a:t>
            </a:r>
          </a:p>
          <a:p>
            <a:pPr lvl="1" eaLnBrk="1" hangingPunct="1">
              <a:lnSpc>
                <a:spcPct val="90000"/>
              </a:lnSpc>
            </a:pPr>
            <a:r>
              <a:rPr lang="en-US" sz="1800" dirty="0"/>
              <a:t>Basic Operation of the ZCS and ZVS QRC cells</a:t>
            </a:r>
          </a:p>
          <a:p>
            <a:pPr eaLnBrk="1" hangingPunct="1">
              <a:lnSpc>
                <a:spcPct val="90000"/>
              </a:lnSpc>
            </a:pPr>
            <a:r>
              <a:rPr lang="en-US" sz="1800" dirty="0"/>
              <a:t>Zero-Voltage and Zero-Current transition converters</a:t>
            </a:r>
          </a:p>
          <a:p>
            <a:pPr lvl="1" eaLnBrk="1" hangingPunct="1">
              <a:lnSpc>
                <a:spcPct val="90000"/>
              </a:lnSpc>
            </a:pPr>
            <a:r>
              <a:rPr lang="en-US" sz="1800" dirty="0"/>
              <a:t>The Boost ZVT PWM Converter</a:t>
            </a:r>
          </a:p>
          <a:p>
            <a:pPr lvl="1" eaLnBrk="1" hangingPunct="1">
              <a:lnSpc>
                <a:spcPct val="90000"/>
              </a:lnSpc>
            </a:pPr>
            <a:endParaRPr lang="en-US" sz="1800" dirty="0"/>
          </a:p>
        </p:txBody>
      </p:sp>
      <p:sp>
        <p:nvSpPr>
          <p:cNvPr id="4" name="Slide Number Placeholder 3"/>
          <p:cNvSpPr>
            <a:spLocks noGrp="1"/>
          </p:cNvSpPr>
          <p:nvPr>
            <p:ph type="sldNum" sz="quarter" idx="12"/>
          </p:nvPr>
        </p:nvSpPr>
        <p:spPr>
          <a:xfrm>
            <a:off x="6553200" y="6400800"/>
            <a:ext cx="1905000" cy="457200"/>
          </a:xfrm>
        </p:spPr>
        <p:txBody>
          <a:bodyPr/>
          <a:lstStyle/>
          <a:p>
            <a:pPr>
              <a:defRPr/>
            </a:pPr>
            <a:fld id="{96E4E7AB-DAC9-4177-B413-62033E0ED894}"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228600"/>
            <a:ext cx="7772400" cy="1143000"/>
          </a:xfrm>
        </p:spPr>
        <p:txBody>
          <a:bodyPr/>
          <a:lstStyle/>
          <a:p>
            <a:pPr eaLnBrk="1" hangingPunct="1"/>
            <a:r>
              <a:rPr lang="en-US" sz="3600" dirty="0"/>
              <a:t>Types of dc-dc Converters</a:t>
            </a:r>
          </a:p>
        </p:txBody>
      </p:sp>
      <p:sp>
        <p:nvSpPr>
          <p:cNvPr id="66563" name="Rectangle 3"/>
          <p:cNvSpPr>
            <a:spLocks noGrp="1" noChangeArrowheads="1"/>
          </p:cNvSpPr>
          <p:nvPr>
            <p:ph type="body" idx="1"/>
          </p:nvPr>
        </p:nvSpPr>
        <p:spPr>
          <a:xfrm>
            <a:off x="381000" y="1371600"/>
            <a:ext cx="8534400" cy="4953000"/>
          </a:xfrm>
        </p:spPr>
        <p:txBody>
          <a:bodyPr/>
          <a:lstStyle/>
          <a:p>
            <a:pPr algn="just" eaLnBrk="1" hangingPunct="1">
              <a:lnSpc>
                <a:spcPct val="90000"/>
              </a:lnSpc>
            </a:pPr>
            <a:r>
              <a:rPr lang="en-US" sz="2400" b="1" dirty="0">
                <a:cs typeface="Times New Roman" pitchFamily="18" charset="0"/>
              </a:rPr>
              <a:t>The linear power supplies </a:t>
            </a:r>
          </a:p>
          <a:p>
            <a:pPr lvl="1" algn="just" eaLnBrk="1" hangingPunct="1">
              <a:lnSpc>
                <a:spcPct val="90000"/>
              </a:lnSpc>
            </a:pPr>
            <a:r>
              <a:rPr lang="en-US" sz="2000" b="1" i="1" dirty="0">
                <a:cs typeface="Times New Roman" pitchFamily="18" charset="0"/>
              </a:rPr>
              <a:t>Advantages: </a:t>
            </a:r>
            <a:r>
              <a:rPr lang="en-US" sz="2000" dirty="0">
                <a:cs typeface="Times New Roman" pitchFamily="18" charset="0"/>
              </a:rPr>
              <a:t>Simplicity in design, no electrical noise in its output, fast dynamic response time, and low cost. </a:t>
            </a:r>
          </a:p>
          <a:p>
            <a:pPr lvl="1" algn="just" eaLnBrk="1" hangingPunct="1">
              <a:lnSpc>
                <a:spcPct val="90000"/>
              </a:lnSpc>
            </a:pPr>
            <a:r>
              <a:rPr lang="en-US" sz="2000" b="1" i="1" dirty="0">
                <a:cs typeface="Times New Roman" pitchFamily="18" charset="0"/>
              </a:rPr>
              <a:t>Disadvantages: </a:t>
            </a:r>
            <a:r>
              <a:rPr lang="en-US" sz="2000" dirty="0">
                <a:cs typeface="Times New Roman" pitchFamily="18" charset="0"/>
              </a:rPr>
              <a:t>it can only be used as a step down regulator, Each regulator is limited to only one output, and Low efficiency when compared to other switching regulators </a:t>
            </a:r>
          </a:p>
          <a:p>
            <a:pPr algn="just" eaLnBrk="1" hangingPunct="1">
              <a:lnSpc>
                <a:spcPct val="90000"/>
              </a:lnSpc>
            </a:pPr>
            <a:r>
              <a:rPr lang="en-US" sz="2400" b="1" dirty="0">
                <a:cs typeface="Times New Roman" pitchFamily="18" charset="0"/>
              </a:rPr>
              <a:t>High frequency pulse width modulation (PWM) switching regulator</a:t>
            </a:r>
          </a:p>
          <a:p>
            <a:pPr lvl="1" eaLnBrk="1" hangingPunct="1">
              <a:lnSpc>
                <a:spcPct val="90000"/>
              </a:lnSpc>
            </a:pPr>
            <a:r>
              <a:rPr lang="en-US" sz="2000" b="1" i="1" dirty="0">
                <a:cs typeface="Times New Roman" pitchFamily="18" charset="0"/>
              </a:rPr>
              <a:t>Advantages: </a:t>
            </a:r>
            <a:r>
              <a:rPr lang="en-US" sz="2000" dirty="0">
                <a:cs typeface="Times New Roman" pitchFamily="18" charset="0"/>
              </a:rPr>
              <a:t>Higher efficiency, Power transistors operate at their most efficient points, Multi-output applications are possible, Size and the cost are much lower.</a:t>
            </a:r>
          </a:p>
          <a:p>
            <a:pPr lvl="1" eaLnBrk="1" hangingPunct="1">
              <a:lnSpc>
                <a:spcPct val="90000"/>
              </a:lnSpc>
            </a:pPr>
            <a:r>
              <a:rPr lang="en-US" sz="2000" b="1" i="1" dirty="0">
                <a:cs typeface="Times New Roman" pitchFamily="18" charset="0"/>
              </a:rPr>
              <a:t>Limitations: </a:t>
            </a:r>
            <a:r>
              <a:rPr lang="en-US" sz="2000" dirty="0">
                <a:cs typeface="Times New Roman" pitchFamily="18" charset="0"/>
              </a:rPr>
              <a:t>Greater circuit complexity compared to the linear power supplies, High Electromagnetic Interference (EMI).</a:t>
            </a:r>
            <a:endParaRPr lang="en-US" sz="2000" dirty="0"/>
          </a:p>
        </p:txBody>
      </p:sp>
      <p:sp>
        <p:nvSpPr>
          <p:cNvPr id="5" name="Slide Number Placeholder 4"/>
          <p:cNvSpPr>
            <a:spLocks noGrp="1"/>
          </p:cNvSpPr>
          <p:nvPr>
            <p:ph type="sldNum" sz="quarter" idx="12"/>
          </p:nvPr>
        </p:nvSpPr>
        <p:spPr>
          <a:xfrm>
            <a:off x="6553200" y="6400800"/>
            <a:ext cx="1905000" cy="457200"/>
          </a:xfrm>
        </p:spPr>
        <p:txBody>
          <a:bodyPr/>
          <a:lstStyle/>
          <a:p>
            <a:pPr>
              <a:defRPr/>
            </a:pPr>
            <a:fld id="{96E4E7AB-DAC9-4177-B413-62033E0ED894}"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304800"/>
            <a:ext cx="7772400" cy="1143000"/>
          </a:xfrm>
        </p:spPr>
        <p:txBody>
          <a:bodyPr/>
          <a:lstStyle/>
          <a:p>
            <a:pPr>
              <a:defRPr/>
            </a:pPr>
            <a:r>
              <a:rPr lang="en-US" sz="2800" b="1" dirty="0">
                <a:cs typeface="Times New Roman" pitchFamily="18" charset="0"/>
              </a:rPr>
              <a:t>Pulse Width Modulation (PWM) Switching </a:t>
            </a:r>
            <a:br>
              <a:rPr lang="en-US" sz="2800" b="1" dirty="0">
                <a:cs typeface="Times New Roman" pitchFamily="18" charset="0"/>
              </a:rPr>
            </a:br>
            <a:r>
              <a:rPr lang="en-US" sz="2800" b="1" dirty="0">
                <a:cs typeface="+mj-cs"/>
              </a:rPr>
              <a:t>Duty Ratio Controlled Switch</a:t>
            </a:r>
            <a:endParaRPr lang="en-US" sz="2800" dirty="0">
              <a:cs typeface="+mj-cs"/>
            </a:endParaRPr>
          </a:p>
        </p:txBody>
      </p:sp>
      <p:sp>
        <p:nvSpPr>
          <p:cNvPr id="95235" name="Rectangle 3"/>
          <p:cNvSpPr>
            <a:spLocks noGrp="1" noChangeArrowheads="1"/>
          </p:cNvSpPr>
          <p:nvPr>
            <p:ph type="body" idx="1"/>
          </p:nvPr>
        </p:nvSpPr>
        <p:spPr>
          <a:xfrm>
            <a:off x="990600" y="1143000"/>
            <a:ext cx="8153400" cy="5334000"/>
          </a:xfrm>
        </p:spPr>
        <p:txBody>
          <a:bodyPr/>
          <a:lstStyle/>
          <a:p>
            <a:pPr>
              <a:buFontTx/>
              <a:buNone/>
              <a:defRPr/>
            </a:pPr>
            <a:endParaRPr lang="en-US" sz="1400" i="1" dirty="0">
              <a:cs typeface="+mn-cs"/>
            </a:endParaRPr>
          </a:p>
          <a:p>
            <a:pPr lvl="1">
              <a:buFontTx/>
              <a:buNone/>
              <a:defRPr/>
            </a:pPr>
            <a:endParaRPr lang="en-US" sz="2400" b="1" dirty="0">
              <a:effectLst>
                <a:outerShdw blurRad="38100" dist="38100" dir="2700000" algn="tl">
                  <a:srgbClr val="DDDDDD"/>
                </a:outerShdw>
              </a:effectLst>
            </a:endParaRPr>
          </a:p>
          <a:p>
            <a:pPr lvl="1">
              <a:defRPr/>
            </a:pPr>
            <a:endParaRPr lang="en-US" sz="2400" b="1" dirty="0">
              <a:effectLst>
                <a:outerShdw blurRad="38100" dist="38100" dir="2700000" algn="tl">
                  <a:srgbClr val="DDDDDD"/>
                </a:outerShdw>
              </a:effectLst>
            </a:endParaRPr>
          </a:p>
          <a:p>
            <a:pPr lvl="1">
              <a:defRPr/>
            </a:pPr>
            <a:endParaRPr lang="en-US" sz="2400" b="1" dirty="0">
              <a:effectLst>
                <a:outerShdw blurRad="38100" dist="38100" dir="2700000" algn="tl">
                  <a:srgbClr val="DDDDDD"/>
                </a:outerShdw>
              </a:effectLst>
            </a:endParaRPr>
          </a:p>
        </p:txBody>
      </p:sp>
      <p:sp>
        <p:nvSpPr>
          <p:cNvPr id="95243" name="Rectangle 11"/>
          <p:cNvSpPr>
            <a:spLocks noChangeArrowheads="1"/>
          </p:cNvSpPr>
          <p:nvPr/>
        </p:nvSpPr>
        <p:spPr bwMode="auto">
          <a:xfrm>
            <a:off x="990600" y="1143000"/>
            <a:ext cx="81534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742950" lvl="1" indent="-285750">
              <a:spcBef>
                <a:spcPct val="20000"/>
              </a:spcBef>
              <a:defRPr/>
            </a:pPr>
            <a:endParaRPr lang="en-US" b="1">
              <a:effectLst>
                <a:outerShdw blurRad="38100" dist="38100" dir="2700000" algn="tl">
                  <a:srgbClr val="DDDDDD"/>
                </a:outerShdw>
              </a:effectLst>
              <a:cs typeface="+mn-cs"/>
            </a:endParaRPr>
          </a:p>
          <a:p>
            <a:pPr marL="742950" lvl="1" indent="-285750">
              <a:spcBef>
                <a:spcPct val="20000"/>
              </a:spcBef>
              <a:buFontTx/>
              <a:buChar char="–"/>
              <a:defRPr/>
            </a:pPr>
            <a:endParaRPr lang="en-US" b="1">
              <a:effectLst>
                <a:outerShdw blurRad="38100" dist="38100" dir="2700000" algn="tl">
                  <a:srgbClr val="DDDDDD"/>
                </a:outerShdw>
              </a:effectLst>
              <a:cs typeface="+mn-cs"/>
            </a:endParaRPr>
          </a:p>
          <a:p>
            <a:pPr marL="742950" lvl="1" indent="-285750">
              <a:spcBef>
                <a:spcPct val="20000"/>
              </a:spcBef>
              <a:buFontTx/>
              <a:buChar char="–"/>
              <a:defRPr/>
            </a:pPr>
            <a:endParaRPr lang="en-US" b="1">
              <a:effectLst>
                <a:outerShdw blurRad="38100" dist="38100" dir="2700000" algn="tl">
                  <a:srgbClr val="DDDDDD"/>
                </a:outerShdw>
              </a:effectLst>
              <a:cs typeface="+mn-cs"/>
            </a:endParaRPr>
          </a:p>
        </p:txBody>
      </p:sp>
      <p:sp>
        <p:nvSpPr>
          <p:cNvPr id="95244" name="Rectangle 12"/>
          <p:cNvSpPr>
            <a:spLocks noChangeArrowheads="1"/>
          </p:cNvSpPr>
          <p:nvPr/>
        </p:nvSpPr>
        <p:spPr bwMode="auto">
          <a:xfrm>
            <a:off x="2476500" y="25908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cs typeface="+mn-cs"/>
            </a:endParaRPr>
          </a:p>
        </p:txBody>
      </p:sp>
      <p:sp>
        <p:nvSpPr>
          <p:cNvPr id="95246" name="Rectangle 14"/>
          <p:cNvSpPr>
            <a:spLocks noChangeArrowheads="1"/>
          </p:cNvSpPr>
          <p:nvPr/>
        </p:nvSpPr>
        <p:spPr bwMode="auto">
          <a:xfrm>
            <a:off x="0" y="2457450"/>
            <a:ext cx="91440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cs typeface="Times New Roman" charset="0"/>
              </a:rPr>
              <a:t> </a:t>
            </a:r>
            <a:endParaRPr lang="en-US" sz="1200" dirty="0">
              <a:cs typeface="Times New Roman" charset="0"/>
            </a:endParaRPr>
          </a:p>
          <a:p>
            <a:pPr algn="ctr">
              <a:defRPr/>
            </a:pPr>
            <a:r>
              <a:rPr lang="en-US" sz="1200" dirty="0">
                <a:cs typeface="Times New Roman" charset="0"/>
              </a:rPr>
              <a:t> </a:t>
            </a:r>
          </a:p>
          <a:p>
            <a:pPr algn="ctr">
              <a:defRPr/>
            </a:pPr>
            <a:r>
              <a:rPr lang="en-US" sz="1200" dirty="0">
                <a:cs typeface="Times New Roman" charset="0"/>
              </a:rPr>
              <a:t> </a:t>
            </a:r>
          </a:p>
          <a:p>
            <a:pPr>
              <a:defRPr/>
            </a:pPr>
            <a:endParaRPr lang="en-US" dirty="0">
              <a:cs typeface="+mn-cs"/>
            </a:endParaRPr>
          </a:p>
        </p:txBody>
      </p:sp>
      <p:pic>
        <p:nvPicPr>
          <p:cNvPr id="13319"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4191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05200"/>
            <a:ext cx="463867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667000" y="5486400"/>
            <a:ext cx="1447800" cy="523220"/>
          </a:xfrm>
          <a:prstGeom prst="rect">
            <a:avLst/>
          </a:prstGeom>
          <a:noFill/>
        </p:spPr>
        <p:txBody>
          <a:bodyPr wrap="square" rtlCol="0">
            <a:spAutoFit/>
          </a:bodyPr>
          <a:lstStyle/>
          <a:p>
            <a:r>
              <a:rPr lang="en-US" dirty="0"/>
              <a:t>Duty Cycle D:</a:t>
            </a:r>
          </a:p>
          <a:p>
            <a:r>
              <a:rPr lang="en-US" dirty="0"/>
              <a:t>0 &lt; D &lt; 1</a:t>
            </a:r>
          </a:p>
        </p:txBody>
      </p:sp>
      <p:sp>
        <p:nvSpPr>
          <p:cNvPr id="12" name="TextBox 11"/>
          <p:cNvSpPr txBox="1"/>
          <p:nvPr/>
        </p:nvSpPr>
        <p:spPr>
          <a:xfrm>
            <a:off x="4114800" y="5486400"/>
            <a:ext cx="1905000" cy="523220"/>
          </a:xfrm>
          <a:prstGeom prst="rect">
            <a:avLst/>
          </a:prstGeom>
          <a:noFill/>
        </p:spPr>
        <p:txBody>
          <a:bodyPr wrap="square" rtlCol="0">
            <a:spAutoFit/>
          </a:bodyPr>
          <a:lstStyle/>
          <a:p>
            <a:r>
              <a:rPr lang="en-US" dirty="0"/>
              <a:t>Complement D’ :</a:t>
            </a:r>
          </a:p>
          <a:p>
            <a:r>
              <a:rPr lang="en-US" dirty="0"/>
              <a:t> 0 &lt;  D’ &lt; 1 </a:t>
            </a:r>
          </a:p>
        </p:txBody>
      </p:sp>
    </p:spTree>
    <p:extLst>
      <p:ext uri="{BB962C8B-B14F-4D97-AF65-F5344CB8AC3E}">
        <p14:creationId xmlns:p14="http://schemas.microsoft.com/office/powerpoint/2010/main" val="179861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sz="2800" b="1">
                <a:cs typeface="+mj-cs"/>
              </a:rPr>
              <a:t>DC Component</a:t>
            </a:r>
            <a:endParaRPr lang="en-US" sz="2800">
              <a:cs typeface="+mj-cs"/>
            </a:endParaRPr>
          </a:p>
        </p:txBody>
      </p:sp>
      <p:sp>
        <p:nvSpPr>
          <p:cNvPr id="96259" name="Rectangle 3"/>
          <p:cNvSpPr>
            <a:spLocks noGrp="1" noChangeArrowheads="1"/>
          </p:cNvSpPr>
          <p:nvPr>
            <p:ph type="body" sz="half" idx="1"/>
          </p:nvPr>
        </p:nvSpPr>
        <p:spPr/>
        <p:txBody>
          <a:bodyPr/>
          <a:lstStyle/>
          <a:p>
            <a:pPr>
              <a:buFontTx/>
              <a:buNone/>
              <a:defRPr/>
            </a:pPr>
            <a:endParaRPr lang="en-US" sz="1200" i="1">
              <a:cs typeface="+mn-cs"/>
            </a:endParaRPr>
          </a:p>
          <a:p>
            <a:pPr lvl="1">
              <a:buFontTx/>
              <a:buNone/>
              <a:defRPr/>
            </a:pPr>
            <a:endParaRPr lang="en-US" sz="2000" b="1">
              <a:effectLst>
                <a:outerShdw blurRad="38100" dist="38100" dir="2700000" algn="tl">
                  <a:srgbClr val="DDDDDD"/>
                </a:outerShdw>
              </a:effectLst>
            </a:endParaRPr>
          </a:p>
          <a:p>
            <a:pPr lvl="1">
              <a:defRPr/>
            </a:pPr>
            <a:endParaRPr lang="en-US" sz="2000" b="1">
              <a:effectLst>
                <a:outerShdw blurRad="38100" dist="38100" dir="2700000" algn="tl">
                  <a:srgbClr val="DDDDDD"/>
                </a:outerShdw>
              </a:effectLst>
            </a:endParaRPr>
          </a:p>
          <a:p>
            <a:pPr lvl="1">
              <a:defRPr/>
            </a:pPr>
            <a:endParaRPr lang="en-US" sz="2000" b="1">
              <a:effectLst>
                <a:outerShdw blurRad="38100" dist="38100" dir="2700000" algn="tl">
                  <a:srgbClr val="DDDDDD"/>
                </a:outerShdw>
              </a:effectLst>
            </a:endParaRPr>
          </a:p>
        </p:txBody>
      </p:sp>
      <p:pic>
        <p:nvPicPr>
          <p:cNvPr id="96263" name="Picture 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447800" y="990600"/>
            <a:ext cx="6858000" cy="35687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96265" name="Picture 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447800" y="4419600"/>
            <a:ext cx="6248400" cy="2357438"/>
          </a:xfrm>
        </p:spPr>
      </p:pic>
    </p:spTree>
    <p:extLst>
      <p:ext uri="{BB962C8B-B14F-4D97-AF65-F5344CB8AC3E}">
        <p14:creationId xmlns:p14="http://schemas.microsoft.com/office/powerpoint/2010/main" val="58812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a:defRPr/>
            </a:pPr>
            <a:r>
              <a:rPr lang="en-US" sz="2800" b="1">
                <a:cs typeface="+mj-cs"/>
              </a:rPr>
              <a:t>Derivation of Classic Converter </a:t>
            </a:r>
            <a:br>
              <a:rPr lang="en-US" sz="2800" b="1">
                <a:cs typeface="+mj-cs"/>
              </a:rPr>
            </a:br>
            <a:r>
              <a:rPr lang="en-US" sz="2800" b="1">
                <a:cs typeface="+mj-cs"/>
              </a:rPr>
              <a:t>Topologies (2</a:t>
            </a:r>
            <a:r>
              <a:rPr lang="en-US" sz="2800" b="1" baseline="30000">
                <a:cs typeface="+mj-cs"/>
              </a:rPr>
              <a:t>nd</a:t>
            </a:r>
            <a:r>
              <a:rPr lang="en-US" sz="2800" b="1">
                <a:cs typeface="+mj-cs"/>
              </a:rPr>
              <a:t> Order)</a:t>
            </a:r>
          </a:p>
        </p:txBody>
      </p:sp>
      <p:pic>
        <p:nvPicPr>
          <p:cNvPr id="2775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534400" cy="5291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6319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685800" y="304800"/>
            <a:ext cx="7772400" cy="1143000"/>
          </a:xfrm>
        </p:spPr>
        <p:txBody>
          <a:bodyPr/>
          <a:lstStyle/>
          <a:p>
            <a:pPr>
              <a:defRPr/>
            </a:pPr>
            <a:r>
              <a:rPr lang="en-US" sz="2800" b="1" dirty="0">
                <a:cs typeface="+mj-cs"/>
              </a:rPr>
              <a:t>Classic Converter Topologies</a:t>
            </a:r>
          </a:p>
        </p:txBody>
      </p:sp>
      <p:pic>
        <p:nvPicPr>
          <p:cNvPr id="251915"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22375"/>
            <a:ext cx="7467600" cy="56356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83330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z="2800" b="1">
                <a:cs typeface="+mj-cs"/>
              </a:rPr>
              <a:t>Step Down Converter-Buck</a:t>
            </a:r>
          </a:p>
        </p:txBody>
      </p:sp>
      <p:sp>
        <p:nvSpPr>
          <p:cNvPr id="97283" name="Rectangle 3"/>
          <p:cNvSpPr>
            <a:spLocks noGrp="1" noChangeArrowheads="1"/>
          </p:cNvSpPr>
          <p:nvPr>
            <p:ph type="body" idx="1"/>
          </p:nvPr>
        </p:nvSpPr>
        <p:spPr>
          <a:xfrm>
            <a:off x="990600" y="1143000"/>
            <a:ext cx="8153400" cy="5334000"/>
          </a:xfrm>
        </p:spPr>
        <p:txBody>
          <a:bodyPr/>
          <a:lstStyle/>
          <a:p>
            <a:pPr>
              <a:buFontTx/>
              <a:buNone/>
              <a:defRPr/>
            </a:pPr>
            <a:endParaRPr lang="en-US" sz="1400" i="1">
              <a:cs typeface="+mn-cs"/>
            </a:endParaRPr>
          </a:p>
          <a:p>
            <a:pPr lvl="1">
              <a:buFontTx/>
              <a:buNone/>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a:p>
            <a:pPr lvl="1">
              <a:defRPr/>
            </a:pPr>
            <a:endParaRPr lang="en-US" sz="2400" b="1">
              <a:effectLst>
                <a:outerShdw blurRad="38100" dist="38100" dir="2700000" algn="tl">
                  <a:srgbClr val="DDDDDD"/>
                </a:outerShdw>
              </a:effectLst>
            </a:endParaRPr>
          </a:p>
        </p:txBody>
      </p:sp>
      <p:pic>
        <p:nvPicPr>
          <p:cNvPr id="972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5562600" cy="2141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72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676400"/>
            <a:ext cx="310515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7288" name="Rectangle 8"/>
          <p:cNvSpPr>
            <a:spLocks noChangeArrowheads="1"/>
          </p:cNvSpPr>
          <p:nvPr/>
        </p:nvSpPr>
        <p:spPr bwMode="auto">
          <a:xfrm>
            <a:off x="533400" y="3352800"/>
            <a:ext cx="82296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endParaRPr lang="en-US" sz="1400" i="1">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Low Pass extracts DC</a:t>
            </a:r>
          </a:p>
          <a:p>
            <a:pPr marL="342900" indent="-342900">
              <a:spcBef>
                <a:spcPct val="20000"/>
              </a:spcBef>
              <a:buFontTx/>
              <a:buChar char="•"/>
              <a:defRPr/>
            </a:pPr>
            <a:r>
              <a:rPr lang="en-US" b="1">
                <a:effectLst>
                  <a:outerShdw blurRad="38100" dist="38100" dir="2700000" algn="tl">
                    <a:srgbClr val="DDDDDD"/>
                  </a:outerShdw>
                </a:effectLst>
                <a:cs typeface="+mn-cs"/>
              </a:rPr>
              <a:t>Position 2 allows for current </a:t>
            </a:r>
            <a:r>
              <a:rPr lang="ja-JP" altLang="en-US" b="1">
                <a:effectLst>
                  <a:outerShdw blurRad="38100" dist="38100" dir="2700000" algn="tl">
                    <a:srgbClr val="DDDDDD"/>
                  </a:outerShdw>
                </a:effectLst>
                <a:latin typeface="Arial"/>
                <a:cs typeface="+mn-cs"/>
              </a:rPr>
              <a:t>“</a:t>
            </a:r>
            <a:r>
              <a:rPr lang="en-US" b="1">
                <a:effectLst>
                  <a:outerShdw blurRad="38100" dist="38100" dir="2700000" algn="tl">
                    <a:srgbClr val="DDDDDD"/>
                  </a:outerShdw>
                </a:effectLst>
                <a:cs typeface="+mn-cs"/>
              </a:rPr>
              <a:t>freewheeling</a:t>
            </a:r>
            <a:r>
              <a:rPr lang="ja-JP" altLang="en-US" b="1">
                <a:effectLst>
                  <a:outerShdw blurRad="38100" dist="38100" dir="2700000" algn="tl">
                    <a:srgbClr val="DDDDDD"/>
                  </a:outerShdw>
                </a:effectLst>
                <a:latin typeface="Arial"/>
                <a:cs typeface="+mn-cs"/>
              </a:rPr>
              <a:t>”</a:t>
            </a:r>
            <a:endParaRPr lang="en-US" b="1">
              <a:effectLst>
                <a:outerShdw blurRad="38100" dist="38100" dir="2700000" algn="tl">
                  <a:srgbClr val="DDDDDD"/>
                </a:outerShdw>
              </a:effectLst>
              <a:cs typeface="+mn-cs"/>
            </a:endParaRPr>
          </a:p>
          <a:p>
            <a:pPr marL="342900" indent="-342900">
              <a:spcBef>
                <a:spcPct val="20000"/>
              </a:spcBef>
              <a:buFontTx/>
              <a:buChar char="•"/>
              <a:defRPr/>
            </a:pPr>
            <a:r>
              <a:rPr lang="en-US" b="1">
                <a:effectLst>
                  <a:outerShdw blurRad="38100" dist="38100" dir="2700000" algn="tl">
                    <a:srgbClr val="DDDDDD"/>
                  </a:outerShdw>
                </a:effectLst>
                <a:cs typeface="+mn-cs"/>
              </a:rPr>
              <a:t>Vo can be controlled by adjusting D (Switching Period/Frequency Fixed), Vo/Vin = D</a:t>
            </a:r>
          </a:p>
          <a:p>
            <a:pPr marL="342900" indent="-342900">
              <a:spcBef>
                <a:spcPct val="20000"/>
              </a:spcBef>
              <a:buFontTx/>
              <a:buChar char="•"/>
              <a:defRPr/>
            </a:pPr>
            <a:r>
              <a:rPr lang="en-US" b="1">
                <a:effectLst>
                  <a:outerShdw blurRad="38100" dist="38100" dir="2700000" algn="tl">
                    <a:srgbClr val="DDDDDD"/>
                  </a:outerShdw>
                </a:effectLst>
                <a:cs typeface="+mn-cs"/>
              </a:rPr>
              <a:t>Ideally, is no switch/filter loss, η=100%</a:t>
            </a:r>
          </a:p>
          <a:p>
            <a:pPr marL="742950" lvl="1" indent="-285750">
              <a:spcBef>
                <a:spcPct val="20000"/>
              </a:spcBef>
              <a:buFontTx/>
              <a:buChar char="–"/>
              <a:defRPr/>
            </a:pPr>
            <a:r>
              <a:rPr lang="en-US" b="1">
                <a:effectLst>
                  <a:outerShdw blurRad="38100" dist="38100" dir="2700000" algn="tl">
                    <a:srgbClr val="DDDDDD"/>
                  </a:outerShdw>
                </a:effectLst>
                <a:cs typeface="+mn-cs"/>
              </a:rPr>
              <a:t>We assume an ideal switch here</a:t>
            </a:r>
          </a:p>
          <a:p>
            <a:pPr marL="342900" indent="-342900">
              <a:spcBef>
                <a:spcPct val="20000"/>
              </a:spcBef>
              <a:buFontTx/>
              <a:buChar char="•"/>
              <a:defRPr/>
            </a:pPr>
            <a:endParaRPr lang="en-US" b="1">
              <a:solidFill>
                <a:srgbClr val="000000"/>
              </a:solidFill>
              <a:effectLst>
                <a:outerShdw blurRad="38100" dist="38100" dir="2700000" algn="tl">
                  <a:srgbClr val="DDDDDD"/>
                </a:outerShdw>
              </a:effectLst>
              <a:cs typeface="+mn-cs"/>
            </a:endParaRPr>
          </a:p>
          <a:p>
            <a:pPr marL="342900" indent="-342900">
              <a:spcBef>
                <a:spcPct val="20000"/>
              </a:spcBef>
              <a:buFontTx/>
              <a:buChar char="•"/>
              <a:defRPr/>
            </a:pPr>
            <a:endParaRPr lang="en-US" sz="1200" b="1">
              <a:effectLst>
                <a:outerShdw blurRad="38100" dist="38100" dir="2700000" algn="tl">
                  <a:srgbClr val="DDDDDD"/>
                </a:outerShdw>
              </a:effectLst>
              <a:cs typeface="+mn-cs"/>
            </a:endParaRPr>
          </a:p>
        </p:txBody>
      </p:sp>
    </p:spTree>
    <p:extLst>
      <p:ext uri="{BB962C8B-B14F-4D97-AF65-F5344CB8AC3E}">
        <p14:creationId xmlns:p14="http://schemas.microsoft.com/office/powerpoint/2010/main" val="435140737"/>
      </p:ext>
    </p:extLst>
  </p:cSld>
  <p:clrMapOvr>
    <a:masterClrMapping/>
  </p:clrMapOvr>
</p:sld>
</file>

<file path=ppt/theme/theme1.xml><?xml version="1.0" encoding="utf-8"?>
<a:theme xmlns:a="http://schemas.openxmlformats.org/drawingml/2006/main" name="Default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3500</TotalTime>
  <Words>1195</Words>
  <Application>Microsoft Macintosh PowerPoint</Application>
  <PresentationFormat>On-screen Show (4:3)</PresentationFormat>
  <Paragraphs>178</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Times New Roman Bold</vt:lpstr>
      <vt:lpstr>Default Design</vt:lpstr>
      <vt:lpstr>EEL 646 POWER ELECTRONICS II    Issa Batarseh  </vt:lpstr>
      <vt:lpstr>Agenda</vt:lpstr>
      <vt:lpstr>Chapter 6 Soft-Switching dc-dc Converters Outlines</vt:lpstr>
      <vt:lpstr>Types of dc-dc Converters</vt:lpstr>
      <vt:lpstr>Pulse Width Modulation (PWM) Switching  Duty Ratio Controlled Switch</vt:lpstr>
      <vt:lpstr>DC Component</vt:lpstr>
      <vt:lpstr>Derivation of Classic Converter  Topologies (2nd Order)</vt:lpstr>
      <vt:lpstr>Classic Converter Topologies</vt:lpstr>
      <vt:lpstr>Step Down Converter-Buck</vt:lpstr>
      <vt:lpstr>Types of dc-dc Converters</vt:lpstr>
      <vt:lpstr>Resonant vs. Conventional PWM</vt:lpstr>
      <vt:lpstr>Resonant vs. Conventional PWM</vt:lpstr>
      <vt:lpstr>Classification of Resonant Converters</vt:lpstr>
      <vt:lpstr>Classification of soft-Switching Resonant Converters</vt:lpstr>
      <vt:lpstr>Advantages and Disadvantages of ZCS and ZVS</vt:lpstr>
      <vt:lpstr>Switching Locus</vt:lpstr>
      <vt:lpstr>Switching Losses</vt:lpstr>
      <vt:lpstr>Soft Switching Locus</vt:lpstr>
      <vt:lpstr>PowerPoint Presentation</vt:lpstr>
      <vt:lpstr>PowerPoint Presentation</vt:lpstr>
      <vt:lpstr>Steady-State Analysis of Quasi-Resonant Converters</vt:lpstr>
      <vt:lpstr>PowerPoint Presentation</vt:lpstr>
      <vt:lpstr>PowerPoint Presentation</vt:lpstr>
      <vt:lpstr>The Buck Resonant Converter - Assumptions</vt:lpstr>
    </vt:vector>
  </TitlesOfParts>
  <Company>Univ.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s107</dc:creator>
  <cp:lastModifiedBy>Issa Batarseh</cp:lastModifiedBy>
  <cp:revision>197</cp:revision>
  <dcterms:created xsi:type="dcterms:W3CDTF">2003-04-07T19:14:00Z</dcterms:created>
  <dcterms:modified xsi:type="dcterms:W3CDTF">2024-01-11T18:25:34Z</dcterms:modified>
</cp:coreProperties>
</file>