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8"/>
  </p:notesMasterIdLst>
  <p:sldIdLst>
    <p:sldId id="275" r:id="rId2"/>
    <p:sldId id="276" r:id="rId3"/>
    <p:sldId id="334" r:id="rId4"/>
    <p:sldId id="256" r:id="rId5"/>
    <p:sldId id="335" r:id="rId6"/>
    <p:sldId id="336" r:id="rId7"/>
    <p:sldId id="340" r:id="rId8"/>
    <p:sldId id="978" r:id="rId9"/>
    <p:sldId id="277" r:id="rId10"/>
    <p:sldId id="342" r:id="rId11"/>
    <p:sldId id="308" r:id="rId12"/>
    <p:sldId id="283" r:id="rId13"/>
    <p:sldId id="337" r:id="rId14"/>
    <p:sldId id="979" r:id="rId15"/>
    <p:sldId id="282" r:id="rId16"/>
    <p:sldId id="281" r:id="rId17"/>
    <p:sldId id="278" r:id="rId18"/>
    <p:sldId id="309" r:id="rId19"/>
    <p:sldId id="311" r:id="rId20"/>
    <p:sldId id="279" r:id="rId21"/>
    <p:sldId id="280" r:id="rId22"/>
    <p:sldId id="320" r:id="rId23"/>
    <p:sldId id="284" r:id="rId24"/>
    <p:sldId id="285" r:id="rId25"/>
    <p:sldId id="956" r:id="rId26"/>
    <p:sldId id="287" r:id="rId27"/>
    <p:sldId id="965" r:id="rId28"/>
    <p:sldId id="966" r:id="rId29"/>
    <p:sldId id="967" r:id="rId30"/>
    <p:sldId id="297" r:id="rId31"/>
    <p:sldId id="291" r:id="rId32"/>
    <p:sldId id="958" r:id="rId33"/>
    <p:sldId id="957" r:id="rId34"/>
    <p:sldId id="959" r:id="rId35"/>
    <p:sldId id="962" r:id="rId36"/>
    <p:sldId id="961" r:id="rId37"/>
    <p:sldId id="963" r:id="rId38"/>
    <p:sldId id="964" r:id="rId39"/>
    <p:sldId id="294" r:id="rId40"/>
    <p:sldId id="295" r:id="rId41"/>
    <p:sldId id="296" r:id="rId42"/>
    <p:sldId id="292" r:id="rId43"/>
    <p:sldId id="293" r:id="rId44"/>
    <p:sldId id="298" r:id="rId45"/>
    <p:sldId id="980" r:id="rId46"/>
    <p:sldId id="324" r:id="rId47"/>
    <p:sldId id="325" r:id="rId48"/>
    <p:sldId id="316" r:id="rId49"/>
    <p:sldId id="302" r:id="rId50"/>
    <p:sldId id="326" r:id="rId51"/>
    <p:sldId id="313" r:id="rId52"/>
    <p:sldId id="312" r:id="rId53"/>
    <p:sldId id="327" r:id="rId54"/>
    <p:sldId id="329" r:id="rId55"/>
    <p:sldId id="330" r:id="rId56"/>
    <p:sldId id="331" r:id="rId57"/>
    <p:sldId id="968" r:id="rId58"/>
    <p:sldId id="683" r:id="rId59"/>
    <p:sldId id="955" r:id="rId60"/>
    <p:sldId id="332" r:id="rId61"/>
    <p:sldId id="333" r:id="rId62"/>
    <p:sldId id="257" r:id="rId63"/>
    <p:sldId id="977" r:id="rId64"/>
    <p:sldId id="259" r:id="rId65"/>
    <p:sldId id="260" r:id="rId66"/>
    <p:sldId id="269" r:id="rId67"/>
    <p:sldId id="266" r:id="rId68"/>
    <p:sldId id="263" r:id="rId69"/>
    <p:sldId id="264" r:id="rId70"/>
    <p:sldId id="273" r:id="rId71"/>
    <p:sldId id="274" r:id="rId72"/>
    <p:sldId id="270" r:id="rId73"/>
    <p:sldId id="271" r:id="rId74"/>
    <p:sldId id="272" r:id="rId75"/>
    <p:sldId id="338" r:id="rId76"/>
    <p:sldId id="267" r:id="rId77"/>
    <p:sldId id="258" r:id="rId78"/>
    <p:sldId id="300" r:id="rId79"/>
    <p:sldId id="969" r:id="rId80"/>
    <p:sldId id="970" r:id="rId81"/>
    <p:sldId id="971" r:id="rId82"/>
    <p:sldId id="972" r:id="rId83"/>
    <p:sldId id="973" r:id="rId84"/>
    <p:sldId id="974" r:id="rId85"/>
    <p:sldId id="975" r:id="rId86"/>
    <p:sldId id="976" r:id="rId87"/>
  </p:sldIdLst>
  <p:sldSz cx="9144000" cy="6858000" type="screen4x3"/>
  <p:notesSz cx="6858000" cy="9144000"/>
  <p:defaultTextStyle>
    <a:lvl1pPr>
      <a:defRPr sz="2400">
        <a:latin typeface="Times New Roman"/>
        <a:ea typeface="Times New Roman"/>
        <a:cs typeface="Times New Roman"/>
        <a:sym typeface="Times New Roman"/>
      </a:defRPr>
    </a:lvl1pPr>
    <a:lvl2pPr indent="457200">
      <a:defRPr sz="2400">
        <a:latin typeface="Times New Roman"/>
        <a:ea typeface="Times New Roman"/>
        <a:cs typeface="Times New Roman"/>
        <a:sym typeface="Times New Roman"/>
      </a:defRPr>
    </a:lvl2pPr>
    <a:lvl3pPr indent="914400">
      <a:defRPr sz="2400">
        <a:latin typeface="Times New Roman"/>
        <a:ea typeface="Times New Roman"/>
        <a:cs typeface="Times New Roman"/>
        <a:sym typeface="Times New Roman"/>
      </a:defRPr>
    </a:lvl3pPr>
    <a:lvl4pPr indent="1371600">
      <a:defRPr sz="2400">
        <a:latin typeface="Times New Roman"/>
        <a:ea typeface="Times New Roman"/>
        <a:cs typeface="Times New Roman"/>
        <a:sym typeface="Times New Roman"/>
      </a:defRPr>
    </a:lvl4pPr>
    <a:lvl5pPr indent="1828800">
      <a:defRPr sz="2400">
        <a:latin typeface="Times New Roman"/>
        <a:ea typeface="Times New Roman"/>
        <a:cs typeface="Times New Roman"/>
        <a:sym typeface="Times New Roman"/>
      </a:defRPr>
    </a:lvl5pPr>
    <a:lvl6pPr>
      <a:defRPr sz="2400">
        <a:latin typeface="Times New Roman"/>
        <a:ea typeface="Times New Roman"/>
        <a:cs typeface="Times New Roman"/>
        <a:sym typeface="Times New Roman"/>
      </a:defRPr>
    </a:lvl6pPr>
    <a:lvl7pPr>
      <a:defRPr sz="2400">
        <a:latin typeface="Times New Roman"/>
        <a:ea typeface="Times New Roman"/>
        <a:cs typeface="Times New Roman"/>
        <a:sym typeface="Times New Roman"/>
      </a:defRPr>
    </a:lvl7pPr>
    <a:lvl8pPr>
      <a:defRPr sz="2400">
        <a:latin typeface="Times New Roman"/>
        <a:ea typeface="Times New Roman"/>
        <a:cs typeface="Times New Roman"/>
        <a:sym typeface="Times New Roman"/>
      </a:defRPr>
    </a:lvl8pPr>
    <a:lvl9pPr>
      <a:defRPr sz="2400">
        <a:latin typeface="Times New Roman"/>
        <a:ea typeface="Times New Roman"/>
        <a:cs typeface="Times New Roman"/>
        <a:sym typeface="Times New Roman"/>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ECDD"/>
          </a:solidFill>
        </a:fill>
      </a:tcStyle>
    </a:wholeTbl>
    <a:band2H>
      <a:tcTxStyle/>
      <a:tcStyle>
        <a:tcBdr/>
        <a:fill>
          <a:solidFill>
            <a:srgbClr val="E6F6EF"/>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Row>
  </a:tblStyle>
  <a:tblStyle styleId="{C7B018BB-80A7-4F77-B60F-C8B233D01FF8}"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E6"/>
          </a:solidFill>
        </a:fill>
      </a:tcStyle>
    </a:wholeTbl>
    <a:band2H>
      <a:tcTxStyle/>
      <a:tcStyle>
        <a:tcBdr/>
        <a:fill>
          <a:solidFill>
            <a:srgbClr val="E7E7F3"/>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firstRow>
  </a:tblStyle>
  <a:tblStyle styleId="{CF821DB8-F4EB-4A41-A1BA-3FCAFE7338EE}" styleName="">
    <a:tblBg/>
    <a:wholeTbl>
      <a:tcTxStyle b="on" i="on">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Times New Roman"/>
          <a:ea typeface="Times New Roman"/>
          <a:cs typeface="Times New Roma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CC99"/>
          </a:solidFill>
        </a:fill>
      </a:tcStyle>
    </a:firstCol>
    <a:lastRow>
      <a:tcTxStyle b="on" i="on">
        <a:font>
          <a:latin typeface="Times New Roman"/>
          <a:ea typeface="Times New Roman"/>
          <a:cs typeface="Times New Roman"/>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Times New Roman"/>
          <a:ea typeface="Times New Roman"/>
          <a:cs typeface="Times New Roman"/>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0CC99"/>
          </a:solidFill>
        </a:fill>
      </a:tcStyle>
    </a:firstRow>
  </a:tblStyle>
  <a:tblStyle styleId="{33BA23B1-9221-436E-865A-0063620EA4FD}"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76"/>
    <p:restoredTop sz="94666"/>
  </p:normalViewPr>
  <p:slideViewPr>
    <p:cSldViewPr snapToGrid="0" snapToObjects="1">
      <p:cViewPr varScale="1">
        <p:scale>
          <a:sx n="102" d="100"/>
          <a:sy n="102" d="100"/>
        </p:scale>
        <p:origin x="1344"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96476996012904"/>
          <c:y val="3.7392215690067003E-2"/>
          <c:w val="0.759576955410461"/>
          <c:h val="0.81384446204112904"/>
        </c:manualLayout>
      </c:layout>
      <c:barChart>
        <c:barDir val="col"/>
        <c:grouping val="stacked"/>
        <c:varyColors val="0"/>
        <c:ser>
          <c:idx val="0"/>
          <c:order val="0"/>
          <c:tx>
            <c:v>Microinverter</c:v>
          </c:tx>
          <c:invertIfNegative val="0"/>
          <c:cat>
            <c:numRef>
              <c:f>'by Power Class and by Country'!$E$8:$K$8</c:f>
              <c:numCache>
                <c:formatCode>General</c:formatCode>
                <c:ptCount val="7"/>
                <c:pt idx="0">
                  <c:v>2014</c:v>
                </c:pt>
                <c:pt idx="1">
                  <c:v>2015</c:v>
                </c:pt>
                <c:pt idx="2">
                  <c:v>2016</c:v>
                </c:pt>
                <c:pt idx="3">
                  <c:v>2017</c:v>
                </c:pt>
                <c:pt idx="4">
                  <c:v>2018</c:v>
                </c:pt>
                <c:pt idx="5">
                  <c:v>2019</c:v>
                </c:pt>
                <c:pt idx="6">
                  <c:v>2020</c:v>
                </c:pt>
              </c:numCache>
            </c:numRef>
          </c:cat>
          <c:val>
            <c:numRef>
              <c:f>'by Power Class and by Country'!$E$161:$K$161</c:f>
              <c:numCache>
                <c:formatCode>#,##0</c:formatCode>
                <c:ptCount val="7"/>
                <c:pt idx="0">
                  <c:v>691.6661959117414</c:v>
                </c:pt>
                <c:pt idx="1">
                  <c:v>833.96004902810114</c:v>
                </c:pt>
                <c:pt idx="2">
                  <c:v>1018.423570845931</c:v>
                </c:pt>
                <c:pt idx="3">
                  <c:v>1467.3247405402169</c:v>
                </c:pt>
                <c:pt idx="4">
                  <c:v>2125.886944165698</c:v>
                </c:pt>
                <c:pt idx="5">
                  <c:v>2897.944674442434</c:v>
                </c:pt>
                <c:pt idx="6">
                  <c:v>3367.8726585241552</c:v>
                </c:pt>
              </c:numCache>
            </c:numRef>
          </c:val>
          <c:extLst>
            <c:ext xmlns:c16="http://schemas.microsoft.com/office/drawing/2014/chart" uri="{C3380CC4-5D6E-409C-BE32-E72D297353CC}">
              <c16:uniqueId val="{00000000-F9A4-3C49-A97B-0064F481A802}"/>
            </c:ext>
          </c:extLst>
        </c:ser>
        <c:ser>
          <c:idx val="1"/>
          <c:order val="1"/>
          <c:tx>
            <c:v>Single phase</c:v>
          </c:tx>
          <c:invertIfNegative val="0"/>
          <c:val>
            <c:numRef>
              <c:f>'by Power Class and by Country'!$E$241:$K$241</c:f>
              <c:numCache>
                <c:formatCode>#,##0</c:formatCode>
                <c:ptCount val="7"/>
                <c:pt idx="0">
                  <c:v>7841.2239352701163</c:v>
                </c:pt>
                <c:pt idx="1">
                  <c:v>7929.7457517668963</c:v>
                </c:pt>
                <c:pt idx="2">
                  <c:v>6956.1798188680568</c:v>
                </c:pt>
                <c:pt idx="3">
                  <c:v>8704.2316091962311</c:v>
                </c:pt>
                <c:pt idx="4">
                  <c:v>9557.9662470644726</c:v>
                </c:pt>
                <c:pt idx="5">
                  <c:v>10699.17649860303</c:v>
                </c:pt>
                <c:pt idx="6">
                  <c:v>11207.572293088821</c:v>
                </c:pt>
              </c:numCache>
            </c:numRef>
          </c:val>
          <c:extLst>
            <c:ext xmlns:c16="http://schemas.microsoft.com/office/drawing/2014/chart" uri="{C3380CC4-5D6E-409C-BE32-E72D297353CC}">
              <c16:uniqueId val="{00000001-F9A4-3C49-A97B-0064F481A802}"/>
            </c:ext>
          </c:extLst>
        </c:ser>
        <c:ser>
          <c:idx val="2"/>
          <c:order val="2"/>
          <c:tx>
            <c:v>Three phase, low power</c:v>
          </c:tx>
          <c:invertIfNegative val="0"/>
          <c:val>
            <c:numRef>
              <c:f>'by Power Class and by Country'!$E$321:$K$321</c:f>
              <c:numCache>
                <c:formatCode>#,##0</c:formatCode>
                <c:ptCount val="7"/>
                <c:pt idx="0">
                  <c:v>9873.9201184276626</c:v>
                </c:pt>
                <c:pt idx="1">
                  <c:v>17401.945286216</c:v>
                </c:pt>
                <c:pt idx="2">
                  <c:v>23512.78947571386</c:v>
                </c:pt>
                <c:pt idx="3">
                  <c:v>26413.616811098811</c:v>
                </c:pt>
                <c:pt idx="4">
                  <c:v>30891.63841813579</c:v>
                </c:pt>
                <c:pt idx="5">
                  <c:v>38986.579389119797</c:v>
                </c:pt>
                <c:pt idx="6">
                  <c:v>46646.604813162499</c:v>
                </c:pt>
              </c:numCache>
            </c:numRef>
          </c:val>
          <c:extLst>
            <c:ext xmlns:c16="http://schemas.microsoft.com/office/drawing/2014/chart" uri="{C3380CC4-5D6E-409C-BE32-E72D297353CC}">
              <c16:uniqueId val="{00000002-F9A4-3C49-A97B-0064F481A802}"/>
            </c:ext>
          </c:extLst>
        </c:ser>
        <c:ser>
          <c:idx val="3"/>
          <c:order val="3"/>
          <c:tx>
            <c:v>Three phase, high power</c:v>
          </c:tx>
          <c:invertIfNegative val="0"/>
          <c:val>
            <c:numRef>
              <c:f>'by Power Class and by Country'!$E$401:$K$401</c:f>
              <c:numCache>
                <c:formatCode>#,##0</c:formatCode>
                <c:ptCount val="7"/>
                <c:pt idx="0">
                  <c:v>25577.580745435062</c:v>
                </c:pt>
                <c:pt idx="1">
                  <c:v>35204.665968084853</c:v>
                </c:pt>
                <c:pt idx="2">
                  <c:v>39799.905983785553</c:v>
                </c:pt>
                <c:pt idx="3">
                  <c:v>37258.162040441552</c:v>
                </c:pt>
                <c:pt idx="4">
                  <c:v>35805.559623148802</c:v>
                </c:pt>
                <c:pt idx="5">
                  <c:v>36586.067541077988</c:v>
                </c:pt>
                <c:pt idx="6">
                  <c:v>36044.187729167577</c:v>
                </c:pt>
              </c:numCache>
            </c:numRef>
          </c:val>
          <c:extLst>
            <c:ext xmlns:c16="http://schemas.microsoft.com/office/drawing/2014/chart" uri="{C3380CC4-5D6E-409C-BE32-E72D297353CC}">
              <c16:uniqueId val="{00000003-F9A4-3C49-A97B-0064F481A802}"/>
            </c:ext>
          </c:extLst>
        </c:ser>
        <c:dLbls>
          <c:showLegendKey val="0"/>
          <c:showVal val="0"/>
          <c:showCatName val="0"/>
          <c:showSerName val="0"/>
          <c:showPercent val="0"/>
          <c:showBubbleSize val="0"/>
        </c:dLbls>
        <c:gapWidth val="150"/>
        <c:overlap val="100"/>
        <c:axId val="-2123655368"/>
        <c:axId val="-2123652184"/>
      </c:barChart>
      <c:catAx>
        <c:axId val="-2123655368"/>
        <c:scaling>
          <c:orientation val="minMax"/>
        </c:scaling>
        <c:delete val="0"/>
        <c:axPos val="b"/>
        <c:numFmt formatCode="General" sourceLinked="1"/>
        <c:majorTickMark val="out"/>
        <c:minorTickMark val="none"/>
        <c:tickLblPos val="nextTo"/>
        <c:txPr>
          <a:bodyPr/>
          <a:lstStyle/>
          <a:p>
            <a:pPr>
              <a:defRPr sz="1800"/>
            </a:pPr>
            <a:endParaRPr lang="en-US"/>
          </a:p>
        </c:txPr>
        <c:crossAx val="-2123652184"/>
        <c:crosses val="autoZero"/>
        <c:auto val="1"/>
        <c:lblAlgn val="ctr"/>
        <c:lblOffset val="100"/>
        <c:noMultiLvlLbl val="0"/>
      </c:catAx>
      <c:valAx>
        <c:axId val="-2123652184"/>
        <c:scaling>
          <c:orientation val="minMax"/>
        </c:scaling>
        <c:delete val="0"/>
        <c:axPos val="l"/>
        <c:majorGridlines/>
        <c:title>
          <c:tx>
            <c:rich>
              <a:bodyPr rot="-5400000" vert="horz"/>
              <a:lstStyle/>
              <a:p>
                <a:pPr>
                  <a:defRPr sz="1800"/>
                </a:pPr>
                <a:r>
                  <a:rPr lang="de-AT" sz="1800"/>
                  <a:t>Shipments</a:t>
                </a:r>
                <a:r>
                  <a:rPr lang="de-AT" sz="1800" baseline="0"/>
                  <a:t> in MW</a:t>
                </a:r>
                <a:endParaRPr lang="de-AT" sz="1800"/>
              </a:p>
            </c:rich>
          </c:tx>
          <c:overlay val="0"/>
        </c:title>
        <c:numFmt formatCode="#,##0" sourceLinked="1"/>
        <c:majorTickMark val="out"/>
        <c:minorTickMark val="none"/>
        <c:tickLblPos val="nextTo"/>
        <c:txPr>
          <a:bodyPr/>
          <a:lstStyle/>
          <a:p>
            <a:pPr>
              <a:defRPr sz="1800"/>
            </a:pPr>
            <a:endParaRPr lang="en-US"/>
          </a:p>
        </c:txPr>
        <c:crossAx val="-2123655368"/>
        <c:crosses val="autoZero"/>
        <c:crossBetween val="between"/>
      </c:valAx>
      <c:spPr>
        <a:ln>
          <a:solidFill>
            <a:srgbClr val="000000"/>
          </a:solidFill>
        </a:ln>
      </c:spPr>
    </c:plotArea>
    <c:legend>
      <c:legendPos val="r"/>
      <c:layout>
        <c:manualLayout>
          <c:xMode val="edge"/>
          <c:yMode val="edge"/>
          <c:x val="0.237441070801967"/>
          <c:y val="8.6730837415957496E-2"/>
          <c:w val="0.33509365594783402"/>
          <c:h val="0.23541730185199999"/>
        </c:manualLayout>
      </c:layout>
      <c:overlay val="0"/>
      <c:spPr>
        <a:solidFill>
          <a:srgbClr val="FFFFFF"/>
        </a:solidFill>
        <a:ln>
          <a:solidFill>
            <a:srgbClr val="000000"/>
          </a:solidFill>
        </a:ln>
      </c:spPr>
      <c:txPr>
        <a:bodyPr/>
        <a:lstStyle/>
        <a:p>
          <a:pPr>
            <a:defRPr sz="1600"/>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862334897336901"/>
          <c:y val="3.6804936519802899E-2"/>
          <c:w val="0.79919299902350005"/>
          <c:h val="0.91128034600824004"/>
        </c:manualLayout>
      </c:layout>
      <c:scatterChart>
        <c:scatterStyle val="smoothMarker"/>
        <c:varyColors val="0"/>
        <c:ser>
          <c:idx val="2"/>
          <c:order val="2"/>
          <c:tx>
            <c:v>Three phase, low power</c:v>
          </c:tx>
          <c:xVal>
            <c:numRef>
              <c:f>'by Power Class and by Country'!$E$1:$K$1</c:f>
              <c:numCache>
                <c:formatCode>General</c:formatCode>
                <c:ptCount val="7"/>
                <c:pt idx="0">
                  <c:v>2014</c:v>
                </c:pt>
                <c:pt idx="1">
                  <c:v>2015</c:v>
                </c:pt>
                <c:pt idx="2">
                  <c:v>2016</c:v>
                </c:pt>
                <c:pt idx="3">
                  <c:v>2017</c:v>
                </c:pt>
                <c:pt idx="4">
                  <c:v>2018</c:v>
                </c:pt>
                <c:pt idx="5">
                  <c:v>2019</c:v>
                </c:pt>
                <c:pt idx="6">
                  <c:v>2020</c:v>
                </c:pt>
              </c:numCache>
            </c:numRef>
          </c:xVal>
          <c:yVal>
            <c:numRef>
              <c:f>'by Power Class and by Country'!$E$323:$K$323</c:f>
              <c:numCache>
                <c:formatCode>#,##0.00</c:formatCode>
                <c:ptCount val="7"/>
                <c:pt idx="0">
                  <c:v>0.15428992402792799</c:v>
                </c:pt>
                <c:pt idx="1">
                  <c:v>0.10730381712800301</c:v>
                </c:pt>
                <c:pt idx="2">
                  <c:v>7.8524809359635003E-2</c:v>
                </c:pt>
                <c:pt idx="3">
                  <c:v>7.71444432370572E-2</c:v>
                </c:pt>
                <c:pt idx="4">
                  <c:v>7.2814027958744504E-2</c:v>
                </c:pt>
                <c:pt idx="5">
                  <c:v>6.5582716684074296E-2</c:v>
                </c:pt>
                <c:pt idx="6">
                  <c:v>5.9516431834177597E-2</c:v>
                </c:pt>
              </c:numCache>
            </c:numRef>
          </c:yVal>
          <c:smooth val="1"/>
          <c:extLst>
            <c:ext xmlns:c16="http://schemas.microsoft.com/office/drawing/2014/chart" uri="{C3380CC4-5D6E-409C-BE32-E72D297353CC}">
              <c16:uniqueId val="{00000000-2353-664B-9E01-0D5447A9FCBB}"/>
            </c:ext>
          </c:extLst>
        </c:ser>
        <c:ser>
          <c:idx val="3"/>
          <c:order val="3"/>
          <c:tx>
            <c:v>Three phase, high power</c:v>
          </c:tx>
          <c:spPr>
            <a:ln w="25400">
              <a:solidFill>
                <a:srgbClr val="00B050"/>
              </a:solidFill>
            </a:ln>
          </c:spPr>
          <c:marker>
            <c:symbol val="diamond"/>
            <c:size val="11"/>
            <c:spPr>
              <a:solidFill>
                <a:srgbClr val="00B050"/>
              </a:solidFill>
            </c:spPr>
          </c:marker>
          <c:xVal>
            <c:numRef>
              <c:f>'by Power Class and by Country'!$E$1:$K$1</c:f>
              <c:numCache>
                <c:formatCode>General</c:formatCode>
                <c:ptCount val="7"/>
                <c:pt idx="0">
                  <c:v>2014</c:v>
                </c:pt>
                <c:pt idx="1">
                  <c:v>2015</c:v>
                </c:pt>
                <c:pt idx="2">
                  <c:v>2016</c:v>
                </c:pt>
                <c:pt idx="3">
                  <c:v>2017</c:v>
                </c:pt>
                <c:pt idx="4">
                  <c:v>2018</c:v>
                </c:pt>
                <c:pt idx="5">
                  <c:v>2019</c:v>
                </c:pt>
                <c:pt idx="6">
                  <c:v>2020</c:v>
                </c:pt>
              </c:numCache>
            </c:numRef>
          </c:xVal>
          <c:yVal>
            <c:numRef>
              <c:f>'by Power Class and by Country'!$E$403:$K$403</c:f>
              <c:numCache>
                <c:formatCode>#,##0.00</c:formatCode>
                <c:ptCount val="7"/>
                <c:pt idx="0">
                  <c:v>0.101503344113741</c:v>
                </c:pt>
                <c:pt idx="1">
                  <c:v>7.44670200340104E-2</c:v>
                </c:pt>
                <c:pt idx="2">
                  <c:v>6.2674075199376303E-2</c:v>
                </c:pt>
                <c:pt idx="3">
                  <c:v>6.0170433932790902E-2</c:v>
                </c:pt>
                <c:pt idx="4">
                  <c:v>5.4728058503784503E-2</c:v>
                </c:pt>
                <c:pt idx="5">
                  <c:v>5.0469495343482801E-2</c:v>
                </c:pt>
                <c:pt idx="6">
                  <c:v>4.6540132417319802E-2</c:v>
                </c:pt>
              </c:numCache>
            </c:numRef>
          </c:yVal>
          <c:smooth val="1"/>
          <c:extLst>
            <c:ext xmlns:c16="http://schemas.microsoft.com/office/drawing/2014/chart" uri="{C3380CC4-5D6E-409C-BE32-E72D297353CC}">
              <c16:uniqueId val="{00000001-2353-664B-9E01-0D5447A9FCBB}"/>
            </c:ext>
          </c:extLst>
        </c:ser>
        <c:ser>
          <c:idx val="1"/>
          <c:order val="1"/>
          <c:tx>
            <c:v>Single phase</c:v>
          </c:tx>
          <c:xVal>
            <c:numRef>
              <c:f>'by Power Class and by Country'!$E$1:$K$1</c:f>
              <c:numCache>
                <c:formatCode>General</c:formatCode>
                <c:ptCount val="7"/>
                <c:pt idx="0">
                  <c:v>2014</c:v>
                </c:pt>
                <c:pt idx="1">
                  <c:v>2015</c:v>
                </c:pt>
                <c:pt idx="2">
                  <c:v>2016</c:v>
                </c:pt>
                <c:pt idx="3">
                  <c:v>2017</c:v>
                </c:pt>
                <c:pt idx="4">
                  <c:v>2018</c:v>
                </c:pt>
                <c:pt idx="5">
                  <c:v>2019</c:v>
                </c:pt>
                <c:pt idx="6">
                  <c:v>2020</c:v>
                </c:pt>
              </c:numCache>
            </c:numRef>
          </c:xVal>
          <c:yVal>
            <c:numRef>
              <c:f>'by Power Class and by Country'!$E$243:$K$243</c:f>
              <c:numCache>
                <c:formatCode>#,##0.00</c:formatCode>
                <c:ptCount val="7"/>
                <c:pt idx="0">
                  <c:v>0.259822583623604</c:v>
                </c:pt>
                <c:pt idx="1">
                  <c:v>0.23658946066658501</c:v>
                </c:pt>
                <c:pt idx="2">
                  <c:v>0.21817326740262999</c:v>
                </c:pt>
                <c:pt idx="3">
                  <c:v>0.1875145348849</c:v>
                </c:pt>
                <c:pt idx="4">
                  <c:v>0.168011488055714</c:v>
                </c:pt>
                <c:pt idx="5">
                  <c:v>0.15287093207684299</c:v>
                </c:pt>
                <c:pt idx="6">
                  <c:v>0.136614662809946</c:v>
                </c:pt>
              </c:numCache>
            </c:numRef>
          </c:yVal>
          <c:smooth val="1"/>
          <c:extLst>
            <c:ext xmlns:c16="http://schemas.microsoft.com/office/drawing/2014/chart" uri="{C3380CC4-5D6E-409C-BE32-E72D297353CC}">
              <c16:uniqueId val="{00000002-2353-664B-9E01-0D5447A9FCBB}"/>
            </c:ext>
          </c:extLst>
        </c:ser>
        <c:ser>
          <c:idx val="0"/>
          <c:order val="0"/>
          <c:tx>
            <c:v>Microinverter</c:v>
          </c:tx>
          <c:xVal>
            <c:numRef>
              <c:f>'by Power Class and by Country'!$E$1:$K$1</c:f>
              <c:numCache>
                <c:formatCode>General</c:formatCode>
                <c:ptCount val="7"/>
                <c:pt idx="0">
                  <c:v>2014</c:v>
                </c:pt>
                <c:pt idx="1">
                  <c:v>2015</c:v>
                </c:pt>
                <c:pt idx="2">
                  <c:v>2016</c:v>
                </c:pt>
                <c:pt idx="3">
                  <c:v>2017</c:v>
                </c:pt>
                <c:pt idx="4">
                  <c:v>2018</c:v>
                </c:pt>
                <c:pt idx="5">
                  <c:v>2019</c:v>
                </c:pt>
                <c:pt idx="6">
                  <c:v>2020</c:v>
                </c:pt>
              </c:numCache>
            </c:numRef>
          </c:xVal>
          <c:yVal>
            <c:numRef>
              <c:f>'by Power Class and by Country'!$E$163:$K$163</c:f>
              <c:numCache>
                <c:formatCode>#,##0.00</c:formatCode>
                <c:ptCount val="7"/>
                <c:pt idx="0">
                  <c:v>0.46612665583352098</c:v>
                </c:pt>
                <c:pt idx="1">
                  <c:v>0.41901624551981698</c:v>
                </c:pt>
                <c:pt idx="2">
                  <c:v>0.36151192056172599</c:v>
                </c:pt>
                <c:pt idx="3">
                  <c:v>0.27789960848885897</c:v>
                </c:pt>
                <c:pt idx="4">
                  <c:v>0.23531004186538701</c:v>
                </c:pt>
                <c:pt idx="5">
                  <c:v>0.21070439094363</c:v>
                </c:pt>
                <c:pt idx="6">
                  <c:v>0.18737372582324299</c:v>
                </c:pt>
              </c:numCache>
            </c:numRef>
          </c:yVal>
          <c:smooth val="1"/>
          <c:extLst>
            <c:ext xmlns:c16="http://schemas.microsoft.com/office/drawing/2014/chart" uri="{C3380CC4-5D6E-409C-BE32-E72D297353CC}">
              <c16:uniqueId val="{00000003-2353-664B-9E01-0D5447A9FCBB}"/>
            </c:ext>
          </c:extLst>
        </c:ser>
        <c:dLbls>
          <c:showLegendKey val="0"/>
          <c:showVal val="0"/>
          <c:showCatName val="0"/>
          <c:showSerName val="0"/>
          <c:showPercent val="0"/>
          <c:showBubbleSize val="0"/>
        </c:dLbls>
        <c:axId val="-2106708872"/>
        <c:axId val="-2106705672"/>
      </c:scatterChart>
      <c:valAx>
        <c:axId val="-2106708872"/>
        <c:scaling>
          <c:orientation val="minMax"/>
        </c:scaling>
        <c:delete val="0"/>
        <c:axPos val="b"/>
        <c:numFmt formatCode="General" sourceLinked="1"/>
        <c:majorTickMark val="out"/>
        <c:minorTickMark val="none"/>
        <c:tickLblPos val="nextTo"/>
        <c:txPr>
          <a:bodyPr/>
          <a:lstStyle/>
          <a:p>
            <a:pPr>
              <a:defRPr sz="1800"/>
            </a:pPr>
            <a:endParaRPr lang="en-US"/>
          </a:p>
        </c:txPr>
        <c:crossAx val="-2106705672"/>
        <c:crosses val="autoZero"/>
        <c:crossBetween val="midCat"/>
      </c:valAx>
      <c:valAx>
        <c:axId val="-2106705672"/>
        <c:scaling>
          <c:orientation val="minMax"/>
        </c:scaling>
        <c:delete val="0"/>
        <c:axPos val="l"/>
        <c:majorGridlines/>
        <c:title>
          <c:tx>
            <c:rich>
              <a:bodyPr rot="-5400000" vert="horz"/>
              <a:lstStyle/>
              <a:p>
                <a:pPr>
                  <a:defRPr sz="1800"/>
                </a:pPr>
                <a:r>
                  <a:rPr lang="de-AT" sz="1800"/>
                  <a:t>Price</a:t>
                </a:r>
                <a:r>
                  <a:rPr lang="de-AT" sz="1800" baseline="0"/>
                  <a:t> per Watt [$]</a:t>
                </a:r>
                <a:endParaRPr lang="de-AT" sz="1800"/>
              </a:p>
            </c:rich>
          </c:tx>
          <c:layout>
            <c:manualLayout>
              <c:xMode val="edge"/>
              <c:yMode val="edge"/>
              <c:x val="1.7558234270266301E-2"/>
              <c:y val="0.27025242412856398"/>
            </c:manualLayout>
          </c:layout>
          <c:overlay val="0"/>
        </c:title>
        <c:numFmt formatCode="#,##0.00" sourceLinked="1"/>
        <c:majorTickMark val="out"/>
        <c:minorTickMark val="none"/>
        <c:tickLblPos val="nextTo"/>
        <c:txPr>
          <a:bodyPr/>
          <a:lstStyle/>
          <a:p>
            <a:pPr>
              <a:defRPr sz="1800"/>
            </a:pPr>
            <a:endParaRPr lang="en-US"/>
          </a:p>
        </c:txPr>
        <c:crossAx val="-2106708872"/>
        <c:crosses val="autoZero"/>
        <c:crossBetween val="midCat"/>
      </c:valAx>
      <c:spPr>
        <a:ln>
          <a:solidFill>
            <a:schemeClr val="accent1"/>
          </a:solidFill>
        </a:ln>
      </c:spPr>
    </c:plotArea>
    <c:legend>
      <c:legendPos val="r"/>
      <c:layout>
        <c:manualLayout>
          <c:xMode val="edge"/>
          <c:yMode val="edge"/>
          <c:x val="0.54939362557637705"/>
          <c:y val="1.27654033619922E-3"/>
          <c:w val="0.39800031241502598"/>
          <c:h val="0.24601264787229499"/>
        </c:manualLayout>
      </c:layout>
      <c:overlay val="0"/>
      <c:spPr>
        <a:solidFill>
          <a:srgbClr val="FFFFFF"/>
        </a:solidFill>
        <a:ln>
          <a:solidFill>
            <a:srgbClr val="000000"/>
          </a:solidFill>
        </a:ln>
      </c:spPr>
      <c:txPr>
        <a:bodyPr/>
        <a:lstStyle/>
        <a:p>
          <a:pPr>
            <a:defRPr sz="1600"/>
          </a:pPr>
          <a:endParaRPr lang="en-US"/>
        </a:p>
      </c:txPr>
    </c:legend>
    <c:plotVisOnly val="1"/>
    <c:dispBlanksAs val="gap"/>
    <c:showDLblsOverMax val="0"/>
  </c:chart>
  <c:externalData r:id="rId2">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6T12:39:08.064"/>
    </inkml:context>
    <inkml:brush xml:id="br0">
      <inkml:brushProperty name="width" value="0.35" units="cm"/>
      <inkml:brushProperty name="height" value="0.35" units="cm"/>
      <inkml:brushProperty name="color" value="#FFFFFF"/>
    </inkml:brush>
  </inkml:definitions>
  <inkml:trace contextRef="#ctx0" brushRef="#br0">9 1 24575,'0'40'0,"0"-11"0,0-1 0,0-6 0,0 1 0,-3-1 0,2 12 0,-3-15 0,4 15 0,0-16 0,0-1 0,0-1 0,0-8 0,0 4 0,0-5 0,0 4 0,0-41 0,4 20 0,0-35 0,5 24 0,-1 3 0,-3-9 0,3 5 0,-7-1 0,7 1 0,-7 6 0,2-1 0,-3 4 0,0 2 0,0 3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Shape 2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6" name="Shape 26"/>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4253854171"/>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Calibri" charset="0"/>
                <a:ea typeface="MS PGothic" charset="0"/>
              </a:rPr>
              <a:t>http://www.dailymail.co.uk/news/article-2055520/Feed-tariffs-Entire-area-Nottingham-gets-solar-panels-fitted-roofs.html</a:t>
            </a:r>
          </a:p>
          <a:p>
            <a:endParaRPr lang="en-US">
              <a:latin typeface="Calibri" charset="0"/>
              <a:ea typeface="MS PGothic" charset="0"/>
            </a:endParaRPr>
          </a:p>
          <a:p>
            <a:r>
              <a:rPr lang="en-US">
                <a:latin typeface="Calibri" charset="0"/>
                <a:ea typeface="MS PGothic" charset="0"/>
              </a:rPr>
              <a:t>http://www.treehugger.com/solar-technology/powering-20000-homes-the-worlds-largest-pv-solar-farm-opens.html</a:t>
            </a:r>
          </a:p>
          <a:p>
            <a:endParaRPr lang="en-US">
              <a:latin typeface="Calibri" charset="0"/>
              <a:ea typeface="MS PGothic" charset="0"/>
            </a:endParaRPr>
          </a:p>
          <a:p>
            <a:r>
              <a:rPr lang="en-US">
                <a:latin typeface="Calibri" charset="0"/>
                <a:ea typeface="MS PGothic" charset="0"/>
              </a:rPr>
              <a:t>http://www.motherjones.com/blue-marble/2015/07/obama-just-made-it-easier-low-income-communities-go-solar</a:t>
            </a:r>
          </a:p>
        </p:txBody>
      </p:sp>
      <p:sp>
        <p:nvSpPr>
          <p:cNvPr id="24579" name="Slide Number Placeholder 3"/>
          <p:cNvSpPr>
            <a:spLocks noGrp="1"/>
          </p:cNvSpPr>
          <p:nvPr>
            <p:ph type="sldNum" sz="quarter" idx="5"/>
          </p:nvPr>
        </p:nvSpPr>
        <p:spPr bwMode="auto">
          <a:xfrm>
            <a:off x="3884561" y="8684315"/>
            <a:ext cx="2972268" cy="45761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7D49DBA-38AE-1A47-BF99-B2C5F738365C}" type="slidenum">
              <a:rPr lang="en-US" sz="1300">
                <a:latin typeface="Calibri" charset="0"/>
              </a:rPr>
              <a:pPr/>
              <a:t>24</a:t>
            </a:fld>
            <a:endParaRPr lang="en-US" sz="13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zh-CN" sz="1200" b="1" dirty="0">
                <a:latin typeface="Calibri" panose="020F0502020204030204" pitchFamily="34" charset="0"/>
              </a:rPr>
              <a:t>Cost</a:t>
            </a:r>
            <a:r>
              <a:rPr lang="en-US" altLang="zh-CN" b="1" dirty="0"/>
              <a:t> </a:t>
            </a:r>
            <a:r>
              <a:rPr lang="en-US" altLang="zh-CN" sz="1200" b="1" dirty="0">
                <a:latin typeface="Calibri" panose="020F0502020204030204" pitchFamily="34" charset="0"/>
              </a:rPr>
              <a:t>of Equity (</a:t>
            </a:r>
            <a:r>
              <a:rPr lang="en-US" altLang="zh-CN" sz="1200" b="1" dirty="0" err="1">
                <a:latin typeface="Calibri" panose="020F0502020204030204" pitchFamily="34" charset="0"/>
              </a:rPr>
              <a:t>CoE</a:t>
            </a:r>
            <a:r>
              <a:rPr lang="en-US" altLang="zh-CN" sz="1200" b="1" dirty="0">
                <a:latin typeface="Calibri" panose="020F0502020204030204" pitchFamily="34" charset="0"/>
              </a:rPr>
              <a:t>)</a:t>
            </a:r>
            <a:r>
              <a:rPr lang="en-US" dirty="0">
                <a:solidFill>
                  <a:srgbClr val="FF0000"/>
                </a:solidFill>
              </a:rPr>
              <a: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zh-CN" b="1" dirty="0"/>
              <a:t>Cost of Debt (</a:t>
            </a:r>
            <a:r>
              <a:rPr lang="en-US" altLang="zh-CN" b="1" dirty="0" err="1"/>
              <a:t>CoD</a:t>
            </a:r>
            <a:r>
              <a:rPr lang="en-US" altLang="zh-CN" b="1" dirty="0"/>
              <a:t>)</a:t>
            </a:r>
          </a:p>
          <a:p>
            <a:endParaRPr lang="en-US" dirty="0"/>
          </a:p>
        </p:txBody>
      </p:sp>
      <p:sp>
        <p:nvSpPr>
          <p:cNvPr id="4" name="Slide Number Placeholder 3"/>
          <p:cNvSpPr>
            <a:spLocks noGrp="1"/>
          </p:cNvSpPr>
          <p:nvPr>
            <p:ph type="sldNum" sz="quarter" idx="10"/>
          </p:nvPr>
        </p:nvSpPr>
        <p:spPr>
          <a:xfrm>
            <a:off x="3884561" y="8684315"/>
            <a:ext cx="2972268" cy="457615"/>
          </a:xfrm>
          <a:prstGeom prst="rect">
            <a:avLst/>
          </a:prstGeom>
        </p:spPr>
        <p:txBody>
          <a:bodyPr/>
          <a:lstStyle/>
          <a:p>
            <a:pPr>
              <a:defRPr/>
            </a:pPr>
            <a:fld id="{FAB1F5F1-63A7-484D-B966-D645CD93531F}" type="slidenum">
              <a:rPr lang="en-US" altLang="en-US" smtClean="0"/>
              <a:pPr>
                <a:defRPr/>
              </a:pPr>
              <a:t>30</a:t>
            </a:fld>
            <a:endParaRPr lang="en-US" altLang="en-US"/>
          </a:p>
        </p:txBody>
      </p:sp>
    </p:spTree>
    <p:extLst>
      <p:ext uri="{BB962C8B-B14F-4D97-AF65-F5344CB8AC3E}">
        <p14:creationId xmlns:p14="http://schemas.microsoft.com/office/powerpoint/2010/main" val="720183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904875"/>
            <a:ext cx="5530850" cy="4149725"/>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a:xfrm>
            <a:off x="1" y="0"/>
            <a:ext cx="2972268" cy="457615"/>
          </a:xfrm>
          <a:prstGeom prst="rect">
            <a:avLst/>
          </a:prstGeom>
        </p:spPr>
        <p:txBody>
          <a:bodyPr/>
          <a:lstStyle/>
          <a:p>
            <a:endParaRPr lang="en-US" dirty="0">
              <a:solidFill>
                <a:srgbClr val="00214A"/>
              </a:solidFill>
            </a:endParaRPr>
          </a:p>
        </p:txBody>
      </p:sp>
      <p:sp>
        <p:nvSpPr>
          <p:cNvPr id="5" name="Footer Placeholder 4"/>
          <p:cNvSpPr>
            <a:spLocks noGrp="1"/>
          </p:cNvSpPr>
          <p:nvPr>
            <p:ph type="ftr" sz="quarter" idx="11"/>
          </p:nvPr>
        </p:nvSpPr>
        <p:spPr>
          <a:xfrm>
            <a:off x="1" y="8684315"/>
            <a:ext cx="2972268" cy="457615"/>
          </a:xfrm>
          <a:prstGeom prst="rect">
            <a:avLst/>
          </a:prstGeom>
        </p:spPr>
        <p:txBody>
          <a:bodyPr/>
          <a:lstStyle/>
          <a:p>
            <a:r>
              <a:rPr lang="en-US"/>
              <a:t>Copyright © Infineon Technologies AG 2017. All rights reserved.</a:t>
            </a:r>
          </a:p>
          <a:p>
            <a:r>
              <a:rPr lang="en-US" b="1"/>
              <a:t>restricted</a:t>
            </a:r>
            <a:endParaRPr lang="en-US" b="1" dirty="0"/>
          </a:p>
        </p:txBody>
      </p:sp>
      <p:sp>
        <p:nvSpPr>
          <p:cNvPr id="6" name="Date Placeholder 5"/>
          <p:cNvSpPr>
            <a:spLocks noGrp="1"/>
          </p:cNvSpPr>
          <p:nvPr>
            <p:ph type="dt" idx="12"/>
          </p:nvPr>
        </p:nvSpPr>
        <p:spPr>
          <a:xfrm>
            <a:off x="3884561" y="0"/>
            <a:ext cx="2972268" cy="457615"/>
          </a:xfrm>
          <a:prstGeom prst="rect">
            <a:avLst/>
          </a:prstGeom>
        </p:spPr>
        <p:txBody>
          <a:bodyPr/>
          <a:lstStyle/>
          <a:p>
            <a:r>
              <a:rPr lang="en-US"/>
              <a:t>2017-07-05</a:t>
            </a:r>
          </a:p>
          <a:p>
            <a:endParaRPr lang="en-US"/>
          </a:p>
        </p:txBody>
      </p:sp>
      <p:sp>
        <p:nvSpPr>
          <p:cNvPr id="7" name="Slide Number Placeholder 6"/>
          <p:cNvSpPr>
            <a:spLocks noGrp="1"/>
          </p:cNvSpPr>
          <p:nvPr>
            <p:ph type="sldNum" sz="quarter" idx="13"/>
          </p:nvPr>
        </p:nvSpPr>
        <p:spPr>
          <a:xfrm>
            <a:off x="3884561" y="8684315"/>
            <a:ext cx="2972268" cy="457615"/>
          </a:xfrm>
          <a:prstGeom prst="rect">
            <a:avLst/>
          </a:prstGeom>
        </p:spPr>
        <p:txBody>
          <a:bodyPr/>
          <a:lstStyle/>
          <a:p>
            <a:fld id="{1A5E1CB4-6977-43BF-ACA9-CC28B9D6A559}" type="slidenum">
              <a:rPr lang="en-US" smtClean="0"/>
              <a:pPr/>
              <a:t>31</a:t>
            </a:fld>
            <a:endParaRPr lang="en-US"/>
          </a:p>
          <a:p>
            <a:endParaRPr lang="en-US"/>
          </a:p>
        </p:txBody>
      </p:sp>
    </p:spTree>
    <p:extLst>
      <p:ext uri="{BB962C8B-B14F-4D97-AF65-F5344CB8AC3E}">
        <p14:creationId xmlns:p14="http://schemas.microsoft.com/office/powerpoint/2010/main" val="3381104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904875"/>
            <a:ext cx="5530850" cy="4149725"/>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a:xfrm>
            <a:off x="1" y="0"/>
            <a:ext cx="2972268" cy="457615"/>
          </a:xfrm>
          <a:prstGeom prst="rect">
            <a:avLst/>
          </a:prstGeom>
        </p:spPr>
        <p:txBody>
          <a:bodyPr/>
          <a:lstStyle/>
          <a:p>
            <a:endParaRPr lang="en-US" dirty="0">
              <a:solidFill>
                <a:srgbClr val="00214A"/>
              </a:solidFill>
            </a:endParaRPr>
          </a:p>
        </p:txBody>
      </p:sp>
      <p:sp>
        <p:nvSpPr>
          <p:cNvPr id="5" name="Footer Placeholder 4"/>
          <p:cNvSpPr>
            <a:spLocks noGrp="1"/>
          </p:cNvSpPr>
          <p:nvPr>
            <p:ph type="ftr" sz="quarter" idx="11"/>
          </p:nvPr>
        </p:nvSpPr>
        <p:spPr>
          <a:xfrm>
            <a:off x="1" y="8684315"/>
            <a:ext cx="2972268" cy="457615"/>
          </a:xfrm>
          <a:prstGeom prst="rect">
            <a:avLst/>
          </a:prstGeom>
        </p:spPr>
        <p:txBody>
          <a:bodyPr/>
          <a:lstStyle/>
          <a:p>
            <a:r>
              <a:rPr lang="en-US"/>
              <a:t>Copyright © Infineon Technologies AG 2017. All rights reserved.</a:t>
            </a:r>
          </a:p>
          <a:p>
            <a:r>
              <a:rPr lang="en-US" b="1"/>
              <a:t>restricted</a:t>
            </a:r>
            <a:endParaRPr lang="en-US" b="1" dirty="0"/>
          </a:p>
        </p:txBody>
      </p:sp>
      <p:sp>
        <p:nvSpPr>
          <p:cNvPr id="6" name="Date Placeholder 5"/>
          <p:cNvSpPr>
            <a:spLocks noGrp="1"/>
          </p:cNvSpPr>
          <p:nvPr>
            <p:ph type="dt" idx="12"/>
          </p:nvPr>
        </p:nvSpPr>
        <p:spPr>
          <a:xfrm>
            <a:off x="3884561" y="0"/>
            <a:ext cx="2972268" cy="457615"/>
          </a:xfrm>
          <a:prstGeom prst="rect">
            <a:avLst/>
          </a:prstGeom>
        </p:spPr>
        <p:txBody>
          <a:bodyPr/>
          <a:lstStyle/>
          <a:p>
            <a:r>
              <a:rPr lang="en-US"/>
              <a:t>2017-07-05</a:t>
            </a:r>
          </a:p>
          <a:p>
            <a:endParaRPr lang="en-US"/>
          </a:p>
        </p:txBody>
      </p:sp>
      <p:sp>
        <p:nvSpPr>
          <p:cNvPr id="7" name="Slide Number Placeholder 6"/>
          <p:cNvSpPr>
            <a:spLocks noGrp="1"/>
          </p:cNvSpPr>
          <p:nvPr>
            <p:ph type="sldNum" sz="quarter" idx="13"/>
          </p:nvPr>
        </p:nvSpPr>
        <p:spPr>
          <a:xfrm>
            <a:off x="3884561" y="8684315"/>
            <a:ext cx="2972268" cy="457615"/>
          </a:xfrm>
          <a:prstGeom prst="rect">
            <a:avLst/>
          </a:prstGeom>
        </p:spPr>
        <p:txBody>
          <a:bodyPr/>
          <a:lstStyle/>
          <a:p>
            <a:fld id="{1A5E1CB4-6977-43BF-ACA9-CC28B9D6A559}" type="slidenum">
              <a:rPr lang="en-US" smtClean="0"/>
              <a:pPr/>
              <a:t>42</a:t>
            </a:fld>
            <a:endParaRPr lang="en-US"/>
          </a:p>
          <a:p>
            <a:endParaRPr lang="en-US"/>
          </a:p>
        </p:txBody>
      </p:sp>
    </p:spTree>
    <p:extLst>
      <p:ext uri="{BB962C8B-B14F-4D97-AF65-F5344CB8AC3E}">
        <p14:creationId xmlns:p14="http://schemas.microsoft.com/office/powerpoint/2010/main" val="1310386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904875"/>
            <a:ext cx="5530850" cy="4149725"/>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a:xfrm>
            <a:off x="1" y="0"/>
            <a:ext cx="2972268" cy="457615"/>
          </a:xfrm>
          <a:prstGeom prst="rect">
            <a:avLst/>
          </a:prstGeom>
        </p:spPr>
        <p:txBody>
          <a:bodyPr/>
          <a:lstStyle/>
          <a:p>
            <a:endParaRPr lang="en-US" dirty="0">
              <a:solidFill>
                <a:srgbClr val="00214A"/>
              </a:solidFill>
            </a:endParaRPr>
          </a:p>
        </p:txBody>
      </p:sp>
      <p:sp>
        <p:nvSpPr>
          <p:cNvPr id="5" name="Footer Placeholder 4"/>
          <p:cNvSpPr>
            <a:spLocks noGrp="1"/>
          </p:cNvSpPr>
          <p:nvPr>
            <p:ph type="ftr" sz="quarter" idx="11"/>
          </p:nvPr>
        </p:nvSpPr>
        <p:spPr>
          <a:xfrm>
            <a:off x="1" y="8684315"/>
            <a:ext cx="2972268" cy="457615"/>
          </a:xfrm>
          <a:prstGeom prst="rect">
            <a:avLst/>
          </a:prstGeom>
        </p:spPr>
        <p:txBody>
          <a:bodyPr/>
          <a:lstStyle/>
          <a:p>
            <a:r>
              <a:rPr lang="en-US"/>
              <a:t>Copyright © Infineon Technologies AG 2017. All rights reserved.</a:t>
            </a:r>
          </a:p>
          <a:p>
            <a:r>
              <a:rPr lang="en-US" b="1"/>
              <a:t>restricted</a:t>
            </a:r>
            <a:endParaRPr lang="en-US" b="1" dirty="0"/>
          </a:p>
        </p:txBody>
      </p:sp>
      <p:sp>
        <p:nvSpPr>
          <p:cNvPr id="6" name="Date Placeholder 5"/>
          <p:cNvSpPr>
            <a:spLocks noGrp="1"/>
          </p:cNvSpPr>
          <p:nvPr>
            <p:ph type="dt" idx="12"/>
          </p:nvPr>
        </p:nvSpPr>
        <p:spPr>
          <a:xfrm>
            <a:off x="3884561" y="0"/>
            <a:ext cx="2972268" cy="457615"/>
          </a:xfrm>
          <a:prstGeom prst="rect">
            <a:avLst/>
          </a:prstGeom>
        </p:spPr>
        <p:txBody>
          <a:bodyPr/>
          <a:lstStyle/>
          <a:p>
            <a:r>
              <a:rPr lang="en-US"/>
              <a:t>2017-07-05</a:t>
            </a:r>
          </a:p>
          <a:p>
            <a:endParaRPr lang="en-US"/>
          </a:p>
        </p:txBody>
      </p:sp>
      <p:sp>
        <p:nvSpPr>
          <p:cNvPr id="7" name="Slide Number Placeholder 6"/>
          <p:cNvSpPr>
            <a:spLocks noGrp="1"/>
          </p:cNvSpPr>
          <p:nvPr>
            <p:ph type="sldNum" sz="quarter" idx="13"/>
          </p:nvPr>
        </p:nvSpPr>
        <p:spPr>
          <a:xfrm>
            <a:off x="3884561" y="8684315"/>
            <a:ext cx="2972268" cy="457615"/>
          </a:xfrm>
          <a:prstGeom prst="rect">
            <a:avLst/>
          </a:prstGeom>
        </p:spPr>
        <p:txBody>
          <a:bodyPr/>
          <a:lstStyle/>
          <a:p>
            <a:fld id="{1A5E1CB4-6977-43BF-ACA9-CC28B9D6A559}" type="slidenum">
              <a:rPr lang="en-US" smtClean="0"/>
              <a:pPr/>
              <a:t>43</a:t>
            </a:fld>
            <a:endParaRPr lang="en-US"/>
          </a:p>
          <a:p>
            <a:endParaRPr lang="en-US"/>
          </a:p>
        </p:txBody>
      </p:sp>
    </p:spTree>
    <p:extLst>
      <p:ext uri="{BB962C8B-B14F-4D97-AF65-F5344CB8AC3E}">
        <p14:creationId xmlns:p14="http://schemas.microsoft.com/office/powerpoint/2010/main" val="3600436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904875"/>
            <a:ext cx="5530850" cy="4149725"/>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a:xfrm>
            <a:off x="1" y="0"/>
            <a:ext cx="2972268" cy="457615"/>
          </a:xfrm>
          <a:prstGeom prst="rect">
            <a:avLst/>
          </a:prstGeom>
        </p:spPr>
        <p:txBody>
          <a:bodyPr/>
          <a:lstStyle/>
          <a:p>
            <a:endParaRPr lang="en-US" dirty="0">
              <a:solidFill>
                <a:srgbClr val="00214A"/>
              </a:solidFill>
            </a:endParaRPr>
          </a:p>
        </p:txBody>
      </p:sp>
      <p:sp>
        <p:nvSpPr>
          <p:cNvPr id="5" name="Footer Placeholder 4"/>
          <p:cNvSpPr>
            <a:spLocks noGrp="1"/>
          </p:cNvSpPr>
          <p:nvPr>
            <p:ph type="ftr" sz="quarter" idx="11"/>
          </p:nvPr>
        </p:nvSpPr>
        <p:spPr>
          <a:xfrm>
            <a:off x="1" y="8684315"/>
            <a:ext cx="2972268" cy="457615"/>
          </a:xfrm>
          <a:prstGeom prst="rect">
            <a:avLst/>
          </a:prstGeom>
        </p:spPr>
        <p:txBody>
          <a:bodyPr/>
          <a:lstStyle/>
          <a:p>
            <a:r>
              <a:rPr lang="en-US"/>
              <a:t>Copyright © Infineon Technologies AG 2017. All rights reserved.</a:t>
            </a:r>
          </a:p>
          <a:p>
            <a:r>
              <a:rPr lang="en-US" b="1"/>
              <a:t>restricted</a:t>
            </a:r>
            <a:endParaRPr lang="en-US" b="1" dirty="0"/>
          </a:p>
        </p:txBody>
      </p:sp>
      <p:sp>
        <p:nvSpPr>
          <p:cNvPr id="6" name="Date Placeholder 5"/>
          <p:cNvSpPr>
            <a:spLocks noGrp="1"/>
          </p:cNvSpPr>
          <p:nvPr>
            <p:ph type="dt" idx="12"/>
          </p:nvPr>
        </p:nvSpPr>
        <p:spPr>
          <a:xfrm>
            <a:off x="3884561" y="0"/>
            <a:ext cx="2972268" cy="457615"/>
          </a:xfrm>
          <a:prstGeom prst="rect">
            <a:avLst/>
          </a:prstGeom>
        </p:spPr>
        <p:txBody>
          <a:bodyPr/>
          <a:lstStyle/>
          <a:p>
            <a:r>
              <a:rPr lang="en-US"/>
              <a:t>2017-07-05</a:t>
            </a:r>
          </a:p>
          <a:p>
            <a:endParaRPr lang="en-US"/>
          </a:p>
        </p:txBody>
      </p:sp>
      <p:sp>
        <p:nvSpPr>
          <p:cNvPr id="7" name="Slide Number Placeholder 6"/>
          <p:cNvSpPr>
            <a:spLocks noGrp="1"/>
          </p:cNvSpPr>
          <p:nvPr>
            <p:ph type="sldNum" sz="quarter" idx="13"/>
          </p:nvPr>
        </p:nvSpPr>
        <p:spPr>
          <a:xfrm>
            <a:off x="3884561" y="8684315"/>
            <a:ext cx="2972268" cy="457615"/>
          </a:xfrm>
          <a:prstGeom prst="rect">
            <a:avLst/>
          </a:prstGeom>
        </p:spPr>
        <p:txBody>
          <a:bodyPr/>
          <a:lstStyle/>
          <a:p>
            <a:fld id="{1A5E1CB4-6977-43BF-ACA9-CC28B9D6A559}" type="slidenum">
              <a:rPr lang="en-US" smtClean="0"/>
              <a:pPr/>
              <a:t>44</a:t>
            </a:fld>
            <a:endParaRPr lang="en-US"/>
          </a:p>
          <a:p>
            <a:endParaRPr lang="en-US"/>
          </a:p>
        </p:txBody>
      </p:sp>
    </p:spTree>
    <p:extLst>
      <p:ext uri="{BB962C8B-B14F-4D97-AF65-F5344CB8AC3E}">
        <p14:creationId xmlns:p14="http://schemas.microsoft.com/office/powerpoint/2010/main" val="1249965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us look at the US electric grid as we know. It is a unique interconnected system and has been a 100+ year build out to what it is today. The electric grid is a big machine. Any changes in the electricity infrastructure are slow. Any major transitions in energy have long cycles. </a:t>
            </a:r>
          </a:p>
          <a:p>
            <a:endParaRPr lang="en-US" dirty="0"/>
          </a:p>
          <a:p>
            <a:r>
              <a:rPr lang="en-US" dirty="0"/>
              <a:t>Looking at the US electric grid, we have a baseload of ~850GW, with a 1</a:t>
            </a:r>
            <a:r>
              <a:rPr lang="en-US" baseline="0" dirty="0"/>
              <a:t>250 GW summer peak. Across the country, there are about 7000 power plants with at least 1 MW of nameplate capacity. There is also additional 700GW of captive capacity at industrial plants.</a:t>
            </a:r>
          </a:p>
          <a:p>
            <a:endParaRPr lang="en-US" baseline="0" dirty="0"/>
          </a:p>
          <a:p>
            <a:r>
              <a:rPr lang="en-US" baseline="0" dirty="0"/>
              <a:t>In addition to the 3000 utilities, roughly 80 larger IOUs, and rest are municipal utilities and coops. IOUs and </a:t>
            </a:r>
            <a:r>
              <a:rPr lang="en-US" baseline="0" dirty="0" err="1"/>
              <a:t>munis</a:t>
            </a:r>
            <a:r>
              <a:rPr lang="en-US" baseline="0" dirty="0"/>
              <a:t> account for 80% of capacity, where as the coops account for almost 20% of consumption, 80% of the geographical area and a large chunk of the distribution circuit.</a:t>
            </a:r>
          </a:p>
          <a:p>
            <a:endParaRPr lang="en-US" baseline="0" dirty="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E7B372A-AF37-F64F-91B3-E85A9B1B1CC6}" type="slidenum">
              <a:rPr lang="en-US" smtClean="0"/>
              <a:t>58</a:t>
            </a:fld>
            <a:endParaRPr lang="en-US" dirty="0"/>
          </a:p>
        </p:txBody>
      </p:sp>
    </p:spTree>
    <p:extLst>
      <p:ext uri="{BB962C8B-B14F-4D97-AF65-F5344CB8AC3E}">
        <p14:creationId xmlns:p14="http://schemas.microsoft.com/office/powerpoint/2010/main" val="2723902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15:notes"/>
          <p:cNvSpPr>
            <a:spLocks noGrp="1" noRot="1" noChangeAspect="1"/>
          </p:cNvSpPr>
          <p:nvPr>
            <p:ph type="sldImg" idx="2"/>
          </p:nvPr>
        </p:nvSpPr>
        <p:spPr>
          <a:xfrm>
            <a:off x="2278063" y="525463"/>
            <a:ext cx="4667250" cy="2625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173813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 name="Shape 7"/>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8" name="Shape 8"/>
          <p:cNvSpPr>
            <a:spLocks noGrp="1"/>
          </p:cNvSpPr>
          <p:nvPr>
            <p:ph type="title"/>
          </p:nvPr>
        </p:nvSpPr>
        <p:spPr>
          <a:xfrm>
            <a:off x="685800" y="1844675"/>
            <a:ext cx="7772400" cy="2041525"/>
          </a:xfrm>
          <a:prstGeom prst="rect">
            <a:avLst/>
          </a:prstGeom>
        </p:spPr>
        <p:txBody>
          <a:bodyPr/>
          <a:lstStyle/>
          <a:p>
            <a:pPr lvl="0">
              <a:defRPr sz="1800"/>
            </a:pPr>
            <a:r>
              <a:rPr sz="2400"/>
              <a:t>Title Text</a:t>
            </a:r>
          </a:p>
        </p:txBody>
      </p:sp>
      <p:sp>
        <p:nvSpPr>
          <p:cNvPr id="9" name="Shape 9"/>
          <p:cNvSpPr>
            <a:spLocks noGrp="1"/>
          </p:cNvSpPr>
          <p:nvPr>
            <p:ph type="body" idx="1"/>
          </p:nvPr>
        </p:nvSpPr>
        <p:spPr>
          <a:xfrm>
            <a:off x="1371600" y="3886200"/>
            <a:ext cx="6400800" cy="29718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lvl="0"/>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Title and Content White">
    <p:spTree>
      <p:nvGrpSpPr>
        <p:cNvPr id="1" name=""/>
        <p:cNvGrpSpPr/>
        <p:nvPr/>
      </p:nvGrpSpPr>
      <p:grpSpPr>
        <a:xfrm>
          <a:off x="0" y="0"/>
          <a:ext cx="0" cy="0"/>
          <a:chOff x="0" y="0"/>
          <a:chExt cx="0" cy="0"/>
        </a:xfrm>
      </p:grpSpPr>
      <p:sp>
        <p:nvSpPr>
          <p:cNvPr id="18" name="Title Placeholder 1"/>
          <p:cNvSpPr>
            <a:spLocks noGrp="1"/>
          </p:cNvSpPr>
          <p:nvPr>
            <p:ph type="title" hasCustomPrompt="1"/>
          </p:nvPr>
        </p:nvSpPr>
        <p:spPr>
          <a:xfrm>
            <a:off x="615987" y="223728"/>
            <a:ext cx="7543800" cy="570225"/>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dirty="0"/>
              <a:t>CLICK TO EDIT MASTER TITLE STYLE</a:t>
            </a:r>
          </a:p>
        </p:txBody>
      </p:sp>
      <p:sp>
        <p:nvSpPr>
          <p:cNvPr id="20" name="Date Placeholder 3"/>
          <p:cNvSpPr>
            <a:spLocks noGrp="1"/>
          </p:cNvSpPr>
          <p:nvPr>
            <p:ph type="dt" sz="half" idx="2"/>
          </p:nvPr>
        </p:nvSpPr>
        <p:spPr>
          <a:xfrm>
            <a:off x="48715" y="6485919"/>
            <a:ext cx="1854203" cy="365125"/>
          </a:xfrm>
          <a:prstGeom prst="rect">
            <a:avLst/>
          </a:prstGeom>
        </p:spPr>
        <p:txBody>
          <a:bodyPr vert="horz" lIns="91440" tIns="45720" rIns="91440" bIns="45720" rtlCol="0" anchor="ctr"/>
          <a:lstStyle>
            <a:lvl1pPr algn="l">
              <a:defRPr sz="675">
                <a:solidFill>
                  <a:schemeClr val="bg1">
                    <a:lumMod val="50000"/>
                  </a:schemeClr>
                </a:solidFill>
              </a:defRPr>
            </a:lvl1pPr>
          </a:lstStyle>
          <a:p>
            <a:fld id="{21CFFC65-F19B-E241-BA7B-613451C4E80D}" type="datetime1">
              <a:rPr lang="en-US" smtClean="0"/>
              <a:t>8/23/23</a:t>
            </a:fld>
            <a:endParaRPr lang="en-US" dirty="0"/>
          </a:p>
        </p:txBody>
      </p:sp>
      <p:sp>
        <p:nvSpPr>
          <p:cNvPr id="21" name="Footer Placeholder 4"/>
          <p:cNvSpPr>
            <a:spLocks noGrp="1"/>
          </p:cNvSpPr>
          <p:nvPr>
            <p:ph type="ftr" sz="quarter" idx="3"/>
          </p:nvPr>
        </p:nvSpPr>
        <p:spPr>
          <a:xfrm>
            <a:off x="2764640" y="6485919"/>
            <a:ext cx="3617103" cy="365125"/>
          </a:xfrm>
          <a:prstGeom prst="rect">
            <a:avLst/>
          </a:prstGeom>
        </p:spPr>
        <p:txBody>
          <a:bodyPr vert="horz" lIns="91440" tIns="45720" rIns="91440" bIns="45720" rtlCol="0" anchor="ctr"/>
          <a:lstStyle>
            <a:lvl1pPr algn="ctr">
              <a:defRPr sz="675"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48713" y="445606"/>
            <a:ext cx="438753" cy="365125"/>
          </a:xfrm>
          <a:prstGeom prst="rect">
            <a:avLst/>
          </a:prstGeom>
        </p:spPr>
        <p:txBody>
          <a:bodyPr vert="horz" lIns="91440" tIns="45720" rIns="91440" bIns="45720" rtlCol="0" anchor="ctr"/>
          <a:lstStyle>
            <a:lvl1pPr algn="r">
              <a:defRPr sz="1050">
                <a:solidFill>
                  <a:srgbClr val="000000"/>
                </a:solidFill>
              </a:defRPr>
            </a:lvl1pPr>
          </a:lstStyle>
          <a:p>
            <a:fld id="{4FAB73BC-B049-4115-A692-8D63A059BFB8}" type="slidenum">
              <a:rPr lang="en-US" smtClean="0"/>
              <a:pPr/>
              <a:t>‹#›</a:t>
            </a:fld>
            <a:endParaRPr lang="en-US" dirty="0"/>
          </a:p>
        </p:txBody>
      </p:sp>
      <p:sp>
        <p:nvSpPr>
          <p:cNvPr id="4" name="Text Placeholder 3"/>
          <p:cNvSpPr>
            <a:spLocks noGrp="1"/>
          </p:cNvSpPr>
          <p:nvPr>
            <p:ph type="body" sz="quarter" idx="10"/>
          </p:nvPr>
        </p:nvSpPr>
        <p:spPr>
          <a:xfrm>
            <a:off x="615987" y="1441700"/>
            <a:ext cx="7543800" cy="33061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p:cNvPicPr>
          <p:nvPr/>
        </p:nvPicPr>
        <p:blipFill rotWithShape="1">
          <a:blip r:embed="rId2" cstate="email">
            <a:extLst>
              <a:ext uri="{28A0092B-C50C-407E-A947-70E740481C1C}">
                <a14:useLocalDpi xmlns:a14="http://schemas.microsoft.com/office/drawing/2010/main"/>
              </a:ext>
            </a:extLst>
          </a:blip>
          <a:srcRect t="-16865" b="-2"/>
          <a:stretch/>
        </p:blipFill>
        <p:spPr>
          <a:xfrm rot="16200000">
            <a:off x="5687176" y="3401175"/>
            <a:ext cx="6857999" cy="55658"/>
          </a:xfrm>
          <a:prstGeom prst="rect">
            <a:avLst/>
          </a:prstGeom>
        </p:spPr>
      </p:pic>
      <p:sp>
        <p:nvSpPr>
          <p:cNvPr id="14" name="Rectangle 13"/>
          <p:cNvSpPr/>
          <p:nvPr userDrawn="1"/>
        </p:nvSpPr>
        <p:spPr>
          <a:xfrm rot="5400000">
            <a:off x="168575" y="318897"/>
            <a:ext cx="685800" cy="48006"/>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userDrawn="1"/>
        </p:nvSpPr>
        <p:spPr>
          <a:xfrm>
            <a:off x="8461829" y="321774"/>
            <a:ext cx="682171"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4" name="Picture 23"/>
          <p:cNvPicPr>
            <a:picLocks noChangeAspect="1"/>
          </p:cNvPicPr>
          <p:nvPr userDrawn="1"/>
        </p:nvPicPr>
        <p:blipFill rotWithShape="1">
          <a:blip r:embed="rId3" cstate="email">
            <a:extLst>
              <a:ext uri="{28A0092B-C50C-407E-A947-70E740481C1C}">
                <a14:useLocalDpi xmlns:a14="http://schemas.microsoft.com/office/drawing/2010/main"/>
              </a:ext>
            </a:extLst>
          </a:blip>
          <a:stretch/>
        </p:blipFill>
        <p:spPr>
          <a:xfrm>
            <a:off x="8542982" y="380825"/>
            <a:ext cx="262128" cy="249936"/>
          </a:xfrm>
          <a:prstGeom prst="rect">
            <a:avLst/>
          </a:prstGeom>
          <a:noFill/>
          <a:ln>
            <a:noFill/>
          </a:ln>
        </p:spPr>
      </p:pic>
    </p:spTree>
    <p:extLst>
      <p:ext uri="{BB962C8B-B14F-4D97-AF65-F5344CB8AC3E}">
        <p14:creationId xmlns:p14="http://schemas.microsoft.com/office/powerpoint/2010/main" val="304773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311"/>
        <p:cNvGrpSpPr/>
        <p:nvPr/>
      </p:nvGrpSpPr>
      <p:grpSpPr>
        <a:xfrm>
          <a:off x="0" y="0"/>
          <a:ext cx="0" cy="0"/>
          <a:chOff x="0" y="0"/>
          <a:chExt cx="0" cy="0"/>
        </a:xfrm>
      </p:grpSpPr>
      <p:sp>
        <p:nvSpPr>
          <p:cNvPr id="312" name="Google Shape;312;p55"/>
          <p:cNvSpPr txBox="1">
            <a:spLocks noGrp="1"/>
          </p:cNvSpPr>
          <p:nvPr>
            <p:ph type="ctrTitle"/>
          </p:nvPr>
        </p:nvSpPr>
        <p:spPr>
          <a:xfrm>
            <a:off x="1220094" y="822325"/>
            <a:ext cx="7315200" cy="2006936"/>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sz="27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55"/>
          <p:cNvSpPr txBox="1">
            <a:spLocks noGrp="1"/>
          </p:cNvSpPr>
          <p:nvPr>
            <p:ph type="subTitle" idx="1"/>
          </p:nvPr>
        </p:nvSpPr>
        <p:spPr>
          <a:xfrm>
            <a:off x="1196281" y="3919368"/>
            <a:ext cx="7315200" cy="2011680"/>
          </a:xfrm>
          <a:prstGeom prst="rect">
            <a:avLst/>
          </a:prstGeom>
          <a:noFill/>
          <a:ln>
            <a:noFill/>
          </a:ln>
        </p:spPr>
        <p:txBody>
          <a:bodyPr spcFirstLastPara="1" wrap="square" lIns="91425" tIns="45700" rIns="91425" bIns="45700" anchor="t" anchorCtr="0">
            <a:noAutofit/>
          </a:bodyPr>
          <a:lstStyle>
            <a:lvl1pPr lvl="0" algn="l">
              <a:lnSpc>
                <a:spcPct val="90000"/>
              </a:lnSpc>
              <a:spcBef>
                <a:spcPts val="330"/>
              </a:spcBef>
              <a:spcAft>
                <a:spcPts val="0"/>
              </a:spcAft>
              <a:buSzPts val="1760"/>
              <a:buFont typeface="Noto Sans Symbols"/>
              <a:buNone/>
              <a:defRPr sz="1650" b="1">
                <a:solidFill>
                  <a:schemeClr val="dk2"/>
                </a:solidFill>
              </a:defRPr>
            </a:lvl1pPr>
            <a:lvl2pPr lvl="1" algn="l">
              <a:spcBef>
                <a:spcPts val="270"/>
              </a:spcBef>
              <a:spcAft>
                <a:spcPts val="0"/>
              </a:spcAft>
              <a:buSzPts val="1800"/>
              <a:buChar char="–"/>
              <a:defRPr/>
            </a:lvl2pPr>
            <a:lvl3pPr lvl="2" algn="l">
              <a:spcBef>
                <a:spcPts val="270"/>
              </a:spcBef>
              <a:spcAft>
                <a:spcPts val="0"/>
              </a:spcAft>
              <a:buSzPts val="1800"/>
              <a:buChar char="▪"/>
              <a:defRPr/>
            </a:lvl3pPr>
            <a:lvl4pPr lvl="3" algn="l">
              <a:spcBef>
                <a:spcPts val="270"/>
              </a:spcBef>
              <a:spcAft>
                <a:spcPts val="0"/>
              </a:spcAft>
              <a:buSzPts val="1800"/>
              <a:buChar char="–"/>
              <a:defRPr/>
            </a:lvl4pPr>
            <a:lvl5pPr lvl="4" algn="l">
              <a:spcBef>
                <a:spcPts val="270"/>
              </a:spcBef>
              <a:spcAft>
                <a:spcPts val="0"/>
              </a:spcAft>
              <a:buSzPts val="1800"/>
              <a:buChar char="▪"/>
              <a:defRPr/>
            </a:lvl5pPr>
            <a:lvl6pPr lvl="5" algn="l">
              <a:spcBef>
                <a:spcPts val="270"/>
              </a:spcBef>
              <a:spcAft>
                <a:spcPts val="0"/>
              </a:spcAft>
              <a:buSzPts val="1800"/>
              <a:buChar char="▪"/>
              <a:defRPr/>
            </a:lvl6pPr>
            <a:lvl7pPr lvl="6" algn="l">
              <a:spcBef>
                <a:spcPts val="270"/>
              </a:spcBef>
              <a:spcAft>
                <a:spcPts val="0"/>
              </a:spcAft>
              <a:buSzPts val="1800"/>
              <a:buChar char="▪"/>
              <a:defRPr/>
            </a:lvl7pPr>
            <a:lvl8pPr lvl="7" algn="l">
              <a:spcBef>
                <a:spcPts val="270"/>
              </a:spcBef>
              <a:spcAft>
                <a:spcPts val="0"/>
              </a:spcAft>
              <a:buSzPts val="1800"/>
              <a:buChar char="▪"/>
              <a:defRPr/>
            </a:lvl8pPr>
            <a:lvl9pPr lvl="8" algn="l">
              <a:spcBef>
                <a:spcPts val="270"/>
              </a:spcBef>
              <a:spcAft>
                <a:spcPts val="0"/>
              </a:spcAft>
              <a:buSzPts val="1800"/>
              <a:buChar char="▪"/>
              <a:defRPr/>
            </a:lvl9pPr>
          </a:lstStyle>
          <a:p>
            <a:endParaRPr/>
          </a:p>
        </p:txBody>
      </p:sp>
      <p:sp>
        <p:nvSpPr>
          <p:cNvPr id="314" name="Google Shape;314;p55"/>
          <p:cNvSpPr/>
          <p:nvPr/>
        </p:nvSpPr>
        <p:spPr>
          <a:xfrm>
            <a:off x="0" y="0"/>
            <a:ext cx="8488680" cy="274320"/>
          </a:xfrm>
          <a:custGeom>
            <a:avLst/>
            <a:gdLst/>
            <a:ahLst/>
            <a:cxnLst/>
            <a:rect l="l" t="t" r="r" b="b"/>
            <a:pathLst>
              <a:path w="8488680" h="274320" extrusionOk="0">
                <a:moveTo>
                  <a:pt x="0" y="274320"/>
                </a:moveTo>
                <a:lnTo>
                  <a:pt x="8001000" y="274320"/>
                </a:lnTo>
                <a:lnTo>
                  <a:pt x="8488680" y="0"/>
                </a:lnTo>
                <a:lnTo>
                  <a:pt x="0" y="0"/>
                </a:lnTo>
                <a:lnTo>
                  <a:pt x="0" y="274320"/>
                </a:lnTo>
                <a:close/>
              </a:path>
            </a:pathLst>
          </a:custGeom>
          <a:solidFill>
            <a:srgbClr val="FF0000"/>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1800" b="0" i="0" u="none" strike="noStrike" cap="none">
              <a:solidFill>
                <a:srgbClr val="000000"/>
              </a:solidFill>
              <a:latin typeface="Arial"/>
              <a:ea typeface="Arial"/>
              <a:cs typeface="Arial"/>
              <a:sym typeface="Arial"/>
            </a:endParaRPr>
          </a:p>
        </p:txBody>
      </p:sp>
      <p:sp>
        <p:nvSpPr>
          <p:cNvPr id="315" name="Google Shape;315;p55"/>
          <p:cNvSpPr txBox="1">
            <a:spLocks noGrp="1"/>
          </p:cNvSpPr>
          <p:nvPr>
            <p:ph type="dt" idx="10"/>
          </p:nvPr>
        </p:nvSpPr>
        <p:spPr>
          <a:xfrm>
            <a:off x="3952242" y="6172206"/>
            <a:ext cx="1239520"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50">
                <a:solidFill>
                  <a:schemeClr val="dk1"/>
                </a:solidFill>
                <a:latin typeface="Verdana"/>
                <a:ea typeface="Verdana"/>
                <a:cs typeface="Verdana"/>
                <a:sym typeface="Verdana"/>
              </a:defRPr>
            </a:lvl1pPr>
            <a:lvl2pPr marR="0" lvl="1" algn="l" rtl="0">
              <a:spcBef>
                <a:spcPts val="0"/>
              </a:spcBef>
              <a:spcAft>
                <a:spcPts val="0"/>
              </a:spcAft>
              <a:buSzPts val="1400"/>
              <a:buNone/>
              <a:defRPr sz="135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35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35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35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35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35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35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35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251671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12" name="Shape 12"/>
          <p:cNvSpPr>
            <a:spLocks noGrp="1"/>
          </p:cNvSpPr>
          <p:nvPr>
            <p:ph type="title"/>
          </p:nvPr>
        </p:nvSpPr>
        <p:spPr>
          <a:xfrm>
            <a:off x="685800" y="1844675"/>
            <a:ext cx="7772400" cy="2041525"/>
          </a:xfrm>
          <a:prstGeom prst="rect">
            <a:avLst/>
          </a:prstGeom>
        </p:spPr>
        <p:txBody>
          <a:bodyPr/>
          <a:lstStyle/>
          <a:p>
            <a:pPr lvl="0">
              <a:defRPr sz="1800"/>
            </a:pPr>
            <a:r>
              <a:rPr sz="2400"/>
              <a:t>Title Text</a:t>
            </a:r>
          </a:p>
        </p:txBody>
      </p:sp>
      <p:sp>
        <p:nvSpPr>
          <p:cNvPr id="13" name="Shape 13"/>
          <p:cNvSpPr>
            <a:spLocks noGrp="1"/>
          </p:cNvSpPr>
          <p:nvPr>
            <p:ph type="body" idx="1"/>
          </p:nvPr>
        </p:nvSpPr>
        <p:spPr>
          <a:xfrm>
            <a:off x="1371600" y="3886200"/>
            <a:ext cx="6400800" cy="29718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lvl="0"/>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5" name="Shape 15"/>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16" name="Shape 16"/>
          <p:cNvSpPr>
            <a:spLocks noGrp="1"/>
          </p:cNvSpPr>
          <p:nvPr>
            <p:ph type="title"/>
          </p:nvPr>
        </p:nvSpPr>
        <p:spPr>
          <a:prstGeom prst="rect">
            <a:avLst/>
          </a:prstGeom>
        </p:spPr>
        <p:txBody>
          <a:bodyPr/>
          <a:lstStyle/>
          <a:p>
            <a:pPr lvl="0">
              <a:defRPr sz="1800"/>
            </a:pPr>
            <a:r>
              <a:rPr sz="2400"/>
              <a:t>Title Text</a:t>
            </a:r>
          </a:p>
        </p:txBody>
      </p:sp>
      <p:sp>
        <p:nvSpPr>
          <p:cNvPr id="17" name="Shape 17"/>
          <p:cNvSpPr>
            <a:spLocks noGrp="1"/>
          </p:cNvSpPr>
          <p:nvPr>
            <p:ph type="body" idx="1"/>
          </p:nvPr>
        </p:nvSpPr>
        <p:spPr>
          <a:prstGeom prst="rect">
            <a:avLst/>
          </a:prstGeom>
        </p:spPr>
        <p:txBody>
          <a:bodyPr/>
          <a:lstStyle/>
          <a:p>
            <a:pPr lvl="0"/>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9" name="Shape 19"/>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20" name="Shape 20"/>
          <p:cNvSpPr>
            <a:spLocks noGrp="1"/>
          </p:cNvSpPr>
          <p:nvPr>
            <p:ph type="title"/>
          </p:nvPr>
        </p:nvSpPr>
        <p:spPr>
          <a:prstGeom prst="rect">
            <a:avLst/>
          </a:prstGeom>
        </p:spPr>
        <p:txBody>
          <a:bodyPr/>
          <a:lstStyle/>
          <a:p>
            <a:pPr lvl="0">
              <a:defRPr sz="1800"/>
            </a:pPr>
            <a:r>
              <a:rPr sz="240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23" name="Shape 23"/>
          <p:cNvSpPr>
            <a:spLocks noGrp="1"/>
          </p:cNvSpPr>
          <p:nvPr>
            <p:ph type="title"/>
          </p:nvPr>
        </p:nvSpPr>
        <p:spPr>
          <a:prstGeom prst="rect">
            <a:avLst/>
          </a:prstGeom>
        </p:spPr>
        <p:txBody>
          <a:bodyPr/>
          <a:lstStyle/>
          <a:p>
            <a:pPr lvl="0">
              <a:defRPr sz="1800"/>
            </a:pPr>
            <a:r>
              <a:rPr sz="2400"/>
              <a:t>Title Text</a:t>
            </a:r>
          </a:p>
        </p:txBody>
      </p:sp>
      <p:sp>
        <p:nvSpPr>
          <p:cNvPr id="24" name="Shape 24"/>
          <p:cNvSpPr>
            <a:spLocks noGrp="1"/>
          </p:cNvSpPr>
          <p:nvPr>
            <p:ph type="body" idx="1"/>
          </p:nvPr>
        </p:nvSpPr>
        <p:spPr>
          <a:xfrm>
            <a:off x="685799" y="1219200"/>
            <a:ext cx="3814235" cy="3922724"/>
          </a:xfrm>
          <a:prstGeom prst="rect">
            <a:avLst/>
          </a:prstGeom>
        </p:spPr>
        <p:txBody>
          <a:bodyPr/>
          <a:lstStyle/>
          <a:p>
            <a:pPr lvl="0"/>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5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60501" y="6463165"/>
            <a:ext cx="1495425" cy="203200"/>
          </a:xfrm>
          <a:prstGeom prst="rect">
            <a:avLst/>
          </a:prstGeom>
        </p:spPr>
        <p:txBody>
          <a:bodyPr lIns="0" tIns="0" rIns="0" bIns="0"/>
          <a:lstStyle>
            <a:lvl1pPr>
              <a:defRPr sz="1400" b="0" i="0">
                <a:solidFill>
                  <a:schemeClr val="tx1"/>
                </a:solidFill>
                <a:latin typeface="Times New Roman"/>
                <a:cs typeface="Times New Roman"/>
              </a:defRPr>
            </a:lvl1pPr>
          </a:lstStyle>
          <a:p>
            <a:pPr marL="12700">
              <a:lnSpc>
                <a:spcPct val="100000"/>
              </a:lnSpc>
            </a:pPr>
            <a:r>
              <a:rPr spc="-15" dirty="0"/>
              <a:t>©</a:t>
            </a:r>
            <a:r>
              <a:rPr spc="-5" dirty="0"/>
              <a:t> </a:t>
            </a:r>
            <a:r>
              <a:rPr spc="-10" dirty="0"/>
              <a:t>Ned</a:t>
            </a:r>
            <a:r>
              <a:rPr dirty="0"/>
              <a:t> </a:t>
            </a:r>
            <a:r>
              <a:rPr spc="-10" dirty="0"/>
              <a:t>Mohan,</a:t>
            </a:r>
            <a:r>
              <a:rPr spc="5" dirty="0"/>
              <a:t> </a:t>
            </a:r>
            <a:r>
              <a:rPr spc="-10" dirty="0"/>
              <a:t>2005</a:t>
            </a:r>
          </a:p>
        </p:txBody>
      </p:sp>
      <p:sp>
        <p:nvSpPr>
          <p:cNvPr id="5" name="Holder 5"/>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8/23/23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11911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685801"/>
            <a:ext cx="3008313" cy="74930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685801"/>
            <a:ext cx="5111750" cy="5440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1"/>
            <a:ext cx="2133600" cy="366183"/>
          </a:xfrm>
          <a:prstGeom prst="rect">
            <a:avLst/>
          </a:prstGeom>
        </p:spPr>
        <p:txBody>
          <a:bodyPr/>
          <a:lstStyle>
            <a:lvl1pPr>
              <a:defRPr/>
            </a:lvl1pPr>
          </a:lstStyle>
          <a:p>
            <a:pPr>
              <a:defRPr/>
            </a:pPr>
            <a:fld id="{EAE7AC07-475B-B047-A535-886650A667CF}" type="datetime1">
              <a:rPr lang="en-US" altLang="en-US" smtClean="0"/>
              <a:t>8/23/23</a:t>
            </a:fld>
            <a:endParaRPr lang="en-US" altLang="en-US"/>
          </a:p>
        </p:txBody>
      </p:sp>
      <p:sp>
        <p:nvSpPr>
          <p:cNvPr id="6" name="Footer Placeholder 4"/>
          <p:cNvSpPr>
            <a:spLocks noGrp="1"/>
          </p:cNvSpPr>
          <p:nvPr>
            <p:ph type="ftr" sz="quarter" idx="11"/>
          </p:nvPr>
        </p:nvSpPr>
        <p:spPr>
          <a:xfrm>
            <a:off x="3124200" y="6356351"/>
            <a:ext cx="2895600" cy="366183"/>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248400"/>
            <a:ext cx="1905000" cy="307777"/>
          </a:xfrm>
        </p:spPr>
        <p:txBody>
          <a:bodyPr/>
          <a:lstStyle>
            <a:lvl1pPr>
              <a:defRPr/>
            </a:lvl1pPr>
          </a:lstStyle>
          <a:p>
            <a:pPr>
              <a:defRPr/>
            </a:pPr>
            <a:fld id="{BF5CAF1D-BD7C-4C5E-B29B-C19EE99140C7}" type="slidenum">
              <a:rPr lang="en-US" altLang="en-US"/>
              <a:pPr>
                <a:defRPr/>
              </a:pPr>
              <a:t>‹#›</a:t>
            </a:fld>
            <a:endParaRPr lang="en-US" altLang="en-US"/>
          </a:p>
        </p:txBody>
      </p:sp>
    </p:spTree>
    <p:extLst>
      <p:ext uri="{BB962C8B-B14F-4D97-AF65-F5344CB8AC3E}">
        <p14:creationId xmlns:p14="http://schemas.microsoft.com/office/powerpoint/2010/main" val="1449430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FX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520" y="188720"/>
            <a:ext cx="7223760" cy="720000"/>
          </a:xfrm>
          <a:prstGeom prst="rect">
            <a:avLst/>
          </a:prstGeom>
        </p:spPr>
        <p:txBody>
          <a:bodyPr/>
          <a:lstStyle/>
          <a:p>
            <a:r>
              <a:rPr lang="en-US" dirty="0"/>
              <a:t>Click to edit title</a:t>
            </a:r>
          </a:p>
        </p:txBody>
      </p:sp>
      <p:sp>
        <p:nvSpPr>
          <p:cNvPr id="13" name="Slide Number Placeholder 12"/>
          <p:cNvSpPr>
            <a:spLocks noGrp="1"/>
          </p:cNvSpPr>
          <p:nvPr>
            <p:ph type="sldNum" sz="quarter" idx="10"/>
          </p:nvPr>
        </p:nvSpPr>
        <p:spPr>
          <a:xfrm>
            <a:off x="8110728" y="6356351"/>
            <a:ext cx="288036" cy="365125"/>
          </a:xfrm>
        </p:spPr>
        <p:txBody>
          <a:bodyPr wrap="none" lIns="0" tIns="0" rIns="0" bIns="0" anchor="ctr">
            <a:noAutofit/>
          </a:bodyPr>
          <a:lstStyle>
            <a:lvl1pPr algn="r" fontAlgn="t">
              <a:buClr>
                <a:srgbClr val="898989"/>
              </a:buClr>
              <a:defRPr sz="1200" b="0">
                <a:solidFill>
                  <a:srgbClr val="898989"/>
                </a:solidFill>
                <a:latin typeface="Arial"/>
              </a:defRPr>
            </a:lvl1pPr>
          </a:lstStyle>
          <a:p>
            <a:fld id="{A1E52000-6E6C-4F8C-96C7-32E901F4ED71}" type="slidenum">
              <a:rPr lang="en-US" smtClean="0"/>
              <a:pPr/>
              <a:t>‹#›</a:t>
            </a:fld>
            <a:endParaRPr lang="en-US"/>
          </a:p>
        </p:txBody>
      </p:sp>
      <p:sp>
        <p:nvSpPr>
          <p:cNvPr id="14" name="Date Placeholder 13"/>
          <p:cNvSpPr>
            <a:spLocks noGrp="1"/>
          </p:cNvSpPr>
          <p:nvPr>
            <p:ph type="dt" sz="half" idx="11"/>
          </p:nvPr>
        </p:nvSpPr>
        <p:spPr>
          <a:xfrm>
            <a:off x="457200" y="6356351"/>
            <a:ext cx="288036" cy="365125"/>
          </a:xfrm>
          <a:prstGeom prst="rect">
            <a:avLst/>
          </a:prstGeom>
        </p:spPr>
        <p:txBody>
          <a:bodyPr wrap="none" lIns="0" tIns="0" rIns="0" bIns="0" anchor="ctr">
            <a:noAutofit/>
          </a:bodyPr>
          <a:lstStyle>
            <a:lvl1pPr algn="l" fontAlgn="t">
              <a:buClr>
                <a:srgbClr val="898989"/>
              </a:buClr>
              <a:defRPr sz="1200" b="0">
                <a:solidFill>
                  <a:srgbClr val="898989"/>
                </a:solidFill>
                <a:latin typeface="Arial"/>
              </a:defRPr>
            </a:lvl1pPr>
          </a:lstStyle>
          <a:p>
            <a:r>
              <a:rPr lang="en-US"/>
              <a:t>2017-07-05   </a:t>
            </a:r>
            <a:r>
              <a:rPr lang="en-US" b="1"/>
              <a:t>restricted</a:t>
            </a:r>
          </a:p>
        </p:txBody>
      </p:sp>
      <p:sp>
        <p:nvSpPr>
          <p:cNvPr id="15" name="Footer Placeholder 14"/>
          <p:cNvSpPr>
            <a:spLocks noGrp="1"/>
          </p:cNvSpPr>
          <p:nvPr>
            <p:ph type="ftr" sz="quarter" idx="12"/>
          </p:nvPr>
        </p:nvSpPr>
        <p:spPr>
          <a:xfrm>
            <a:off x="4283964" y="6356351"/>
            <a:ext cx="576072" cy="365125"/>
          </a:xfrm>
          <a:prstGeom prst="rect">
            <a:avLst/>
          </a:prstGeom>
        </p:spPr>
        <p:txBody>
          <a:bodyPr wrap="none" lIns="0" tIns="0" rIns="0" bIns="0" anchor="ctr">
            <a:noAutofit/>
          </a:bodyPr>
          <a:lstStyle>
            <a:lvl1pPr algn="ctr" fontAlgn="t">
              <a:buClr>
                <a:srgbClr val="898989"/>
              </a:buClr>
              <a:defRPr sz="1200" b="0">
                <a:solidFill>
                  <a:srgbClr val="898989"/>
                </a:solidFill>
                <a:latin typeface="Arial"/>
              </a:defRPr>
            </a:lvl1pPr>
          </a:lstStyle>
          <a:p>
            <a:r>
              <a:rPr lang="en-US"/>
              <a:t>Copyright © Infineon Technologies AG 2017. All rights reserved.</a:t>
            </a:r>
          </a:p>
        </p:txBody>
      </p:sp>
    </p:spTree>
    <p:extLst>
      <p:ext uri="{BB962C8B-B14F-4D97-AF65-F5344CB8AC3E}">
        <p14:creationId xmlns:p14="http://schemas.microsoft.com/office/powerpoint/2010/main" val="3451045748"/>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1"/>
            <a:ext cx="2133600" cy="366183"/>
          </a:xfrm>
          <a:prstGeom prst="rect">
            <a:avLst/>
          </a:prstGeom>
        </p:spPr>
        <p:txBody>
          <a:bodyPr/>
          <a:lstStyle>
            <a:lvl1pPr>
              <a:defRPr/>
            </a:lvl1pPr>
          </a:lstStyle>
          <a:p>
            <a:pPr>
              <a:defRPr/>
            </a:pPr>
            <a:fld id="{CADB1972-C8F2-3545-A5A7-DA39AC15F038}" type="datetime1">
              <a:rPr lang="en-US" altLang="en-US" smtClean="0"/>
              <a:t>8/23/23</a:t>
            </a:fld>
            <a:endParaRPr lang="en-US" altLang="en-US"/>
          </a:p>
        </p:txBody>
      </p:sp>
      <p:sp>
        <p:nvSpPr>
          <p:cNvPr id="3" name="Footer Placeholder 4"/>
          <p:cNvSpPr>
            <a:spLocks noGrp="1"/>
          </p:cNvSpPr>
          <p:nvPr>
            <p:ph type="ftr" sz="quarter" idx="11"/>
          </p:nvPr>
        </p:nvSpPr>
        <p:spPr>
          <a:xfrm>
            <a:off x="3124200" y="6356351"/>
            <a:ext cx="2895600" cy="366183"/>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248400"/>
            <a:ext cx="1905000" cy="307777"/>
          </a:xfrm>
        </p:spPr>
        <p:txBody>
          <a:bodyPr/>
          <a:lstStyle>
            <a:lvl1pPr>
              <a:defRPr/>
            </a:lvl1pPr>
          </a:lstStyle>
          <a:p>
            <a:pPr>
              <a:defRPr/>
            </a:pPr>
            <a:fld id="{AAEBB465-4280-4730-9C09-7060194EAF10}" type="slidenum">
              <a:rPr lang="en-US" altLang="en-US"/>
              <a:pPr>
                <a:defRPr/>
              </a:pPr>
              <a:t>‹#›</a:t>
            </a:fld>
            <a:endParaRPr lang="en-US" altLang="en-US"/>
          </a:p>
        </p:txBody>
      </p:sp>
    </p:spTree>
    <p:extLst>
      <p:ext uri="{BB962C8B-B14F-4D97-AF65-F5344CB8AC3E}">
        <p14:creationId xmlns:p14="http://schemas.microsoft.com/office/powerpoint/2010/main" val="386946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png"/>
          <p:cNvPicPr/>
          <p:nvPr/>
        </p:nvPicPr>
        <p:blipFill>
          <a:blip r:embed="rId13"/>
          <a:stretch>
            <a:fillRect/>
          </a:stretch>
        </p:blipFill>
        <p:spPr>
          <a:xfrm>
            <a:off x="609600" y="152400"/>
            <a:ext cx="962025" cy="1028700"/>
          </a:xfrm>
          <a:prstGeom prst="rect">
            <a:avLst/>
          </a:prstGeom>
          <a:ln w="12700">
            <a:miter lim="400000"/>
          </a:ln>
        </p:spPr>
      </p:pic>
      <p:sp>
        <p:nvSpPr>
          <p:cNvPr id="3" name="Shape 3"/>
          <p:cNvSpPr>
            <a:spLocks noGrp="1"/>
          </p:cNvSpPr>
          <p:nvPr>
            <p:ph type="sldNum" sz="quarter" idx="2"/>
          </p:nvPr>
        </p:nvSpPr>
        <p:spPr>
          <a:xfrm>
            <a:off x="6553200" y="6248400"/>
            <a:ext cx="1905000" cy="287087"/>
          </a:xfrm>
          <a:prstGeom prst="rect">
            <a:avLst/>
          </a:prstGeom>
          <a:ln w="12700">
            <a:miter lim="400000"/>
          </a:ln>
        </p:spPr>
        <p:txBody>
          <a:bodyPr lIns="45719" rIns="45719">
            <a:spAutoFit/>
          </a:bodyPr>
          <a:lstStyle>
            <a:lvl1pPr algn="r">
              <a:defRPr sz="1400"/>
            </a:lvl1pPr>
          </a:lstStyle>
          <a:p>
            <a:pPr lvl="0"/>
            <a:fld id="{86CB4B4D-7CA3-9044-876B-883B54F8677D}" type="slidenum">
              <a:t>‹#›</a:t>
            </a:fld>
            <a:endParaRPr/>
          </a:p>
        </p:txBody>
      </p:sp>
      <p:sp>
        <p:nvSpPr>
          <p:cNvPr id="4" name="Shape 4"/>
          <p:cNvSpPr>
            <a:spLocks noGrp="1"/>
          </p:cNvSpPr>
          <p:nvPr>
            <p:ph type="title"/>
          </p:nvPr>
        </p:nvSpPr>
        <p:spPr>
          <a:xfrm>
            <a:off x="609600" y="0"/>
            <a:ext cx="7772400" cy="114300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lstStyle/>
          <a:p>
            <a:pPr lvl="0">
              <a:defRPr sz="1800"/>
            </a:pPr>
            <a:r>
              <a:rPr sz="2400"/>
              <a:t>Title Text</a:t>
            </a:r>
          </a:p>
        </p:txBody>
      </p:sp>
      <p:sp>
        <p:nvSpPr>
          <p:cNvPr id="5" name="Shape 5"/>
          <p:cNvSpPr>
            <a:spLocks noGrp="1"/>
          </p:cNvSpPr>
          <p:nvPr>
            <p:ph type="body" idx="1"/>
          </p:nvPr>
        </p:nvSpPr>
        <p:spPr>
          <a:xfrm>
            <a:off x="685800" y="1219200"/>
            <a:ext cx="7772400" cy="5638800"/>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pPr lvl="0"/>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ctr">
        <a:defRPr sz="2400">
          <a:latin typeface="Times New Roman"/>
          <a:ea typeface="Times New Roman"/>
          <a:cs typeface="Times New Roman"/>
          <a:sym typeface="Times New Roman"/>
        </a:defRPr>
      </a:lvl1pPr>
      <a:lvl2pPr algn="ctr">
        <a:defRPr sz="2400">
          <a:latin typeface="Times New Roman"/>
          <a:ea typeface="Times New Roman"/>
          <a:cs typeface="Times New Roman"/>
          <a:sym typeface="Times New Roman"/>
        </a:defRPr>
      </a:lvl2pPr>
      <a:lvl3pPr algn="ctr">
        <a:defRPr sz="2400">
          <a:latin typeface="Times New Roman"/>
          <a:ea typeface="Times New Roman"/>
          <a:cs typeface="Times New Roman"/>
          <a:sym typeface="Times New Roman"/>
        </a:defRPr>
      </a:lvl3pPr>
      <a:lvl4pPr algn="ctr">
        <a:defRPr sz="2400">
          <a:latin typeface="Times New Roman"/>
          <a:ea typeface="Times New Roman"/>
          <a:cs typeface="Times New Roman"/>
          <a:sym typeface="Times New Roman"/>
        </a:defRPr>
      </a:lvl4pPr>
      <a:lvl5pPr algn="ctr">
        <a:defRPr sz="2400">
          <a:latin typeface="Times New Roman"/>
          <a:ea typeface="Times New Roman"/>
          <a:cs typeface="Times New Roman"/>
          <a:sym typeface="Times New Roman"/>
        </a:defRPr>
      </a:lvl5pPr>
      <a:lvl6pPr indent="457200" algn="ctr">
        <a:defRPr sz="2400">
          <a:latin typeface="Times New Roman"/>
          <a:ea typeface="Times New Roman"/>
          <a:cs typeface="Times New Roman"/>
          <a:sym typeface="Times New Roman"/>
        </a:defRPr>
      </a:lvl6pPr>
      <a:lvl7pPr indent="914400" algn="ctr">
        <a:defRPr sz="2400">
          <a:latin typeface="Times New Roman"/>
          <a:ea typeface="Times New Roman"/>
          <a:cs typeface="Times New Roman"/>
          <a:sym typeface="Times New Roman"/>
        </a:defRPr>
      </a:lvl7pPr>
      <a:lvl8pPr indent="1371600" algn="ctr">
        <a:defRPr sz="2400">
          <a:latin typeface="Times New Roman"/>
          <a:ea typeface="Times New Roman"/>
          <a:cs typeface="Times New Roman"/>
          <a:sym typeface="Times New Roman"/>
        </a:defRPr>
      </a:lvl8pPr>
      <a:lvl9pPr indent="1828800" algn="ctr">
        <a:defRPr sz="2400">
          <a:latin typeface="Times New Roman"/>
          <a:ea typeface="Times New Roman"/>
          <a:cs typeface="Times New Roman"/>
          <a:sym typeface="Times New Roman"/>
        </a:defRPr>
      </a:lvl9pPr>
    </p:titleStyle>
    <p:bodyStyle>
      <a:lvl1pPr marL="342900" indent="-342900">
        <a:spcBef>
          <a:spcPts val="400"/>
        </a:spcBef>
        <a:buSzPct val="100000"/>
        <a:buChar char="»"/>
        <a:defRPr>
          <a:latin typeface="Times New Roman"/>
          <a:ea typeface="Times New Roman"/>
          <a:cs typeface="Times New Roman"/>
          <a:sym typeface="Times New Roman"/>
        </a:defRPr>
      </a:lvl1pPr>
      <a:lvl2pPr marL="742950" indent="-285750">
        <a:spcBef>
          <a:spcPts val="400"/>
        </a:spcBef>
        <a:buSzPct val="100000"/>
        <a:buChar char="–"/>
        <a:defRPr>
          <a:latin typeface="Times New Roman"/>
          <a:ea typeface="Times New Roman"/>
          <a:cs typeface="Times New Roman"/>
          <a:sym typeface="Times New Roman"/>
        </a:defRPr>
      </a:lvl2pPr>
      <a:lvl3pPr marL="1171575" indent="-257175">
        <a:spcBef>
          <a:spcPts val="400"/>
        </a:spcBef>
        <a:buSzPct val="100000"/>
        <a:buChar char="•"/>
        <a:defRPr>
          <a:latin typeface="Times New Roman"/>
          <a:ea typeface="Times New Roman"/>
          <a:cs typeface="Times New Roman"/>
          <a:sym typeface="Times New Roman"/>
        </a:defRPr>
      </a:lvl3pPr>
      <a:lvl4pPr marL="1600200" indent="-228600">
        <a:spcBef>
          <a:spcPts val="400"/>
        </a:spcBef>
        <a:buSzPct val="100000"/>
        <a:buChar char="–"/>
        <a:defRPr>
          <a:latin typeface="Times New Roman"/>
          <a:ea typeface="Times New Roman"/>
          <a:cs typeface="Times New Roman"/>
          <a:sym typeface="Times New Roman"/>
        </a:defRPr>
      </a:lvl4pPr>
      <a:lvl5pPr marL="2057400" indent="-228600">
        <a:spcBef>
          <a:spcPts val="400"/>
        </a:spcBef>
        <a:buSzPct val="100000"/>
        <a:buChar char="»"/>
        <a:defRPr>
          <a:latin typeface="Times New Roman"/>
          <a:ea typeface="Times New Roman"/>
          <a:cs typeface="Times New Roman"/>
          <a:sym typeface="Times New Roman"/>
        </a:defRPr>
      </a:lvl5pPr>
      <a:lvl6pPr marL="2514600" indent="-228600">
        <a:spcBef>
          <a:spcPts val="400"/>
        </a:spcBef>
        <a:buSzPct val="100000"/>
        <a:buChar char="•"/>
        <a:defRPr>
          <a:latin typeface="Times New Roman"/>
          <a:ea typeface="Times New Roman"/>
          <a:cs typeface="Times New Roman"/>
          <a:sym typeface="Times New Roman"/>
        </a:defRPr>
      </a:lvl6pPr>
      <a:lvl7pPr marL="2971800" indent="-228600">
        <a:spcBef>
          <a:spcPts val="400"/>
        </a:spcBef>
        <a:buSzPct val="100000"/>
        <a:buChar char="•"/>
        <a:defRPr>
          <a:latin typeface="Times New Roman"/>
          <a:ea typeface="Times New Roman"/>
          <a:cs typeface="Times New Roman"/>
          <a:sym typeface="Times New Roman"/>
        </a:defRPr>
      </a:lvl7pPr>
      <a:lvl8pPr marL="3429000" indent="-228600">
        <a:spcBef>
          <a:spcPts val="400"/>
        </a:spcBef>
        <a:buSzPct val="100000"/>
        <a:buChar char="•"/>
        <a:defRPr>
          <a:latin typeface="Times New Roman"/>
          <a:ea typeface="Times New Roman"/>
          <a:cs typeface="Times New Roman"/>
          <a:sym typeface="Times New Roman"/>
        </a:defRPr>
      </a:lvl8pPr>
      <a:lvl9pPr marL="3886200" indent="-228600">
        <a:spcBef>
          <a:spcPts val="400"/>
        </a:spcBef>
        <a:buSzPct val="100000"/>
        <a:buChar char="•"/>
        <a:defRPr>
          <a:latin typeface="Times New Roman"/>
          <a:ea typeface="Times New Roman"/>
          <a:cs typeface="Times New Roman"/>
          <a:sym typeface="Times New Roman"/>
        </a:defRPr>
      </a:lvl9pPr>
    </p:bodyStyle>
    <p:otherStyle>
      <a:lvl1pPr algn="r">
        <a:defRPr sz="1400">
          <a:solidFill>
            <a:schemeClr val="tx1"/>
          </a:solidFill>
          <a:latin typeface="+mn-lt"/>
          <a:ea typeface="+mn-ea"/>
          <a:cs typeface="+mn-cs"/>
          <a:sym typeface="Times New Roman"/>
        </a:defRPr>
      </a:lvl1pPr>
      <a:lvl2pPr indent="457200" algn="r">
        <a:defRPr sz="1400">
          <a:solidFill>
            <a:schemeClr val="tx1"/>
          </a:solidFill>
          <a:latin typeface="+mn-lt"/>
          <a:ea typeface="+mn-ea"/>
          <a:cs typeface="+mn-cs"/>
          <a:sym typeface="Times New Roman"/>
        </a:defRPr>
      </a:lvl2pPr>
      <a:lvl3pPr indent="914400" algn="r">
        <a:defRPr sz="1400">
          <a:solidFill>
            <a:schemeClr val="tx1"/>
          </a:solidFill>
          <a:latin typeface="+mn-lt"/>
          <a:ea typeface="+mn-ea"/>
          <a:cs typeface="+mn-cs"/>
          <a:sym typeface="Times New Roman"/>
        </a:defRPr>
      </a:lvl3pPr>
      <a:lvl4pPr indent="1371600" algn="r">
        <a:defRPr sz="1400">
          <a:solidFill>
            <a:schemeClr val="tx1"/>
          </a:solidFill>
          <a:latin typeface="+mn-lt"/>
          <a:ea typeface="+mn-ea"/>
          <a:cs typeface="+mn-cs"/>
          <a:sym typeface="Times New Roman"/>
        </a:defRPr>
      </a:lvl4pPr>
      <a:lvl5pPr indent="1828800" algn="r">
        <a:defRPr sz="1400">
          <a:solidFill>
            <a:schemeClr val="tx1"/>
          </a:solidFill>
          <a:latin typeface="+mn-lt"/>
          <a:ea typeface="+mn-ea"/>
          <a:cs typeface="+mn-cs"/>
          <a:sym typeface="Times New Roman"/>
        </a:defRPr>
      </a:lvl5pPr>
      <a:lvl6pPr algn="r">
        <a:defRPr sz="1400">
          <a:solidFill>
            <a:schemeClr val="tx1"/>
          </a:solidFill>
          <a:latin typeface="+mn-lt"/>
          <a:ea typeface="+mn-ea"/>
          <a:cs typeface="+mn-cs"/>
          <a:sym typeface="Times New Roman"/>
        </a:defRPr>
      </a:lvl6pPr>
      <a:lvl7pPr algn="r">
        <a:defRPr sz="1400">
          <a:solidFill>
            <a:schemeClr val="tx1"/>
          </a:solidFill>
          <a:latin typeface="+mn-lt"/>
          <a:ea typeface="+mn-ea"/>
          <a:cs typeface="+mn-cs"/>
          <a:sym typeface="Times New Roman"/>
        </a:defRPr>
      </a:lvl7pPr>
      <a:lvl8pPr algn="r">
        <a:defRPr sz="1400">
          <a:solidFill>
            <a:schemeClr val="tx1"/>
          </a:solidFill>
          <a:latin typeface="+mn-lt"/>
          <a:ea typeface="+mn-ea"/>
          <a:cs typeface="+mn-cs"/>
          <a:sym typeface="Times New Roman"/>
        </a:defRPr>
      </a:lvl8pPr>
      <a:lvl9pPr algn="r">
        <a:defRPr sz="1400">
          <a:solidFill>
            <a:schemeClr val="tx1"/>
          </a:solidFill>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hyperlink" Target="http://www.solectrica.com/"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energy.gov/eere/sunshot/downloads/2016-systems-integration-power-electronics-workshop" TargetMode="External"/><Relationship Id="rId5" Type="http://schemas.openxmlformats.org/officeDocument/2006/relationships/image" Target="../media/image21.jpg"/><Relationship Id="rId4" Type="http://schemas.openxmlformats.org/officeDocument/2006/relationships/hyperlink" Target="http://solarbridgetech.com/products/our-solution/pantheon2/"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energystorage.org/energy-storage/technologies/variable-speed-pumped-hydroelectric-storage"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www.icef-forum.org/platform/speakers/topic1/CS2_5_Yoshiro_Owadano_161007.pdf" TargetMode="Externa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www.nerc.com/"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68.emf"/></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jpeg"/><Relationship Id="rId3" Type="http://schemas.openxmlformats.org/officeDocument/2006/relationships/image" Target="../media/image72.png"/><Relationship Id="rId7" Type="http://schemas.openxmlformats.org/officeDocument/2006/relationships/image" Target="../media/image76.jpeg"/><Relationship Id="rId12"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9.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5" Type="http://schemas.openxmlformats.org/officeDocument/2006/relationships/image" Target="../media/image84.jpe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jpeg"/><Relationship Id="rId14" Type="http://schemas.openxmlformats.org/officeDocument/2006/relationships/image" Target="../media/image83.png"/></Relationships>
</file>

<file path=ppt/slides/_rels/slide6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jpeg"/><Relationship Id="rId3" Type="http://schemas.openxmlformats.org/officeDocument/2006/relationships/image" Target="../media/image72.png"/><Relationship Id="rId7" Type="http://schemas.openxmlformats.org/officeDocument/2006/relationships/image" Target="../media/image76.jpeg"/><Relationship Id="rId12"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9.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5" Type="http://schemas.openxmlformats.org/officeDocument/2006/relationships/image" Target="../media/image84.jpe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jpeg"/><Relationship Id="rId14" Type="http://schemas.openxmlformats.org/officeDocument/2006/relationships/image" Target="../media/image8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ustomXml" Target="../ink/ink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hyperlink" Target="http://www.empowerabillionlives.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p:cNvSpPr>
          <p:nvPr>
            <p:ph type="title"/>
          </p:nvPr>
        </p:nvSpPr>
        <p:spPr>
          <a:xfrm>
            <a:off x="685800" y="2895600"/>
            <a:ext cx="7696200" cy="3505200"/>
          </a:xfrm>
          <a:prstGeom prst="rect">
            <a:avLst/>
          </a:prstGeom>
        </p:spPr>
        <p:txBody>
          <a:bodyPr lIns="0" tIns="0" rIns="0" bIns="0">
            <a:normAutofit/>
          </a:bodyPr>
          <a:lstStyle/>
          <a:p>
            <a:pPr lvl="0">
              <a:defRPr sz="1800"/>
            </a:pPr>
            <a:r>
              <a:rPr sz="2800" dirty="0">
                <a:effectLst>
                  <a:outerShdw blurRad="12700" dist="25400" dir="2700000" rotWithShape="0">
                    <a:srgbClr val="DDDDDD"/>
                  </a:outerShdw>
                </a:effectLst>
                <a:latin typeface="Times New Roman Bold"/>
                <a:ea typeface="Times New Roman Bold"/>
                <a:cs typeface="Times New Roman Bold"/>
                <a:sym typeface="Times New Roman Bold"/>
              </a:rPr>
              <a:t>EEL </a:t>
            </a:r>
            <a:r>
              <a:rPr lang="en-US" sz="2800" dirty="0">
                <a:effectLst>
                  <a:outerShdw blurRad="12700" dist="25400" dir="2700000" rotWithShape="0">
                    <a:srgbClr val="DDDDDD"/>
                  </a:outerShdw>
                </a:effectLst>
                <a:latin typeface="Times New Roman Bold"/>
                <a:ea typeface="Times New Roman Bold"/>
                <a:cs typeface="Times New Roman Bold"/>
                <a:sym typeface="Times New Roman Bold"/>
              </a:rPr>
              <a:t>5245</a:t>
            </a:r>
            <a:r>
              <a:rPr sz="2800" dirty="0">
                <a:effectLst>
                  <a:outerShdw blurRad="12700" dist="25400" dir="2700000" rotWithShape="0">
                    <a:srgbClr val="DDDDDD"/>
                  </a:outerShdw>
                </a:effectLst>
                <a:latin typeface="Times New Roman Bold"/>
                <a:ea typeface="Times New Roman Bold"/>
                <a:cs typeface="Times New Roman Bold"/>
                <a:sym typeface="Times New Roman Bold"/>
              </a:rPr>
              <a:t> POWER ELECTRONICS I</a:t>
            </a:r>
            <a:br>
              <a:rPr sz="2800" dirty="0">
                <a:effectLst>
                  <a:outerShdw blurRad="12700" dist="25400" dir="2700000" rotWithShape="0">
                    <a:srgbClr val="DDDDDD"/>
                  </a:outerShdw>
                </a:effectLst>
                <a:latin typeface="Times New Roman Bold"/>
                <a:ea typeface="Times New Roman Bold"/>
                <a:cs typeface="Times New Roman Bold"/>
                <a:sym typeface="Times New Roman Bold"/>
              </a:rPr>
            </a:br>
            <a:br>
              <a:rPr lang="en-US" sz="2800" dirty="0">
                <a:effectLst>
                  <a:outerShdw blurRad="12700" dist="25400" dir="2700000" rotWithShape="0">
                    <a:srgbClr val="DDDDDD"/>
                  </a:outerShdw>
                </a:effectLst>
                <a:latin typeface="Times New Roman Bold"/>
                <a:ea typeface="Times New Roman Bold"/>
                <a:cs typeface="Times New Roman Bold"/>
                <a:sym typeface="Times New Roman Bold"/>
              </a:rPr>
            </a:br>
            <a:r>
              <a:rPr lang="en-US" sz="2800" dirty="0">
                <a:effectLst>
                  <a:outerShdw blurRad="12700" dist="25400" dir="2700000" rotWithShape="0">
                    <a:srgbClr val="DDDDDD"/>
                  </a:outerShdw>
                </a:effectLst>
                <a:latin typeface="Times New Roman Bold"/>
                <a:ea typeface="Times New Roman Bold"/>
                <a:cs typeface="Times New Roman Bold"/>
                <a:sym typeface="Times New Roman Bold"/>
              </a:rPr>
              <a:t>Lecture #2 </a:t>
            </a:r>
            <a:br>
              <a:rPr lang="en-US" sz="2800" dirty="0">
                <a:effectLst>
                  <a:outerShdw blurRad="12700" dist="25400" dir="2700000" rotWithShape="0">
                    <a:srgbClr val="DDDDDD"/>
                  </a:outerShdw>
                </a:effectLst>
                <a:latin typeface="Times New Roman Bold"/>
                <a:ea typeface="Times New Roman Bold"/>
                <a:cs typeface="Times New Roman Bold"/>
                <a:sym typeface="Times New Roman Bold"/>
              </a:rPr>
            </a:br>
            <a:r>
              <a:rPr lang="en-US" sz="2800" dirty="0">
                <a:effectLst>
                  <a:outerShdw blurRad="12700" dist="25400" dir="2700000" rotWithShape="0">
                    <a:srgbClr val="DDDDDD"/>
                  </a:outerShdw>
                </a:effectLst>
                <a:latin typeface="Times New Roman Bold"/>
                <a:ea typeface="Times New Roman Bold"/>
                <a:cs typeface="Times New Roman Bold"/>
                <a:sym typeface="Times New Roman Bold"/>
              </a:rPr>
              <a:t>Introduction to Power Electronics</a:t>
            </a:r>
            <a:br>
              <a:rPr lang="en-US" sz="2800" dirty="0">
                <a:effectLst>
                  <a:outerShdw blurRad="12700" dist="25400" dir="2700000" rotWithShape="0">
                    <a:srgbClr val="DDDDDD"/>
                  </a:outerShdw>
                </a:effectLst>
                <a:latin typeface="Times New Roman Bold"/>
                <a:ea typeface="Times New Roman Bold"/>
                <a:cs typeface="Times New Roman Bold"/>
                <a:sym typeface="Times New Roman Bold"/>
              </a:rPr>
            </a:br>
            <a:r>
              <a:rPr sz="2800" dirty="0">
                <a:effectLst>
                  <a:outerShdw blurRad="12700" dist="25400" dir="2700000" rotWithShape="0">
                    <a:srgbClr val="DDDDDD"/>
                  </a:outerShdw>
                </a:effectLst>
                <a:latin typeface="Times New Roman Bold"/>
                <a:ea typeface="Times New Roman Bold"/>
                <a:cs typeface="Times New Roman Bold"/>
                <a:sym typeface="Times New Roman Bold"/>
              </a:rPr>
              <a:t> </a:t>
            </a:r>
            <a:br>
              <a:rPr sz="2800" dirty="0">
                <a:effectLst>
                  <a:outerShdw blurRad="12700" dist="25400" dir="2700000" rotWithShape="0">
                    <a:srgbClr val="DDDDDD"/>
                  </a:outerShdw>
                </a:effectLst>
                <a:latin typeface="Times New Roman Bold"/>
                <a:ea typeface="Times New Roman Bold"/>
                <a:cs typeface="Times New Roman Bold"/>
                <a:sym typeface="Times New Roman Bold"/>
              </a:rPr>
            </a:br>
            <a:br>
              <a:rPr sz="1600" dirty="0">
                <a:effectLst>
                  <a:outerShdw blurRad="12700" dist="25400" dir="2700000" rotWithShape="0">
                    <a:srgbClr val="DDDDDD"/>
                  </a:outerShdw>
                </a:effectLst>
              </a:rPr>
            </a:br>
            <a:endParaRPr sz="1600" dirty="0">
              <a:effectLst>
                <a:outerShdw blurRad="12700" dist="25400" dir="2700000" rotWithShape="0">
                  <a:srgbClr val="DDDDDD"/>
                </a:outerShdw>
              </a:effectLst>
            </a:endParaRPr>
          </a:p>
        </p:txBody>
      </p:sp>
      <p:pic>
        <p:nvPicPr>
          <p:cNvPr id="34" name="image.png"/>
          <p:cNvPicPr/>
          <p:nvPr/>
        </p:nvPicPr>
        <p:blipFill>
          <a:blip r:embed="rId2"/>
          <a:stretch>
            <a:fillRect/>
          </a:stretch>
        </p:blipFill>
        <p:spPr>
          <a:xfrm>
            <a:off x="2819400" y="685800"/>
            <a:ext cx="2857500" cy="1752600"/>
          </a:xfrm>
          <a:prstGeom prst="rect">
            <a:avLst/>
          </a:prstGeom>
          <a:ln w="12700">
            <a:miter lim="400000"/>
          </a:ln>
        </p:spPr>
      </p:pic>
    </p:spTree>
    <p:extLst>
      <p:ext uri="{BB962C8B-B14F-4D97-AF65-F5344CB8AC3E}">
        <p14:creationId xmlns:p14="http://schemas.microsoft.com/office/powerpoint/2010/main" val="333710342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object 5">
            <a:extLst>
              <a:ext uri="{FF2B5EF4-FFF2-40B4-BE49-F238E27FC236}">
                <a16:creationId xmlns:a16="http://schemas.microsoft.com/office/drawing/2014/main" id="{ED809A3E-3933-3F4C-BBE6-0BF81B337D49}"/>
              </a:ext>
            </a:extLst>
          </p:cNvPr>
          <p:cNvSpPr txBox="1"/>
          <p:nvPr/>
        </p:nvSpPr>
        <p:spPr>
          <a:xfrm>
            <a:off x="1302707" y="442670"/>
            <a:ext cx="6836043" cy="738664"/>
          </a:xfrm>
          <a:prstGeom prst="rect">
            <a:avLst/>
          </a:prstGeom>
        </p:spPr>
        <p:txBody>
          <a:bodyPr vert="horz" wrap="square" lIns="0" tIns="0" rIns="0" bIns="0" rtlCol="0">
            <a:spAutoFit/>
          </a:bodyPr>
          <a:lstStyle/>
          <a:p>
            <a:pPr marL="11397" algn="ctr"/>
            <a:r>
              <a:rPr b="1" spc="-18" dirty="0">
                <a:solidFill>
                  <a:srgbClr val="005582"/>
                </a:solidFill>
                <a:latin typeface="Verdana"/>
                <a:cs typeface="Verdana"/>
              </a:rPr>
              <a:t>Po</a:t>
            </a:r>
            <a:r>
              <a:rPr b="1" spc="-31" dirty="0">
                <a:solidFill>
                  <a:srgbClr val="005582"/>
                </a:solidFill>
                <a:latin typeface="Verdana"/>
                <a:cs typeface="Verdana"/>
              </a:rPr>
              <a:t>w</a:t>
            </a:r>
            <a:r>
              <a:rPr b="1" spc="-18" dirty="0">
                <a:solidFill>
                  <a:srgbClr val="005582"/>
                </a:solidFill>
                <a:latin typeface="Verdana"/>
                <a:cs typeface="Verdana"/>
              </a:rPr>
              <a:t>er</a:t>
            </a:r>
            <a:r>
              <a:rPr b="1" dirty="0">
                <a:solidFill>
                  <a:srgbClr val="005582"/>
                </a:solidFill>
                <a:latin typeface="Verdana"/>
                <a:cs typeface="Verdana"/>
              </a:rPr>
              <a:t> </a:t>
            </a:r>
            <a:r>
              <a:rPr b="1" spc="-22" dirty="0">
                <a:solidFill>
                  <a:srgbClr val="005582"/>
                </a:solidFill>
                <a:latin typeface="Verdana"/>
                <a:cs typeface="Verdana"/>
              </a:rPr>
              <a:t>E</a:t>
            </a:r>
            <a:r>
              <a:rPr b="1" spc="-13" dirty="0">
                <a:solidFill>
                  <a:srgbClr val="005582"/>
                </a:solidFill>
                <a:latin typeface="Verdana"/>
                <a:cs typeface="Verdana"/>
              </a:rPr>
              <a:t>lec</a:t>
            </a:r>
            <a:r>
              <a:rPr b="1" spc="-18" dirty="0">
                <a:solidFill>
                  <a:srgbClr val="005582"/>
                </a:solidFill>
                <a:latin typeface="Verdana"/>
                <a:cs typeface="Verdana"/>
              </a:rPr>
              <a:t>tronics</a:t>
            </a:r>
            <a:r>
              <a:rPr b="1" spc="40" dirty="0">
                <a:solidFill>
                  <a:srgbClr val="005582"/>
                </a:solidFill>
                <a:latin typeface="Verdana"/>
                <a:cs typeface="Verdana"/>
              </a:rPr>
              <a:t> </a:t>
            </a:r>
            <a:r>
              <a:rPr b="1" spc="-18" dirty="0">
                <a:solidFill>
                  <a:srgbClr val="005582"/>
                </a:solidFill>
                <a:latin typeface="Verdana"/>
                <a:cs typeface="Verdana"/>
              </a:rPr>
              <a:t>as</a:t>
            </a:r>
            <a:r>
              <a:rPr b="1" spc="9" dirty="0">
                <a:solidFill>
                  <a:srgbClr val="005582"/>
                </a:solidFill>
                <a:latin typeface="Verdana"/>
                <a:cs typeface="Verdana"/>
              </a:rPr>
              <a:t> </a:t>
            </a:r>
            <a:r>
              <a:rPr b="1" spc="-18" dirty="0">
                <a:solidFill>
                  <a:srgbClr val="005582"/>
                </a:solidFill>
                <a:latin typeface="Verdana"/>
                <a:cs typeface="Verdana"/>
              </a:rPr>
              <a:t>an</a:t>
            </a:r>
            <a:r>
              <a:rPr b="1" spc="13" dirty="0">
                <a:solidFill>
                  <a:srgbClr val="005582"/>
                </a:solidFill>
                <a:latin typeface="Verdana"/>
                <a:cs typeface="Verdana"/>
              </a:rPr>
              <a:t> </a:t>
            </a:r>
            <a:r>
              <a:rPr b="1" spc="-22" dirty="0">
                <a:solidFill>
                  <a:srgbClr val="005582"/>
                </a:solidFill>
                <a:latin typeface="Verdana"/>
                <a:cs typeface="Verdana"/>
              </a:rPr>
              <a:t>E</a:t>
            </a:r>
            <a:r>
              <a:rPr b="1" spc="-18" dirty="0">
                <a:solidFill>
                  <a:srgbClr val="005582"/>
                </a:solidFill>
                <a:latin typeface="Verdana"/>
                <a:cs typeface="Verdana"/>
              </a:rPr>
              <a:t>nabler</a:t>
            </a:r>
            <a:r>
              <a:rPr lang="en-US" b="1" spc="-18" dirty="0">
                <a:solidFill>
                  <a:srgbClr val="005582"/>
                </a:solidFill>
                <a:latin typeface="Verdana"/>
                <a:cs typeface="Verdana"/>
              </a:rPr>
              <a:t> </a:t>
            </a:r>
          </a:p>
          <a:p>
            <a:pPr marL="11397" algn="ctr"/>
            <a:r>
              <a:rPr lang="en-US" b="1" spc="-18" dirty="0">
                <a:solidFill>
                  <a:srgbClr val="005582"/>
                </a:solidFill>
                <a:latin typeface="Verdana"/>
                <a:cs typeface="Verdana"/>
              </a:rPr>
              <a:t>Technology</a:t>
            </a:r>
            <a:endParaRPr dirty="0">
              <a:latin typeface="Verdana"/>
              <a:cs typeface="Verdana"/>
            </a:endParaRPr>
          </a:p>
        </p:txBody>
      </p:sp>
      <p:sp>
        <p:nvSpPr>
          <p:cNvPr id="6" name="object 52">
            <a:extLst>
              <a:ext uri="{FF2B5EF4-FFF2-40B4-BE49-F238E27FC236}">
                <a16:creationId xmlns:a16="http://schemas.microsoft.com/office/drawing/2014/main" id="{660F1A35-F413-9542-A2DA-EC264FE31278}"/>
              </a:ext>
            </a:extLst>
          </p:cNvPr>
          <p:cNvSpPr txBox="1"/>
          <p:nvPr/>
        </p:nvSpPr>
        <p:spPr>
          <a:xfrm>
            <a:off x="672662" y="1600200"/>
            <a:ext cx="7914290" cy="4727448"/>
          </a:xfrm>
          <a:prstGeom prst="rect">
            <a:avLst/>
          </a:prstGeom>
        </p:spPr>
        <p:txBody>
          <a:bodyPr vert="horz" wrap="square" lIns="0" tIns="0" rIns="0" bIns="0" rtlCol="0">
            <a:spAutoFit/>
          </a:bodyPr>
          <a:lstStyle/>
          <a:p>
            <a:pPr marL="298450" marR="5080" indent="-285750">
              <a:lnSpc>
                <a:spcPct val="95500"/>
              </a:lnSpc>
              <a:buFont typeface="Wingdings" charset="2"/>
              <a:buChar char="u"/>
            </a:pPr>
            <a:r>
              <a:rPr lang="en-US" sz="2000" b="1" spc="-10" dirty="0"/>
              <a:t>Power electronics is considered as one of the most vibrant technology sectors due to ever increasing applications in renewable energy, computing, sensing and communication, IoT and because of its overlap with many other industry verticals. </a:t>
            </a:r>
          </a:p>
          <a:p>
            <a:pPr marL="298450" marR="5080" indent="-285750">
              <a:lnSpc>
                <a:spcPct val="95500"/>
              </a:lnSpc>
              <a:buFont typeface="Wingdings" charset="2"/>
              <a:buChar char="u"/>
            </a:pPr>
            <a:endParaRPr lang="en-US" sz="2000" b="1" spc="-10" dirty="0"/>
          </a:p>
          <a:p>
            <a:pPr marL="298450" marR="5080" indent="-285750">
              <a:lnSpc>
                <a:spcPct val="95500"/>
              </a:lnSpc>
              <a:buFont typeface="Wingdings" charset="2"/>
              <a:buChar char="u"/>
            </a:pPr>
            <a:r>
              <a:rPr lang="en-US" sz="2000" b="1" spc="-10" dirty="0"/>
              <a:t>From interfacing a mobile phone battery, hybrid cars wheels, power plant power generation and distribution to a nuclear reactor.</a:t>
            </a:r>
          </a:p>
          <a:p>
            <a:pPr marL="12700" marR="5080">
              <a:lnSpc>
                <a:spcPct val="95500"/>
              </a:lnSpc>
            </a:pPr>
            <a:endParaRPr lang="en-US" sz="2000" b="1" spc="-10" dirty="0"/>
          </a:p>
          <a:p>
            <a:pPr marL="298450" marR="5080" indent="-285750">
              <a:lnSpc>
                <a:spcPct val="95500"/>
              </a:lnSpc>
              <a:buFont typeface="Wingdings" charset="2"/>
              <a:buChar char="u"/>
            </a:pPr>
            <a:r>
              <a:rPr lang="en-US" sz="2000" b="1" spc="-10" dirty="0"/>
              <a:t>Require efficient power handling, from </a:t>
            </a:r>
            <a:r>
              <a:rPr lang="en-US" sz="2000" b="1" spc="-10" dirty="0" err="1"/>
              <a:t>mW</a:t>
            </a:r>
            <a:r>
              <a:rPr lang="en-US" sz="2000" b="1" spc="-10" dirty="0"/>
              <a:t> to GW!</a:t>
            </a:r>
          </a:p>
          <a:p>
            <a:pPr marL="12700" marR="5080">
              <a:lnSpc>
                <a:spcPct val="95500"/>
              </a:lnSpc>
            </a:pPr>
            <a:endParaRPr lang="en-US" sz="2000" spc="-10" dirty="0"/>
          </a:p>
          <a:p>
            <a:pPr marL="298450" marR="5080" indent="-285750">
              <a:lnSpc>
                <a:spcPct val="95500"/>
              </a:lnSpc>
              <a:buFont typeface="Wingdings" charset="2"/>
              <a:buChar char="u"/>
            </a:pPr>
            <a:endParaRPr lang="en-US" sz="2000" b="1" spc="-10" dirty="0"/>
          </a:p>
          <a:p>
            <a:pPr marL="298450" marR="5080" indent="-285750">
              <a:lnSpc>
                <a:spcPct val="95500"/>
              </a:lnSpc>
              <a:buFont typeface="Wingdings" charset="2"/>
              <a:buChar char="u"/>
            </a:pPr>
            <a:r>
              <a:rPr lang="en-US" sz="2000" b="1" spc="-10" dirty="0"/>
              <a:t>To f</a:t>
            </a:r>
            <a:r>
              <a:rPr sz="2000" b="1" spc="-5" dirty="0"/>
              <a:t>a</a:t>
            </a:r>
            <a:r>
              <a:rPr sz="2000" b="1" spc="-10" dirty="0"/>
              <a:t>ci</a:t>
            </a:r>
            <a:r>
              <a:rPr sz="2000" b="1" dirty="0"/>
              <a:t>l</a:t>
            </a:r>
            <a:r>
              <a:rPr sz="2000" b="1" spc="-10" dirty="0"/>
              <a:t>ita</a:t>
            </a:r>
            <a:r>
              <a:rPr sz="2000" b="1" spc="0" dirty="0"/>
              <a:t>t</a:t>
            </a:r>
            <a:r>
              <a:rPr sz="2000" b="1" spc="-15" dirty="0"/>
              <a:t>e</a:t>
            </a:r>
            <a:r>
              <a:rPr sz="2000" b="1" dirty="0"/>
              <a:t> </a:t>
            </a:r>
            <a:r>
              <a:rPr sz="2000" b="1" spc="-5" dirty="0"/>
              <a:t>th</a:t>
            </a:r>
            <a:r>
              <a:rPr sz="2000" b="1" spc="-10" dirty="0"/>
              <a:t>e</a:t>
            </a:r>
            <a:r>
              <a:rPr sz="2000" b="1" dirty="0"/>
              <a:t> </a:t>
            </a:r>
            <a:r>
              <a:rPr sz="2000" b="1" u="sng" spc="-10" dirty="0"/>
              <a:t>tra</a:t>
            </a:r>
            <a:r>
              <a:rPr sz="2000" b="1" u="sng" spc="-5" dirty="0"/>
              <a:t>n</a:t>
            </a:r>
            <a:r>
              <a:rPr sz="2000" b="1" u="sng" spc="-15" dirty="0"/>
              <a:t>sf</a:t>
            </a:r>
            <a:r>
              <a:rPr sz="2000" b="1" u="sng" spc="-5" dirty="0"/>
              <a:t>e</a:t>
            </a:r>
            <a:r>
              <a:rPr sz="2000" b="1" u="sng" spc="-10" dirty="0"/>
              <a:t>r</a:t>
            </a:r>
            <a:r>
              <a:rPr sz="2000" b="1" u="sng" dirty="0"/>
              <a:t> </a:t>
            </a:r>
            <a:r>
              <a:rPr lang="en-US" sz="2000" b="1" u="sng" dirty="0"/>
              <a:t>and conditioning </a:t>
            </a:r>
            <a:r>
              <a:rPr sz="2000" b="1" spc="-5" dirty="0"/>
              <a:t>o</a:t>
            </a:r>
            <a:r>
              <a:rPr sz="2000" b="1" spc="-10" dirty="0"/>
              <a:t>f</a:t>
            </a:r>
            <a:r>
              <a:rPr sz="2000" b="1" dirty="0"/>
              <a:t> </a:t>
            </a:r>
            <a:r>
              <a:rPr sz="2000" b="1" spc="-5" dirty="0"/>
              <a:t>po</a:t>
            </a:r>
            <a:r>
              <a:rPr sz="2000" b="1" spc="-10" dirty="0"/>
              <a:t>wer</a:t>
            </a:r>
            <a:r>
              <a:rPr sz="2000" b="1" dirty="0"/>
              <a:t> </a:t>
            </a:r>
            <a:r>
              <a:rPr sz="2000" b="1" spc="-10" dirty="0"/>
              <a:t>from</a:t>
            </a:r>
            <a:r>
              <a:rPr sz="2000" b="1" dirty="0"/>
              <a:t> </a:t>
            </a:r>
            <a:r>
              <a:rPr sz="2000" b="1" spc="-5" dirty="0"/>
              <a:t>th</a:t>
            </a:r>
            <a:r>
              <a:rPr sz="2000" b="1" spc="-10" dirty="0"/>
              <a:t>e</a:t>
            </a:r>
            <a:r>
              <a:rPr sz="2000" b="1" spc="10" dirty="0"/>
              <a:t> </a:t>
            </a:r>
            <a:r>
              <a:rPr sz="2000" b="1" spc="-15" dirty="0"/>
              <a:t>s</a:t>
            </a:r>
            <a:r>
              <a:rPr sz="2000" b="1" spc="-5" dirty="0"/>
              <a:t>ou</a:t>
            </a:r>
            <a:r>
              <a:rPr sz="2000" b="1" spc="-15" dirty="0"/>
              <a:t>r</a:t>
            </a:r>
            <a:r>
              <a:rPr sz="2000" b="1" spc="-10" dirty="0"/>
              <a:t>ce</a:t>
            </a:r>
            <a:r>
              <a:rPr sz="2000" b="1" dirty="0"/>
              <a:t> t</a:t>
            </a:r>
            <a:r>
              <a:rPr sz="2000" b="1" spc="-10" dirty="0"/>
              <a:t>o</a:t>
            </a:r>
            <a:r>
              <a:rPr sz="2000" b="1" dirty="0"/>
              <a:t> </a:t>
            </a:r>
            <a:r>
              <a:rPr sz="2000" b="1" spc="-5" dirty="0"/>
              <a:t>th</a:t>
            </a:r>
            <a:r>
              <a:rPr sz="2000" b="1" spc="-10" dirty="0"/>
              <a:t>e</a:t>
            </a:r>
            <a:r>
              <a:rPr sz="2000" b="1" spc="-5" dirty="0"/>
              <a:t> lo</a:t>
            </a:r>
            <a:r>
              <a:rPr sz="2000" b="1" spc="-10" dirty="0"/>
              <a:t>ad</a:t>
            </a:r>
            <a:r>
              <a:rPr lang="en-US" sz="2000" b="1" spc="-10" dirty="0"/>
              <a:t>.</a:t>
            </a:r>
          </a:p>
          <a:p>
            <a:pPr marL="298450" marR="5080" indent="-285750">
              <a:lnSpc>
                <a:spcPct val="95500"/>
              </a:lnSpc>
              <a:buFont typeface="Wingdings" charset="2"/>
              <a:buChar char="u"/>
            </a:pPr>
            <a:endParaRPr lang="en-US" sz="2000" b="1" spc="-10" dirty="0"/>
          </a:p>
          <a:p>
            <a:pPr marL="298450" marR="5080" indent="-285750">
              <a:lnSpc>
                <a:spcPct val="95500"/>
              </a:lnSpc>
              <a:buFont typeface="Wingdings" charset="2"/>
              <a:buChar char="u"/>
            </a:pPr>
            <a:r>
              <a:rPr lang="en-US" sz="2000" b="1" spc="-10" dirty="0"/>
              <a:t>To be </a:t>
            </a:r>
            <a:r>
              <a:rPr sz="2000" b="1" spc="-10" dirty="0"/>
              <a:t>a</a:t>
            </a:r>
            <a:r>
              <a:rPr sz="2000" b="1" spc="-15" dirty="0"/>
              <a:t>c</a:t>
            </a:r>
            <a:r>
              <a:rPr sz="2000" b="1" spc="-10" dirty="0"/>
              <a:t>hieved</a:t>
            </a:r>
            <a:r>
              <a:rPr sz="2000" b="1" spc="5" dirty="0"/>
              <a:t> </a:t>
            </a:r>
            <a:r>
              <a:rPr lang="en-US" sz="2000" b="1" spc="5" dirty="0"/>
              <a:t>with less </a:t>
            </a:r>
            <a:r>
              <a:rPr lang="en-US" sz="2000" b="1" u="sng" spc="5" dirty="0"/>
              <a:t>cost</a:t>
            </a:r>
            <a:r>
              <a:rPr lang="en-US" sz="2000" b="1" spc="5" dirty="0"/>
              <a:t>, </a:t>
            </a:r>
            <a:r>
              <a:rPr sz="2000" b="1" spc="-10" dirty="0"/>
              <a:t>hi</a:t>
            </a:r>
            <a:r>
              <a:rPr sz="2000" b="1" spc="-15" dirty="0"/>
              <a:t>g</a:t>
            </a:r>
            <a:r>
              <a:rPr sz="2000" b="1" spc="-10" dirty="0"/>
              <a:t>h</a:t>
            </a:r>
            <a:r>
              <a:rPr sz="2000" b="1" spc="5" dirty="0"/>
              <a:t> </a:t>
            </a:r>
            <a:r>
              <a:rPr sz="2000" b="1" spc="-15" dirty="0"/>
              <a:t>e</a:t>
            </a:r>
            <a:r>
              <a:rPr sz="2000" b="1" spc="-5" dirty="0"/>
              <a:t>ner</a:t>
            </a:r>
            <a:r>
              <a:rPr sz="2000" b="1" spc="-20" dirty="0"/>
              <a:t>g</a:t>
            </a:r>
            <a:r>
              <a:rPr sz="2000" b="1" spc="0" dirty="0"/>
              <a:t>y</a:t>
            </a:r>
            <a:r>
              <a:rPr sz="2000" b="1" spc="-5" dirty="0"/>
              <a:t>-</a:t>
            </a:r>
            <a:r>
              <a:rPr sz="2000" b="1" u="sng" spc="-15" dirty="0"/>
              <a:t>e</a:t>
            </a:r>
            <a:r>
              <a:rPr sz="2000" b="1" u="sng" spc="-5" dirty="0"/>
              <a:t>ffi</a:t>
            </a:r>
            <a:r>
              <a:rPr sz="2000" b="1" u="sng" spc="-15" dirty="0"/>
              <a:t>c</a:t>
            </a:r>
            <a:r>
              <a:rPr sz="2000" b="1" u="sng" spc="-5" dirty="0"/>
              <a:t>ien</a:t>
            </a:r>
            <a:r>
              <a:rPr sz="2000" b="1" u="sng" spc="-15" dirty="0"/>
              <a:t>c</a:t>
            </a:r>
            <a:r>
              <a:rPr sz="2000" b="1" u="sng" spc="-10" dirty="0"/>
              <a:t>y</a:t>
            </a:r>
            <a:r>
              <a:rPr lang="en-US" sz="2000" b="1" spc="-10" dirty="0"/>
              <a:t>, </a:t>
            </a:r>
            <a:r>
              <a:rPr lang="en-US" sz="2000" b="1" spc="5" dirty="0"/>
              <a:t>h</a:t>
            </a:r>
            <a:r>
              <a:rPr sz="2000" b="1" spc="-20" dirty="0"/>
              <a:t>i</a:t>
            </a:r>
            <a:r>
              <a:rPr sz="2000" b="1" spc="-5" dirty="0"/>
              <a:t>g</a:t>
            </a:r>
            <a:r>
              <a:rPr sz="2000" b="1" spc="-10" dirty="0"/>
              <a:t>h</a:t>
            </a:r>
            <a:r>
              <a:rPr sz="2000" b="1" spc="5" dirty="0"/>
              <a:t> </a:t>
            </a:r>
            <a:r>
              <a:rPr sz="2000" b="1" u="sng" spc="-15" dirty="0"/>
              <a:t>p</a:t>
            </a:r>
            <a:r>
              <a:rPr sz="2000" b="1" u="sng" spc="-5" dirty="0"/>
              <a:t>ow</a:t>
            </a:r>
            <a:r>
              <a:rPr sz="2000" b="1" u="sng" spc="-15" dirty="0"/>
              <a:t>e</a:t>
            </a:r>
            <a:r>
              <a:rPr sz="2000" b="1" u="sng" spc="-10" dirty="0"/>
              <a:t>r</a:t>
            </a:r>
            <a:r>
              <a:rPr sz="2000" b="1" u="sng" spc="5" dirty="0"/>
              <a:t> </a:t>
            </a:r>
            <a:r>
              <a:rPr sz="2000" b="1" u="sng" spc="-5" dirty="0"/>
              <a:t>d</a:t>
            </a:r>
            <a:r>
              <a:rPr sz="2000" b="1" u="sng" spc="-15" dirty="0"/>
              <a:t>e</a:t>
            </a:r>
            <a:r>
              <a:rPr sz="2000" b="1" u="sng" spc="-5" dirty="0"/>
              <a:t>n</a:t>
            </a:r>
            <a:r>
              <a:rPr sz="2000" b="1" u="sng" spc="-15" dirty="0"/>
              <a:t>s</a:t>
            </a:r>
            <a:r>
              <a:rPr sz="2000" b="1" u="sng" dirty="0"/>
              <a:t>it</a:t>
            </a:r>
            <a:r>
              <a:rPr sz="2000" b="1" u="sng" spc="-10" dirty="0"/>
              <a:t>y</a:t>
            </a:r>
            <a:r>
              <a:rPr lang="en-US" sz="2000" b="1" spc="5" dirty="0"/>
              <a:t>, high </a:t>
            </a:r>
            <a:r>
              <a:rPr lang="en-US" sz="2000" b="1" u="sng" spc="5" dirty="0"/>
              <a:t>reliability</a:t>
            </a:r>
            <a:r>
              <a:rPr lang="en-US" sz="2000" b="1" spc="5" dirty="0"/>
              <a:t> and </a:t>
            </a:r>
            <a:r>
              <a:rPr lang="en-US" sz="2000" b="1" u="sng" spc="5" dirty="0"/>
              <a:t>neatly</a:t>
            </a:r>
            <a:r>
              <a:rPr sz="2000" b="1" spc="-15" dirty="0"/>
              <a:t>.</a:t>
            </a:r>
            <a:endParaRPr sz="2000" b="1" dirty="0"/>
          </a:p>
        </p:txBody>
      </p:sp>
    </p:spTree>
    <p:extLst>
      <p:ext uri="{BB962C8B-B14F-4D97-AF65-F5344CB8AC3E}">
        <p14:creationId xmlns:p14="http://schemas.microsoft.com/office/powerpoint/2010/main" val="3390774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78708" y="758925"/>
            <a:ext cx="7225145" cy="886268"/>
          </a:xfrm>
          <a:prstGeom prst="rect">
            <a:avLst/>
          </a:prstGeom>
        </p:spPr>
        <p:txBody>
          <a:bodyPr vert="horz" wrap="square" lIns="0" tIns="0" rIns="0" bIns="0" rtlCol="0">
            <a:spAutoFit/>
          </a:bodyPr>
          <a:lstStyle/>
          <a:p>
            <a:pPr marL="318546" indent="-307149">
              <a:buClr>
                <a:srgbClr val="233F13"/>
              </a:buClr>
              <a:buFont typeface="Arial"/>
              <a:buChar char="•"/>
              <a:tabLst>
                <a:tab pos="319115" algn="l"/>
              </a:tabLst>
            </a:pPr>
            <a:r>
              <a:rPr sz="1800" spc="-36" dirty="0">
                <a:solidFill>
                  <a:srgbClr val="233F13"/>
                </a:solidFill>
                <a:latin typeface="Calibri"/>
                <a:cs typeface="Calibri"/>
              </a:rPr>
              <a:t>P</a:t>
            </a:r>
            <a:r>
              <a:rPr sz="1800" spc="-13" dirty="0">
                <a:solidFill>
                  <a:srgbClr val="233F13"/>
                </a:solidFill>
                <a:latin typeface="Calibri"/>
                <a:cs typeface="Calibri"/>
              </a:rPr>
              <a:t>o</a:t>
            </a:r>
            <a:r>
              <a:rPr sz="1800" spc="-18" dirty="0">
                <a:solidFill>
                  <a:srgbClr val="233F13"/>
                </a:solidFill>
                <a:latin typeface="Calibri"/>
                <a:cs typeface="Calibri"/>
              </a:rPr>
              <a:t>w</a:t>
            </a:r>
            <a:r>
              <a:rPr sz="1800" spc="-4" dirty="0">
                <a:solidFill>
                  <a:srgbClr val="233F13"/>
                </a:solidFill>
                <a:latin typeface="Calibri"/>
                <a:cs typeface="Calibri"/>
              </a:rPr>
              <a:t>e</a:t>
            </a:r>
            <a:r>
              <a:rPr sz="1800" dirty="0">
                <a:solidFill>
                  <a:srgbClr val="233F13"/>
                </a:solidFill>
                <a:latin typeface="Calibri"/>
                <a:cs typeface="Calibri"/>
              </a:rPr>
              <a:t>r</a:t>
            </a:r>
            <a:r>
              <a:rPr sz="1800" spc="-13" dirty="0">
                <a:solidFill>
                  <a:srgbClr val="233F13"/>
                </a:solidFill>
                <a:latin typeface="Calibri"/>
                <a:cs typeface="Calibri"/>
              </a:rPr>
              <a:t> </a:t>
            </a:r>
            <a:r>
              <a:rPr sz="1800" spc="-4" dirty="0">
                <a:solidFill>
                  <a:srgbClr val="233F13"/>
                </a:solidFill>
                <a:latin typeface="Calibri"/>
                <a:cs typeface="Calibri"/>
              </a:rPr>
              <a:t>ele</a:t>
            </a:r>
            <a:r>
              <a:rPr sz="1800" dirty="0">
                <a:solidFill>
                  <a:srgbClr val="233F13"/>
                </a:solidFill>
                <a:latin typeface="Calibri"/>
                <a:cs typeface="Calibri"/>
              </a:rPr>
              <a:t>ct</a:t>
            </a:r>
            <a:r>
              <a:rPr sz="1800" spc="-36" dirty="0">
                <a:solidFill>
                  <a:srgbClr val="233F13"/>
                </a:solidFill>
                <a:latin typeface="Calibri"/>
                <a:cs typeface="Calibri"/>
              </a:rPr>
              <a:t>r</a:t>
            </a:r>
            <a:r>
              <a:rPr sz="1800" spc="-4" dirty="0">
                <a:solidFill>
                  <a:srgbClr val="233F13"/>
                </a:solidFill>
                <a:latin typeface="Calibri"/>
                <a:cs typeface="Calibri"/>
              </a:rPr>
              <a:t>o</a:t>
            </a:r>
            <a:r>
              <a:rPr sz="1800" dirty="0">
                <a:solidFill>
                  <a:srgbClr val="233F13"/>
                </a:solidFill>
                <a:latin typeface="Calibri"/>
                <a:cs typeface="Calibri"/>
              </a:rPr>
              <a:t>n</a:t>
            </a:r>
            <a:r>
              <a:rPr sz="1800" spc="-4" dirty="0">
                <a:solidFill>
                  <a:srgbClr val="233F13"/>
                </a:solidFill>
                <a:latin typeface="Calibri"/>
                <a:cs typeface="Calibri"/>
              </a:rPr>
              <a:t>i</a:t>
            </a:r>
            <a:r>
              <a:rPr sz="1800" dirty="0">
                <a:solidFill>
                  <a:srgbClr val="233F13"/>
                </a:solidFill>
                <a:latin typeface="Calibri"/>
                <a:cs typeface="Calibri"/>
              </a:rPr>
              <a:t>c</a:t>
            </a:r>
            <a:r>
              <a:rPr sz="1800" spc="18" dirty="0">
                <a:solidFill>
                  <a:srgbClr val="233F13"/>
                </a:solidFill>
                <a:latin typeface="Calibri"/>
                <a:cs typeface="Calibri"/>
              </a:rPr>
              <a:t> </a:t>
            </a:r>
            <a:r>
              <a:rPr sz="1800" spc="-36" dirty="0">
                <a:solidFill>
                  <a:srgbClr val="233F13"/>
                </a:solidFill>
                <a:latin typeface="Calibri"/>
                <a:cs typeface="Calibri"/>
              </a:rPr>
              <a:t>s</a:t>
            </a:r>
            <a:r>
              <a:rPr sz="1800" spc="-18" dirty="0">
                <a:solidFill>
                  <a:srgbClr val="233F13"/>
                </a:solidFill>
                <a:latin typeface="Calibri"/>
                <a:cs typeface="Calibri"/>
              </a:rPr>
              <a:t>y</a:t>
            </a:r>
            <a:r>
              <a:rPr sz="1800" spc="-27" dirty="0">
                <a:solidFill>
                  <a:srgbClr val="233F13"/>
                </a:solidFill>
                <a:latin typeface="Calibri"/>
                <a:cs typeface="Calibri"/>
              </a:rPr>
              <a:t>s</a:t>
            </a:r>
            <a:r>
              <a:rPr sz="1800" spc="-22" dirty="0">
                <a:solidFill>
                  <a:srgbClr val="233F13"/>
                </a:solidFill>
                <a:latin typeface="Calibri"/>
                <a:cs typeface="Calibri"/>
              </a:rPr>
              <a:t>t</a:t>
            </a:r>
            <a:r>
              <a:rPr sz="1800" spc="-4" dirty="0">
                <a:solidFill>
                  <a:srgbClr val="233F13"/>
                </a:solidFill>
                <a:latin typeface="Calibri"/>
                <a:cs typeface="Calibri"/>
              </a:rPr>
              <a:t>em</a:t>
            </a:r>
            <a:r>
              <a:rPr sz="1800" dirty="0">
                <a:solidFill>
                  <a:srgbClr val="233F13"/>
                </a:solidFill>
                <a:latin typeface="Calibri"/>
                <a:cs typeface="Calibri"/>
              </a:rPr>
              <a:t>s</a:t>
            </a:r>
            <a:r>
              <a:rPr sz="1800" spc="18" dirty="0">
                <a:solidFill>
                  <a:srgbClr val="233F13"/>
                </a:solidFill>
                <a:latin typeface="Calibri"/>
                <a:cs typeface="Calibri"/>
              </a:rPr>
              <a:t> </a:t>
            </a:r>
            <a:r>
              <a:rPr sz="1800" dirty="0">
                <a:solidFill>
                  <a:srgbClr val="233F13"/>
                </a:solidFill>
                <a:latin typeface="Calibri"/>
                <a:cs typeface="Calibri"/>
              </a:rPr>
              <a:t>a</a:t>
            </a:r>
            <a:r>
              <a:rPr sz="1800" spc="-27" dirty="0">
                <a:solidFill>
                  <a:srgbClr val="233F13"/>
                </a:solidFill>
                <a:latin typeface="Calibri"/>
                <a:cs typeface="Calibri"/>
              </a:rPr>
              <a:t>r</a:t>
            </a:r>
            <a:r>
              <a:rPr sz="1800" dirty="0">
                <a:solidFill>
                  <a:srgbClr val="233F13"/>
                </a:solidFill>
                <a:latin typeface="Calibri"/>
                <a:cs typeface="Calibri"/>
              </a:rPr>
              <a:t>e</a:t>
            </a:r>
            <a:r>
              <a:rPr sz="1800" spc="9" dirty="0">
                <a:solidFill>
                  <a:srgbClr val="233F13"/>
                </a:solidFill>
                <a:latin typeface="Calibri"/>
                <a:cs typeface="Calibri"/>
              </a:rPr>
              <a:t> </a:t>
            </a:r>
            <a:r>
              <a:rPr sz="1800" spc="-13" dirty="0">
                <a:solidFill>
                  <a:srgbClr val="233F13"/>
                </a:solidFill>
                <a:latin typeface="Calibri"/>
                <a:cs typeface="Calibri"/>
              </a:rPr>
              <a:t>e</a:t>
            </a:r>
            <a:r>
              <a:rPr sz="1800" spc="-27" dirty="0">
                <a:solidFill>
                  <a:srgbClr val="233F13"/>
                </a:solidFill>
                <a:latin typeface="Calibri"/>
                <a:cs typeface="Calibri"/>
              </a:rPr>
              <a:t>v</a:t>
            </a:r>
            <a:r>
              <a:rPr sz="1800" spc="-4" dirty="0">
                <a:solidFill>
                  <a:srgbClr val="233F13"/>
                </a:solidFill>
                <a:latin typeface="Calibri"/>
                <a:cs typeface="Calibri"/>
              </a:rPr>
              <a:t>e</a:t>
            </a:r>
            <a:r>
              <a:rPr sz="1800" spc="4" dirty="0">
                <a:solidFill>
                  <a:srgbClr val="233F13"/>
                </a:solidFill>
                <a:latin typeface="Calibri"/>
                <a:cs typeface="Calibri"/>
              </a:rPr>
              <a:t>r</a:t>
            </a:r>
            <a:r>
              <a:rPr sz="1800" spc="13" dirty="0">
                <a:solidFill>
                  <a:srgbClr val="233F13"/>
                </a:solidFill>
                <a:latin typeface="Calibri"/>
                <a:cs typeface="Calibri"/>
              </a:rPr>
              <a:t>y</a:t>
            </a:r>
            <a:r>
              <a:rPr sz="1800" spc="-4" dirty="0">
                <a:solidFill>
                  <a:srgbClr val="233F13"/>
                </a:solidFill>
                <a:latin typeface="Calibri"/>
                <a:cs typeface="Calibri"/>
              </a:rPr>
              <a:t>w</a:t>
            </a:r>
            <a:r>
              <a:rPr sz="1800" dirty="0">
                <a:solidFill>
                  <a:srgbClr val="233F13"/>
                </a:solidFill>
                <a:latin typeface="Calibri"/>
                <a:cs typeface="Calibri"/>
              </a:rPr>
              <a:t>h</a:t>
            </a:r>
            <a:r>
              <a:rPr sz="1800" spc="-4" dirty="0">
                <a:solidFill>
                  <a:srgbClr val="233F13"/>
                </a:solidFill>
                <a:latin typeface="Calibri"/>
                <a:cs typeface="Calibri"/>
              </a:rPr>
              <a:t>e</a:t>
            </a:r>
            <a:r>
              <a:rPr sz="1800" spc="-27" dirty="0">
                <a:solidFill>
                  <a:srgbClr val="233F13"/>
                </a:solidFill>
                <a:latin typeface="Calibri"/>
                <a:cs typeface="Calibri"/>
              </a:rPr>
              <a:t>r</a:t>
            </a:r>
            <a:r>
              <a:rPr sz="1800" dirty="0">
                <a:solidFill>
                  <a:srgbClr val="233F13"/>
                </a:solidFill>
                <a:latin typeface="Calibri"/>
                <a:cs typeface="Calibri"/>
              </a:rPr>
              <a:t>e</a:t>
            </a:r>
            <a:endParaRPr sz="1800" dirty="0">
              <a:latin typeface="Calibri"/>
              <a:cs typeface="Calibri"/>
            </a:endParaRPr>
          </a:p>
          <a:p>
            <a:pPr marL="318546" marR="4559" indent="-307149">
              <a:spcBef>
                <a:spcPts val="431"/>
              </a:spcBef>
              <a:buClr>
                <a:srgbClr val="233F13"/>
              </a:buClr>
              <a:buFont typeface="Arial"/>
              <a:buChar char="•"/>
              <a:tabLst>
                <a:tab pos="319115" algn="l"/>
              </a:tabLst>
            </a:pPr>
            <a:r>
              <a:rPr sz="1800" spc="-4" dirty="0">
                <a:solidFill>
                  <a:srgbClr val="233F13"/>
                </a:solidFill>
                <a:latin typeface="Calibri"/>
                <a:cs typeface="Calibri"/>
              </a:rPr>
              <a:t>P</a:t>
            </a:r>
            <a:r>
              <a:rPr sz="1800" spc="-36" dirty="0">
                <a:solidFill>
                  <a:srgbClr val="233F13"/>
                </a:solidFill>
                <a:latin typeface="Calibri"/>
                <a:cs typeface="Calibri"/>
              </a:rPr>
              <a:t>r</a:t>
            </a:r>
            <a:r>
              <a:rPr sz="1800" spc="-4" dirty="0">
                <a:solidFill>
                  <a:srgbClr val="233F13"/>
                </a:solidFill>
                <a:latin typeface="Calibri"/>
                <a:cs typeface="Calibri"/>
              </a:rPr>
              <a:t>o</a:t>
            </a:r>
            <a:r>
              <a:rPr sz="1800" dirty="0">
                <a:solidFill>
                  <a:srgbClr val="233F13"/>
                </a:solidFill>
                <a:latin typeface="Calibri"/>
                <a:cs typeface="Calibri"/>
              </a:rPr>
              <a:t>j</a:t>
            </a:r>
            <a:r>
              <a:rPr sz="1800" spc="-4" dirty="0">
                <a:solidFill>
                  <a:srgbClr val="233F13"/>
                </a:solidFill>
                <a:latin typeface="Calibri"/>
                <a:cs typeface="Calibri"/>
              </a:rPr>
              <a:t>e</a:t>
            </a:r>
            <a:r>
              <a:rPr sz="1800" dirty="0">
                <a:solidFill>
                  <a:srgbClr val="233F13"/>
                </a:solidFill>
                <a:latin typeface="Calibri"/>
                <a:cs typeface="Calibri"/>
              </a:rPr>
              <a:t>c</a:t>
            </a:r>
            <a:r>
              <a:rPr sz="1800" spc="-22" dirty="0">
                <a:solidFill>
                  <a:srgbClr val="233F13"/>
                </a:solidFill>
                <a:latin typeface="Calibri"/>
                <a:cs typeface="Calibri"/>
              </a:rPr>
              <a:t>t</a:t>
            </a:r>
            <a:r>
              <a:rPr sz="1800" spc="-4" dirty="0">
                <a:solidFill>
                  <a:srgbClr val="233F13"/>
                </a:solidFill>
                <a:latin typeface="Calibri"/>
                <a:cs typeface="Calibri"/>
              </a:rPr>
              <a:t>e</a:t>
            </a:r>
            <a:r>
              <a:rPr sz="1800" dirty="0">
                <a:solidFill>
                  <a:srgbClr val="233F13"/>
                </a:solidFill>
                <a:latin typeface="Calibri"/>
                <a:cs typeface="Calibri"/>
              </a:rPr>
              <a:t>d</a:t>
            </a:r>
            <a:r>
              <a:rPr sz="1800" spc="4" dirty="0">
                <a:solidFill>
                  <a:srgbClr val="233F13"/>
                </a:solidFill>
                <a:latin typeface="Calibri"/>
                <a:cs typeface="Calibri"/>
              </a:rPr>
              <a:t> </a:t>
            </a:r>
            <a:r>
              <a:rPr sz="1800" dirty="0">
                <a:solidFill>
                  <a:srgbClr val="233F13"/>
                </a:solidFill>
                <a:latin typeface="Calibri"/>
                <a:cs typeface="Calibri"/>
              </a:rPr>
              <a:t>th</a:t>
            </a:r>
            <a:r>
              <a:rPr sz="1800" spc="-22" dirty="0">
                <a:solidFill>
                  <a:srgbClr val="233F13"/>
                </a:solidFill>
                <a:latin typeface="Calibri"/>
                <a:cs typeface="Calibri"/>
              </a:rPr>
              <a:t>a</a:t>
            </a:r>
            <a:r>
              <a:rPr sz="1800" dirty="0">
                <a:solidFill>
                  <a:srgbClr val="233F13"/>
                </a:solidFill>
                <a:latin typeface="Calibri"/>
                <a:cs typeface="Calibri"/>
              </a:rPr>
              <a:t>t </a:t>
            </a:r>
            <a:r>
              <a:rPr sz="1800" spc="-9" dirty="0">
                <a:solidFill>
                  <a:srgbClr val="233F13"/>
                </a:solidFill>
                <a:latin typeface="Calibri"/>
                <a:cs typeface="Calibri"/>
              </a:rPr>
              <a:t>b</a:t>
            </a:r>
            <a:r>
              <a:rPr sz="1800" dirty="0">
                <a:solidFill>
                  <a:srgbClr val="233F13"/>
                </a:solidFill>
                <a:latin typeface="Calibri"/>
                <a:cs typeface="Calibri"/>
              </a:rPr>
              <a:t>y</a:t>
            </a:r>
            <a:r>
              <a:rPr sz="1800" spc="-4" dirty="0">
                <a:solidFill>
                  <a:srgbClr val="233F13"/>
                </a:solidFill>
                <a:latin typeface="Calibri"/>
                <a:cs typeface="Calibri"/>
              </a:rPr>
              <a:t> </a:t>
            </a:r>
            <a:r>
              <a:rPr sz="1800" dirty="0">
                <a:solidFill>
                  <a:srgbClr val="233F13"/>
                </a:solidFill>
                <a:latin typeface="Calibri"/>
                <a:cs typeface="Calibri"/>
              </a:rPr>
              <a:t>2030,</a:t>
            </a:r>
            <a:r>
              <a:rPr sz="1800" spc="-36" dirty="0">
                <a:solidFill>
                  <a:srgbClr val="233F13"/>
                </a:solidFill>
                <a:latin typeface="Calibri"/>
                <a:cs typeface="Calibri"/>
              </a:rPr>
              <a:t> </a:t>
            </a:r>
            <a:r>
              <a:rPr sz="1800" dirty="0">
                <a:solidFill>
                  <a:srgbClr val="233F13"/>
                </a:solidFill>
                <a:latin typeface="Calibri"/>
                <a:cs typeface="Calibri"/>
              </a:rPr>
              <a:t>80%</a:t>
            </a:r>
            <a:r>
              <a:rPr sz="1800" spc="-22" dirty="0">
                <a:solidFill>
                  <a:srgbClr val="233F13"/>
                </a:solidFill>
                <a:latin typeface="Calibri"/>
                <a:cs typeface="Calibri"/>
              </a:rPr>
              <a:t> </a:t>
            </a:r>
            <a:r>
              <a:rPr sz="1800" spc="-4" dirty="0">
                <a:solidFill>
                  <a:srgbClr val="233F13"/>
                </a:solidFill>
                <a:latin typeface="Calibri"/>
                <a:cs typeface="Calibri"/>
              </a:rPr>
              <a:t>o</a:t>
            </a:r>
            <a:r>
              <a:rPr sz="1800" dirty="0">
                <a:solidFill>
                  <a:srgbClr val="233F13"/>
                </a:solidFill>
                <a:latin typeface="Calibri"/>
                <a:cs typeface="Calibri"/>
              </a:rPr>
              <a:t>f</a:t>
            </a:r>
            <a:r>
              <a:rPr sz="1800" spc="-9" dirty="0">
                <a:solidFill>
                  <a:srgbClr val="233F13"/>
                </a:solidFill>
                <a:latin typeface="Calibri"/>
                <a:cs typeface="Calibri"/>
              </a:rPr>
              <a:t> </a:t>
            </a:r>
            <a:r>
              <a:rPr sz="1800" spc="-4" dirty="0">
                <a:solidFill>
                  <a:srgbClr val="233F13"/>
                </a:solidFill>
                <a:latin typeface="Calibri"/>
                <a:cs typeface="Calibri"/>
              </a:rPr>
              <a:t>ele</a:t>
            </a:r>
            <a:r>
              <a:rPr sz="1800" dirty="0">
                <a:solidFill>
                  <a:srgbClr val="233F13"/>
                </a:solidFill>
                <a:latin typeface="Calibri"/>
                <a:cs typeface="Calibri"/>
              </a:rPr>
              <a:t>ct</a:t>
            </a:r>
            <a:r>
              <a:rPr sz="1800" spc="-4" dirty="0">
                <a:solidFill>
                  <a:srgbClr val="233F13"/>
                </a:solidFill>
                <a:latin typeface="Calibri"/>
                <a:cs typeface="Calibri"/>
              </a:rPr>
              <a:t>ri</a:t>
            </a:r>
            <a:r>
              <a:rPr sz="1800" dirty="0">
                <a:solidFill>
                  <a:srgbClr val="233F13"/>
                </a:solidFill>
                <a:latin typeface="Calibri"/>
                <a:cs typeface="Calibri"/>
              </a:rPr>
              <a:t>c</a:t>
            </a:r>
            <a:r>
              <a:rPr sz="1800" spc="-4" dirty="0">
                <a:solidFill>
                  <a:srgbClr val="233F13"/>
                </a:solidFill>
                <a:latin typeface="Calibri"/>
                <a:cs typeface="Calibri"/>
              </a:rPr>
              <a:t>i</a:t>
            </a:r>
            <a:r>
              <a:rPr sz="1800" dirty="0">
                <a:solidFill>
                  <a:srgbClr val="233F13"/>
                </a:solidFill>
                <a:latin typeface="Calibri"/>
                <a:cs typeface="Calibri"/>
              </a:rPr>
              <a:t>ty</a:t>
            </a:r>
            <a:r>
              <a:rPr sz="1800" spc="27" dirty="0">
                <a:solidFill>
                  <a:srgbClr val="233F13"/>
                </a:solidFill>
                <a:latin typeface="Calibri"/>
                <a:cs typeface="Calibri"/>
              </a:rPr>
              <a:t> </a:t>
            </a:r>
            <a:r>
              <a:rPr sz="1800" spc="-9" dirty="0">
                <a:solidFill>
                  <a:srgbClr val="233F13"/>
                </a:solidFill>
                <a:latin typeface="Calibri"/>
                <a:cs typeface="Calibri"/>
              </a:rPr>
              <a:t>c</a:t>
            </a:r>
            <a:r>
              <a:rPr sz="1800" spc="-4" dirty="0">
                <a:solidFill>
                  <a:srgbClr val="233F13"/>
                </a:solidFill>
                <a:latin typeface="Calibri"/>
                <a:cs typeface="Calibri"/>
              </a:rPr>
              <a:t>o</a:t>
            </a:r>
            <a:r>
              <a:rPr sz="1800" dirty="0">
                <a:solidFill>
                  <a:srgbClr val="233F13"/>
                </a:solidFill>
                <a:latin typeface="Calibri"/>
                <a:cs typeface="Calibri"/>
              </a:rPr>
              <a:t>u</a:t>
            </a:r>
            <a:r>
              <a:rPr sz="1800" spc="-4" dirty="0">
                <a:solidFill>
                  <a:srgbClr val="233F13"/>
                </a:solidFill>
                <a:latin typeface="Calibri"/>
                <a:cs typeface="Calibri"/>
              </a:rPr>
              <a:t>l</a:t>
            </a:r>
            <a:r>
              <a:rPr sz="1800" dirty="0">
                <a:solidFill>
                  <a:srgbClr val="233F13"/>
                </a:solidFill>
                <a:latin typeface="Calibri"/>
                <a:cs typeface="Calibri"/>
              </a:rPr>
              <a:t>d</a:t>
            </a:r>
            <a:r>
              <a:rPr sz="1800" spc="-18" dirty="0">
                <a:solidFill>
                  <a:srgbClr val="233F13"/>
                </a:solidFill>
                <a:latin typeface="Calibri"/>
                <a:cs typeface="Calibri"/>
              </a:rPr>
              <a:t> </a:t>
            </a:r>
            <a:r>
              <a:rPr sz="1800" dirty="0">
                <a:solidFill>
                  <a:srgbClr val="233F13"/>
                </a:solidFill>
                <a:latin typeface="Calibri"/>
                <a:cs typeface="Calibri"/>
              </a:rPr>
              <a:t>f</a:t>
            </a:r>
            <a:r>
              <a:rPr sz="1800" spc="-4" dirty="0">
                <a:solidFill>
                  <a:srgbClr val="233F13"/>
                </a:solidFill>
                <a:latin typeface="Calibri"/>
                <a:cs typeface="Calibri"/>
              </a:rPr>
              <a:t>l</a:t>
            </a:r>
            <a:r>
              <a:rPr sz="1800" spc="-13" dirty="0">
                <a:solidFill>
                  <a:srgbClr val="233F13"/>
                </a:solidFill>
                <a:latin typeface="Calibri"/>
                <a:cs typeface="Calibri"/>
              </a:rPr>
              <a:t>o</a:t>
            </a:r>
            <a:r>
              <a:rPr sz="1800" dirty="0">
                <a:solidFill>
                  <a:srgbClr val="233F13"/>
                </a:solidFill>
                <a:latin typeface="Calibri"/>
                <a:cs typeface="Calibri"/>
              </a:rPr>
              <a:t>w</a:t>
            </a:r>
            <a:r>
              <a:rPr sz="1800" spc="-13" dirty="0">
                <a:solidFill>
                  <a:srgbClr val="233F13"/>
                </a:solidFill>
                <a:latin typeface="Calibri"/>
                <a:cs typeface="Calibri"/>
              </a:rPr>
              <a:t> </a:t>
            </a:r>
            <a:r>
              <a:rPr sz="1800" dirty="0">
                <a:solidFill>
                  <a:srgbClr val="233F13"/>
                </a:solidFill>
                <a:latin typeface="Calibri"/>
                <a:cs typeface="Calibri"/>
              </a:rPr>
              <a:t>th</a:t>
            </a:r>
            <a:r>
              <a:rPr sz="1800" spc="-36" dirty="0">
                <a:solidFill>
                  <a:srgbClr val="233F13"/>
                </a:solidFill>
                <a:latin typeface="Calibri"/>
                <a:cs typeface="Calibri"/>
              </a:rPr>
              <a:t>r</a:t>
            </a:r>
            <a:r>
              <a:rPr sz="1800" spc="-4" dirty="0">
                <a:solidFill>
                  <a:srgbClr val="233F13"/>
                </a:solidFill>
                <a:latin typeface="Calibri"/>
                <a:cs typeface="Calibri"/>
              </a:rPr>
              <a:t>o</a:t>
            </a:r>
            <a:r>
              <a:rPr sz="1800" dirty="0">
                <a:solidFill>
                  <a:srgbClr val="233F13"/>
                </a:solidFill>
                <a:latin typeface="Calibri"/>
                <a:cs typeface="Calibri"/>
              </a:rPr>
              <a:t>ugh</a:t>
            </a:r>
            <a:r>
              <a:rPr sz="1800" spc="-13" dirty="0">
                <a:solidFill>
                  <a:srgbClr val="233F13"/>
                </a:solidFill>
                <a:latin typeface="Calibri"/>
                <a:cs typeface="Calibri"/>
              </a:rPr>
              <a:t> </a:t>
            </a:r>
            <a:r>
              <a:rPr sz="1800" dirty="0">
                <a:solidFill>
                  <a:srgbClr val="233F13"/>
                </a:solidFill>
                <a:latin typeface="Calibri"/>
                <a:cs typeface="Calibri"/>
              </a:rPr>
              <a:t>p</a:t>
            </a:r>
            <a:r>
              <a:rPr sz="1800" spc="-13" dirty="0">
                <a:solidFill>
                  <a:srgbClr val="233F13"/>
                </a:solidFill>
                <a:latin typeface="Calibri"/>
                <a:cs typeface="Calibri"/>
              </a:rPr>
              <a:t>o</a:t>
            </a:r>
            <a:r>
              <a:rPr sz="1800" spc="-18" dirty="0">
                <a:solidFill>
                  <a:srgbClr val="233F13"/>
                </a:solidFill>
                <a:latin typeface="Calibri"/>
                <a:cs typeface="Calibri"/>
              </a:rPr>
              <a:t>w</a:t>
            </a:r>
            <a:r>
              <a:rPr sz="1800" spc="-4" dirty="0">
                <a:solidFill>
                  <a:srgbClr val="233F13"/>
                </a:solidFill>
                <a:latin typeface="Calibri"/>
                <a:cs typeface="Calibri"/>
              </a:rPr>
              <a:t>e</a:t>
            </a:r>
            <a:r>
              <a:rPr sz="1800" dirty="0">
                <a:solidFill>
                  <a:srgbClr val="233F13"/>
                </a:solidFill>
                <a:latin typeface="Calibri"/>
                <a:cs typeface="Calibri"/>
              </a:rPr>
              <a:t>r </a:t>
            </a:r>
            <a:r>
              <a:rPr sz="1800" spc="-4" dirty="0">
                <a:solidFill>
                  <a:srgbClr val="233F13"/>
                </a:solidFill>
                <a:latin typeface="Calibri"/>
                <a:cs typeface="Calibri"/>
              </a:rPr>
              <a:t>ele</a:t>
            </a:r>
            <a:r>
              <a:rPr sz="1800" dirty="0">
                <a:solidFill>
                  <a:srgbClr val="233F13"/>
                </a:solidFill>
                <a:latin typeface="Calibri"/>
                <a:cs typeface="Calibri"/>
              </a:rPr>
              <a:t>ct</a:t>
            </a:r>
            <a:r>
              <a:rPr sz="1800" spc="-36" dirty="0">
                <a:solidFill>
                  <a:srgbClr val="233F13"/>
                </a:solidFill>
                <a:latin typeface="Calibri"/>
                <a:cs typeface="Calibri"/>
              </a:rPr>
              <a:t>r</a:t>
            </a:r>
            <a:r>
              <a:rPr sz="1800" spc="-4" dirty="0">
                <a:solidFill>
                  <a:srgbClr val="233F13"/>
                </a:solidFill>
                <a:latin typeface="Calibri"/>
                <a:cs typeface="Calibri"/>
              </a:rPr>
              <a:t>o</a:t>
            </a:r>
            <a:r>
              <a:rPr sz="1800" dirty="0">
                <a:solidFill>
                  <a:srgbClr val="233F13"/>
                </a:solidFill>
                <a:latin typeface="Calibri"/>
                <a:cs typeface="Calibri"/>
              </a:rPr>
              <a:t>n</a:t>
            </a:r>
            <a:r>
              <a:rPr sz="1800" spc="-4" dirty="0">
                <a:solidFill>
                  <a:srgbClr val="233F13"/>
                </a:solidFill>
                <a:latin typeface="Calibri"/>
                <a:cs typeface="Calibri"/>
              </a:rPr>
              <a:t>i</a:t>
            </a:r>
            <a:r>
              <a:rPr sz="1800" dirty="0">
                <a:solidFill>
                  <a:srgbClr val="233F13"/>
                </a:solidFill>
                <a:latin typeface="Calibri"/>
                <a:cs typeface="Calibri"/>
              </a:rPr>
              <a:t>cs</a:t>
            </a:r>
            <a:r>
              <a:rPr sz="1800" spc="9" dirty="0">
                <a:solidFill>
                  <a:srgbClr val="233F13"/>
                </a:solidFill>
                <a:latin typeface="Calibri"/>
                <a:cs typeface="Calibri"/>
              </a:rPr>
              <a:t> </a:t>
            </a:r>
            <a:r>
              <a:rPr sz="1800" spc="-22" dirty="0">
                <a:solidFill>
                  <a:srgbClr val="233F13"/>
                </a:solidFill>
                <a:latin typeface="Calibri"/>
                <a:cs typeface="Calibri"/>
              </a:rPr>
              <a:t>a</a:t>
            </a:r>
            <a:r>
              <a:rPr sz="1800" dirty="0">
                <a:solidFill>
                  <a:srgbClr val="233F13"/>
                </a:solidFill>
                <a:latin typeface="Calibri"/>
                <a:cs typeface="Calibri"/>
              </a:rPr>
              <a:t>t</a:t>
            </a:r>
            <a:r>
              <a:rPr sz="1800" spc="13" dirty="0">
                <a:solidFill>
                  <a:srgbClr val="233F13"/>
                </a:solidFill>
                <a:latin typeface="Calibri"/>
                <a:cs typeface="Calibri"/>
              </a:rPr>
              <a:t> </a:t>
            </a:r>
            <a:r>
              <a:rPr sz="1800" spc="-9" dirty="0">
                <a:solidFill>
                  <a:srgbClr val="233F13"/>
                </a:solidFill>
                <a:latin typeface="Calibri"/>
                <a:cs typeface="Calibri"/>
              </a:rPr>
              <a:t>g</a:t>
            </a:r>
            <a:r>
              <a:rPr sz="1800" spc="-4" dirty="0">
                <a:solidFill>
                  <a:srgbClr val="233F13"/>
                </a:solidFill>
                <a:latin typeface="Calibri"/>
                <a:cs typeface="Calibri"/>
              </a:rPr>
              <a:t>e</a:t>
            </a:r>
            <a:r>
              <a:rPr sz="1800" dirty="0">
                <a:solidFill>
                  <a:srgbClr val="233F13"/>
                </a:solidFill>
                <a:latin typeface="Calibri"/>
                <a:cs typeface="Calibri"/>
              </a:rPr>
              <a:t>n</a:t>
            </a:r>
            <a:r>
              <a:rPr sz="1800" spc="-4" dirty="0">
                <a:solidFill>
                  <a:srgbClr val="233F13"/>
                </a:solidFill>
                <a:latin typeface="Calibri"/>
                <a:cs typeface="Calibri"/>
              </a:rPr>
              <a:t>e</a:t>
            </a:r>
            <a:r>
              <a:rPr sz="1800" spc="-36" dirty="0">
                <a:solidFill>
                  <a:srgbClr val="233F13"/>
                </a:solidFill>
                <a:latin typeface="Calibri"/>
                <a:cs typeface="Calibri"/>
              </a:rPr>
              <a:t>r</a:t>
            </a:r>
            <a:r>
              <a:rPr sz="1800" spc="-22" dirty="0">
                <a:solidFill>
                  <a:srgbClr val="233F13"/>
                </a:solidFill>
                <a:latin typeface="Calibri"/>
                <a:cs typeface="Calibri"/>
              </a:rPr>
              <a:t>a</a:t>
            </a:r>
            <a:r>
              <a:rPr sz="1800" dirty="0">
                <a:solidFill>
                  <a:srgbClr val="233F13"/>
                </a:solidFill>
                <a:latin typeface="Calibri"/>
                <a:cs typeface="Calibri"/>
              </a:rPr>
              <a:t>t</a:t>
            </a:r>
            <a:r>
              <a:rPr sz="1800" spc="-4" dirty="0">
                <a:solidFill>
                  <a:srgbClr val="233F13"/>
                </a:solidFill>
                <a:latin typeface="Calibri"/>
                <a:cs typeface="Calibri"/>
              </a:rPr>
              <a:t>io</a:t>
            </a:r>
            <a:r>
              <a:rPr sz="1800" dirty="0">
                <a:solidFill>
                  <a:srgbClr val="233F13"/>
                </a:solidFill>
                <a:latin typeface="Calibri"/>
                <a:cs typeface="Calibri"/>
              </a:rPr>
              <a:t>n,</a:t>
            </a:r>
            <a:r>
              <a:rPr sz="1800" spc="-18" dirty="0">
                <a:solidFill>
                  <a:srgbClr val="233F13"/>
                </a:solidFill>
                <a:latin typeface="Calibri"/>
                <a:cs typeface="Calibri"/>
              </a:rPr>
              <a:t> </a:t>
            </a:r>
            <a:r>
              <a:rPr sz="1800" spc="-27" dirty="0">
                <a:solidFill>
                  <a:srgbClr val="233F13"/>
                </a:solidFill>
                <a:latin typeface="Calibri"/>
                <a:cs typeface="Calibri"/>
              </a:rPr>
              <a:t>s</a:t>
            </a:r>
            <a:r>
              <a:rPr sz="1800" spc="-22" dirty="0">
                <a:solidFill>
                  <a:srgbClr val="233F13"/>
                </a:solidFill>
                <a:latin typeface="Calibri"/>
                <a:cs typeface="Calibri"/>
              </a:rPr>
              <a:t>t</a:t>
            </a:r>
            <a:r>
              <a:rPr sz="1800" spc="-4" dirty="0">
                <a:solidFill>
                  <a:srgbClr val="233F13"/>
                </a:solidFill>
                <a:latin typeface="Calibri"/>
                <a:cs typeface="Calibri"/>
              </a:rPr>
              <a:t>o</a:t>
            </a:r>
            <a:r>
              <a:rPr sz="1800" spc="-36" dirty="0">
                <a:solidFill>
                  <a:srgbClr val="233F13"/>
                </a:solidFill>
                <a:latin typeface="Calibri"/>
                <a:cs typeface="Calibri"/>
              </a:rPr>
              <a:t>r</a:t>
            </a:r>
            <a:r>
              <a:rPr sz="1800" dirty="0">
                <a:solidFill>
                  <a:srgbClr val="233F13"/>
                </a:solidFill>
                <a:latin typeface="Calibri"/>
                <a:cs typeface="Calibri"/>
              </a:rPr>
              <a:t>a</a:t>
            </a:r>
            <a:r>
              <a:rPr sz="1800" spc="-9" dirty="0">
                <a:solidFill>
                  <a:srgbClr val="233F13"/>
                </a:solidFill>
                <a:latin typeface="Calibri"/>
                <a:cs typeface="Calibri"/>
              </a:rPr>
              <a:t>g</a:t>
            </a:r>
            <a:r>
              <a:rPr sz="1800" spc="-4" dirty="0">
                <a:solidFill>
                  <a:srgbClr val="233F13"/>
                </a:solidFill>
                <a:latin typeface="Calibri"/>
                <a:cs typeface="Calibri"/>
              </a:rPr>
              <a:t>e</a:t>
            </a:r>
            <a:r>
              <a:rPr sz="1800" dirty="0">
                <a:solidFill>
                  <a:srgbClr val="233F13"/>
                </a:solidFill>
                <a:latin typeface="Calibri"/>
                <a:cs typeface="Calibri"/>
              </a:rPr>
              <a:t>,</a:t>
            </a:r>
            <a:r>
              <a:rPr sz="1800" spc="4" dirty="0">
                <a:solidFill>
                  <a:srgbClr val="233F13"/>
                </a:solidFill>
                <a:latin typeface="Calibri"/>
                <a:cs typeface="Calibri"/>
              </a:rPr>
              <a:t> </a:t>
            </a:r>
            <a:r>
              <a:rPr sz="1800" dirty="0">
                <a:solidFill>
                  <a:srgbClr val="233F13"/>
                </a:solidFill>
                <a:latin typeface="Calibri"/>
                <a:cs typeface="Calibri"/>
              </a:rPr>
              <a:t>t</a:t>
            </a:r>
            <a:r>
              <a:rPr sz="1800" spc="-36" dirty="0">
                <a:solidFill>
                  <a:srgbClr val="233F13"/>
                </a:solidFill>
                <a:latin typeface="Calibri"/>
                <a:cs typeface="Calibri"/>
              </a:rPr>
              <a:t>r</a:t>
            </a:r>
            <a:r>
              <a:rPr sz="1800" dirty="0">
                <a:solidFill>
                  <a:srgbClr val="233F13"/>
                </a:solidFill>
                <a:latin typeface="Calibri"/>
                <a:cs typeface="Calibri"/>
              </a:rPr>
              <a:t>an</a:t>
            </a:r>
            <a:r>
              <a:rPr sz="1800" spc="-4" dirty="0">
                <a:solidFill>
                  <a:srgbClr val="233F13"/>
                </a:solidFill>
                <a:latin typeface="Calibri"/>
                <a:cs typeface="Calibri"/>
              </a:rPr>
              <a:t>smissio</a:t>
            </a:r>
            <a:r>
              <a:rPr sz="1800" dirty="0">
                <a:solidFill>
                  <a:srgbClr val="233F13"/>
                </a:solidFill>
                <a:latin typeface="Calibri"/>
                <a:cs typeface="Calibri"/>
              </a:rPr>
              <a:t>n,</a:t>
            </a:r>
            <a:r>
              <a:rPr sz="1800" spc="18" dirty="0">
                <a:solidFill>
                  <a:srgbClr val="233F13"/>
                </a:solidFill>
                <a:latin typeface="Calibri"/>
                <a:cs typeface="Calibri"/>
              </a:rPr>
              <a:t> </a:t>
            </a:r>
            <a:r>
              <a:rPr sz="1800" dirty="0">
                <a:solidFill>
                  <a:srgbClr val="233F13"/>
                </a:solidFill>
                <a:latin typeface="Calibri"/>
                <a:cs typeface="Calibri"/>
              </a:rPr>
              <a:t>d</a:t>
            </a:r>
            <a:r>
              <a:rPr sz="1800" spc="-4" dirty="0">
                <a:solidFill>
                  <a:srgbClr val="233F13"/>
                </a:solidFill>
                <a:latin typeface="Calibri"/>
                <a:cs typeface="Calibri"/>
              </a:rPr>
              <a:t>i</a:t>
            </a:r>
            <a:r>
              <a:rPr sz="1800" spc="-27" dirty="0">
                <a:solidFill>
                  <a:srgbClr val="233F13"/>
                </a:solidFill>
                <a:latin typeface="Calibri"/>
                <a:cs typeface="Calibri"/>
              </a:rPr>
              <a:t>s</a:t>
            </a:r>
            <a:r>
              <a:rPr sz="1800" dirty="0">
                <a:solidFill>
                  <a:srgbClr val="233F13"/>
                </a:solidFill>
                <a:latin typeface="Calibri"/>
                <a:cs typeface="Calibri"/>
              </a:rPr>
              <a:t>t</a:t>
            </a:r>
            <a:r>
              <a:rPr sz="1800" spc="-4" dirty="0">
                <a:solidFill>
                  <a:srgbClr val="233F13"/>
                </a:solidFill>
                <a:latin typeface="Calibri"/>
                <a:cs typeface="Calibri"/>
              </a:rPr>
              <a:t>ri</a:t>
            </a:r>
            <a:r>
              <a:rPr sz="1800" dirty="0">
                <a:solidFill>
                  <a:srgbClr val="233F13"/>
                </a:solidFill>
                <a:latin typeface="Calibri"/>
                <a:cs typeface="Calibri"/>
              </a:rPr>
              <a:t>but</a:t>
            </a:r>
            <a:r>
              <a:rPr sz="1800" spc="-4" dirty="0">
                <a:solidFill>
                  <a:srgbClr val="233F13"/>
                </a:solidFill>
                <a:latin typeface="Calibri"/>
                <a:cs typeface="Calibri"/>
              </a:rPr>
              <a:t>io</a:t>
            </a:r>
            <a:r>
              <a:rPr sz="1800" dirty="0">
                <a:solidFill>
                  <a:srgbClr val="233F13"/>
                </a:solidFill>
                <a:latin typeface="Calibri"/>
                <a:cs typeface="Calibri"/>
              </a:rPr>
              <a:t>n,</a:t>
            </a:r>
            <a:r>
              <a:rPr sz="1800" spc="4" dirty="0">
                <a:solidFill>
                  <a:srgbClr val="233F13"/>
                </a:solidFill>
                <a:latin typeface="Calibri"/>
                <a:cs typeface="Calibri"/>
              </a:rPr>
              <a:t> </a:t>
            </a:r>
            <a:r>
              <a:rPr sz="1800" dirty="0">
                <a:solidFill>
                  <a:srgbClr val="233F13"/>
                </a:solidFill>
                <a:latin typeface="Calibri"/>
                <a:cs typeface="Calibri"/>
              </a:rPr>
              <a:t>and</a:t>
            </a:r>
            <a:r>
              <a:rPr sz="1800" spc="-4" dirty="0">
                <a:solidFill>
                  <a:srgbClr val="233F13"/>
                </a:solidFill>
                <a:latin typeface="Calibri"/>
                <a:cs typeface="Calibri"/>
              </a:rPr>
              <a:t> e</a:t>
            </a:r>
            <a:r>
              <a:rPr sz="1800" dirty="0">
                <a:solidFill>
                  <a:srgbClr val="233F13"/>
                </a:solidFill>
                <a:latin typeface="Calibri"/>
                <a:cs typeface="Calibri"/>
              </a:rPr>
              <a:t>nd</a:t>
            </a:r>
            <a:r>
              <a:rPr sz="1800" spc="-18" dirty="0">
                <a:solidFill>
                  <a:srgbClr val="233F13"/>
                </a:solidFill>
                <a:latin typeface="Calibri"/>
                <a:cs typeface="Calibri"/>
              </a:rPr>
              <a:t> </a:t>
            </a:r>
            <a:r>
              <a:rPr sz="1800" dirty="0">
                <a:solidFill>
                  <a:srgbClr val="233F13"/>
                </a:solidFill>
                <a:latin typeface="Calibri"/>
                <a:cs typeface="Calibri"/>
              </a:rPr>
              <a:t>u</a:t>
            </a:r>
            <a:r>
              <a:rPr sz="1800" spc="-4" dirty="0">
                <a:solidFill>
                  <a:srgbClr val="233F13"/>
                </a:solidFill>
                <a:latin typeface="Calibri"/>
                <a:cs typeface="Calibri"/>
              </a:rPr>
              <a:t>s</a:t>
            </a:r>
            <a:r>
              <a:rPr sz="1800" dirty="0">
                <a:solidFill>
                  <a:srgbClr val="233F13"/>
                </a:solidFill>
                <a:latin typeface="Calibri"/>
                <a:cs typeface="Calibri"/>
              </a:rPr>
              <a:t>e</a:t>
            </a:r>
            <a:endParaRPr sz="1800" dirty="0">
              <a:latin typeface="Calibri"/>
              <a:cs typeface="Calibri"/>
            </a:endParaRPr>
          </a:p>
        </p:txBody>
      </p:sp>
      <p:sp>
        <p:nvSpPr>
          <p:cNvPr id="3" name="object 3"/>
          <p:cNvSpPr/>
          <p:nvPr/>
        </p:nvSpPr>
        <p:spPr>
          <a:xfrm>
            <a:off x="532561" y="1802402"/>
            <a:ext cx="8371291" cy="447869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0" y="6581001"/>
            <a:ext cx="5015345" cy="276999"/>
          </a:xfrm>
          <a:prstGeom prst="rect">
            <a:avLst/>
          </a:prstGeom>
        </p:spPr>
        <p:txBody>
          <a:bodyPr vert="horz" wrap="square" lIns="0" tIns="0" rIns="0" bIns="0" rtlCol="0">
            <a:spAutoFit/>
          </a:bodyPr>
          <a:lstStyle/>
          <a:p>
            <a:pPr marL="11397" marR="4559"/>
            <a:r>
              <a:rPr sz="900" spc="-9" dirty="0">
                <a:latin typeface="Calibri"/>
                <a:cs typeface="Calibri"/>
              </a:rPr>
              <a:t>Fig</a:t>
            </a:r>
            <a:r>
              <a:rPr sz="900" spc="-4" dirty="0">
                <a:latin typeface="Calibri"/>
                <a:cs typeface="Calibri"/>
              </a:rPr>
              <a:t>ure</a:t>
            </a:r>
            <a:r>
              <a:rPr sz="900" spc="9" dirty="0">
                <a:latin typeface="Calibri"/>
                <a:cs typeface="Calibri"/>
              </a:rPr>
              <a:t> </a:t>
            </a:r>
            <a:r>
              <a:rPr sz="900" spc="-9" dirty="0">
                <a:latin typeface="Calibri"/>
                <a:cs typeface="Calibri"/>
              </a:rPr>
              <a:t>S</a:t>
            </a:r>
            <a:r>
              <a:rPr sz="900" spc="-4" dirty="0">
                <a:latin typeface="Calibri"/>
                <a:cs typeface="Calibri"/>
              </a:rPr>
              <a:t>our</a:t>
            </a:r>
            <a:r>
              <a:rPr sz="900" spc="-9" dirty="0">
                <a:latin typeface="Calibri"/>
                <a:cs typeface="Calibri"/>
              </a:rPr>
              <a:t>ce</a:t>
            </a:r>
            <a:r>
              <a:rPr sz="900" spc="-4" dirty="0">
                <a:latin typeface="Calibri"/>
                <a:cs typeface="Calibri"/>
              </a:rPr>
              <a:t>:</a:t>
            </a:r>
            <a:r>
              <a:rPr sz="900" spc="9" dirty="0">
                <a:latin typeface="Calibri"/>
                <a:cs typeface="Calibri"/>
              </a:rPr>
              <a:t> </a:t>
            </a:r>
            <a:r>
              <a:rPr sz="900" spc="-9" dirty="0">
                <a:latin typeface="Calibri"/>
                <a:cs typeface="Calibri"/>
              </a:rPr>
              <a:t>Po</a:t>
            </a:r>
            <a:r>
              <a:rPr sz="900" spc="-13" dirty="0">
                <a:latin typeface="Calibri"/>
                <a:cs typeface="Calibri"/>
              </a:rPr>
              <a:t>we</a:t>
            </a:r>
            <a:r>
              <a:rPr sz="900" spc="-4" dirty="0">
                <a:latin typeface="Calibri"/>
                <a:cs typeface="Calibri"/>
              </a:rPr>
              <a:t>r</a:t>
            </a:r>
            <a:r>
              <a:rPr sz="900" spc="13" dirty="0">
                <a:latin typeface="Calibri"/>
                <a:cs typeface="Calibri"/>
              </a:rPr>
              <a:t> </a:t>
            </a:r>
            <a:r>
              <a:rPr sz="900" dirty="0">
                <a:latin typeface="Calibri"/>
                <a:cs typeface="Calibri"/>
              </a:rPr>
              <a:t>E</a:t>
            </a:r>
            <a:r>
              <a:rPr sz="900" spc="-9" dirty="0">
                <a:latin typeface="Calibri"/>
                <a:cs typeface="Calibri"/>
              </a:rPr>
              <a:t>lec</a:t>
            </a:r>
            <a:r>
              <a:rPr sz="900" spc="-4" dirty="0">
                <a:latin typeface="Calibri"/>
                <a:cs typeface="Calibri"/>
              </a:rPr>
              <a:t>tron</a:t>
            </a:r>
            <a:r>
              <a:rPr sz="900" spc="-9" dirty="0">
                <a:latin typeface="Calibri"/>
                <a:cs typeface="Calibri"/>
              </a:rPr>
              <a:t>ic</a:t>
            </a:r>
            <a:r>
              <a:rPr sz="900" spc="-4" dirty="0">
                <a:latin typeface="Calibri"/>
                <a:cs typeface="Calibri"/>
              </a:rPr>
              <a:t>s </a:t>
            </a:r>
            <a:r>
              <a:rPr sz="900" spc="-9" dirty="0">
                <a:latin typeface="Calibri"/>
                <a:cs typeface="Calibri"/>
              </a:rPr>
              <a:t>f</a:t>
            </a:r>
            <a:r>
              <a:rPr sz="900" spc="-4" dirty="0">
                <a:latin typeface="Calibri"/>
                <a:cs typeface="Calibri"/>
              </a:rPr>
              <a:t>or</a:t>
            </a:r>
            <a:r>
              <a:rPr sz="900" dirty="0">
                <a:latin typeface="Calibri"/>
                <a:cs typeface="Calibri"/>
              </a:rPr>
              <a:t> </a:t>
            </a:r>
            <a:r>
              <a:rPr sz="900" spc="-13" dirty="0">
                <a:latin typeface="Calibri"/>
                <a:cs typeface="Calibri"/>
              </a:rPr>
              <a:t>Re</a:t>
            </a:r>
            <a:r>
              <a:rPr sz="900" spc="-9" dirty="0">
                <a:latin typeface="Calibri"/>
                <a:cs typeface="Calibri"/>
              </a:rPr>
              <a:t>n</a:t>
            </a:r>
            <a:r>
              <a:rPr sz="900" spc="-13" dirty="0">
                <a:latin typeface="Calibri"/>
                <a:cs typeface="Calibri"/>
              </a:rPr>
              <a:t>ew</a:t>
            </a:r>
            <a:r>
              <a:rPr sz="900" spc="-4" dirty="0">
                <a:latin typeface="Calibri"/>
                <a:cs typeface="Calibri"/>
              </a:rPr>
              <a:t>ab</a:t>
            </a:r>
            <a:r>
              <a:rPr sz="900" spc="-9" dirty="0">
                <a:latin typeface="Calibri"/>
                <a:cs typeface="Calibri"/>
              </a:rPr>
              <a:t>l</a:t>
            </a:r>
            <a:r>
              <a:rPr sz="900" spc="-4" dirty="0">
                <a:latin typeface="Calibri"/>
                <a:cs typeface="Calibri"/>
              </a:rPr>
              <a:t>e and</a:t>
            </a:r>
            <a:r>
              <a:rPr sz="900" spc="-9" dirty="0">
                <a:latin typeface="Calibri"/>
                <a:cs typeface="Calibri"/>
              </a:rPr>
              <a:t> Di</a:t>
            </a:r>
            <a:r>
              <a:rPr sz="900" spc="-13" dirty="0">
                <a:latin typeface="Calibri"/>
                <a:cs typeface="Calibri"/>
              </a:rPr>
              <a:t>s</a:t>
            </a:r>
            <a:r>
              <a:rPr sz="900" spc="-4" dirty="0">
                <a:latin typeface="Calibri"/>
                <a:cs typeface="Calibri"/>
              </a:rPr>
              <a:t>tr</a:t>
            </a:r>
            <a:r>
              <a:rPr sz="900" spc="-9" dirty="0">
                <a:latin typeface="Calibri"/>
                <a:cs typeface="Calibri"/>
              </a:rPr>
              <a:t>i</a:t>
            </a:r>
            <a:r>
              <a:rPr sz="900" spc="-4" dirty="0">
                <a:latin typeface="Calibri"/>
                <a:cs typeface="Calibri"/>
              </a:rPr>
              <a:t>but</a:t>
            </a:r>
            <a:r>
              <a:rPr sz="900" spc="-9" dirty="0">
                <a:latin typeface="Calibri"/>
                <a:cs typeface="Calibri"/>
              </a:rPr>
              <a:t>ed</a:t>
            </a:r>
            <a:r>
              <a:rPr sz="900" spc="4" dirty="0">
                <a:latin typeface="Calibri"/>
                <a:cs typeface="Calibri"/>
              </a:rPr>
              <a:t> </a:t>
            </a:r>
            <a:r>
              <a:rPr sz="900" dirty="0">
                <a:latin typeface="Calibri"/>
                <a:cs typeface="Calibri"/>
              </a:rPr>
              <a:t>E</a:t>
            </a:r>
            <a:r>
              <a:rPr sz="900" spc="-9" dirty="0">
                <a:latin typeface="Calibri"/>
                <a:cs typeface="Calibri"/>
              </a:rPr>
              <a:t>ne</a:t>
            </a:r>
            <a:r>
              <a:rPr sz="900" spc="-4" dirty="0">
                <a:latin typeface="Calibri"/>
                <a:cs typeface="Calibri"/>
              </a:rPr>
              <a:t>r</a:t>
            </a:r>
            <a:r>
              <a:rPr sz="900" spc="-9" dirty="0">
                <a:latin typeface="Calibri"/>
                <a:cs typeface="Calibri"/>
              </a:rPr>
              <a:t>g</a:t>
            </a:r>
            <a:r>
              <a:rPr sz="900" spc="-4" dirty="0">
                <a:latin typeface="Calibri"/>
                <a:cs typeface="Calibri"/>
              </a:rPr>
              <a:t>y</a:t>
            </a:r>
            <a:r>
              <a:rPr sz="900" spc="4" dirty="0">
                <a:latin typeface="Calibri"/>
                <a:cs typeface="Calibri"/>
              </a:rPr>
              <a:t> </a:t>
            </a:r>
            <a:r>
              <a:rPr sz="900" spc="-9" dirty="0">
                <a:latin typeface="Calibri"/>
                <a:cs typeface="Calibri"/>
              </a:rPr>
              <a:t>S</a:t>
            </a:r>
            <a:r>
              <a:rPr sz="900" dirty="0">
                <a:latin typeface="Calibri"/>
                <a:cs typeface="Calibri"/>
              </a:rPr>
              <a:t>y</a:t>
            </a:r>
            <a:r>
              <a:rPr sz="900" spc="-13" dirty="0">
                <a:latin typeface="Calibri"/>
                <a:cs typeface="Calibri"/>
              </a:rPr>
              <a:t>s</a:t>
            </a:r>
            <a:r>
              <a:rPr sz="900" spc="-4" dirty="0">
                <a:latin typeface="Calibri"/>
                <a:cs typeface="Calibri"/>
              </a:rPr>
              <a:t>t</a:t>
            </a:r>
            <a:r>
              <a:rPr sz="900" spc="-13" dirty="0">
                <a:latin typeface="Calibri"/>
                <a:cs typeface="Calibri"/>
              </a:rPr>
              <a:t>ems</a:t>
            </a:r>
            <a:r>
              <a:rPr sz="900" spc="-4" dirty="0">
                <a:latin typeface="Calibri"/>
                <a:cs typeface="Calibri"/>
              </a:rPr>
              <a:t>,</a:t>
            </a:r>
            <a:r>
              <a:rPr sz="900" spc="22" dirty="0">
                <a:latin typeface="Calibri"/>
                <a:cs typeface="Calibri"/>
              </a:rPr>
              <a:t> </a:t>
            </a:r>
            <a:r>
              <a:rPr sz="900" dirty="0">
                <a:latin typeface="Calibri"/>
                <a:cs typeface="Calibri"/>
              </a:rPr>
              <a:t>E</a:t>
            </a:r>
            <a:r>
              <a:rPr sz="900" spc="-9" dirty="0">
                <a:latin typeface="Calibri"/>
                <a:cs typeface="Calibri"/>
              </a:rPr>
              <a:t>d</a:t>
            </a:r>
            <a:r>
              <a:rPr sz="900" spc="-13" dirty="0">
                <a:latin typeface="Calibri"/>
                <a:cs typeface="Calibri"/>
              </a:rPr>
              <a:t>s</a:t>
            </a:r>
            <a:r>
              <a:rPr sz="900" spc="-4" dirty="0">
                <a:latin typeface="Calibri"/>
                <a:cs typeface="Calibri"/>
              </a:rPr>
              <a:t>.</a:t>
            </a:r>
            <a:r>
              <a:rPr sz="900" spc="-9" dirty="0">
                <a:latin typeface="Calibri"/>
                <a:cs typeface="Calibri"/>
              </a:rPr>
              <a:t> S</a:t>
            </a:r>
            <a:r>
              <a:rPr sz="900" spc="-4" dirty="0">
                <a:latin typeface="Calibri"/>
                <a:cs typeface="Calibri"/>
              </a:rPr>
              <a:t>.</a:t>
            </a:r>
            <a:r>
              <a:rPr sz="900" dirty="0">
                <a:latin typeface="Calibri"/>
                <a:cs typeface="Calibri"/>
              </a:rPr>
              <a:t> </a:t>
            </a:r>
            <a:r>
              <a:rPr sz="900" spc="-13" dirty="0">
                <a:latin typeface="Calibri"/>
                <a:cs typeface="Calibri"/>
              </a:rPr>
              <a:t>C</a:t>
            </a:r>
            <a:r>
              <a:rPr sz="900" spc="-4" dirty="0">
                <a:latin typeface="Calibri"/>
                <a:cs typeface="Calibri"/>
              </a:rPr>
              <a:t>hakrabort</a:t>
            </a:r>
            <a:r>
              <a:rPr sz="900" dirty="0">
                <a:latin typeface="Calibri"/>
                <a:cs typeface="Calibri"/>
              </a:rPr>
              <a:t>y</a:t>
            </a:r>
            <a:r>
              <a:rPr sz="900" spc="-4" dirty="0">
                <a:latin typeface="Calibri"/>
                <a:cs typeface="Calibri"/>
              </a:rPr>
              <a:t>,</a:t>
            </a:r>
            <a:r>
              <a:rPr sz="900" spc="-9" dirty="0">
                <a:latin typeface="Calibri"/>
                <a:cs typeface="Calibri"/>
              </a:rPr>
              <a:t> M.</a:t>
            </a:r>
            <a:r>
              <a:rPr sz="900" spc="-13" dirty="0">
                <a:latin typeface="Calibri"/>
                <a:cs typeface="Calibri"/>
              </a:rPr>
              <a:t>G</a:t>
            </a:r>
            <a:r>
              <a:rPr sz="900" spc="-4" dirty="0">
                <a:latin typeface="Calibri"/>
                <a:cs typeface="Calibri"/>
              </a:rPr>
              <a:t>. </a:t>
            </a:r>
            <a:r>
              <a:rPr sz="900" spc="-9" dirty="0">
                <a:latin typeface="Calibri"/>
                <a:cs typeface="Calibri"/>
              </a:rPr>
              <a:t>Simoes</a:t>
            </a:r>
            <a:r>
              <a:rPr sz="900" spc="-4" dirty="0">
                <a:latin typeface="Calibri"/>
                <a:cs typeface="Calibri"/>
              </a:rPr>
              <a:t>,</a:t>
            </a:r>
            <a:r>
              <a:rPr sz="900" spc="13" dirty="0">
                <a:latin typeface="Calibri"/>
                <a:cs typeface="Calibri"/>
              </a:rPr>
              <a:t> </a:t>
            </a:r>
            <a:r>
              <a:rPr sz="900" spc="-9" dirty="0">
                <a:latin typeface="Calibri"/>
                <a:cs typeface="Calibri"/>
              </a:rPr>
              <a:t>W.</a:t>
            </a:r>
            <a:r>
              <a:rPr sz="900" dirty="0">
                <a:latin typeface="Calibri"/>
                <a:cs typeface="Calibri"/>
              </a:rPr>
              <a:t> </a:t>
            </a:r>
            <a:r>
              <a:rPr sz="900" spc="-13" dirty="0">
                <a:latin typeface="Calibri"/>
                <a:cs typeface="Calibri"/>
              </a:rPr>
              <a:t>K</a:t>
            </a:r>
            <a:r>
              <a:rPr sz="900" spc="-4" dirty="0">
                <a:latin typeface="Calibri"/>
                <a:cs typeface="Calibri"/>
              </a:rPr>
              <a:t>ra</a:t>
            </a:r>
            <a:r>
              <a:rPr sz="900" spc="-13" dirty="0">
                <a:latin typeface="Calibri"/>
                <a:cs typeface="Calibri"/>
              </a:rPr>
              <a:t>me</a:t>
            </a:r>
            <a:r>
              <a:rPr sz="900" spc="-4" dirty="0">
                <a:latin typeface="Calibri"/>
                <a:cs typeface="Calibri"/>
              </a:rPr>
              <a:t>r;</a:t>
            </a:r>
            <a:r>
              <a:rPr sz="900" spc="9" dirty="0">
                <a:latin typeface="Calibri"/>
                <a:cs typeface="Calibri"/>
              </a:rPr>
              <a:t> </a:t>
            </a:r>
            <a:r>
              <a:rPr sz="900" spc="-9" dirty="0">
                <a:latin typeface="Calibri"/>
                <a:cs typeface="Calibri"/>
              </a:rPr>
              <a:t>S</a:t>
            </a:r>
            <a:r>
              <a:rPr sz="900" spc="-4" dirty="0">
                <a:latin typeface="Calibri"/>
                <a:cs typeface="Calibri"/>
              </a:rPr>
              <a:t>pr</a:t>
            </a:r>
            <a:r>
              <a:rPr sz="900" spc="-9" dirty="0">
                <a:latin typeface="Calibri"/>
                <a:cs typeface="Calibri"/>
              </a:rPr>
              <a:t>inge</a:t>
            </a:r>
            <a:r>
              <a:rPr sz="900" spc="-4" dirty="0">
                <a:latin typeface="Calibri"/>
                <a:cs typeface="Calibri"/>
              </a:rPr>
              <a:t>r</a:t>
            </a:r>
            <a:r>
              <a:rPr sz="900" spc="22" dirty="0">
                <a:latin typeface="Calibri"/>
                <a:cs typeface="Calibri"/>
              </a:rPr>
              <a:t> </a:t>
            </a:r>
            <a:r>
              <a:rPr sz="900" spc="-9" dirty="0">
                <a:latin typeface="Calibri"/>
                <a:cs typeface="Calibri"/>
              </a:rPr>
              <a:t>201</a:t>
            </a:r>
            <a:r>
              <a:rPr sz="900" spc="-4" dirty="0">
                <a:latin typeface="Calibri"/>
                <a:cs typeface="Calibri"/>
              </a:rPr>
              <a:t>3</a:t>
            </a:r>
            <a:r>
              <a:rPr sz="900" dirty="0">
                <a:latin typeface="Calibri"/>
                <a:cs typeface="Calibri"/>
              </a:rPr>
              <a:t> </a:t>
            </a:r>
            <a:r>
              <a:rPr sz="900" spc="22" dirty="0">
                <a:latin typeface="Calibri"/>
                <a:cs typeface="Calibri"/>
              </a:rPr>
              <a:t> </a:t>
            </a:r>
            <a:r>
              <a:rPr sz="900" spc="-9" dirty="0">
                <a:latin typeface="Calibri"/>
                <a:cs typeface="Calibri"/>
              </a:rPr>
              <a:t>(C</a:t>
            </a:r>
            <a:r>
              <a:rPr sz="900" spc="-4" dirty="0">
                <a:latin typeface="Calibri"/>
                <a:cs typeface="Calibri"/>
              </a:rPr>
              <a:t>hapt</a:t>
            </a:r>
            <a:r>
              <a:rPr sz="900" spc="-9" dirty="0">
                <a:latin typeface="Calibri"/>
                <a:cs typeface="Calibri"/>
              </a:rPr>
              <a:t>e</a:t>
            </a:r>
            <a:r>
              <a:rPr sz="900" spc="-4" dirty="0">
                <a:latin typeface="Calibri"/>
                <a:cs typeface="Calibri"/>
              </a:rPr>
              <a:t>r</a:t>
            </a:r>
            <a:r>
              <a:rPr sz="900" dirty="0">
                <a:latin typeface="Calibri"/>
                <a:cs typeface="Calibri"/>
              </a:rPr>
              <a:t> </a:t>
            </a:r>
            <a:r>
              <a:rPr sz="900" spc="-4" dirty="0">
                <a:latin typeface="Calibri"/>
                <a:cs typeface="Calibri"/>
              </a:rPr>
              <a:t>2</a:t>
            </a:r>
            <a:r>
              <a:rPr sz="900" spc="9" dirty="0">
                <a:latin typeface="Calibri"/>
                <a:cs typeface="Calibri"/>
              </a:rPr>
              <a:t> </a:t>
            </a:r>
            <a:r>
              <a:rPr sz="900" spc="-4" dirty="0">
                <a:latin typeface="Calibri"/>
                <a:cs typeface="Calibri"/>
              </a:rPr>
              <a:t>– </a:t>
            </a:r>
            <a:r>
              <a:rPr sz="900" spc="-9" dirty="0">
                <a:latin typeface="Calibri"/>
                <a:cs typeface="Calibri"/>
              </a:rPr>
              <a:t>Funda</a:t>
            </a:r>
            <a:r>
              <a:rPr sz="900" spc="-13" dirty="0">
                <a:latin typeface="Calibri"/>
                <a:cs typeface="Calibri"/>
              </a:rPr>
              <a:t>me</a:t>
            </a:r>
            <a:r>
              <a:rPr sz="900" spc="-4" dirty="0">
                <a:latin typeface="Calibri"/>
                <a:cs typeface="Calibri"/>
              </a:rPr>
              <a:t>nta</a:t>
            </a:r>
            <a:r>
              <a:rPr sz="900" spc="-9" dirty="0">
                <a:latin typeface="Calibri"/>
                <a:cs typeface="Calibri"/>
              </a:rPr>
              <a:t>l</a:t>
            </a:r>
            <a:r>
              <a:rPr sz="900" spc="-4" dirty="0">
                <a:latin typeface="Calibri"/>
                <a:cs typeface="Calibri"/>
              </a:rPr>
              <a:t>s of </a:t>
            </a:r>
            <a:r>
              <a:rPr sz="900" spc="-9" dirty="0">
                <a:latin typeface="Calibri"/>
                <a:cs typeface="Calibri"/>
              </a:rPr>
              <a:t>Po</a:t>
            </a:r>
            <a:r>
              <a:rPr sz="900" spc="-13" dirty="0">
                <a:latin typeface="Calibri"/>
                <a:cs typeface="Calibri"/>
              </a:rPr>
              <a:t>we</a:t>
            </a:r>
            <a:r>
              <a:rPr sz="900" spc="-4" dirty="0">
                <a:latin typeface="Calibri"/>
                <a:cs typeface="Calibri"/>
              </a:rPr>
              <a:t>r</a:t>
            </a:r>
            <a:r>
              <a:rPr sz="900" dirty="0">
                <a:latin typeface="Calibri"/>
                <a:cs typeface="Calibri"/>
              </a:rPr>
              <a:t> E</a:t>
            </a:r>
            <a:r>
              <a:rPr sz="900" spc="-9" dirty="0">
                <a:latin typeface="Calibri"/>
                <a:cs typeface="Calibri"/>
              </a:rPr>
              <a:t>lec</a:t>
            </a:r>
            <a:r>
              <a:rPr sz="900" spc="-4" dirty="0">
                <a:latin typeface="Calibri"/>
                <a:cs typeface="Calibri"/>
              </a:rPr>
              <a:t>tron</a:t>
            </a:r>
            <a:r>
              <a:rPr sz="900" spc="-9" dirty="0">
                <a:latin typeface="Calibri"/>
                <a:cs typeface="Calibri"/>
              </a:rPr>
              <a:t>ic</a:t>
            </a:r>
            <a:r>
              <a:rPr sz="900" spc="-13" dirty="0">
                <a:latin typeface="Calibri"/>
                <a:cs typeface="Calibri"/>
              </a:rPr>
              <a:t>s</a:t>
            </a:r>
            <a:r>
              <a:rPr sz="900" spc="-4" dirty="0">
                <a:latin typeface="Calibri"/>
                <a:cs typeface="Calibri"/>
              </a:rPr>
              <a:t>)</a:t>
            </a:r>
            <a:endParaRPr sz="900" dirty="0">
              <a:latin typeface="Calibri"/>
              <a:cs typeface="Calibri"/>
            </a:endParaRPr>
          </a:p>
        </p:txBody>
      </p:sp>
      <p:sp>
        <p:nvSpPr>
          <p:cNvPr id="5" name="object 5"/>
          <p:cNvSpPr txBox="1"/>
          <p:nvPr/>
        </p:nvSpPr>
        <p:spPr>
          <a:xfrm>
            <a:off x="1450428" y="146284"/>
            <a:ext cx="7609489" cy="369332"/>
          </a:xfrm>
          <a:prstGeom prst="rect">
            <a:avLst/>
          </a:prstGeom>
        </p:spPr>
        <p:txBody>
          <a:bodyPr vert="horz" wrap="square" lIns="0" tIns="0" rIns="0" bIns="0" rtlCol="0">
            <a:spAutoFit/>
          </a:bodyPr>
          <a:lstStyle/>
          <a:p>
            <a:pPr marL="11397"/>
            <a:r>
              <a:rPr b="1" spc="-18" dirty="0">
                <a:solidFill>
                  <a:srgbClr val="005582"/>
                </a:solidFill>
                <a:latin typeface="Verdana"/>
                <a:cs typeface="Verdana"/>
              </a:rPr>
              <a:t>Po</a:t>
            </a:r>
            <a:r>
              <a:rPr b="1" spc="-31" dirty="0">
                <a:solidFill>
                  <a:srgbClr val="005582"/>
                </a:solidFill>
                <a:latin typeface="Verdana"/>
                <a:cs typeface="Verdana"/>
              </a:rPr>
              <a:t>w</a:t>
            </a:r>
            <a:r>
              <a:rPr b="1" spc="-18" dirty="0">
                <a:solidFill>
                  <a:srgbClr val="005582"/>
                </a:solidFill>
                <a:latin typeface="Verdana"/>
                <a:cs typeface="Verdana"/>
              </a:rPr>
              <a:t>er</a:t>
            </a:r>
            <a:r>
              <a:rPr b="1" dirty="0">
                <a:solidFill>
                  <a:srgbClr val="005582"/>
                </a:solidFill>
                <a:latin typeface="Verdana"/>
                <a:cs typeface="Verdana"/>
              </a:rPr>
              <a:t> </a:t>
            </a:r>
            <a:r>
              <a:rPr b="1" spc="-22" dirty="0">
                <a:solidFill>
                  <a:srgbClr val="005582"/>
                </a:solidFill>
                <a:latin typeface="Verdana"/>
                <a:cs typeface="Verdana"/>
              </a:rPr>
              <a:t>E</a:t>
            </a:r>
            <a:r>
              <a:rPr b="1" spc="-13" dirty="0">
                <a:solidFill>
                  <a:srgbClr val="005582"/>
                </a:solidFill>
                <a:latin typeface="Verdana"/>
                <a:cs typeface="Verdana"/>
              </a:rPr>
              <a:t>lec</a:t>
            </a:r>
            <a:r>
              <a:rPr b="1" spc="-18" dirty="0">
                <a:solidFill>
                  <a:srgbClr val="005582"/>
                </a:solidFill>
                <a:latin typeface="Verdana"/>
                <a:cs typeface="Verdana"/>
              </a:rPr>
              <a:t>tronics</a:t>
            </a:r>
            <a:r>
              <a:rPr b="1" spc="40" dirty="0">
                <a:solidFill>
                  <a:srgbClr val="005582"/>
                </a:solidFill>
                <a:latin typeface="Verdana"/>
                <a:cs typeface="Verdana"/>
              </a:rPr>
              <a:t> </a:t>
            </a:r>
            <a:r>
              <a:rPr b="1" spc="-18" dirty="0">
                <a:solidFill>
                  <a:srgbClr val="005582"/>
                </a:solidFill>
                <a:latin typeface="Verdana"/>
                <a:cs typeface="Verdana"/>
              </a:rPr>
              <a:t>as</a:t>
            </a:r>
            <a:r>
              <a:rPr b="1" spc="9" dirty="0">
                <a:solidFill>
                  <a:srgbClr val="005582"/>
                </a:solidFill>
                <a:latin typeface="Verdana"/>
                <a:cs typeface="Verdana"/>
              </a:rPr>
              <a:t> </a:t>
            </a:r>
            <a:r>
              <a:rPr b="1" spc="-18" dirty="0">
                <a:solidFill>
                  <a:srgbClr val="005582"/>
                </a:solidFill>
                <a:latin typeface="Verdana"/>
                <a:cs typeface="Verdana"/>
              </a:rPr>
              <a:t>an</a:t>
            </a:r>
            <a:r>
              <a:rPr b="1" spc="13" dirty="0">
                <a:solidFill>
                  <a:srgbClr val="005582"/>
                </a:solidFill>
                <a:latin typeface="Verdana"/>
                <a:cs typeface="Verdana"/>
              </a:rPr>
              <a:t> </a:t>
            </a:r>
            <a:r>
              <a:rPr b="1" spc="-22" dirty="0">
                <a:solidFill>
                  <a:srgbClr val="005582"/>
                </a:solidFill>
                <a:latin typeface="Verdana"/>
                <a:cs typeface="Verdana"/>
              </a:rPr>
              <a:t>E</a:t>
            </a:r>
            <a:r>
              <a:rPr b="1" spc="-18" dirty="0">
                <a:solidFill>
                  <a:srgbClr val="005582"/>
                </a:solidFill>
                <a:latin typeface="Verdana"/>
                <a:cs typeface="Verdana"/>
              </a:rPr>
              <a:t>nabler</a:t>
            </a:r>
            <a:r>
              <a:rPr lang="en-US" b="1" spc="-18" dirty="0">
                <a:solidFill>
                  <a:srgbClr val="005582"/>
                </a:solidFill>
                <a:latin typeface="Verdana"/>
                <a:cs typeface="Verdana"/>
              </a:rPr>
              <a:t> Technology</a:t>
            </a:r>
            <a:endParaRPr dirty="0">
              <a:latin typeface="Verdana"/>
              <a:cs typeface="Verdana"/>
            </a:endParaRPr>
          </a:p>
        </p:txBody>
      </p:sp>
    </p:spTree>
    <p:extLst>
      <p:ext uri="{BB962C8B-B14F-4D97-AF65-F5344CB8AC3E}">
        <p14:creationId xmlns:p14="http://schemas.microsoft.com/office/powerpoint/2010/main" val="1595463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55609" y="427501"/>
            <a:ext cx="7308595" cy="508319"/>
          </a:xfrm>
          <a:prstGeom prst="rect">
            <a:avLst/>
          </a:prstGeom>
        </p:spPr>
        <p:txBody>
          <a:bodyPr vert="horz" wrap="square" lIns="0" tIns="76683" rIns="0" bIns="0" rtlCol="0">
            <a:spAutoFit/>
          </a:bodyPr>
          <a:lstStyle/>
          <a:p>
            <a:pPr marL="698500">
              <a:lnSpc>
                <a:spcPct val="100000"/>
              </a:lnSpc>
            </a:pPr>
            <a:r>
              <a:rPr sz="2400" b="1" spc="-31" dirty="0">
                <a:solidFill>
                  <a:srgbClr val="005582"/>
                </a:solidFill>
                <a:latin typeface="Verdana"/>
                <a:cs typeface="Verdana"/>
              </a:rPr>
              <a:t>Power</a:t>
            </a:r>
            <a:r>
              <a:rPr dirty="0">
                <a:latin typeface="Times New Roman"/>
                <a:cs typeface="Times New Roman"/>
              </a:rPr>
              <a:t> </a:t>
            </a:r>
            <a:r>
              <a:rPr sz="2400" b="1" spc="-31" dirty="0">
                <a:solidFill>
                  <a:srgbClr val="005582"/>
                </a:solidFill>
                <a:latin typeface="Verdana"/>
                <a:cs typeface="Verdana"/>
              </a:rPr>
              <a:t>Electronics</a:t>
            </a:r>
            <a:r>
              <a:rPr lang="en-US" spc="-5" dirty="0">
                <a:latin typeface="Times New Roman"/>
                <a:cs typeface="Times New Roman"/>
              </a:rPr>
              <a:t> – </a:t>
            </a:r>
            <a:r>
              <a:rPr lang="en-US" sz="2400" b="1" spc="-31" dirty="0">
                <a:solidFill>
                  <a:srgbClr val="005582"/>
                </a:solidFill>
                <a:latin typeface="Verdana"/>
                <a:cs typeface="Verdana"/>
              </a:rPr>
              <a:t>Market</a:t>
            </a:r>
            <a:endParaRPr sz="2400" b="1" spc="-31" dirty="0">
              <a:solidFill>
                <a:srgbClr val="005582"/>
              </a:solidFill>
              <a:latin typeface="Verdana"/>
              <a:cs typeface="Verdana"/>
            </a:endParaRPr>
          </a:p>
        </p:txBody>
      </p:sp>
      <p:sp>
        <p:nvSpPr>
          <p:cNvPr id="63" name="TextBox 62"/>
          <p:cNvSpPr txBox="1"/>
          <p:nvPr/>
        </p:nvSpPr>
        <p:spPr>
          <a:xfrm>
            <a:off x="744120" y="6389225"/>
            <a:ext cx="2904482"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rgbClr val="000000"/>
                </a:solidFill>
                <a:effectLst/>
                <a:uFillTx/>
                <a:latin typeface="Times New Roman"/>
                <a:ea typeface="Times New Roman"/>
                <a:cs typeface="Times New Roman"/>
                <a:sym typeface="Times New Roman"/>
              </a:rPr>
              <a:t>Source: MarketstandMarkets Analysis</a:t>
            </a:r>
          </a:p>
        </p:txBody>
      </p:sp>
      <p:pic>
        <p:nvPicPr>
          <p:cNvPr id="64" name="Picture 63" descr="Screen Shot 2016-08-24 at 8.56.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09" y="2523027"/>
            <a:ext cx="7768584" cy="3975330"/>
          </a:xfrm>
          <a:prstGeom prst="rect">
            <a:avLst/>
          </a:prstGeom>
        </p:spPr>
      </p:pic>
      <p:sp>
        <p:nvSpPr>
          <p:cNvPr id="65" name="Rectangle 64"/>
          <p:cNvSpPr/>
          <p:nvPr/>
        </p:nvSpPr>
        <p:spPr>
          <a:xfrm>
            <a:off x="435195" y="1378379"/>
            <a:ext cx="8708805" cy="923330"/>
          </a:xfrm>
          <a:prstGeom prst="rect">
            <a:avLst/>
          </a:prstGeom>
        </p:spPr>
        <p:txBody>
          <a:bodyPr wrap="square">
            <a:spAutoFit/>
          </a:bodyPr>
          <a:lstStyle/>
          <a:p>
            <a:r>
              <a:rPr lang="en-US" sz="1800" dirty="0"/>
              <a:t>Expected to grow from </a:t>
            </a:r>
            <a:r>
              <a:rPr lang="en-US" sz="1800" b="1" dirty="0">
                <a:solidFill>
                  <a:srgbClr val="FF0000"/>
                </a:solidFill>
              </a:rPr>
              <a:t>$35 billion </a:t>
            </a:r>
            <a:r>
              <a:rPr lang="en-US" sz="1800" dirty="0"/>
              <a:t>in 2013 to </a:t>
            </a:r>
            <a:r>
              <a:rPr lang="en-US" sz="1800" b="1" dirty="0">
                <a:solidFill>
                  <a:srgbClr val="FF0000"/>
                </a:solidFill>
              </a:rPr>
              <a:t>$50 billion </a:t>
            </a:r>
            <a:r>
              <a:rPr lang="en-US" sz="1800" dirty="0"/>
              <a:t>in 2026.</a:t>
            </a:r>
          </a:p>
          <a:p>
            <a:endParaRPr lang="en-US" sz="1800" dirty="0"/>
          </a:p>
          <a:p>
            <a:r>
              <a:rPr lang="en-US" sz="1800" dirty="0"/>
              <a:t>Estimated growth of 7.74% from 2014 to 2020.</a:t>
            </a:r>
          </a:p>
        </p:txBody>
      </p:sp>
    </p:spTree>
    <p:extLst>
      <p:ext uri="{BB962C8B-B14F-4D97-AF65-F5344CB8AC3E}">
        <p14:creationId xmlns:p14="http://schemas.microsoft.com/office/powerpoint/2010/main" val="1576967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16FFE2-2174-3B4A-9150-53622F4A7A9B}"/>
              </a:ext>
            </a:extLst>
          </p:cNvPr>
          <p:cNvSpPr txBox="1"/>
          <p:nvPr/>
        </p:nvSpPr>
        <p:spPr>
          <a:xfrm>
            <a:off x="1709803" y="2869545"/>
            <a:ext cx="6106438" cy="1077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11397" algn="ctr"/>
            <a:r>
              <a:rPr lang="en-US" sz="3200" b="1" spc="-18" dirty="0">
                <a:solidFill>
                  <a:srgbClr val="005582"/>
                </a:solidFill>
                <a:latin typeface="Verdana"/>
                <a:cs typeface="Verdana"/>
              </a:rPr>
              <a:t>Po</a:t>
            </a:r>
            <a:r>
              <a:rPr lang="en-US" sz="3200" b="1" spc="-31" dirty="0">
                <a:solidFill>
                  <a:srgbClr val="005582"/>
                </a:solidFill>
                <a:latin typeface="Verdana"/>
                <a:cs typeface="Verdana"/>
              </a:rPr>
              <a:t>w</a:t>
            </a:r>
            <a:r>
              <a:rPr lang="en-US" sz="3200" b="1" spc="-18" dirty="0">
                <a:solidFill>
                  <a:srgbClr val="005582"/>
                </a:solidFill>
                <a:latin typeface="Verdana"/>
                <a:cs typeface="Verdana"/>
              </a:rPr>
              <a:t>er</a:t>
            </a:r>
            <a:r>
              <a:rPr lang="en-US" sz="3200" b="1" dirty="0">
                <a:solidFill>
                  <a:srgbClr val="005582"/>
                </a:solidFill>
                <a:latin typeface="Verdana"/>
                <a:cs typeface="Verdana"/>
              </a:rPr>
              <a:t> </a:t>
            </a:r>
            <a:r>
              <a:rPr lang="en-US" sz="3200" b="1" spc="-22" dirty="0">
                <a:solidFill>
                  <a:srgbClr val="005582"/>
                </a:solidFill>
                <a:latin typeface="Verdana"/>
                <a:cs typeface="Verdana"/>
              </a:rPr>
              <a:t>E</a:t>
            </a:r>
            <a:r>
              <a:rPr lang="en-US" sz="3200" b="1" spc="-13" dirty="0">
                <a:solidFill>
                  <a:srgbClr val="005582"/>
                </a:solidFill>
                <a:latin typeface="Verdana"/>
                <a:cs typeface="Verdana"/>
              </a:rPr>
              <a:t>lec</a:t>
            </a:r>
            <a:r>
              <a:rPr lang="en-US" sz="3200" b="1" spc="-18" dirty="0">
                <a:solidFill>
                  <a:srgbClr val="005582"/>
                </a:solidFill>
                <a:latin typeface="Verdana"/>
                <a:cs typeface="Verdana"/>
              </a:rPr>
              <a:t>tronics</a:t>
            </a:r>
            <a:r>
              <a:rPr lang="en-US" sz="3200" b="1" spc="40" dirty="0">
                <a:solidFill>
                  <a:srgbClr val="005582"/>
                </a:solidFill>
                <a:latin typeface="Verdana"/>
                <a:cs typeface="Verdana"/>
              </a:rPr>
              <a:t> </a:t>
            </a:r>
            <a:r>
              <a:rPr lang="en-US" sz="3200" b="1" spc="-18" dirty="0">
                <a:solidFill>
                  <a:srgbClr val="005582"/>
                </a:solidFill>
                <a:latin typeface="Verdana"/>
                <a:cs typeface="Verdana"/>
              </a:rPr>
              <a:t>Applications</a:t>
            </a:r>
            <a:endParaRPr lang="en-US" sz="3200" dirty="0">
              <a:latin typeface="Verdana"/>
              <a:cs typeface="Verdana"/>
            </a:endParaRPr>
          </a:p>
        </p:txBody>
      </p:sp>
    </p:spTree>
    <p:extLst>
      <p:ext uri="{BB962C8B-B14F-4D97-AF65-F5344CB8AC3E}">
        <p14:creationId xmlns:p14="http://schemas.microsoft.com/office/powerpoint/2010/main" val="68643238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title"/>
          </p:nvPr>
        </p:nvSpPr>
        <p:spPr>
          <a:xfrm>
            <a:off x="609600" y="-1"/>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sz="2400" b="1" spc="-13" dirty="0">
                <a:solidFill>
                  <a:srgbClr val="005582"/>
                </a:solidFill>
                <a:latin typeface="Verdana"/>
                <a:cs typeface="Verdana"/>
                <a:sym typeface="Times New Roman"/>
              </a:rPr>
              <a:t>Applications</a:t>
            </a:r>
            <a:r>
              <a:rPr lang="en-US" sz="2800" dirty="0"/>
              <a:t> </a:t>
            </a:r>
            <a:r>
              <a:rPr lang="en-US" sz="2400" b="1" spc="-13" dirty="0">
                <a:solidFill>
                  <a:srgbClr val="005582"/>
                </a:solidFill>
                <a:latin typeface="Verdana"/>
                <a:cs typeface="Verdana"/>
              </a:rPr>
              <a:t>Areas</a:t>
            </a:r>
            <a:endParaRPr sz="2400" b="1" spc="-13" dirty="0">
              <a:solidFill>
                <a:srgbClr val="005582"/>
              </a:solidFill>
              <a:latin typeface="Verdana"/>
              <a:cs typeface="Verdana"/>
            </a:endParaRPr>
          </a:p>
        </p:txBody>
      </p:sp>
      <p:sp>
        <p:nvSpPr>
          <p:cNvPr id="68" name="Shape 68"/>
          <p:cNvSpPr>
            <a:spLocks noGrp="1"/>
          </p:cNvSpPr>
          <p:nvPr>
            <p:ph type="body" idx="1"/>
          </p:nvPr>
        </p:nvSpPr>
        <p:spPr>
          <a:xfrm>
            <a:off x="990600" y="1143000"/>
            <a:ext cx="8153400" cy="5486400"/>
          </a:xfrm>
          <a:prstGeom prst="rect">
            <a:avLst/>
          </a:prstGeom>
        </p:spPr>
        <p:txBody>
          <a:bodyPr lIns="0" tIns="0" rIns="0" bIns="0">
            <a:normAutofit/>
          </a:bodyPr>
          <a:lstStyle/>
          <a:p>
            <a:pPr lvl="0">
              <a:spcBef>
                <a:spcPts val="500"/>
              </a:spcBef>
              <a:buChar char="•"/>
            </a:pPr>
            <a:endParaRPr sz="1400" i="1" dirty="0"/>
          </a:p>
          <a:p>
            <a:pPr marL="457200" lvl="0" indent="-457200" algn="l">
              <a:spcBef>
                <a:spcPts val="500"/>
              </a:spcBef>
              <a:buFont typeface="Wingdings" charset="2"/>
              <a:buChar char="§"/>
            </a:pPr>
            <a:r>
              <a:rPr lang="en-US" sz="2400" dirty="0">
                <a:effectLst>
                  <a:outerShdw blurRad="12700" dist="25400" dir="2700000" rotWithShape="0">
                    <a:srgbClr val="DDDDDD"/>
                  </a:outerShdw>
                </a:effectLst>
                <a:latin typeface="Times New Roman Bold"/>
                <a:ea typeface="Times New Roman Bold"/>
                <a:cs typeface="Times New Roman Bold"/>
                <a:sym typeface="Times New Roman Bold"/>
              </a:rPr>
              <a:t>Renewables: </a:t>
            </a:r>
            <a:r>
              <a:rPr sz="2400" dirty="0">
                <a:effectLst>
                  <a:outerShdw blurRad="12700" dist="25400" dir="2700000" rotWithShape="0">
                    <a:srgbClr val="DDDDDD"/>
                  </a:outerShdw>
                </a:effectLst>
                <a:latin typeface="Times New Roman Bold"/>
                <a:ea typeface="Times New Roman Bold"/>
                <a:cs typeface="Times New Roman Bold"/>
                <a:sym typeface="Times New Roman Bold"/>
              </a:rPr>
              <a:t>Solar Energy </a:t>
            </a:r>
            <a:r>
              <a:rPr lang="en-US" sz="2400" dirty="0">
                <a:effectLst>
                  <a:outerShdw blurRad="12700" dist="25400" dir="2700000" rotWithShape="0">
                    <a:srgbClr val="DDDDDD"/>
                  </a:outerShdw>
                </a:effectLst>
                <a:latin typeface="Times New Roman Bold"/>
                <a:ea typeface="Times New Roman Bold"/>
                <a:cs typeface="Times New Roman Bold"/>
                <a:sym typeface="Times New Roman Bold"/>
              </a:rPr>
              <a:t>&amp; Wind </a:t>
            </a:r>
            <a:r>
              <a:rPr sz="2400" dirty="0">
                <a:effectLst>
                  <a:outerShdw blurRad="12700" dist="25400" dir="2700000" rotWithShape="0">
                    <a:srgbClr val="DDDDDD"/>
                  </a:outerShdw>
                </a:effectLst>
                <a:latin typeface="Times New Roman Bold"/>
                <a:ea typeface="Times New Roman Bold"/>
                <a:cs typeface="Times New Roman Bold"/>
                <a:sym typeface="Times New Roman Bold"/>
              </a:rPr>
              <a:t>Conversion (PV)</a:t>
            </a:r>
          </a:p>
          <a:p>
            <a:pPr marL="457200" lvl="0" indent="-457200" algn="l">
              <a:spcBef>
                <a:spcPts val="500"/>
              </a:spcBef>
              <a:buFont typeface="Wingdings" charset="2"/>
              <a:buChar char="§"/>
            </a:pPr>
            <a:r>
              <a:rPr lang="en-US" sz="2400" dirty="0">
                <a:effectLst>
                  <a:outerShdw blurRad="12700" dist="25400" dir="2700000" rotWithShape="0">
                    <a:srgbClr val="DDDDDD"/>
                  </a:outerShdw>
                </a:effectLst>
                <a:latin typeface="Times New Roman Bold"/>
                <a:ea typeface="Times New Roman Bold"/>
                <a:cs typeface="Times New Roman Bold"/>
                <a:sym typeface="Times New Roman Bold"/>
              </a:rPr>
              <a:t>Switch Mode Power Supplies (SMPS)</a:t>
            </a:r>
            <a:endParaRPr sz="24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838200" lvl="1" indent="-381000" algn="l">
              <a:spcBef>
                <a:spcPts val="500"/>
              </a:spcBef>
              <a:buFont typeface="Wingdings" charset="2"/>
              <a:buChar char="Ø"/>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PFC</a:t>
            </a:r>
          </a:p>
          <a:p>
            <a:pPr marL="838200" lvl="1" indent="-381000" algn="l">
              <a:spcBef>
                <a:spcPts val="500"/>
              </a:spcBef>
              <a:buFont typeface="Wingdings" charset="2"/>
              <a:buChar char="Ø"/>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Universal Input</a:t>
            </a:r>
          </a:p>
          <a:p>
            <a:pPr marL="838200" lvl="1" indent="-381000" algn="l">
              <a:spcBef>
                <a:spcPts val="500"/>
              </a:spcBef>
              <a:buFont typeface="Wingdings" charset="2"/>
              <a:buChar char="Ø"/>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Soft-Switching</a:t>
            </a:r>
          </a:p>
          <a:p>
            <a:pPr marL="457200" lvl="0" indent="-457200" algn="l">
              <a:spcBef>
                <a:spcPts val="500"/>
              </a:spcBef>
              <a:buFont typeface="Wingdings" charset="2"/>
              <a:buChar char="§"/>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LED Drivers</a:t>
            </a:r>
          </a:p>
          <a:p>
            <a:pPr marL="457200" lvl="0" indent="-457200" algn="l">
              <a:spcBef>
                <a:spcPts val="500"/>
              </a:spcBef>
              <a:buFont typeface="Wingdings" charset="2"/>
              <a:buChar char="§"/>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Uninterruptible Power Supplies</a:t>
            </a:r>
            <a:endParaRPr lang="en-US" sz="24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457200" lvl="0" indent="-457200" algn="l">
              <a:spcBef>
                <a:spcPts val="500"/>
              </a:spcBef>
              <a:buFont typeface="Wingdings" charset="2"/>
              <a:buChar char="§"/>
            </a:pPr>
            <a:r>
              <a:rPr lang="en-US" sz="2400" dirty="0">
                <a:effectLst>
                  <a:outerShdw blurRad="12700" dist="25400" dir="2700000" rotWithShape="0">
                    <a:srgbClr val="DDDDDD"/>
                  </a:outerShdw>
                </a:effectLst>
                <a:latin typeface="Times New Roman Bold"/>
                <a:ea typeface="Times New Roman Bold"/>
                <a:cs typeface="Times New Roman Bold"/>
                <a:sym typeface="Times New Roman Bold"/>
              </a:rPr>
              <a:t>Grid Forming and Resiliency </a:t>
            </a:r>
            <a:endParaRPr sz="24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457200" lvl="0" indent="-457200" algn="l">
              <a:spcBef>
                <a:spcPts val="500"/>
              </a:spcBef>
              <a:buFont typeface="Wingdings" charset="2"/>
              <a:buChar char="§"/>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Process Control</a:t>
            </a:r>
          </a:p>
          <a:p>
            <a:pPr marL="838200" lvl="1" indent="-381000" algn="l">
              <a:spcBef>
                <a:spcPts val="500"/>
              </a:spcBef>
              <a:buClr>
                <a:srgbClr val="000000"/>
              </a:buClr>
              <a:buFont typeface="Wingdings" charset="2"/>
              <a:buChar char="Ø"/>
            </a:pPr>
            <a:r>
              <a:rPr lang="en-US" sz="2400" dirty="0">
                <a:effectLst>
                  <a:outerShdw blurRad="12700" dist="25400" dir="2700000" rotWithShape="0">
                    <a:srgbClr val="DDDDDD"/>
                  </a:outerShdw>
                </a:effectLst>
                <a:latin typeface="Times New Roman Bold"/>
                <a:ea typeface="Times New Roman Bold"/>
                <a:cs typeface="Times New Roman Bold"/>
                <a:sym typeface="Times New Roman Bold"/>
              </a:rPr>
              <a:t>DC and AC outputs</a:t>
            </a:r>
          </a:p>
          <a:p>
            <a:pPr marL="838200" lvl="1" indent="-381000" algn="l">
              <a:spcBef>
                <a:spcPts val="500"/>
              </a:spcBef>
              <a:buClr>
                <a:srgbClr val="000000"/>
              </a:buClr>
              <a:buFont typeface="Wingdings" charset="2"/>
              <a:buChar char="Ø"/>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Motor Drives</a:t>
            </a:r>
          </a:p>
        </p:txBody>
      </p:sp>
    </p:spTree>
    <p:extLst>
      <p:ext uri="{BB962C8B-B14F-4D97-AF65-F5344CB8AC3E}">
        <p14:creationId xmlns:p14="http://schemas.microsoft.com/office/powerpoint/2010/main" val="379331059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8905" y="323096"/>
            <a:ext cx="6985918"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US" b="1" spc="-13" dirty="0">
                <a:solidFill>
                  <a:srgbClr val="005582"/>
                </a:solidFill>
                <a:latin typeface="Verdana"/>
                <a:cs typeface="Verdana"/>
              </a:rPr>
              <a:t>Applications – Renewable Energy</a:t>
            </a:r>
            <a:endParaRPr lang="en-US" sz="1600" b="1" spc="-13" dirty="0">
              <a:solidFill>
                <a:srgbClr val="005582"/>
              </a:solidFill>
              <a:latin typeface="Verdana"/>
              <a:cs typeface="Verdana"/>
            </a:endParaRPr>
          </a:p>
        </p:txBody>
      </p:sp>
      <p:pic>
        <p:nvPicPr>
          <p:cNvPr id="3" name="Picture 2" descr="Screenshot 2016-08-23 22.12.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95" y="3437321"/>
            <a:ext cx="3974094" cy="3323365"/>
          </a:xfrm>
          <a:prstGeom prst="rect">
            <a:avLst/>
          </a:prstGeom>
        </p:spPr>
      </p:pic>
      <p:pic>
        <p:nvPicPr>
          <p:cNvPr id="4" name="Picture 3" descr="Screenshot 2016-08-23 22.12.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5811" y="998635"/>
            <a:ext cx="5765508" cy="2121197"/>
          </a:xfrm>
          <a:prstGeom prst="rect">
            <a:avLst/>
          </a:prstGeom>
        </p:spPr>
      </p:pic>
      <p:pic>
        <p:nvPicPr>
          <p:cNvPr id="9" name="Picture 8" descr="Screenshot 2016-08-23 22.13.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707" y="3978387"/>
            <a:ext cx="4293040" cy="2094854"/>
          </a:xfrm>
          <a:prstGeom prst="rect">
            <a:avLst/>
          </a:prstGeom>
        </p:spPr>
      </p:pic>
      <p:sp>
        <p:nvSpPr>
          <p:cNvPr id="5" name="object 128">
            <a:extLst>
              <a:ext uri="{FF2B5EF4-FFF2-40B4-BE49-F238E27FC236}">
                <a16:creationId xmlns:a16="http://schemas.microsoft.com/office/drawing/2014/main" id="{87A9C344-C23B-0986-D113-D8EBE0B4324B}"/>
              </a:ext>
            </a:extLst>
          </p:cNvPr>
          <p:cNvSpPr txBox="1">
            <a:spLocks noGrp="1"/>
          </p:cNvSpPr>
          <p:nvPr>
            <p:ph type="ftr" sz="quarter" idx="5"/>
          </p:nvPr>
        </p:nvSpPr>
        <p:spPr>
          <a:xfrm>
            <a:off x="143395" y="6583045"/>
            <a:ext cx="3425699" cy="246221"/>
          </a:xfrm>
          <a:prstGeom prst="rect">
            <a:avLst/>
          </a:prstGeom>
        </p:spPr>
        <p:txBody>
          <a:bodyPr vert="horz" wrap="square" lIns="0" tIns="0" rIns="0" bIns="0" rtlCol="0">
            <a:spAutoFit/>
          </a:bodyPr>
          <a:lstStyle/>
          <a:p>
            <a:pPr marL="12700">
              <a:lnSpc>
                <a:spcPct val="100000"/>
              </a:lnSpc>
            </a:pPr>
            <a:r>
              <a:rPr lang="en-US" sz="1600" i="1" spc="-15" dirty="0"/>
              <a:t>Courtesy by Prof.  </a:t>
            </a:r>
            <a:r>
              <a:rPr sz="1600" i="1" spc="-10" dirty="0"/>
              <a:t>Ned</a:t>
            </a:r>
            <a:r>
              <a:rPr sz="1600" i="1" dirty="0"/>
              <a:t> </a:t>
            </a:r>
            <a:r>
              <a:rPr sz="1600" i="1" spc="-10" dirty="0"/>
              <a:t>Mohan</a:t>
            </a:r>
          </a:p>
        </p:txBody>
      </p:sp>
    </p:spTree>
    <p:extLst>
      <p:ext uri="{BB962C8B-B14F-4D97-AF65-F5344CB8AC3E}">
        <p14:creationId xmlns:p14="http://schemas.microsoft.com/office/powerpoint/2010/main" val="1784462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6-08-23 22.08.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37" y="1393817"/>
            <a:ext cx="3183036" cy="2113398"/>
          </a:xfrm>
          <a:prstGeom prst="rect">
            <a:avLst/>
          </a:prstGeom>
        </p:spPr>
      </p:pic>
      <p:pic>
        <p:nvPicPr>
          <p:cNvPr id="6" name="Picture 5" descr="Screenshot 2016-08-23 22.09.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706" y="1625378"/>
            <a:ext cx="2702550" cy="1881837"/>
          </a:xfrm>
          <a:prstGeom prst="rect">
            <a:avLst/>
          </a:prstGeom>
        </p:spPr>
      </p:pic>
      <p:pic>
        <p:nvPicPr>
          <p:cNvPr id="7" name="Picture 6" descr="Screenshot 2016-08-23 22.10.1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21935"/>
            <a:ext cx="3428722" cy="1859920"/>
          </a:xfrm>
          <a:prstGeom prst="rect">
            <a:avLst/>
          </a:prstGeom>
        </p:spPr>
      </p:pic>
      <p:pic>
        <p:nvPicPr>
          <p:cNvPr id="8" name="Picture 7" descr="Screenshot 2016-08-23 22.11.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4336" y="4091839"/>
            <a:ext cx="4790666" cy="2038746"/>
          </a:xfrm>
          <a:prstGeom prst="rect">
            <a:avLst/>
          </a:prstGeom>
        </p:spPr>
      </p:pic>
      <p:sp>
        <p:nvSpPr>
          <p:cNvPr id="3" name="TextBox 2">
            <a:extLst>
              <a:ext uri="{FF2B5EF4-FFF2-40B4-BE49-F238E27FC236}">
                <a16:creationId xmlns:a16="http://schemas.microsoft.com/office/drawing/2014/main" id="{A40EF52F-EB56-7E11-C3C7-BF28AE119E0B}"/>
              </a:ext>
            </a:extLst>
          </p:cNvPr>
          <p:cNvSpPr txBox="1"/>
          <p:nvPr/>
        </p:nvSpPr>
        <p:spPr>
          <a:xfrm>
            <a:off x="1188905" y="323096"/>
            <a:ext cx="6985918"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US" b="1" spc="-13" dirty="0">
                <a:solidFill>
                  <a:srgbClr val="005582"/>
                </a:solidFill>
                <a:latin typeface="Verdana"/>
                <a:cs typeface="Verdana"/>
              </a:rPr>
              <a:t>Applications – Industrial</a:t>
            </a:r>
            <a:endParaRPr lang="en-US" sz="1600" b="1" spc="-13" dirty="0">
              <a:solidFill>
                <a:srgbClr val="005582"/>
              </a:solidFill>
              <a:latin typeface="Verdana"/>
              <a:cs typeface="Verdana"/>
            </a:endParaRPr>
          </a:p>
        </p:txBody>
      </p:sp>
    </p:spTree>
    <p:extLst>
      <p:ext uri="{BB962C8B-B14F-4D97-AF65-F5344CB8AC3E}">
        <p14:creationId xmlns:p14="http://schemas.microsoft.com/office/powerpoint/2010/main" val="774666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 name="Group 183"/>
          <p:cNvGrpSpPr/>
          <p:nvPr/>
        </p:nvGrpSpPr>
        <p:grpSpPr>
          <a:xfrm>
            <a:off x="1834884" y="2449881"/>
            <a:ext cx="5367403" cy="2735893"/>
            <a:chOff x="4563109" y="2286000"/>
            <a:chExt cx="3133973" cy="1898395"/>
          </a:xfrm>
        </p:grpSpPr>
        <p:sp>
          <p:nvSpPr>
            <p:cNvPr id="44" name="object 44"/>
            <p:cNvSpPr/>
            <p:nvPr/>
          </p:nvSpPr>
          <p:spPr>
            <a:xfrm>
              <a:off x="5766815" y="2523744"/>
              <a:ext cx="871855" cy="0"/>
            </a:xfrm>
            <a:custGeom>
              <a:avLst/>
              <a:gdLst/>
              <a:ahLst/>
              <a:cxnLst/>
              <a:rect l="l" t="t" r="r" b="b"/>
              <a:pathLst>
                <a:path w="871854">
                  <a:moveTo>
                    <a:pt x="871728" y="0"/>
                  </a:moveTo>
                  <a:lnTo>
                    <a:pt x="0" y="0"/>
                  </a:lnTo>
                </a:path>
              </a:pathLst>
            </a:custGeom>
            <a:ln w="6845">
              <a:solidFill>
                <a:srgbClr val="000000"/>
              </a:solidFill>
            </a:ln>
          </p:spPr>
          <p:txBody>
            <a:bodyPr wrap="square" lIns="0" tIns="0" rIns="0" bIns="0" rtlCol="0"/>
            <a:lstStyle/>
            <a:p>
              <a:endParaRPr/>
            </a:p>
          </p:txBody>
        </p:sp>
        <p:sp>
          <p:nvSpPr>
            <p:cNvPr id="45" name="object 45"/>
            <p:cNvSpPr/>
            <p:nvPr/>
          </p:nvSpPr>
          <p:spPr>
            <a:xfrm>
              <a:off x="7037069" y="2523744"/>
              <a:ext cx="238125" cy="0"/>
            </a:xfrm>
            <a:custGeom>
              <a:avLst/>
              <a:gdLst/>
              <a:ahLst/>
              <a:cxnLst/>
              <a:rect l="l" t="t" r="r" b="b"/>
              <a:pathLst>
                <a:path w="238125">
                  <a:moveTo>
                    <a:pt x="237744" y="0"/>
                  </a:moveTo>
                  <a:lnTo>
                    <a:pt x="0" y="0"/>
                  </a:lnTo>
                </a:path>
              </a:pathLst>
            </a:custGeom>
            <a:ln w="6845">
              <a:solidFill>
                <a:srgbClr val="000000"/>
              </a:solidFill>
            </a:ln>
          </p:spPr>
          <p:txBody>
            <a:bodyPr wrap="square" lIns="0" tIns="0" rIns="0" bIns="0" rtlCol="0"/>
            <a:lstStyle/>
            <a:p>
              <a:endParaRPr/>
            </a:p>
          </p:txBody>
        </p:sp>
        <p:sp>
          <p:nvSpPr>
            <p:cNvPr id="46" name="object 46"/>
            <p:cNvSpPr/>
            <p:nvPr/>
          </p:nvSpPr>
          <p:spPr>
            <a:xfrm>
              <a:off x="5372100" y="2286000"/>
              <a:ext cx="395605" cy="0"/>
            </a:xfrm>
            <a:custGeom>
              <a:avLst/>
              <a:gdLst/>
              <a:ahLst/>
              <a:cxnLst/>
              <a:rect l="l" t="t" r="r" b="b"/>
              <a:pathLst>
                <a:path w="395604">
                  <a:moveTo>
                    <a:pt x="395477" y="0"/>
                  </a:moveTo>
                  <a:lnTo>
                    <a:pt x="0" y="0"/>
                  </a:lnTo>
                </a:path>
              </a:pathLst>
            </a:custGeom>
            <a:ln w="6845">
              <a:solidFill>
                <a:srgbClr val="000000"/>
              </a:solidFill>
            </a:ln>
          </p:spPr>
          <p:txBody>
            <a:bodyPr wrap="square" lIns="0" tIns="0" rIns="0" bIns="0" rtlCol="0"/>
            <a:lstStyle/>
            <a:p>
              <a:endParaRPr/>
            </a:p>
          </p:txBody>
        </p:sp>
        <p:sp>
          <p:nvSpPr>
            <p:cNvPr id="47" name="object 47"/>
            <p:cNvSpPr/>
            <p:nvPr/>
          </p:nvSpPr>
          <p:spPr>
            <a:xfrm>
              <a:off x="5372100" y="2760726"/>
              <a:ext cx="395605" cy="0"/>
            </a:xfrm>
            <a:custGeom>
              <a:avLst/>
              <a:gdLst/>
              <a:ahLst/>
              <a:cxnLst/>
              <a:rect l="l" t="t" r="r" b="b"/>
              <a:pathLst>
                <a:path w="395604">
                  <a:moveTo>
                    <a:pt x="395477" y="0"/>
                  </a:moveTo>
                  <a:lnTo>
                    <a:pt x="0" y="0"/>
                  </a:lnTo>
                </a:path>
              </a:pathLst>
            </a:custGeom>
            <a:ln w="6845">
              <a:solidFill>
                <a:srgbClr val="000000"/>
              </a:solidFill>
            </a:ln>
          </p:spPr>
          <p:txBody>
            <a:bodyPr wrap="square" lIns="0" tIns="0" rIns="0" bIns="0" rtlCol="0"/>
            <a:lstStyle/>
            <a:p>
              <a:endParaRPr/>
            </a:p>
          </p:txBody>
        </p:sp>
        <p:sp>
          <p:nvSpPr>
            <p:cNvPr id="48" name="object 48"/>
            <p:cNvSpPr/>
            <p:nvPr/>
          </p:nvSpPr>
          <p:spPr>
            <a:xfrm>
              <a:off x="6163055" y="2523744"/>
              <a:ext cx="0" cy="782955"/>
            </a:xfrm>
            <a:custGeom>
              <a:avLst/>
              <a:gdLst/>
              <a:ahLst/>
              <a:cxnLst/>
              <a:rect l="l" t="t" r="r" b="b"/>
              <a:pathLst>
                <a:path h="782954">
                  <a:moveTo>
                    <a:pt x="0" y="0"/>
                  </a:moveTo>
                  <a:lnTo>
                    <a:pt x="0" y="782573"/>
                  </a:lnTo>
                </a:path>
              </a:pathLst>
            </a:custGeom>
            <a:ln w="6845">
              <a:solidFill>
                <a:srgbClr val="000000"/>
              </a:solidFill>
            </a:ln>
          </p:spPr>
          <p:txBody>
            <a:bodyPr wrap="square" lIns="0" tIns="0" rIns="0" bIns="0" rtlCol="0"/>
            <a:lstStyle/>
            <a:p>
              <a:endParaRPr/>
            </a:p>
          </p:txBody>
        </p:sp>
        <p:sp>
          <p:nvSpPr>
            <p:cNvPr id="49" name="object 49"/>
            <p:cNvSpPr/>
            <p:nvPr/>
          </p:nvSpPr>
          <p:spPr>
            <a:xfrm>
              <a:off x="6163055" y="3235451"/>
              <a:ext cx="474980" cy="0"/>
            </a:xfrm>
            <a:custGeom>
              <a:avLst/>
              <a:gdLst/>
              <a:ahLst/>
              <a:cxnLst/>
              <a:rect l="l" t="t" r="r" b="b"/>
              <a:pathLst>
                <a:path w="474979">
                  <a:moveTo>
                    <a:pt x="0" y="0"/>
                  </a:moveTo>
                  <a:lnTo>
                    <a:pt x="474725" y="0"/>
                  </a:lnTo>
                </a:path>
              </a:pathLst>
            </a:custGeom>
            <a:ln w="6845">
              <a:solidFill>
                <a:srgbClr val="000000"/>
              </a:solidFill>
            </a:ln>
          </p:spPr>
          <p:txBody>
            <a:bodyPr wrap="square" lIns="0" tIns="0" rIns="0" bIns="0" rtlCol="0"/>
            <a:lstStyle/>
            <a:p>
              <a:endParaRPr/>
            </a:p>
          </p:txBody>
        </p:sp>
        <p:sp>
          <p:nvSpPr>
            <p:cNvPr id="50" name="object 50"/>
            <p:cNvSpPr/>
            <p:nvPr/>
          </p:nvSpPr>
          <p:spPr>
            <a:xfrm>
              <a:off x="5372100" y="2286000"/>
              <a:ext cx="0" cy="474980"/>
            </a:xfrm>
            <a:custGeom>
              <a:avLst/>
              <a:gdLst/>
              <a:ahLst/>
              <a:cxnLst/>
              <a:rect l="l" t="t" r="r" b="b"/>
              <a:pathLst>
                <a:path h="474980">
                  <a:moveTo>
                    <a:pt x="0" y="0"/>
                  </a:moveTo>
                  <a:lnTo>
                    <a:pt x="0" y="474725"/>
                  </a:lnTo>
                </a:path>
              </a:pathLst>
            </a:custGeom>
            <a:ln w="6845">
              <a:solidFill>
                <a:srgbClr val="000000"/>
              </a:solidFill>
            </a:ln>
          </p:spPr>
          <p:txBody>
            <a:bodyPr wrap="square" lIns="0" tIns="0" rIns="0" bIns="0" rtlCol="0"/>
            <a:lstStyle/>
            <a:p>
              <a:endParaRPr/>
            </a:p>
          </p:txBody>
        </p:sp>
        <p:sp>
          <p:nvSpPr>
            <p:cNvPr id="51" name="object 51"/>
            <p:cNvSpPr/>
            <p:nvPr/>
          </p:nvSpPr>
          <p:spPr>
            <a:xfrm>
              <a:off x="4897373" y="2523744"/>
              <a:ext cx="475615" cy="0"/>
            </a:xfrm>
            <a:custGeom>
              <a:avLst/>
              <a:gdLst/>
              <a:ahLst/>
              <a:cxnLst/>
              <a:rect l="l" t="t" r="r" b="b"/>
              <a:pathLst>
                <a:path w="475614">
                  <a:moveTo>
                    <a:pt x="475488" y="0"/>
                  </a:moveTo>
                  <a:lnTo>
                    <a:pt x="0" y="0"/>
                  </a:lnTo>
                </a:path>
              </a:pathLst>
            </a:custGeom>
            <a:ln w="6845">
              <a:solidFill>
                <a:srgbClr val="000000"/>
              </a:solidFill>
            </a:ln>
          </p:spPr>
          <p:txBody>
            <a:bodyPr wrap="square" lIns="0" tIns="0" rIns="0" bIns="0" rtlCol="0"/>
            <a:lstStyle/>
            <a:p>
              <a:endParaRPr/>
            </a:p>
          </p:txBody>
        </p:sp>
        <p:sp>
          <p:nvSpPr>
            <p:cNvPr id="52" name="object 52"/>
            <p:cNvSpPr/>
            <p:nvPr/>
          </p:nvSpPr>
          <p:spPr>
            <a:xfrm>
              <a:off x="4579741" y="2364129"/>
              <a:ext cx="318770" cy="320675"/>
            </a:xfrm>
            <a:custGeom>
              <a:avLst/>
              <a:gdLst/>
              <a:ahLst/>
              <a:cxnLst/>
              <a:rect l="l" t="t" r="r" b="b"/>
              <a:pathLst>
                <a:path w="318770" h="320675">
                  <a:moveTo>
                    <a:pt x="318394" y="159614"/>
                  </a:moveTo>
                  <a:lnTo>
                    <a:pt x="312541" y="116559"/>
                  </a:lnTo>
                  <a:lnTo>
                    <a:pt x="296053" y="77950"/>
                  </a:lnTo>
                  <a:lnTo>
                    <a:pt x="270533" y="45371"/>
                  </a:lnTo>
                  <a:lnTo>
                    <a:pt x="237586" y="20403"/>
                  </a:lnTo>
                  <a:lnTo>
                    <a:pt x="198816" y="4628"/>
                  </a:lnTo>
                  <a:lnTo>
                    <a:pt x="170526" y="0"/>
                  </a:lnTo>
                  <a:lnTo>
                    <a:pt x="154556" y="560"/>
                  </a:lnTo>
                  <a:lnTo>
                    <a:pt x="110109" y="9338"/>
                  </a:lnTo>
                  <a:lnTo>
                    <a:pt x="71697" y="27649"/>
                  </a:lnTo>
                  <a:lnTo>
                    <a:pt x="40404" y="54066"/>
                  </a:lnTo>
                  <a:lnTo>
                    <a:pt x="17313" y="87161"/>
                  </a:lnTo>
                  <a:lnTo>
                    <a:pt x="3509" y="125508"/>
                  </a:lnTo>
                  <a:lnTo>
                    <a:pt x="0" y="153285"/>
                  </a:lnTo>
                  <a:lnTo>
                    <a:pt x="615" y="168702"/>
                  </a:lnTo>
                  <a:lnTo>
                    <a:pt x="9656" y="212021"/>
                  </a:lnTo>
                  <a:lnTo>
                    <a:pt x="28370" y="249894"/>
                  </a:lnTo>
                  <a:lnTo>
                    <a:pt x="55317" y="280973"/>
                  </a:lnTo>
                  <a:lnTo>
                    <a:pt x="89056" y="303908"/>
                  </a:lnTo>
                  <a:lnTo>
                    <a:pt x="128146" y="317351"/>
                  </a:lnTo>
                  <a:lnTo>
                    <a:pt x="156468" y="320374"/>
                  </a:lnTo>
                  <a:lnTo>
                    <a:pt x="171361" y="319714"/>
                  </a:lnTo>
                  <a:lnTo>
                    <a:pt x="213411" y="310246"/>
                  </a:lnTo>
                  <a:lnTo>
                    <a:pt x="250367" y="290767"/>
                  </a:lnTo>
                  <a:lnTo>
                    <a:pt x="280750" y="262853"/>
                  </a:lnTo>
                  <a:lnTo>
                    <a:pt x="303082" y="228079"/>
                  </a:lnTo>
                  <a:lnTo>
                    <a:pt x="315883" y="188020"/>
                  </a:lnTo>
                  <a:lnTo>
                    <a:pt x="318394" y="159614"/>
                  </a:lnTo>
                  <a:close/>
                </a:path>
              </a:pathLst>
            </a:custGeom>
            <a:ln w="6845">
              <a:solidFill>
                <a:srgbClr val="000000"/>
              </a:solidFill>
            </a:ln>
          </p:spPr>
          <p:txBody>
            <a:bodyPr wrap="square" lIns="0" tIns="0" rIns="0" bIns="0" rtlCol="0"/>
            <a:lstStyle/>
            <a:p>
              <a:endParaRPr/>
            </a:p>
          </p:txBody>
        </p:sp>
        <p:sp>
          <p:nvSpPr>
            <p:cNvPr id="53" name="object 53"/>
            <p:cNvSpPr/>
            <p:nvPr/>
          </p:nvSpPr>
          <p:spPr>
            <a:xfrm>
              <a:off x="4655820" y="2514600"/>
              <a:ext cx="13335" cy="12700"/>
            </a:xfrm>
            <a:custGeom>
              <a:avLst/>
              <a:gdLst/>
              <a:ahLst/>
              <a:cxnLst/>
              <a:rect l="l" t="t" r="r" b="b"/>
              <a:pathLst>
                <a:path w="13335" h="12700">
                  <a:moveTo>
                    <a:pt x="0" y="12191"/>
                  </a:moveTo>
                  <a:lnTo>
                    <a:pt x="12953" y="0"/>
                  </a:lnTo>
                </a:path>
              </a:pathLst>
            </a:custGeom>
            <a:ln w="6845">
              <a:solidFill>
                <a:srgbClr val="000000"/>
              </a:solidFill>
            </a:ln>
          </p:spPr>
          <p:txBody>
            <a:bodyPr wrap="square" lIns="0" tIns="0" rIns="0" bIns="0" rtlCol="0"/>
            <a:lstStyle/>
            <a:p>
              <a:endParaRPr/>
            </a:p>
          </p:txBody>
        </p:sp>
        <p:sp>
          <p:nvSpPr>
            <p:cNvPr id="54" name="object 54"/>
            <p:cNvSpPr/>
            <p:nvPr/>
          </p:nvSpPr>
          <p:spPr>
            <a:xfrm>
              <a:off x="4668773" y="2514980"/>
              <a:ext cx="1270" cy="0"/>
            </a:xfrm>
            <a:custGeom>
              <a:avLst/>
              <a:gdLst/>
              <a:ahLst/>
              <a:cxnLst/>
              <a:rect l="l" t="t" r="r" b="b"/>
              <a:pathLst>
                <a:path w="1270">
                  <a:moveTo>
                    <a:pt x="0" y="0"/>
                  </a:moveTo>
                  <a:lnTo>
                    <a:pt x="762" y="0"/>
                  </a:lnTo>
                </a:path>
              </a:pathLst>
            </a:custGeom>
            <a:ln w="3175">
              <a:solidFill>
                <a:srgbClr val="000000"/>
              </a:solidFill>
            </a:ln>
          </p:spPr>
          <p:txBody>
            <a:bodyPr wrap="square" lIns="0" tIns="0" rIns="0" bIns="0" rtlCol="0"/>
            <a:lstStyle/>
            <a:p>
              <a:endParaRPr/>
            </a:p>
          </p:txBody>
        </p:sp>
        <p:sp>
          <p:nvSpPr>
            <p:cNvPr id="55" name="object 55"/>
            <p:cNvSpPr/>
            <p:nvPr/>
          </p:nvSpPr>
          <p:spPr>
            <a:xfrm>
              <a:off x="4668773" y="2498598"/>
              <a:ext cx="10160" cy="16510"/>
            </a:xfrm>
            <a:custGeom>
              <a:avLst/>
              <a:gdLst/>
              <a:ahLst/>
              <a:cxnLst/>
              <a:rect l="l" t="t" r="r" b="b"/>
              <a:pathLst>
                <a:path w="10160" h="16510">
                  <a:moveTo>
                    <a:pt x="0" y="16001"/>
                  </a:moveTo>
                  <a:lnTo>
                    <a:pt x="9905" y="0"/>
                  </a:lnTo>
                </a:path>
              </a:pathLst>
            </a:custGeom>
            <a:ln w="6845">
              <a:solidFill>
                <a:srgbClr val="000000"/>
              </a:solidFill>
            </a:ln>
          </p:spPr>
          <p:txBody>
            <a:bodyPr wrap="square" lIns="0" tIns="0" rIns="0" bIns="0" rtlCol="0"/>
            <a:lstStyle/>
            <a:p>
              <a:endParaRPr/>
            </a:p>
          </p:txBody>
        </p:sp>
        <p:sp>
          <p:nvSpPr>
            <p:cNvPr id="56" name="object 56"/>
            <p:cNvSpPr/>
            <p:nvPr/>
          </p:nvSpPr>
          <p:spPr>
            <a:xfrm>
              <a:off x="4678679" y="2498979"/>
              <a:ext cx="1270" cy="0"/>
            </a:xfrm>
            <a:custGeom>
              <a:avLst/>
              <a:gdLst/>
              <a:ahLst/>
              <a:cxnLst/>
              <a:rect l="l" t="t" r="r" b="b"/>
              <a:pathLst>
                <a:path w="1270">
                  <a:moveTo>
                    <a:pt x="0" y="0"/>
                  </a:moveTo>
                  <a:lnTo>
                    <a:pt x="762" y="0"/>
                  </a:lnTo>
                </a:path>
              </a:pathLst>
            </a:custGeom>
            <a:ln w="3175">
              <a:solidFill>
                <a:srgbClr val="000000"/>
              </a:solidFill>
            </a:ln>
          </p:spPr>
          <p:txBody>
            <a:bodyPr wrap="square" lIns="0" tIns="0" rIns="0" bIns="0" rtlCol="0"/>
            <a:lstStyle/>
            <a:p>
              <a:endParaRPr/>
            </a:p>
          </p:txBody>
        </p:sp>
        <p:sp>
          <p:nvSpPr>
            <p:cNvPr id="57" name="object 57"/>
            <p:cNvSpPr/>
            <p:nvPr/>
          </p:nvSpPr>
          <p:spPr>
            <a:xfrm>
              <a:off x="4678679" y="2487929"/>
              <a:ext cx="9525" cy="10795"/>
            </a:xfrm>
            <a:custGeom>
              <a:avLst/>
              <a:gdLst/>
              <a:ahLst/>
              <a:cxnLst/>
              <a:rect l="l" t="t" r="r" b="b"/>
              <a:pathLst>
                <a:path w="9525" h="10794">
                  <a:moveTo>
                    <a:pt x="0" y="10668"/>
                  </a:moveTo>
                  <a:lnTo>
                    <a:pt x="9144" y="0"/>
                  </a:lnTo>
                </a:path>
              </a:pathLst>
            </a:custGeom>
            <a:ln w="6845">
              <a:solidFill>
                <a:srgbClr val="000000"/>
              </a:solidFill>
            </a:ln>
          </p:spPr>
          <p:txBody>
            <a:bodyPr wrap="square" lIns="0" tIns="0" rIns="0" bIns="0" rtlCol="0"/>
            <a:lstStyle/>
            <a:p>
              <a:endParaRPr/>
            </a:p>
          </p:txBody>
        </p:sp>
        <p:sp>
          <p:nvSpPr>
            <p:cNvPr id="58" name="object 58"/>
            <p:cNvSpPr/>
            <p:nvPr/>
          </p:nvSpPr>
          <p:spPr>
            <a:xfrm>
              <a:off x="4687823" y="2485644"/>
              <a:ext cx="13335" cy="2540"/>
            </a:xfrm>
            <a:custGeom>
              <a:avLst/>
              <a:gdLst/>
              <a:ahLst/>
              <a:cxnLst/>
              <a:rect l="l" t="t" r="r" b="b"/>
              <a:pathLst>
                <a:path w="13335" h="2539">
                  <a:moveTo>
                    <a:pt x="0" y="2286"/>
                  </a:moveTo>
                  <a:lnTo>
                    <a:pt x="12953" y="0"/>
                  </a:lnTo>
                </a:path>
              </a:pathLst>
            </a:custGeom>
            <a:ln w="6845">
              <a:solidFill>
                <a:srgbClr val="000000"/>
              </a:solidFill>
            </a:ln>
          </p:spPr>
          <p:txBody>
            <a:bodyPr wrap="square" lIns="0" tIns="0" rIns="0" bIns="0" rtlCol="0"/>
            <a:lstStyle/>
            <a:p>
              <a:endParaRPr/>
            </a:p>
          </p:txBody>
        </p:sp>
        <p:sp>
          <p:nvSpPr>
            <p:cNvPr id="59" name="object 59"/>
            <p:cNvSpPr/>
            <p:nvPr/>
          </p:nvSpPr>
          <p:spPr>
            <a:xfrm>
              <a:off x="4700778" y="2486025"/>
              <a:ext cx="1270" cy="0"/>
            </a:xfrm>
            <a:custGeom>
              <a:avLst/>
              <a:gdLst/>
              <a:ahLst/>
              <a:cxnLst/>
              <a:rect l="l" t="t" r="r" b="b"/>
              <a:pathLst>
                <a:path w="1270">
                  <a:moveTo>
                    <a:pt x="0" y="0"/>
                  </a:moveTo>
                  <a:lnTo>
                    <a:pt x="762" y="0"/>
                  </a:lnTo>
                </a:path>
              </a:pathLst>
            </a:custGeom>
            <a:ln w="3175">
              <a:solidFill>
                <a:srgbClr val="000000"/>
              </a:solidFill>
            </a:ln>
          </p:spPr>
          <p:txBody>
            <a:bodyPr wrap="square" lIns="0" tIns="0" rIns="0" bIns="0" rtlCol="0"/>
            <a:lstStyle/>
            <a:p>
              <a:endParaRPr/>
            </a:p>
          </p:txBody>
        </p:sp>
        <p:sp>
          <p:nvSpPr>
            <p:cNvPr id="60" name="object 60"/>
            <p:cNvSpPr/>
            <p:nvPr/>
          </p:nvSpPr>
          <p:spPr>
            <a:xfrm>
              <a:off x="4700778" y="2485644"/>
              <a:ext cx="10160" cy="2540"/>
            </a:xfrm>
            <a:custGeom>
              <a:avLst/>
              <a:gdLst/>
              <a:ahLst/>
              <a:cxnLst/>
              <a:rect l="l" t="t" r="r" b="b"/>
              <a:pathLst>
                <a:path w="10160" h="2539">
                  <a:moveTo>
                    <a:pt x="0" y="0"/>
                  </a:moveTo>
                  <a:lnTo>
                    <a:pt x="9906" y="2286"/>
                  </a:lnTo>
                </a:path>
              </a:pathLst>
            </a:custGeom>
            <a:ln w="6845">
              <a:solidFill>
                <a:srgbClr val="000000"/>
              </a:solidFill>
            </a:ln>
          </p:spPr>
          <p:txBody>
            <a:bodyPr wrap="square" lIns="0" tIns="0" rIns="0" bIns="0" rtlCol="0"/>
            <a:lstStyle/>
            <a:p>
              <a:endParaRPr/>
            </a:p>
          </p:txBody>
        </p:sp>
        <p:sp>
          <p:nvSpPr>
            <p:cNvPr id="61" name="object 61"/>
            <p:cNvSpPr/>
            <p:nvPr/>
          </p:nvSpPr>
          <p:spPr>
            <a:xfrm>
              <a:off x="4687823" y="2488310"/>
              <a:ext cx="24130" cy="0"/>
            </a:xfrm>
            <a:custGeom>
              <a:avLst/>
              <a:gdLst/>
              <a:ahLst/>
              <a:cxnLst/>
              <a:rect l="l" t="t" r="r" b="b"/>
              <a:pathLst>
                <a:path w="24129">
                  <a:moveTo>
                    <a:pt x="0" y="0"/>
                  </a:moveTo>
                  <a:lnTo>
                    <a:pt x="23622" y="0"/>
                  </a:lnTo>
                </a:path>
              </a:pathLst>
            </a:custGeom>
            <a:ln w="3175">
              <a:solidFill>
                <a:srgbClr val="000000"/>
              </a:solidFill>
            </a:ln>
          </p:spPr>
          <p:txBody>
            <a:bodyPr wrap="square" lIns="0" tIns="0" rIns="0" bIns="0" rtlCol="0"/>
            <a:lstStyle/>
            <a:p>
              <a:endParaRPr/>
            </a:p>
          </p:txBody>
        </p:sp>
        <p:sp>
          <p:nvSpPr>
            <p:cNvPr id="62" name="object 62"/>
            <p:cNvSpPr/>
            <p:nvPr/>
          </p:nvSpPr>
          <p:spPr>
            <a:xfrm>
              <a:off x="4710684" y="2487929"/>
              <a:ext cx="9525" cy="10795"/>
            </a:xfrm>
            <a:custGeom>
              <a:avLst/>
              <a:gdLst/>
              <a:ahLst/>
              <a:cxnLst/>
              <a:rect l="l" t="t" r="r" b="b"/>
              <a:pathLst>
                <a:path w="9525" h="10794">
                  <a:moveTo>
                    <a:pt x="0" y="0"/>
                  </a:moveTo>
                  <a:lnTo>
                    <a:pt x="9143" y="10668"/>
                  </a:lnTo>
                </a:path>
              </a:pathLst>
            </a:custGeom>
            <a:ln w="6845">
              <a:solidFill>
                <a:srgbClr val="000000"/>
              </a:solidFill>
            </a:ln>
          </p:spPr>
          <p:txBody>
            <a:bodyPr wrap="square" lIns="0" tIns="0" rIns="0" bIns="0" rtlCol="0"/>
            <a:lstStyle/>
            <a:p>
              <a:endParaRPr/>
            </a:p>
          </p:txBody>
        </p:sp>
        <p:sp>
          <p:nvSpPr>
            <p:cNvPr id="63" name="object 63"/>
            <p:cNvSpPr/>
            <p:nvPr/>
          </p:nvSpPr>
          <p:spPr>
            <a:xfrm>
              <a:off x="4719828" y="2498979"/>
              <a:ext cx="1270" cy="0"/>
            </a:xfrm>
            <a:custGeom>
              <a:avLst/>
              <a:gdLst/>
              <a:ahLst/>
              <a:cxnLst/>
              <a:rect l="l" t="t" r="r" b="b"/>
              <a:pathLst>
                <a:path w="1270">
                  <a:moveTo>
                    <a:pt x="0" y="0"/>
                  </a:moveTo>
                  <a:lnTo>
                    <a:pt x="762" y="0"/>
                  </a:lnTo>
                </a:path>
              </a:pathLst>
            </a:custGeom>
            <a:ln w="3175">
              <a:solidFill>
                <a:srgbClr val="000000"/>
              </a:solidFill>
            </a:ln>
          </p:spPr>
          <p:txBody>
            <a:bodyPr wrap="square" lIns="0" tIns="0" rIns="0" bIns="0" rtlCol="0"/>
            <a:lstStyle/>
            <a:p>
              <a:endParaRPr/>
            </a:p>
          </p:txBody>
        </p:sp>
        <p:sp>
          <p:nvSpPr>
            <p:cNvPr id="64" name="object 64"/>
            <p:cNvSpPr/>
            <p:nvPr/>
          </p:nvSpPr>
          <p:spPr>
            <a:xfrm>
              <a:off x="4719828" y="2498598"/>
              <a:ext cx="10795" cy="16510"/>
            </a:xfrm>
            <a:custGeom>
              <a:avLst/>
              <a:gdLst/>
              <a:ahLst/>
              <a:cxnLst/>
              <a:rect l="l" t="t" r="r" b="b"/>
              <a:pathLst>
                <a:path w="10795" h="16510">
                  <a:moveTo>
                    <a:pt x="0" y="0"/>
                  </a:moveTo>
                  <a:lnTo>
                    <a:pt x="10668" y="16001"/>
                  </a:lnTo>
                </a:path>
              </a:pathLst>
            </a:custGeom>
            <a:ln w="6845">
              <a:solidFill>
                <a:srgbClr val="000000"/>
              </a:solidFill>
            </a:ln>
          </p:spPr>
          <p:txBody>
            <a:bodyPr wrap="square" lIns="0" tIns="0" rIns="0" bIns="0" rtlCol="0"/>
            <a:lstStyle/>
            <a:p>
              <a:endParaRPr/>
            </a:p>
          </p:txBody>
        </p:sp>
        <p:sp>
          <p:nvSpPr>
            <p:cNvPr id="65" name="object 65"/>
            <p:cNvSpPr/>
            <p:nvPr/>
          </p:nvSpPr>
          <p:spPr>
            <a:xfrm>
              <a:off x="4730496" y="2514980"/>
              <a:ext cx="1270" cy="0"/>
            </a:xfrm>
            <a:custGeom>
              <a:avLst/>
              <a:gdLst/>
              <a:ahLst/>
              <a:cxnLst/>
              <a:rect l="l" t="t" r="r" b="b"/>
              <a:pathLst>
                <a:path w="1270">
                  <a:moveTo>
                    <a:pt x="0" y="0"/>
                  </a:moveTo>
                  <a:lnTo>
                    <a:pt x="762" y="0"/>
                  </a:lnTo>
                </a:path>
              </a:pathLst>
            </a:custGeom>
            <a:ln w="3175">
              <a:solidFill>
                <a:srgbClr val="000000"/>
              </a:solidFill>
            </a:ln>
          </p:spPr>
          <p:txBody>
            <a:bodyPr wrap="square" lIns="0" tIns="0" rIns="0" bIns="0" rtlCol="0"/>
            <a:lstStyle/>
            <a:p>
              <a:endParaRPr/>
            </a:p>
          </p:txBody>
        </p:sp>
        <p:sp>
          <p:nvSpPr>
            <p:cNvPr id="66" name="object 66"/>
            <p:cNvSpPr/>
            <p:nvPr/>
          </p:nvSpPr>
          <p:spPr>
            <a:xfrm>
              <a:off x="4730496" y="2514600"/>
              <a:ext cx="12700" cy="12700"/>
            </a:xfrm>
            <a:custGeom>
              <a:avLst/>
              <a:gdLst/>
              <a:ahLst/>
              <a:cxnLst/>
              <a:rect l="l" t="t" r="r" b="b"/>
              <a:pathLst>
                <a:path w="12700" h="12700">
                  <a:moveTo>
                    <a:pt x="0" y="0"/>
                  </a:moveTo>
                  <a:lnTo>
                    <a:pt x="12191" y="12191"/>
                  </a:lnTo>
                </a:path>
              </a:pathLst>
            </a:custGeom>
            <a:ln w="6845">
              <a:solidFill>
                <a:srgbClr val="000000"/>
              </a:solidFill>
            </a:ln>
          </p:spPr>
          <p:txBody>
            <a:bodyPr wrap="square" lIns="0" tIns="0" rIns="0" bIns="0" rtlCol="0"/>
            <a:lstStyle/>
            <a:p>
              <a:endParaRPr/>
            </a:p>
          </p:txBody>
        </p:sp>
        <p:sp>
          <p:nvSpPr>
            <p:cNvPr id="67" name="object 67"/>
            <p:cNvSpPr/>
            <p:nvPr/>
          </p:nvSpPr>
          <p:spPr>
            <a:xfrm>
              <a:off x="4742688" y="2527173"/>
              <a:ext cx="1270" cy="0"/>
            </a:xfrm>
            <a:custGeom>
              <a:avLst/>
              <a:gdLst/>
              <a:ahLst/>
              <a:cxnLst/>
              <a:rect l="l" t="t" r="r" b="b"/>
              <a:pathLst>
                <a:path w="1270">
                  <a:moveTo>
                    <a:pt x="0" y="0"/>
                  </a:moveTo>
                  <a:lnTo>
                    <a:pt x="762" y="0"/>
                  </a:lnTo>
                </a:path>
              </a:pathLst>
            </a:custGeom>
            <a:ln w="3175">
              <a:solidFill>
                <a:srgbClr val="000000"/>
              </a:solidFill>
            </a:ln>
          </p:spPr>
          <p:txBody>
            <a:bodyPr wrap="square" lIns="0" tIns="0" rIns="0" bIns="0" rtlCol="0"/>
            <a:lstStyle/>
            <a:p>
              <a:endParaRPr/>
            </a:p>
          </p:txBody>
        </p:sp>
        <p:sp>
          <p:nvSpPr>
            <p:cNvPr id="68" name="object 68"/>
            <p:cNvSpPr/>
            <p:nvPr/>
          </p:nvSpPr>
          <p:spPr>
            <a:xfrm>
              <a:off x="4742688" y="2526792"/>
              <a:ext cx="9525" cy="16510"/>
            </a:xfrm>
            <a:custGeom>
              <a:avLst/>
              <a:gdLst/>
              <a:ahLst/>
              <a:cxnLst/>
              <a:rect l="l" t="t" r="r" b="b"/>
              <a:pathLst>
                <a:path w="9525" h="16510">
                  <a:moveTo>
                    <a:pt x="0" y="0"/>
                  </a:moveTo>
                  <a:lnTo>
                    <a:pt x="9144" y="16001"/>
                  </a:lnTo>
                </a:path>
              </a:pathLst>
            </a:custGeom>
            <a:ln w="6845">
              <a:solidFill>
                <a:srgbClr val="000000"/>
              </a:solidFill>
            </a:ln>
          </p:spPr>
          <p:txBody>
            <a:bodyPr wrap="square" lIns="0" tIns="0" rIns="0" bIns="0" rtlCol="0"/>
            <a:lstStyle/>
            <a:p>
              <a:endParaRPr/>
            </a:p>
          </p:txBody>
        </p:sp>
        <p:sp>
          <p:nvSpPr>
            <p:cNvPr id="69" name="object 69"/>
            <p:cNvSpPr/>
            <p:nvPr/>
          </p:nvSpPr>
          <p:spPr>
            <a:xfrm>
              <a:off x="4751832" y="2543175"/>
              <a:ext cx="1270" cy="0"/>
            </a:xfrm>
            <a:custGeom>
              <a:avLst/>
              <a:gdLst/>
              <a:ahLst/>
              <a:cxnLst/>
              <a:rect l="l" t="t" r="r" b="b"/>
              <a:pathLst>
                <a:path w="1270">
                  <a:moveTo>
                    <a:pt x="0" y="0"/>
                  </a:moveTo>
                  <a:lnTo>
                    <a:pt x="762" y="0"/>
                  </a:lnTo>
                </a:path>
              </a:pathLst>
            </a:custGeom>
            <a:ln w="3175">
              <a:solidFill>
                <a:srgbClr val="000000"/>
              </a:solidFill>
            </a:ln>
          </p:spPr>
          <p:txBody>
            <a:bodyPr wrap="square" lIns="0" tIns="0" rIns="0" bIns="0" rtlCol="0"/>
            <a:lstStyle/>
            <a:p>
              <a:endParaRPr/>
            </a:p>
          </p:txBody>
        </p:sp>
        <p:sp>
          <p:nvSpPr>
            <p:cNvPr id="70" name="object 70"/>
            <p:cNvSpPr/>
            <p:nvPr/>
          </p:nvSpPr>
          <p:spPr>
            <a:xfrm>
              <a:off x="4751832" y="2542794"/>
              <a:ext cx="10795" cy="13335"/>
            </a:xfrm>
            <a:custGeom>
              <a:avLst/>
              <a:gdLst/>
              <a:ahLst/>
              <a:cxnLst/>
              <a:rect l="l" t="t" r="r" b="b"/>
              <a:pathLst>
                <a:path w="10795" h="13335">
                  <a:moveTo>
                    <a:pt x="0" y="0"/>
                  </a:moveTo>
                  <a:lnTo>
                    <a:pt x="10667" y="12954"/>
                  </a:lnTo>
                </a:path>
              </a:pathLst>
            </a:custGeom>
            <a:ln w="6845">
              <a:solidFill>
                <a:srgbClr val="000000"/>
              </a:solidFill>
            </a:ln>
          </p:spPr>
          <p:txBody>
            <a:bodyPr wrap="square" lIns="0" tIns="0" rIns="0" bIns="0" rtlCol="0"/>
            <a:lstStyle/>
            <a:p>
              <a:endParaRPr/>
            </a:p>
          </p:txBody>
        </p:sp>
        <p:sp>
          <p:nvSpPr>
            <p:cNvPr id="71" name="object 71"/>
            <p:cNvSpPr/>
            <p:nvPr/>
          </p:nvSpPr>
          <p:spPr>
            <a:xfrm>
              <a:off x="4762500" y="2556129"/>
              <a:ext cx="1270" cy="0"/>
            </a:xfrm>
            <a:custGeom>
              <a:avLst/>
              <a:gdLst/>
              <a:ahLst/>
              <a:cxnLst/>
              <a:rect l="l" t="t" r="r" b="b"/>
              <a:pathLst>
                <a:path w="1270">
                  <a:moveTo>
                    <a:pt x="0" y="0"/>
                  </a:moveTo>
                  <a:lnTo>
                    <a:pt x="762" y="0"/>
                  </a:lnTo>
                </a:path>
              </a:pathLst>
            </a:custGeom>
            <a:ln w="3175">
              <a:solidFill>
                <a:srgbClr val="000000"/>
              </a:solidFill>
            </a:ln>
          </p:spPr>
          <p:txBody>
            <a:bodyPr wrap="square" lIns="0" tIns="0" rIns="0" bIns="0" rtlCol="0"/>
            <a:lstStyle/>
            <a:p>
              <a:endParaRPr/>
            </a:p>
          </p:txBody>
        </p:sp>
        <p:sp>
          <p:nvSpPr>
            <p:cNvPr id="72" name="object 72"/>
            <p:cNvSpPr/>
            <p:nvPr/>
          </p:nvSpPr>
          <p:spPr>
            <a:xfrm>
              <a:off x="4762500" y="2555748"/>
              <a:ext cx="9525" cy="10160"/>
            </a:xfrm>
            <a:custGeom>
              <a:avLst/>
              <a:gdLst/>
              <a:ahLst/>
              <a:cxnLst/>
              <a:rect l="l" t="t" r="r" b="b"/>
              <a:pathLst>
                <a:path w="9525" h="10160">
                  <a:moveTo>
                    <a:pt x="0" y="0"/>
                  </a:moveTo>
                  <a:lnTo>
                    <a:pt x="9144" y="9905"/>
                  </a:lnTo>
                </a:path>
              </a:pathLst>
            </a:custGeom>
            <a:ln w="6845">
              <a:solidFill>
                <a:srgbClr val="000000"/>
              </a:solidFill>
            </a:ln>
          </p:spPr>
          <p:txBody>
            <a:bodyPr wrap="square" lIns="0" tIns="0" rIns="0" bIns="0" rtlCol="0"/>
            <a:lstStyle/>
            <a:p>
              <a:endParaRPr/>
            </a:p>
          </p:txBody>
        </p:sp>
        <p:sp>
          <p:nvSpPr>
            <p:cNvPr id="73" name="object 73"/>
            <p:cNvSpPr/>
            <p:nvPr/>
          </p:nvSpPr>
          <p:spPr>
            <a:xfrm>
              <a:off x="4771644" y="2565654"/>
              <a:ext cx="12700" cy="3810"/>
            </a:xfrm>
            <a:custGeom>
              <a:avLst/>
              <a:gdLst/>
              <a:ahLst/>
              <a:cxnLst/>
              <a:rect l="l" t="t" r="r" b="b"/>
              <a:pathLst>
                <a:path w="12700" h="3810">
                  <a:moveTo>
                    <a:pt x="0" y="0"/>
                  </a:moveTo>
                  <a:lnTo>
                    <a:pt x="12191" y="3809"/>
                  </a:lnTo>
                </a:path>
              </a:pathLst>
            </a:custGeom>
            <a:ln w="6845">
              <a:solidFill>
                <a:srgbClr val="000000"/>
              </a:solidFill>
            </a:ln>
          </p:spPr>
          <p:txBody>
            <a:bodyPr wrap="square" lIns="0" tIns="0" rIns="0" bIns="0" rtlCol="0"/>
            <a:lstStyle/>
            <a:p>
              <a:endParaRPr/>
            </a:p>
          </p:txBody>
        </p:sp>
        <p:sp>
          <p:nvSpPr>
            <p:cNvPr id="74" name="object 74"/>
            <p:cNvSpPr/>
            <p:nvPr/>
          </p:nvSpPr>
          <p:spPr>
            <a:xfrm>
              <a:off x="4783835" y="2569845"/>
              <a:ext cx="1270" cy="0"/>
            </a:xfrm>
            <a:custGeom>
              <a:avLst/>
              <a:gdLst/>
              <a:ahLst/>
              <a:cxnLst/>
              <a:rect l="l" t="t" r="r" b="b"/>
              <a:pathLst>
                <a:path w="1270">
                  <a:moveTo>
                    <a:pt x="0" y="0"/>
                  </a:moveTo>
                  <a:lnTo>
                    <a:pt x="762" y="0"/>
                  </a:lnTo>
                </a:path>
              </a:pathLst>
            </a:custGeom>
            <a:ln w="3175">
              <a:solidFill>
                <a:srgbClr val="000000"/>
              </a:solidFill>
            </a:ln>
          </p:spPr>
          <p:txBody>
            <a:bodyPr wrap="square" lIns="0" tIns="0" rIns="0" bIns="0" rtlCol="0"/>
            <a:lstStyle/>
            <a:p>
              <a:endParaRPr/>
            </a:p>
          </p:txBody>
        </p:sp>
        <p:sp>
          <p:nvSpPr>
            <p:cNvPr id="75" name="object 75"/>
            <p:cNvSpPr/>
            <p:nvPr/>
          </p:nvSpPr>
          <p:spPr>
            <a:xfrm>
              <a:off x="4783835" y="2565654"/>
              <a:ext cx="6985" cy="3810"/>
            </a:xfrm>
            <a:custGeom>
              <a:avLst/>
              <a:gdLst/>
              <a:ahLst/>
              <a:cxnLst/>
              <a:rect l="l" t="t" r="r" b="b"/>
              <a:pathLst>
                <a:path w="6985" h="3810">
                  <a:moveTo>
                    <a:pt x="0" y="3809"/>
                  </a:moveTo>
                  <a:lnTo>
                    <a:pt x="6858" y="0"/>
                  </a:lnTo>
                </a:path>
              </a:pathLst>
            </a:custGeom>
            <a:ln w="6845">
              <a:solidFill>
                <a:srgbClr val="000000"/>
              </a:solidFill>
            </a:ln>
          </p:spPr>
          <p:txBody>
            <a:bodyPr wrap="square" lIns="0" tIns="0" rIns="0" bIns="0" rtlCol="0"/>
            <a:lstStyle/>
            <a:p>
              <a:endParaRPr/>
            </a:p>
          </p:txBody>
        </p:sp>
        <p:sp>
          <p:nvSpPr>
            <p:cNvPr id="76" name="object 76"/>
            <p:cNvSpPr/>
            <p:nvPr/>
          </p:nvSpPr>
          <p:spPr>
            <a:xfrm>
              <a:off x="4771644" y="2566035"/>
              <a:ext cx="20320" cy="0"/>
            </a:xfrm>
            <a:custGeom>
              <a:avLst/>
              <a:gdLst/>
              <a:ahLst/>
              <a:cxnLst/>
              <a:rect l="l" t="t" r="r" b="b"/>
              <a:pathLst>
                <a:path w="20320">
                  <a:moveTo>
                    <a:pt x="0" y="0"/>
                  </a:moveTo>
                  <a:lnTo>
                    <a:pt x="19812" y="0"/>
                  </a:lnTo>
                </a:path>
              </a:pathLst>
            </a:custGeom>
            <a:ln w="3175">
              <a:solidFill>
                <a:srgbClr val="000000"/>
              </a:solidFill>
            </a:ln>
          </p:spPr>
          <p:txBody>
            <a:bodyPr wrap="square" lIns="0" tIns="0" rIns="0" bIns="0" rtlCol="0"/>
            <a:lstStyle/>
            <a:p>
              <a:endParaRPr/>
            </a:p>
          </p:txBody>
        </p:sp>
        <p:sp>
          <p:nvSpPr>
            <p:cNvPr id="77" name="object 77"/>
            <p:cNvSpPr/>
            <p:nvPr/>
          </p:nvSpPr>
          <p:spPr>
            <a:xfrm>
              <a:off x="4790694" y="2555748"/>
              <a:ext cx="9525" cy="10160"/>
            </a:xfrm>
            <a:custGeom>
              <a:avLst/>
              <a:gdLst/>
              <a:ahLst/>
              <a:cxnLst/>
              <a:rect l="l" t="t" r="r" b="b"/>
              <a:pathLst>
                <a:path w="9525" h="10160">
                  <a:moveTo>
                    <a:pt x="0" y="9905"/>
                  </a:moveTo>
                  <a:lnTo>
                    <a:pt x="9143" y="0"/>
                  </a:lnTo>
                </a:path>
              </a:pathLst>
            </a:custGeom>
            <a:ln w="6845">
              <a:solidFill>
                <a:srgbClr val="000000"/>
              </a:solidFill>
            </a:ln>
          </p:spPr>
          <p:txBody>
            <a:bodyPr wrap="square" lIns="0" tIns="0" rIns="0" bIns="0" rtlCol="0"/>
            <a:lstStyle/>
            <a:p>
              <a:endParaRPr/>
            </a:p>
          </p:txBody>
        </p:sp>
        <p:sp>
          <p:nvSpPr>
            <p:cNvPr id="78" name="object 78"/>
            <p:cNvSpPr/>
            <p:nvPr/>
          </p:nvSpPr>
          <p:spPr>
            <a:xfrm>
              <a:off x="4799838" y="2556129"/>
              <a:ext cx="1270" cy="0"/>
            </a:xfrm>
            <a:custGeom>
              <a:avLst/>
              <a:gdLst/>
              <a:ahLst/>
              <a:cxnLst/>
              <a:rect l="l" t="t" r="r" b="b"/>
              <a:pathLst>
                <a:path w="1270">
                  <a:moveTo>
                    <a:pt x="0" y="0"/>
                  </a:moveTo>
                  <a:lnTo>
                    <a:pt x="762" y="0"/>
                  </a:lnTo>
                </a:path>
              </a:pathLst>
            </a:custGeom>
            <a:ln w="3175">
              <a:solidFill>
                <a:srgbClr val="000000"/>
              </a:solidFill>
            </a:ln>
          </p:spPr>
          <p:txBody>
            <a:bodyPr wrap="square" lIns="0" tIns="0" rIns="0" bIns="0" rtlCol="0"/>
            <a:lstStyle/>
            <a:p>
              <a:endParaRPr/>
            </a:p>
          </p:txBody>
        </p:sp>
        <p:sp>
          <p:nvSpPr>
            <p:cNvPr id="79" name="object 79"/>
            <p:cNvSpPr/>
            <p:nvPr/>
          </p:nvSpPr>
          <p:spPr>
            <a:xfrm>
              <a:off x="4799838" y="2542794"/>
              <a:ext cx="10795" cy="13335"/>
            </a:xfrm>
            <a:custGeom>
              <a:avLst/>
              <a:gdLst/>
              <a:ahLst/>
              <a:cxnLst/>
              <a:rect l="l" t="t" r="r" b="b"/>
              <a:pathLst>
                <a:path w="10795" h="13335">
                  <a:moveTo>
                    <a:pt x="0" y="12954"/>
                  </a:moveTo>
                  <a:lnTo>
                    <a:pt x="10667" y="0"/>
                  </a:lnTo>
                </a:path>
              </a:pathLst>
            </a:custGeom>
            <a:ln w="6845">
              <a:solidFill>
                <a:srgbClr val="000000"/>
              </a:solidFill>
            </a:ln>
          </p:spPr>
          <p:txBody>
            <a:bodyPr wrap="square" lIns="0" tIns="0" rIns="0" bIns="0" rtlCol="0"/>
            <a:lstStyle/>
            <a:p>
              <a:endParaRPr/>
            </a:p>
          </p:txBody>
        </p:sp>
        <p:sp>
          <p:nvSpPr>
            <p:cNvPr id="80" name="object 80"/>
            <p:cNvSpPr/>
            <p:nvPr/>
          </p:nvSpPr>
          <p:spPr>
            <a:xfrm>
              <a:off x="4810505" y="2543175"/>
              <a:ext cx="1270" cy="0"/>
            </a:xfrm>
            <a:custGeom>
              <a:avLst/>
              <a:gdLst/>
              <a:ahLst/>
              <a:cxnLst/>
              <a:rect l="l" t="t" r="r" b="b"/>
              <a:pathLst>
                <a:path w="1270">
                  <a:moveTo>
                    <a:pt x="0" y="0"/>
                  </a:moveTo>
                  <a:lnTo>
                    <a:pt x="762" y="0"/>
                  </a:lnTo>
                </a:path>
              </a:pathLst>
            </a:custGeom>
            <a:ln w="3175">
              <a:solidFill>
                <a:srgbClr val="000000"/>
              </a:solidFill>
            </a:ln>
          </p:spPr>
          <p:txBody>
            <a:bodyPr wrap="square" lIns="0" tIns="0" rIns="0" bIns="0" rtlCol="0"/>
            <a:lstStyle/>
            <a:p>
              <a:endParaRPr/>
            </a:p>
          </p:txBody>
        </p:sp>
        <p:sp>
          <p:nvSpPr>
            <p:cNvPr id="81" name="object 81"/>
            <p:cNvSpPr/>
            <p:nvPr/>
          </p:nvSpPr>
          <p:spPr>
            <a:xfrm>
              <a:off x="4810505" y="2526792"/>
              <a:ext cx="9525" cy="16510"/>
            </a:xfrm>
            <a:custGeom>
              <a:avLst/>
              <a:gdLst/>
              <a:ahLst/>
              <a:cxnLst/>
              <a:rect l="l" t="t" r="r" b="b"/>
              <a:pathLst>
                <a:path w="9525" h="16510">
                  <a:moveTo>
                    <a:pt x="0" y="16001"/>
                  </a:moveTo>
                  <a:lnTo>
                    <a:pt x="9144" y="0"/>
                  </a:lnTo>
                </a:path>
              </a:pathLst>
            </a:custGeom>
            <a:ln w="6845">
              <a:solidFill>
                <a:srgbClr val="000000"/>
              </a:solidFill>
            </a:ln>
          </p:spPr>
          <p:txBody>
            <a:bodyPr wrap="square" lIns="0" tIns="0" rIns="0" bIns="0" rtlCol="0"/>
            <a:lstStyle/>
            <a:p>
              <a:endParaRPr/>
            </a:p>
          </p:txBody>
        </p:sp>
        <p:sp>
          <p:nvSpPr>
            <p:cNvPr id="82" name="object 82"/>
            <p:cNvSpPr/>
            <p:nvPr/>
          </p:nvSpPr>
          <p:spPr>
            <a:xfrm>
              <a:off x="4819650" y="2527173"/>
              <a:ext cx="1270" cy="0"/>
            </a:xfrm>
            <a:custGeom>
              <a:avLst/>
              <a:gdLst/>
              <a:ahLst/>
              <a:cxnLst/>
              <a:rect l="l" t="t" r="r" b="b"/>
              <a:pathLst>
                <a:path w="1270">
                  <a:moveTo>
                    <a:pt x="0" y="0"/>
                  </a:moveTo>
                  <a:lnTo>
                    <a:pt x="762" y="0"/>
                  </a:lnTo>
                </a:path>
              </a:pathLst>
            </a:custGeom>
            <a:ln w="3175">
              <a:solidFill>
                <a:srgbClr val="000000"/>
              </a:solidFill>
            </a:ln>
          </p:spPr>
          <p:txBody>
            <a:bodyPr wrap="square" lIns="0" tIns="0" rIns="0" bIns="0" rtlCol="0"/>
            <a:lstStyle/>
            <a:p>
              <a:endParaRPr/>
            </a:p>
          </p:txBody>
        </p:sp>
        <p:sp>
          <p:nvSpPr>
            <p:cNvPr id="83" name="object 83"/>
            <p:cNvSpPr/>
            <p:nvPr/>
          </p:nvSpPr>
          <p:spPr>
            <a:xfrm>
              <a:off x="6637781" y="3709415"/>
              <a:ext cx="0" cy="474980"/>
            </a:xfrm>
            <a:custGeom>
              <a:avLst/>
              <a:gdLst/>
              <a:ahLst/>
              <a:cxnLst/>
              <a:rect l="l" t="t" r="r" b="b"/>
              <a:pathLst>
                <a:path h="474979">
                  <a:moveTo>
                    <a:pt x="0" y="0"/>
                  </a:moveTo>
                  <a:lnTo>
                    <a:pt x="0" y="474725"/>
                  </a:lnTo>
                </a:path>
              </a:pathLst>
            </a:custGeom>
            <a:ln w="6845">
              <a:solidFill>
                <a:srgbClr val="000000"/>
              </a:solidFill>
            </a:ln>
          </p:spPr>
          <p:txBody>
            <a:bodyPr wrap="square" lIns="0" tIns="0" rIns="0" bIns="0" rtlCol="0"/>
            <a:lstStyle/>
            <a:p>
              <a:endParaRPr/>
            </a:p>
          </p:txBody>
        </p:sp>
        <p:sp>
          <p:nvSpPr>
            <p:cNvPr id="84" name="object 84"/>
            <p:cNvSpPr/>
            <p:nvPr/>
          </p:nvSpPr>
          <p:spPr>
            <a:xfrm>
              <a:off x="6637781" y="3709415"/>
              <a:ext cx="400050" cy="0"/>
            </a:xfrm>
            <a:custGeom>
              <a:avLst/>
              <a:gdLst/>
              <a:ahLst/>
              <a:cxnLst/>
              <a:rect l="l" t="t" r="r" b="b"/>
              <a:pathLst>
                <a:path w="400050">
                  <a:moveTo>
                    <a:pt x="0" y="0"/>
                  </a:moveTo>
                  <a:lnTo>
                    <a:pt x="400050" y="0"/>
                  </a:lnTo>
                </a:path>
              </a:pathLst>
            </a:custGeom>
            <a:ln w="6845">
              <a:solidFill>
                <a:srgbClr val="000000"/>
              </a:solidFill>
            </a:ln>
          </p:spPr>
          <p:txBody>
            <a:bodyPr wrap="square" lIns="0" tIns="0" rIns="0" bIns="0" rtlCol="0"/>
            <a:lstStyle/>
            <a:p>
              <a:endParaRPr/>
            </a:p>
          </p:txBody>
        </p:sp>
        <p:sp>
          <p:nvSpPr>
            <p:cNvPr id="85" name="object 85"/>
            <p:cNvSpPr/>
            <p:nvPr/>
          </p:nvSpPr>
          <p:spPr>
            <a:xfrm>
              <a:off x="6637781" y="4184141"/>
              <a:ext cx="400050" cy="0"/>
            </a:xfrm>
            <a:custGeom>
              <a:avLst/>
              <a:gdLst/>
              <a:ahLst/>
              <a:cxnLst/>
              <a:rect l="l" t="t" r="r" b="b"/>
              <a:pathLst>
                <a:path w="400050">
                  <a:moveTo>
                    <a:pt x="400050" y="0"/>
                  </a:moveTo>
                  <a:lnTo>
                    <a:pt x="0" y="0"/>
                  </a:lnTo>
                </a:path>
              </a:pathLst>
            </a:custGeom>
            <a:ln w="6845">
              <a:solidFill>
                <a:srgbClr val="000000"/>
              </a:solidFill>
            </a:ln>
          </p:spPr>
          <p:txBody>
            <a:bodyPr wrap="square" lIns="0" tIns="0" rIns="0" bIns="0" rtlCol="0"/>
            <a:lstStyle/>
            <a:p>
              <a:endParaRPr/>
            </a:p>
          </p:txBody>
        </p:sp>
        <p:sp>
          <p:nvSpPr>
            <p:cNvPr id="86" name="object 86"/>
            <p:cNvSpPr/>
            <p:nvPr/>
          </p:nvSpPr>
          <p:spPr>
            <a:xfrm>
              <a:off x="7037069" y="3709415"/>
              <a:ext cx="0" cy="474980"/>
            </a:xfrm>
            <a:custGeom>
              <a:avLst/>
              <a:gdLst/>
              <a:ahLst/>
              <a:cxnLst/>
              <a:rect l="l" t="t" r="r" b="b"/>
              <a:pathLst>
                <a:path h="474979">
                  <a:moveTo>
                    <a:pt x="0" y="0"/>
                  </a:moveTo>
                  <a:lnTo>
                    <a:pt x="0" y="474725"/>
                  </a:lnTo>
                </a:path>
              </a:pathLst>
            </a:custGeom>
            <a:ln w="6845">
              <a:solidFill>
                <a:srgbClr val="000000"/>
              </a:solidFill>
            </a:ln>
          </p:spPr>
          <p:txBody>
            <a:bodyPr wrap="square" lIns="0" tIns="0" rIns="0" bIns="0" rtlCol="0"/>
            <a:lstStyle/>
            <a:p>
              <a:endParaRPr/>
            </a:p>
          </p:txBody>
        </p:sp>
        <p:sp>
          <p:nvSpPr>
            <p:cNvPr id="87" name="object 87"/>
            <p:cNvSpPr/>
            <p:nvPr/>
          </p:nvSpPr>
          <p:spPr>
            <a:xfrm>
              <a:off x="6637781" y="2998470"/>
              <a:ext cx="400050" cy="0"/>
            </a:xfrm>
            <a:custGeom>
              <a:avLst/>
              <a:gdLst/>
              <a:ahLst/>
              <a:cxnLst/>
              <a:rect l="l" t="t" r="r" b="b"/>
              <a:pathLst>
                <a:path w="400050">
                  <a:moveTo>
                    <a:pt x="400050" y="0"/>
                  </a:moveTo>
                  <a:lnTo>
                    <a:pt x="0" y="0"/>
                  </a:lnTo>
                </a:path>
              </a:pathLst>
            </a:custGeom>
            <a:ln w="6845">
              <a:solidFill>
                <a:srgbClr val="000000"/>
              </a:solidFill>
            </a:ln>
          </p:spPr>
          <p:txBody>
            <a:bodyPr wrap="square" lIns="0" tIns="0" rIns="0" bIns="0" rtlCol="0"/>
            <a:lstStyle/>
            <a:p>
              <a:endParaRPr/>
            </a:p>
          </p:txBody>
        </p:sp>
        <p:sp>
          <p:nvSpPr>
            <p:cNvPr id="88" name="object 88"/>
            <p:cNvSpPr/>
            <p:nvPr/>
          </p:nvSpPr>
          <p:spPr>
            <a:xfrm>
              <a:off x="7037069" y="2998470"/>
              <a:ext cx="0" cy="474980"/>
            </a:xfrm>
            <a:custGeom>
              <a:avLst/>
              <a:gdLst/>
              <a:ahLst/>
              <a:cxnLst/>
              <a:rect l="l" t="t" r="r" b="b"/>
              <a:pathLst>
                <a:path h="474979">
                  <a:moveTo>
                    <a:pt x="0" y="0"/>
                  </a:moveTo>
                  <a:lnTo>
                    <a:pt x="0" y="474725"/>
                  </a:lnTo>
                </a:path>
              </a:pathLst>
            </a:custGeom>
            <a:ln w="6845">
              <a:solidFill>
                <a:srgbClr val="000000"/>
              </a:solidFill>
            </a:ln>
          </p:spPr>
          <p:txBody>
            <a:bodyPr wrap="square" lIns="0" tIns="0" rIns="0" bIns="0" rtlCol="0"/>
            <a:lstStyle/>
            <a:p>
              <a:endParaRPr/>
            </a:p>
          </p:txBody>
        </p:sp>
        <p:sp>
          <p:nvSpPr>
            <p:cNvPr id="89" name="object 89"/>
            <p:cNvSpPr/>
            <p:nvPr/>
          </p:nvSpPr>
          <p:spPr>
            <a:xfrm>
              <a:off x="6637781" y="3473196"/>
              <a:ext cx="400050" cy="0"/>
            </a:xfrm>
            <a:custGeom>
              <a:avLst/>
              <a:gdLst/>
              <a:ahLst/>
              <a:cxnLst/>
              <a:rect l="l" t="t" r="r" b="b"/>
              <a:pathLst>
                <a:path w="400050">
                  <a:moveTo>
                    <a:pt x="0" y="0"/>
                  </a:moveTo>
                  <a:lnTo>
                    <a:pt x="400050" y="0"/>
                  </a:lnTo>
                </a:path>
              </a:pathLst>
            </a:custGeom>
            <a:ln w="6845">
              <a:solidFill>
                <a:srgbClr val="000000"/>
              </a:solidFill>
            </a:ln>
          </p:spPr>
          <p:txBody>
            <a:bodyPr wrap="square" lIns="0" tIns="0" rIns="0" bIns="0" rtlCol="0"/>
            <a:lstStyle/>
            <a:p>
              <a:endParaRPr/>
            </a:p>
          </p:txBody>
        </p:sp>
        <p:sp>
          <p:nvSpPr>
            <p:cNvPr id="90" name="object 90"/>
            <p:cNvSpPr/>
            <p:nvPr/>
          </p:nvSpPr>
          <p:spPr>
            <a:xfrm>
              <a:off x="6637781" y="2998470"/>
              <a:ext cx="0" cy="474980"/>
            </a:xfrm>
            <a:custGeom>
              <a:avLst/>
              <a:gdLst/>
              <a:ahLst/>
              <a:cxnLst/>
              <a:rect l="l" t="t" r="r" b="b"/>
              <a:pathLst>
                <a:path h="474979">
                  <a:moveTo>
                    <a:pt x="0" y="0"/>
                  </a:moveTo>
                  <a:lnTo>
                    <a:pt x="0" y="474725"/>
                  </a:lnTo>
                </a:path>
              </a:pathLst>
            </a:custGeom>
            <a:ln w="6845">
              <a:solidFill>
                <a:srgbClr val="000000"/>
              </a:solidFill>
            </a:ln>
          </p:spPr>
          <p:txBody>
            <a:bodyPr wrap="square" lIns="0" tIns="0" rIns="0" bIns="0" rtlCol="0"/>
            <a:lstStyle/>
            <a:p>
              <a:endParaRPr/>
            </a:p>
          </p:txBody>
        </p:sp>
        <p:sp>
          <p:nvSpPr>
            <p:cNvPr id="91" name="object 91"/>
            <p:cNvSpPr/>
            <p:nvPr/>
          </p:nvSpPr>
          <p:spPr>
            <a:xfrm>
              <a:off x="6163055" y="3306698"/>
              <a:ext cx="1270" cy="0"/>
            </a:xfrm>
            <a:custGeom>
              <a:avLst/>
              <a:gdLst/>
              <a:ahLst/>
              <a:cxnLst/>
              <a:rect l="l" t="t" r="r" b="b"/>
              <a:pathLst>
                <a:path w="1270">
                  <a:moveTo>
                    <a:pt x="0" y="0"/>
                  </a:moveTo>
                  <a:lnTo>
                    <a:pt x="761" y="0"/>
                  </a:lnTo>
                </a:path>
              </a:pathLst>
            </a:custGeom>
            <a:ln w="3175">
              <a:solidFill>
                <a:srgbClr val="000000"/>
              </a:solidFill>
            </a:ln>
          </p:spPr>
          <p:txBody>
            <a:bodyPr wrap="square" lIns="0" tIns="0" rIns="0" bIns="0" rtlCol="0"/>
            <a:lstStyle/>
            <a:p>
              <a:endParaRPr/>
            </a:p>
          </p:txBody>
        </p:sp>
        <p:sp>
          <p:nvSpPr>
            <p:cNvPr id="92" name="object 92"/>
            <p:cNvSpPr/>
            <p:nvPr/>
          </p:nvSpPr>
          <p:spPr>
            <a:xfrm>
              <a:off x="6163055" y="3340608"/>
              <a:ext cx="0" cy="71120"/>
            </a:xfrm>
            <a:custGeom>
              <a:avLst/>
              <a:gdLst/>
              <a:ahLst/>
              <a:cxnLst/>
              <a:rect l="l" t="t" r="r" b="b"/>
              <a:pathLst>
                <a:path h="71120">
                  <a:moveTo>
                    <a:pt x="0" y="0"/>
                  </a:moveTo>
                  <a:lnTo>
                    <a:pt x="0" y="70865"/>
                  </a:lnTo>
                </a:path>
              </a:pathLst>
            </a:custGeom>
            <a:ln w="6845">
              <a:solidFill>
                <a:srgbClr val="000000"/>
              </a:solidFill>
            </a:ln>
          </p:spPr>
          <p:txBody>
            <a:bodyPr wrap="square" lIns="0" tIns="0" rIns="0" bIns="0" rtlCol="0"/>
            <a:lstStyle/>
            <a:p>
              <a:endParaRPr/>
            </a:p>
          </p:txBody>
        </p:sp>
        <p:sp>
          <p:nvSpPr>
            <p:cNvPr id="93" name="object 93"/>
            <p:cNvSpPr/>
            <p:nvPr/>
          </p:nvSpPr>
          <p:spPr>
            <a:xfrm>
              <a:off x="6163055" y="3411854"/>
              <a:ext cx="1270" cy="0"/>
            </a:xfrm>
            <a:custGeom>
              <a:avLst/>
              <a:gdLst/>
              <a:ahLst/>
              <a:cxnLst/>
              <a:rect l="l" t="t" r="r" b="b"/>
              <a:pathLst>
                <a:path w="1270">
                  <a:moveTo>
                    <a:pt x="0" y="0"/>
                  </a:moveTo>
                  <a:lnTo>
                    <a:pt x="761" y="0"/>
                  </a:lnTo>
                </a:path>
              </a:pathLst>
            </a:custGeom>
            <a:ln w="3175">
              <a:solidFill>
                <a:srgbClr val="000000"/>
              </a:solidFill>
            </a:ln>
          </p:spPr>
          <p:txBody>
            <a:bodyPr wrap="square" lIns="0" tIns="0" rIns="0" bIns="0" rtlCol="0"/>
            <a:lstStyle/>
            <a:p>
              <a:endParaRPr/>
            </a:p>
          </p:txBody>
        </p:sp>
        <p:sp>
          <p:nvSpPr>
            <p:cNvPr id="94" name="object 94"/>
            <p:cNvSpPr/>
            <p:nvPr/>
          </p:nvSpPr>
          <p:spPr>
            <a:xfrm>
              <a:off x="6163055" y="3450335"/>
              <a:ext cx="0" cy="71120"/>
            </a:xfrm>
            <a:custGeom>
              <a:avLst/>
              <a:gdLst/>
              <a:ahLst/>
              <a:cxnLst/>
              <a:rect l="l" t="t" r="r" b="b"/>
              <a:pathLst>
                <a:path h="71120">
                  <a:moveTo>
                    <a:pt x="0" y="0"/>
                  </a:moveTo>
                  <a:lnTo>
                    <a:pt x="0" y="70865"/>
                  </a:lnTo>
                </a:path>
              </a:pathLst>
            </a:custGeom>
            <a:ln w="6845">
              <a:solidFill>
                <a:srgbClr val="000000"/>
              </a:solidFill>
            </a:ln>
          </p:spPr>
          <p:txBody>
            <a:bodyPr wrap="square" lIns="0" tIns="0" rIns="0" bIns="0" rtlCol="0"/>
            <a:lstStyle/>
            <a:p>
              <a:endParaRPr/>
            </a:p>
          </p:txBody>
        </p:sp>
        <p:sp>
          <p:nvSpPr>
            <p:cNvPr id="95" name="object 95"/>
            <p:cNvSpPr/>
            <p:nvPr/>
          </p:nvSpPr>
          <p:spPr>
            <a:xfrm>
              <a:off x="6163055" y="3521583"/>
              <a:ext cx="1270" cy="0"/>
            </a:xfrm>
            <a:custGeom>
              <a:avLst/>
              <a:gdLst/>
              <a:ahLst/>
              <a:cxnLst/>
              <a:rect l="l" t="t" r="r" b="b"/>
              <a:pathLst>
                <a:path w="1270">
                  <a:moveTo>
                    <a:pt x="0" y="0"/>
                  </a:moveTo>
                  <a:lnTo>
                    <a:pt x="761" y="0"/>
                  </a:lnTo>
                </a:path>
              </a:pathLst>
            </a:custGeom>
            <a:ln w="3175">
              <a:solidFill>
                <a:srgbClr val="000000"/>
              </a:solidFill>
            </a:ln>
          </p:spPr>
          <p:txBody>
            <a:bodyPr wrap="square" lIns="0" tIns="0" rIns="0" bIns="0" rtlCol="0"/>
            <a:lstStyle/>
            <a:p>
              <a:endParaRPr/>
            </a:p>
          </p:txBody>
        </p:sp>
        <p:sp>
          <p:nvSpPr>
            <p:cNvPr id="96" name="object 96"/>
            <p:cNvSpPr/>
            <p:nvPr/>
          </p:nvSpPr>
          <p:spPr>
            <a:xfrm>
              <a:off x="6163055" y="3556253"/>
              <a:ext cx="0" cy="69850"/>
            </a:xfrm>
            <a:custGeom>
              <a:avLst/>
              <a:gdLst/>
              <a:ahLst/>
              <a:cxnLst/>
              <a:rect l="l" t="t" r="r" b="b"/>
              <a:pathLst>
                <a:path h="69850">
                  <a:moveTo>
                    <a:pt x="0" y="0"/>
                  </a:moveTo>
                  <a:lnTo>
                    <a:pt x="0" y="69342"/>
                  </a:lnTo>
                </a:path>
              </a:pathLst>
            </a:custGeom>
            <a:ln w="6845">
              <a:solidFill>
                <a:srgbClr val="000000"/>
              </a:solidFill>
            </a:ln>
          </p:spPr>
          <p:txBody>
            <a:bodyPr wrap="square" lIns="0" tIns="0" rIns="0" bIns="0" rtlCol="0"/>
            <a:lstStyle/>
            <a:p>
              <a:endParaRPr/>
            </a:p>
          </p:txBody>
        </p:sp>
        <p:sp>
          <p:nvSpPr>
            <p:cNvPr id="97" name="object 97"/>
            <p:cNvSpPr/>
            <p:nvPr/>
          </p:nvSpPr>
          <p:spPr>
            <a:xfrm>
              <a:off x="6163055" y="3625977"/>
              <a:ext cx="1270" cy="0"/>
            </a:xfrm>
            <a:custGeom>
              <a:avLst/>
              <a:gdLst/>
              <a:ahLst/>
              <a:cxnLst/>
              <a:rect l="l" t="t" r="r" b="b"/>
              <a:pathLst>
                <a:path w="1270">
                  <a:moveTo>
                    <a:pt x="0" y="0"/>
                  </a:moveTo>
                  <a:lnTo>
                    <a:pt x="761" y="0"/>
                  </a:lnTo>
                </a:path>
              </a:pathLst>
            </a:custGeom>
            <a:ln w="3175">
              <a:solidFill>
                <a:srgbClr val="000000"/>
              </a:solidFill>
            </a:ln>
          </p:spPr>
          <p:txBody>
            <a:bodyPr wrap="square" lIns="0" tIns="0" rIns="0" bIns="0" rtlCol="0"/>
            <a:lstStyle/>
            <a:p>
              <a:endParaRPr/>
            </a:p>
          </p:txBody>
        </p:sp>
        <p:sp>
          <p:nvSpPr>
            <p:cNvPr id="98" name="object 98"/>
            <p:cNvSpPr/>
            <p:nvPr/>
          </p:nvSpPr>
          <p:spPr>
            <a:xfrm>
              <a:off x="6163055" y="3661409"/>
              <a:ext cx="0" cy="71120"/>
            </a:xfrm>
            <a:custGeom>
              <a:avLst/>
              <a:gdLst/>
              <a:ahLst/>
              <a:cxnLst/>
              <a:rect l="l" t="t" r="r" b="b"/>
              <a:pathLst>
                <a:path h="71120">
                  <a:moveTo>
                    <a:pt x="0" y="0"/>
                  </a:moveTo>
                  <a:lnTo>
                    <a:pt x="0" y="70866"/>
                  </a:lnTo>
                </a:path>
              </a:pathLst>
            </a:custGeom>
            <a:ln w="6845">
              <a:solidFill>
                <a:srgbClr val="000000"/>
              </a:solidFill>
            </a:ln>
          </p:spPr>
          <p:txBody>
            <a:bodyPr wrap="square" lIns="0" tIns="0" rIns="0" bIns="0" rtlCol="0"/>
            <a:lstStyle/>
            <a:p>
              <a:endParaRPr/>
            </a:p>
          </p:txBody>
        </p:sp>
        <p:sp>
          <p:nvSpPr>
            <p:cNvPr id="99" name="object 99"/>
            <p:cNvSpPr/>
            <p:nvPr/>
          </p:nvSpPr>
          <p:spPr>
            <a:xfrm>
              <a:off x="6163055" y="3732657"/>
              <a:ext cx="1270" cy="0"/>
            </a:xfrm>
            <a:custGeom>
              <a:avLst/>
              <a:gdLst/>
              <a:ahLst/>
              <a:cxnLst/>
              <a:rect l="l" t="t" r="r" b="b"/>
              <a:pathLst>
                <a:path w="1270">
                  <a:moveTo>
                    <a:pt x="0" y="0"/>
                  </a:moveTo>
                  <a:lnTo>
                    <a:pt x="761" y="0"/>
                  </a:lnTo>
                </a:path>
              </a:pathLst>
            </a:custGeom>
            <a:ln w="3175">
              <a:solidFill>
                <a:srgbClr val="000000"/>
              </a:solidFill>
            </a:ln>
          </p:spPr>
          <p:txBody>
            <a:bodyPr wrap="square" lIns="0" tIns="0" rIns="0" bIns="0" rtlCol="0"/>
            <a:lstStyle/>
            <a:p>
              <a:endParaRPr/>
            </a:p>
          </p:txBody>
        </p:sp>
        <p:sp>
          <p:nvSpPr>
            <p:cNvPr id="100" name="object 100"/>
            <p:cNvSpPr/>
            <p:nvPr/>
          </p:nvSpPr>
          <p:spPr>
            <a:xfrm>
              <a:off x="6163055" y="3767328"/>
              <a:ext cx="0" cy="74295"/>
            </a:xfrm>
            <a:custGeom>
              <a:avLst/>
              <a:gdLst/>
              <a:ahLst/>
              <a:cxnLst/>
              <a:rect l="l" t="t" r="r" b="b"/>
              <a:pathLst>
                <a:path h="74295">
                  <a:moveTo>
                    <a:pt x="0" y="0"/>
                  </a:moveTo>
                  <a:lnTo>
                    <a:pt x="0" y="73913"/>
                  </a:lnTo>
                </a:path>
              </a:pathLst>
            </a:custGeom>
            <a:ln w="6845">
              <a:solidFill>
                <a:srgbClr val="000000"/>
              </a:solidFill>
            </a:ln>
          </p:spPr>
          <p:txBody>
            <a:bodyPr wrap="square" lIns="0" tIns="0" rIns="0" bIns="0" rtlCol="0"/>
            <a:lstStyle/>
            <a:p>
              <a:endParaRPr/>
            </a:p>
          </p:txBody>
        </p:sp>
        <p:sp>
          <p:nvSpPr>
            <p:cNvPr id="101" name="object 101"/>
            <p:cNvSpPr/>
            <p:nvPr/>
          </p:nvSpPr>
          <p:spPr>
            <a:xfrm>
              <a:off x="6163055" y="3841622"/>
              <a:ext cx="1270" cy="0"/>
            </a:xfrm>
            <a:custGeom>
              <a:avLst/>
              <a:gdLst/>
              <a:ahLst/>
              <a:cxnLst/>
              <a:rect l="l" t="t" r="r" b="b"/>
              <a:pathLst>
                <a:path w="1270">
                  <a:moveTo>
                    <a:pt x="0" y="0"/>
                  </a:moveTo>
                  <a:lnTo>
                    <a:pt x="761" y="0"/>
                  </a:lnTo>
                </a:path>
              </a:pathLst>
            </a:custGeom>
            <a:ln w="3175">
              <a:solidFill>
                <a:srgbClr val="000000"/>
              </a:solidFill>
            </a:ln>
          </p:spPr>
          <p:txBody>
            <a:bodyPr wrap="square" lIns="0" tIns="0" rIns="0" bIns="0" rtlCol="0"/>
            <a:lstStyle/>
            <a:p>
              <a:endParaRPr/>
            </a:p>
          </p:txBody>
        </p:sp>
        <p:sp>
          <p:nvSpPr>
            <p:cNvPr id="102" name="object 102"/>
            <p:cNvSpPr/>
            <p:nvPr/>
          </p:nvSpPr>
          <p:spPr>
            <a:xfrm>
              <a:off x="6163055" y="3875532"/>
              <a:ext cx="0" cy="71120"/>
            </a:xfrm>
            <a:custGeom>
              <a:avLst/>
              <a:gdLst/>
              <a:ahLst/>
              <a:cxnLst/>
              <a:rect l="l" t="t" r="r" b="b"/>
              <a:pathLst>
                <a:path h="71120">
                  <a:moveTo>
                    <a:pt x="0" y="0"/>
                  </a:moveTo>
                  <a:lnTo>
                    <a:pt x="0" y="70866"/>
                  </a:lnTo>
                </a:path>
              </a:pathLst>
            </a:custGeom>
            <a:ln w="6845">
              <a:solidFill>
                <a:srgbClr val="000000"/>
              </a:solidFill>
            </a:ln>
          </p:spPr>
          <p:txBody>
            <a:bodyPr wrap="square" lIns="0" tIns="0" rIns="0" bIns="0" rtlCol="0"/>
            <a:lstStyle/>
            <a:p>
              <a:endParaRPr/>
            </a:p>
          </p:txBody>
        </p:sp>
        <p:sp>
          <p:nvSpPr>
            <p:cNvPr id="103" name="object 103"/>
            <p:cNvSpPr/>
            <p:nvPr/>
          </p:nvSpPr>
          <p:spPr>
            <a:xfrm>
              <a:off x="6163055" y="3946397"/>
              <a:ext cx="86995" cy="0"/>
            </a:xfrm>
            <a:custGeom>
              <a:avLst/>
              <a:gdLst/>
              <a:ahLst/>
              <a:cxnLst/>
              <a:rect l="l" t="t" r="r" b="b"/>
              <a:pathLst>
                <a:path w="86995">
                  <a:moveTo>
                    <a:pt x="0" y="0"/>
                  </a:moveTo>
                  <a:lnTo>
                    <a:pt x="86868" y="0"/>
                  </a:lnTo>
                </a:path>
              </a:pathLst>
            </a:custGeom>
            <a:ln w="6845">
              <a:solidFill>
                <a:srgbClr val="000000"/>
              </a:solidFill>
            </a:ln>
          </p:spPr>
          <p:txBody>
            <a:bodyPr wrap="square" lIns="0" tIns="0" rIns="0" bIns="0" rtlCol="0"/>
            <a:lstStyle/>
            <a:p>
              <a:endParaRPr/>
            </a:p>
          </p:txBody>
        </p:sp>
        <p:sp>
          <p:nvSpPr>
            <p:cNvPr id="104" name="object 104"/>
            <p:cNvSpPr/>
            <p:nvPr/>
          </p:nvSpPr>
          <p:spPr>
            <a:xfrm>
              <a:off x="6551676" y="3946397"/>
              <a:ext cx="86360" cy="0"/>
            </a:xfrm>
            <a:custGeom>
              <a:avLst/>
              <a:gdLst/>
              <a:ahLst/>
              <a:cxnLst/>
              <a:rect l="l" t="t" r="r" b="b"/>
              <a:pathLst>
                <a:path w="86359">
                  <a:moveTo>
                    <a:pt x="86105" y="0"/>
                  </a:moveTo>
                  <a:lnTo>
                    <a:pt x="0" y="0"/>
                  </a:lnTo>
                </a:path>
              </a:pathLst>
            </a:custGeom>
            <a:ln w="6845">
              <a:solidFill>
                <a:srgbClr val="000000"/>
              </a:solidFill>
            </a:ln>
          </p:spPr>
          <p:txBody>
            <a:bodyPr wrap="square" lIns="0" tIns="0" rIns="0" bIns="0" rtlCol="0"/>
            <a:lstStyle/>
            <a:p>
              <a:endParaRPr/>
            </a:p>
          </p:txBody>
        </p:sp>
        <p:sp>
          <p:nvSpPr>
            <p:cNvPr id="105" name="object 105"/>
            <p:cNvSpPr/>
            <p:nvPr/>
          </p:nvSpPr>
          <p:spPr>
            <a:xfrm>
              <a:off x="6422897" y="3946397"/>
              <a:ext cx="86995" cy="0"/>
            </a:xfrm>
            <a:custGeom>
              <a:avLst/>
              <a:gdLst/>
              <a:ahLst/>
              <a:cxnLst/>
              <a:rect l="l" t="t" r="r" b="b"/>
              <a:pathLst>
                <a:path w="86995">
                  <a:moveTo>
                    <a:pt x="86868" y="0"/>
                  </a:moveTo>
                  <a:lnTo>
                    <a:pt x="0" y="0"/>
                  </a:lnTo>
                </a:path>
              </a:pathLst>
            </a:custGeom>
            <a:ln w="6845">
              <a:solidFill>
                <a:srgbClr val="000000"/>
              </a:solidFill>
            </a:ln>
          </p:spPr>
          <p:txBody>
            <a:bodyPr wrap="square" lIns="0" tIns="0" rIns="0" bIns="0" rtlCol="0"/>
            <a:lstStyle/>
            <a:p>
              <a:endParaRPr/>
            </a:p>
          </p:txBody>
        </p:sp>
        <p:sp>
          <p:nvSpPr>
            <p:cNvPr id="106" name="object 106"/>
            <p:cNvSpPr/>
            <p:nvPr/>
          </p:nvSpPr>
          <p:spPr>
            <a:xfrm>
              <a:off x="6294120" y="3946397"/>
              <a:ext cx="87630" cy="0"/>
            </a:xfrm>
            <a:custGeom>
              <a:avLst/>
              <a:gdLst/>
              <a:ahLst/>
              <a:cxnLst/>
              <a:rect l="l" t="t" r="r" b="b"/>
              <a:pathLst>
                <a:path w="87629">
                  <a:moveTo>
                    <a:pt x="87629" y="0"/>
                  </a:moveTo>
                  <a:lnTo>
                    <a:pt x="0" y="0"/>
                  </a:lnTo>
                </a:path>
              </a:pathLst>
            </a:custGeom>
            <a:ln w="6845">
              <a:solidFill>
                <a:srgbClr val="000000"/>
              </a:solidFill>
            </a:ln>
          </p:spPr>
          <p:txBody>
            <a:bodyPr wrap="square" lIns="0" tIns="0" rIns="0" bIns="0" rtlCol="0"/>
            <a:lstStyle/>
            <a:p>
              <a:endParaRPr/>
            </a:p>
          </p:txBody>
        </p:sp>
        <p:sp>
          <p:nvSpPr>
            <p:cNvPr id="107" name="object 107"/>
            <p:cNvSpPr/>
            <p:nvPr/>
          </p:nvSpPr>
          <p:spPr>
            <a:xfrm>
              <a:off x="7037069" y="3235451"/>
              <a:ext cx="238125" cy="0"/>
            </a:xfrm>
            <a:custGeom>
              <a:avLst/>
              <a:gdLst/>
              <a:ahLst/>
              <a:cxnLst/>
              <a:rect l="l" t="t" r="r" b="b"/>
              <a:pathLst>
                <a:path w="238125">
                  <a:moveTo>
                    <a:pt x="237744" y="0"/>
                  </a:moveTo>
                  <a:lnTo>
                    <a:pt x="0" y="0"/>
                  </a:lnTo>
                </a:path>
              </a:pathLst>
            </a:custGeom>
            <a:ln w="6845">
              <a:solidFill>
                <a:srgbClr val="000000"/>
              </a:solidFill>
            </a:ln>
          </p:spPr>
          <p:txBody>
            <a:bodyPr wrap="square" lIns="0" tIns="0" rIns="0" bIns="0" rtlCol="0"/>
            <a:lstStyle/>
            <a:p>
              <a:endParaRPr/>
            </a:p>
          </p:txBody>
        </p:sp>
        <p:sp>
          <p:nvSpPr>
            <p:cNvPr id="108" name="object 108"/>
            <p:cNvSpPr/>
            <p:nvPr/>
          </p:nvSpPr>
          <p:spPr>
            <a:xfrm>
              <a:off x="7037069" y="3946397"/>
              <a:ext cx="238125" cy="0"/>
            </a:xfrm>
            <a:custGeom>
              <a:avLst/>
              <a:gdLst/>
              <a:ahLst/>
              <a:cxnLst/>
              <a:rect l="l" t="t" r="r" b="b"/>
              <a:pathLst>
                <a:path w="238125">
                  <a:moveTo>
                    <a:pt x="237744" y="0"/>
                  </a:moveTo>
                  <a:lnTo>
                    <a:pt x="0" y="0"/>
                  </a:lnTo>
                </a:path>
              </a:pathLst>
            </a:custGeom>
            <a:ln w="6845">
              <a:solidFill>
                <a:srgbClr val="000000"/>
              </a:solidFill>
            </a:ln>
          </p:spPr>
          <p:txBody>
            <a:bodyPr wrap="square" lIns="0" tIns="0" rIns="0" bIns="0" rtlCol="0"/>
            <a:lstStyle/>
            <a:p>
              <a:endParaRPr/>
            </a:p>
          </p:txBody>
        </p:sp>
        <p:sp>
          <p:nvSpPr>
            <p:cNvPr id="109" name="object 109"/>
            <p:cNvSpPr/>
            <p:nvPr/>
          </p:nvSpPr>
          <p:spPr>
            <a:xfrm>
              <a:off x="5766815" y="2286000"/>
              <a:ext cx="0" cy="474980"/>
            </a:xfrm>
            <a:custGeom>
              <a:avLst/>
              <a:gdLst/>
              <a:ahLst/>
              <a:cxnLst/>
              <a:rect l="l" t="t" r="r" b="b"/>
              <a:pathLst>
                <a:path h="474980">
                  <a:moveTo>
                    <a:pt x="0" y="0"/>
                  </a:moveTo>
                  <a:lnTo>
                    <a:pt x="0" y="474725"/>
                  </a:lnTo>
                </a:path>
              </a:pathLst>
            </a:custGeom>
            <a:ln w="6845">
              <a:solidFill>
                <a:srgbClr val="000000"/>
              </a:solidFill>
            </a:ln>
          </p:spPr>
          <p:txBody>
            <a:bodyPr wrap="square" lIns="0" tIns="0" rIns="0" bIns="0" rtlCol="0"/>
            <a:lstStyle/>
            <a:p>
              <a:endParaRPr/>
            </a:p>
          </p:txBody>
        </p:sp>
        <p:sp>
          <p:nvSpPr>
            <p:cNvPr id="110" name="object 110"/>
            <p:cNvSpPr/>
            <p:nvPr/>
          </p:nvSpPr>
          <p:spPr>
            <a:xfrm>
              <a:off x="6637781" y="2286000"/>
              <a:ext cx="400050" cy="0"/>
            </a:xfrm>
            <a:custGeom>
              <a:avLst/>
              <a:gdLst/>
              <a:ahLst/>
              <a:cxnLst/>
              <a:rect l="l" t="t" r="r" b="b"/>
              <a:pathLst>
                <a:path w="400050">
                  <a:moveTo>
                    <a:pt x="400050" y="0"/>
                  </a:moveTo>
                  <a:lnTo>
                    <a:pt x="0" y="0"/>
                  </a:lnTo>
                </a:path>
              </a:pathLst>
            </a:custGeom>
            <a:ln w="6845">
              <a:solidFill>
                <a:srgbClr val="000000"/>
              </a:solidFill>
            </a:ln>
          </p:spPr>
          <p:txBody>
            <a:bodyPr wrap="square" lIns="0" tIns="0" rIns="0" bIns="0" rtlCol="0"/>
            <a:lstStyle/>
            <a:p>
              <a:endParaRPr/>
            </a:p>
          </p:txBody>
        </p:sp>
        <p:sp>
          <p:nvSpPr>
            <p:cNvPr id="111" name="object 111"/>
            <p:cNvSpPr/>
            <p:nvPr/>
          </p:nvSpPr>
          <p:spPr>
            <a:xfrm>
              <a:off x="6637781" y="2760726"/>
              <a:ext cx="400050" cy="0"/>
            </a:xfrm>
            <a:custGeom>
              <a:avLst/>
              <a:gdLst/>
              <a:ahLst/>
              <a:cxnLst/>
              <a:rect l="l" t="t" r="r" b="b"/>
              <a:pathLst>
                <a:path w="400050">
                  <a:moveTo>
                    <a:pt x="400050" y="0"/>
                  </a:moveTo>
                  <a:lnTo>
                    <a:pt x="0" y="0"/>
                  </a:lnTo>
                </a:path>
              </a:pathLst>
            </a:custGeom>
            <a:ln w="6845">
              <a:solidFill>
                <a:srgbClr val="000000"/>
              </a:solidFill>
            </a:ln>
          </p:spPr>
          <p:txBody>
            <a:bodyPr wrap="square" lIns="0" tIns="0" rIns="0" bIns="0" rtlCol="0"/>
            <a:lstStyle/>
            <a:p>
              <a:endParaRPr/>
            </a:p>
          </p:txBody>
        </p:sp>
        <p:sp>
          <p:nvSpPr>
            <p:cNvPr id="112" name="object 112"/>
            <p:cNvSpPr/>
            <p:nvPr/>
          </p:nvSpPr>
          <p:spPr>
            <a:xfrm>
              <a:off x="6637781" y="2286000"/>
              <a:ext cx="0" cy="474980"/>
            </a:xfrm>
            <a:custGeom>
              <a:avLst/>
              <a:gdLst/>
              <a:ahLst/>
              <a:cxnLst/>
              <a:rect l="l" t="t" r="r" b="b"/>
              <a:pathLst>
                <a:path h="474980">
                  <a:moveTo>
                    <a:pt x="0" y="0"/>
                  </a:moveTo>
                  <a:lnTo>
                    <a:pt x="0" y="474726"/>
                  </a:lnTo>
                </a:path>
              </a:pathLst>
            </a:custGeom>
            <a:ln w="6845">
              <a:solidFill>
                <a:srgbClr val="000000"/>
              </a:solidFill>
            </a:ln>
          </p:spPr>
          <p:txBody>
            <a:bodyPr wrap="square" lIns="0" tIns="0" rIns="0" bIns="0" rtlCol="0"/>
            <a:lstStyle/>
            <a:p>
              <a:endParaRPr/>
            </a:p>
          </p:txBody>
        </p:sp>
        <p:sp>
          <p:nvSpPr>
            <p:cNvPr id="113" name="object 113"/>
            <p:cNvSpPr/>
            <p:nvPr/>
          </p:nvSpPr>
          <p:spPr>
            <a:xfrm>
              <a:off x="7037069" y="2286000"/>
              <a:ext cx="0" cy="474980"/>
            </a:xfrm>
            <a:custGeom>
              <a:avLst/>
              <a:gdLst/>
              <a:ahLst/>
              <a:cxnLst/>
              <a:rect l="l" t="t" r="r" b="b"/>
              <a:pathLst>
                <a:path h="474980">
                  <a:moveTo>
                    <a:pt x="0" y="0"/>
                  </a:moveTo>
                  <a:lnTo>
                    <a:pt x="0" y="474726"/>
                  </a:lnTo>
                </a:path>
              </a:pathLst>
            </a:custGeom>
            <a:ln w="6845">
              <a:solidFill>
                <a:srgbClr val="000000"/>
              </a:solidFill>
            </a:ln>
          </p:spPr>
          <p:txBody>
            <a:bodyPr wrap="square" lIns="0" tIns="0" rIns="0" bIns="0" rtlCol="0"/>
            <a:lstStyle/>
            <a:p>
              <a:endParaRPr/>
            </a:p>
          </p:txBody>
        </p:sp>
        <p:sp>
          <p:nvSpPr>
            <p:cNvPr id="138" name="object 138"/>
            <p:cNvSpPr/>
            <p:nvPr/>
          </p:nvSpPr>
          <p:spPr>
            <a:xfrm>
              <a:off x="4579741" y="2364129"/>
              <a:ext cx="318770" cy="320675"/>
            </a:xfrm>
            <a:custGeom>
              <a:avLst/>
              <a:gdLst/>
              <a:ahLst/>
              <a:cxnLst/>
              <a:rect l="l" t="t" r="r" b="b"/>
              <a:pathLst>
                <a:path w="318770" h="320675">
                  <a:moveTo>
                    <a:pt x="318394" y="159614"/>
                  </a:moveTo>
                  <a:lnTo>
                    <a:pt x="312541" y="116559"/>
                  </a:lnTo>
                  <a:lnTo>
                    <a:pt x="296053" y="77950"/>
                  </a:lnTo>
                  <a:lnTo>
                    <a:pt x="270533" y="45371"/>
                  </a:lnTo>
                  <a:lnTo>
                    <a:pt x="237586" y="20403"/>
                  </a:lnTo>
                  <a:lnTo>
                    <a:pt x="198816" y="4628"/>
                  </a:lnTo>
                  <a:lnTo>
                    <a:pt x="170526" y="0"/>
                  </a:lnTo>
                  <a:lnTo>
                    <a:pt x="154556" y="560"/>
                  </a:lnTo>
                  <a:lnTo>
                    <a:pt x="110109" y="9338"/>
                  </a:lnTo>
                  <a:lnTo>
                    <a:pt x="71697" y="27649"/>
                  </a:lnTo>
                  <a:lnTo>
                    <a:pt x="40404" y="54066"/>
                  </a:lnTo>
                  <a:lnTo>
                    <a:pt x="17313" y="87161"/>
                  </a:lnTo>
                  <a:lnTo>
                    <a:pt x="3509" y="125508"/>
                  </a:lnTo>
                  <a:lnTo>
                    <a:pt x="0" y="153285"/>
                  </a:lnTo>
                  <a:lnTo>
                    <a:pt x="615" y="168702"/>
                  </a:lnTo>
                  <a:lnTo>
                    <a:pt x="9656" y="212021"/>
                  </a:lnTo>
                  <a:lnTo>
                    <a:pt x="28370" y="249894"/>
                  </a:lnTo>
                  <a:lnTo>
                    <a:pt x="55317" y="280973"/>
                  </a:lnTo>
                  <a:lnTo>
                    <a:pt x="89056" y="303908"/>
                  </a:lnTo>
                  <a:lnTo>
                    <a:pt x="128146" y="317351"/>
                  </a:lnTo>
                  <a:lnTo>
                    <a:pt x="156468" y="320374"/>
                  </a:lnTo>
                  <a:lnTo>
                    <a:pt x="171361" y="319714"/>
                  </a:lnTo>
                  <a:lnTo>
                    <a:pt x="213411" y="310246"/>
                  </a:lnTo>
                  <a:lnTo>
                    <a:pt x="250367" y="290767"/>
                  </a:lnTo>
                  <a:lnTo>
                    <a:pt x="280750" y="262853"/>
                  </a:lnTo>
                  <a:lnTo>
                    <a:pt x="303082" y="228079"/>
                  </a:lnTo>
                  <a:lnTo>
                    <a:pt x="315883" y="188020"/>
                  </a:lnTo>
                  <a:lnTo>
                    <a:pt x="318394" y="159614"/>
                  </a:lnTo>
                  <a:close/>
                </a:path>
              </a:pathLst>
            </a:custGeom>
            <a:ln w="6845">
              <a:solidFill>
                <a:srgbClr val="000000"/>
              </a:solidFill>
            </a:ln>
          </p:spPr>
          <p:txBody>
            <a:bodyPr wrap="square" lIns="0" tIns="0" rIns="0" bIns="0" rtlCol="0"/>
            <a:lstStyle/>
            <a:p>
              <a:endParaRPr/>
            </a:p>
          </p:txBody>
        </p:sp>
        <p:sp>
          <p:nvSpPr>
            <p:cNvPr id="139" name="object 139"/>
            <p:cNvSpPr/>
            <p:nvPr/>
          </p:nvSpPr>
          <p:spPr>
            <a:xfrm>
              <a:off x="4655820" y="2514600"/>
              <a:ext cx="13335" cy="12700"/>
            </a:xfrm>
            <a:custGeom>
              <a:avLst/>
              <a:gdLst/>
              <a:ahLst/>
              <a:cxnLst/>
              <a:rect l="l" t="t" r="r" b="b"/>
              <a:pathLst>
                <a:path w="13335" h="12700">
                  <a:moveTo>
                    <a:pt x="0" y="12191"/>
                  </a:moveTo>
                  <a:lnTo>
                    <a:pt x="12953" y="0"/>
                  </a:lnTo>
                </a:path>
              </a:pathLst>
            </a:custGeom>
            <a:ln w="6845">
              <a:solidFill>
                <a:srgbClr val="000000"/>
              </a:solidFill>
            </a:ln>
          </p:spPr>
          <p:txBody>
            <a:bodyPr wrap="square" lIns="0" tIns="0" rIns="0" bIns="0" rtlCol="0"/>
            <a:lstStyle/>
            <a:p>
              <a:endParaRPr/>
            </a:p>
          </p:txBody>
        </p:sp>
        <p:sp>
          <p:nvSpPr>
            <p:cNvPr id="140" name="object 140"/>
            <p:cNvSpPr/>
            <p:nvPr/>
          </p:nvSpPr>
          <p:spPr>
            <a:xfrm>
              <a:off x="4668773" y="2498598"/>
              <a:ext cx="10160" cy="16510"/>
            </a:xfrm>
            <a:custGeom>
              <a:avLst/>
              <a:gdLst/>
              <a:ahLst/>
              <a:cxnLst/>
              <a:rect l="l" t="t" r="r" b="b"/>
              <a:pathLst>
                <a:path w="10160" h="16510">
                  <a:moveTo>
                    <a:pt x="0" y="16001"/>
                  </a:moveTo>
                  <a:lnTo>
                    <a:pt x="9905" y="0"/>
                  </a:lnTo>
                </a:path>
              </a:pathLst>
            </a:custGeom>
            <a:ln w="6845">
              <a:solidFill>
                <a:srgbClr val="000000"/>
              </a:solidFill>
            </a:ln>
          </p:spPr>
          <p:txBody>
            <a:bodyPr wrap="square" lIns="0" tIns="0" rIns="0" bIns="0" rtlCol="0"/>
            <a:lstStyle/>
            <a:p>
              <a:endParaRPr/>
            </a:p>
          </p:txBody>
        </p:sp>
        <p:sp>
          <p:nvSpPr>
            <p:cNvPr id="141" name="object 141"/>
            <p:cNvSpPr/>
            <p:nvPr/>
          </p:nvSpPr>
          <p:spPr>
            <a:xfrm>
              <a:off x="4678679" y="2487929"/>
              <a:ext cx="9525" cy="10795"/>
            </a:xfrm>
            <a:custGeom>
              <a:avLst/>
              <a:gdLst/>
              <a:ahLst/>
              <a:cxnLst/>
              <a:rect l="l" t="t" r="r" b="b"/>
              <a:pathLst>
                <a:path w="9525" h="10794">
                  <a:moveTo>
                    <a:pt x="0" y="10668"/>
                  </a:moveTo>
                  <a:lnTo>
                    <a:pt x="9144" y="0"/>
                  </a:lnTo>
                </a:path>
              </a:pathLst>
            </a:custGeom>
            <a:ln w="6845">
              <a:solidFill>
                <a:srgbClr val="000000"/>
              </a:solidFill>
            </a:ln>
          </p:spPr>
          <p:txBody>
            <a:bodyPr wrap="square" lIns="0" tIns="0" rIns="0" bIns="0" rtlCol="0"/>
            <a:lstStyle/>
            <a:p>
              <a:endParaRPr/>
            </a:p>
          </p:txBody>
        </p:sp>
        <p:sp>
          <p:nvSpPr>
            <p:cNvPr id="142" name="object 142"/>
            <p:cNvSpPr/>
            <p:nvPr/>
          </p:nvSpPr>
          <p:spPr>
            <a:xfrm>
              <a:off x="4687823" y="2485644"/>
              <a:ext cx="13335" cy="2540"/>
            </a:xfrm>
            <a:custGeom>
              <a:avLst/>
              <a:gdLst/>
              <a:ahLst/>
              <a:cxnLst/>
              <a:rect l="l" t="t" r="r" b="b"/>
              <a:pathLst>
                <a:path w="13335" h="2539">
                  <a:moveTo>
                    <a:pt x="0" y="2286"/>
                  </a:moveTo>
                  <a:lnTo>
                    <a:pt x="12953" y="0"/>
                  </a:lnTo>
                </a:path>
              </a:pathLst>
            </a:custGeom>
            <a:ln w="6845">
              <a:solidFill>
                <a:srgbClr val="000000"/>
              </a:solidFill>
            </a:ln>
          </p:spPr>
          <p:txBody>
            <a:bodyPr wrap="square" lIns="0" tIns="0" rIns="0" bIns="0" rtlCol="0"/>
            <a:lstStyle/>
            <a:p>
              <a:endParaRPr/>
            </a:p>
          </p:txBody>
        </p:sp>
        <p:sp>
          <p:nvSpPr>
            <p:cNvPr id="143" name="object 143"/>
            <p:cNvSpPr/>
            <p:nvPr/>
          </p:nvSpPr>
          <p:spPr>
            <a:xfrm>
              <a:off x="4700778" y="2485644"/>
              <a:ext cx="10160" cy="2540"/>
            </a:xfrm>
            <a:custGeom>
              <a:avLst/>
              <a:gdLst/>
              <a:ahLst/>
              <a:cxnLst/>
              <a:rect l="l" t="t" r="r" b="b"/>
              <a:pathLst>
                <a:path w="10160" h="2539">
                  <a:moveTo>
                    <a:pt x="0" y="0"/>
                  </a:moveTo>
                  <a:lnTo>
                    <a:pt x="9906" y="2286"/>
                  </a:lnTo>
                </a:path>
              </a:pathLst>
            </a:custGeom>
            <a:ln w="6845">
              <a:solidFill>
                <a:srgbClr val="000000"/>
              </a:solidFill>
            </a:ln>
          </p:spPr>
          <p:txBody>
            <a:bodyPr wrap="square" lIns="0" tIns="0" rIns="0" bIns="0" rtlCol="0"/>
            <a:lstStyle/>
            <a:p>
              <a:endParaRPr/>
            </a:p>
          </p:txBody>
        </p:sp>
        <p:sp>
          <p:nvSpPr>
            <p:cNvPr id="144" name="object 144"/>
            <p:cNvSpPr/>
            <p:nvPr/>
          </p:nvSpPr>
          <p:spPr>
            <a:xfrm>
              <a:off x="4710684" y="2487929"/>
              <a:ext cx="9525" cy="10795"/>
            </a:xfrm>
            <a:custGeom>
              <a:avLst/>
              <a:gdLst/>
              <a:ahLst/>
              <a:cxnLst/>
              <a:rect l="l" t="t" r="r" b="b"/>
              <a:pathLst>
                <a:path w="9525" h="10794">
                  <a:moveTo>
                    <a:pt x="0" y="0"/>
                  </a:moveTo>
                  <a:lnTo>
                    <a:pt x="9143" y="10668"/>
                  </a:lnTo>
                </a:path>
              </a:pathLst>
            </a:custGeom>
            <a:ln w="6845">
              <a:solidFill>
                <a:srgbClr val="000000"/>
              </a:solidFill>
            </a:ln>
          </p:spPr>
          <p:txBody>
            <a:bodyPr wrap="square" lIns="0" tIns="0" rIns="0" bIns="0" rtlCol="0"/>
            <a:lstStyle/>
            <a:p>
              <a:endParaRPr/>
            </a:p>
          </p:txBody>
        </p:sp>
        <p:sp>
          <p:nvSpPr>
            <p:cNvPr id="145" name="object 145"/>
            <p:cNvSpPr/>
            <p:nvPr/>
          </p:nvSpPr>
          <p:spPr>
            <a:xfrm>
              <a:off x="4719828" y="2498598"/>
              <a:ext cx="10795" cy="16510"/>
            </a:xfrm>
            <a:custGeom>
              <a:avLst/>
              <a:gdLst/>
              <a:ahLst/>
              <a:cxnLst/>
              <a:rect l="l" t="t" r="r" b="b"/>
              <a:pathLst>
                <a:path w="10795" h="16510">
                  <a:moveTo>
                    <a:pt x="0" y="0"/>
                  </a:moveTo>
                  <a:lnTo>
                    <a:pt x="10668" y="16001"/>
                  </a:lnTo>
                </a:path>
              </a:pathLst>
            </a:custGeom>
            <a:ln w="6845">
              <a:solidFill>
                <a:srgbClr val="000000"/>
              </a:solidFill>
            </a:ln>
          </p:spPr>
          <p:txBody>
            <a:bodyPr wrap="square" lIns="0" tIns="0" rIns="0" bIns="0" rtlCol="0"/>
            <a:lstStyle/>
            <a:p>
              <a:endParaRPr/>
            </a:p>
          </p:txBody>
        </p:sp>
        <p:sp>
          <p:nvSpPr>
            <p:cNvPr id="146" name="object 146"/>
            <p:cNvSpPr/>
            <p:nvPr/>
          </p:nvSpPr>
          <p:spPr>
            <a:xfrm>
              <a:off x="4730496" y="2514600"/>
              <a:ext cx="12700" cy="12700"/>
            </a:xfrm>
            <a:custGeom>
              <a:avLst/>
              <a:gdLst/>
              <a:ahLst/>
              <a:cxnLst/>
              <a:rect l="l" t="t" r="r" b="b"/>
              <a:pathLst>
                <a:path w="12700" h="12700">
                  <a:moveTo>
                    <a:pt x="0" y="0"/>
                  </a:moveTo>
                  <a:lnTo>
                    <a:pt x="12191" y="12191"/>
                  </a:lnTo>
                </a:path>
              </a:pathLst>
            </a:custGeom>
            <a:ln w="6845">
              <a:solidFill>
                <a:srgbClr val="000000"/>
              </a:solidFill>
            </a:ln>
          </p:spPr>
          <p:txBody>
            <a:bodyPr wrap="square" lIns="0" tIns="0" rIns="0" bIns="0" rtlCol="0"/>
            <a:lstStyle/>
            <a:p>
              <a:endParaRPr/>
            </a:p>
          </p:txBody>
        </p:sp>
        <p:sp>
          <p:nvSpPr>
            <p:cNvPr id="147" name="object 147"/>
            <p:cNvSpPr/>
            <p:nvPr/>
          </p:nvSpPr>
          <p:spPr>
            <a:xfrm>
              <a:off x="4742688" y="2526792"/>
              <a:ext cx="9525" cy="16510"/>
            </a:xfrm>
            <a:custGeom>
              <a:avLst/>
              <a:gdLst/>
              <a:ahLst/>
              <a:cxnLst/>
              <a:rect l="l" t="t" r="r" b="b"/>
              <a:pathLst>
                <a:path w="9525" h="16510">
                  <a:moveTo>
                    <a:pt x="0" y="0"/>
                  </a:moveTo>
                  <a:lnTo>
                    <a:pt x="9144" y="16001"/>
                  </a:lnTo>
                </a:path>
              </a:pathLst>
            </a:custGeom>
            <a:ln w="6845">
              <a:solidFill>
                <a:srgbClr val="000000"/>
              </a:solidFill>
            </a:ln>
          </p:spPr>
          <p:txBody>
            <a:bodyPr wrap="square" lIns="0" tIns="0" rIns="0" bIns="0" rtlCol="0"/>
            <a:lstStyle/>
            <a:p>
              <a:endParaRPr/>
            </a:p>
          </p:txBody>
        </p:sp>
        <p:sp>
          <p:nvSpPr>
            <p:cNvPr id="148" name="object 148"/>
            <p:cNvSpPr/>
            <p:nvPr/>
          </p:nvSpPr>
          <p:spPr>
            <a:xfrm>
              <a:off x="4751832" y="2542794"/>
              <a:ext cx="10795" cy="13335"/>
            </a:xfrm>
            <a:custGeom>
              <a:avLst/>
              <a:gdLst/>
              <a:ahLst/>
              <a:cxnLst/>
              <a:rect l="l" t="t" r="r" b="b"/>
              <a:pathLst>
                <a:path w="10795" h="13335">
                  <a:moveTo>
                    <a:pt x="0" y="0"/>
                  </a:moveTo>
                  <a:lnTo>
                    <a:pt x="10667" y="12954"/>
                  </a:lnTo>
                </a:path>
              </a:pathLst>
            </a:custGeom>
            <a:ln w="6845">
              <a:solidFill>
                <a:srgbClr val="000000"/>
              </a:solidFill>
            </a:ln>
          </p:spPr>
          <p:txBody>
            <a:bodyPr wrap="square" lIns="0" tIns="0" rIns="0" bIns="0" rtlCol="0"/>
            <a:lstStyle/>
            <a:p>
              <a:endParaRPr/>
            </a:p>
          </p:txBody>
        </p:sp>
        <p:sp>
          <p:nvSpPr>
            <p:cNvPr id="149" name="object 149"/>
            <p:cNvSpPr/>
            <p:nvPr/>
          </p:nvSpPr>
          <p:spPr>
            <a:xfrm>
              <a:off x="4762500" y="2555748"/>
              <a:ext cx="9525" cy="10160"/>
            </a:xfrm>
            <a:custGeom>
              <a:avLst/>
              <a:gdLst/>
              <a:ahLst/>
              <a:cxnLst/>
              <a:rect l="l" t="t" r="r" b="b"/>
              <a:pathLst>
                <a:path w="9525" h="10160">
                  <a:moveTo>
                    <a:pt x="0" y="0"/>
                  </a:moveTo>
                  <a:lnTo>
                    <a:pt x="9144" y="9905"/>
                  </a:lnTo>
                </a:path>
              </a:pathLst>
            </a:custGeom>
            <a:ln w="6845">
              <a:solidFill>
                <a:srgbClr val="000000"/>
              </a:solidFill>
            </a:ln>
          </p:spPr>
          <p:txBody>
            <a:bodyPr wrap="square" lIns="0" tIns="0" rIns="0" bIns="0" rtlCol="0"/>
            <a:lstStyle/>
            <a:p>
              <a:endParaRPr/>
            </a:p>
          </p:txBody>
        </p:sp>
        <p:sp>
          <p:nvSpPr>
            <p:cNvPr id="150" name="object 150"/>
            <p:cNvSpPr/>
            <p:nvPr/>
          </p:nvSpPr>
          <p:spPr>
            <a:xfrm>
              <a:off x="4771644" y="2565654"/>
              <a:ext cx="12700" cy="3810"/>
            </a:xfrm>
            <a:custGeom>
              <a:avLst/>
              <a:gdLst/>
              <a:ahLst/>
              <a:cxnLst/>
              <a:rect l="l" t="t" r="r" b="b"/>
              <a:pathLst>
                <a:path w="12700" h="3810">
                  <a:moveTo>
                    <a:pt x="0" y="0"/>
                  </a:moveTo>
                  <a:lnTo>
                    <a:pt x="12191" y="3809"/>
                  </a:lnTo>
                </a:path>
              </a:pathLst>
            </a:custGeom>
            <a:ln w="6845">
              <a:solidFill>
                <a:srgbClr val="000000"/>
              </a:solidFill>
            </a:ln>
          </p:spPr>
          <p:txBody>
            <a:bodyPr wrap="square" lIns="0" tIns="0" rIns="0" bIns="0" rtlCol="0"/>
            <a:lstStyle/>
            <a:p>
              <a:endParaRPr/>
            </a:p>
          </p:txBody>
        </p:sp>
        <p:sp>
          <p:nvSpPr>
            <p:cNvPr id="151" name="object 151"/>
            <p:cNvSpPr/>
            <p:nvPr/>
          </p:nvSpPr>
          <p:spPr>
            <a:xfrm>
              <a:off x="4783835" y="2565654"/>
              <a:ext cx="6985" cy="3810"/>
            </a:xfrm>
            <a:custGeom>
              <a:avLst/>
              <a:gdLst/>
              <a:ahLst/>
              <a:cxnLst/>
              <a:rect l="l" t="t" r="r" b="b"/>
              <a:pathLst>
                <a:path w="6985" h="3810">
                  <a:moveTo>
                    <a:pt x="0" y="3809"/>
                  </a:moveTo>
                  <a:lnTo>
                    <a:pt x="6858" y="0"/>
                  </a:lnTo>
                </a:path>
              </a:pathLst>
            </a:custGeom>
            <a:ln w="6845">
              <a:solidFill>
                <a:srgbClr val="000000"/>
              </a:solidFill>
            </a:ln>
          </p:spPr>
          <p:txBody>
            <a:bodyPr wrap="square" lIns="0" tIns="0" rIns="0" bIns="0" rtlCol="0"/>
            <a:lstStyle/>
            <a:p>
              <a:endParaRPr/>
            </a:p>
          </p:txBody>
        </p:sp>
        <p:sp>
          <p:nvSpPr>
            <p:cNvPr id="152" name="object 152"/>
            <p:cNvSpPr/>
            <p:nvPr/>
          </p:nvSpPr>
          <p:spPr>
            <a:xfrm>
              <a:off x="4790694" y="2555748"/>
              <a:ext cx="9525" cy="10160"/>
            </a:xfrm>
            <a:custGeom>
              <a:avLst/>
              <a:gdLst/>
              <a:ahLst/>
              <a:cxnLst/>
              <a:rect l="l" t="t" r="r" b="b"/>
              <a:pathLst>
                <a:path w="9525" h="10160">
                  <a:moveTo>
                    <a:pt x="0" y="9905"/>
                  </a:moveTo>
                  <a:lnTo>
                    <a:pt x="9143" y="0"/>
                  </a:lnTo>
                </a:path>
              </a:pathLst>
            </a:custGeom>
            <a:ln w="6845">
              <a:solidFill>
                <a:srgbClr val="000000"/>
              </a:solidFill>
            </a:ln>
          </p:spPr>
          <p:txBody>
            <a:bodyPr wrap="square" lIns="0" tIns="0" rIns="0" bIns="0" rtlCol="0"/>
            <a:lstStyle/>
            <a:p>
              <a:endParaRPr/>
            </a:p>
          </p:txBody>
        </p:sp>
        <p:sp>
          <p:nvSpPr>
            <p:cNvPr id="153" name="object 153"/>
            <p:cNvSpPr/>
            <p:nvPr/>
          </p:nvSpPr>
          <p:spPr>
            <a:xfrm>
              <a:off x="4799838" y="2542794"/>
              <a:ext cx="10795" cy="13335"/>
            </a:xfrm>
            <a:custGeom>
              <a:avLst/>
              <a:gdLst/>
              <a:ahLst/>
              <a:cxnLst/>
              <a:rect l="l" t="t" r="r" b="b"/>
              <a:pathLst>
                <a:path w="10795" h="13335">
                  <a:moveTo>
                    <a:pt x="0" y="12954"/>
                  </a:moveTo>
                  <a:lnTo>
                    <a:pt x="10667" y="0"/>
                  </a:lnTo>
                </a:path>
              </a:pathLst>
            </a:custGeom>
            <a:ln w="6845">
              <a:solidFill>
                <a:srgbClr val="000000"/>
              </a:solidFill>
            </a:ln>
          </p:spPr>
          <p:txBody>
            <a:bodyPr wrap="square" lIns="0" tIns="0" rIns="0" bIns="0" rtlCol="0"/>
            <a:lstStyle/>
            <a:p>
              <a:endParaRPr/>
            </a:p>
          </p:txBody>
        </p:sp>
        <p:sp>
          <p:nvSpPr>
            <p:cNvPr id="154" name="object 154"/>
            <p:cNvSpPr/>
            <p:nvPr/>
          </p:nvSpPr>
          <p:spPr>
            <a:xfrm>
              <a:off x="4810505" y="2526792"/>
              <a:ext cx="9525" cy="16510"/>
            </a:xfrm>
            <a:custGeom>
              <a:avLst/>
              <a:gdLst/>
              <a:ahLst/>
              <a:cxnLst/>
              <a:rect l="l" t="t" r="r" b="b"/>
              <a:pathLst>
                <a:path w="9525" h="16510">
                  <a:moveTo>
                    <a:pt x="0" y="16001"/>
                  </a:moveTo>
                  <a:lnTo>
                    <a:pt x="9144" y="0"/>
                  </a:lnTo>
                </a:path>
              </a:pathLst>
            </a:custGeom>
            <a:ln w="6845">
              <a:solidFill>
                <a:srgbClr val="000000"/>
              </a:solidFill>
            </a:ln>
          </p:spPr>
          <p:txBody>
            <a:bodyPr wrap="square" lIns="0" tIns="0" rIns="0" bIns="0" rtlCol="0"/>
            <a:lstStyle/>
            <a:p>
              <a:endParaRPr/>
            </a:p>
          </p:txBody>
        </p:sp>
        <p:sp>
          <p:nvSpPr>
            <p:cNvPr id="155" name="object 155"/>
            <p:cNvSpPr/>
            <p:nvPr/>
          </p:nvSpPr>
          <p:spPr>
            <a:xfrm>
              <a:off x="4579741" y="2364129"/>
              <a:ext cx="318770" cy="320675"/>
            </a:xfrm>
            <a:custGeom>
              <a:avLst/>
              <a:gdLst/>
              <a:ahLst/>
              <a:cxnLst/>
              <a:rect l="l" t="t" r="r" b="b"/>
              <a:pathLst>
                <a:path w="318770" h="320675">
                  <a:moveTo>
                    <a:pt x="318394" y="159614"/>
                  </a:moveTo>
                  <a:lnTo>
                    <a:pt x="312541" y="116559"/>
                  </a:lnTo>
                  <a:lnTo>
                    <a:pt x="296053" y="77950"/>
                  </a:lnTo>
                  <a:lnTo>
                    <a:pt x="270533" y="45371"/>
                  </a:lnTo>
                  <a:lnTo>
                    <a:pt x="237586" y="20403"/>
                  </a:lnTo>
                  <a:lnTo>
                    <a:pt x="198816" y="4628"/>
                  </a:lnTo>
                  <a:lnTo>
                    <a:pt x="170526" y="0"/>
                  </a:lnTo>
                  <a:lnTo>
                    <a:pt x="154556" y="560"/>
                  </a:lnTo>
                  <a:lnTo>
                    <a:pt x="110109" y="9338"/>
                  </a:lnTo>
                  <a:lnTo>
                    <a:pt x="71697" y="27649"/>
                  </a:lnTo>
                  <a:lnTo>
                    <a:pt x="40404" y="54066"/>
                  </a:lnTo>
                  <a:lnTo>
                    <a:pt x="17313" y="87161"/>
                  </a:lnTo>
                  <a:lnTo>
                    <a:pt x="3509" y="125508"/>
                  </a:lnTo>
                  <a:lnTo>
                    <a:pt x="0" y="153285"/>
                  </a:lnTo>
                  <a:lnTo>
                    <a:pt x="615" y="168702"/>
                  </a:lnTo>
                  <a:lnTo>
                    <a:pt x="9656" y="212021"/>
                  </a:lnTo>
                  <a:lnTo>
                    <a:pt x="28370" y="249894"/>
                  </a:lnTo>
                  <a:lnTo>
                    <a:pt x="55317" y="280973"/>
                  </a:lnTo>
                  <a:lnTo>
                    <a:pt x="89056" y="303908"/>
                  </a:lnTo>
                  <a:lnTo>
                    <a:pt x="128146" y="317351"/>
                  </a:lnTo>
                  <a:lnTo>
                    <a:pt x="156468" y="320374"/>
                  </a:lnTo>
                  <a:lnTo>
                    <a:pt x="171361" y="319714"/>
                  </a:lnTo>
                  <a:lnTo>
                    <a:pt x="213411" y="310246"/>
                  </a:lnTo>
                  <a:lnTo>
                    <a:pt x="250367" y="290767"/>
                  </a:lnTo>
                  <a:lnTo>
                    <a:pt x="280750" y="262853"/>
                  </a:lnTo>
                  <a:lnTo>
                    <a:pt x="303082" y="228079"/>
                  </a:lnTo>
                  <a:lnTo>
                    <a:pt x="315883" y="188020"/>
                  </a:lnTo>
                  <a:lnTo>
                    <a:pt x="318394" y="159614"/>
                  </a:lnTo>
                  <a:close/>
                </a:path>
              </a:pathLst>
            </a:custGeom>
            <a:ln w="6845">
              <a:solidFill>
                <a:srgbClr val="000000"/>
              </a:solidFill>
            </a:ln>
          </p:spPr>
          <p:txBody>
            <a:bodyPr wrap="square" lIns="0" tIns="0" rIns="0" bIns="0" rtlCol="0"/>
            <a:lstStyle/>
            <a:p>
              <a:endParaRPr/>
            </a:p>
          </p:txBody>
        </p:sp>
        <p:sp>
          <p:nvSpPr>
            <p:cNvPr id="156" name="object 156"/>
            <p:cNvSpPr/>
            <p:nvPr/>
          </p:nvSpPr>
          <p:spPr>
            <a:xfrm>
              <a:off x="4655820" y="2514600"/>
              <a:ext cx="13335" cy="12700"/>
            </a:xfrm>
            <a:custGeom>
              <a:avLst/>
              <a:gdLst/>
              <a:ahLst/>
              <a:cxnLst/>
              <a:rect l="l" t="t" r="r" b="b"/>
              <a:pathLst>
                <a:path w="13335" h="12700">
                  <a:moveTo>
                    <a:pt x="0" y="12191"/>
                  </a:moveTo>
                  <a:lnTo>
                    <a:pt x="12953" y="0"/>
                  </a:lnTo>
                </a:path>
              </a:pathLst>
            </a:custGeom>
            <a:ln w="6845">
              <a:solidFill>
                <a:srgbClr val="000000"/>
              </a:solidFill>
            </a:ln>
          </p:spPr>
          <p:txBody>
            <a:bodyPr wrap="square" lIns="0" tIns="0" rIns="0" bIns="0" rtlCol="0"/>
            <a:lstStyle/>
            <a:p>
              <a:endParaRPr/>
            </a:p>
          </p:txBody>
        </p:sp>
        <p:sp>
          <p:nvSpPr>
            <p:cNvPr id="157" name="object 157"/>
            <p:cNvSpPr/>
            <p:nvPr/>
          </p:nvSpPr>
          <p:spPr>
            <a:xfrm>
              <a:off x="4668773" y="2498598"/>
              <a:ext cx="10160" cy="16510"/>
            </a:xfrm>
            <a:custGeom>
              <a:avLst/>
              <a:gdLst/>
              <a:ahLst/>
              <a:cxnLst/>
              <a:rect l="l" t="t" r="r" b="b"/>
              <a:pathLst>
                <a:path w="10160" h="16510">
                  <a:moveTo>
                    <a:pt x="0" y="16001"/>
                  </a:moveTo>
                  <a:lnTo>
                    <a:pt x="9905" y="0"/>
                  </a:lnTo>
                </a:path>
              </a:pathLst>
            </a:custGeom>
            <a:ln w="6845">
              <a:solidFill>
                <a:srgbClr val="000000"/>
              </a:solidFill>
            </a:ln>
          </p:spPr>
          <p:txBody>
            <a:bodyPr wrap="square" lIns="0" tIns="0" rIns="0" bIns="0" rtlCol="0"/>
            <a:lstStyle/>
            <a:p>
              <a:endParaRPr/>
            </a:p>
          </p:txBody>
        </p:sp>
        <p:sp>
          <p:nvSpPr>
            <p:cNvPr id="158" name="object 158"/>
            <p:cNvSpPr/>
            <p:nvPr/>
          </p:nvSpPr>
          <p:spPr>
            <a:xfrm>
              <a:off x="4678679" y="2487929"/>
              <a:ext cx="9525" cy="10795"/>
            </a:xfrm>
            <a:custGeom>
              <a:avLst/>
              <a:gdLst/>
              <a:ahLst/>
              <a:cxnLst/>
              <a:rect l="l" t="t" r="r" b="b"/>
              <a:pathLst>
                <a:path w="9525" h="10794">
                  <a:moveTo>
                    <a:pt x="0" y="10668"/>
                  </a:moveTo>
                  <a:lnTo>
                    <a:pt x="9144" y="0"/>
                  </a:lnTo>
                </a:path>
              </a:pathLst>
            </a:custGeom>
            <a:ln w="6845">
              <a:solidFill>
                <a:srgbClr val="000000"/>
              </a:solidFill>
            </a:ln>
          </p:spPr>
          <p:txBody>
            <a:bodyPr wrap="square" lIns="0" tIns="0" rIns="0" bIns="0" rtlCol="0"/>
            <a:lstStyle/>
            <a:p>
              <a:endParaRPr/>
            </a:p>
          </p:txBody>
        </p:sp>
        <p:sp>
          <p:nvSpPr>
            <p:cNvPr id="159" name="object 159"/>
            <p:cNvSpPr/>
            <p:nvPr/>
          </p:nvSpPr>
          <p:spPr>
            <a:xfrm>
              <a:off x="4687823" y="2485644"/>
              <a:ext cx="13335" cy="2540"/>
            </a:xfrm>
            <a:custGeom>
              <a:avLst/>
              <a:gdLst/>
              <a:ahLst/>
              <a:cxnLst/>
              <a:rect l="l" t="t" r="r" b="b"/>
              <a:pathLst>
                <a:path w="13335" h="2539">
                  <a:moveTo>
                    <a:pt x="0" y="2286"/>
                  </a:moveTo>
                  <a:lnTo>
                    <a:pt x="12953" y="0"/>
                  </a:lnTo>
                </a:path>
              </a:pathLst>
            </a:custGeom>
            <a:ln w="6845">
              <a:solidFill>
                <a:srgbClr val="000000"/>
              </a:solidFill>
            </a:ln>
          </p:spPr>
          <p:txBody>
            <a:bodyPr wrap="square" lIns="0" tIns="0" rIns="0" bIns="0" rtlCol="0"/>
            <a:lstStyle/>
            <a:p>
              <a:endParaRPr/>
            </a:p>
          </p:txBody>
        </p:sp>
        <p:sp>
          <p:nvSpPr>
            <p:cNvPr id="160" name="object 160"/>
            <p:cNvSpPr/>
            <p:nvPr/>
          </p:nvSpPr>
          <p:spPr>
            <a:xfrm>
              <a:off x="4700778" y="2485644"/>
              <a:ext cx="10160" cy="2540"/>
            </a:xfrm>
            <a:custGeom>
              <a:avLst/>
              <a:gdLst/>
              <a:ahLst/>
              <a:cxnLst/>
              <a:rect l="l" t="t" r="r" b="b"/>
              <a:pathLst>
                <a:path w="10160" h="2539">
                  <a:moveTo>
                    <a:pt x="0" y="0"/>
                  </a:moveTo>
                  <a:lnTo>
                    <a:pt x="9906" y="2286"/>
                  </a:lnTo>
                </a:path>
              </a:pathLst>
            </a:custGeom>
            <a:ln w="6845">
              <a:solidFill>
                <a:srgbClr val="000000"/>
              </a:solidFill>
            </a:ln>
          </p:spPr>
          <p:txBody>
            <a:bodyPr wrap="square" lIns="0" tIns="0" rIns="0" bIns="0" rtlCol="0"/>
            <a:lstStyle/>
            <a:p>
              <a:endParaRPr/>
            </a:p>
          </p:txBody>
        </p:sp>
        <p:sp>
          <p:nvSpPr>
            <p:cNvPr id="161" name="object 161"/>
            <p:cNvSpPr/>
            <p:nvPr/>
          </p:nvSpPr>
          <p:spPr>
            <a:xfrm>
              <a:off x="4710684" y="2487929"/>
              <a:ext cx="9525" cy="10795"/>
            </a:xfrm>
            <a:custGeom>
              <a:avLst/>
              <a:gdLst/>
              <a:ahLst/>
              <a:cxnLst/>
              <a:rect l="l" t="t" r="r" b="b"/>
              <a:pathLst>
                <a:path w="9525" h="10794">
                  <a:moveTo>
                    <a:pt x="0" y="0"/>
                  </a:moveTo>
                  <a:lnTo>
                    <a:pt x="9143" y="10668"/>
                  </a:lnTo>
                </a:path>
              </a:pathLst>
            </a:custGeom>
            <a:ln w="6845">
              <a:solidFill>
                <a:srgbClr val="000000"/>
              </a:solidFill>
            </a:ln>
          </p:spPr>
          <p:txBody>
            <a:bodyPr wrap="square" lIns="0" tIns="0" rIns="0" bIns="0" rtlCol="0"/>
            <a:lstStyle/>
            <a:p>
              <a:endParaRPr/>
            </a:p>
          </p:txBody>
        </p:sp>
        <p:sp>
          <p:nvSpPr>
            <p:cNvPr id="162" name="object 162"/>
            <p:cNvSpPr/>
            <p:nvPr/>
          </p:nvSpPr>
          <p:spPr>
            <a:xfrm>
              <a:off x="4719828" y="2498598"/>
              <a:ext cx="10795" cy="16510"/>
            </a:xfrm>
            <a:custGeom>
              <a:avLst/>
              <a:gdLst/>
              <a:ahLst/>
              <a:cxnLst/>
              <a:rect l="l" t="t" r="r" b="b"/>
              <a:pathLst>
                <a:path w="10795" h="16510">
                  <a:moveTo>
                    <a:pt x="0" y="0"/>
                  </a:moveTo>
                  <a:lnTo>
                    <a:pt x="10668" y="16001"/>
                  </a:lnTo>
                </a:path>
              </a:pathLst>
            </a:custGeom>
            <a:ln w="6845">
              <a:solidFill>
                <a:srgbClr val="000000"/>
              </a:solidFill>
            </a:ln>
          </p:spPr>
          <p:txBody>
            <a:bodyPr wrap="square" lIns="0" tIns="0" rIns="0" bIns="0" rtlCol="0"/>
            <a:lstStyle/>
            <a:p>
              <a:endParaRPr/>
            </a:p>
          </p:txBody>
        </p:sp>
        <p:sp>
          <p:nvSpPr>
            <p:cNvPr id="163" name="object 163"/>
            <p:cNvSpPr/>
            <p:nvPr/>
          </p:nvSpPr>
          <p:spPr>
            <a:xfrm>
              <a:off x="4730496" y="2514600"/>
              <a:ext cx="12700" cy="12700"/>
            </a:xfrm>
            <a:custGeom>
              <a:avLst/>
              <a:gdLst/>
              <a:ahLst/>
              <a:cxnLst/>
              <a:rect l="l" t="t" r="r" b="b"/>
              <a:pathLst>
                <a:path w="12700" h="12700">
                  <a:moveTo>
                    <a:pt x="0" y="0"/>
                  </a:moveTo>
                  <a:lnTo>
                    <a:pt x="12191" y="12191"/>
                  </a:lnTo>
                </a:path>
              </a:pathLst>
            </a:custGeom>
            <a:ln w="6845">
              <a:solidFill>
                <a:srgbClr val="000000"/>
              </a:solidFill>
            </a:ln>
          </p:spPr>
          <p:txBody>
            <a:bodyPr wrap="square" lIns="0" tIns="0" rIns="0" bIns="0" rtlCol="0"/>
            <a:lstStyle/>
            <a:p>
              <a:endParaRPr/>
            </a:p>
          </p:txBody>
        </p:sp>
        <p:sp>
          <p:nvSpPr>
            <p:cNvPr id="170" name="object 170"/>
            <p:cNvSpPr/>
            <p:nvPr/>
          </p:nvSpPr>
          <p:spPr>
            <a:xfrm>
              <a:off x="4742688" y="2526792"/>
              <a:ext cx="9525" cy="16510"/>
            </a:xfrm>
            <a:custGeom>
              <a:avLst/>
              <a:gdLst/>
              <a:ahLst/>
              <a:cxnLst/>
              <a:rect l="l" t="t" r="r" b="b"/>
              <a:pathLst>
                <a:path w="9525" h="16510">
                  <a:moveTo>
                    <a:pt x="0" y="0"/>
                  </a:moveTo>
                  <a:lnTo>
                    <a:pt x="9144" y="16001"/>
                  </a:lnTo>
                </a:path>
              </a:pathLst>
            </a:custGeom>
            <a:ln w="6845">
              <a:solidFill>
                <a:srgbClr val="000000"/>
              </a:solidFill>
            </a:ln>
          </p:spPr>
          <p:txBody>
            <a:bodyPr wrap="square" lIns="0" tIns="0" rIns="0" bIns="0" rtlCol="0"/>
            <a:lstStyle/>
            <a:p>
              <a:endParaRPr/>
            </a:p>
          </p:txBody>
        </p:sp>
        <p:sp>
          <p:nvSpPr>
            <p:cNvPr id="171" name="object 171"/>
            <p:cNvSpPr/>
            <p:nvPr/>
          </p:nvSpPr>
          <p:spPr>
            <a:xfrm>
              <a:off x="4751832" y="2542794"/>
              <a:ext cx="10795" cy="13335"/>
            </a:xfrm>
            <a:custGeom>
              <a:avLst/>
              <a:gdLst/>
              <a:ahLst/>
              <a:cxnLst/>
              <a:rect l="l" t="t" r="r" b="b"/>
              <a:pathLst>
                <a:path w="10795" h="13335">
                  <a:moveTo>
                    <a:pt x="0" y="0"/>
                  </a:moveTo>
                  <a:lnTo>
                    <a:pt x="10667" y="12954"/>
                  </a:lnTo>
                </a:path>
              </a:pathLst>
            </a:custGeom>
            <a:ln w="6845">
              <a:solidFill>
                <a:srgbClr val="000000"/>
              </a:solidFill>
            </a:ln>
          </p:spPr>
          <p:txBody>
            <a:bodyPr wrap="square" lIns="0" tIns="0" rIns="0" bIns="0" rtlCol="0"/>
            <a:lstStyle/>
            <a:p>
              <a:endParaRPr/>
            </a:p>
          </p:txBody>
        </p:sp>
        <p:sp>
          <p:nvSpPr>
            <p:cNvPr id="172" name="object 172"/>
            <p:cNvSpPr/>
            <p:nvPr/>
          </p:nvSpPr>
          <p:spPr>
            <a:xfrm>
              <a:off x="4762500" y="2555748"/>
              <a:ext cx="9525" cy="10160"/>
            </a:xfrm>
            <a:custGeom>
              <a:avLst/>
              <a:gdLst/>
              <a:ahLst/>
              <a:cxnLst/>
              <a:rect l="l" t="t" r="r" b="b"/>
              <a:pathLst>
                <a:path w="9525" h="10160">
                  <a:moveTo>
                    <a:pt x="0" y="0"/>
                  </a:moveTo>
                  <a:lnTo>
                    <a:pt x="9144" y="9905"/>
                  </a:lnTo>
                </a:path>
              </a:pathLst>
            </a:custGeom>
            <a:ln w="6845">
              <a:solidFill>
                <a:srgbClr val="000000"/>
              </a:solidFill>
            </a:ln>
          </p:spPr>
          <p:txBody>
            <a:bodyPr wrap="square" lIns="0" tIns="0" rIns="0" bIns="0" rtlCol="0"/>
            <a:lstStyle/>
            <a:p>
              <a:endParaRPr/>
            </a:p>
          </p:txBody>
        </p:sp>
        <p:sp>
          <p:nvSpPr>
            <p:cNvPr id="173" name="object 173"/>
            <p:cNvSpPr/>
            <p:nvPr/>
          </p:nvSpPr>
          <p:spPr>
            <a:xfrm>
              <a:off x="4771644" y="2565654"/>
              <a:ext cx="12700" cy="3810"/>
            </a:xfrm>
            <a:custGeom>
              <a:avLst/>
              <a:gdLst/>
              <a:ahLst/>
              <a:cxnLst/>
              <a:rect l="l" t="t" r="r" b="b"/>
              <a:pathLst>
                <a:path w="12700" h="3810">
                  <a:moveTo>
                    <a:pt x="0" y="0"/>
                  </a:moveTo>
                  <a:lnTo>
                    <a:pt x="12191" y="3809"/>
                  </a:lnTo>
                </a:path>
              </a:pathLst>
            </a:custGeom>
            <a:ln w="6845">
              <a:solidFill>
                <a:srgbClr val="000000"/>
              </a:solidFill>
            </a:ln>
          </p:spPr>
          <p:txBody>
            <a:bodyPr wrap="square" lIns="0" tIns="0" rIns="0" bIns="0" rtlCol="0"/>
            <a:lstStyle/>
            <a:p>
              <a:endParaRPr/>
            </a:p>
          </p:txBody>
        </p:sp>
        <p:sp>
          <p:nvSpPr>
            <p:cNvPr id="174" name="object 174"/>
            <p:cNvSpPr/>
            <p:nvPr/>
          </p:nvSpPr>
          <p:spPr>
            <a:xfrm>
              <a:off x="4783835" y="2565654"/>
              <a:ext cx="6985" cy="3810"/>
            </a:xfrm>
            <a:custGeom>
              <a:avLst/>
              <a:gdLst/>
              <a:ahLst/>
              <a:cxnLst/>
              <a:rect l="l" t="t" r="r" b="b"/>
              <a:pathLst>
                <a:path w="6985" h="3810">
                  <a:moveTo>
                    <a:pt x="0" y="3809"/>
                  </a:moveTo>
                  <a:lnTo>
                    <a:pt x="6858" y="0"/>
                  </a:lnTo>
                </a:path>
              </a:pathLst>
            </a:custGeom>
            <a:ln w="6845">
              <a:solidFill>
                <a:srgbClr val="000000"/>
              </a:solidFill>
            </a:ln>
          </p:spPr>
          <p:txBody>
            <a:bodyPr wrap="square" lIns="0" tIns="0" rIns="0" bIns="0" rtlCol="0"/>
            <a:lstStyle/>
            <a:p>
              <a:endParaRPr/>
            </a:p>
          </p:txBody>
        </p:sp>
        <p:sp>
          <p:nvSpPr>
            <p:cNvPr id="175" name="object 175"/>
            <p:cNvSpPr/>
            <p:nvPr/>
          </p:nvSpPr>
          <p:spPr>
            <a:xfrm>
              <a:off x="4790694" y="2555748"/>
              <a:ext cx="9525" cy="10160"/>
            </a:xfrm>
            <a:custGeom>
              <a:avLst/>
              <a:gdLst/>
              <a:ahLst/>
              <a:cxnLst/>
              <a:rect l="l" t="t" r="r" b="b"/>
              <a:pathLst>
                <a:path w="9525" h="10160">
                  <a:moveTo>
                    <a:pt x="0" y="9905"/>
                  </a:moveTo>
                  <a:lnTo>
                    <a:pt x="9143" y="0"/>
                  </a:lnTo>
                </a:path>
              </a:pathLst>
            </a:custGeom>
            <a:ln w="6845">
              <a:solidFill>
                <a:srgbClr val="000000"/>
              </a:solidFill>
            </a:ln>
          </p:spPr>
          <p:txBody>
            <a:bodyPr wrap="square" lIns="0" tIns="0" rIns="0" bIns="0" rtlCol="0"/>
            <a:lstStyle/>
            <a:p>
              <a:endParaRPr/>
            </a:p>
          </p:txBody>
        </p:sp>
        <p:sp>
          <p:nvSpPr>
            <p:cNvPr id="176" name="object 176"/>
            <p:cNvSpPr/>
            <p:nvPr/>
          </p:nvSpPr>
          <p:spPr>
            <a:xfrm>
              <a:off x="4799838" y="2542794"/>
              <a:ext cx="10795" cy="13335"/>
            </a:xfrm>
            <a:custGeom>
              <a:avLst/>
              <a:gdLst/>
              <a:ahLst/>
              <a:cxnLst/>
              <a:rect l="l" t="t" r="r" b="b"/>
              <a:pathLst>
                <a:path w="10795" h="13335">
                  <a:moveTo>
                    <a:pt x="0" y="12954"/>
                  </a:moveTo>
                  <a:lnTo>
                    <a:pt x="10667" y="0"/>
                  </a:lnTo>
                </a:path>
              </a:pathLst>
            </a:custGeom>
            <a:ln w="6845">
              <a:solidFill>
                <a:srgbClr val="000000"/>
              </a:solidFill>
            </a:ln>
          </p:spPr>
          <p:txBody>
            <a:bodyPr wrap="square" lIns="0" tIns="0" rIns="0" bIns="0" rtlCol="0"/>
            <a:lstStyle/>
            <a:p>
              <a:endParaRPr/>
            </a:p>
          </p:txBody>
        </p:sp>
        <p:sp>
          <p:nvSpPr>
            <p:cNvPr id="177" name="object 177"/>
            <p:cNvSpPr/>
            <p:nvPr/>
          </p:nvSpPr>
          <p:spPr>
            <a:xfrm>
              <a:off x="4810505" y="2526792"/>
              <a:ext cx="9525" cy="16510"/>
            </a:xfrm>
            <a:custGeom>
              <a:avLst/>
              <a:gdLst/>
              <a:ahLst/>
              <a:cxnLst/>
              <a:rect l="l" t="t" r="r" b="b"/>
              <a:pathLst>
                <a:path w="9525" h="16510">
                  <a:moveTo>
                    <a:pt x="0" y="16001"/>
                  </a:moveTo>
                  <a:lnTo>
                    <a:pt x="9144" y="0"/>
                  </a:lnTo>
                </a:path>
              </a:pathLst>
            </a:custGeom>
            <a:ln w="6845">
              <a:solidFill>
                <a:srgbClr val="000000"/>
              </a:solidFill>
            </a:ln>
          </p:spPr>
          <p:txBody>
            <a:bodyPr wrap="square" lIns="0" tIns="0" rIns="0" bIns="0" rtlCol="0"/>
            <a:lstStyle/>
            <a:p>
              <a:endParaRPr/>
            </a:p>
          </p:txBody>
        </p:sp>
        <p:sp>
          <p:nvSpPr>
            <p:cNvPr id="178" name="object 178"/>
            <p:cNvSpPr txBox="1"/>
            <p:nvPr/>
          </p:nvSpPr>
          <p:spPr>
            <a:xfrm>
              <a:off x="4563109" y="2771244"/>
              <a:ext cx="473709" cy="195580"/>
            </a:xfrm>
            <a:prstGeom prst="rect">
              <a:avLst/>
            </a:prstGeom>
          </p:spPr>
          <p:txBody>
            <a:bodyPr vert="horz" wrap="square" lIns="0" tIns="0" rIns="0" bIns="0" rtlCol="0">
              <a:spAutoFit/>
            </a:bodyPr>
            <a:lstStyle/>
            <a:p>
              <a:pPr marL="12700">
                <a:lnSpc>
                  <a:spcPct val="100000"/>
                </a:lnSpc>
              </a:pPr>
              <a:r>
                <a:rPr sz="1300" spc="15" dirty="0">
                  <a:latin typeface="Times New Roman"/>
                  <a:cs typeface="Times New Roman"/>
                </a:rPr>
                <a:t>Uti</a:t>
              </a:r>
              <a:r>
                <a:rPr sz="1300" spc="-10" dirty="0">
                  <a:latin typeface="Times New Roman"/>
                  <a:cs typeface="Times New Roman"/>
                </a:rPr>
                <a:t>l</a:t>
              </a:r>
              <a:r>
                <a:rPr sz="1300" spc="10" dirty="0">
                  <a:latin typeface="Times New Roman"/>
                  <a:cs typeface="Times New Roman"/>
                </a:rPr>
                <a:t>ity</a:t>
              </a:r>
              <a:endParaRPr sz="1300">
                <a:latin typeface="Times New Roman"/>
                <a:cs typeface="Times New Roman"/>
              </a:endParaRPr>
            </a:p>
          </p:txBody>
        </p:sp>
        <p:sp>
          <p:nvSpPr>
            <p:cNvPr id="179" name="object 179"/>
            <p:cNvSpPr txBox="1"/>
            <p:nvPr/>
          </p:nvSpPr>
          <p:spPr>
            <a:xfrm>
              <a:off x="5922517" y="2350557"/>
              <a:ext cx="570230" cy="168275"/>
            </a:xfrm>
            <a:prstGeom prst="rect">
              <a:avLst/>
            </a:prstGeom>
          </p:spPr>
          <p:txBody>
            <a:bodyPr vert="horz" wrap="square" lIns="0" tIns="0" rIns="0" bIns="0" rtlCol="0">
              <a:spAutoFit/>
            </a:bodyPr>
            <a:lstStyle/>
            <a:p>
              <a:pPr marL="12700">
                <a:lnSpc>
                  <a:spcPct val="100000"/>
                </a:lnSpc>
              </a:pPr>
              <a:r>
                <a:rPr sz="1100" spc="5" dirty="0">
                  <a:latin typeface="Times New Roman"/>
                  <a:cs typeface="Times New Roman"/>
                </a:rPr>
                <a:t>2</a:t>
              </a:r>
              <a:r>
                <a:rPr sz="1100" spc="10" dirty="0">
                  <a:latin typeface="Times New Roman"/>
                  <a:cs typeface="Times New Roman"/>
                </a:rPr>
                <a:t>4</a:t>
              </a:r>
              <a:r>
                <a:rPr sz="1100" spc="5" dirty="0">
                  <a:latin typeface="Times New Roman"/>
                  <a:cs typeface="Times New Roman"/>
                </a:rPr>
                <a:t> </a:t>
              </a:r>
              <a:r>
                <a:rPr sz="1100" spc="15" dirty="0">
                  <a:latin typeface="Times New Roman"/>
                  <a:cs typeface="Times New Roman"/>
                </a:rPr>
                <a:t>V</a:t>
              </a:r>
              <a:r>
                <a:rPr sz="1100" spc="-5" dirty="0">
                  <a:latin typeface="Times New Roman"/>
                  <a:cs typeface="Times New Roman"/>
                </a:rPr>
                <a:t> </a:t>
              </a:r>
              <a:r>
                <a:rPr sz="1100" dirty="0">
                  <a:latin typeface="Times New Roman"/>
                  <a:cs typeface="Times New Roman"/>
                </a:rPr>
                <a:t>(</a:t>
              </a:r>
              <a:r>
                <a:rPr sz="1100" spc="15" dirty="0">
                  <a:latin typeface="Times New Roman"/>
                  <a:cs typeface="Times New Roman"/>
                </a:rPr>
                <a:t>d</a:t>
              </a:r>
              <a:r>
                <a:rPr sz="1100" spc="-10" dirty="0">
                  <a:latin typeface="Times New Roman"/>
                  <a:cs typeface="Times New Roman"/>
                </a:rPr>
                <a:t>c</a:t>
              </a:r>
              <a:r>
                <a:rPr sz="1100" spc="5" dirty="0">
                  <a:latin typeface="Times New Roman"/>
                  <a:cs typeface="Times New Roman"/>
                </a:rPr>
                <a:t>)</a:t>
              </a:r>
              <a:endParaRPr sz="1100">
                <a:latin typeface="Times New Roman"/>
                <a:cs typeface="Times New Roman"/>
              </a:endParaRPr>
            </a:p>
          </p:txBody>
        </p:sp>
        <p:sp>
          <p:nvSpPr>
            <p:cNvPr id="180" name="object 180"/>
            <p:cNvSpPr txBox="1"/>
            <p:nvPr/>
          </p:nvSpPr>
          <p:spPr>
            <a:xfrm>
              <a:off x="7128767" y="2321604"/>
              <a:ext cx="499745" cy="168275"/>
            </a:xfrm>
            <a:prstGeom prst="rect">
              <a:avLst/>
            </a:prstGeom>
          </p:spPr>
          <p:txBody>
            <a:bodyPr vert="horz" wrap="square" lIns="0" tIns="0" rIns="0" bIns="0" rtlCol="0">
              <a:spAutoFit/>
            </a:bodyPr>
            <a:lstStyle/>
            <a:p>
              <a:pPr marL="12700">
                <a:lnSpc>
                  <a:spcPct val="100000"/>
                </a:lnSpc>
              </a:pPr>
              <a:r>
                <a:rPr sz="1100" spc="10" dirty="0">
                  <a:latin typeface="Times New Roman"/>
                  <a:cs typeface="Times New Roman"/>
                </a:rPr>
                <a:t>5 </a:t>
              </a:r>
              <a:r>
                <a:rPr sz="1100" spc="15" dirty="0">
                  <a:latin typeface="Times New Roman"/>
                  <a:cs typeface="Times New Roman"/>
                </a:rPr>
                <a:t>V</a:t>
              </a:r>
              <a:r>
                <a:rPr sz="1100" spc="-10" dirty="0">
                  <a:latin typeface="Times New Roman"/>
                  <a:cs typeface="Times New Roman"/>
                </a:rPr>
                <a:t> </a:t>
              </a:r>
              <a:r>
                <a:rPr sz="1100" dirty="0">
                  <a:latin typeface="Times New Roman"/>
                  <a:cs typeface="Times New Roman"/>
                </a:rPr>
                <a:t>(</a:t>
              </a:r>
              <a:r>
                <a:rPr sz="1100" spc="10" dirty="0">
                  <a:latin typeface="Times New Roman"/>
                  <a:cs typeface="Times New Roman"/>
                </a:rPr>
                <a:t>d</a:t>
              </a:r>
              <a:r>
                <a:rPr sz="1100" dirty="0">
                  <a:latin typeface="Times New Roman"/>
                  <a:cs typeface="Times New Roman"/>
                </a:rPr>
                <a:t>c)</a:t>
              </a:r>
              <a:endParaRPr sz="1100">
                <a:latin typeface="Times New Roman"/>
                <a:cs typeface="Times New Roman"/>
              </a:endParaRPr>
            </a:p>
          </p:txBody>
        </p:sp>
        <p:sp>
          <p:nvSpPr>
            <p:cNvPr id="181" name="object 181"/>
            <p:cNvSpPr txBox="1"/>
            <p:nvPr/>
          </p:nvSpPr>
          <p:spPr>
            <a:xfrm>
              <a:off x="7088375" y="3059217"/>
              <a:ext cx="606425" cy="168275"/>
            </a:xfrm>
            <a:prstGeom prst="rect">
              <a:avLst/>
            </a:prstGeom>
          </p:spPr>
          <p:txBody>
            <a:bodyPr vert="horz" wrap="square" lIns="0" tIns="0" rIns="0" bIns="0" rtlCol="0">
              <a:spAutoFit/>
            </a:bodyPr>
            <a:lstStyle/>
            <a:p>
              <a:pPr marL="12700">
                <a:lnSpc>
                  <a:spcPct val="100000"/>
                </a:lnSpc>
              </a:pPr>
              <a:r>
                <a:rPr sz="1100" spc="15" dirty="0">
                  <a:latin typeface="Times New Roman"/>
                  <a:cs typeface="Times New Roman"/>
                </a:rPr>
                <a:t>3</a:t>
              </a:r>
              <a:r>
                <a:rPr sz="1100" dirty="0">
                  <a:latin typeface="Times New Roman"/>
                  <a:cs typeface="Times New Roman"/>
                </a:rPr>
                <a:t>.</a:t>
              </a:r>
              <a:r>
                <a:rPr sz="1100" spc="10" dirty="0">
                  <a:latin typeface="Times New Roman"/>
                  <a:cs typeface="Times New Roman"/>
                </a:rPr>
                <a:t>3</a:t>
              </a:r>
              <a:r>
                <a:rPr sz="1100" dirty="0">
                  <a:latin typeface="Times New Roman"/>
                  <a:cs typeface="Times New Roman"/>
                </a:rPr>
                <a:t> </a:t>
              </a:r>
              <a:r>
                <a:rPr sz="1100" spc="15" dirty="0">
                  <a:latin typeface="Times New Roman"/>
                  <a:cs typeface="Times New Roman"/>
                </a:rPr>
                <a:t>V</a:t>
              </a:r>
              <a:r>
                <a:rPr sz="1100" spc="5" dirty="0">
                  <a:latin typeface="Times New Roman"/>
                  <a:cs typeface="Times New Roman"/>
                </a:rPr>
                <a:t> </a:t>
              </a:r>
              <a:r>
                <a:rPr sz="1100" spc="-5" dirty="0">
                  <a:latin typeface="Times New Roman"/>
                  <a:cs typeface="Times New Roman"/>
                </a:rPr>
                <a:t>(</a:t>
              </a:r>
              <a:r>
                <a:rPr sz="1100" spc="15" dirty="0">
                  <a:latin typeface="Times New Roman"/>
                  <a:cs typeface="Times New Roman"/>
                </a:rPr>
                <a:t>d</a:t>
              </a:r>
              <a:r>
                <a:rPr sz="1100" spc="-10" dirty="0">
                  <a:latin typeface="Times New Roman"/>
                  <a:cs typeface="Times New Roman"/>
                </a:rPr>
                <a:t>c</a:t>
              </a:r>
              <a:r>
                <a:rPr sz="1100" spc="5" dirty="0">
                  <a:latin typeface="Times New Roman"/>
                  <a:cs typeface="Times New Roman"/>
                </a:rPr>
                <a:t>)</a:t>
              </a:r>
              <a:endParaRPr sz="1100">
                <a:latin typeface="Times New Roman"/>
                <a:cs typeface="Times New Roman"/>
              </a:endParaRPr>
            </a:p>
          </p:txBody>
        </p:sp>
        <p:sp>
          <p:nvSpPr>
            <p:cNvPr id="182" name="object 182"/>
            <p:cNvSpPr txBox="1"/>
            <p:nvPr/>
          </p:nvSpPr>
          <p:spPr>
            <a:xfrm>
              <a:off x="7090657" y="3741206"/>
              <a:ext cx="606425" cy="168275"/>
            </a:xfrm>
            <a:prstGeom prst="rect">
              <a:avLst/>
            </a:prstGeom>
          </p:spPr>
          <p:txBody>
            <a:bodyPr vert="horz" wrap="square" lIns="0" tIns="0" rIns="0" bIns="0" rtlCol="0">
              <a:spAutoFit/>
            </a:bodyPr>
            <a:lstStyle/>
            <a:p>
              <a:pPr marL="12700">
                <a:lnSpc>
                  <a:spcPct val="100000"/>
                </a:lnSpc>
              </a:pPr>
              <a:r>
                <a:rPr sz="1100" spc="5" dirty="0">
                  <a:latin typeface="Times New Roman"/>
                  <a:cs typeface="Times New Roman"/>
                </a:rPr>
                <a:t>0</a:t>
              </a:r>
              <a:r>
                <a:rPr sz="1100" spc="10" dirty="0">
                  <a:latin typeface="Times New Roman"/>
                  <a:cs typeface="Times New Roman"/>
                </a:rPr>
                <a:t>.5</a:t>
              </a:r>
              <a:r>
                <a:rPr sz="1100" dirty="0">
                  <a:latin typeface="Times New Roman"/>
                  <a:cs typeface="Times New Roman"/>
                </a:rPr>
                <a:t> </a:t>
              </a:r>
              <a:r>
                <a:rPr sz="1100" spc="15" dirty="0">
                  <a:latin typeface="Times New Roman"/>
                  <a:cs typeface="Times New Roman"/>
                </a:rPr>
                <a:t>V</a:t>
              </a:r>
              <a:r>
                <a:rPr sz="1100" dirty="0">
                  <a:latin typeface="Times New Roman"/>
                  <a:cs typeface="Times New Roman"/>
                </a:rPr>
                <a:t> (dc)</a:t>
              </a:r>
              <a:endParaRPr sz="1100">
                <a:latin typeface="Times New Roman"/>
                <a:cs typeface="Times New Roman"/>
              </a:endParaRPr>
            </a:p>
          </p:txBody>
        </p:sp>
      </p:grpSp>
      <p:sp>
        <p:nvSpPr>
          <p:cNvPr id="4" name="TextBox 3">
            <a:extLst>
              <a:ext uri="{FF2B5EF4-FFF2-40B4-BE49-F238E27FC236}">
                <a16:creationId xmlns:a16="http://schemas.microsoft.com/office/drawing/2014/main" id="{0B1ABE7A-06B2-FFD0-E84C-D4AAF3896500}"/>
              </a:ext>
            </a:extLst>
          </p:cNvPr>
          <p:cNvSpPr txBox="1"/>
          <p:nvPr/>
        </p:nvSpPr>
        <p:spPr>
          <a:xfrm>
            <a:off x="1337010" y="461256"/>
            <a:ext cx="7955095"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US" b="1" spc="-13" dirty="0">
                <a:solidFill>
                  <a:srgbClr val="005582"/>
                </a:solidFill>
                <a:latin typeface="Verdana"/>
                <a:cs typeface="Verdana"/>
              </a:rPr>
              <a:t>Applications – Communications</a:t>
            </a:r>
          </a:p>
          <a:p>
            <a:pPr marL="0" marR="0" indent="0" algn="ctr" defTabSz="914400" rtl="0" fontAlgn="auto" latinLnBrk="1" hangingPunct="0">
              <a:lnSpc>
                <a:spcPct val="100000"/>
              </a:lnSpc>
              <a:spcBef>
                <a:spcPts val="0"/>
              </a:spcBef>
              <a:spcAft>
                <a:spcPts val="0"/>
              </a:spcAft>
              <a:buClrTx/>
              <a:buSzTx/>
              <a:buFontTx/>
              <a:buNone/>
              <a:tabLst/>
            </a:pPr>
            <a:r>
              <a:rPr lang="en-US" b="1" i="1" spc="-13" dirty="0">
                <a:solidFill>
                  <a:srgbClr val="005582"/>
                </a:solidFill>
                <a:latin typeface="Verdana"/>
                <a:cs typeface="Verdana"/>
              </a:rPr>
              <a:t>Sensing/IoT/cloud/data centers/AI</a:t>
            </a:r>
            <a:endParaRPr lang="en-US" sz="1600" b="1" i="1" spc="-13" dirty="0">
              <a:solidFill>
                <a:srgbClr val="005582"/>
              </a:solidFill>
              <a:latin typeface="Verdana"/>
              <a:cs typeface="Verdana"/>
            </a:endParaRPr>
          </a:p>
        </p:txBody>
      </p:sp>
    </p:spTree>
    <p:extLst>
      <p:ext uri="{BB962C8B-B14F-4D97-AF65-F5344CB8AC3E}">
        <p14:creationId xmlns:p14="http://schemas.microsoft.com/office/powerpoint/2010/main" val="2316712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5274425" y="1137621"/>
            <a:ext cx="2824941" cy="1826110"/>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1803910" y="379907"/>
            <a:ext cx="7723332" cy="371897"/>
          </a:xfrm>
          <a:prstGeom prst="rect">
            <a:avLst/>
          </a:prstGeom>
        </p:spPr>
        <p:txBody>
          <a:bodyPr vert="horz" wrap="square" lIns="0" tIns="0" rIns="0" bIns="0" rtlCol="0">
            <a:spAutoFit/>
          </a:bodyPr>
          <a:lstStyle/>
          <a:p>
            <a:pPr marL="11397">
              <a:lnSpc>
                <a:spcPts val="2926"/>
              </a:lnSpc>
            </a:pPr>
            <a:r>
              <a:rPr sz="2500" b="1" spc="-18" dirty="0">
                <a:solidFill>
                  <a:srgbClr val="005582"/>
                </a:solidFill>
                <a:latin typeface="Verdana"/>
                <a:cs typeface="Verdana"/>
              </a:rPr>
              <a:t>Po</a:t>
            </a:r>
            <a:r>
              <a:rPr sz="2500" b="1" spc="-31" dirty="0">
                <a:solidFill>
                  <a:srgbClr val="005582"/>
                </a:solidFill>
                <a:latin typeface="Verdana"/>
                <a:cs typeface="Verdana"/>
              </a:rPr>
              <a:t>w</a:t>
            </a:r>
            <a:r>
              <a:rPr sz="2500" b="1" spc="-18" dirty="0">
                <a:solidFill>
                  <a:srgbClr val="005582"/>
                </a:solidFill>
                <a:latin typeface="Verdana"/>
                <a:cs typeface="Verdana"/>
              </a:rPr>
              <a:t>er</a:t>
            </a:r>
            <a:r>
              <a:rPr sz="2500" b="1" dirty="0">
                <a:solidFill>
                  <a:srgbClr val="005582"/>
                </a:solidFill>
                <a:latin typeface="Verdana"/>
                <a:cs typeface="Verdana"/>
              </a:rPr>
              <a:t> </a:t>
            </a:r>
            <a:r>
              <a:rPr sz="2500" b="1" spc="-22" dirty="0">
                <a:solidFill>
                  <a:srgbClr val="005582"/>
                </a:solidFill>
                <a:latin typeface="Verdana"/>
                <a:cs typeface="Verdana"/>
              </a:rPr>
              <a:t>E</a:t>
            </a:r>
            <a:r>
              <a:rPr sz="2500" b="1" spc="-13" dirty="0">
                <a:solidFill>
                  <a:srgbClr val="005582"/>
                </a:solidFill>
                <a:latin typeface="Verdana"/>
                <a:cs typeface="Verdana"/>
              </a:rPr>
              <a:t>lec</a:t>
            </a:r>
            <a:r>
              <a:rPr sz="2500" b="1" spc="-18" dirty="0">
                <a:solidFill>
                  <a:srgbClr val="005582"/>
                </a:solidFill>
                <a:latin typeface="Verdana"/>
                <a:cs typeface="Verdana"/>
              </a:rPr>
              <a:t>tronics</a:t>
            </a:r>
            <a:r>
              <a:rPr sz="2500" b="1" spc="40" dirty="0">
                <a:solidFill>
                  <a:srgbClr val="005582"/>
                </a:solidFill>
                <a:latin typeface="Verdana"/>
                <a:cs typeface="Verdana"/>
              </a:rPr>
              <a:t> </a:t>
            </a:r>
            <a:r>
              <a:rPr sz="2500" b="1" spc="-13" dirty="0">
                <a:solidFill>
                  <a:srgbClr val="005582"/>
                </a:solidFill>
                <a:latin typeface="Verdana"/>
                <a:cs typeface="Verdana"/>
              </a:rPr>
              <a:t>in</a:t>
            </a:r>
            <a:r>
              <a:rPr sz="2500" b="1" spc="13" dirty="0">
                <a:solidFill>
                  <a:srgbClr val="005582"/>
                </a:solidFill>
                <a:latin typeface="Verdana"/>
                <a:cs typeface="Verdana"/>
              </a:rPr>
              <a:t> </a:t>
            </a:r>
            <a:r>
              <a:rPr sz="2500" b="1" spc="-13" dirty="0">
                <a:solidFill>
                  <a:srgbClr val="005582"/>
                </a:solidFill>
                <a:latin typeface="Verdana"/>
                <a:cs typeface="Verdana"/>
              </a:rPr>
              <a:t>S</a:t>
            </a:r>
            <a:r>
              <a:rPr sz="2500" b="1" spc="-18" dirty="0">
                <a:solidFill>
                  <a:srgbClr val="005582"/>
                </a:solidFill>
                <a:latin typeface="Verdana"/>
                <a:cs typeface="Verdana"/>
              </a:rPr>
              <a:t>olar</a:t>
            </a:r>
            <a:r>
              <a:rPr sz="2500" b="1" spc="13" dirty="0">
                <a:solidFill>
                  <a:srgbClr val="005582"/>
                </a:solidFill>
                <a:latin typeface="Verdana"/>
                <a:cs typeface="Verdana"/>
              </a:rPr>
              <a:t> </a:t>
            </a:r>
            <a:r>
              <a:rPr sz="2500" b="1" spc="-22" dirty="0">
                <a:solidFill>
                  <a:srgbClr val="005582"/>
                </a:solidFill>
                <a:latin typeface="Verdana"/>
                <a:cs typeface="Verdana"/>
              </a:rPr>
              <a:t>E</a:t>
            </a:r>
            <a:r>
              <a:rPr sz="2500" b="1" spc="-18" dirty="0">
                <a:solidFill>
                  <a:srgbClr val="005582"/>
                </a:solidFill>
                <a:latin typeface="Verdana"/>
                <a:cs typeface="Verdana"/>
              </a:rPr>
              <a:t>nergy</a:t>
            </a:r>
            <a:endParaRPr lang="en-US" sz="2500" b="1" spc="-18" dirty="0">
              <a:solidFill>
                <a:srgbClr val="005582"/>
              </a:solidFill>
              <a:latin typeface="Verdana"/>
              <a:cs typeface="Verdana"/>
            </a:endParaRPr>
          </a:p>
        </p:txBody>
      </p:sp>
      <p:sp>
        <p:nvSpPr>
          <p:cNvPr id="9" name="object 9"/>
          <p:cNvSpPr txBox="1"/>
          <p:nvPr/>
        </p:nvSpPr>
        <p:spPr>
          <a:xfrm>
            <a:off x="266201" y="1317951"/>
            <a:ext cx="3642724" cy="3784626"/>
          </a:xfrm>
          <a:prstGeom prst="rect">
            <a:avLst/>
          </a:prstGeom>
        </p:spPr>
        <p:txBody>
          <a:bodyPr vert="horz" wrap="square" lIns="0" tIns="0" rIns="0" bIns="0" rtlCol="0">
            <a:spAutoFit/>
          </a:bodyPr>
          <a:lstStyle/>
          <a:p>
            <a:pPr marL="11397" marR="234778">
              <a:lnSpc>
                <a:spcPct val="120000"/>
              </a:lnSpc>
            </a:pPr>
            <a:r>
              <a:rPr sz="2200" dirty="0">
                <a:latin typeface="Verdana"/>
                <a:cs typeface="Verdana"/>
              </a:rPr>
              <a:t>M</a:t>
            </a:r>
            <a:r>
              <a:rPr sz="2200" spc="-9" dirty="0">
                <a:latin typeface="Verdana"/>
                <a:cs typeface="Verdana"/>
              </a:rPr>
              <a:t>i</a:t>
            </a:r>
            <a:r>
              <a:rPr sz="2200" spc="-4" dirty="0">
                <a:latin typeface="Verdana"/>
                <a:cs typeface="Verdana"/>
              </a:rPr>
              <a:t>cro</a:t>
            </a:r>
            <a:r>
              <a:rPr sz="2200" spc="-9" dirty="0">
                <a:latin typeface="Verdana"/>
                <a:cs typeface="Verdana"/>
              </a:rPr>
              <a:t>i</a:t>
            </a:r>
            <a:r>
              <a:rPr sz="2200" dirty="0">
                <a:latin typeface="Verdana"/>
                <a:cs typeface="Verdana"/>
              </a:rPr>
              <a:t>n</a:t>
            </a:r>
            <a:r>
              <a:rPr sz="2200" spc="-4" dirty="0">
                <a:latin typeface="Verdana"/>
                <a:cs typeface="Verdana"/>
              </a:rPr>
              <a:t>ver</a:t>
            </a:r>
            <a:r>
              <a:rPr sz="2200" dirty="0">
                <a:latin typeface="Verdana"/>
                <a:cs typeface="Verdana"/>
              </a:rPr>
              <a:t>t</a:t>
            </a:r>
            <a:r>
              <a:rPr sz="2200" spc="-4" dirty="0">
                <a:latin typeface="Verdana"/>
                <a:cs typeface="Verdana"/>
              </a:rPr>
              <a:t>ers </a:t>
            </a:r>
            <a:r>
              <a:rPr sz="2200" dirty="0">
                <a:latin typeface="Verdana"/>
                <a:cs typeface="Verdana"/>
              </a:rPr>
              <a:t>M</a:t>
            </a:r>
            <a:r>
              <a:rPr sz="2200" spc="-4" dirty="0">
                <a:latin typeface="Verdana"/>
                <a:cs typeface="Verdana"/>
              </a:rPr>
              <a:t>o</a:t>
            </a:r>
            <a:r>
              <a:rPr sz="2200" dirty="0">
                <a:latin typeface="Verdana"/>
                <a:cs typeface="Verdana"/>
              </a:rPr>
              <a:t>du</a:t>
            </a:r>
            <a:r>
              <a:rPr sz="2200" spc="-9" dirty="0">
                <a:latin typeface="Verdana"/>
                <a:cs typeface="Verdana"/>
              </a:rPr>
              <a:t>l</a:t>
            </a:r>
            <a:r>
              <a:rPr sz="2200" dirty="0">
                <a:latin typeface="Verdana"/>
                <a:cs typeface="Verdana"/>
              </a:rPr>
              <a:t>e</a:t>
            </a:r>
            <a:r>
              <a:rPr sz="2200" spc="13" dirty="0">
                <a:latin typeface="Verdana"/>
                <a:cs typeface="Verdana"/>
              </a:rPr>
              <a:t> </a:t>
            </a:r>
            <a:r>
              <a:rPr sz="2200" spc="-9" dirty="0">
                <a:latin typeface="Verdana"/>
                <a:cs typeface="Verdana"/>
              </a:rPr>
              <a:t>i</a:t>
            </a:r>
            <a:r>
              <a:rPr sz="2200" dirty="0">
                <a:latin typeface="Verdana"/>
                <a:cs typeface="Verdana"/>
              </a:rPr>
              <a:t>n</a:t>
            </a:r>
            <a:r>
              <a:rPr sz="2200" spc="-4" dirty="0">
                <a:latin typeface="Verdana"/>
                <a:cs typeface="Verdana"/>
              </a:rPr>
              <a:t>ver</a:t>
            </a:r>
            <a:r>
              <a:rPr sz="2200" dirty="0">
                <a:latin typeface="Verdana"/>
                <a:cs typeface="Verdana"/>
              </a:rPr>
              <a:t>t</a:t>
            </a:r>
            <a:r>
              <a:rPr sz="2200" spc="-4" dirty="0">
                <a:latin typeface="Verdana"/>
                <a:cs typeface="Verdana"/>
              </a:rPr>
              <a:t>ers </a:t>
            </a:r>
            <a:endParaRPr lang="en-US" sz="2200" spc="-4" dirty="0">
              <a:latin typeface="Verdana"/>
              <a:cs typeface="Verdana"/>
            </a:endParaRPr>
          </a:p>
          <a:p>
            <a:pPr marL="11397" marR="234778">
              <a:lnSpc>
                <a:spcPct val="120000"/>
              </a:lnSpc>
            </a:pPr>
            <a:endParaRPr lang="en-US" sz="2200" spc="-4" dirty="0">
              <a:latin typeface="Verdana"/>
              <a:cs typeface="Verdana"/>
            </a:endParaRPr>
          </a:p>
          <a:p>
            <a:pPr marL="11397" marR="234778">
              <a:lnSpc>
                <a:spcPct val="120000"/>
              </a:lnSpc>
            </a:pPr>
            <a:r>
              <a:rPr sz="2200" dirty="0">
                <a:latin typeface="Verdana"/>
                <a:cs typeface="Verdana"/>
              </a:rPr>
              <a:t>(</a:t>
            </a:r>
            <a:r>
              <a:rPr sz="2200" spc="-4" dirty="0">
                <a:latin typeface="Verdana"/>
                <a:cs typeface="Verdana"/>
              </a:rPr>
              <a:t>D</a:t>
            </a:r>
            <a:r>
              <a:rPr sz="2200" dirty="0">
                <a:latin typeface="Verdana"/>
                <a:cs typeface="Verdana"/>
              </a:rPr>
              <a:t>C </a:t>
            </a:r>
            <a:r>
              <a:rPr sz="2200" spc="-4" dirty="0">
                <a:latin typeface="Verdana"/>
                <a:cs typeface="Verdana"/>
              </a:rPr>
              <a:t>o</a:t>
            </a:r>
            <a:r>
              <a:rPr sz="2200" dirty="0">
                <a:latin typeface="Verdana"/>
                <a:cs typeface="Verdana"/>
              </a:rPr>
              <a:t>pt</a:t>
            </a:r>
            <a:r>
              <a:rPr sz="2200" spc="-9" dirty="0">
                <a:latin typeface="Verdana"/>
                <a:cs typeface="Verdana"/>
              </a:rPr>
              <a:t>i</a:t>
            </a:r>
            <a:r>
              <a:rPr sz="2200" dirty="0">
                <a:latin typeface="Verdana"/>
                <a:cs typeface="Verdana"/>
              </a:rPr>
              <a:t>m</a:t>
            </a:r>
            <a:r>
              <a:rPr sz="2200" spc="-9" dirty="0">
                <a:latin typeface="Verdana"/>
                <a:cs typeface="Verdana"/>
              </a:rPr>
              <a:t>i</a:t>
            </a:r>
            <a:r>
              <a:rPr sz="2200" dirty="0">
                <a:latin typeface="Verdana"/>
                <a:cs typeface="Verdana"/>
              </a:rPr>
              <a:t>z</a:t>
            </a:r>
            <a:r>
              <a:rPr sz="2200" spc="-4" dirty="0">
                <a:latin typeface="Verdana"/>
                <a:cs typeface="Verdana"/>
              </a:rPr>
              <a:t>er</a:t>
            </a:r>
            <a:r>
              <a:rPr sz="2200" dirty="0">
                <a:latin typeface="Verdana"/>
                <a:cs typeface="Verdana"/>
              </a:rPr>
              <a:t>s</a:t>
            </a:r>
            <a:r>
              <a:rPr sz="2200" spc="45" dirty="0">
                <a:latin typeface="Verdana"/>
                <a:cs typeface="Verdana"/>
              </a:rPr>
              <a:t> </a:t>
            </a:r>
            <a:r>
              <a:rPr sz="2200" dirty="0">
                <a:latin typeface="Verdana"/>
                <a:cs typeface="Verdana"/>
              </a:rPr>
              <a:t>-</a:t>
            </a:r>
            <a:r>
              <a:rPr sz="2200" spc="-4" dirty="0">
                <a:latin typeface="Verdana"/>
                <a:cs typeface="Verdana"/>
              </a:rPr>
              <a:t> </a:t>
            </a:r>
            <a:r>
              <a:rPr sz="2200" dirty="0">
                <a:latin typeface="Verdana"/>
                <a:cs typeface="Verdana"/>
              </a:rPr>
              <a:t>N</a:t>
            </a:r>
            <a:r>
              <a:rPr sz="2200" spc="-4" dirty="0">
                <a:latin typeface="Verdana"/>
                <a:cs typeface="Verdana"/>
              </a:rPr>
              <a:t>ot</a:t>
            </a:r>
            <a:endParaRPr sz="2200" dirty="0">
              <a:latin typeface="Verdana"/>
              <a:cs typeface="Verdana"/>
            </a:endParaRPr>
          </a:p>
          <a:p>
            <a:pPr marL="11397" marR="4559"/>
            <a:r>
              <a:rPr sz="2200" spc="-4" dirty="0">
                <a:latin typeface="Verdana"/>
                <a:cs typeface="Verdana"/>
              </a:rPr>
              <a:t>a</a:t>
            </a:r>
            <a:r>
              <a:rPr sz="2200" dirty="0">
                <a:latin typeface="Verdana"/>
                <a:cs typeface="Verdana"/>
              </a:rPr>
              <a:t>n</a:t>
            </a:r>
            <a:r>
              <a:rPr sz="2200" spc="9" dirty="0">
                <a:latin typeface="Verdana"/>
                <a:cs typeface="Verdana"/>
              </a:rPr>
              <a:t> </a:t>
            </a:r>
            <a:r>
              <a:rPr sz="2200" spc="-9" dirty="0">
                <a:latin typeface="Verdana"/>
                <a:cs typeface="Verdana"/>
              </a:rPr>
              <a:t>i</a:t>
            </a:r>
            <a:r>
              <a:rPr sz="2200" dirty="0">
                <a:latin typeface="Verdana"/>
                <a:cs typeface="Verdana"/>
              </a:rPr>
              <a:t>n</a:t>
            </a:r>
            <a:r>
              <a:rPr sz="2200" spc="-4" dirty="0">
                <a:latin typeface="Verdana"/>
                <a:cs typeface="Verdana"/>
              </a:rPr>
              <a:t>ver</a:t>
            </a:r>
            <a:r>
              <a:rPr sz="2200" dirty="0">
                <a:latin typeface="Verdana"/>
                <a:cs typeface="Verdana"/>
              </a:rPr>
              <a:t>t</a:t>
            </a:r>
            <a:r>
              <a:rPr sz="2200" spc="-4" dirty="0">
                <a:latin typeface="Verdana"/>
                <a:cs typeface="Verdana"/>
              </a:rPr>
              <a:t>e</a:t>
            </a:r>
            <a:r>
              <a:rPr sz="2200" dirty="0">
                <a:latin typeface="Verdana"/>
                <a:cs typeface="Verdana"/>
              </a:rPr>
              <a:t>r</a:t>
            </a:r>
            <a:r>
              <a:rPr sz="2200" spc="22" dirty="0">
                <a:latin typeface="Verdana"/>
                <a:cs typeface="Verdana"/>
              </a:rPr>
              <a:t> </a:t>
            </a:r>
            <a:r>
              <a:rPr sz="2200" dirty="0">
                <a:latin typeface="Verdana"/>
                <a:cs typeface="Verdana"/>
              </a:rPr>
              <a:t>but</a:t>
            </a:r>
            <a:r>
              <a:rPr sz="2200" spc="4" dirty="0">
                <a:latin typeface="Verdana"/>
                <a:cs typeface="Verdana"/>
              </a:rPr>
              <a:t> </a:t>
            </a:r>
            <a:r>
              <a:rPr sz="2200" dirty="0">
                <a:latin typeface="Verdana"/>
                <a:cs typeface="Verdana"/>
              </a:rPr>
              <a:t>p</a:t>
            </a:r>
            <a:r>
              <a:rPr sz="2200" spc="-4" dirty="0">
                <a:latin typeface="Verdana"/>
                <a:cs typeface="Verdana"/>
              </a:rPr>
              <a:t>ar</a:t>
            </a:r>
            <a:r>
              <a:rPr sz="2200" dirty="0">
                <a:latin typeface="Verdana"/>
                <a:cs typeface="Verdana"/>
              </a:rPr>
              <a:t>t</a:t>
            </a:r>
            <a:r>
              <a:rPr sz="2200" spc="4" dirty="0">
                <a:latin typeface="Verdana"/>
                <a:cs typeface="Verdana"/>
              </a:rPr>
              <a:t> </a:t>
            </a:r>
            <a:r>
              <a:rPr sz="2200" spc="-4" dirty="0">
                <a:latin typeface="Verdana"/>
                <a:cs typeface="Verdana"/>
              </a:rPr>
              <a:t>of </a:t>
            </a:r>
            <a:r>
              <a:rPr sz="2200" dirty="0">
                <a:latin typeface="Verdana"/>
                <a:cs typeface="Verdana"/>
              </a:rPr>
              <a:t>the </a:t>
            </a:r>
            <a:r>
              <a:rPr sz="2200" spc="-4" dirty="0">
                <a:latin typeface="Verdana"/>
                <a:cs typeface="Verdana"/>
              </a:rPr>
              <a:t>sys</a:t>
            </a:r>
            <a:r>
              <a:rPr sz="2200" dirty="0">
                <a:latin typeface="Verdana"/>
                <a:cs typeface="Verdana"/>
              </a:rPr>
              <a:t>t</a:t>
            </a:r>
            <a:r>
              <a:rPr sz="2200" spc="-4" dirty="0">
                <a:latin typeface="Verdana"/>
                <a:cs typeface="Verdana"/>
              </a:rPr>
              <a:t>e</a:t>
            </a:r>
            <a:r>
              <a:rPr sz="2200" dirty="0">
                <a:latin typeface="Verdana"/>
                <a:cs typeface="Verdana"/>
              </a:rPr>
              <a:t>m)</a:t>
            </a:r>
            <a:endParaRPr lang="en-US" sz="2200" dirty="0">
              <a:latin typeface="Verdana"/>
              <a:cs typeface="Verdana"/>
            </a:endParaRPr>
          </a:p>
          <a:p>
            <a:pPr marL="11397" marR="4559"/>
            <a:endParaRPr sz="2200" dirty="0">
              <a:latin typeface="Verdana"/>
              <a:cs typeface="Verdana"/>
            </a:endParaRPr>
          </a:p>
          <a:p>
            <a:pPr marL="11397" marR="264980">
              <a:spcBef>
                <a:spcPts val="516"/>
              </a:spcBef>
            </a:pPr>
            <a:r>
              <a:rPr sz="2200" dirty="0">
                <a:latin typeface="Verdana"/>
                <a:cs typeface="Verdana"/>
              </a:rPr>
              <a:t>R</a:t>
            </a:r>
            <a:r>
              <a:rPr sz="2200" spc="-4" dirty="0">
                <a:latin typeface="Verdana"/>
                <a:cs typeface="Verdana"/>
              </a:rPr>
              <a:t>es</a:t>
            </a:r>
            <a:r>
              <a:rPr sz="2200" spc="-9" dirty="0">
                <a:latin typeface="Verdana"/>
                <a:cs typeface="Verdana"/>
              </a:rPr>
              <a:t>i</a:t>
            </a:r>
            <a:r>
              <a:rPr sz="2200" dirty="0">
                <a:latin typeface="Verdana"/>
                <a:cs typeface="Verdana"/>
              </a:rPr>
              <a:t>d</a:t>
            </a:r>
            <a:r>
              <a:rPr sz="2200" spc="-4" dirty="0">
                <a:latin typeface="Verdana"/>
                <a:cs typeface="Verdana"/>
              </a:rPr>
              <a:t>e</a:t>
            </a:r>
            <a:r>
              <a:rPr sz="2200" dirty="0">
                <a:latin typeface="Verdana"/>
                <a:cs typeface="Verdana"/>
              </a:rPr>
              <a:t>nt</a:t>
            </a:r>
            <a:r>
              <a:rPr sz="2200" spc="-9" dirty="0">
                <a:latin typeface="Verdana"/>
                <a:cs typeface="Verdana"/>
              </a:rPr>
              <a:t>i</a:t>
            </a:r>
            <a:r>
              <a:rPr sz="2200" spc="-4" dirty="0">
                <a:latin typeface="Verdana"/>
                <a:cs typeface="Verdana"/>
              </a:rPr>
              <a:t>a</a:t>
            </a:r>
            <a:r>
              <a:rPr sz="2200" dirty="0">
                <a:latin typeface="Verdana"/>
                <a:cs typeface="Verdana"/>
              </a:rPr>
              <a:t>l</a:t>
            </a:r>
            <a:r>
              <a:rPr sz="2200" spc="40" dirty="0">
                <a:latin typeface="Verdana"/>
                <a:cs typeface="Verdana"/>
              </a:rPr>
              <a:t> </a:t>
            </a:r>
            <a:r>
              <a:rPr sz="2200" spc="-9" dirty="0">
                <a:latin typeface="Verdana"/>
                <a:cs typeface="Verdana"/>
              </a:rPr>
              <a:t>i</a:t>
            </a:r>
            <a:r>
              <a:rPr sz="2200" dirty="0">
                <a:latin typeface="Verdana"/>
                <a:cs typeface="Verdana"/>
              </a:rPr>
              <a:t>n</a:t>
            </a:r>
            <a:r>
              <a:rPr sz="2200" spc="-4" dirty="0">
                <a:latin typeface="Verdana"/>
                <a:cs typeface="Verdana"/>
              </a:rPr>
              <a:t>ver</a:t>
            </a:r>
            <a:r>
              <a:rPr sz="2200" dirty="0">
                <a:latin typeface="Verdana"/>
                <a:cs typeface="Verdana"/>
              </a:rPr>
              <a:t>t</a:t>
            </a:r>
            <a:r>
              <a:rPr sz="2200" spc="-4" dirty="0">
                <a:latin typeface="Verdana"/>
                <a:cs typeface="Verdana"/>
              </a:rPr>
              <a:t>er</a:t>
            </a:r>
            <a:r>
              <a:rPr sz="2200" dirty="0">
                <a:latin typeface="Verdana"/>
                <a:cs typeface="Verdana"/>
              </a:rPr>
              <a:t>s </a:t>
            </a:r>
            <a:r>
              <a:rPr sz="2200" spc="-4" dirty="0">
                <a:latin typeface="Verdana"/>
                <a:cs typeface="Verdana"/>
              </a:rPr>
              <a:t>s</a:t>
            </a:r>
            <a:r>
              <a:rPr sz="2200" dirty="0">
                <a:latin typeface="Verdana"/>
                <a:cs typeface="Verdana"/>
              </a:rPr>
              <a:t>t</a:t>
            </a:r>
            <a:r>
              <a:rPr sz="2200" spc="-4" dirty="0">
                <a:latin typeface="Verdana"/>
                <a:cs typeface="Verdana"/>
              </a:rPr>
              <a:t>r</a:t>
            </a:r>
            <a:r>
              <a:rPr sz="2200" spc="-9" dirty="0">
                <a:latin typeface="Verdana"/>
                <a:cs typeface="Verdana"/>
              </a:rPr>
              <a:t>i</a:t>
            </a:r>
            <a:r>
              <a:rPr sz="2200" dirty="0">
                <a:latin typeface="Verdana"/>
                <a:cs typeface="Verdana"/>
              </a:rPr>
              <a:t>ng</a:t>
            </a:r>
            <a:r>
              <a:rPr sz="2200" spc="31" dirty="0">
                <a:latin typeface="Verdana"/>
                <a:cs typeface="Verdana"/>
              </a:rPr>
              <a:t> </a:t>
            </a:r>
            <a:r>
              <a:rPr sz="2200" spc="-9" dirty="0">
                <a:latin typeface="Verdana"/>
                <a:cs typeface="Verdana"/>
              </a:rPr>
              <a:t>i</a:t>
            </a:r>
            <a:r>
              <a:rPr sz="2200" dirty="0">
                <a:latin typeface="Verdana"/>
                <a:cs typeface="Verdana"/>
              </a:rPr>
              <a:t>n</a:t>
            </a:r>
            <a:r>
              <a:rPr sz="2200" spc="-4" dirty="0">
                <a:latin typeface="Verdana"/>
                <a:cs typeface="Verdana"/>
              </a:rPr>
              <a:t>ver</a:t>
            </a:r>
            <a:r>
              <a:rPr sz="2200" dirty="0">
                <a:latin typeface="Verdana"/>
                <a:cs typeface="Verdana"/>
              </a:rPr>
              <a:t>t</a:t>
            </a:r>
            <a:r>
              <a:rPr sz="2200" spc="-4" dirty="0">
                <a:latin typeface="Verdana"/>
                <a:cs typeface="Verdana"/>
              </a:rPr>
              <a:t>ers</a:t>
            </a:r>
            <a:endParaRPr sz="2200" dirty="0">
              <a:latin typeface="Verdana"/>
              <a:cs typeface="Verdana"/>
            </a:endParaRPr>
          </a:p>
          <a:p>
            <a:pPr marL="11397">
              <a:spcBef>
                <a:spcPts val="516"/>
              </a:spcBef>
            </a:pPr>
            <a:r>
              <a:rPr sz="2200" dirty="0">
                <a:latin typeface="Verdana"/>
                <a:cs typeface="Verdana"/>
              </a:rPr>
              <a:t>C</a:t>
            </a:r>
            <a:r>
              <a:rPr sz="2200" spc="-4" dirty="0">
                <a:latin typeface="Verdana"/>
                <a:cs typeface="Verdana"/>
              </a:rPr>
              <a:t>e</a:t>
            </a:r>
            <a:r>
              <a:rPr sz="2200" dirty="0">
                <a:latin typeface="Verdana"/>
                <a:cs typeface="Verdana"/>
              </a:rPr>
              <a:t>nt</a:t>
            </a:r>
            <a:r>
              <a:rPr sz="2200" spc="-4" dirty="0">
                <a:latin typeface="Verdana"/>
                <a:cs typeface="Verdana"/>
              </a:rPr>
              <a:t>ra</a:t>
            </a:r>
            <a:r>
              <a:rPr sz="2200" dirty="0">
                <a:latin typeface="Verdana"/>
                <a:cs typeface="Verdana"/>
              </a:rPr>
              <a:t>l</a:t>
            </a:r>
            <a:r>
              <a:rPr sz="2200" spc="4" dirty="0">
                <a:latin typeface="Verdana"/>
                <a:cs typeface="Verdana"/>
              </a:rPr>
              <a:t> </a:t>
            </a:r>
            <a:r>
              <a:rPr sz="2200" spc="-9" dirty="0">
                <a:latin typeface="Verdana"/>
                <a:cs typeface="Verdana"/>
              </a:rPr>
              <a:t>i</a:t>
            </a:r>
            <a:r>
              <a:rPr sz="2200" dirty="0">
                <a:latin typeface="Verdana"/>
                <a:cs typeface="Verdana"/>
              </a:rPr>
              <a:t>n</a:t>
            </a:r>
            <a:r>
              <a:rPr sz="2200" spc="-4" dirty="0">
                <a:latin typeface="Verdana"/>
                <a:cs typeface="Verdana"/>
              </a:rPr>
              <a:t>ver</a:t>
            </a:r>
            <a:r>
              <a:rPr sz="2200" dirty="0">
                <a:latin typeface="Verdana"/>
                <a:cs typeface="Verdana"/>
              </a:rPr>
              <a:t>t</a:t>
            </a:r>
            <a:r>
              <a:rPr sz="2200" spc="-4" dirty="0">
                <a:latin typeface="Verdana"/>
                <a:cs typeface="Verdana"/>
              </a:rPr>
              <a:t>ers</a:t>
            </a:r>
            <a:endParaRPr sz="2200" dirty="0">
              <a:latin typeface="Verdana"/>
              <a:cs typeface="Verdana"/>
            </a:endParaRPr>
          </a:p>
        </p:txBody>
      </p:sp>
      <p:sp>
        <p:nvSpPr>
          <p:cNvPr id="10" name="object 10"/>
          <p:cNvSpPr txBox="1"/>
          <p:nvPr/>
        </p:nvSpPr>
        <p:spPr>
          <a:xfrm>
            <a:off x="5267155" y="2641813"/>
            <a:ext cx="2721841" cy="186577"/>
          </a:xfrm>
          <a:prstGeom prst="rect">
            <a:avLst/>
          </a:prstGeom>
        </p:spPr>
        <p:txBody>
          <a:bodyPr vert="horz" wrap="square" lIns="0" tIns="0" rIns="0" bIns="0" rtlCol="0">
            <a:spAutoFit/>
          </a:bodyPr>
          <a:lstStyle/>
          <a:p>
            <a:pPr marL="11397" marR="4559">
              <a:lnSpc>
                <a:spcPct val="120000"/>
              </a:lnSpc>
            </a:pPr>
            <a:r>
              <a:rPr sz="500" dirty="0">
                <a:solidFill>
                  <a:srgbClr val="000C14"/>
                </a:solidFill>
                <a:latin typeface="Verdana"/>
                <a:cs typeface="Verdana"/>
              </a:rPr>
              <a:t>F</a:t>
            </a:r>
            <a:r>
              <a:rPr sz="500" spc="13" dirty="0">
                <a:solidFill>
                  <a:srgbClr val="000C14"/>
                </a:solidFill>
                <a:latin typeface="Verdana"/>
                <a:cs typeface="Verdana"/>
              </a:rPr>
              <a:t>i</a:t>
            </a:r>
            <a:r>
              <a:rPr sz="500" spc="-4" dirty="0">
                <a:solidFill>
                  <a:srgbClr val="000C14"/>
                </a:solidFill>
                <a:latin typeface="Verdana"/>
                <a:cs typeface="Verdana"/>
              </a:rPr>
              <a:t>g</a:t>
            </a:r>
            <a:r>
              <a:rPr sz="500" dirty="0">
                <a:solidFill>
                  <a:srgbClr val="000C14"/>
                </a:solidFill>
                <a:latin typeface="Verdana"/>
                <a:cs typeface="Verdana"/>
              </a:rPr>
              <a:t>u</a:t>
            </a:r>
            <a:r>
              <a:rPr sz="500" spc="-4" dirty="0">
                <a:solidFill>
                  <a:srgbClr val="000C14"/>
                </a:solidFill>
                <a:latin typeface="Verdana"/>
                <a:cs typeface="Verdana"/>
              </a:rPr>
              <a:t>r</a:t>
            </a:r>
            <a:r>
              <a:rPr sz="500" dirty="0">
                <a:solidFill>
                  <a:srgbClr val="000C14"/>
                </a:solidFill>
                <a:latin typeface="Verdana"/>
                <a:cs typeface="Verdana"/>
              </a:rPr>
              <a:t>e</a:t>
            </a:r>
            <a:r>
              <a:rPr sz="500" spc="-18" dirty="0">
                <a:solidFill>
                  <a:srgbClr val="000C14"/>
                </a:solidFill>
                <a:latin typeface="Verdana"/>
                <a:cs typeface="Verdana"/>
              </a:rPr>
              <a:t> </a:t>
            </a:r>
            <a:r>
              <a:rPr sz="500" spc="-4" dirty="0">
                <a:solidFill>
                  <a:srgbClr val="000C14"/>
                </a:solidFill>
                <a:latin typeface="Verdana"/>
                <a:cs typeface="Verdana"/>
              </a:rPr>
              <a:t>So</a:t>
            </a:r>
            <a:r>
              <a:rPr sz="500" dirty="0">
                <a:solidFill>
                  <a:srgbClr val="000C14"/>
                </a:solidFill>
                <a:latin typeface="Verdana"/>
                <a:cs typeface="Verdana"/>
              </a:rPr>
              <a:t>u</a:t>
            </a:r>
            <a:r>
              <a:rPr sz="500" spc="-4" dirty="0">
                <a:solidFill>
                  <a:srgbClr val="000C14"/>
                </a:solidFill>
                <a:latin typeface="Verdana"/>
                <a:cs typeface="Verdana"/>
              </a:rPr>
              <a:t>rc</a:t>
            </a:r>
            <a:r>
              <a:rPr sz="500" dirty="0">
                <a:solidFill>
                  <a:srgbClr val="000C14"/>
                </a:solidFill>
                <a:latin typeface="Verdana"/>
                <a:cs typeface="Verdana"/>
              </a:rPr>
              <a:t>e:</a:t>
            </a:r>
            <a:r>
              <a:rPr sz="500" spc="-4" dirty="0">
                <a:solidFill>
                  <a:srgbClr val="000C14"/>
                </a:solidFill>
                <a:latin typeface="Verdana"/>
                <a:cs typeface="Verdana"/>
              </a:rPr>
              <a:t> </a:t>
            </a:r>
            <a:r>
              <a:rPr sz="500" u="sng" dirty="0">
                <a:solidFill>
                  <a:srgbClr val="0080FF"/>
                </a:solidFill>
                <a:latin typeface="Verdana"/>
                <a:cs typeface="Verdana"/>
                <a:hlinkClick r:id="rId4"/>
              </a:rPr>
              <a:t>htt</a:t>
            </a:r>
            <a:r>
              <a:rPr sz="500" u="sng" spc="-4" dirty="0">
                <a:solidFill>
                  <a:srgbClr val="0080FF"/>
                </a:solidFill>
                <a:latin typeface="Verdana"/>
                <a:cs typeface="Verdana"/>
                <a:hlinkClick r:id="rId4"/>
              </a:rPr>
              <a:t>p</a:t>
            </a:r>
            <a:r>
              <a:rPr sz="500" u="sng" dirty="0">
                <a:solidFill>
                  <a:srgbClr val="0080FF"/>
                </a:solidFill>
                <a:latin typeface="Verdana"/>
                <a:cs typeface="Verdana"/>
                <a:hlinkClick r:id="rId4"/>
              </a:rPr>
              <a:t>://</a:t>
            </a:r>
            <a:r>
              <a:rPr sz="500" u="sng" spc="-4" dirty="0">
                <a:solidFill>
                  <a:srgbClr val="0080FF"/>
                </a:solidFill>
                <a:latin typeface="Verdana"/>
                <a:cs typeface="Verdana"/>
                <a:hlinkClick r:id="rId4"/>
              </a:rPr>
              <a:t>so</a:t>
            </a:r>
            <a:r>
              <a:rPr sz="500" u="sng" spc="13" dirty="0">
                <a:solidFill>
                  <a:srgbClr val="0080FF"/>
                </a:solidFill>
                <a:latin typeface="Verdana"/>
                <a:cs typeface="Verdana"/>
                <a:hlinkClick r:id="rId4"/>
              </a:rPr>
              <a:t>l</a:t>
            </a:r>
            <a:r>
              <a:rPr sz="500" u="sng" spc="-4" dirty="0">
                <a:solidFill>
                  <a:srgbClr val="0080FF"/>
                </a:solidFill>
                <a:latin typeface="Verdana"/>
                <a:cs typeface="Verdana"/>
                <a:hlinkClick r:id="rId4"/>
              </a:rPr>
              <a:t>arbr</a:t>
            </a:r>
            <a:r>
              <a:rPr sz="500" u="sng" spc="13" dirty="0">
                <a:solidFill>
                  <a:srgbClr val="0080FF"/>
                </a:solidFill>
                <a:latin typeface="Verdana"/>
                <a:cs typeface="Verdana"/>
                <a:hlinkClick r:id="rId4"/>
              </a:rPr>
              <a:t>i</a:t>
            </a:r>
            <a:r>
              <a:rPr sz="500" u="sng" spc="-4" dirty="0">
                <a:solidFill>
                  <a:srgbClr val="0080FF"/>
                </a:solidFill>
                <a:latin typeface="Verdana"/>
                <a:cs typeface="Verdana"/>
                <a:hlinkClick r:id="rId4"/>
              </a:rPr>
              <a:t>dg</a:t>
            </a:r>
            <a:r>
              <a:rPr sz="500" u="sng" dirty="0">
                <a:solidFill>
                  <a:srgbClr val="0080FF"/>
                </a:solidFill>
                <a:latin typeface="Verdana"/>
                <a:cs typeface="Verdana"/>
                <a:hlinkClick r:id="rId4"/>
              </a:rPr>
              <a:t>ete</a:t>
            </a:r>
            <a:r>
              <a:rPr sz="500" u="sng" spc="-4" dirty="0">
                <a:solidFill>
                  <a:srgbClr val="0080FF"/>
                </a:solidFill>
                <a:latin typeface="Verdana"/>
                <a:cs typeface="Verdana"/>
                <a:hlinkClick r:id="rId4"/>
              </a:rPr>
              <a:t>c</a:t>
            </a:r>
            <a:r>
              <a:rPr sz="500" u="sng" dirty="0">
                <a:solidFill>
                  <a:srgbClr val="0080FF"/>
                </a:solidFill>
                <a:latin typeface="Verdana"/>
                <a:cs typeface="Verdana"/>
                <a:hlinkClick r:id="rId4"/>
              </a:rPr>
              <a:t>h</a:t>
            </a:r>
            <a:r>
              <a:rPr sz="500" u="sng" spc="-13" dirty="0">
                <a:solidFill>
                  <a:srgbClr val="0080FF"/>
                </a:solidFill>
                <a:latin typeface="Verdana"/>
                <a:cs typeface="Verdana"/>
                <a:hlinkClick r:id="rId4"/>
              </a:rPr>
              <a:t>.</a:t>
            </a:r>
            <a:r>
              <a:rPr sz="500" u="sng" spc="-4" dirty="0">
                <a:solidFill>
                  <a:srgbClr val="0080FF"/>
                </a:solidFill>
                <a:latin typeface="Verdana"/>
                <a:cs typeface="Verdana"/>
                <a:hlinkClick r:id="rId4"/>
              </a:rPr>
              <a:t>co</a:t>
            </a:r>
            <a:r>
              <a:rPr sz="500" u="sng" dirty="0">
                <a:solidFill>
                  <a:srgbClr val="0080FF"/>
                </a:solidFill>
                <a:latin typeface="Verdana"/>
                <a:cs typeface="Verdana"/>
                <a:hlinkClick r:id="rId4"/>
              </a:rPr>
              <a:t>m/</a:t>
            </a:r>
            <a:r>
              <a:rPr sz="500" u="sng" spc="-4" dirty="0">
                <a:solidFill>
                  <a:srgbClr val="0080FF"/>
                </a:solidFill>
                <a:latin typeface="Verdana"/>
                <a:cs typeface="Verdana"/>
                <a:hlinkClick r:id="rId4"/>
              </a:rPr>
              <a:t>prod</a:t>
            </a:r>
            <a:r>
              <a:rPr sz="500" u="sng" dirty="0">
                <a:solidFill>
                  <a:srgbClr val="0080FF"/>
                </a:solidFill>
                <a:latin typeface="Verdana"/>
                <a:cs typeface="Verdana"/>
                <a:hlinkClick r:id="rId4"/>
              </a:rPr>
              <a:t>u</a:t>
            </a:r>
            <a:r>
              <a:rPr sz="500" u="sng" spc="-4" dirty="0">
                <a:solidFill>
                  <a:srgbClr val="0080FF"/>
                </a:solidFill>
                <a:latin typeface="Verdana"/>
                <a:cs typeface="Verdana"/>
                <a:hlinkClick r:id="rId4"/>
              </a:rPr>
              <a:t>c</a:t>
            </a:r>
            <a:r>
              <a:rPr sz="500" u="sng" dirty="0">
                <a:solidFill>
                  <a:srgbClr val="0080FF"/>
                </a:solidFill>
                <a:latin typeface="Verdana"/>
                <a:cs typeface="Verdana"/>
                <a:hlinkClick r:id="rId4"/>
              </a:rPr>
              <a:t>t</a:t>
            </a:r>
            <a:r>
              <a:rPr sz="500" u="sng" spc="-4" dirty="0">
                <a:solidFill>
                  <a:srgbClr val="0080FF"/>
                </a:solidFill>
                <a:latin typeface="Verdana"/>
                <a:cs typeface="Verdana"/>
                <a:hlinkClick r:id="rId4"/>
              </a:rPr>
              <a:t>s</a:t>
            </a:r>
            <a:r>
              <a:rPr sz="500" u="sng" dirty="0">
                <a:solidFill>
                  <a:srgbClr val="0080FF"/>
                </a:solidFill>
                <a:latin typeface="Verdana"/>
                <a:cs typeface="Verdana"/>
                <a:hlinkClick r:id="rId4"/>
              </a:rPr>
              <a:t>/</a:t>
            </a:r>
            <a:r>
              <a:rPr sz="500" u="sng" spc="-4" dirty="0">
                <a:solidFill>
                  <a:srgbClr val="0080FF"/>
                </a:solidFill>
                <a:latin typeface="Verdana"/>
                <a:cs typeface="Verdana"/>
                <a:hlinkClick r:id="rId4"/>
              </a:rPr>
              <a:t>o</a:t>
            </a:r>
            <a:r>
              <a:rPr sz="500" u="sng" dirty="0">
                <a:solidFill>
                  <a:srgbClr val="0080FF"/>
                </a:solidFill>
                <a:latin typeface="Verdana"/>
                <a:cs typeface="Verdana"/>
                <a:hlinkClick r:id="rId4"/>
              </a:rPr>
              <a:t>u</a:t>
            </a:r>
            <a:r>
              <a:rPr sz="500" u="sng" spc="-4" dirty="0">
                <a:solidFill>
                  <a:srgbClr val="0080FF"/>
                </a:solidFill>
                <a:latin typeface="Verdana"/>
                <a:cs typeface="Verdana"/>
                <a:hlinkClick r:id="rId4"/>
              </a:rPr>
              <a:t>r</a:t>
            </a:r>
            <a:r>
              <a:rPr sz="500" u="sng" spc="-9" dirty="0">
                <a:solidFill>
                  <a:srgbClr val="0080FF"/>
                </a:solidFill>
                <a:latin typeface="Verdana"/>
                <a:cs typeface="Verdana"/>
                <a:hlinkClick r:id="rId4"/>
              </a:rPr>
              <a:t>-</a:t>
            </a:r>
            <a:r>
              <a:rPr sz="500" u="sng" spc="-4" dirty="0">
                <a:solidFill>
                  <a:srgbClr val="0080FF"/>
                </a:solidFill>
                <a:latin typeface="Verdana"/>
                <a:cs typeface="Verdana"/>
                <a:hlinkClick r:id="rId4"/>
              </a:rPr>
              <a:t>so</a:t>
            </a:r>
            <a:r>
              <a:rPr sz="500" u="sng" dirty="0">
                <a:solidFill>
                  <a:srgbClr val="0080FF"/>
                </a:solidFill>
                <a:latin typeface="Verdana"/>
                <a:cs typeface="Verdana"/>
                <a:hlinkClick r:id="rId4"/>
              </a:rPr>
              <a:t>l</a:t>
            </a:r>
            <a:r>
              <a:rPr sz="500" u="sng" spc="-9" dirty="0">
                <a:solidFill>
                  <a:srgbClr val="0080FF"/>
                </a:solidFill>
                <a:latin typeface="Verdana"/>
                <a:cs typeface="Verdana"/>
                <a:hlinkClick r:id="rId4"/>
              </a:rPr>
              <a:t>u</a:t>
            </a:r>
            <a:r>
              <a:rPr sz="500" u="sng" dirty="0">
                <a:solidFill>
                  <a:srgbClr val="0080FF"/>
                </a:solidFill>
                <a:latin typeface="Verdana"/>
                <a:cs typeface="Verdana"/>
                <a:hlinkClick r:id="rId4"/>
              </a:rPr>
              <a:t>ti</a:t>
            </a:r>
            <a:r>
              <a:rPr sz="500" u="sng" spc="-4" dirty="0">
                <a:solidFill>
                  <a:srgbClr val="0080FF"/>
                </a:solidFill>
                <a:latin typeface="Verdana"/>
                <a:cs typeface="Verdana"/>
                <a:hlinkClick r:id="rId4"/>
              </a:rPr>
              <a:t>o</a:t>
            </a:r>
            <a:r>
              <a:rPr sz="500" u="sng" spc="-9" dirty="0">
                <a:solidFill>
                  <a:srgbClr val="0080FF"/>
                </a:solidFill>
                <a:latin typeface="Verdana"/>
                <a:cs typeface="Verdana"/>
                <a:hlinkClick r:id="rId4"/>
              </a:rPr>
              <a:t>n</a:t>
            </a:r>
            <a:r>
              <a:rPr sz="500" u="sng" dirty="0">
                <a:solidFill>
                  <a:srgbClr val="0080FF"/>
                </a:solidFill>
                <a:latin typeface="Verdana"/>
                <a:cs typeface="Verdana"/>
                <a:hlinkClick r:id="rId4"/>
              </a:rPr>
              <a:t>/</a:t>
            </a:r>
            <a:r>
              <a:rPr sz="500" u="sng" spc="-4" dirty="0">
                <a:solidFill>
                  <a:srgbClr val="0080FF"/>
                </a:solidFill>
                <a:latin typeface="Verdana"/>
                <a:cs typeface="Verdana"/>
                <a:hlinkClick r:id="rId4"/>
              </a:rPr>
              <a:t>pa</a:t>
            </a:r>
            <a:r>
              <a:rPr sz="500" u="sng" dirty="0">
                <a:solidFill>
                  <a:srgbClr val="0080FF"/>
                </a:solidFill>
                <a:latin typeface="Verdana"/>
                <a:cs typeface="Verdana"/>
                <a:hlinkClick r:id="rId4"/>
              </a:rPr>
              <a:t>nt</a:t>
            </a:r>
            <a:r>
              <a:rPr sz="500" u="sng" spc="-9" dirty="0">
                <a:solidFill>
                  <a:srgbClr val="0080FF"/>
                </a:solidFill>
                <a:latin typeface="Verdana"/>
                <a:cs typeface="Verdana"/>
                <a:hlinkClick r:id="rId4"/>
              </a:rPr>
              <a:t>h</a:t>
            </a:r>
            <a:r>
              <a:rPr sz="500" u="sng" dirty="0">
                <a:solidFill>
                  <a:srgbClr val="0080FF"/>
                </a:solidFill>
                <a:latin typeface="Verdana"/>
                <a:cs typeface="Verdana"/>
                <a:hlinkClick r:id="rId4"/>
              </a:rPr>
              <a:t>e</a:t>
            </a:r>
            <a:r>
              <a:rPr sz="500" u="sng" spc="-4" dirty="0">
                <a:solidFill>
                  <a:srgbClr val="0080FF"/>
                </a:solidFill>
                <a:latin typeface="Verdana"/>
                <a:cs typeface="Verdana"/>
                <a:hlinkClick r:id="rId4"/>
              </a:rPr>
              <a:t>o</a:t>
            </a:r>
            <a:r>
              <a:rPr sz="500" u="sng" dirty="0">
                <a:solidFill>
                  <a:srgbClr val="0080FF"/>
                </a:solidFill>
                <a:latin typeface="Verdana"/>
                <a:cs typeface="Verdana"/>
                <a:hlinkClick r:id="rId4"/>
              </a:rPr>
              <a:t>n2/</a:t>
            </a:r>
            <a:r>
              <a:rPr sz="500" dirty="0">
                <a:solidFill>
                  <a:srgbClr val="0080FF"/>
                </a:solidFill>
                <a:latin typeface="Verdana"/>
                <a:cs typeface="Verdana"/>
              </a:rPr>
              <a:t> </a:t>
            </a:r>
            <a:r>
              <a:rPr sz="500" spc="-4" dirty="0">
                <a:solidFill>
                  <a:srgbClr val="000C14"/>
                </a:solidFill>
                <a:latin typeface="Verdana"/>
                <a:cs typeface="Verdana"/>
              </a:rPr>
              <a:t>Acc</a:t>
            </a:r>
            <a:r>
              <a:rPr sz="500" dirty="0">
                <a:solidFill>
                  <a:srgbClr val="000C14"/>
                </a:solidFill>
                <a:latin typeface="Verdana"/>
                <a:cs typeface="Verdana"/>
              </a:rPr>
              <a:t>e</a:t>
            </a:r>
            <a:r>
              <a:rPr sz="500" spc="-4" dirty="0">
                <a:solidFill>
                  <a:srgbClr val="000C14"/>
                </a:solidFill>
                <a:latin typeface="Verdana"/>
                <a:cs typeface="Verdana"/>
              </a:rPr>
              <a:t>ss</a:t>
            </a:r>
            <a:r>
              <a:rPr sz="500" dirty="0">
                <a:solidFill>
                  <a:srgbClr val="000C14"/>
                </a:solidFill>
                <a:latin typeface="Verdana"/>
                <a:cs typeface="Verdana"/>
              </a:rPr>
              <a:t>ed</a:t>
            </a:r>
            <a:r>
              <a:rPr sz="500" spc="13" dirty="0">
                <a:solidFill>
                  <a:srgbClr val="000C14"/>
                </a:solidFill>
                <a:latin typeface="Verdana"/>
                <a:cs typeface="Verdana"/>
              </a:rPr>
              <a:t> </a:t>
            </a:r>
            <a:r>
              <a:rPr sz="500" spc="-4" dirty="0">
                <a:solidFill>
                  <a:srgbClr val="000C14"/>
                </a:solidFill>
                <a:latin typeface="Verdana"/>
                <a:cs typeface="Verdana"/>
              </a:rPr>
              <a:t>Marc</a:t>
            </a:r>
            <a:r>
              <a:rPr sz="500" dirty="0">
                <a:solidFill>
                  <a:srgbClr val="000C14"/>
                </a:solidFill>
                <a:latin typeface="Verdana"/>
                <a:cs typeface="Verdana"/>
              </a:rPr>
              <a:t>h</a:t>
            </a:r>
            <a:r>
              <a:rPr sz="500" spc="-4" dirty="0">
                <a:solidFill>
                  <a:srgbClr val="000C14"/>
                </a:solidFill>
                <a:latin typeface="Verdana"/>
                <a:cs typeface="Verdana"/>
              </a:rPr>
              <a:t> </a:t>
            </a:r>
            <a:r>
              <a:rPr sz="500" dirty="0">
                <a:solidFill>
                  <a:srgbClr val="000C14"/>
                </a:solidFill>
                <a:latin typeface="Verdana"/>
                <a:cs typeface="Verdana"/>
              </a:rPr>
              <a:t>10, 2015</a:t>
            </a:r>
            <a:endParaRPr sz="500">
              <a:latin typeface="Verdana"/>
              <a:cs typeface="Verdana"/>
            </a:endParaRPr>
          </a:p>
        </p:txBody>
      </p:sp>
      <p:sp>
        <p:nvSpPr>
          <p:cNvPr id="11" name="object 11"/>
          <p:cNvSpPr/>
          <p:nvPr/>
        </p:nvSpPr>
        <p:spPr>
          <a:xfrm>
            <a:off x="4604979" y="3512108"/>
            <a:ext cx="3384017" cy="2718808"/>
          </a:xfrm>
          <a:prstGeom prst="rect">
            <a:avLst/>
          </a:prstGeom>
          <a:blipFill>
            <a:blip r:embed="rId5" cstate="print"/>
            <a:stretch>
              <a:fillRect/>
            </a:stretch>
          </a:blipFill>
        </p:spPr>
        <p:txBody>
          <a:bodyPr wrap="square" lIns="0" tIns="0" rIns="0" bIns="0" rtlCol="0"/>
          <a:lstStyle/>
          <a:p>
            <a:pPr algn="l" rtl="0"/>
            <a:endParaRPr/>
          </a:p>
        </p:txBody>
      </p:sp>
      <p:sp>
        <p:nvSpPr>
          <p:cNvPr id="13" name="object 13"/>
          <p:cNvSpPr txBox="1"/>
          <p:nvPr/>
        </p:nvSpPr>
        <p:spPr>
          <a:xfrm>
            <a:off x="266201" y="5729604"/>
            <a:ext cx="5640532" cy="1037592"/>
          </a:xfrm>
          <a:prstGeom prst="rect">
            <a:avLst/>
          </a:prstGeom>
        </p:spPr>
        <p:txBody>
          <a:bodyPr vert="horz" wrap="square" lIns="0" tIns="0" rIns="0" bIns="0" rtlCol="0">
            <a:spAutoFit/>
          </a:bodyPr>
          <a:lstStyle/>
          <a:p>
            <a:pPr marL="11397" marR="2697665"/>
            <a:r>
              <a:rPr sz="800" spc="-18" dirty="0">
                <a:latin typeface="Arial"/>
                <a:cs typeface="Arial"/>
              </a:rPr>
              <a:t>M</a:t>
            </a:r>
            <a:r>
              <a:rPr sz="800" dirty="0">
                <a:latin typeface="Arial"/>
                <a:cs typeface="Arial"/>
              </a:rPr>
              <a:t>ore</a:t>
            </a:r>
            <a:r>
              <a:rPr sz="800" spc="13" dirty="0">
                <a:latin typeface="Arial"/>
                <a:cs typeface="Arial"/>
              </a:rPr>
              <a:t> </a:t>
            </a:r>
            <a:r>
              <a:rPr sz="800" dirty="0">
                <a:latin typeface="Arial"/>
                <a:cs typeface="Arial"/>
              </a:rPr>
              <a:t>on</a:t>
            </a:r>
            <a:r>
              <a:rPr sz="800" spc="-9" dirty="0">
                <a:latin typeface="Arial"/>
                <a:cs typeface="Arial"/>
              </a:rPr>
              <a:t> </a:t>
            </a:r>
            <a:r>
              <a:rPr sz="800" dirty="0">
                <a:latin typeface="Arial"/>
                <a:cs typeface="Arial"/>
              </a:rPr>
              <a:t>po</a:t>
            </a:r>
            <a:r>
              <a:rPr sz="800" spc="-13" dirty="0">
                <a:latin typeface="Arial"/>
                <a:cs typeface="Arial"/>
              </a:rPr>
              <a:t>w</a:t>
            </a:r>
            <a:r>
              <a:rPr sz="800" dirty="0">
                <a:latin typeface="Arial"/>
                <a:cs typeface="Arial"/>
              </a:rPr>
              <a:t>er ele</a:t>
            </a:r>
            <a:r>
              <a:rPr sz="800" spc="4" dirty="0">
                <a:latin typeface="Arial"/>
                <a:cs typeface="Arial"/>
              </a:rPr>
              <a:t>c</a:t>
            </a:r>
            <a:r>
              <a:rPr sz="800" dirty="0">
                <a:latin typeface="Arial"/>
                <a:cs typeface="Arial"/>
              </a:rPr>
              <a:t>troni</a:t>
            </a:r>
            <a:r>
              <a:rPr sz="800" spc="4" dirty="0">
                <a:latin typeface="Arial"/>
                <a:cs typeface="Arial"/>
              </a:rPr>
              <a:t>c</a:t>
            </a:r>
            <a:r>
              <a:rPr sz="800" dirty="0">
                <a:latin typeface="Arial"/>
                <a:cs typeface="Arial"/>
              </a:rPr>
              <a:t>s</a:t>
            </a:r>
            <a:r>
              <a:rPr sz="800" spc="-40" dirty="0">
                <a:latin typeface="Arial"/>
                <a:cs typeface="Arial"/>
              </a:rPr>
              <a:t> </a:t>
            </a:r>
            <a:r>
              <a:rPr sz="800" dirty="0">
                <a:latin typeface="Arial"/>
                <a:cs typeface="Arial"/>
              </a:rPr>
              <a:t>for</a:t>
            </a:r>
            <a:r>
              <a:rPr sz="800" spc="-9" dirty="0">
                <a:latin typeface="Arial"/>
                <a:cs typeface="Arial"/>
              </a:rPr>
              <a:t> </a:t>
            </a:r>
            <a:r>
              <a:rPr sz="800" spc="-4" dirty="0">
                <a:latin typeface="Arial"/>
                <a:cs typeface="Arial"/>
              </a:rPr>
              <a:t>S</a:t>
            </a:r>
            <a:r>
              <a:rPr sz="800" dirty="0">
                <a:latin typeface="Arial"/>
                <a:cs typeface="Arial"/>
              </a:rPr>
              <a:t>olar</a:t>
            </a:r>
            <a:r>
              <a:rPr sz="800" spc="-9" dirty="0">
                <a:latin typeface="Arial"/>
                <a:cs typeface="Arial"/>
              </a:rPr>
              <a:t> </a:t>
            </a:r>
            <a:r>
              <a:rPr sz="800" spc="-4" dirty="0">
                <a:latin typeface="Arial"/>
                <a:cs typeface="Arial"/>
              </a:rPr>
              <a:t>E</a:t>
            </a:r>
            <a:r>
              <a:rPr sz="800" dirty="0">
                <a:latin typeface="Arial"/>
                <a:cs typeface="Arial"/>
              </a:rPr>
              <a:t>nergy</a:t>
            </a:r>
            <a:r>
              <a:rPr sz="800" spc="-4" dirty="0">
                <a:latin typeface="Arial"/>
                <a:cs typeface="Arial"/>
              </a:rPr>
              <a:t> </a:t>
            </a:r>
            <a:r>
              <a:rPr sz="800" spc="4" dirty="0">
                <a:latin typeface="Arial"/>
                <a:cs typeface="Arial"/>
              </a:rPr>
              <a:t>c</a:t>
            </a:r>
            <a:r>
              <a:rPr sz="800" dirty="0">
                <a:latin typeface="Arial"/>
                <a:cs typeface="Arial"/>
              </a:rPr>
              <a:t>an</a:t>
            </a:r>
            <a:r>
              <a:rPr sz="800" spc="-18" dirty="0">
                <a:latin typeface="Arial"/>
                <a:cs typeface="Arial"/>
              </a:rPr>
              <a:t> </a:t>
            </a:r>
            <a:r>
              <a:rPr sz="800" dirty="0">
                <a:latin typeface="Arial"/>
                <a:cs typeface="Arial"/>
              </a:rPr>
              <a:t>be</a:t>
            </a:r>
            <a:r>
              <a:rPr sz="800" spc="-9" dirty="0">
                <a:latin typeface="Arial"/>
                <a:cs typeface="Arial"/>
              </a:rPr>
              <a:t> </a:t>
            </a:r>
            <a:r>
              <a:rPr sz="800" dirty="0">
                <a:latin typeface="Arial"/>
                <a:cs typeface="Arial"/>
              </a:rPr>
              <a:t>found</a:t>
            </a:r>
            <a:r>
              <a:rPr sz="800" spc="-9" dirty="0">
                <a:latin typeface="Arial"/>
                <a:cs typeface="Arial"/>
              </a:rPr>
              <a:t> </a:t>
            </a:r>
            <a:r>
              <a:rPr sz="800" dirty="0">
                <a:latin typeface="Arial"/>
                <a:cs typeface="Arial"/>
              </a:rPr>
              <a:t>at: pro</a:t>
            </a:r>
            <a:r>
              <a:rPr sz="800" spc="4" dirty="0">
                <a:latin typeface="Arial"/>
                <a:cs typeface="Arial"/>
              </a:rPr>
              <a:t>c</a:t>
            </a:r>
            <a:r>
              <a:rPr sz="800" dirty="0">
                <a:latin typeface="Arial"/>
                <a:cs typeface="Arial"/>
              </a:rPr>
              <a:t>eedings</a:t>
            </a:r>
            <a:r>
              <a:rPr sz="800" spc="-40" dirty="0">
                <a:latin typeface="Arial"/>
                <a:cs typeface="Arial"/>
              </a:rPr>
              <a:t> </a:t>
            </a:r>
            <a:r>
              <a:rPr sz="800" dirty="0">
                <a:latin typeface="Arial"/>
                <a:cs typeface="Arial"/>
              </a:rPr>
              <a:t>from</a:t>
            </a:r>
            <a:r>
              <a:rPr sz="800" spc="-4" dirty="0">
                <a:latin typeface="Arial"/>
                <a:cs typeface="Arial"/>
              </a:rPr>
              <a:t> </a:t>
            </a:r>
            <a:r>
              <a:rPr sz="800" dirty="0">
                <a:latin typeface="Arial"/>
                <a:cs typeface="Arial"/>
              </a:rPr>
              <a:t>the</a:t>
            </a:r>
            <a:r>
              <a:rPr sz="800" spc="-9" dirty="0">
                <a:latin typeface="Arial"/>
                <a:cs typeface="Arial"/>
              </a:rPr>
              <a:t> </a:t>
            </a:r>
            <a:r>
              <a:rPr sz="800" i="1" spc="-4" dirty="0">
                <a:latin typeface="Arial"/>
                <a:cs typeface="Arial"/>
              </a:rPr>
              <a:t>DOE</a:t>
            </a:r>
            <a:r>
              <a:rPr sz="800" i="1" dirty="0">
                <a:latin typeface="Arial"/>
                <a:cs typeface="Arial"/>
              </a:rPr>
              <a:t>-</a:t>
            </a:r>
            <a:r>
              <a:rPr sz="800" i="1" spc="-4" dirty="0">
                <a:latin typeface="Arial"/>
                <a:cs typeface="Arial"/>
              </a:rPr>
              <a:t>NRE</a:t>
            </a:r>
            <a:r>
              <a:rPr sz="800" i="1" dirty="0">
                <a:latin typeface="Arial"/>
                <a:cs typeface="Arial"/>
              </a:rPr>
              <a:t>L-</a:t>
            </a:r>
            <a:r>
              <a:rPr sz="800" i="1" spc="-4" dirty="0">
                <a:latin typeface="Arial"/>
                <a:cs typeface="Arial"/>
              </a:rPr>
              <a:t>NE</a:t>
            </a:r>
            <a:r>
              <a:rPr sz="800" i="1" dirty="0">
                <a:latin typeface="Arial"/>
                <a:cs typeface="Arial"/>
              </a:rPr>
              <a:t>TL-</a:t>
            </a:r>
            <a:r>
              <a:rPr sz="800" i="1" spc="-4" dirty="0">
                <a:latin typeface="Arial"/>
                <a:cs typeface="Arial"/>
              </a:rPr>
              <a:t>ORN</a:t>
            </a:r>
            <a:r>
              <a:rPr sz="800" i="1" dirty="0">
                <a:latin typeface="Arial"/>
                <a:cs typeface="Arial"/>
              </a:rPr>
              <a:t>L</a:t>
            </a:r>
            <a:r>
              <a:rPr sz="800" i="1" spc="4" dirty="0">
                <a:latin typeface="Arial"/>
                <a:cs typeface="Arial"/>
              </a:rPr>
              <a:t> </a:t>
            </a:r>
            <a:r>
              <a:rPr sz="800" i="1" spc="-4" dirty="0">
                <a:latin typeface="Arial"/>
                <a:cs typeface="Arial"/>
              </a:rPr>
              <a:t>w</a:t>
            </a:r>
            <a:r>
              <a:rPr sz="800" i="1" dirty="0">
                <a:latin typeface="Arial"/>
                <a:cs typeface="Arial"/>
              </a:rPr>
              <a:t>or</a:t>
            </a:r>
            <a:r>
              <a:rPr sz="800" i="1" spc="4" dirty="0">
                <a:latin typeface="Arial"/>
                <a:cs typeface="Arial"/>
              </a:rPr>
              <a:t>ks</a:t>
            </a:r>
            <a:r>
              <a:rPr sz="800" i="1" dirty="0">
                <a:latin typeface="Arial"/>
                <a:cs typeface="Arial"/>
              </a:rPr>
              <a:t>hop</a:t>
            </a:r>
            <a:r>
              <a:rPr sz="800" i="1" spc="-18" dirty="0">
                <a:latin typeface="Arial"/>
                <a:cs typeface="Arial"/>
              </a:rPr>
              <a:t> </a:t>
            </a:r>
            <a:r>
              <a:rPr sz="800" i="1" dirty="0">
                <a:latin typeface="Arial"/>
                <a:cs typeface="Arial"/>
              </a:rPr>
              <a:t>titled “</a:t>
            </a:r>
            <a:r>
              <a:rPr sz="800" i="1" spc="-4" dirty="0">
                <a:latin typeface="Arial"/>
                <a:cs typeface="Arial"/>
              </a:rPr>
              <a:t>E</a:t>
            </a:r>
            <a:r>
              <a:rPr sz="800" i="1" dirty="0">
                <a:latin typeface="Arial"/>
                <a:cs typeface="Arial"/>
              </a:rPr>
              <a:t>nabling</a:t>
            </a:r>
            <a:r>
              <a:rPr sz="800" i="1" spc="-31" dirty="0">
                <a:latin typeface="Arial"/>
                <a:cs typeface="Arial"/>
              </a:rPr>
              <a:t> </a:t>
            </a:r>
            <a:r>
              <a:rPr sz="800" i="1" spc="-4" dirty="0">
                <a:latin typeface="Arial"/>
                <a:cs typeface="Arial"/>
              </a:rPr>
              <a:t>H</a:t>
            </a:r>
            <a:r>
              <a:rPr sz="800" i="1" dirty="0">
                <a:latin typeface="Arial"/>
                <a:cs typeface="Arial"/>
              </a:rPr>
              <a:t>igh</a:t>
            </a:r>
            <a:r>
              <a:rPr sz="800" i="1" spc="-9" dirty="0">
                <a:latin typeface="Arial"/>
                <a:cs typeface="Arial"/>
              </a:rPr>
              <a:t> </a:t>
            </a:r>
            <a:r>
              <a:rPr sz="800" i="1" spc="-4" dirty="0">
                <a:latin typeface="Arial"/>
                <a:cs typeface="Arial"/>
              </a:rPr>
              <a:t>P</a:t>
            </a:r>
            <a:r>
              <a:rPr sz="800" i="1" dirty="0">
                <a:latin typeface="Arial"/>
                <a:cs typeface="Arial"/>
              </a:rPr>
              <a:t>enetration</a:t>
            </a:r>
            <a:r>
              <a:rPr sz="800" i="1" spc="-18" dirty="0">
                <a:latin typeface="Arial"/>
                <a:cs typeface="Arial"/>
              </a:rPr>
              <a:t> </a:t>
            </a:r>
            <a:r>
              <a:rPr sz="800" i="1" spc="-4" dirty="0">
                <a:latin typeface="Arial"/>
                <a:cs typeface="Arial"/>
              </a:rPr>
              <a:t>P</a:t>
            </a:r>
            <a:r>
              <a:rPr sz="800" i="1" dirty="0">
                <a:latin typeface="Arial"/>
                <a:cs typeface="Arial"/>
              </a:rPr>
              <a:t>V </a:t>
            </a:r>
            <a:r>
              <a:rPr sz="800" i="1" spc="-4" dirty="0">
                <a:latin typeface="Arial"/>
                <a:cs typeface="Arial"/>
              </a:rPr>
              <a:t>S</a:t>
            </a:r>
            <a:r>
              <a:rPr sz="800" i="1" dirty="0">
                <a:latin typeface="Arial"/>
                <a:cs typeface="Arial"/>
              </a:rPr>
              <a:t>olar</a:t>
            </a:r>
            <a:r>
              <a:rPr sz="800" i="1" spc="-22" dirty="0">
                <a:latin typeface="Arial"/>
                <a:cs typeface="Arial"/>
              </a:rPr>
              <a:t> </a:t>
            </a:r>
            <a:r>
              <a:rPr sz="800" i="1" dirty="0">
                <a:latin typeface="Arial"/>
                <a:cs typeface="Arial"/>
              </a:rPr>
              <a:t>through</a:t>
            </a:r>
            <a:r>
              <a:rPr sz="800" i="1" spc="-18" dirty="0">
                <a:latin typeface="Arial"/>
                <a:cs typeface="Arial"/>
              </a:rPr>
              <a:t> </a:t>
            </a:r>
            <a:r>
              <a:rPr sz="800" i="1" spc="-4" dirty="0">
                <a:latin typeface="Arial"/>
                <a:cs typeface="Arial"/>
              </a:rPr>
              <a:t>N</a:t>
            </a:r>
            <a:r>
              <a:rPr sz="800" i="1" dirty="0">
                <a:latin typeface="Arial"/>
                <a:cs typeface="Arial"/>
              </a:rPr>
              <a:t>e</a:t>
            </a:r>
            <a:r>
              <a:rPr sz="800" i="1" spc="4" dirty="0">
                <a:latin typeface="Arial"/>
                <a:cs typeface="Arial"/>
              </a:rPr>
              <a:t>x</a:t>
            </a:r>
            <a:r>
              <a:rPr sz="800" i="1" dirty="0">
                <a:latin typeface="Arial"/>
                <a:cs typeface="Arial"/>
              </a:rPr>
              <a:t>t</a:t>
            </a:r>
            <a:r>
              <a:rPr sz="800" i="1" spc="-9" dirty="0">
                <a:latin typeface="Arial"/>
                <a:cs typeface="Arial"/>
              </a:rPr>
              <a:t> </a:t>
            </a:r>
            <a:r>
              <a:rPr sz="800" i="1" spc="-4" dirty="0">
                <a:latin typeface="Arial"/>
                <a:cs typeface="Arial"/>
              </a:rPr>
              <a:t>G</a:t>
            </a:r>
            <a:r>
              <a:rPr sz="800" i="1" dirty="0">
                <a:latin typeface="Arial"/>
                <a:cs typeface="Arial"/>
              </a:rPr>
              <a:t>eneration </a:t>
            </a:r>
            <a:r>
              <a:rPr sz="800" i="1" spc="-4" dirty="0">
                <a:latin typeface="Arial"/>
                <a:cs typeface="Arial"/>
              </a:rPr>
              <a:t>P</a:t>
            </a:r>
            <a:r>
              <a:rPr sz="800" i="1" dirty="0">
                <a:latin typeface="Arial"/>
                <a:cs typeface="Arial"/>
              </a:rPr>
              <a:t>o</a:t>
            </a:r>
            <a:r>
              <a:rPr sz="800" i="1" spc="-4" dirty="0">
                <a:latin typeface="Arial"/>
                <a:cs typeface="Arial"/>
              </a:rPr>
              <a:t>w</a:t>
            </a:r>
            <a:r>
              <a:rPr sz="800" i="1" dirty="0">
                <a:latin typeface="Arial"/>
                <a:cs typeface="Arial"/>
              </a:rPr>
              <a:t>er</a:t>
            </a:r>
            <a:r>
              <a:rPr sz="800" i="1" spc="-9" dirty="0">
                <a:latin typeface="Arial"/>
                <a:cs typeface="Arial"/>
              </a:rPr>
              <a:t> </a:t>
            </a:r>
            <a:r>
              <a:rPr sz="800" i="1" spc="-4" dirty="0">
                <a:latin typeface="Arial"/>
                <a:cs typeface="Arial"/>
              </a:rPr>
              <a:t>E</a:t>
            </a:r>
            <a:r>
              <a:rPr sz="800" i="1" dirty="0">
                <a:latin typeface="Arial"/>
                <a:cs typeface="Arial"/>
              </a:rPr>
              <a:t>le</a:t>
            </a:r>
            <a:r>
              <a:rPr sz="800" i="1" spc="4" dirty="0">
                <a:latin typeface="Arial"/>
                <a:cs typeface="Arial"/>
              </a:rPr>
              <a:t>c</a:t>
            </a:r>
            <a:r>
              <a:rPr sz="800" i="1" dirty="0">
                <a:latin typeface="Arial"/>
                <a:cs typeface="Arial"/>
              </a:rPr>
              <a:t>tronic</a:t>
            </a:r>
            <a:r>
              <a:rPr sz="800" i="1" spc="-27" dirty="0">
                <a:latin typeface="Arial"/>
                <a:cs typeface="Arial"/>
              </a:rPr>
              <a:t> </a:t>
            </a:r>
            <a:r>
              <a:rPr sz="800" i="1" dirty="0">
                <a:latin typeface="Arial"/>
                <a:cs typeface="Arial"/>
              </a:rPr>
              <a:t>Te</a:t>
            </a:r>
            <a:r>
              <a:rPr sz="800" i="1" spc="4" dirty="0">
                <a:latin typeface="Arial"/>
                <a:cs typeface="Arial"/>
              </a:rPr>
              <a:t>c</a:t>
            </a:r>
            <a:r>
              <a:rPr sz="800" i="1" dirty="0">
                <a:latin typeface="Arial"/>
                <a:cs typeface="Arial"/>
              </a:rPr>
              <a:t>hnologie</a:t>
            </a:r>
            <a:r>
              <a:rPr sz="800" i="1" spc="-9" dirty="0">
                <a:latin typeface="Arial"/>
                <a:cs typeface="Arial"/>
              </a:rPr>
              <a:t>s</a:t>
            </a:r>
            <a:r>
              <a:rPr sz="800" i="1" dirty="0">
                <a:latin typeface="Arial"/>
                <a:cs typeface="Arial"/>
              </a:rPr>
              <a:t>,”</a:t>
            </a:r>
            <a:r>
              <a:rPr sz="800" i="1" spc="-31" dirty="0">
                <a:latin typeface="Arial"/>
                <a:cs typeface="Arial"/>
              </a:rPr>
              <a:t> </a:t>
            </a:r>
            <a:r>
              <a:rPr sz="800" i="1" spc="-4" dirty="0">
                <a:latin typeface="Arial"/>
                <a:cs typeface="Arial"/>
              </a:rPr>
              <a:t>O</a:t>
            </a:r>
            <a:r>
              <a:rPr sz="800" i="1" spc="4" dirty="0">
                <a:latin typeface="Arial"/>
                <a:cs typeface="Arial"/>
              </a:rPr>
              <a:t>c</a:t>
            </a:r>
            <a:r>
              <a:rPr sz="800" i="1" dirty="0">
                <a:latin typeface="Arial"/>
                <a:cs typeface="Arial"/>
              </a:rPr>
              <a:t>tober</a:t>
            </a:r>
            <a:r>
              <a:rPr sz="800" i="1" spc="-22" dirty="0">
                <a:latin typeface="Arial"/>
                <a:cs typeface="Arial"/>
              </a:rPr>
              <a:t> </a:t>
            </a:r>
            <a:r>
              <a:rPr sz="800" i="1" dirty="0">
                <a:latin typeface="Arial"/>
                <a:cs typeface="Arial"/>
              </a:rPr>
              <a:t>11-12,</a:t>
            </a:r>
            <a:r>
              <a:rPr sz="800" i="1" spc="-9" dirty="0">
                <a:latin typeface="Arial"/>
                <a:cs typeface="Arial"/>
              </a:rPr>
              <a:t> </a:t>
            </a:r>
            <a:r>
              <a:rPr sz="800" i="1" dirty="0">
                <a:latin typeface="Arial"/>
                <a:cs typeface="Arial"/>
              </a:rPr>
              <a:t>2016. </a:t>
            </a:r>
            <a:r>
              <a:rPr sz="800" i="1" u="sng" dirty="0">
                <a:solidFill>
                  <a:srgbClr val="0080FF"/>
                </a:solidFill>
                <a:latin typeface="Arial"/>
                <a:cs typeface="Arial"/>
                <a:hlinkClick r:id="rId6"/>
              </a:rPr>
              <a:t>http</a:t>
            </a:r>
            <a:r>
              <a:rPr sz="800" i="1" u="sng" spc="4" dirty="0">
                <a:solidFill>
                  <a:srgbClr val="0080FF"/>
                </a:solidFill>
                <a:latin typeface="Arial"/>
                <a:cs typeface="Arial"/>
                <a:hlinkClick r:id="rId6"/>
              </a:rPr>
              <a:t>s</a:t>
            </a:r>
            <a:r>
              <a:rPr sz="800" i="1" u="sng" dirty="0">
                <a:solidFill>
                  <a:srgbClr val="0080FF"/>
                </a:solidFill>
                <a:latin typeface="Arial"/>
                <a:cs typeface="Arial"/>
                <a:hlinkClick r:id="rId6"/>
              </a:rPr>
              <a:t>://energ</a:t>
            </a:r>
            <a:r>
              <a:rPr sz="800" i="1" u="sng" spc="-9" dirty="0">
                <a:solidFill>
                  <a:srgbClr val="0080FF"/>
                </a:solidFill>
                <a:latin typeface="Arial"/>
                <a:cs typeface="Arial"/>
                <a:hlinkClick r:id="rId6"/>
              </a:rPr>
              <a:t>y</a:t>
            </a:r>
            <a:r>
              <a:rPr sz="800" i="1" u="sng" dirty="0">
                <a:solidFill>
                  <a:srgbClr val="0080FF"/>
                </a:solidFill>
                <a:latin typeface="Arial"/>
                <a:cs typeface="Arial"/>
                <a:hlinkClick r:id="rId6"/>
              </a:rPr>
              <a:t>.g</a:t>
            </a:r>
            <a:r>
              <a:rPr sz="800" i="1" u="sng" spc="-9" dirty="0">
                <a:solidFill>
                  <a:srgbClr val="0080FF"/>
                </a:solidFill>
                <a:latin typeface="Arial"/>
                <a:cs typeface="Arial"/>
                <a:hlinkClick r:id="rId6"/>
              </a:rPr>
              <a:t>o</a:t>
            </a:r>
            <a:r>
              <a:rPr sz="800" i="1" u="sng" spc="4" dirty="0">
                <a:solidFill>
                  <a:srgbClr val="0080FF"/>
                </a:solidFill>
                <a:latin typeface="Arial"/>
                <a:cs typeface="Arial"/>
                <a:hlinkClick r:id="rId6"/>
              </a:rPr>
              <a:t>v</a:t>
            </a:r>
            <a:r>
              <a:rPr sz="800" i="1" u="sng" dirty="0">
                <a:solidFill>
                  <a:srgbClr val="0080FF"/>
                </a:solidFill>
                <a:latin typeface="Arial"/>
                <a:cs typeface="Arial"/>
                <a:hlinkClick r:id="rId6"/>
              </a:rPr>
              <a:t>/</a:t>
            </a:r>
            <a:r>
              <a:rPr sz="800" i="1" u="sng" spc="-9" dirty="0">
                <a:solidFill>
                  <a:srgbClr val="0080FF"/>
                </a:solidFill>
                <a:latin typeface="Arial"/>
                <a:cs typeface="Arial"/>
                <a:hlinkClick r:id="rId6"/>
              </a:rPr>
              <a:t>e</a:t>
            </a:r>
            <a:r>
              <a:rPr sz="800" i="1" u="sng" dirty="0">
                <a:solidFill>
                  <a:srgbClr val="0080FF"/>
                </a:solidFill>
                <a:latin typeface="Arial"/>
                <a:cs typeface="Arial"/>
                <a:hlinkClick r:id="rId6"/>
              </a:rPr>
              <a:t>ere</a:t>
            </a:r>
            <a:r>
              <a:rPr sz="800" i="1" u="sng" spc="-13" dirty="0">
                <a:solidFill>
                  <a:srgbClr val="0080FF"/>
                </a:solidFill>
                <a:latin typeface="Arial"/>
                <a:cs typeface="Arial"/>
                <a:hlinkClick r:id="rId6"/>
              </a:rPr>
              <a:t>/</a:t>
            </a:r>
            <a:r>
              <a:rPr sz="800" i="1" u="sng" spc="4" dirty="0">
                <a:solidFill>
                  <a:srgbClr val="0080FF"/>
                </a:solidFill>
                <a:latin typeface="Arial"/>
                <a:cs typeface="Arial"/>
                <a:hlinkClick r:id="rId6"/>
              </a:rPr>
              <a:t>s</a:t>
            </a:r>
            <a:r>
              <a:rPr sz="800" i="1" u="sng" dirty="0">
                <a:solidFill>
                  <a:srgbClr val="0080FF"/>
                </a:solidFill>
                <a:latin typeface="Arial"/>
                <a:cs typeface="Arial"/>
                <a:hlinkClick r:id="rId6"/>
              </a:rPr>
              <a:t>u</a:t>
            </a:r>
            <a:r>
              <a:rPr sz="800" i="1" u="sng" spc="-9" dirty="0">
                <a:solidFill>
                  <a:srgbClr val="0080FF"/>
                </a:solidFill>
                <a:latin typeface="Arial"/>
                <a:cs typeface="Arial"/>
                <a:hlinkClick r:id="rId6"/>
              </a:rPr>
              <a:t>n</a:t>
            </a:r>
            <a:r>
              <a:rPr sz="800" i="1" u="sng" spc="4" dirty="0">
                <a:solidFill>
                  <a:srgbClr val="0080FF"/>
                </a:solidFill>
                <a:latin typeface="Arial"/>
                <a:cs typeface="Arial"/>
                <a:hlinkClick r:id="rId6"/>
              </a:rPr>
              <a:t>s</a:t>
            </a:r>
            <a:r>
              <a:rPr sz="800" i="1" u="sng" spc="-9" dirty="0">
                <a:solidFill>
                  <a:srgbClr val="0080FF"/>
                </a:solidFill>
                <a:latin typeface="Arial"/>
                <a:cs typeface="Arial"/>
                <a:hlinkClick r:id="rId6"/>
              </a:rPr>
              <a:t>h</a:t>
            </a:r>
            <a:r>
              <a:rPr sz="800" i="1" u="sng" dirty="0">
                <a:solidFill>
                  <a:srgbClr val="0080FF"/>
                </a:solidFill>
                <a:latin typeface="Arial"/>
                <a:cs typeface="Arial"/>
                <a:hlinkClick r:id="rId6"/>
              </a:rPr>
              <a:t>ot/d</a:t>
            </a:r>
            <a:r>
              <a:rPr sz="800" i="1" u="sng" spc="-9" dirty="0">
                <a:solidFill>
                  <a:srgbClr val="0080FF"/>
                </a:solidFill>
                <a:latin typeface="Arial"/>
                <a:cs typeface="Arial"/>
                <a:hlinkClick r:id="rId6"/>
              </a:rPr>
              <a:t>o</a:t>
            </a:r>
            <a:r>
              <a:rPr sz="800" i="1" u="sng" spc="-4" dirty="0">
                <a:solidFill>
                  <a:srgbClr val="0080FF"/>
                </a:solidFill>
                <a:latin typeface="Arial"/>
                <a:cs typeface="Arial"/>
                <a:hlinkClick r:id="rId6"/>
              </a:rPr>
              <a:t>w</a:t>
            </a:r>
            <a:r>
              <a:rPr sz="800" i="1" u="sng" dirty="0">
                <a:solidFill>
                  <a:srgbClr val="0080FF"/>
                </a:solidFill>
                <a:latin typeface="Arial"/>
                <a:cs typeface="Arial"/>
                <a:hlinkClick r:id="rId6"/>
              </a:rPr>
              <a:t>nl</a:t>
            </a:r>
            <a:r>
              <a:rPr sz="800" i="1" u="sng" spc="-9" dirty="0">
                <a:solidFill>
                  <a:srgbClr val="0080FF"/>
                </a:solidFill>
                <a:latin typeface="Arial"/>
                <a:cs typeface="Arial"/>
                <a:hlinkClick r:id="rId6"/>
              </a:rPr>
              <a:t>o</a:t>
            </a:r>
            <a:r>
              <a:rPr sz="800" i="1" u="sng" dirty="0">
                <a:solidFill>
                  <a:srgbClr val="0080FF"/>
                </a:solidFill>
                <a:latin typeface="Arial"/>
                <a:cs typeface="Arial"/>
                <a:hlinkClick r:id="rId6"/>
              </a:rPr>
              <a:t>ad</a:t>
            </a:r>
            <a:r>
              <a:rPr sz="800" i="1" u="sng" spc="-9" dirty="0">
                <a:solidFill>
                  <a:srgbClr val="0080FF"/>
                </a:solidFill>
                <a:latin typeface="Arial"/>
                <a:cs typeface="Arial"/>
                <a:hlinkClick r:id="rId6"/>
              </a:rPr>
              <a:t>s</a:t>
            </a:r>
            <a:r>
              <a:rPr sz="800" i="1" u="sng" dirty="0">
                <a:solidFill>
                  <a:srgbClr val="0080FF"/>
                </a:solidFill>
                <a:latin typeface="Arial"/>
                <a:cs typeface="Arial"/>
                <a:hlinkClick r:id="rId6"/>
              </a:rPr>
              <a:t>/2</a:t>
            </a:r>
            <a:r>
              <a:rPr sz="800" i="1" u="sng" spc="-9" dirty="0">
                <a:solidFill>
                  <a:srgbClr val="0080FF"/>
                </a:solidFill>
                <a:latin typeface="Arial"/>
                <a:cs typeface="Arial"/>
                <a:hlinkClick r:id="rId6"/>
              </a:rPr>
              <a:t>0</a:t>
            </a:r>
            <a:r>
              <a:rPr sz="800" i="1" u="sng" dirty="0">
                <a:solidFill>
                  <a:srgbClr val="0080FF"/>
                </a:solidFill>
                <a:latin typeface="Arial"/>
                <a:cs typeface="Arial"/>
                <a:hlinkClick r:id="rId6"/>
              </a:rPr>
              <a:t>16-</a:t>
            </a:r>
            <a:r>
              <a:rPr sz="800" i="1" u="sng" spc="-9" dirty="0">
                <a:solidFill>
                  <a:srgbClr val="0080FF"/>
                </a:solidFill>
                <a:latin typeface="Arial"/>
                <a:cs typeface="Arial"/>
                <a:hlinkClick r:id="rId6"/>
              </a:rPr>
              <a:t>s</a:t>
            </a:r>
            <a:r>
              <a:rPr sz="800" i="1" u="sng" spc="4" dirty="0">
                <a:solidFill>
                  <a:srgbClr val="0080FF"/>
                </a:solidFill>
                <a:latin typeface="Arial"/>
                <a:cs typeface="Arial"/>
                <a:hlinkClick r:id="rId6"/>
              </a:rPr>
              <a:t>y</a:t>
            </a:r>
            <a:r>
              <a:rPr sz="800" i="1" u="sng" spc="-9" dirty="0">
                <a:solidFill>
                  <a:srgbClr val="0080FF"/>
                </a:solidFill>
                <a:latin typeface="Arial"/>
                <a:cs typeface="Arial"/>
                <a:hlinkClick r:id="rId6"/>
              </a:rPr>
              <a:t>s</a:t>
            </a:r>
            <a:r>
              <a:rPr sz="800" i="1" u="sng" dirty="0">
                <a:solidFill>
                  <a:srgbClr val="0080FF"/>
                </a:solidFill>
                <a:latin typeface="Arial"/>
                <a:cs typeface="Arial"/>
                <a:hlinkClick r:id="rId6"/>
              </a:rPr>
              <a:t>te</a:t>
            </a:r>
            <a:r>
              <a:rPr sz="800" i="1" u="sng" spc="-9" dirty="0">
                <a:solidFill>
                  <a:srgbClr val="0080FF"/>
                </a:solidFill>
                <a:latin typeface="Arial"/>
                <a:cs typeface="Arial"/>
                <a:hlinkClick r:id="rId6"/>
              </a:rPr>
              <a:t>m</a:t>
            </a:r>
            <a:r>
              <a:rPr sz="800" i="1" u="sng" spc="4" dirty="0">
                <a:solidFill>
                  <a:srgbClr val="0080FF"/>
                </a:solidFill>
                <a:latin typeface="Arial"/>
                <a:cs typeface="Arial"/>
                <a:hlinkClick r:id="rId6"/>
              </a:rPr>
              <a:t>s</a:t>
            </a:r>
            <a:r>
              <a:rPr sz="800" i="1" u="sng" dirty="0">
                <a:solidFill>
                  <a:srgbClr val="0080FF"/>
                </a:solidFill>
                <a:latin typeface="Arial"/>
                <a:cs typeface="Arial"/>
                <a:hlinkClick r:id="rId6"/>
              </a:rPr>
              <a:t>-</a:t>
            </a:r>
            <a:r>
              <a:rPr sz="800" i="1" dirty="0">
                <a:solidFill>
                  <a:srgbClr val="0080FF"/>
                </a:solidFill>
                <a:latin typeface="Arial"/>
                <a:cs typeface="Arial"/>
                <a:hlinkClick r:id="rId6"/>
              </a:rPr>
              <a:t> integration-p</a:t>
            </a:r>
            <a:r>
              <a:rPr sz="800" i="1" spc="-9" dirty="0">
                <a:solidFill>
                  <a:srgbClr val="0080FF"/>
                </a:solidFill>
                <a:latin typeface="Arial"/>
                <a:cs typeface="Arial"/>
                <a:hlinkClick r:id="rId6"/>
              </a:rPr>
              <a:t>o</a:t>
            </a:r>
            <a:r>
              <a:rPr sz="800" i="1" spc="-4" dirty="0">
                <a:solidFill>
                  <a:srgbClr val="0080FF"/>
                </a:solidFill>
                <a:latin typeface="Arial"/>
                <a:cs typeface="Arial"/>
                <a:hlinkClick r:id="rId6"/>
              </a:rPr>
              <a:t>w</a:t>
            </a:r>
            <a:r>
              <a:rPr sz="800" i="1" dirty="0">
                <a:solidFill>
                  <a:srgbClr val="0080FF"/>
                </a:solidFill>
                <a:latin typeface="Arial"/>
                <a:cs typeface="Arial"/>
                <a:hlinkClick r:id="rId6"/>
              </a:rPr>
              <a:t>er-e</a:t>
            </a:r>
            <a:r>
              <a:rPr sz="800" i="1" spc="-9" dirty="0">
                <a:solidFill>
                  <a:srgbClr val="0080FF"/>
                </a:solidFill>
                <a:latin typeface="Arial"/>
                <a:cs typeface="Arial"/>
                <a:hlinkClick r:id="rId6"/>
              </a:rPr>
              <a:t>l</a:t>
            </a:r>
            <a:r>
              <a:rPr sz="800" i="1" dirty="0">
                <a:solidFill>
                  <a:srgbClr val="0080FF"/>
                </a:solidFill>
                <a:latin typeface="Arial"/>
                <a:cs typeface="Arial"/>
                <a:hlinkClick r:id="rId6"/>
              </a:rPr>
              <a:t>e</a:t>
            </a:r>
            <a:r>
              <a:rPr sz="800" i="1" spc="4" dirty="0">
                <a:solidFill>
                  <a:srgbClr val="0080FF"/>
                </a:solidFill>
                <a:latin typeface="Arial"/>
                <a:cs typeface="Arial"/>
                <a:hlinkClick r:id="rId6"/>
              </a:rPr>
              <a:t>c</a:t>
            </a:r>
            <a:r>
              <a:rPr sz="800" i="1" spc="-13" dirty="0">
                <a:solidFill>
                  <a:srgbClr val="0080FF"/>
                </a:solidFill>
                <a:latin typeface="Arial"/>
                <a:cs typeface="Arial"/>
                <a:hlinkClick r:id="rId6"/>
              </a:rPr>
              <a:t>t</a:t>
            </a:r>
            <a:r>
              <a:rPr sz="800" i="1" dirty="0">
                <a:solidFill>
                  <a:srgbClr val="0080FF"/>
                </a:solidFill>
                <a:latin typeface="Arial"/>
                <a:cs typeface="Arial"/>
                <a:hlinkClick r:id="rId6"/>
              </a:rPr>
              <a:t>ron</a:t>
            </a:r>
            <a:r>
              <a:rPr sz="800" i="1" spc="-9" dirty="0">
                <a:solidFill>
                  <a:srgbClr val="0080FF"/>
                </a:solidFill>
                <a:latin typeface="Arial"/>
                <a:cs typeface="Arial"/>
                <a:hlinkClick r:id="rId6"/>
              </a:rPr>
              <a:t>i</a:t>
            </a:r>
            <a:r>
              <a:rPr sz="800" i="1" spc="4" dirty="0">
                <a:solidFill>
                  <a:srgbClr val="0080FF"/>
                </a:solidFill>
                <a:latin typeface="Arial"/>
                <a:cs typeface="Arial"/>
                <a:hlinkClick r:id="rId6"/>
              </a:rPr>
              <a:t>c</a:t>
            </a:r>
            <a:r>
              <a:rPr sz="800" i="1" spc="-9" dirty="0">
                <a:solidFill>
                  <a:srgbClr val="0080FF"/>
                </a:solidFill>
                <a:latin typeface="Arial"/>
                <a:cs typeface="Arial"/>
                <a:hlinkClick r:id="rId6"/>
              </a:rPr>
              <a:t>s</a:t>
            </a:r>
            <a:r>
              <a:rPr sz="800" i="1" dirty="0">
                <a:solidFill>
                  <a:srgbClr val="0080FF"/>
                </a:solidFill>
                <a:latin typeface="Arial"/>
                <a:cs typeface="Arial"/>
                <a:hlinkClick r:id="rId6"/>
              </a:rPr>
              <a:t>-</a:t>
            </a:r>
            <a:r>
              <a:rPr sz="800" i="1" spc="-4" dirty="0">
                <a:solidFill>
                  <a:srgbClr val="0080FF"/>
                </a:solidFill>
                <a:latin typeface="Arial"/>
                <a:cs typeface="Arial"/>
                <a:hlinkClick r:id="rId6"/>
              </a:rPr>
              <a:t>w</a:t>
            </a:r>
            <a:r>
              <a:rPr sz="800" i="1" dirty="0">
                <a:solidFill>
                  <a:srgbClr val="0080FF"/>
                </a:solidFill>
                <a:latin typeface="Arial"/>
                <a:cs typeface="Arial"/>
                <a:hlinkClick r:id="rId6"/>
              </a:rPr>
              <a:t>or</a:t>
            </a:r>
            <a:r>
              <a:rPr sz="800" i="1" spc="4" dirty="0">
                <a:solidFill>
                  <a:srgbClr val="0080FF"/>
                </a:solidFill>
                <a:latin typeface="Arial"/>
                <a:cs typeface="Arial"/>
                <a:hlinkClick r:id="rId6"/>
              </a:rPr>
              <a:t>k</a:t>
            </a:r>
            <a:r>
              <a:rPr sz="800" i="1" spc="-9" dirty="0">
                <a:solidFill>
                  <a:srgbClr val="0080FF"/>
                </a:solidFill>
                <a:latin typeface="Arial"/>
                <a:cs typeface="Arial"/>
                <a:hlinkClick r:id="rId6"/>
              </a:rPr>
              <a:t>s</a:t>
            </a:r>
            <a:r>
              <a:rPr sz="800" i="1" dirty="0">
                <a:solidFill>
                  <a:srgbClr val="0080FF"/>
                </a:solidFill>
                <a:latin typeface="Arial"/>
                <a:cs typeface="Arial"/>
                <a:hlinkClick r:id="rId6"/>
              </a:rPr>
              <a:t>hop</a:t>
            </a:r>
            <a:endParaRPr sz="800" dirty="0">
              <a:latin typeface="Arial"/>
              <a:cs typeface="Arial"/>
            </a:endParaRPr>
          </a:p>
          <a:p>
            <a:pPr>
              <a:spcBef>
                <a:spcPts val="51"/>
              </a:spcBef>
            </a:pPr>
            <a:endParaRPr sz="700" dirty="0"/>
          </a:p>
          <a:p>
            <a:pPr marL="3751886" marR="4559" indent="-570"/>
            <a:r>
              <a:rPr sz="600" spc="-9" dirty="0">
                <a:solidFill>
                  <a:srgbClr val="000C14"/>
                </a:solidFill>
                <a:latin typeface="Verdana"/>
                <a:cs typeface="Verdana"/>
              </a:rPr>
              <a:t>F</a:t>
            </a:r>
            <a:r>
              <a:rPr sz="600" spc="-18" dirty="0">
                <a:solidFill>
                  <a:srgbClr val="000C14"/>
                </a:solidFill>
                <a:latin typeface="Verdana"/>
                <a:cs typeface="Verdana"/>
              </a:rPr>
              <a:t>i</a:t>
            </a:r>
            <a:r>
              <a:rPr sz="600" spc="-9" dirty="0">
                <a:solidFill>
                  <a:srgbClr val="000C14"/>
                </a:solidFill>
                <a:latin typeface="Verdana"/>
                <a:cs typeface="Verdana"/>
              </a:rPr>
              <a:t>g</a:t>
            </a:r>
            <a:r>
              <a:rPr sz="600" spc="-4" dirty="0">
                <a:solidFill>
                  <a:srgbClr val="000C14"/>
                </a:solidFill>
                <a:latin typeface="Verdana"/>
                <a:cs typeface="Verdana"/>
              </a:rPr>
              <a:t>ure</a:t>
            </a:r>
            <a:r>
              <a:rPr sz="600" spc="9" dirty="0">
                <a:solidFill>
                  <a:srgbClr val="000C14"/>
                </a:solidFill>
                <a:latin typeface="Verdana"/>
                <a:cs typeface="Verdana"/>
              </a:rPr>
              <a:t> </a:t>
            </a:r>
            <a:r>
              <a:rPr sz="600" spc="-4" dirty="0">
                <a:solidFill>
                  <a:srgbClr val="000C14"/>
                </a:solidFill>
                <a:latin typeface="Verdana"/>
                <a:cs typeface="Verdana"/>
              </a:rPr>
              <a:t>S</a:t>
            </a:r>
            <a:r>
              <a:rPr sz="600" spc="-9" dirty="0">
                <a:solidFill>
                  <a:srgbClr val="000C14"/>
                </a:solidFill>
                <a:latin typeface="Verdana"/>
                <a:cs typeface="Verdana"/>
              </a:rPr>
              <a:t>o</a:t>
            </a:r>
            <a:r>
              <a:rPr sz="600" spc="-4" dirty="0">
                <a:solidFill>
                  <a:srgbClr val="000C14"/>
                </a:solidFill>
                <a:latin typeface="Verdana"/>
                <a:cs typeface="Verdana"/>
              </a:rPr>
              <a:t>ur</a:t>
            </a:r>
            <a:r>
              <a:rPr sz="600" spc="-9" dirty="0">
                <a:solidFill>
                  <a:srgbClr val="000C14"/>
                </a:solidFill>
                <a:latin typeface="Verdana"/>
                <a:cs typeface="Verdana"/>
              </a:rPr>
              <a:t>c</a:t>
            </a:r>
            <a:r>
              <a:rPr sz="600" dirty="0">
                <a:solidFill>
                  <a:srgbClr val="000C14"/>
                </a:solidFill>
                <a:latin typeface="Verdana"/>
                <a:cs typeface="Verdana"/>
              </a:rPr>
              <a:t>e</a:t>
            </a:r>
            <a:r>
              <a:rPr sz="600" spc="-9" dirty="0">
                <a:solidFill>
                  <a:srgbClr val="000C14"/>
                </a:solidFill>
                <a:latin typeface="Verdana"/>
                <a:cs typeface="Verdana"/>
              </a:rPr>
              <a:t>s</a:t>
            </a:r>
            <a:r>
              <a:rPr sz="600" spc="-4" dirty="0">
                <a:solidFill>
                  <a:srgbClr val="000C14"/>
                </a:solidFill>
                <a:latin typeface="Verdana"/>
                <a:cs typeface="Verdana"/>
              </a:rPr>
              <a:t>:</a:t>
            </a:r>
            <a:r>
              <a:rPr sz="600" spc="-13" dirty="0">
                <a:solidFill>
                  <a:srgbClr val="000C14"/>
                </a:solidFill>
                <a:latin typeface="Verdana"/>
                <a:cs typeface="Verdana"/>
              </a:rPr>
              <a:t> </a:t>
            </a:r>
            <a:r>
              <a:rPr sz="600" u="sng" spc="-18" dirty="0">
                <a:solidFill>
                  <a:srgbClr val="0080FF"/>
                </a:solidFill>
                <a:latin typeface="Verdana"/>
                <a:cs typeface="Verdana"/>
                <a:hlinkClick r:id="rId7"/>
              </a:rPr>
              <a:t>www</a:t>
            </a:r>
            <a:r>
              <a:rPr sz="600" u="sng" spc="-9" dirty="0">
                <a:solidFill>
                  <a:srgbClr val="0080FF"/>
                </a:solidFill>
                <a:latin typeface="Verdana"/>
                <a:cs typeface="Verdana"/>
                <a:hlinkClick r:id="rId7"/>
              </a:rPr>
              <a:t>.so</a:t>
            </a:r>
            <a:r>
              <a:rPr sz="600" u="sng" spc="-18" dirty="0">
                <a:solidFill>
                  <a:srgbClr val="0080FF"/>
                </a:solidFill>
                <a:latin typeface="Verdana"/>
                <a:cs typeface="Verdana"/>
                <a:hlinkClick r:id="rId7"/>
              </a:rPr>
              <a:t>l</a:t>
            </a:r>
            <a:r>
              <a:rPr sz="600" u="sng" dirty="0">
                <a:solidFill>
                  <a:srgbClr val="0080FF"/>
                </a:solidFill>
                <a:latin typeface="Verdana"/>
                <a:cs typeface="Verdana"/>
                <a:hlinkClick r:id="rId7"/>
              </a:rPr>
              <a:t>e</a:t>
            </a:r>
            <a:r>
              <a:rPr sz="600" u="sng" spc="-9" dirty="0">
                <a:solidFill>
                  <a:srgbClr val="0080FF"/>
                </a:solidFill>
                <a:latin typeface="Verdana"/>
                <a:cs typeface="Verdana"/>
                <a:hlinkClick r:id="rId7"/>
              </a:rPr>
              <a:t>c</a:t>
            </a:r>
            <a:r>
              <a:rPr sz="600" u="sng" spc="-4" dirty="0">
                <a:solidFill>
                  <a:srgbClr val="0080FF"/>
                </a:solidFill>
                <a:latin typeface="Verdana"/>
                <a:cs typeface="Verdana"/>
                <a:hlinkClick r:id="rId7"/>
              </a:rPr>
              <a:t>tr</a:t>
            </a:r>
            <a:r>
              <a:rPr sz="600" u="sng" spc="-18" dirty="0">
                <a:solidFill>
                  <a:srgbClr val="0080FF"/>
                </a:solidFill>
                <a:latin typeface="Verdana"/>
                <a:cs typeface="Verdana"/>
                <a:hlinkClick r:id="rId7"/>
              </a:rPr>
              <a:t>i</a:t>
            </a:r>
            <a:r>
              <a:rPr sz="600" u="sng" spc="-4" dirty="0">
                <a:solidFill>
                  <a:srgbClr val="0080FF"/>
                </a:solidFill>
                <a:latin typeface="Verdana"/>
                <a:cs typeface="Verdana"/>
                <a:hlinkClick r:id="rId7"/>
              </a:rPr>
              <a:t>a</a:t>
            </a:r>
            <a:r>
              <a:rPr sz="600" u="sng" spc="-9" dirty="0">
                <a:solidFill>
                  <a:srgbClr val="0080FF"/>
                </a:solidFill>
                <a:latin typeface="Verdana"/>
                <a:cs typeface="Verdana"/>
                <a:hlinkClick r:id="rId7"/>
              </a:rPr>
              <a:t>.com</a:t>
            </a:r>
            <a:r>
              <a:rPr sz="600" spc="54" dirty="0">
                <a:solidFill>
                  <a:srgbClr val="0080FF"/>
                </a:solidFill>
                <a:latin typeface="Verdana"/>
                <a:cs typeface="Verdana"/>
                <a:hlinkClick r:id="rId7"/>
              </a:rPr>
              <a:t> </a:t>
            </a:r>
            <a:r>
              <a:rPr sz="600" spc="-4" dirty="0">
                <a:solidFill>
                  <a:srgbClr val="000C14"/>
                </a:solidFill>
                <a:latin typeface="Verdana"/>
                <a:cs typeface="Verdana"/>
              </a:rPr>
              <a:t>A</a:t>
            </a:r>
            <a:r>
              <a:rPr sz="600" spc="-9" dirty="0">
                <a:solidFill>
                  <a:srgbClr val="000C14"/>
                </a:solidFill>
                <a:latin typeface="Verdana"/>
                <a:cs typeface="Verdana"/>
              </a:rPr>
              <a:t>cc</a:t>
            </a:r>
            <a:r>
              <a:rPr sz="600" dirty="0">
                <a:solidFill>
                  <a:srgbClr val="000C14"/>
                </a:solidFill>
                <a:latin typeface="Verdana"/>
                <a:cs typeface="Verdana"/>
              </a:rPr>
              <a:t>e</a:t>
            </a:r>
            <a:r>
              <a:rPr sz="600" spc="-9" dirty="0">
                <a:solidFill>
                  <a:srgbClr val="000C14"/>
                </a:solidFill>
                <a:latin typeface="Verdana"/>
                <a:cs typeface="Verdana"/>
              </a:rPr>
              <a:t>ss</a:t>
            </a:r>
            <a:r>
              <a:rPr sz="600" dirty="0">
                <a:solidFill>
                  <a:srgbClr val="000C14"/>
                </a:solidFill>
                <a:latin typeface="Verdana"/>
                <a:cs typeface="Verdana"/>
              </a:rPr>
              <a:t>e</a:t>
            </a:r>
            <a:r>
              <a:rPr sz="600" spc="-4" dirty="0">
                <a:solidFill>
                  <a:srgbClr val="000C14"/>
                </a:solidFill>
                <a:latin typeface="Verdana"/>
                <a:cs typeface="Verdana"/>
              </a:rPr>
              <a:t>d Mar</a:t>
            </a:r>
            <a:r>
              <a:rPr sz="600" spc="-9" dirty="0">
                <a:solidFill>
                  <a:srgbClr val="000C14"/>
                </a:solidFill>
                <a:latin typeface="Verdana"/>
                <a:cs typeface="Verdana"/>
              </a:rPr>
              <a:t>c</a:t>
            </a:r>
            <a:r>
              <a:rPr sz="600" spc="-4" dirty="0">
                <a:solidFill>
                  <a:srgbClr val="000C14"/>
                </a:solidFill>
                <a:latin typeface="Verdana"/>
                <a:cs typeface="Verdana"/>
              </a:rPr>
              <a:t>h</a:t>
            </a:r>
            <a:r>
              <a:rPr sz="600" spc="4" dirty="0">
                <a:solidFill>
                  <a:srgbClr val="000C14"/>
                </a:solidFill>
                <a:latin typeface="Verdana"/>
                <a:cs typeface="Verdana"/>
              </a:rPr>
              <a:t> </a:t>
            </a:r>
            <a:r>
              <a:rPr sz="600" spc="-4" dirty="0">
                <a:solidFill>
                  <a:srgbClr val="000C14"/>
                </a:solidFill>
                <a:latin typeface="Verdana"/>
                <a:cs typeface="Verdana"/>
              </a:rPr>
              <a:t>10,</a:t>
            </a:r>
            <a:r>
              <a:rPr sz="600" spc="13" dirty="0">
                <a:solidFill>
                  <a:srgbClr val="000C14"/>
                </a:solidFill>
                <a:latin typeface="Verdana"/>
                <a:cs typeface="Verdana"/>
              </a:rPr>
              <a:t> </a:t>
            </a:r>
            <a:r>
              <a:rPr sz="600" spc="-4" dirty="0">
                <a:solidFill>
                  <a:srgbClr val="000C14"/>
                </a:solidFill>
                <a:latin typeface="Verdana"/>
                <a:cs typeface="Verdana"/>
              </a:rPr>
              <a:t>2015</a:t>
            </a:r>
            <a:endParaRPr sz="600" dirty="0">
              <a:latin typeface="Verdana"/>
              <a:cs typeface="Verdana"/>
            </a:endParaRPr>
          </a:p>
        </p:txBody>
      </p:sp>
      <p:sp>
        <p:nvSpPr>
          <p:cNvPr id="18" name="TextBox 17">
            <a:extLst>
              <a:ext uri="{FF2B5EF4-FFF2-40B4-BE49-F238E27FC236}">
                <a16:creationId xmlns:a16="http://schemas.microsoft.com/office/drawing/2014/main" id="{CFF43040-DE8F-1E48-E125-4984CBE85E23}"/>
              </a:ext>
            </a:extLst>
          </p:cNvPr>
          <p:cNvSpPr txBox="1"/>
          <p:nvPr/>
        </p:nvSpPr>
        <p:spPr>
          <a:xfrm>
            <a:off x="4631559" y="3031217"/>
            <a:ext cx="3929518"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1800" spc="-13" dirty="0">
                <a:latin typeface="Arial"/>
                <a:cs typeface="Arial"/>
              </a:rPr>
              <a:t>M</a:t>
            </a:r>
            <a:r>
              <a:rPr lang="en-US" sz="1800" spc="-4" dirty="0">
                <a:latin typeface="Arial"/>
                <a:cs typeface="Arial"/>
              </a:rPr>
              <a:t>ic</a:t>
            </a:r>
            <a:r>
              <a:rPr lang="en-US" sz="1800" spc="-13" dirty="0">
                <a:latin typeface="Arial"/>
                <a:cs typeface="Arial"/>
              </a:rPr>
              <a:t>r</a:t>
            </a:r>
            <a:r>
              <a:rPr lang="en-US" sz="1800" spc="-9" dirty="0">
                <a:latin typeface="Arial"/>
                <a:cs typeface="Arial"/>
              </a:rPr>
              <a:t>o</a:t>
            </a:r>
            <a:r>
              <a:rPr lang="en-US" sz="1800" dirty="0">
                <a:latin typeface="Arial"/>
                <a:cs typeface="Arial"/>
              </a:rPr>
              <a:t>i</a:t>
            </a:r>
            <a:r>
              <a:rPr lang="en-US" sz="1800" spc="-9" dirty="0">
                <a:latin typeface="Arial"/>
                <a:cs typeface="Arial"/>
              </a:rPr>
              <a:t>n</a:t>
            </a:r>
            <a:r>
              <a:rPr lang="en-US" sz="1800" spc="-4" dirty="0">
                <a:latin typeface="Arial"/>
                <a:cs typeface="Arial"/>
              </a:rPr>
              <a:t>v</a:t>
            </a:r>
            <a:r>
              <a:rPr lang="en-US" sz="1800" spc="-9" dirty="0">
                <a:latin typeface="Arial"/>
                <a:cs typeface="Arial"/>
              </a:rPr>
              <a:t>e</a:t>
            </a:r>
            <a:r>
              <a:rPr lang="en-US" sz="1800" spc="-13" dirty="0">
                <a:latin typeface="Arial"/>
                <a:cs typeface="Arial"/>
              </a:rPr>
              <a:t>r</a:t>
            </a:r>
            <a:r>
              <a:rPr lang="en-US" sz="1800" spc="-9" dirty="0">
                <a:latin typeface="Arial"/>
                <a:cs typeface="Arial"/>
              </a:rPr>
              <a:t>ter</a:t>
            </a:r>
            <a:r>
              <a:rPr lang="en-US" sz="1800" spc="9" dirty="0">
                <a:latin typeface="Arial"/>
                <a:cs typeface="Arial"/>
              </a:rPr>
              <a:t> </a:t>
            </a:r>
            <a:r>
              <a:rPr lang="en-US" sz="1800" spc="-9" dirty="0">
                <a:latin typeface="Arial"/>
                <a:cs typeface="Arial"/>
              </a:rPr>
              <a:t>mounted</a:t>
            </a:r>
            <a:r>
              <a:rPr lang="en-US" sz="1800" spc="18" dirty="0">
                <a:latin typeface="Arial"/>
                <a:cs typeface="Arial"/>
              </a:rPr>
              <a:t> </a:t>
            </a:r>
            <a:r>
              <a:rPr lang="en-US" sz="1800" spc="-9" dirty="0">
                <a:latin typeface="Arial"/>
                <a:cs typeface="Arial"/>
              </a:rPr>
              <a:t>on</a:t>
            </a:r>
            <a:r>
              <a:rPr lang="en-US" sz="1800" spc="-4" dirty="0">
                <a:latin typeface="Arial"/>
                <a:cs typeface="Arial"/>
              </a:rPr>
              <a:t> </a:t>
            </a:r>
            <a:r>
              <a:rPr lang="en-US" sz="1800" spc="-13" dirty="0">
                <a:latin typeface="Arial"/>
                <a:cs typeface="Arial"/>
              </a:rPr>
              <a:t>PV</a:t>
            </a:r>
            <a:r>
              <a:rPr lang="en-US" sz="1800" dirty="0">
                <a:latin typeface="Arial"/>
                <a:cs typeface="Arial"/>
              </a:rPr>
              <a:t> </a:t>
            </a:r>
            <a:r>
              <a:rPr lang="en-US" sz="1800" spc="-9" dirty="0">
                <a:latin typeface="Arial"/>
                <a:cs typeface="Arial"/>
              </a:rPr>
              <a:t>modu</a:t>
            </a:r>
            <a:r>
              <a:rPr lang="en-US" sz="1800" dirty="0">
                <a:latin typeface="Arial"/>
                <a:cs typeface="Arial"/>
              </a:rPr>
              <a:t>l</a:t>
            </a:r>
            <a:r>
              <a:rPr lang="en-US" sz="1800" spc="-9" dirty="0">
                <a:latin typeface="Arial"/>
                <a:cs typeface="Arial"/>
              </a:rPr>
              <a:t>e</a:t>
            </a:r>
            <a:endParaRPr lang="en-US" sz="1800" dirty="0">
              <a:latin typeface="Arial"/>
              <a:cs typeface="Arial"/>
            </a:endParaRPr>
          </a:p>
        </p:txBody>
      </p:sp>
    </p:spTree>
    <p:extLst>
      <p:ext uri="{BB962C8B-B14F-4D97-AF65-F5344CB8AC3E}">
        <p14:creationId xmlns:p14="http://schemas.microsoft.com/office/powerpoint/2010/main" val="3289192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81445" y="1227544"/>
            <a:ext cx="3501159" cy="4292329"/>
          </a:xfrm>
          <a:prstGeom prst="rect">
            <a:avLst/>
          </a:prstGeom>
        </p:spPr>
        <p:txBody>
          <a:bodyPr vert="horz" wrap="square" lIns="0" tIns="0" rIns="0" bIns="0" rtlCol="0">
            <a:spAutoFit/>
          </a:bodyPr>
          <a:lstStyle/>
          <a:p>
            <a:pPr marL="268399" marR="4559" indent="-257002">
              <a:buFont typeface="Arial"/>
              <a:buChar char="•"/>
              <a:tabLst>
                <a:tab pos="268969" algn="l"/>
              </a:tabLst>
            </a:pPr>
            <a:r>
              <a:rPr sz="1800" dirty="0">
                <a:latin typeface="Arial"/>
                <a:cs typeface="Arial"/>
              </a:rPr>
              <a:t>G</a:t>
            </a:r>
            <a:r>
              <a:rPr sz="1800" spc="-4" dirty="0">
                <a:latin typeface="Arial"/>
                <a:cs typeface="Arial"/>
              </a:rPr>
              <a:t>l</a:t>
            </a:r>
            <a:r>
              <a:rPr sz="1800" dirty="0">
                <a:latin typeface="Arial"/>
                <a:cs typeface="Arial"/>
              </a:rPr>
              <a:t>oba</a:t>
            </a:r>
            <a:r>
              <a:rPr sz="1800" spc="-4" dirty="0">
                <a:latin typeface="Arial"/>
                <a:cs typeface="Arial"/>
              </a:rPr>
              <a:t>ll</a:t>
            </a:r>
            <a:r>
              <a:rPr sz="1800" spc="-135" dirty="0">
                <a:latin typeface="Arial"/>
                <a:cs typeface="Arial"/>
              </a:rPr>
              <a:t>y</a:t>
            </a:r>
            <a:r>
              <a:rPr sz="1800" dirty="0">
                <a:latin typeface="Arial"/>
                <a:cs typeface="Arial"/>
              </a:rPr>
              <a:t>,</a:t>
            </a:r>
            <a:r>
              <a:rPr sz="1800" spc="-22" dirty="0">
                <a:latin typeface="Arial"/>
                <a:cs typeface="Arial"/>
              </a:rPr>
              <a:t> </a:t>
            </a:r>
            <a:r>
              <a:rPr sz="1800" spc="-9" dirty="0">
                <a:latin typeface="Arial"/>
                <a:cs typeface="Arial"/>
              </a:rPr>
              <a:t>t</a:t>
            </a:r>
            <a:r>
              <a:rPr sz="1800" dirty="0">
                <a:latin typeface="Arial"/>
                <a:cs typeface="Arial"/>
              </a:rPr>
              <a:t>here</a:t>
            </a:r>
            <a:r>
              <a:rPr sz="1800" spc="-27" dirty="0">
                <a:latin typeface="Arial"/>
                <a:cs typeface="Arial"/>
              </a:rPr>
              <a:t> </a:t>
            </a:r>
            <a:r>
              <a:rPr sz="1800" dirty="0">
                <a:latin typeface="Arial"/>
                <a:cs typeface="Arial"/>
              </a:rPr>
              <a:t>are</a:t>
            </a:r>
            <a:r>
              <a:rPr sz="1800" spc="-13" dirty="0">
                <a:latin typeface="Arial"/>
                <a:cs typeface="Arial"/>
              </a:rPr>
              <a:t> </a:t>
            </a:r>
            <a:r>
              <a:rPr sz="1800" dirty="0">
                <a:latin typeface="Arial"/>
                <a:cs typeface="Arial"/>
              </a:rPr>
              <a:t>270</a:t>
            </a:r>
            <a:r>
              <a:rPr sz="1800" spc="-13" dirty="0">
                <a:latin typeface="Arial"/>
                <a:cs typeface="Arial"/>
              </a:rPr>
              <a:t> </a:t>
            </a:r>
            <a:r>
              <a:rPr sz="1800" dirty="0">
                <a:latin typeface="Arial"/>
                <a:cs typeface="Arial"/>
              </a:rPr>
              <a:t>pu</a:t>
            </a:r>
            <a:r>
              <a:rPr sz="1800" spc="-4" dirty="0">
                <a:latin typeface="Arial"/>
                <a:cs typeface="Arial"/>
              </a:rPr>
              <a:t>m</a:t>
            </a:r>
            <a:r>
              <a:rPr sz="1800" dirty="0">
                <a:latin typeface="Arial"/>
                <a:cs typeface="Arial"/>
              </a:rPr>
              <a:t>ped h</a:t>
            </a:r>
            <a:r>
              <a:rPr sz="1800" spc="-9" dirty="0">
                <a:latin typeface="Arial"/>
                <a:cs typeface="Arial"/>
              </a:rPr>
              <a:t>y</a:t>
            </a:r>
            <a:r>
              <a:rPr sz="1800" dirty="0">
                <a:latin typeface="Arial"/>
                <a:cs typeface="Arial"/>
              </a:rPr>
              <a:t>droe</a:t>
            </a:r>
            <a:r>
              <a:rPr sz="1800" spc="-4" dirty="0">
                <a:latin typeface="Arial"/>
                <a:cs typeface="Arial"/>
              </a:rPr>
              <a:t>l</a:t>
            </a:r>
            <a:r>
              <a:rPr sz="1800" dirty="0">
                <a:latin typeface="Arial"/>
                <a:cs typeface="Arial"/>
              </a:rPr>
              <a:t>e</a:t>
            </a:r>
            <a:r>
              <a:rPr sz="1800" spc="4" dirty="0">
                <a:latin typeface="Arial"/>
                <a:cs typeface="Arial"/>
              </a:rPr>
              <a:t>c</a:t>
            </a:r>
            <a:r>
              <a:rPr sz="1800" spc="-9" dirty="0">
                <a:latin typeface="Arial"/>
                <a:cs typeface="Arial"/>
              </a:rPr>
              <a:t>t</a:t>
            </a:r>
            <a:r>
              <a:rPr sz="1800" dirty="0">
                <a:latin typeface="Arial"/>
                <a:cs typeface="Arial"/>
              </a:rPr>
              <a:t>r</a:t>
            </a:r>
            <a:r>
              <a:rPr sz="1800" spc="-4" dirty="0">
                <a:latin typeface="Arial"/>
                <a:cs typeface="Arial"/>
              </a:rPr>
              <a:t>i</a:t>
            </a:r>
            <a:r>
              <a:rPr sz="1800" dirty="0">
                <a:latin typeface="Arial"/>
                <a:cs typeface="Arial"/>
              </a:rPr>
              <a:t>c</a:t>
            </a:r>
            <a:r>
              <a:rPr sz="1800" spc="-31" dirty="0">
                <a:latin typeface="Arial"/>
                <a:cs typeface="Arial"/>
              </a:rPr>
              <a:t> </a:t>
            </a:r>
            <a:r>
              <a:rPr sz="1800" spc="4" dirty="0">
                <a:latin typeface="Arial"/>
                <a:cs typeface="Arial"/>
              </a:rPr>
              <a:t>s</a:t>
            </a:r>
            <a:r>
              <a:rPr sz="1800" spc="-4" dirty="0">
                <a:latin typeface="Arial"/>
                <a:cs typeface="Arial"/>
              </a:rPr>
              <a:t>t</a:t>
            </a:r>
            <a:r>
              <a:rPr sz="1800" dirty="0">
                <a:latin typeface="Arial"/>
                <a:cs typeface="Arial"/>
              </a:rPr>
              <a:t>orage</a:t>
            </a:r>
            <a:r>
              <a:rPr sz="1800" spc="-36" dirty="0">
                <a:latin typeface="Arial"/>
                <a:cs typeface="Arial"/>
              </a:rPr>
              <a:t> </a:t>
            </a:r>
            <a:r>
              <a:rPr sz="1800" dirty="0">
                <a:latin typeface="Arial"/>
                <a:cs typeface="Arial"/>
              </a:rPr>
              <a:t>(</a:t>
            </a:r>
            <a:r>
              <a:rPr sz="1800" spc="-4" dirty="0">
                <a:latin typeface="Arial"/>
                <a:cs typeface="Arial"/>
              </a:rPr>
              <a:t>P</a:t>
            </a:r>
            <a:r>
              <a:rPr sz="1800" spc="4" dirty="0">
                <a:latin typeface="Arial"/>
                <a:cs typeface="Arial"/>
              </a:rPr>
              <a:t>H</a:t>
            </a:r>
            <a:r>
              <a:rPr sz="1800" spc="-4" dirty="0">
                <a:latin typeface="Arial"/>
                <a:cs typeface="Arial"/>
              </a:rPr>
              <a:t>S</a:t>
            </a:r>
            <a:r>
              <a:rPr sz="1800" dirty="0">
                <a:latin typeface="Arial"/>
                <a:cs typeface="Arial"/>
              </a:rPr>
              <a:t>) </a:t>
            </a:r>
            <a:r>
              <a:rPr sz="1800" spc="4" dirty="0">
                <a:latin typeface="Arial"/>
                <a:cs typeface="Arial"/>
              </a:rPr>
              <a:t>s</a:t>
            </a:r>
            <a:r>
              <a:rPr sz="1800" spc="-9" dirty="0">
                <a:latin typeface="Arial"/>
                <a:cs typeface="Arial"/>
              </a:rPr>
              <a:t>t</a:t>
            </a:r>
            <a:r>
              <a:rPr sz="1800" dirty="0">
                <a:latin typeface="Arial"/>
                <a:cs typeface="Arial"/>
              </a:rPr>
              <a:t>a</a:t>
            </a:r>
            <a:r>
              <a:rPr sz="1800" spc="-4" dirty="0">
                <a:latin typeface="Arial"/>
                <a:cs typeface="Arial"/>
              </a:rPr>
              <a:t>ti</a:t>
            </a:r>
            <a:r>
              <a:rPr sz="1800" dirty="0">
                <a:latin typeface="Arial"/>
                <a:cs typeface="Arial"/>
              </a:rPr>
              <a:t>ons</a:t>
            </a:r>
            <a:r>
              <a:rPr sz="1800" spc="-22" dirty="0">
                <a:latin typeface="Arial"/>
                <a:cs typeface="Arial"/>
              </a:rPr>
              <a:t> </a:t>
            </a:r>
            <a:r>
              <a:rPr sz="1800" dirty="0">
                <a:latin typeface="Arial"/>
                <a:cs typeface="Arial"/>
              </a:rPr>
              <a:t>e</a:t>
            </a:r>
            <a:r>
              <a:rPr sz="1800" spc="-4" dirty="0">
                <a:latin typeface="Arial"/>
                <a:cs typeface="Arial"/>
              </a:rPr>
              <a:t>it</a:t>
            </a:r>
            <a:r>
              <a:rPr sz="1800" dirty="0">
                <a:latin typeface="Arial"/>
                <a:cs typeface="Arial"/>
              </a:rPr>
              <a:t>her</a:t>
            </a:r>
            <a:r>
              <a:rPr sz="1800" spc="-22" dirty="0">
                <a:latin typeface="Arial"/>
                <a:cs typeface="Arial"/>
              </a:rPr>
              <a:t> </a:t>
            </a:r>
            <a:r>
              <a:rPr sz="1800" dirty="0">
                <a:latin typeface="Arial"/>
                <a:cs typeface="Arial"/>
              </a:rPr>
              <a:t>opera</a:t>
            </a:r>
            <a:r>
              <a:rPr sz="1800" spc="-9" dirty="0">
                <a:latin typeface="Arial"/>
                <a:cs typeface="Arial"/>
              </a:rPr>
              <a:t>t</a:t>
            </a:r>
            <a:r>
              <a:rPr sz="1800" spc="-4" dirty="0">
                <a:latin typeface="Arial"/>
                <a:cs typeface="Arial"/>
              </a:rPr>
              <a:t>i</a:t>
            </a:r>
            <a:r>
              <a:rPr sz="1800" dirty="0">
                <a:latin typeface="Arial"/>
                <a:cs typeface="Arial"/>
              </a:rPr>
              <a:t>ng</a:t>
            </a:r>
            <a:r>
              <a:rPr sz="1800" spc="-27" dirty="0">
                <a:latin typeface="Arial"/>
                <a:cs typeface="Arial"/>
              </a:rPr>
              <a:t> </a:t>
            </a:r>
            <a:r>
              <a:rPr sz="1800" dirty="0">
                <a:latin typeface="Arial"/>
                <a:cs typeface="Arial"/>
              </a:rPr>
              <a:t>or under</a:t>
            </a:r>
            <a:r>
              <a:rPr sz="1800" spc="-22" dirty="0">
                <a:latin typeface="Arial"/>
                <a:cs typeface="Arial"/>
              </a:rPr>
              <a:t> </a:t>
            </a:r>
            <a:r>
              <a:rPr sz="1800" spc="4" dirty="0">
                <a:latin typeface="Arial"/>
                <a:cs typeface="Arial"/>
              </a:rPr>
              <a:t>c</a:t>
            </a:r>
            <a:r>
              <a:rPr sz="1800" dirty="0">
                <a:latin typeface="Arial"/>
                <a:cs typeface="Arial"/>
              </a:rPr>
              <a:t>on</a:t>
            </a:r>
            <a:r>
              <a:rPr sz="1800" spc="4" dirty="0">
                <a:latin typeface="Arial"/>
                <a:cs typeface="Arial"/>
              </a:rPr>
              <a:t>s</a:t>
            </a:r>
            <a:r>
              <a:rPr sz="1800" spc="-4" dirty="0">
                <a:latin typeface="Arial"/>
                <a:cs typeface="Arial"/>
              </a:rPr>
              <a:t>t</a:t>
            </a:r>
            <a:r>
              <a:rPr sz="1800" dirty="0">
                <a:latin typeface="Arial"/>
                <a:cs typeface="Arial"/>
              </a:rPr>
              <a:t>ru</a:t>
            </a:r>
            <a:r>
              <a:rPr sz="1800" spc="-9" dirty="0">
                <a:latin typeface="Arial"/>
                <a:cs typeface="Arial"/>
              </a:rPr>
              <a:t>ct</a:t>
            </a:r>
            <a:r>
              <a:rPr sz="1800" spc="-4" dirty="0">
                <a:latin typeface="Arial"/>
                <a:cs typeface="Arial"/>
              </a:rPr>
              <a:t>i</a:t>
            </a:r>
            <a:r>
              <a:rPr sz="1800" dirty="0">
                <a:latin typeface="Arial"/>
                <a:cs typeface="Arial"/>
              </a:rPr>
              <a:t>on.</a:t>
            </a:r>
          </a:p>
          <a:p>
            <a:pPr marL="268399" marR="366983" indent="-257002">
              <a:spcBef>
                <a:spcPts val="1077"/>
              </a:spcBef>
              <a:buFont typeface="Arial"/>
              <a:buChar char="•"/>
              <a:tabLst>
                <a:tab pos="268969" algn="l"/>
              </a:tabLst>
            </a:pPr>
            <a:r>
              <a:rPr sz="1800" spc="-4" dirty="0">
                <a:latin typeface="Arial"/>
                <a:cs typeface="Arial"/>
              </a:rPr>
              <a:t>T</a:t>
            </a:r>
            <a:r>
              <a:rPr sz="1800" dirty="0">
                <a:latin typeface="Arial"/>
                <a:cs typeface="Arial"/>
              </a:rPr>
              <a:t>h</a:t>
            </a:r>
            <a:r>
              <a:rPr sz="1800" spc="-4" dirty="0">
                <a:latin typeface="Arial"/>
                <a:cs typeface="Arial"/>
              </a:rPr>
              <a:t>i</a:t>
            </a:r>
            <a:r>
              <a:rPr sz="1800" dirty="0">
                <a:latin typeface="Arial"/>
                <a:cs typeface="Arial"/>
              </a:rPr>
              <a:t>s</a:t>
            </a:r>
            <a:r>
              <a:rPr sz="1800" spc="-9" dirty="0">
                <a:latin typeface="Arial"/>
                <a:cs typeface="Arial"/>
              </a:rPr>
              <a:t> </a:t>
            </a:r>
            <a:r>
              <a:rPr sz="1800" dirty="0">
                <a:latin typeface="Arial"/>
                <a:cs typeface="Arial"/>
              </a:rPr>
              <a:t>repre</a:t>
            </a:r>
            <a:r>
              <a:rPr sz="1800" spc="4" dirty="0">
                <a:latin typeface="Arial"/>
                <a:cs typeface="Arial"/>
              </a:rPr>
              <a:t>s</a:t>
            </a:r>
            <a:r>
              <a:rPr sz="1800" dirty="0">
                <a:latin typeface="Arial"/>
                <a:cs typeface="Arial"/>
              </a:rPr>
              <a:t>en</a:t>
            </a:r>
            <a:r>
              <a:rPr sz="1800" spc="-4" dirty="0">
                <a:latin typeface="Arial"/>
                <a:cs typeface="Arial"/>
              </a:rPr>
              <a:t>t</a:t>
            </a:r>
            <a:r>
              <a:rPr sz="1800" dirty="0">
                <a:latin typeface="Arial"/>
                <a:cs typeface="Arial"/>
              </a:rPr>
              <a:t>s</a:t>
            </a:r>
            <a:r>
              <a:rPr sz="1800" spc="-45" dirty="0">
                <a:latin typeface="Arial"/>
                <a:cs typeface="Arial"/>
              </a:rPr>
              <a:t> </a:t>
            </a:r>
            <a:r>
              <a:rPr sz="1800" dirty="0">
                <a:latin typeface="Arial"/>
                <a:cs typeface="Arial"/>
              </a:rPr>
              <a:t>a</a:t>
            </a:r>
            <a:r>
              <a:rPr sz="1800" spc="-13" dirty="0">
                <a:latin typeface="Arial"/>
                <a:cs typeface="Arial"/>
              </a:rPr>
              <a:t> </a:t>
            </a:r>
            <a:r>
              <a:rPr sz="1800" spc="4" dirty="0">
                <a:latin typeface="Arial"/>
                <a:cs typeface="Arial"/>
              </a:rPr>
              <a:t>c</a:t>
            </a:r>
            <a:r>
              <a:rPr sz="1800" dirty="0">
                <a:latin typeface="Arial"/>
                <a:cs typeface="Arial"/>
              </a:rPr>
              <a:t>o</a:t>
            </a:r>
            <a:r>
              <a:rPr sz="1800" spc="-4" dirty="0">
                <a:latin typeface="Arial"/>
                <a:cs typeface="Arial"/>
              </a:rPr>
              <a:t>m</a:t>
            </a:r>
            <a:r>
              <a:rPr sz="1800" dirty="0">
                <a:latin typeface="Arial"/>
                <a:cs typeface="Arial"/>
              </a:rPr>
              <a:t>b</a:t>
            </a:r>
            <a:r>
              <a:rPr sz="1800" spc="-4" dirty="0">
                <a:latin typeface="Arial"/>
                <a:cs typeface="Arial"/>
              </a:rPr>
              <a:t>i</a:t>
            </a:r>
            <a:r>
              <a:rPr sz="1800" dirty="0">
                <a:latin typeface="Arial"/>
                <a:cs typeface="Arial"/>
              </a:rPr>
              <a:t>ned genera</a:t>
            </a:r>
            <a:r>
              <a:rPr sz="1800" spc="-4" dirty="0">
                <a:latin typeface="Arial"/>
                <a:cs typeface="Arial"/>
              </a:rPr>
              <a:t>ti</a:t>
            </a:r>
            <a:r>
              <a:rPr sz="1800" dirty="0">
                <a:latin typeface="Arial"/>
                <a:cs typeface="Arial"/>
              </a:rPr>
              <a:t>ng</a:t>
            </a:r>
            <a:r>
              <a:rPr sz="1800" spc="-36" dirty="0">
                <a:latin typeface="Arial"/>
                <a:cs typeface="Arial"/>
              </a:rPr>
              <a:t> </a:t>
            </a:r>
            <a:r>
              <a:rPr sz="1800" spc="4" dirty="0">
                <a:latin typeface="Arial"/>
                <a:cs typeface="Arial"/>
              </a:rPr>
              <a:t>c</a:t>
            </a:r>
            <a:r>
              <a:rPr sz="1800" dirty="0">
                <a:latin typeface="Arial"/>
                <a:cs typeface="Arial"/>
              </a:rPr>
              <a:t>apa</a:t>
            </a:r>
            <a:r>
              <a:rPr sz="1800" spc="4" dirty="0">
                <a:latin typeface="Arial"/>
                <a:cs typeface="Arial"/>
              </a:rPr>
              <a:t>c</a:t>
            </a:r>
            <a:r>
              <a:rPr sz="1800" spc="-4" dirty="0">
                <a:latin typeface="Arial"/>
                <a:cs typeface="Arial"/>
              </a:rPr>
              <a:t>it</a:t>
            </a:r>
            <a:r>
              <a:rPr sz="1800" dirty="0">
                <a:latin typeface="Arial"/>
                <a:cs typeface="Arial"/>
              </a:rPr>
              <a:t>y</a:t>
            </a:r>
            <a:r>
              <a:rPr sz="1800" spc="-22" dirty="0">
                <a:latin typeface="Arial"/>
                <a:cs typeface="Arial"/>
              </a:rPr>
              <a:t> </a:t>
            </a:r>
            <a:r>
              <a:rPr sz="1800" dirty="0">
                <a:latin typeface="Arial"/>
                <a:cs typeface="Arial"/>
              </a:rPr>
              <a:t>of</a:t>
            </a:r>
            <a:r>
              <a:rPr sz="1800" spc="-22" dirty="0">
                <a:latin typeface="Arial"/>
                <a:cs typeface="Arial"/>
              </a:rPr>
              <a:t> </a:t>
            </a:r>
            <a:r>
              <a:rPr sz="1800" dirty="0">
                <a:latin typeface="Arial"/>
                <a:cs typeface="Arial"/>
              </a:rPr>
              <a:t>o</a:t>
            </a:r>
            <a:r>
              <a:rPr sz="1800" spc="-9" dirty="0">
                <a:latin typeface="Arial"/>
                <a:cs typeface="Arial"/>
              </a:rPr>
              <a:t>v</a:t>
            </a:r>
            <a:r>
              <a:rPr sz="1800" dirty="0">
                <a:latin typeface="Arial"/>
                <a:cs typeface="Arial"/>
              </a:rPr>
              <a:t>er 120</a:t>
            </a:r>
            <a:r>
              <a:rPr sz="1800" spc="-4" dirty="0">
                <a:latin typeface="Arial"/>
                <a:cs typeface="Arial"/>
              </a:rPr>
              <a:t>,</a:t>
            </a:r>
            <a:r>
              <a:rPr sz="1800" dirty="0">
                <a:latin typeface="Arial"/>
                <a:cs typeface="Arial"/>
              </a:rPr>
              <a:t>000</a:t>
            </a:r>
            <a:r>
              <a:rPr sz="1800" spc="-27" dirty="0">
                <a:latin typeface="Arial"/>
                <a:cs typeface="Arial"/>
              </a:rPr>
              <a:t> </a:t>
            </a:r>
            <a:r>
              <a:rPr sz="1800" spc="-4" dirty="0">
                <a:latin typeface="Arial"/>
                <a:cs typeface="Arial"/>
              </a:rPr>
              <a:t>m</a:t>
            </a:r>
            <a:r>
              <a:rPr sz="1800" dirty="0">
                <a:latin typeface="Arial"/>
                <a:cs typeface="Arial"/>
              </a:rPr>
              <a:t>ega</a:t>
            </a:r>
            <a:r>
              <a:rPr sz="1800" spc="4" dirty="0">
                <a:latin typeface="Arial"/>
                <a:cs typeface="Arial"/>
              </a:rPr>
              <a:t>w</a:t>
            </a:r>
            <a:r>
              <a:rPr sz="1800" dirty="0">
                <a:latin typeface="Arial"/>
                <a:cs typeface="Arial"/>
              </a:rPr>
              <a:t>a</a:t>
            </a:r>
            <a:r>
              <a:rPr sz="1800" spc="-9" dirty="0">
                <a:latin typeface="Arial"/>
                <a:cs typeface="Arial"/>
              </a:rPr>
              <a:t>tt</a:t>
            </a:r>
            <a:r>
              <a:rPr sz="1800" dirty="0">
                <a:latin typeface="Arial"/>
                <a:cs typeface="Arial"/>
              </a:rPr>
              <a:t>s</a:t>
            </a:r>
            <a:r>
              <a:rPr sz="1800" spc="-31" dirty="0">
                <a:latin typeface="Arial"/>
                <a:cs typeface="Arial"/>
              </a:rPr>
              <a:t> </a:t>
            </a:r>
            <a:r>
              <a:rPr sz="1800" dirty="0">
                <a:latin typeface="Arial"/>
                <a:cs typeface="Arial"/>
              </a:rPr>
              <a:t>(</a:t>
            </a:r>
            <a:r>
              <a:rPr sz="1800" spc="-4" dirty="0">
                <a:latin typeface="Arial"/>
                <a:cs typeface="Arial"/>
              </a:rPr>
              <a:t>M</a:t>
            </a:r>
            <a:r>
              <a:rPr sz="1800" dirty="0">
                <a:latin typeface="Arial"/>
                <a:cs typeface="Arial"/>
              </a:rPr>
              <a:t>W).</a:t>
            </a:r>
          </a:p>
          <a:p>
            <a:pPr marL="268399" marR="193179" indent="-257002">
              <a:spcBef>
                <a:spcPts val="1077"/>
              </a:spcBef>
              <a:buFont typeface="Arial"/>
              <a:buChar char="•"/>
              <a:tabLst>
                <a:tab pos="268969" algn="l"/>
              </a:tabLst>
            </a:pPr>
            <a:r>
              <a:rPr sz="1800" dirty="0">
                <a:latin typeface="Arial"/>
                <a:cs typeface="Arial"/>
              </a:rPr>
              <a:t>Of</a:t>
            </a:r>
            <a:r>
              <a:rPr sz="1800" spc="-22" dirty="0">
                <a:latin typeface="Arial"/>
                <a:cs typeface="Arial"/>
              </a:rPr>
              <a:t> </a:t>
            </a:r>
            <a:r>
              <a:rPr sz="1800" spc="-9" dirty="0">
                <a:latin typeface="Arial"/>
                <a:cs typeface="Arial"/>
              </a:rPr>
              <a:t>t</a:t>
            </a:r>
            <a:r>
              <a:rPr sz="1800" dirty="0">
                <a:latin typeface="Arial"/>
                <a:cs typeface="Arial"/>
              </a:rPr>
              <a:t>he</a:t>
            </a:r>
            <a:r>
              <a:rPr sz="1800" spc="4" dirty="0">
                <a:latin typeface="Arial"/>
                <a:cs typeface="Arial"/>
              </a:rPr>
              <a:t>s</a:t>
            </a:r>
            <a:r>
              <a:rPr sz="1800" dirty="0">
                <a:latin typeface="Arial"/>
                <a:cs typeface="Arial"/>
              </a:rPr>
              <a:t>e</a:t>
            </a:r>
            <a:r>
              <a:rPr sz="1800" spc="-27" dirty="0">
                <a:latin typeface="Arial"/>
                <a:cs typeface="Arial"/>
              </a:rPr>
              <a:t> </a:t>
            </a:r>
            <a:r>
              <a:rPr sz="1800" spc="-4" dirty="0">
                <a:latin typeface="Arial"/>
                <a:cs typeface="Arial"/>
              </a:rPr>
              <a:t>t</a:t>
            </a:r>
            <a:r>
              <a:rPr sz="1800" dirty="0">
                <a:latin typeface="Arial"/>
                <a:cs typeface="Arial"/>
              </a:rPr>
              <a:t>o</a:t>
            </a:r>
            <a:r>
              <a:rPr sz="1800" spc="-4" dirty="0">
                <a:latin typeface="Arial"/>
                <a:cs typeface="Arial"/>
              </a:rPr>
              <a:t>t</a:t>
            </a:r>
            <a:r>
              <a:rPr sz="1800" dirty="0">
                <a:latin typeface="Arial"/>
                <a:cs typeface="Arial"/>
              </a:rPr>
              <a:t>al</a:t>
            </a:r>
            <a:r>
              <a:rPr sz="1800" spc="-18" dirty="0">
                <a:latin typeface="Arial"/>
                <a:cs typeface="Arial"/>
              </a:rPr>
              <a:t> </a:t>
            </a:r>
            <a:r>
              <a:rPr sz="1800" spc="-4" dirty="0">
                <a:latin typeface="Arial"/>
                <a:cs typeface="Arial"/>
              </a:rPr>
              <a:t>i</a:t>
            </a:r>
            <a:r>
              <a:rPr sz="1800" dirty="0">
                <a:latin typeface="Arial"/>
                <a:cs typeface="Arial"/>
              </a:rPr>
              <a:t>n</a:t>
            </a:r>
            <a:r>
              <a:rPr sz="1800" spc="4" dirty="0">
                <a:latin typeface="Arial"/>
                <a:cs typeface="Arial"/>
              </a:rPr>
              <a:t>s</a:t>
            </a:r>
            <a:r>
              <a:rPr sz="1800" spc="-9" dirty="0">
                <a:latin typeface="Arial"/>
                <a:cs typeface="Arial"/>
              </a:rPr>
              <a:t>t</a:t>
            </a:r>
            <a:r>
              <a:rPr sz="1800" dirty="0">
                <a:latin typeface="Arial"/>
                <a:cs typeface="Arial"/>
              </a:rPr>
              <a:t>a</a:t>
            </a:r>
            <a:r>
              <a:rPr sz="1800" spc="-4" dirty="0">
                <a:latin typeface="Arial"/>
                <a:cs typeface="Arial"/>
              </a:rPr>
              <a:t>ll</a:t>
            </a:r>
            <a:r>
              <a:rPr sz="1800" dirty="0">
                <a:latin typeface="Arial"/>
                <a:cs typeface="Arial"/>
              </a:rPr>
              <a:t>a</a:t>
            </a:r>
            <a:r>
              <a:rPr sz="1800" spc="-9" dirty="0">
                <a:latin typeface="Arial"/>
                <a:cs typeface="Arial"/>
              </a:rPr>
              <a:t>t</a:t>
            </a:r>
            <a:r>
              <a:rPr sz="1800" spc="-4" dirty="0">
                <a:latin typeface="Arial"/>
                <a:cs typeface="Arial"/>
              </a:rPr>
              <a:t>i</a:t>
            </a:r>
            <a:r>
              <a:rPr sz="1800" dirty="0">
                <a:latin typeface="Arial"/>
                <a:cs typeface="Arial"/>
              </a:rPr>
              <a:t>on</a:t>
            </a:r>
            <a:r>
              <a:rPr sz="1800" spc="4" dirty="0">
                <a:latin typeface="Arial"/>
                <a:cs typeface="Arial"/>
              </a:rPr>
              <a:t>s</a:t>
            </a:r>
            <a:r>
              <a:rPr sz="1800" dirty="0">
                <a:latin typeface="Arial"/>
                <a:cs typeface="Arial"/>
              </a:rPr>
              <a:t>,</a:t>
            </a:r>
            <a:r>
              <a:rPr sz="1800" spc="-22" dirty="0">
                <a:latin typeface="Arial"/>
                <a:cs typeface="Arial"/>
              </a:rPr>
              <a:t> </a:t>
            </a:r>
            <a:r>
              <a:rPr sz="1800" b="1" dirty="0">
                <a:latin typeface="Arial"/>
                <a:cs typeface="Arial"/>
              </a:rPr>
              <a:t>36 un</a:t>
            </a:r>
            <a:r>
              <a:rPr sz="1800" b="1" spc="-9" dirty="0">
                <a:latin typeface="Arial"/>
                <a:cs typeface="Arial"/>
              </a:rPr>
              <a:t>i</a:t>
            </a:r>
            <a:r>
              <a:rPr sz="1800" b="1" dirty="0">
                <a:latin typeface="Arial"/>
                <a:cs typeface="Arial"/>
              </a:rPr>
              <a:t>ts</a:t>
            </a:r>
            <a:r>
              <a:rPr sz="1800" b="1" spc="-13" dirty="0">
                <a:latin typeface="Arial"/>
                <a:cs typeface="Arial"/>
              </a:rPr>
              <a:t> </a:t>
            </a:r>
            <a:r>
              <a:rPr sz="1800" b="1" dirty="0">
                <a:latin typeface="Arial"/>
                <a:cs typeface="Arial"/>
              </a:rPr>
              <a:t>cons</a:t>
            </a:r>
            <a:r>
              <a:rPr sz="1800" b="1" spc="-4" dirty="0">
                <a:latin typeface="Arial"/>
                <a:cs typeface="Arial"/>
              </a:rPr>
              <a:t>i</a:t>
            </a:r>
            <a:r>
              <a:rPr sz="1800" b="1" dirty="0">
                <a:latin typeface="Arial"/>
                <a:cs typeface="Arial"/>
              </a:rPr>
              <a:t>st</a:t>
            </a:r>
            <a:r>
              <a:rPr sz="1800" b="1" spc="-22" dirty="0">
                <a:latin typeface="Arial"/>
                <a:cs typeface="Arial"/>
              </a:rPr>
              <a:t> </a:t>
            </a:r>
            <a:r>
              <a:rPr sz="1800" b="1" dirty="0">
                <a:latin typeface="Arial"/>
                <a:cs typeface="Arial"/>
              </a:rPr>
              <a:t>of</a:t>
            </a:r>
            <a:r>
              <a:rPr sz="1800" b="1" spc="-13" dirty="0">
                <a:latin typeface="Arial"/>
                <a:cs typeface="Arial"/>
              </a:rPr>
              <a:t> </a:t>
            </a:r>
            <a:r>
              <a:rPr sz="1800" b="1" spc="-22" dirty="0">
                <a:latin typeface="Arial"/>
                <a:cs typeface="Arial"/>
              </a:rPr>
              <a:t>v</a:t>
            </a:r>
            <a:r>
              <a:rPr sz="1800" b="1" dirty="0">
                <a:latin typeface="Arial"/>
                <a:cs typeface="Arial"/>
              </a:rPr>
              <a:t>ar</a:t>
            </a:r>
            <a:r>
              <a:rPr sz="1800" b="1" spc="-4" dirty="0">
                <a:latin typeface="Arial"/>
                <a:cs typeface="Arial"/>
              </a:rPr>
              <a:t>i</a:t>
            </a:r>
            <a:r>
              <a:rPr sz="1800" b="1" dirty="0">
                <a:latin typeface="Arial"/>
                <a:cs typeface="Arial"/>
              </a:rPr>
              <a:t>ab</a:t>
            </a:r>
            <a:r>
              <a:rPr sz="1800" b="1" spc="-4" dirty="0">
                <a:latin typeface="Arial"/>
                <a:cs typeface="Arial"/>
              </a:rPr>
              <a:t>le</a:t>
            </a:r>
            <a:r>
              <a:rPr sz="1800" b="1" dirty="0">
                <a:latin typeface="Arial"/>
                <a:cs typeface="Arial"/>
              </a:rPr>
              <a:t>- s</a:t>
            </a:r>
            <a:r>
              <a:rPr sz="1800" b="1" spc="-4" dirty="0">
                <a:latin typeface="Arial"/>
                <a:cs typeface="Arial"/>
              </a:rPr>
              <a:t>p</a:t>
            </a:r>
            <a:r>
              <a:rPr sz="1800" b="1" dirty="0">
                <a:latin typeface="Arial"/>
                <a:cs typeface="Arial"/>
              </a:rPr>
              <a:t>eed</a:t>
            </a:r>
            <a:r>
              <a:rPr sz="1800" b="1" spc="-18" dirty="0">
                <a:latin typeface="Arial"/>
                <a:cs typeface="Arial"/>
              </a:rPr>
              <a:t> </a:t>
            </a:r>
            <a:r>
              <a:rPr sz="1800" b="1" spc="-9" dirty="0">
                <a:latin typeface="Arial"/>
                <a:cs typeface="Arial"/>
              </a:rPr>
              <a:t>m</a:t>
            </a:r>
            <a:r>
              <a:rPr sz="1800" b="1" dirty="0">
                <a:latin typeface="Arial"/>
                <a:cs typeface="Arial"/>
              </a:rPr>
              <a:t>ac</a:t>
            </a:r>
            <a:r>
              <a:rPr sz="1800" b="1" spc="-4" dirty="0">
                <a:latin typeface="Arial"/>
                <a:cs typeface="Arial"/>
              </a:rPr>
              <a:t>h</a:t>
            </a:r>
            <a:r>
              <a:rPr sz="1800" b="1" spc="-9" dirty="0">
                <a:latin typeface="Arial"/>
                <a:cs typeface="Arial"/>
              </a:rPr>
              <a:t>i</a:t>
            </a:r>
            <a:r>
              <a:rPr sz="1800" b="1" spc="-4" dirty="0">
                <a:latin typeface="Arial"/>
                <a:cs typeface="Arial"/>
              </a:rPr>
              <a:t>n</a:t>
            </a:r>
            <a:r>
              <a:rPr sz="1800" b="1" dirty="0">
                <a:latin typeface="Arial"/>
                <a:cs typeface="Arial"/>
              </a:rPr>
              <a:t>es</a:t>
            </a:r>
            <a:endParaRPr sz="1800" dirty="0">
              <a:latin typeface="Arial"/>
              <a:cs typeface="Arial"/>
            </a:endParaRPr>
          </a:p>
          <a:p>
            <a:pPr marL="268399" marR="201727" indent="-257002">
              <a:spcBef>
                <a:spcPts val="1077"/>
              </a:spcBef>
              <a:buFont typeface="Arial"/>
              <a:buChar char="•"/>
              <a:tabLst>
                <a:tab pos="268969" algn="l"/>
              </a:tabLst>
            </a:pPr>
            <a:r>
              <a:rPr sz="1800" dirty="0">
                <a:latin typeface="Arial"/>
                <a:cs typeface="Arial"/>
              </a:rPr>
              <a:t>A</a:t>
            </a:r>
            <a:r>
              <a:rPr sz="1800" spc="-108" dirty="0">
                <a:latin typeface="Arial"/>
                <a:cs typeface="Arial"/>
              </a:rPr>
              <a:t> </a:t>
            </a:r>
            <a:r>
              <a:rPr sz="1800" dirty="0">
                <a:latin typeface="Arial"/>
                <a:cs typeface="Arial"/>
              </a:rPr>
              <a:t>doub</a:t>
            </a:r>
            <a:r>
              <a:rPr sz="1800" spc="-4" dirty="0">
                <a:latin typeface="Arial"/>
                <a:cs typeface="Arial"/>
              </a:rPr>
              <a:t>l</a:t>
            </a:r>
            <a:r>
              <a:rPr sz="1800" dirty="0">
                <a:latin typeface="Arial"/>
                <a:cs typeface="Arial"/>
              </a:rPr>
              <a:t>e-</a:t>
            </a:r>
            <a:r>
              <a:rPr sz="1800" spc="-9" dirty="0">
                <a:latin typeface="Arial"/>
                <a:cs typeface="Arial"/>
              </a:rPr>
              <a:t>f</a:t>
            </a:r>
            <a:r>
              <a:rPr sz="1800" dirty="0">
                <a:latin typeface="Arial"/>
                <a:cs typeface="Arial"/>
              </a:rPr>
              <a:t>ed</a:t>
            </a:r>
            <a:r>
              <a:rPr sz="1800" spc="-36" dirty="0">
                <a:latin typeface="Arial"/>
                <a:cs typeface="Arial"/>
              </a:rPr>
              <a:t> </a:t>
            </a:r>
            <a:r>
              <a:rPr sz="1800" spc="-4" dirty="0">
                <a:latin typeface="Arial"/>
                <a:cs typeface="Arial"/>
              </a:rPr>
              <a:t>i</a:t>
            </a:r>
            <a:r>
              <a:rPr sz="1800" dirty="0">
                <a:latin typeface="Arial"/>
                <a:cs typeface="Arial"/>
              </a:rPr>
              <a:t>ndu</a:t>
            </a:r>
            <a:r>
              <a:rPr sz="1800" spc="4" dirty="0">
                <a:latin typeface="Arial"/>
                <a:cs typeface="Arial"/>
              </a:rPr>
              <a:t>c</a:t>
            </a:r>
            <a:r>
              <a:rPr sz="1800" spc="-4" dirty="0">
                <a:latin typeface="Arial"/>
                <a:cs typeface="Arial"/>
              </a:rPr>
              <a:t>ti</a:t>
            </a:r>
            <a:r>
              <a:rPr sz="1800" dirty="0">
                <a:latin typeface="Arial"/>
                <a:cs typeface="Arial"/>
              </a:rPr>
              <a:t>on</a:t>
            </a:r>
            <a:r>
              <a:rPr sz="1800" spc="-13" dirty="0">
                <a:latin typeface="Arial"/>
                <a:cs typeface="Arial"/>
              </a:rPr>
              <a:t> </a:t>
            </a:r>
            <a:r>
              <a:rPr sz="1800" spc="-4" dirty="0">
                <a:latin typeface="Arial"/>
                <a:cs typeface="Arial"/>
              </a:rPr>
              <a:t>m</a:t>
            </a:r>
            <a:r>
              <a:rPr sz="1800" dirty="0">
                <a:latin typeface="Arial"/>
                <a:cs typeface="Arial"/>
              </a:rPr>
              <a:t>o</a:t>
            </a:r>
            <a:r>
              <a:rPr sz="1800" spc="-9" dirty="0">
                <a:latin typeface="Arial"/>
                <a:cs typeface="Arial"/>
              </a:rPr>
              <a:t>t</a:t>
            </a:r>
            <a:r>
              <a:rPr sz="1800" dirty="0">
                <a:latin typeface="Arial"/>
                <a:cs typeface="Arial"/>
              </a:rPr>
              <a:t>or- genera</a:t>
            </a:r>
            <a:r>
              <a:rPr sz="1800" spc="-4" dirty="0">
                <a:latin typeface="Arial"/>
                <a:cs typeface="Arial"/>
              </a:rPr>
              <a:t>t</a:t>
            </a:r>
            <a:r>
              <a:rPr sz="1800" dirty="0">
                <a:latin typeface="Arial"/>
                <a:cs typeface="Arial"/>
              </a:rPr>
              <a:t>or</a:t>
            </a:r>
            <a:r>
              <a:rPr sz="1800" spc="-45" dirty="0">
                <a:latin typeface="Arial"/>
                <a:cs typeface="Arial"/>
              </a:rPr>
              <a:t> </a:t>
            </a:r>
            <a:r>
              <a:rPr sz="1800" spc="-4" dirty="0">
                <a:latin typeface="Arial"/>
                <a:cs typeface="Arial"/>
              </a:rPr>
              <a:t>i</a:t>
            </a:r>
            <a:r>
              <a:rPr sz="1800" dirty="0">
                <a:latin typeface="Arial"/>
                <a:cs typeface="Arial"/>
              </a:rPr>
              <a:t>s </a:t>
            </a:r>
            <a:r>
              <a:rPr sz="1800" spc="-4" dirty="0">
                <a:latin typeface="Arial"/>
                <a:cs typeface="Arial"/>
              </a:rPr>
              <a:t>t</a:t>
            </a:r>
            <a:r>
              <a:rPr sz="1800" dirty="0">
                <a:latin typeface="Arial"/>
                <a:cs typeface="Arial"/>
              </a:rPr>
              <a:t>he</a:t>
            </a:r>
            <a:r>
              <a:rPr sz="1800" spc="-13" dirty="0">
                <a:latin typeface="Arial"/>
                <a:cs typeface="Arial"/>
              </a:rPr>
              <a:t> </a:t>
            </a:r>
            <a:r>
              <a:rPr sz="1800" spc="4" dirty="0">
                <a:latin typeface="Arial"/>
                <a:cs typeface="Arial"/>
              </a:rPr>
              <a:t>c</a:t>
            </a:r>
            <a:r>
              <a:rPr sz="1800" dirty="0">
                <a:latin typeface="Arial"/>
                <a:cs typeface="Arial"/>
              </a:rPr>
              <a:t>urrent </a:t>
            </a:r>
            <a:r>
              <a:rPr sz="1800" spc="4" dirty="0">
                <a:latin typeface="Arial"/>
                <a:cs typeface="Arial"/>
              </a:rPr>
              <a:t>s</a:t>
            </a:r>
            <a:r>
              <a:rPr sz="1800" spc="-9" dirty="0">
                <a:latin typeface="Arial"/>
                <a:cs typeface="Arial"/>
              </a:rPr>
              <a:t>t</a:t>
            </a:r>
            <a:r>
              <a:rPr sz="1800" dirty="0">
                <a:latin typeface="Arial"/>
                <a:cs typeface="Arial"/>
              </a:rPr>
              <a:t>andard</a:t>
            </a:r>
            <a:r>
              <a:rPr sz="1800" spc="-36" dirty="0">
                <a:latin typeface="Arial"/>
                <a:cs typeface="Arial"/>
              </a:rPr>
              <a:t> </a:t>
            </a:r>
            <a:r>
              <a:rPr sz="1800" dirty="0">
                <a:latin typeface="Arial"/>
                <a:cs typeface="Arial"/>
              </a:rPr>
              <a:t>de</a:t>
            </a:r>
            <a:r>
              <a:rPr sz="1800" spc="4" dirty="0">
                <a:latin typeface="Arial"/>
                <a:cs typeface="Arial"/>
              </a:rPr>
              <a:t>s</a:t>
            </a:r>
            <a:r>
              <a:rPr sz="1800" spc="-4" dirty="0">
                <a:latin typeface="Arial"/>
                <a:cs typeface="Arial"/>
              </a:rPr>
              <a:t>i</a:t>
            </a:r>
            <a:r>
              <a:rPr sz="1800" dirty="0">
                <a:latin typeface="Arial"/>
                <a:cs typeface="Arial"/>
              </a:rPr>
              <a:t>gn</a:t>
            </a:r>
            <a:r>
              <a:rPr sz="1800" spc="-27" dirty="0">
                <a:latin typeface="Arial"/>
                <a:cs typeface="Arial"/>
              </a:rPr>
              <a:t> </a:t>
            </a:r>
            <a:r>
              <a:rPr sz="1800" spc="-4" dirty="0">
                <a:latin typeface="Arial"/>
                <a:cs typeface="Arial"/>
              </a:rPr>
              <a:t>f</a:t>
            </a:r>
            <a:r>
              <a:rPr sz="1800" dirty="0">
                <a:latin typeface="Arial"/>
                <a:cs typeface="Arial"/>
              </a:rPr>
              <a:t>or</a:t>
            </a:r>
            <a:r>
              <a:rPr sz="1800" spc="-13" dirty="0">
                <a:latin typeface="Arial"/>
                <a:cs typeface="Arial"/>
              </a:rPr>
              <a:t> </a:t>
            </a:r>
            <a:r>
              <a:rPr sz="1800" spc="-9" dirty="0">
                <a:latin typeface="Arial"/>
                <a:cs typeface="Arial"/>
              </a:rPr>
              <a:t>v</a:t>
            </a:r>
            <a:r>
              <a:rPr sz="1800" dirty="0">
                <a:latin typeface="Arial"/>
                <a:cs typeface="Arial"/>
              </a:rPr>
              <a:t>ar</a:t>
            </a:r>
            <a:r>
              <a:rPr sz="1800" spc="-4" dirty="0">
                <a:latin typeface="Arial"/>
                <a:cs typeface="Arial"/>
              </a:rPr>
              <a:t>i</a:t>
            </a:r>
            <a:r>
              <a:rPr sz="1800" dirty="0">
                <a:latin typeface="Arial"/>
                <a:cs typeface="Arial"/>
              </a:rPr>
              <a:t>ab</a:t>
            </a:r>
            <a:r>
              <a:rPr sz="1800" spc="-4" dirty="0">
                <a:latin typeface="Arial"/>
                <a:cs typeface="Arial"/>
              </a:rPr>
              <a:t>l</a:t>
            </a:r>
            <a:r>
              <a:rPr sz="1800" dirty="0">
                <a:latin typeface="Arial"/>
                <a:cs typeface="Arial"/>
              </a:rPr>
              <a:t>e- </a:t>
            </a:r>
            <a:r>
              <a:rPr sz="1800" spc="4" dirty="0">
                <a:latin typeface="Arial"/>
                <a:cs typeface="Arial"/>
              </a:rPr>
              <a:t>s</a:t>
            </a:r>
            <a:r>
              <a:rPr sz="1800" dirty="0">
                <a:latin typeface="Arial"/>
                <a:cs typeface="Arial"/>
              </a:rPr>
              <a:t>peed</a:t>
            </a:r>
            <a:r>
              <a:rPr sz="1800" spc="-27" dirty="0">
                <a:latin typeface="Arial"/>
                <a:cs typeface="Arial"/>
              </a:rPr>
              <a:t> </a:t>
            </a:r>
            <a:r>
              <a:rPr sz="1800" spc="-4" dirty="0">
                <a:latin typeface="Arial"/>
                <a:cs typeface="Arial"/>
              </a:rPr>
              <a:t>m</a:t>
            </a:r>
            <a:r>
              <a:rPr sz="1800" dirty="0">
                <a:latin typeface="Arial"/>
                <a:cs typeface="Arial"/>
              </a:rPr>
              <a:t>a</a:t>
            </a:r>
            <a:r>
              <a:rPr sz="1800" spc="4" dirty="0">
                <a:latin typeface="Arial"/>
                <a:cs typeface="Arial"/>
              </a:rPr>
              <a:t>c</a:t>
            </a:r>
            <a:r>
              <a:rPr sz="1800" dirty="0">
                <a:latin typeface="Arial"/>
                <a:cs typeface="Arial"/>
              </a:rPr>
              <a:t>h</a:t>
            </a:r>
            <a:r>
              <a:rPr sz="1800" spc="-4" dirty="0">
                <a:latin typeface="Arial"/>
                <a:cs typeface="Arial"/>
              </a:rPr>
              <a:t>i</a:t>
            </a:r>
            <a:r>
              <a:rPr sz="1800" dirty="0">
                <a:latin typeface="Arial"/>
                <a:cs typeface="Arial"/>
              </a:rPr>
              <a:t>ne</a:t>
            </a:r>
            <a:r>
              <a:rPr sz="1800" spc="4" dirty="0">
                <a:latin typeface="Arial"/>
                <a:cs typeface="Arial"/>
              </a:rPr>
              <a:t>s</a:t>
            </a:r>
            <a:r>
              <a:rPr sz="1800" dirty="0">
                <a:latin typeface="Arial"/>
                <a:cs typeface="Arial"/>
              </a:rPr>
              <a:t>.</a:t>
            </a:r>
          </a:p>
        </p:txBody>
      </p:sp>
      <p:sp>
        <p:nvSpPr>
          <p:cNvPr id="4" name="object 4"/>
          <p:cNvSpPr txBox="1"/>
          <p:nvPr/>
        </p:nvSpPr>
        <p:spPr>
          <a:xfrm>
            <a:off x="609600" y="6301286"/>
            <a:ext cx="3373004" cy="307777"/>
          </a:xfrm>
          <a:prstGeom prst="rect">
            <a:avLst/>
          </a:prstGeom>
        </p:spPr>
        <p:txBody>
          <a:bodyPr vert="horz" wrap="square" lIns="0" tIns="0" rIns="0" bIns="0" rtlCol="0">
            <a:spAutoFit/>
          </a:bodyPr>
          <a:lstStyle/>
          <a:p>
            <a:pPr marL="11397" marR="4559"/>
            <a:r>
              <a:rPr sz="1000" spc="-4" dirty="0">
                <a:latin typeface="Arial"/>
                <a:cs typeface="Arial"/>
                <a:hlinkClick r:id="rId3"/>
              </a:rPr>
              <a:t>Sou</a:t>
            </a:r>
            <a:r>
              <a:rPr sz="1000" dirty="0">
                <a:latin typeface="Arial"/>
                <a:cs typeface="Arial"/>
                <a:hlinkClick r:id="rId3"/>
              </a:rPr>
              <a:t>rc</a:t>
            </a:r>
            <a:r>
              <a:rPr sz="1000" spc="-4" dirty="0">
                <a:latin typeface="Arial"/>
                <a:cs typeface="Arial"/>
                <a:hlinkClick r:id="rId3"/>
              </a:rPr>
              <a:t>e</a:t>
            </a:r>
            <a:r>
              <a:rPr sz="1000" dirty="0">
                <a:latin typeface="Arial"/>
                <a:cs typeface="Arial"/>
                <a:hlinkClick r:id="rId3"/>
              </a:rPr>
              <a:t>:</a:t>
            </a:r>
            <a:r>
              <a:rPr sz="1000" spc="-13" dirty="0">
                <a:latin typeface="Arial"/>
                <a:cs typeface="Arial"/>
                <a:hlinkClick r:id="rId3"/>
              </a:rPr>
              <a:t> </a:t>
            </a:r>
            <a:r>
              <a:rPr sz="1000" u="sng" spc="-4" dirty="0">
                <a:solidFill>
                  <a:srgbClr val="0080FF"/>
                </a:solidFill>
                <a:latin typeface="Arial"/>
                <a:cs typeface="Arial"/>
                <a:hlinkClick r:id="rId3"/>
              </a:rPr>
              <a:t>h</a:t>
            </a:r>
            <a:r>
              <a:rPr sz="1000" u="sng" spc="4" dirty="0">
                <a:solidFill>
                  <a:srgbClr val="0080FF"/>
                </a:solidFill>
                <a:latin typeface="Arial"/>
                <a:cs typeface="Arial"/>
                <a:hlinkClick r:id="rId3"/>
              </a:rPr>
              <a:t>tt</a:t>
            </a:r>
            <a:r>
              <a:rPr sz="1000" u="sng" spc="-4" dirty="0">
                <a:solidFill>
                  <a:srgbClr val="0080FF"/>
                </a:solidFill>
                <a:latin typeface="Arial"/>
                <a:cs typeface="Arial"/>
                <a:hlinkClick r:id="rId3"/>
              </a:rPr>
              <a:t>p</a:t>
            </a:r>
            <a:r>
              <a:rPr sz="1000" u="sng" spc="4" dirty="0">
                <a:solidFill>
                  <a:srgbClr val="0080FF"/>
                </a:solidFill>
                <a:latin typeface="Arial"/>
                <a:cs typeface="Arial"/>
                <a:hlinkClick r:id="rId3"/>
              </a:rPr>
              <a:t>:</a:t>
            </a:r>
            <a:r>
              <a:rPr sz="1000" u="sng" spc="-9" dirty="0">
                <a:solidFill>
                  <a:srgbClr val="0080FF"/>
                </a:solidFill>
                <a:latin typeface="Arial"/>
                <a:cs typeface="Arial"/>
                <a:hlinkClick r:id="rId3"/>
              </a:rPr>
              <a:t>//</a:t>
            </a:r>
            <a:r>
              <a:rPr sz="1000" u="sng" spc="-4" dirty="0">
                <a:solidFill>
                  <a:srgbClr val="0080FF"/>
                </a:solidFill>
                <a:latin typeface="Arial"/>
                <a:cs typeface="Arial"/>
                <a:hlinkClick r:id="rId3"/>
              </a:rPr>
              <a:t>ene</a:t>
            </a:r>
            <a:r>
              <a:rPr sz="1000" u="sng" spc="-9" dirty="0">
                <a:solidFill>
                  <a:srgbClr val="0080FF"/>
                </a:solidFill>
                <a:latin typeface="Arial"/>
                <a:cs typeface="Arial"/>
                <a:hlinkClick r:id="rId3"/>
              </a:rPr>
              <a:t>r</a:t>
            </a:r>
            <a:r>
              <a:rPr sz="1000" u="sng" spc="-4" dirty="0">
                <a:solidFill>
                  <a:srgbClr val="0080FF"/>
                </a:solidFill>
                <a:latin typeface="Arial"/>
                <a:cs typeface="Arial"/>
                <a:hlinkClick r:id="rId3"/>
              </a:rPr>
              <a:t>g</a:t>
            </a:r>
            <a:r>
              <a:rPr sz="1000" u="sng" spc="-13" dirty="0">
                <a:solidFill>
                  <a:srgbClr val="0080FF"/>
                </a:solidFill>
                <a:latin typeface="Arial"/>
                <a:cs typeface="Arial"/>
                <a:hlinkClick r:id="rId3"/>
              </a:rPr>
              <a:t>y</a:t>
            </a:r>
            <a:r>
              <a:rPr sz="1000" u="sng" dirty="0">
                <a:solidFill>
                  <a:srgbClr val="0080FF"/>
                </a:solidFill>
                <a:latin typeface="Arial"/>
                <a:cs typeface="Arial"/>
                <a:hlinkClick r:id="rId3"/>
              </a:rPr>
              <a:t>s</a:t>
            </a:r>
            <a:r>
              <a:rPr sz="1000" u="sng" spc="4" dirty="0">
                <a:solidFill>
                  <a:srgbClr val="0080FF"/>
                </a:solidFill>
                <a:latin typeface="Arial"/>
                <a:cs typeface="Arial"/>
                <a:hlinkClick r:id="rId3"/>
              </a:rPr>
              <a:t>t</a:t>
            </a:r>
            <a:r>
              <a:rPr sz="1000" u="sng" spc="-4" dirty="0">
                <a:solidFill>
                  <a:srgbClr val="0080FF"/>
                </a:solidFill>
                <a:latin typeface="Arial"/>
                <a:cs typeface="Arial"/>
                <a:hlinkClick r:id="rId3"/>
              </a:rPr>
              <a:t>o</a:t>
            </a:r>
            <a:r>
              <a:rPr sz="1000" u="sng" spc="-9" dirty="0">
                <a:solidFill>
                  <a:srgbClr val="0080FF"/>
                </a:solidFill>
                <a:latin typeface="Arial"/>
                <a:cs typeface="Arial"/>
                <a:hlinkClick r:id="rId3"/>
              </a:rPr>
              <a:t>r</a:t>
            </a:r>
            <a:r>
              <a:rPr sz="1000" u="sng" spc="-4" dirty="0">
                <a:solidFill>
                  <a:srgbClr val="0080FF"/>
                </a:solidFill>
                <a:latin typeface="Arial"/>
                <a:cs typeface="Arial"/>
                <a:hlinkClick r:id="rId3"/>
              </a:rPr>
              <a:t>age</a:t>
            </a:r>
            <a:r>
              <a:rPr sz="1000" u="sng" spc="-9" dirty="0">
                <a:solidFill>
                  <a:srgbClr val="0080FF"/>
                </a:solidFill>
                <a:latin typeface="Arial"/>
                <a:cs typeface="Arial"/>
                <a:hlinkClick r:id="rId3"/>
              </a:rPr>
              <a:t>.</a:t>
            </a:r>
            <a:r>
              <a:rPr sz="1000" u="sng" spc="-4" dirty="0">
                <a:solidFill>
                  <a:srgbClr val="0080FF"/>
                </a:solidFill>
                <a:latin typeface="Arial"/>
                <a:cs typeface="Arial"/>
                <a:hlinkClick r:id="rId3"/>
              </a:rPr>
              <a:t>o</a:t>
            </a:r>
            <a:r>
              <a:rPr sz="1000" u="sng" spc="-9" dirty="0">
                <a:solidFill>
                  <a:srgbClr val="0080FF"/>
                </a:solidFill>
                <a:latin typeface="Arial"/>
                <a:cs typeface="Arial"/>
                <a:hlinkClick r:id="rId3"/>
              </a:rPr>
              <a:t>r</a:t>
            </a:r>
            <a:r>
              <a:rPr sz="1000" u="sng" spc="-4" dirty="0">
                <a:solidFill>
                  <a:srgbClr val="0080FF"/>
                </a:solidFill>
                <a:latin typeface="Arial"/>
                <a:cs typeface="Arial"/>
                <a:hlinkClick r:id="rId3"/>
              </a:rPr>
              <a:t>g</a:t>
            </a:r>
            <a:r>
              <a:rPr sz="1000" u="sng" spc="-9" dirty="0">
                <a:solidFill>
                  <a:srgbClr val="0080FF"/>
                </a:solidFill>
                <a:latin typeface="Arial"/>
                <a:cs typeface="Arial"/>
                <a:hlinkClick r:id="rId3"/>
              </a:rPr>
              <a:t>/</a:t>
            </a:r>
            <a:r>
              <a:rPr sz="1000" u="sng" spc="-4" dirty="0">
                <a:solidFill>
                  <a:srgbClr val="0080FF"/>
                </a:solidFill>
                <a:latin typeface="Arial"/>
                <a:cs typeface="Arial"/>
                <a:hlinkClick r:id="rId3"/>
              </a:rPr>
              <a:t>ene</a:t>
            </a:r>
            <a:r>
              <a:rPr sz="1000" u="sng" dirty="0">
                <a:solidFill>
                  <a:srgbClr val="0080FF"/>
                </a:solidFill>
                <a:latin typeface="Arial"/>
                <a:cs typeface="Arial"/>
                <a:hlinkClick r:id="rId3"/>
              </a:rPr>
              <a:t>r</a:t>
            </a:r>
            <a:r>
              <a:rPr sz="1000" u="sng" spc="-4" dirty="0">
                <a:solidFill>
                  <a:srgbClr val="0080FF"/>
                </a:solidFill>
                <a:latin typeface="Arial"/>
                <a:cs typeface="Arial"/>
                <a:hlinkClick r:id="rId3"/>
              </a:rPr>
              <a:t>g</a:t>
            </a:r>
            <a:r>
              <a:rPr sz="1000" u="sng" spc="-9" dirty="0">
                <a:solidFill>
                  <a:srgbClr val="0080FF"/>
                </a:solidFill>
                <a:latin typeface="Arial"/>
                <a:cs typeface="Arial"/>
                <a:hlinkClick r:id="rId3"/>
              </a:rPr>
              <a:t>y</a:t>
            </a:r>
            <a:r>
              <a:rPr sz="1000" u="sng" dirty="0">
                <a:solidFill>
                  <a:srgbClr val="0080FF"/>
                </a:solidFill>
                <a:latin typeface="Arial"/>
                <a:cs typeface="Arial"/>
                <a:hlinkClick r:id="rId3"/>
              </a:rPr>
              <a:t>-</a:t>
            </a:r>
            <a:r>
              <a:rPr sz="1000" dirty="0">
                <a:solidFill>
                  <a:srgbClr val="0080FF"/>
                </a:solidFill>
                <a:latin typeface="Arial"/>
                <a:cs typeface="Arial"/>
                <a:hlinkClick r:id="rId3"/>
              </a:rPr>
              <a:t> </a:t>
            </a:r>
            <a:r>
              <a:rPr sz="1000" u="sng" dirty="0">
                <a:solidFill>
                  <a:srgbClr val="0080FF"/>
                </a:solidFill>
                <a:latin typeface="Arial"/>
                <a:cs typeface="Arial"/>
                <a:hlinkClick r:id="rId3"/>
              </a:rPr>
              <a:t>s</a:t>
            </a:r>
            <a:r>
              <a:rPr sz="1000" u="sng" spc="4" dirty="0">
                <a:solidFill>
                  <a:srgbClr val="0080FF"/>
                </a:solidFill>
                <a:latin typeface="Arial"/>
                <a:cs typeface="Arial"/>
                <a:hlinkClick r:id="rId3"/>
              </a:rPr>
              <a:t>t</a:t>
            </a:r>
            <a:r>
              <a:rPr sz="1000" u="sng" spc="-4" dirty="0">
                <a:solidFill>
                  <a:srgbClr val="0080FF"/>
                </a:solidFill>
                <a:latin typeface="Arial"/>
                <a:cs typeface="Arial"/>
                <a:hlinkClick r:id="rId3"/>
              </a:rPr>
              <a:t>o</a:t>
            </a:r>
            <a:r>
              <a:rPr sz="1000" u="sng" dirty="0">
                <a:solidFill>
                  <a:srgbClr val="0080FF"/>
                </a:solidFill>
                <a:latin typeface="Arial"/>
                <a:cs typeface="Arial"/>
                <a:hlinkClick r:id="rId3"/>
              </a:rPr>
              <a:t>r</a:t>
            </a:r>
            <a:r>
              <a:rPr sz="1000" u="sng" spc="-4" dirty="0">
                <a:solidFill>
                  <a:srgbClr val="0080FF"/>
                </a:solidFill>
                <a:latin typeface="Arial"/>
                <a:cs typeface="Arial"/>
                <a:hlinkClick r:id="rId3"/>
              </a:rPr>
              <a:t>a</a:t>
            </a:r>
            <a:r>
              <a:rPr sz="1000" u="sng" spc="9" dirty="0">
                <a:solidFill>
                  <a:srgbClr val="0080FF"/>
                </a:solidFill>
                <a:latin typeface="Arial"/>
                <a:cs typeface="Arial"/>
                <a:hlinkClick r:id="rId3"/>
              </a:rPr>
              <a:t>g</a:t>
            </a:r>
            <a:r>
              <a:rPr sz="1000" u="sng" spc="-4" dirty="0">
                <a:solidFill>
                  <a:srgbClr val="0080FF"/>
                </a:solidFill>
                <a:latin typeface="Arial"/>
                <a:cs typeface="Arial"/>
                <a:hlinkClick r:id="rId3"/>
              </a:rPr>
              <a:t>e</a:t>
            </a:r>
            <a:r>
              <a:rPr sz="1000" u="sng" spc="-9" dirty="0">
                <a:solidFill>
                  <a:srgbClr val="0080FF"/>
                </a:solidFill>
                <a:latin typeface="Arial"/>
                <a:cs typeface="Arial"/>
                <a:hlinkClick r:id="rId3"/>
              </a:rPr>
              <a:t>/t</a:t>
            </a:r>
            <a:r>
              <a:rPr sz="1000" u="sng" spc="-4" dirty="0">
                <a:solidFill>
                  <a:srgbClr val="0080FF"/>
                </a:solidFill>
                <a:latin typeface="Arial"/>
                <a:cs typeface="Arial"/>
                <a:hlinkClick r:id="rId3"/>
              </a:rPr>
              <a:t>e</a:t>
            </a:r>
            <a:r>
              <a:rPr sz="1000" u="sng" dirty="0">
                <a:solidFill>
                  <a:srgbClr val="0080FF"/>
                </a:solidFill>
                <a:latin typeface="Arial"/>
                <a:cs typeface="Arial"/>
                <a:hlinkClick r:id="rId3"/>
              </a:rPr>
              <a:t>c</a:t>
            </a:r>
            <a:r>
              <a:rPr sz="1000" u="sng" spc="-4" dirty="0">
                <a:solidFill>
                  <a:srgbClr val="0080FF"/>
                </a:solidFill>
                <a:latin typeface="Arial"/>
                <a:cs typeface="Arial"/>
                <a:hlinkClick r:id="rId3"/>
              </a:rPr>
              <a:t>hnolo</a:t>
            </a:r>
            <a:r>
              <a:rPr sz="1000" u="sng" spc="9" dirty="0">
                <a:solidFill>
                  <a:srgbClr val="0080FF"/>
                </a:solidFill>
                <a:latin typeface="Arial"/>
                <a:cs typeface="Arial"/>
                <a:hlinkClick r:id="rId3"/>
              </a:rPr>
              <a:t>g</a:t>
            </a:r>
            <a:r>
              <a:rPr sz="1000" u="sng" spc="-4" dirty="0">
                <a:solidFill>
                  <a:srgbClr val="0080FF"/>
                </a:solidFill>
                <a:latin typeface="Arial"/>
                <a:cs typeface="Arial"/>
                <a:hlinkClick r:id="rId3"/>
              </a:rPr>
              <a:t>ie</a:t>
            </a:r>
            <a:r>
              <a:rPr sz="1000" u="sng" dirty="0">
                <a:solidFill>
                  <a:srgbClr val="0080FF"/>
                </a:solidFill>
                <a:latin typeface="Arial"/>
                <a:cs typeface="Arial"/>
                <a:hlinkClick r:id="rId3"/>
              </a:rPr>
              <a:t>s</a:t>
            </a:r>
            <a:r>
              <a:rPr sz="1000" u="sng" spc="4" dirty="0">
                <a:solidFill>
                  <a:srgbClr val="0080FF"/>
                </a:solidFill>
                <a:latin typeface="Arial"/>
                <a:cs typeface="Arial"/>
                <a:hlinkClick r:id="rId3"/>
              </a:rPr>
              <a:t>/</a:t>
            </a:r>
            <a:r>
              <a:rPr sz="1000" u="sng" spc="-13" dirty="0">
                <a:solidFill>
                  <a:srgbClr val="0080FF"/>
                </a:solidFill>
                <a:latin typeface="Arial"/>
                <a:cs typeface="Arial"/>
                <a:hlinkClick r:id="rId3"/>
              </a:rPr>
              <a:t>v</a:t>
            </a:r>
            <a:r>
              <a:rPr sz="1000" u="sng" spc="-4" dirty="0">
                <a:solidFill>
                  <a:srgbClr val="0080FF"/>
                </a:solidFill>
                <a:latin typeface="Arial"/>
                <a:cs typeface="Arial"/>
                <a:hlinkClick r:id="rId3"/>
              </a:rPr>
              <a:t>a</a:t>
            </a:r>
            <a:r>
              <a:rPr sz="1000" u="sng" dirty="0">
                <a:solidFill>
                  <a:srgbClr val="0080FF"/>
                </a:solidFill>
                <a:latin typeface="Arial"/>
                <a:cs typeface="Arial"/>
                <a:hlinkClick r:id="rId3"/>
              </a:rPr>
              <a:t>r</a:t>
            </a:r>
            <a:r>
              <a:rPr sz="1000" u="sng" spc="-4" dirty="0">
                <a:solidFill>
                  <a:srgbClr val="0080FF"/>
                </a:solidFill>
                <a:latin typeface="Arial"/>
                <a:cs typeface="Arial"/>
                <a:hlinkClick r:id="rId3"/>
              </a:rPr>
              <a:t>iable</a:t>
            </a:r>
            <a:r>
              <a:rPr sz="1000" u="sng" spc="4" dirty="0">
                <a:solidFill>
                  <a:srgbClr val="0080FF"/>
                </a:solidFill>
                <a:latin typeface="Arial"/>
                <a:cs typeface="Arial"/>
                <a:hlinkClick r:id="rId3"/>
              </a:rPr>
              <a:t>-</a:t>
            </a:r>
            <a:r>
              <a:rPr sz="1000" u="sng" dirty="0">
                <a:solidFill>
                  <a:srgbClr val="0080FF"/>
                </a:solidFill>
                <a:latin typeface="Arial"/>
                <a:cs typeface="Arial"/>
                <a:hlinkClick r:id="rId3"/>
              </a:rPr>
              <a:t>s</a:t>
            </a:r>
            <a:r>
              <a:rPr sz="1000" u="sng" spc="-4" dirty="0">
                <a:solidFill>
                  <a:srgbClr val="0080FF"/>
                </a:solidFill>
                <a:latin typeface="Arial"/>
                <a:cs typeface="Arial"/>
                <a:hlinkClick r:id="rId3"/>
              </a:rPr>
              <a:t>peed</a:t>
            </a:r>
            <a:r>
              <a:rPr sz="1000" u="sng" spc="4" dirty="0">
                <a:solidFill>
                  <a:srgbClr val="0080FF"/>
                </a:solidFill>
                <a:latin typeface="Arial"/>
                <a:cs typeface="Arial"/>
                <a:hlinkClick r:id="rId3"/>
              </a:rPr>
              <a:t>-</a:t>
            </a:r>
            <a:r>
              <a:rPr sz="1000" u="sng" spc="-4" dirty="0">
                <a:solidFill>
                  <a:srgbClr val="0080FF"/>
                </a:solidFill>
                <a:latin typeface="Arial"/>
                <a:cs typeface="Arial"/>
                <a:hlinkClick r:id="rId3"/>
              </a:rPr>
              <a:t>pu</a:t>
            </a:r>
            <a:r>
              <a:rPr sz="1000" u="sng" spc="-9" dirty="0">
                <a:solidFill>
                  <a:srgbClr val="0080FF"/>
                </a:solidFill>
                <a:latin typeface="Arial"/>
                <a:cs typeface="Arial"/>
                <a:hlinkClick r:id="rId3"/>
              </a:rPr>
              <a:t>m</a:t>
            </a:r>
            <a:r>
              <a:rPr sz="1000" u="sng" spc="-4" dirty="0">
                <a:solidFill>
                  <a:srgbClr val="0080FF"/>
                </a:solidFill>
                <a:latin typeface="Arial"/>
                <a:cs typeface="Arial"/>
                <a:hlinkClick r:id="rId3"/>
              </a:rPr>
              <a:t>ped</a:t>
            </a:r>
            <a:r>
              <a:rPr sz="1000" u="sng" spc="4" dirty="0">
                <a:solidFill>
                  <a:srgbClr val="0080FF"/>
                </a:solidFill>
                <a:latin typeface="Arial"/>
                <a:cs typeface="Arial"/>
                <a:hlinkClick r:id="rId3"/>
              </a:rPr>
              <a:t>-</a:t>
            </a:r>
            <a:r>
              <a:rPr sz="1000" u="sng" spc="-4" dirty="0">
                <a:solidFill>
                  <a:srgbClr val="0080FF"/>
                </a:solidFill>
                <a:latin typeface="Arial"/>
                <a:cs typeface="Arial"/>
                <a:hlinkClick r:id="rId3"/>
              </a:rPr>
              <a:t>h</a:t>
            </a:r>
            <a:r>
              <a:rPr sz="1000" u="sng" spc="-13" dirty="0">
                <a:solidFill>
                  <a:srgbClr val="0080FF"/>
                </a:solidFill>
                <a:latin typeface="Arial"/>
                <a:cs typeface="Arial"/>
                <a:hlinkClick r:id="rId3"/>
              </a:rPr>
              <a:t>y</a:t>
            </a:r>
            <a:r>
              <a:rPr sz="1000" u="sng" spc="-4" dirty="0">
                <a:solidFill>
                  <a:srgbClr val="0080FF"/>
                </a:solidFill>
                <a:latin typeface="Arial"/>
                <a:cs typeface="Arial"/>
                <a:hlinkClick r:id="rId3"/>
              </a:rPr>
              <a:t>d</a:t>
            </a:r>
            <a:r>
              <a:rPr sz="1000" u="sng" dirty="0">
                <a:solidFill>
                  <a:srgbClr val="0080FF"/>
                </a:solidFill>
                <a:latin typeface="Arial"/>
                <a:cs typeface="Arial"/>
                <a:hlinkClick r:id="rId3"/>
              </a:rPr>
              <a:t>r</a:t>
            </a:r>
            <a:r>
              <a:rPr sz="1000" u="sng" spc="-4" dirty="0">
                <a:solidFill>
                  <a:srgbClr val="0080FF"/>
                </a:solidFill>
                <a:latin typeface="Arial"/>
                <a:cs typeface="Arial"/>
                <a:hlinkClick r:id="rId3"/>
              </a:rPr>
              <a:t>oele</a:t>
            </a:r>
            <a:r>
              <a:rPr sz="1000" u="sng" dirty="0">
                <a:solidFill>
                  <a:srgbClr val="0080FF"/>
                </a:solidFill>
                <a:latin typeface="Arial"/>
                <a:cs typeface="Arial"/>
                <a:hlinkClick r:id="rId3"/>
              </a:rPr>
              <a:t>c</a:t>
            </a:r>
            <a:r>
              <a:rPr sz="1000" u="sng" spc="4" dirty="0">
                <a:solidFill>
                  <a:srgbClr val="0080FF"/>
                </a:solidFill>
                <a:latin typeface="Arial"/>
                <a:cs typeface="Arial"/>
                <a:hlinkClick r:id="rId3"/>
              </a:rPr>
              <a:t>t</a:t>
            </a:r>
            <a:r>
              <a:rPr sz="1000" u="sng" spc="-9" dirty="0">
                <a:solidFill>
                  <a:srgbClr val="0080FF"/>
                </a:solidFill>
                <a:latin typeface="Arial"/>
                <a:cs typeface="Arial"/>
                <a:hlinkClick r:id="rId3"/>
              </a:rPr>
              <a:t>r</a:t>
            </a:r>
            <a:r>
              <a:rPr sz="1000" u="sng" spc="-4" dirty="0">
                <a:solidFill>
                  <a:srgbClr val="0080FF"/>
                </a:solidFill>
                <a:latin typeface="Arial"/>
                <a:cs typeface="Arial"/>
                <a:hlinkClick r:id="rId3"/>
              </a:rPr>
              <a:t>i</a:t>
            </a:r>
            <a:r>
              <a:rPr sz="1000" u="sng" dirty="0">
                <a:solidFill>
                  <a:srgbClr val="0080FF"/>
                </a:solidFill>
                <a:latin typeface="Arial"/>
                <a:cs typeface="Arial"/>
                <a:hlinkClick r:id="rId3"/>
              </a:rPr>
              <a:t>c-</a:t>
            </a:r>
            <a:endParaRPr sz="1000" dirty="0">
              <a:latin typeface="Arial"/>
              <a:cs typeface="Arial"/>
            </a:endParaRPr>
          </a:p>
        </p:txBody>
      </p:sp>
      <p:sp>
        <p:nvSpPr>
          <p:cNvPr id="6" name="object 6"/>
          <p:cNvSpPr/>
          <p:nvPr/>
        </p:nvSpPr>
        <p:spPr>
          <a:xfrm>
            <a:off x="4035829" y="1315122"/>
            <a:ext cx="4196541" cy="246619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500522" y="4281325"/>
            <a:ext cx="780472" cy="0"/>
          </a:xfrm>
          <a:custGeom>
            <a:avLst/>
            <a:gdLst/>
            <a:ahLst/>
            <a:cxnLst/>
            <a:rect l="l" t="t" r="r" b="b"/>
            <a:pathLst>
              <a:path w="858520">
                <a:moveTo>
                  <a:pt x="0" y="0"/>
                </a:moveTo>
                <a:lnTo>
                  <a:pt x="857999" y="0"/>
                </a:lnTo>
              </a:path>
            </a:pathLst>
          </a:custGeom>
          <a:ln w="8877">
            <a:solidFill>
              <a:srgbClr val="0080FF"/>
            </a:solidFill>
          </a:ln>
        </p:spPr>
        <p:txBody>
          <a:bodyPr wrap="square" lIns="0" tIns="0" rIns="0" bIns="0" rtlCol="0"/>
          <a:lstStyle/>
          <a:p>
            <a:endParaRPr/>
          </a:p>
        </p:txBody>
      </p:sp>
      <p:sp>
        <p:nvSpPr>
          <p:cNvPr id="8" name="object 8"/>
          <p:cNvSpPr txBox="1"/>
          <p:nvPr/>
        </p:nvSpPr>
        <p:spPr>
          <a:xfrm>
            <a:off x="4488973" y="3858568"/>
            <a:ext cx="3450935" cy="307777"/>
          </a:xfrm>
          <a:prstGeom prst="rect">
            <a:avLst/>
          </a:prstGeom>
        </p:spPr>
        <p:txBody>
          <a:bodyPr vert="horz" wrap="square" lIns="0" tIns="0" rIns="0" bIns="0" rtlCol="0">
            <a:spAutoFit/>
          </a:bodyPr>
          <a:lstStyle/>
          <a:p>
            <a:pPr marL="11397" marR="4559"/>
            <a:r>
              <a:rPr sz="1000" spc="-4" dirty="0">
                <a:latin typeface="Arial"/>
                <a:cs typeface="Arial"/>
                <a:hlinkClick r:id="rId5"/>
              </a:rPr>
              <a:t>Sou</a:t>
            </a:r>
            <a:r>
              <a:rPr sz="1000" dirty="0">
                <a:latin typeface="Arial"/>
                <a:cs typeface="Arial"/>
                <a:hlinkClick r:id="rId5"/>
              </a:rPr>
              <a:t>rc</a:t>
            </a:r>
            <a:r>
              <a:rPr sz="1000" spc="-4" dirty="0">
                <a:latin typeface="Arial"/>
                <a:cs typeface="Arial"/>
                <a:hlinkClick r:id="rId5"/>
              </a:rPr>
              <a:t>e</a:t>
            </a:r>
            <a:r>
              <a:rPr sz="1000" dirty="0">
                <a:latin typeface="Arial"/>
                <a:cs typeface="Arial"/>
                <a:hlinkClick r:id="rId5"/>
              </a:rPr>
              <a:t>:</a:t>
            </a:r>
            <a:r>
              <a:rPr sz="1000" spc="-13" dirty="0">
                <a:latin typeface="Arial"/>
                <a:cs typeface="Arial"/>
                <a:hlinkClick r:id="rId5"/>
              </a:rPr>
              <a:t> </a:t>
            </a:r>
            <a:r>
              <a:rPr sz="1000" u="sng" spc="-4" dirty="0">
                <a:solidFill>
                  <a:srgbClr val="0080FF"/>
                </a:solidFill>
                <a:latin typeface="Arial"/>
                <a:cs typeface="Arial"/>
                <a:hlinkClick r:id="rId5"/>
              </a:rPr>
              <a:t>h</a:t>
            </a:r>
            <a:r>
              <a:rPr sz="1000" u="sng" spc="4" dirty="0">
                <a:solidFill>
                  <a:srgbClr val="0080FF"/>
                </a:solidFill>
                <a:latin typeface="Arial"/>
                <a:cs typeface="Arial"/>
                <a:hlinkClick r:id="rId5"/>
              </a:rPr>
              <a:t>tt</a:t>
            </a:r>
            <a:r>
              <a:rPr sz="1000" u="sng" spc="-4" dirty="0">
                <a:solidFill>
                  <a:srgbClr val="0080FF"/>
                </a:solidFill>
                <a:latin typeface="Arial"/>
                <a:cs typeface="Arial"/>
                <a:hlinkClick r:id="rId5"/>
              </a:rPr>
              <a:t>p</a:t>
            </a:r>
            <a:r>
              <a:rPr sz="1000" u="sng" dirty="0">
                <a:solidFill>
                  <a:srgbClr val="0080FF"/>
                </a:solidFill>
                <a:latin typeface="Arial"/>
                <a:cs typeface="Arial"/>
                <a:hlinkClick r:id="rId5"/>
              </a:rPr>
              <a:t>s</a:t>
            </a:r>
            <a:r>
              <a:rPr sz="1000" u="sng" spc="4" dirty="0">
                <a:solidFill>
                  <a:srgbClr val="0080FF"/>
                </a:solidFill>
                <a:latin typeface="Arial"/>
                <a:cs typeface="Arial"/>
                <a:hlinkClick r:id="rId5"/>
              </a:rPr>
              <a:t>:</a:t>
            </a:r>
            <a:r>
              <a:rPr sz="1000" u="sng" spc="-9" dirty="0">
                <a:solidFill>
                  <a:srgbClr val="0080FF"/>
                </a:solidFill>
                <a:latin typeface="Arial"/>
                <a:cs typeface="Arial"/>
                <a:hlinkClick r:id="rId5"/>
              </a:rPr>
              <a:t>//</a:t>
            </a:r>
            <a:r>
              <a:rPr sz="1000" u="sng" spc="-18" dirty="0">
                <a:solidFill>
                  <a:srgbClr val="0080FF"/>
                </a:solidFill>
                <a:latin typeface="Arial"/>
                <a:cs typeface="Arial"/>
                <a:hlinkClick r:id="rId5"/>
              </a:rPr>
              <a:t>www</a:t>
            </a:r>
            <a:r>
              <a:rPr sz="1000" u="sng" spc="4" dirty="0">
                <a:solidFill>
                  <a:srgbClr val="0080FF"/>
                </a:solidFill>
                <a:latin typeface="Arial"/>
                <a:cs typeface="Arial"/>
                <a:hlinkClick r:id="rId5"/>
              </a:rPr>
              <a:t>.</a:t>
            </a:r>
            <a:r>
              <a:rPr sz="1000" u="sng" spc="-4" dirty="0">
                <a:solidFill>
                  <a:srgbClr val="0080FF"/>
                </a:solidFill>
                <a:latin typeface="Arial"/>
                <a:cs typeface="Arial"/>
                <a:hlinkClick r:id="rId5"/>
              </a:rPr>
              <a:t>i</a:t>
            </a:r>
            <a:r>
              <a:rPr sz="1000" u="sng" dirty="0">
                <a:solidFill>
                  <a:srgbClr val="0080FF"/>
                </a:solidFill>
                <a:latin typeface="Arial"/>
                <a:cs typeface="Arial"/>
                <a:hlinkClick r:id="rId5"/>
              </a:rPr>
              <a:t>c</a:t>
            </a:r>
            <a:r>
              <a:rPr sz="1000" u="sng" spc="-4" dirty="0">
                <a:solidFill>
                  <a:srgbClr val="0080FF"/>
                </a:solidFill>
                <a:latin typeface="Arial"/>
                <a:cs typeface="Arial"/>
                <a:hlinkClick r:id="rId5"/>
              </a:rPr>
              <a:t>e</a:t>
            </a:r>
            <a:r>
              <a:rPr sz="1000" u="sng" spc="13" dirty="0">
                <a:solidFill>
                  <a:srgbClr val="0080FF"/>
                </a:solidFill>
                <a:latin typeface="Arial"/>
                <a:cs typeface="Arial"/>
                <a:hlinkClick r:id="rId5"/>
              </a:rPr>
              <a:t>f</a:t>
            </a:r>
            <a:r>
              <a:rPr sz="1000" u="sng" dirty="0">
                <a:solidFill>
                  <a:srgbClr val="0080FF"/>
                </a:solidFill>
                <a:latin typeface="Arial"/>
                <a:cs typeface="Arial"/>
                <a:hlinkClick r:id="rId5"/>
              </a:rPr>
              <a:t>-</a:t>
            </a:r>
            <a:r>
              <a:rPr sz="1000" dirty="0">
                <a:solidFill>
                  <a:srgbClr val="0080FF"/>
                </a:solidFill>
                <a:latin typeface="Arial"/>
                <a:cs typeface="Arial"/>
                <a:hlinkClick r:id="rId5"/>
              </a:rPr>
              <a:t> </a:t>
            </a:r>
            <a:r>
              <a:rPr sz="1000" u="sng" spc="13" dirty="0">
                <a:solidFill>
                  <a:srgbClr val="0080FF"/>
                </a:solidFill>
                <a:latin typeface="Arial"/>
                <a:cs typeface="Arial"/>
                <a:hlinkClick r:id="rId5"/>
              </a:rPr>
              <a:t>f</a:t>
            </a:r>
            <a:r>
              <a:rPr sz="1000" u="sng" spc="-4" dirty="0">
                <a:solidFill>
                  <a:srgbClr val="0080FF"/>
                </a:solidFill>
                <a:latin typeface="Arial"/>
                <a:cs typeface="Arial"/>
                <a:hlinkClick r:id="rId5"/>
              </a:rPr>
              <a:t>o</a:t>
            </a:r>
            <a:r>
              <a:rPr sz="1000" u="sng" dirty="0">
                <a:solidFill>
                  <a:srgbClr val="0080FF"/>
                </a:solidFill>
                <a:latin typeface="Arial"/>
                <a:cs typeface="Arial"/>
                <a:hlinkClick r:id="rId5"/>
              </a:rPr>
              <a:t>r</a:t>
            </a:r>
            <a:r>
              <a:rPr sz="1000" u="sng" spc="-4" dirty="0">
                <a:solidFill>
                  <a:srgbClr val="0080FF"/>
                </a:solidFill>
                <a:latin typeface="Arial"/>
                <a:cs typeface="Arial"/>
                <a:hlinkClick r:id="rId5"/>
              </a:rPr>
              <a:t>u</a:t>
            </a:r>
            <a:r>
              <a:rPr sz="1000" u="sng" spc="-9" dirty="0">
                <a:solidFill>
                  <a:srgbClr val="0080FF"/>
                </a:solidFill>
                <a:latin typeface="Arial"/>
                <a:cs typeface="Arial"/>
                <a:hlinkClick r:id="rId5"/>
              </a:rPr>
              <a:t>m.</a:t>
            </a:r>
            <a:r>
              <a:rPr sz="1000" u="sng" spc="-4" dirty="0">
                <a:solidFill>
                  <a:srgbClr val="0080FF"/>
                </a:solidFill>
                <a:latin typeface="Arial"/>
                <a:cs typeface="Arial"/>
                <a:hlinkClick r:id="rId5"/>
              </a:rPr>
              <a:t>o</a:t>
            </a:r>
            <a:r>
              <a:rPr sz="1000" u="sng" dirty="0">
                <a:solidFill>
                  <a:srgbClr val="0080FF"/>
                </a:solidFill>
                <a:latin typeface="Arial"/>
                <a:cs typeface="Arial"/>
                <a:hlinkClick r:id="rId5"/>
              </a:rPr>
              <a:t>r</a:t>
            </a:r>
            <a:r>
              <a:rPr sz="1000" u="sng" spc="-4" dirty="0">
                <a:solidFill>
                  <a:srgbClr val="0080FF"/>
                </a:solidFill>
                <a:latin typeface="Arial"/>
                <a:cs typeface="Arial"/>
                <a:hlinkClick r:id="rId5"/>
              </a:rPr>
              <a:t>g</a:t>
            </a:r>
            <a:r>
              <a:rPr sz="1000" u="sng" spc="-9" dirty="0">
                <a:solidFill>
                  <a:srgbClr val="0080FF"/>
                </a:solidFill>
                <a:latin typeface="Arial"/>
                <a:cs typeface="Arial"/>
                <a:hlinkClick r:id="rId5"/>
              </a:rPr>
              <a:t>/</a:t>
            </a:r>
            <a:r>
              <a:rPr sz="1000" u="sng" spc="-4" dirty="0">
                <a:solidFill>
                  <a:srgbClr val="0080FF"/>
                </a:solidFill>
                <a:latin typeface="Arial"/>
                <a:cs typeface="Arial"/>
                <a:hlinkClick r:id="rId5"/>
              </a:rPr>
              <a:t>pla</a:t>
            </a:r>
            <a:r>
              <a:rPr sz="1000" u="sng" spc="-9" dirty="0">
                <a:solidFill>
                  <a:srgbClr val="0080FF"/>
                </a:solidFill>
                <a:latin typeface="Arial"/>
                <a:cs typeface="Arial"/>
                <a:hlinkClick r:id="rId5"/>
              </a:rPr>
              <a:t>t</a:t>
            </a:r>
            <a:r>
              <a:rPr sz="1000" u="sng" spc="4" dirty="0">
                <a:solidFill>
                  <a:srgbClr val="0080FF"/>
                </a:solidFill>
                <a:latin typeface="Arial"/>
                <a:cs typeface="Arial"/>
                <a:hlinkClick r:id="rId5"/>
              </a:rPr>
              <a:t>f</a:t>
            </a:r>
            <a:r>
              <a:rPr sz="1000" u="sng" spc="-4" dirty="0">
                <a:solidFill>
                  <a:srgbClr val="0080FF"/>
                </a:solidFill>
                <a:latin typeface="Arial"/>
                <a:cs typeface="Arial"/>
                <a:hlinkClick r:id="rId5"/>
              </a:rPr>
              <a:t>o</a:t>
            </a:r>
            <a:r>
              <a:rPr sz="1000" u="sng" spc="-9" dirty="0">
                <a:solidFill>
                  <a:srgbClr val="0080FF"/>
                </a:solidFill>
                <a:latin typeface="Arial"/>
                <a:cs typeface="Arial"/>
                <a:hlinkClick r:id="rId5"/>
              </a:rPr>
              <a:t>rm/</a:t>
            </a:r>
            <a:r>
              <a:rPr sz="1000" u="sng" dirty="0">
                <a:solidFill>
                  <a:srgbClr val="0080FF"/>
                </a:solidFill>
                <a:latin typeface="Arial"/>
                <a:cs typeface="Arial"/>
                <a:hlinkClick r:id="rId5"/>
              </a:rPr>
              <a:t>s</a:t>
            </a:r>
            <a:r>
              <a:rPr sz="1000" u="sng" spc="-4" dirty="0">
                <a:solidFill>
                  <a:srgbClr val="0080FF"/>
                </a:solidFill>
                <a:latin typeface="Arial"/>
                <a:cs typeface="Arial"/>
                <a:hlinkClick r:id="rId5"/>
              </a:rPr>
              <a:t>peake</a:t>
            </a:r>
            <a:r>
              <a:rPr sz="1000" u="sng" spc="-9" dirty="0">
                <a:solidFill>
                  <a:srgbClr val="0080FF"/>
                </a:solidFill>
                <a:latin typeface="Arial"/>
                <a:cs typeface="Arial"/>
                <a:hlinkClick r:id="rId5"/>
              </a:rPr>
              <a:t>r</a:t>
            </a:r>
            <a:r>
              <a:rPr sz="1000" u="sng" dirty="0">
                <a:solidFill>
                  <a:srgbClr val="0080FF"/>
                </a:solidFill>
                <a:latin typeface="Arial"/>
                <a:cs typeface="Arial"/>
                <a:hlinkClick r:id="rId5"/>
              </a:rPr>
              <a:t>s</a:t>
            </a:r>
            <a:r>
              <a:rPr sz="1000" u="sng" spc="-9" dirty="0">
                <a:solidFill>
                  <a:srgbClr val="0080FF"/>
                </a:solidFill>
                <a:latin typeface="Arial"/>
                <a:cs typeface="Arial"/>
                <a:hlinkClick r:id="rId5"/>
              </a:rPr>
              <a:t>/t</a:t>
            </a:r>
            <a:r>
              <a:rPr sz="1000" u="sng" spc="-4" dirty="0">
                <a:solidFill>
                  <a:srgbClr val="0080FF"/>
                </a:solidFill>
                <a:latin typeface="Arial"/>
                <a:cs typeface="Arial"/>
                <a:hlinkClick r:id="rId5"/>
              </a:rPr>
              <a:t>op</a:t>
            </a:r>
            <a:r>
              <a:rPr sz="1000" u="sng" spc="-9" dirty="0">
                <a:solidFill>
                  <a:srgbClr val="0080FF"/>
                </a:solidFill>
                <a:latin typeface="Arial"/>
                <a:cs typeface="Arial"/>
                <a:hlinkClick r:id="rId5"/>
              </a:rPr>
              <a:t>i</a:t>
            </a:r>
            <a:r>
              <a:rPr sz="1000" u="sng" dirty="0">
                <a:solidFill>
                  <a:srgbClr val="0080FF"/>
                </a:solidFill>
                <a:latin typeface="Arial"/>
                <a:cs typeface="Arial"/>
                <a:hlinkClick r:id="rId5"/>
              </a:rPr>
              <a:t>c</a:t>
            </a:r>
            <a:r>
              <a:rPr sz="1000" u="sng" spc="-4" dirty="0">
                <a:solidFill>
                  <a:srgbClr val="0080FF"/>
                </a:solidFill>
                <a:latin typeface="Arial"/>
                <a:cs typeface="Arial"/>
                <a:hlinkClick r:id="rId5"/>
              </a:rPr>
              <a:t>1</a:t>
            </a:r>
            <a:r>
              <a:rPr sz="1000" u="sng" spc="4" dirty="0">
                <a:solidFill>
                  <a:srgbClr val="0080FF"/>
                </a:solidFill>
                <a:latin typeface="Arial"/>
                <a:cs typeface="Arial"/>
                <a:hlinkClick r:id="rId5"/>
              </a:rPr>
              <a:t>/</a:t>
            </a:r>
            <a:r>
              <a:rPr sz="1000" u="sng" spc="-4" dirty="0">
                <a:solidFill>
                  <a:srgbClr val="0080FF"/>
                </a:solidFill>
                <a:latin typeface="Arial"/>
                <a:cs typeface="Arial"/>
                <a:hlinkClick r:id="rId5"/>
              </a:rPr>
              <a:t>CS2_5_Yo</a:t>
            </a:r>
            <a:r>
              <a:rPr sz="1000" u="sng" dirty="0">
                <a:solidFill>
                  <a:srgbClr val="0080FF"/>
                </a:solidFill>
                <a:latin typeface="Arial"/>
                <a:cs typeface="Arial"/>
                <a:hlinkClick r:id="rId5"/>
              </a:rPr>
              <a:t>s</a:t>
            </a:r>
            <a:r>
              <a:rPr sz="1000" u="sng" spc="-4" dirty="0">
                <a:solidFill>
                  <a:srgbClr val="0080FF"/>
                </a:solidFill>
                <a:latin typeface="Arial"/>
                <a:cs typeface="Arial"/>
                <a:hlinkClick r:id="rId5"/>
              </a:rPr>
              <a:t>hi</a:t>
            </a:r>
            <a:r>
              <a:rPr sz="1000" u="sng" dirty="0">
                <a:solidFill>
                  <a:srgbClr val="0080FF"/>
                </a:solidFill>
                <a:latin typeface="Arial"/>
                <a:cs typeface="Arial"/>
                <a:hlinkClick r:id="rId5"/>
              </a:rPr>
              <a:t>r</a:t>
            </a:r>
            <a:r>
              <a:rPr sz="1000" u="sng" spc="-4" dirty="0">
                <a:solidFill>
                  <a:srgbClr val="0080FF"/>
                </a:solidFill>
                <a:latin typeface="Arial"/>
                <a:cs typeface="Arial"/>
                <a:hlinkClick r:id="rId5"/>
              </a:rPr>
              <a:t>o_</a:t>
            </a:r>
            <a:r>
              <a:rPr sz="1000" u="sng" spc="4" dirty="0">
                <a:solidFill>
                  <a:srgbClr val="0080FF"/>
                </a:solidFill>
                <a:latin typeface="Arial"/>
                <a:cs typeface="Arial"/>
                <a:hlinkClick r:id="rId5"/>
              </a:rPr>
              <a:t>O</a:t>
            </a:r>
            <a:r>
              <a:rPr sz="1000" u="sng" spc="-18" dirty="0">
                <a:solidFill>
                  <a:srgbClr val="0080FF"/>
                </a:solidFill>
                <a:latin typeface="Arial"/>
                <a:cs typeface="Arial"/>
                <a:hlinkClick r:id="rId5"/>
              </a:rPr>
              <a:t>w</a:t>
            </a:r>
            <a:r>
              <a:rPr sz="1000" u="sng" spc="-4" dirty="0">
                <a:solidFill>
                  <a:srgbClr val="0080FF"/>
                </a:solidFill>
                <a:latin typeface="Arial"/>
                <a:cs typeface="Arial"/>
                <a:hlinkClick r:id="rId5"/>
              </a:rPr>
              <a:t>adan</a:t>
            </a:r>
            <a:r>
              <a:rPr sz="1000" spc="-4" dirty="0">
                <a:solidFill>
                  <a:srgbClr val="0080FF"/>
                </a:solidFill>
                <a:latin typeface="Arial"/>
                <a:cs typeface="Arial"/>
                <a:hlinkClick r:id="rId5"/>
              </a:rPr>
              <a:t> o_161007</a:t>
            </a:r>
            <a:r>
              <a:rPr sz="1000" spc="4" dirty="0">
                <a:solidFill>
                  <a:srgbClr val="0080FF"/>
                </a:solidFill>
                <a:latin typeface="Arial"/>
                <a:cs typeface="Arial"/>
                <a:hlinkClick r:id="rId5"/>
              </a:rPr>
              <a:t>.</a:t>
            </a:r>
            <a:r>
              <a:rPr sz="1000" spc="-4" dirty="0">
                <a:solidFill>
                  <a:srgbClr val="0080FF"/>
                </a:solidFill>
                <a:latin typeface="Arial"/>
                <a:cs typeface="Arial"/>
                <a:hlinkClick r:id="rId5"/>
              </a:rPr>
              <a:t>pdf</a:t>
            </a:r>
            <a:endParaRPr sz="1000">
              <a:latin typeface="Arial"/>
              <a:cs typeface="Arial"/>
            </a:endParaRPr>
          </a:p>
        </p:txBody>
      </p:sp>
      <p:sp>
        <p:nvSpPr>
          <p:cNvPr id="10" name="object 10"/>
          <p:cNvSpPr txBox="1"/>
          <p:nvPr/>
        </p:nvSpPr>
        <p:spPr>
          <a:xfrm>
            <a:off x="8139921" y="5520062"/>
            <a:ext cx="87168" cy="138499"/>
          </a:xfrm>
          <a:prstGeom prst="rect">
            <a:avLst/>
          </a:prstGeom>
        </p:spPr>
        <p:txBody>
          <a:bodyPr vert="horz" wrap="square" lIns="0" tIns="0" rIns="0" bIns="0" rtlCol="0">
            <a:spAutoFit/>
          </a:bodyPr>
          <a:lstStyle/>
          <a:p>
            <a:pPr marL="11397"/>
            <a:r>
              <a:rPr sz="900" b="1" spc="-9" dirty="0">
                <a:solidFill>
                  <a:srgbClr val="8A8A8A"/>
                </a:solidFill>
                <a:latin typeface="Arial"/>
                <a:cs typeface="Arial"/>
              </a:rPr>
              <a:t>5</a:t>
            </a:r>
            <a:endParaRPr sz="900">
              <a:latin typeface="Arial"/>
              <a:cs typeface="Arial"/>
            </a:endParaRPr>
          </a:p>
        </p:txBody>
      </p:sp>
      <p:sp>
        <p:nvSpPr>
          <p:cNvPr id="5" name="object 8">
            <a:extLst>
              <a:ext uri="{FF2B5EF4-FFF2-40B4-BE49-F238E27FC236}">
                <a16:creationId xmlns:a16="http://schemas.microsoft.com/office/drawing/2014/main" id="{81C174D6-75DA-14B0-0909-28DBFB03348A}"/>
              </a:ext>
            </a:extLst>
          </p:cNvPr>
          <p:cNvSpPr txBox="1"/>
          <p:nvPr/>
        </p:nvSpPr>
        <p:spPr>
          <a:xfrm>
            <a:off x="1791384" y="443071"/>
            <a:ext cx="7723332" cy="371897"/>
          </a:xfrm>
          <a:prstGeom prst="rect">
            <a:avLst/>
          </a:prstGeom>
        </p:spPr>
        <p:txBody>
          <a:bodyPr vert="horz" wrap="square" lIns="0" tIns="0" rIns="0" bIns="0" rtlCol="0">
            <a:spAutoFit/>
          </a:bodyPr>
          <a:lstStyle/>
          <a:p>
            <a:pPr marL="11397">
              <a:lnSpc>
                <a:spcPts val="2926"/>
              </a:lnSpc>
            </a:pPr>
            <a:r>
              <a:rPr sz="2500" b="1" spc="-18" dirty="0">
                <a:solidFill>
                  <a:srgbClr val="005582"/>
                </a:solidFill>
                <a:latin typeface="Verdana"/>
                <a:cs typeface="Verdana"/>
              </a:rPr>
              <a:t>Po</a:t>
            </a:r>
            <a:r>
              <a:rPr sz="2500" b="1" spc="-31" dirty="0">
                <a:solidFill>
                  <a:srgbClr val="005582"/>
                </a:solidFill>
                <a:latin typeface="Verdana"/>
                <a:cs typeface="Verdana"/>
              </a:rPr>
              <a:t>w</a:t>
            </a:r>
            <a:r>
              <a:rPr sz="2500" b="1" spc="-18" dirty="0">
                <a:solidFill>
                  <a:srgbClr val="005582"/>
                </a:solidFill>
                <a:latin typeface="Verdana"/>
                <a:cs typeface="Verdana"/>
              </a:rPr>
              <a:t>er</a:t>
            </a:r>
            <a:r>
              <a:rPr sz="2500" b="1" dirty="0">
                <a:solidFill>
                  <a:srgbClr val="005582"/>
                </a:solidFill>
                <a:latin typeface="Verdana"/>
                <a:cs typeface="Verdana"/>
              </a:rPr>
              <a:t> </a:t>
            </a:r>
            <a:r>
              <a:rPr sz="2500" b="1" spc="-22" dirty="0">
                <a:solidFill>
                  <a:srgbClr val="005582"/>
                </a:solidFill>
                <a:latin typeface="Verdana"/>
                <a:cs typeface="Verdana"/>
              </a:rPr>
              <a:t>E</a:t>
            </a:r>
            <a:r>
              <a:rPr sz="2500" b="1" spc="-13" dirty="0">
                <a:solidFill>
                  <a:srgbClr val="005582"/>
                </a:solidFill>
                <a:latin typeface="Verdana"/>
                <a:cs typeface="Verdana"/>
              </a:rPr>
              <a:t>lec</a:t>
            </a:r>
            <a:r>
              <a:rPr sz="2500" b="1" spc="-18" dirty="0">
                <a:solidFill>
                  <a:srgbClr val="005582"/>
                </a:solidFill>
                <a:latin typeface="Verdana"/>
                <a:cs typeface="Verdana"/>
              </a:rPr>
              <a:t>tronics</a:t>
            </a:r>
            <a:r>
              <a:rPr sz="2500" b="1" spc="40" dirty="0">
                <a:solidFill>
                  <a:srgbClr val="005582"/>
                </a:solidFill>
                <a:latin typeface="Verdana"/>
                <a:cs typeface="Verdana"/>
              </a:rPr>
              <a:t> </a:t>
            </a:r>
            <a:r>
              <a:rPr sz="2500" b="1" spc="-13" dirty="0">
                <a:solidFill>
                  <a:srgbClr val="005582"/>
                </a:solidFill>
                <a:latin typeface="Verdana"/>
                <a:cs typeface="Verdana"/>
              </a:rPr>
              <a:t>in</a:t>
            </a:r>
            <a:r>
              <a:rPr sz="2500" b="1" spc="13" dirty="0">
                <a:solidFill>
                  <a:srgbClr val="005582"/>
                </a:solidFill>
                <a:latin typeface="Verdana"/>
                <a:cs typeface="Verdana"/>
              </a:rPr>
              <a:t> </a:t>
            </a:r>
            <a:r>
              <a:rPr lang="en-US" sz="2500" b="1" spc="-13" dirty="0">
                <a:solidFill>
                  <a:srgbClr val="005582"/>
                </a:solidFill>
                <a:latin typeface="Verdana"/>
                <a:cs typeface="Verdana"/>
              </a:rPr>
              <a:t>Hydro Power</a:t>
            </a:r>
            <a:endParaRPr lang="en-US" sz="2500" b="1" spc="-18" dirty="0">
              <a:solidFill>
                <a:srgbClr val="005582"/>
              </a:solidFill>
              <a:latin typeface="Verdana"/>
              <a:cs typeface="Verdana"/>
            </a:endParaRPr>
          </a:p>
        </p:txBody>
      </p:sp>
    </p:spTree>
    <p:extLst>
      <p:ext uri="{BB962C8B-B14F-4D97-AF65-F5344CB8AC3E}">
        <p14:creationId xmlns:p14="http://schemas.microsoft.com/office/powerpoint/2010/main" val="1842954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a:spLocks noGrp="1"/>
          </p:cNvSpPr>
          <p:nvPr>
            <p:ph type="title"/>
          </p:nvPr>
        </p:nvSpPr>
        <p:spPr>
          <a:xfrm>
            <a:off x="609600" y="-1"/>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sz="2800" dirty="0"/>
              <a:t>Intro</a:t>
            </a:r>
            <a:r>
              <a:rPr lang="en-US" sz="2800" dirty="0"/>
              <a:t>duction</a:t>
            </a:r>
            <a:r>
              <a:rPr sz="2800" dirty="0"/>
              <a:t> to Power Electronics I</a:t>
            </a:r>
          </a:p>
        </p:txBody>
      </p:sp>
      <p:sp>
        <p:nvSpPr>
          <p:cNvPr id="40" name="Shape 40"/>
          <p:cNvSpPr>
            <a:spLocks noGrp="1"/>
          </p:cNvSpPr>
          <p:nvPr>
            <p:ph type="body" idx="1"/>
          </p:nvPr>
        </p:nvSpPr>
        <p:spPr>
          <a:xfrm>
            <a:off x="2341160" y="1832469"/>
            <a:ext cx="3810000" cy="4572002"/>
          </a:xfrm>
          <a:prstGeom prst="rect">
            <a:avLst/>
          </a:prstGeom>
        </p:spPr>
        <p:txBody>
          <a:bodyPr lIns="0" tIns="0" rIns="0" bIns="0">
            <a:normAutofit/>
          </a:bodyPr>
          <a:lstStyle/>
          <a:p>
            <a:pPr lvl="0" algn="l">
              <a:spcBef>
                <a:spcPts val="300"/>
              </a:spcBef>
              <a:buSzTx/>
              <a:buNone/>
            </a:pPr>
            <a:endParaRPr sz="1200" i="1" dirty="0"/>
          </a:p>
          <a:p>
            <a:pPr marL="385762" lvl="0" indent="-385762" algn="l">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Definition of Power Electronics</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Industry Overview and Market Share Analysis</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Multidisciplinary Nature of the Field</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Block Diagrams of Power Electronic Systems</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The Need for Power Electronics</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Types of Power Conversion</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Need for Control</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Figures of Merit for Power Electronic Converters</a:t>
            </a:r>
            <a:endParaRPr sz="1600" b="1" i="1" dirty="0">
              <a:effectLst>
                <a:outerShdw blurRad="12700" dist="25400" dir="2700000" rotWithShape="0">
                  <a:srgbClr val="DDDDDD"/>
                </a:outerShdw>
              </a:effectLst>
            </a:endParaRPr>
          </a:p>
          <a:p>
            <a:pPr marL="385762" lvl="0" indent="-385762"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Future Trends</a:t>
            </a:r>
          </a:p>
        </p:txBody>
      </p:sp>
      <p:sp>
        <p:nvSpPr>
          <p:cNvPr id="6" name="Shape 36"/>
          <p:cNvSpPr txBox="1">
            <a:spLocks/>
          </p:cNvSpPr>
          <p:nvPr/>
        </p:nvSpPr>
        <p:spPr>
          <a:xfrm>
            <a:off x="762000" y="879550"/>
            <a:ext cx="7772400" cy="81030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2800">
                <a:latin typeface="Times New Roman Bold"/>
                <a:ea typeface="Times New Roman Bold"/>
                <a:cs typeface="Times New Roman Bold"/>
                <a:sym typeface="Times New Roman Bold"/>
              </a:defRPr>
            </a:lvl1pPr>
            <a:lvl2pPr algn="ctr">
              <a:defRPr sz="2400">
                <a:latin typeface="Times New Roman"/>
                <a:ea typeface="Times New Roman"/>
                <a:cs typeface="Times New Roman"/>
                <a:sym typeface="Times New Roman"/>
              </a:defRPr>
            </a:lvl2pPr>
            <a:lvl3pPr algn="ctr">
              <a:defRPr sz="2400">
                <a:latin typeface="Times New Roman"/>
                <a:ea typeface="Times New Roman"/>
                <a:cs typeface="Times New Roman"/>
                <a:sym typeface="Times New Roman"/>
              </a:defRPr>
            </a:lvl3pPr>
            <a:lvl4pPr algn="ctr">
              <a:defRPr sz="2400">
                <a:latin typeface="Times New Roman"/>
                <a:ea typeface="Times New Roman"/>
                <a:cs typeface="Times New Roman"/>
                <a:sym typeface="Times New Roman"/>
              </a:defRPr>
            </a:lvl4pPr>
            <a:lvl5pPr algn="ctr">
              <a:defRPr sz="2400">
                <a:latin typeface="Times New Roman"/>
                <a:ea typeface="Times New Roman"/>
                <a:cs typeface="Times New Roman"/>
                <a:sym typeface="Times New Roman"/>
              </a:defRPr>
            </a:lvl5pPr>
            <a:lvl6pPr indent="457200" algn="ctr">
              <a:defRPr sz="2400">
                <a:latin typeface="Times New Roman"/>
                <a:ea typeface="Times New Roman"/>
                <a:cs typeface="Times New Roman"/>
                <a:sym typeface="Times New Roman"/>
              </a:defRPr>
            </a:lvl6pPr>
            <a:lvl7pPr indent="914400" algn="ctr">
              <a:defRPr sz="2400">
                <a:latin typeface="Times New Roman"/>
                <a:ea typeface="Times New Roman"/>
                <a:cs typeface="Times New Roman"/>
                <a:sym typeface="Times New Roman"/>
              </a:defRPr>
            </a:lvl7pPr>
            <a:lvl8pPr indent="1371600" algn="ctr">
              <a:defRPr sz="2400">
                <a:latin typeface="Times New Roman"/>
                <a:ea typeface="Times New Roman"/>
                <a:cs typeface="Times New Roman"/>
                <a:sym typeface="Times New Roman"/>
              </a:defRPr>
            </a:lvl8pPr>
            <a:lvl9pPr indent="1828800" algn="ctr">
              <a:defRPr sz="2400">
                <a:latin typeface="Times New Roman"/>
                <a:ea typeface="Times New Roman"/>
                <a:cs typeface="Times New Roman"/>
                <a:sym typeface="Times New Roman"/>
              </a:defRPr>
            </a:lvl9pPr>
          </a:lstStyle>
          <a:p>
            <a:pPr>
              <a:defRPr sz="1800"/>
            </a:pPr>
            <a:r>
              <a:rPr lang="en-US"/>
              <a:t>Agenda</a:t>
            </a:r>
            <a:endParaRPr lang="en-US" dirty="0"/>
          </a:p>
        </p:txBody>
      </p:sp>
    </p:spTree>
    <p:extLst>
      <p:ext uri="{BB962C8B-B14F-4D97-AF65-F5344CB8AC3E}">
        <p14:creationId xmlns:p14="http://schemas.microsoft.com/office/powerpoint/2010/main" val="72959470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3498341" y="4434840"/>
            <a:ext cx="792480" cy="0"/>
          </a:xfrm>
          <a:custGeom>
            <a:avLst/>
            <a:gdLst/>
            <a:ahLst/>
            <a:cxnLst/>
            <a:rect l="l" t="t" r="r" b="b"/>
            <a:pathLst>
              <a:path w="792479">
                <a:moveTo>
                  <a:pt x="792480" y="0"/>
                </a:moveTo>
                <a:lnTo>
                  <a:pt x="0" y="0"/>
                </a:lnTo>
              </a:path>
            </a:pathLst>
          </a:custGeom>
          <a:ln w="7975">
            <a:solidFill>
              <a:srgbClr val="000000"/>
            </a:solidFill>
          </a:ln>
        </p:spPr>
        <p:txBody>
          <a:bodyPr wrap="square" lIns="0" tIns="0" rIns="0" bIns="0" rtlCol="0"/>
          <a:lstStyle/>
          <a:p>
            <a:endParaRPr/>
          </a:p>
        </p:txBody>
      </p:sp>
      <p:sp>
        <p:nvSpPr>
          <p:cNvPr id="5" name="object 5"/>
          <p:cNvSpPr/>
          <p:nvPr/>
        </p:nvSpPr>
        <p:spPr>
          <a:xfrm>
            <a:off x="3498341" y="4149090"/>
            <a:ext cx="792480" cy="0"/>
          </a:xfrm>
          <a:custGeom>
            <a:avLst/>
            <a:gdLst/>
            <a:ahLst/>
            <a:cxnLst/>
            <a:rect l="l" t="t" r="r" b="b"/>
            <a:pathLst>
              <a:path w="792479">
                <a:moveTo>
                  <a:pt x="792480" y="0"/>
                </a:moveTo>
                <a:lnTo>
                  <a:pt x="0" y="0"/>
                </a:lnTo>
              </a:path>
            </a:pathLst>
          </a:custGeom>
          <a:ln w="7975">
            <a:solidFill>
              <a:srgbClr val="000000"/>
            </a:solidFill>
          </a:ln>
        </p:spPr>
        <p:txBody>
          <a:bodyPr wrap="square" lIns="0" tIns="0" rIns="0" bIns="0" rtlCol="0"/>
          <a:lstStyle/>
          <a:p>
            <a:endParaRPr/>
          </a:p>
        </p:txBody>
      </p:sp>
      <p:sp>
        <p:nvSpPr>
          <p:cNvPr id="6" name="object 6"/>
          <p:cNvSpPr/>
          <p:nvPr/>
        </p:nvSpPr>
        <p:spPr>
          <a:xfrm>
            <a:off x="3498341" y="4149090"/>
            <a:ext cx="0" cy="285750"/>
          </a:xfrm>
          <a:custGeom>
            <a:avLst/>
            <a:gdLst/>
            <a:ahLst/>
            <a:cxnLst/>
            <a:rect l="l" t="t" r="r" b="b"/>
            <a:pathLst>
              <a:path h="285750">
                <a:moveTo>
                  <a:pt x="0" y="285750"/>
                </a:moveTo>
                <a:lnTo>
                  <a:pt x="0" y="0"/>
                </a:lnTo>
              </a:path>
            </a:pathLst>
          </a:custGeom>
          <a:ln w="7975">
            <a:solidFill>
              <a:srgbClr val="000000"/>
            </a:solidFill>
          </a:ln>
        </p:spPr>
        <p:txBody>
          <a:bodyPr wrap="square" lIns="0" tIns="0" rIns="0" bIns="0" rtlCol="0"/>
          <a:lstStyle/>
          <a:p>
            <a:endParaRPr/>
          </a:p>
        </p:txBody>
      </p:sp>
      <p:sp>
        <p:nvSpPr>
          <p:cNvPr id="7" name="object 7"/>
          <p:cNvSpPr/>
          <p:nvPr/>
        </p:nvSpPr>
        <p:spPr>
          <a:xfrm>
            <a:off x="4290059" y="4149090"/>
            <a:ext cx="0" cy="285750"/>
          </a:xfrm>
          <a:custGeom>
            <a:avLst/>
            <a:gdLst/>
            <a:ahLst/>
            <a:cxnLst/>
            <a:rect l="l" t="t" r="r" b="b"/>
            <a:pathLst>
              <a:path h="285750">
                <a:moveTo>
                  <a:pt x="0" y="0"/>
                </a:moveTo>
                <a:lnTo>
                  <a:pt x="0" y="285750"/>
                </a:lnTo>
              </a:path>
            </a:pathLst>
          </a:custGeom>
          <a:ln w="7975">
            <a:solidFill>
              <a:srgbClr val="000000"/>
            </a:solidFill>
          </a:ln>
        </p:spPr>
        <p:txBody>
          <a:bodyPr wrap="square" lIns="0" tIns="0" rIns="0" bIns="0" rtlCol="0"/>
          <a:lstStyle/>
          <a:p>
            <a:endParaRPr/>
          </a:p>
        </p:txBody>
      </p:sp>
      <p:sp>
        <p:nvSpPr>
          <p:cNvPr id="8" name="object 8"/>
          <p:cNvSpPr/>
          <p:nvPr/>
        </p:nvSpPr>
        <p:spPr>
          <a:xfrm>
            <a:off x="3528059" y="2808732"/>
            <a:ext cx="0" cy="581025"/>
          </a:xfrm>
          <a:custGeom>
            <a:avLst/>
            <a:gdLst/>
            <a:ahLst/>
            <a:cxnLst/>
            <a:rect l="l" t="t" r="r" b="b"/>
            <a:pathLst>
              <a:path h="581025">
                <a:moveTo>
                  <a:pt x="0" y="580643"/>
                </a:moveTo>
                <a:lnTo>
                  <a:pt x="0" y="0"/>
                </a:lnTo>
              </a:path>
            </a:pathLst>
          </a:custGeom>
          <a:ln w="7975">
            <a:solidFill>
              <a:srgbClr val="000000"/>
            </a:solidFill>
          </a:ln>
        </p:spPr>
        <p:txBody>
          <a:bodyPr wrap="square" lIns="0" tIns="0" rIns="0" bIns="0" rtlCol="0"/>
          <a:lstStyle/>
          <a:p>
            <a:endParaRPr/>
          </a:p>
        </p:txBody>
      </p:sp>
      <p:sp>
        <p:nvSpPr>
          <p:cNvPr id="9" name="object 9"/>
          <p:cNvSpPr/>
          <p:nvPr/>
        </p:nvSpPr>
        <p:spPr>
          <a:xfrm>
            <a:off x="3528059" y="2808732"/>
            <a:ext cx="906780" cy="0"/>
          </a:xfrm>
          <a:custGeom>
            <a:avLst/>
            <a:gdLst/>
            <a:ahLst/>
            <a:cxnLst/>
            <a:rect l="l" t="t" r="r" b="b"/>
            <a:pathLst>
              <a:path w="906779">
                <a:moveTo>
                  <a:pt x="0" y="0"/>
                </a:moveTo>
                <a:lnTo>
                  <a:pt x="906779" y="0"/>
                </a:lnTo>
              </a:path>
            </a:pathLst>
          </a:custGeom>
          <a:ln w="7975">
            <a:solidFill>
              <a:srgbClr val="000000"/>
            </a:solidFill>
          </a:ln>
        </p:spPr>
        <p:txBody>
          <a:bodyPr wrap="square" lIns="0" tIns="0" rIns="0" bIns="0" rtlCol="0"/>
          <a:lstStyle/>
          <a:p>
            <a:endParaRPr/>
          </a:p>
        </p:txBody>
      </p:sp>
      <p:sp>
        <p:nvSpPr>
          <p:cNvPr id="10" name="object 10"/>
          <p:cNvSpPr/>
          <p:nvPr/>
        </p:nvSpPr>
        <p:spPr>
          <a:xfrm>
            <a:off x="5127497" y="4036314"/>
            <a:ext cx="0" cy="181610"/>
          </a:xfrm>
          <a:custGeom>
            <a:avLst/>
            <a:gdLst/>
            <a:ahLst/>
            <a:cxnLst/>
            <a:rect l="l" t="t" r="r" b="b"/>
            <a:pathLst>
              <a:path h="181610">
                <a:moveTo>
                  <a:pt x="0" y="181356"/>
                </a:moveTo>
                <a:lnTo>
                  <a:pt x="0" y="0"/>
                </a:lnTo>
              </a:path>
            </a:pathLst>
          </a:custGeom>
          <a:ln w="7975">
            <a:solidFill>
              <a:srgbClr val="000000"/>
            </a:solidFill>
          </a:ln>
        </p:spPr>
        <p:txBody>
          <a:bodyPr wrap="square" lIns="0" tIns="0" rIns="0" bIns="0" rtlCol="0"/>
          <a:lstStyle/>
          <a:p>
            <a:endParaRPr/>
          </a:p>
        </p:txBody>
      </p:sp>
      <p:sp>
        <p:nvSpPr>
          <p:cNvPr id="11" name="object 11"/>
          <p:cNvSpPr/>
          <p:nvPr/>
        </p:nvSpPr>
        <p:spPr>
          <a:xfrm>
            <a:off x="4765547" y="4036314"/>
            <a:ext cx="725170" cy="0"/>
          </a:xfrm>
          <a:custGeom>
            <a:avLst/>
            <a:gdLst/>
            <a:ahLst/>
            <a:cxnLst/>
            <a:rect l="l" t="t" r="r" b="b"/>
            <a:pathLst>
              <a:path w="725170">
                <a:moveTo>
                  <a:pt x="0" y="0"/>
                </a:moveTo>
                <a:lnTo>
                  <a:pt x="724662" y="0"/>
                </a:lnTo>
              </a:path>
            </a:pathLst>
          </a:custGeom>
          <a:ln w="7975">
            <a:solidFill>
              <a:srgbClr val="000000"/>
            </a:solidFill>
          </a:ln>
        </p:spPr>
        <p:txBody>
          <a:bodyPr wrap="square" lIns="0" tIns="0" rIns="0" bIns="0" rtlCol="0"/>
          <a:lstStyle/>
          <a:p>
            <a:endParaRPr/>
          </a:p>
        </p:txBody>
      </p:sp>
      <p:sp>
        <p:nvSpPr>
          <p:cNvPr id="12" name="object 12"/>
          <p:cNvSpPr/>
          <p:nvPr/>
        </p:nvSpPr>
        <p:spPr>
          <a:xfrm>
            <a:off x="4614671" y="4360164"/>
            <a:ext cx="0" cy="692785"/>
          </a:xfrm>
          <a:custGeom>
            <a:avLst/>
            <a:gdLst/>
            <a:ahLst/>
            <a:cxnLst/>
            <a:rect l="l" t="t" r="r" b="b"/>
            <a:pathLst>
              <a:path h="692785">
                <a:moveTo>
                  <a:pt x="0" y="0"/>
                </a:moveTo>
                <a:lnTo>
                  <a:pt x="0" y="692658"/>
                </a:lnTo>
              </a:path>
            </a:pathLst>
          </a:custGeom>
          <a:ln w="7975">
            <a:solidFill>
              <a:srgbClr val="000000"/>
            </a:solidFill>
          </a:ln>
        </p:spPr>
        <p:txBody>
          <a:bodyPr wrap="square" lIns="0" tIns="0" rIns="0" bIns="0" rtlCol="0"/>
          <a:lstStyle/>
          <a:p>
            <a:endParaRPr/>
          </a:p>
        </p:txBody>
      </p:sp>
      <p:sp>
        <p:nvSpPr>
          <p:cNvPr id="13" name="object 13"/>
          <p:cNvSpPr/>
          <p:nvPr/>
        </p:nvSpPr>
        <p:spPr>
          <a:xfrm>
            <a:off x="4614671" y="5052821"/>
            <a:ext cx="1270" cy="1270"/>
          </a:xfrm>
          <a:custGeom>
            <a:avLst/>
            <a:gdLst/>
            <a:ahLst/>
            <a:cxnLst/>
            <a:rect l="l" t="t" r="r" b="b"/>
            <a:pathLst>
              <a:path w="1270" h="1270">
                <a:moveTo>
                  <a:pt x="0" y="381"/>
                </a:moveTo>
                <a:lnTo>
                  <a:pt x="762" y="381"/>
                </a:lnTo>
              </a:path>
            </a:pathLst>
          </a:custGeom>
          <a:ln w="3175">
            <a:solidFill>
              <a:srgbClr val="000000"/>
            </a:solidFill>
          </a:ln>
        </p:spPr>
        <p:txBody>
          <a:bodyPr wrap="square" lIns="0" tIns="0" rIns="0" bIns="0" rtlCol="0"/>
          <a:lstStyle/>
          <a:p>
            <a:endParaRPr/>
          </a:p>
        </p:txBody>
      </p:sp>
      <p:sp>
        <p:nvSpPr>
          <p:cNvPr id="14" name="object 14"/>
          <p:cNvSpPr/>
          <p:nvPr/>
        </p:nvSpPr>
        <p:spPr>
          <a:xfrm>
            <a:off x="4599432" y="3170682"/>
            <a:ext cx="0" cy="256540"/>
          </a:xfrm>
          <a:custGeom>
            <a:avLst/>
            <a:gdLst/>
            <a:ahLst/>
            <a:cxnLst/>
            <a:rect l="l" t="t" r="r" b="b"/>
            <a:pathLst>
              <a:path h="256539">
                <a:moveTo>
                  <a:pt x="0" y="256031"/>
                </a:moveTo>
                <a:lnTo>
                  <a:pt x="0" y="0"/>
                </a:lnTo>
              </a:path>
            </a:pathLst>
          </a:custGeom>
          <a:ln w="7975">
            <a:solidFill>
              <a:srgbClr val="000000"/>
            </a:solidFill>
          </a:ln>
        </p:spPr>
        <p:txBody>
          <a:bodyPr wrap="square" lIns="0" tIns="0" rIns="0" bIns="0" rtlCol="0"/>
          <a:lstStyle/>
          <a:p>
            <a:endParaRPr/>
          </a:p>
        </p:txBody>
      </p:sp>
      <p:sp>
        <p:nvSpPr>
          <p:cNvPr id="15" name="object 15"/>
          <p:cNvSpPr/>
          <p:nvPr/>
        </p:nvSpPr>
        <p:spPr>
          <a:xfrm>
            <a:off x="4599432" y="3170682"/>
            <a:ext cx="1270" cy="1270"/>
          </a:xfrm>
          <a:custGeom>
            <a:avLst/>
            <a:gdLst/>
            <a:ahLst/>
            <a:cxnLst/>
            <a:rect l="l" t="t" r="r" b="b"/>
            <a:pathLst>
              <a:path w="1270" h="1269">
                <a:moveTo>
                  <a:pt x="0" y="381"/>
                </a:moveTo>
                <a:lnTo>
                  <a:pt x="762" y="381"/>
                </a:lnTo>
              </a:path>
            </a:pathLst>
          </a:custGeom>
          <a:ln w="3175">
            <a:solidFill>
              <a:srgbClr val="000000"/>
            </a:solidFill>
          </a:ln>
        </p:spPr>
        <p:txBody>
          <a:bodyPr wrap="square" lIns="0" tIns="0" rIns="0" bIns="0" rtlCol="0"/>
          <a:lstStyle/>
          <a:p>
            <a:endParaRPr/>
          </a:p>
        </p:txBody>
      </p:sp>
      <p:sp>
        <p:nvSpPr>
          <p:cNvPr id="16" name="object 16"/>
          <p:cNvSpPr/>
          <p:nvPr/>
        </p:nvSpPr>
        <p:spPr>
          <a:xfrm>
            <a:off x="4569714" y="3170682"/>
            <a:ext cx="59690" cy="120650"/>
          </a:xfrm>
          <a:custGeom>
            <a:avLst/>
            <a:gdLst/>
            <a:ahLst/>
            <a:cxnLst/>
            <a:rect l="l" t="t" r="r" b="b"/>
            <a:pathLst>
              <a:path w="59689" h="120650">
                <a:moveTo>
                  <a:pt x="59436" y="120395"/>
                </a:moveTo>
                <a:lnTo>
                  <a:pt x="29718" y="0"/>
                </a:lnTo>
                <a:lnTo>
                  <a:pt x="0" y="120395"/>
                </a:lnTo>
                <a:lnTo>
                  <a:pt x="59436" y="120395"/>
                </a:lnTo>
                <a:close/>
              </a:path>
            </a:pathLst>
          </a:custGeom>
          <a:solidFill>
            <a:srgbClr val="000000"/>
          </a:solidFill>
        </p:spPr>
        <p:txBody>
          <a:bodyPr wrap="square" lIns="0" tIns="0" rIns="0" bIns="0" rtlCol="0"/>
          <a:lstStyle/>
          <a:p>
            <a:endParaRPr/>
          </a:p>
        </p:txBody>
      </p:sp>
      <p:sp>
        <p:nvSpPr>
          <p:cNvPr id="17" name="object 17"/>
          <p:cNvSpPr/>
          <p:nvPr/>
        </p:nvSpPr>
        <p:spPr>
          <a:xfrm>
            <a:off x="4569714" y="3170682"/>
            <a:ext cx="59690" cy="120650"/>
          </a:xfrm>
          <a:custGeom>
            <a:avLst/>
            <a:gdLst/>
            <a:ahLst/>
            <a:cxnLst/>
            <a:rect l="l" t="t" r="r" b="b"/>
            <a:pathLst>
              <a:path w="59689" h="120650">
                <a:moveTo>
                  <a:pt x="29718" y="0"/>
                </a:moveTo>
                <a:lnTo>
                  <a:pt x="59436" y="120395"/>
                </a:lnTo>
                <a:lnTo>
                  <a:pt x="0" y="120395"/>
                </a:lnTo>
                <a:lnTo>
                  <a:pt x="29718" y="0"/>
                </a:lnTo>
                <a:close/>
              </a:path>
            </a:pathLst>
          </a:custGeom>
          <a:ln w="7975">
            <a:solidFill>
              <a:srgbClr val="000000"/>
            </a:solidFill>
          </a:ln>
        </p:spPr>
        <p:txBody>
          <a:bodyPr wrap="square" lIns="0" tIns="0" rIns="0" bIns="0" rtlCol="0"/>
          <a:lstStyle/>
          <a:p>
            <a:endParaRPr/>
          </a:p>
        </p:txBody>
      </p:sp>
      <p:sp>
        <p:nvSpPr>
          <p:cNvPr id="18" name="object 18"/>
          <p:cNvSpPr/>
          <p:nvPr/>
        </p:nvSpPr>
        <p:spPr>
          <a:xfrm>
            <a:off x="5489447" y="2884170"/>
            <a:ext cx="0" cy="429895"/>
          </a:xfrm>
          <a:custGeom>
            <a:avLst/>
            <a:gdLst/>
            <a:ahLst/>
            <a:cxnLst/>
            <a:rect l="l" t="t" r="r" b="b"/>
            <a:pathLst>
              <a:path h="429895">
                <a:moveTo>
                  <a:pt x="0" y="0"/>
                </a:moveTo>
                <a:lnTo>
                  <a:pt x="0" y="429767"/>
                </a:lnTo>
              </a:path>
            </a:pathLst>
          </a:custGeom>
          <a:ln w="7975">
            <a:solidFill>
              <a:srgbClr val="000000"/>
            </a:solidFill>
          </a:ln>
        </p:spPr>
        <p:txBody>
          <a:bodyPr wrap="square" lIns="0" tIns="0" rIns="0" bIns="0" rtlCol="0"/>
          <a:lstStyle/>
          <a:p>
            <a:endParaRPr/>
          </a:p>
        </p:txBody>
      </p:sp>
      <p:sp>
        <p:nvSpPr>
          <p:cNvPr id="19" name="object 19"/>
          <p:cNvSpPr/>
          <p:nvPr/>
        </p:nvSpPr>
        <p:spPr>
          <a:xfrm>
            <a:off x="4765547" y="3313938"/>
            <a:ext cx="725170" cy="0"/>
          </a:xfrm>
          <a:custGeom>
            <a:avLst/>
            <a:gdLst/>
            <a:ahLst/>
            <a:cxnLst/>
            <a:rect l="l" t="t" r="r" b="b"/>
            <a:pathLst>
              <a:path w="725170">
                <a:moveTo>
                  <a:pt x="0" y="0"/>
                </a:moveTo>
                <a:lnTo>
                  <a:pt x="724662" y="0"/>
                </a:lnTo>
              </a:path>
            </a:pathLst>
          </a:custGeom>
          <a:ln w="7975">
            <a:solidFill>
              <a:srgbClr val="000000"/>
            </a:solidFill>
          </a:ln>
        </p:spPr>
        <p:txBody>
          <a:bodyPr wrap="square" lIns="0" tIns="0" rIns="0" bIns="0" rtlCol="0"/>
          <a:lstStyle/>
          <a:p>
            <a:endParaRPr/>
          </a:p>
        </p:txBody>
      </p:sp>
      <p:sp>
        <p:nvSpPr>
          <p:cNvPr id="20" name="object 20"/>
          <p:cNvSpPr/>
          <p:nvPr/>
        </p:nvSpPr>
        <p:spPr>
          <a:xfrm>
            <a:off x="7082790" y="2884170"/>
            <a:ext cx="0" cy="429895"/>
          </a:xfrm>
          <a:custGeom>
            <a:avLst/>
            <a:gdLst/>
            <a:ahLst/>
            <a:cxnLst/>
            <a:rect l="l" t="t" r="r" b="b"/>
            <a:pathLst>
              <a:path h="429895">
                <a:moveTo>
                  <a:pt x="0" y="0"/>
                </a:moveTo>
                <a:lnTo>
                  <a:pt x="0" y="429767"/>
                </a:lnTo>
              </a:path>
            </a:pathLst>
          </a:custGeom>
          <a:ln w="7975">
            <a:solidFill>
              <a:srgbClr val="000000"/>
            </a:solidFill>
          </a:ln>
        </p:spPr>
        <p:txBody>
          <a:bodyPr wrap="square" lIns="0" tIns="0" rIns="0" bIns="0" rtlCol="0"/>
          <a:lstStyle/>
          <a:p>
            <a:endParaRPr/>
          </a:p>
        </p:txBody>
      </p:sp>
      <p:sp>
        <p:nvSpPr>
          <p:cNvPr id="21" name="object 21"/>
          <p:cNvSpPr/>
          <p:nvPr/>
        </p:nvSpPr>
        <p:spPr>
          <a:xfrm>
            <a:off x="6425946" y="3313938"/>
            <a:ext cx="657860" cy="0"/>
          </a:xfrm>
          <a:custGeom>
            <a:avLst/>
            <a:gdLst/>
            <a:ahLst/>
            <a:cxnLst/>
            <a:rect l="l" t="t" r="r" b="b"/>
            <a:pathLst>
              <a:path w="657859">
                <a:moveTo>
                  <a:pt x="0" y="0"/>
                </a:moveTo>
                <a:lnTo>
                  <a:pt x="657605" y="0"/>
                </a:lnTo>
              </a:path>
            </a:pathLst>
          </a:custGeom>
          <a:ln w="7975">
            <a:solidFill>
              <a:srgbClr val="000000"/>
            </a:solidFill>
          </a:ln>
        </p:spPr>
        <p:txBody>
          <a:bodyPr wrap="square" lIns="0" tIns="0" rIns="0" bIns="0" rtlCol="0"/>
          <a:lstStyle/>
          <a:p>
            <a:endParaRPr/>
          </a:p>
        </p:txBody>
      </p:sp>
      <p:sp>
        <p:nvSpPr>
          <p:cNvPr id="22" name="object 22"/>
          <p:cNvSpPr/>
          <p:nvPr/>
        </p:nvSpPr>
        <p:spPr>
          <a:xfrm>
            <a:off x="5776721" y="2522982"/>
            <a:ext cx="0" cy="188595"/>
          </a:xfrm>
          <a:custGeom>
            <a:avLst/>
            <a:gdLst/>
            <a:ahLst/>
            <a:cxnLst/>
            <a:rect l="l" t="t" r="r" b="b"/>
            <a:pathLst>
              <a:path h="188594">
                <a:moveTo>
                  <a:pt x="0" y="0"/>
                </a:moveTo>
                <a:lnTo>
                  <a:pt x="0" y="188213"/>
                </a:lnTo>
              </a:path>
            </a:pathLst>
          </a:custGeom>
          <a:ln w="7975">
            <a:solidFill>
              <a:srgbClr val="000000"/>
            </a:solidFill>
          </a:ln>
        </p:spPr>
        <p:txBody>
          <a:bodyPr wrap="square" lIns="0" tIns="0" rIns="0" bIns="0" rtlCol="0"/>
          <a:lstStyle/>
          <a:p>
            <a:endParaRPr/>
          </a:p>
        </p:txBody>
      </p:sp>
      <p:sp>
        <p:nvSpPr>
          <p:cNvPr id="23" name="object 23"/>
          <p:cNvSpPr/>
          <p:nvPr/>
        </p:nvSpPr>
        <p:spPr>
          <a:xfrm>
            <a:off x="5776721" y="2711195"/>
            <a:ext cx="1270" cy="1270"/>
          </a:xfrm>
          <a:custGeom>
            <a:avLst/>
            <a:gdLst/>
            <a:ahLst/>
            <a:cxnLst/>
            <a:rect l="l" t="t" r="r" b="b"/>
            <a:pathLst>
              <a:path w="1270" h="1269">
                <a:moveTo>
                  <a:pt x="0" y="381"/>
                </a:moveTo>
                <a:lnTo>
                  <a:pt x="762" y="381"/>
                </a:lnTo>
              </a:path>
            </a:pathLst>
          </a:custGeom>
          <a:ln w="3175">
            <a:solidFill>
              <a:srgbClr val="000000"/>
            </a:solidFill>
          </a:ln>
        </p:spPr>
        <p:txBody>
          <a:bodyPr wrap="square" lIns="0" tIns="0" rIns="0" bIns="0" rtlCol="0"/>
          <a:lstStyle/>
          <a:p>
            <a:endParaRPr/>
          </a:p>
        </p:txBody>
      </p:sp>
      <p:sp>
        <p:nvSpPr>
          <p:cNvPr id="24" name="object 24"/>
          <p:cNvSpPr/>
          <p:nvPr/>
        </p:nvSpPr>
        <p:spPr>
          <a:xfrm>
            <a:off x="5776721" y="2801873"/>
            <a:ext cx="0" cy="188595"/>
          </a:xfrm>
          <a:custGeom>
            <a:avLst/>
            <a:gdLst/>
            <a:ahLst/>
            <a:cxnLst/>
            <a:rect l="l" t="t" r="r" b="b"/>
            <a:pathLst>
              <a:path h="188594">
                <a:moveTo>
                  <a:pt x="0" y="0"/>
                </a:moveTo>
                <a:lnTo>
                  <a:pt x="0" y="188213"/>
                </a:lnTo>
              </a:path>
            </a:pathLst>
          </a:custGeom>
          <a:ln w="7975">
            <a:solidFill>
              <a:srgbClr val="000000"/>
            </a:solidFill>
          </a:ln>
        </p:spPr>
        <p:txBody>
          <a:bodyPr wrap="square" lIns="0" tIns="0" rIns="0" bIns="0" rtlCol="0"/>
          <a:lstStyle/>
          <a:p>
            <a:endParaRPr/>
          </a:p>
        </p:txBody>
      </p:sp>
      <p:sp>
        <p:nvSpPr>
          <p:cNvPr id="25" name="object 25"/>
          <p:cNvSpPr/>
          <p:nvPr/>
        </p:nvSpPr>
        <p:spPr>
          <a:xfrm>
            <a:off x="5776721" y="2990088"/>
            <a:ext cx="1270" cy="1270"/>
          </a:xfrm>
          <a:custGeom>
            <a:avLst/>
            <a:gdLst/>
            <a:ahLst/>
            <a:cxnLst/>
            <a:rect l="l" t="t" r="r" b="b"/>
            <a:pathLst>
              <a:path w="1270" h="1269">
                <a:moveTo>
                  <a:pt x="0" y="380"/>
                </a:moveTo>
                <a:lnTo>
                  <a:pt x="762" y="380"/>
                </a:lnTo>
              </a:path>
            </a:pathLst>
          </a:custGeom>
          <a:ln w="3175">
            <a:solidFill>
              <a:srgbClr val="000000"/>
            </a:solidFill>
          </a:ln>
        </p:spPr>
        <p:txBody>
          <a:bodyPr wrap="square" lIns="0" tIns="0" rIns="0" bIns="0" rtlCol="0"/>
          <a:lstStyle/>
          <a:p>
            <a:endParaRPr/>
          </a:p>
        </p:txBody>
      </p:sp>
      <p:sp>
        <p:nvSpPr>
          <p:cNvPr id="26" name="object 26"/>
          <p:cNvSpPr/>
          <p:nvPr/>
        </p:nvSpPr>
        <p:spPr>
          <a:xfrm>
            <a:off x="4765547" y="2884170"/>
            <a:ext cx="725170" cy="0"/>
          </a:xfrm>
          <a:custGeom>
            <a:avLst/>
            <a:gdLst/>
            <a:ahLst/>
            <a:cxnLst/>
            <a:rect l="l" t="t" r="r" b="b"/>
            <a:pathLst>
              <a:path w="725170">
                <a:moveTo>
                  <a:pt x="724662" y="0"/>
                </a:moveTo>
                <a:lnTo>
                  <a:pt x="0" y="0"/>
                </a:lnTo>
              </a:path>
            </a:pathLst>
          </a:custGeom>
          <a:ln w="7975">
            <a:solidFill>
              <a:srgbClr val="000000"/>
            </a:solidFill>
          </a:ln>
        </p:spPr>
        <p:txBody>
          <a:bodyPr wrap="square" lIns="0" tIns="0" rIns="0" bIns="0" rtlCol="0"/>
          <a:lstStyle/>
          <a:p>
            <a:endParaRPr/>
          </a:p>
        </p:txBody>
      </p:sp>
      <p:sp>
        <p:nvSpPr>
          <p:cNvPr id="27" name="object 27"/>
          <p:cNvSpPr/>
          <p:nvPr/>
        </p:nvSpPr>
        <p:spPr>
          <a:xfrm>
            <a:off x="6425946" y="2884170"/>
            <a:ext cx="657860" cy="0"/>
          </a:xfrm>
          <a:custGeom>
            <a:avLst/>
            <a:gdLst/>
            <a:ahLst/>
            <a:cxnLst/>
            <a:rect l="l" t="t" r="r" b="b"/>
            <a:pathLst>
              <a:path w="657859">
                <a:moveTo>
                  <a:pt x="657605" y="0"/>
                </a:moveTo>
                <a:lnTo>
                  <a:pt x="0" y="0"/>
                </a:lnTo>
              </a:path>
            </a:pathLst>
          </a:custGeom>
          <a:ln w="7975">
            <a:solidFill>
              <a:srgbClr val="000000"/>
            </a:solidFill>
          </a:ln>
        </p:spPr>
        <p:txBody>
          <a:bodyPr wrap="square" lIns="0" tIns="0" rIns="0" bIns="0" rtlCol="0"/>
          <a:lstStyle/>
          <a:p>
            <a:endParaRPr/>
          </a:p>
        </p:txBody>
      </p:sp>
      <p:sp>
        <p:nvSpPr>
          <p:cNvPr id="28" name="object 28"/>
          <p:cNvSpPr/>
          <p:nvPr/>
        </p:nvSpPr>
        <p:spPr>
          <a:xfrm>
            <a:off x="6425946" y="2884170"/>
            <a:ext cx="0" cy="429895"/>
          </a:xfrm>
          <a:custGeom>
            <a:avLst/>
            <a:gdLst/>
            <a:ahLst/>
            <a:cxnLst/>
            <a:rect l="l" t="t" r="r" b="b"/>
            <a:pathLst>
              <a:path h="429895">
                <a:moveTo>
                  <a:pt x="0" y="429767"/>
                </a:moveTo>
                <a:lnTo>
                  <a:pt x="0" y="0"/>
                </a:lnTo>
              </a:path>
            </a:pathLst>
          </a:custGeom>
          <a:ln w="7975">
            <a:solidFill>
              <a:srgbClr val="000000"/>
            </a:solidFill>
          </a:ln>
        </p:spPr>
        <p:txBody>
          <a:bodyPr wrap="square" lIns="0" tIns="0" rIns="0" bIns="0" rtlCol="0"/>
          <a:lstStyle/>
          <a:p>
            <a:endParaRPr/>
          </a:p>
        </p:txBody>
      </p:sp>
      <p:sp>
        <p:nvSpPr>
          <p:cNvPr id="29" name="object 29"/>
          <p:cNvSpPr/>
          <p:nvPr/>
        </p:nvSpPr>
        <p:spPr>
          <a:xfrm>
            <a:off x="2440685" y="3094482"/>
            <a:ext cx="151765" cy="121285"/>
          </a:xfrm>
          <a:custGeom>
            <a:avLst/>
            <a:gdLst/>
            <a:ahLst/>
            <a:cxnLst/>
            <a:rect l="l" t="t" r="r" b="b"/>
            <a:pathLst>
              <a:path w="151764" h="121285">
                <a:moveTo>
                  <a:pt x="0" y="0"/>
                </a:moveTo>
                <a:lnTo>
                  <a:pt x="0" y="2285"/>
                </a:lnTo>
                <a:lnTo>
                  <a:pt x="0" y="5333"/>
                </a:lnTo>
                <a:lnTo>
                  <a:pt x="0" y="8381"/>
                </a:lnTo>
                <a:lnTo>
                  <a:pt x="852" y="25516"/>
                </a:lnTo>
                <a:lnTo>
                  <a:pt x="12667" y="71426"/>
                </a:lnTo>
                <a:lnTo>
                  <a:pt x="35805" y="105056"/>
                </a:lnTo>
                <a:lnTo>
                  <a:pt x="66971" y="121217"/>
                </a:lnTo>
                <a:lnTo>
                  <a:pt x="80071" y="120195"/>
                </a:lnTo>
                <a:lnTo>
                  <a:pt x="123216" y="94785"/>
                </a:lnTo>
                <a:lnTo>
                  <a:pt x="143677" y="58163"/>
                </a:lnTo>
                <a:lnTo>
                  <a:pt x="151606" y="11659"/>
                </a:lnTo>
                <a:lnTo>
                  <a:pt x="151637" y="5333"/>
                </a:lnTo>
                <a:lnTo>
                  <a:pt x="150875" y="2285"/>
                </a:lnTo>
                <a:lnTo>
                  <a:pt x="150875" y="0"/>
                </a:lnTo>
              </a:path>
            </a:pathLst>
          </a:custGeom>
          <a:ln w="7975">
            <a:solidFill>
              <a:srgbClr val="000000"/>
            </a:solidFill>
          </a:ln>
        </p:spPr>
        <p:txBody>
          <a:bodyPr wrap="square" lIns="0" tIns="0" rIns="0" bIns="0" rtlCol="0"/>
          <a:lstStyle/>
          <a:p>
            <a:endParaRPr/>
          </a:p>
        </p:txBody>
      </p:sp>
      <p:sp>
        <p:nvSpPr>
          <p:cNvPr id="30" name="object 30"/>
          <p:cNvSpPr/>
          <p:nvPr/>
        </p:nvSpPr>
        <p:spPr>
          <a:xfrm>
            <a:off x="2591561" y="3095244"/>
            <a:ext cx="1270" cy="1270"/>
          </a:xfrm>
          <a:custGeom>
            <a:avLst/>
            <a:gdLst/>
            <a:ahLst/>
            <a:cxnLst/>
            <a:rect l="l" t="t" r="r" b="b"/>
            <a:pathLst>
              <a:path w="1269" h="1269">
                <a:moveTo>
                  <a:pt x="0" y="380"/>
                </a:moveTo>
                <a:lnTo>
                  <a:pt x="762" y="380"/>
                </a:lnTo>
              </a:path>
            </a:pathLst>
          </a:custGeom>
          <a:ln w="3175">
            <a:solidFill>
              <a:srgbClr val="000000"/>
            </a:solidFill>
          </a:ln>
        </p:spPr>
        <p:txBody>
          <a:bodyPr wrap="square" lIns="0" tIns="0" rIns="0" bIns="0" rtlCol="0"/>
          <a:lstStyle/>
          <a:p>
            <a:endParaRPr/>
          </a:p>
        </p:txBody>
      </p:sp>
      <p:sp>
        <p:nvSpPr>
          <p:cNvPr id="31" name="object 31"/>
          <p:cNvSpPr/>
          <p:nvPr/>
        </p:nvSpPr>
        <p:spPr>
          <a:xfrm>
            <a:off x="2298748" y="2991257"/>
            <a:ext cx="142240" cy="103505"/>
          </a:xfrm>
          <a:custGeom>
            <a:avLst/>
            <a:gdLst/>
            <a:ahLst/>
            <a:cxnLst/>
            <a:rect l="l" t="t" r="r" b="b"/>
            <a:pathLst>
              <a:path w="142239" h="103505">
                <a:moveTo>
                  <a:pt x="141937" y="103224"/>
                </a:moveTo>
                <a:lnTo>
                  <a:pt x="132575" y="54182"/>
                </a:lnTo>
                <a:lnTo>
                  <a:pt x="111148" y="18095"/>
                </a:lnTo>
                <a:lnTo>
                  <a:pt x="81432" y="0"/>
                </a:lnTo>
                <a:lnTo>
                  <a:pt x="68095" y="888"/>
                </a:lnTo>
                <a:lnTo>
                  <a:pt x="25282" y="26172"/>
                </a:lnTo>
                <a:lnTo>
                  <a:pt x="5925" y="63388"/>
                </a:lnTo>
                <a:lnTo>
                  <a:pt x="2224" y="78401"/>
                </a:lnTo>
                <a:lnTo>
                  <a:pt x="0" y="94448"/>
                </a:lnTo>
              </a:path>
            </a:pathLst>
          </a:custGeom>
          <a:ln w="7975">
            <a:solidFill>
              <a:srgbClr val="000000"/>
            </a:solidFill>
          </a:ln>
        </p:spPr>
        <p:txBody>
          <a:bodyPr wrap="square" lIns="0" tIns="0" rIns="0" bIns="0" rtlCol="0"/>
          <a:lstStyle/>
          <a:p>
            <a:endParaRPr/>
          </a:p>
        </p:txBody>
      </p:sp>
      <p:sp>
        <p:nvSpPr>
          <p:cNvPr id="32" name="object 32"/>
          <p:cNvSpPr/>
          <p:nvPr/>
        </p:nvSpPr>
        <p:spPr>
          <a:xfrm>
            <a:off x="2298192" y="3095244"/>
            <a:ext cx="1270" cy="1270"/>
          </a:xfrm>
          <a:custGeom>
            <a:avLst/>
            <a:gdLst/>
            <a:ahLst/>
            <a:cxnLst/>
            <a:rect l="l" t="t" r="r" b="b"/>
            <a:pathLst>
              <a:path w="1269" h="1269">
                <a:moveTo>
                  <a:pt x="0" y="380"/>
                </a:moveTo>
                <a:lnTo>
                  <a:pt x="762" y="380"/>
                </a:lnTo>
              </a:path>
            </a:pathLst>
          </a:custGeom>
          <a:ln w="3175">
            <a:solidFill>
              <a:srgbClr val="000000"/>
            </a:solidFill>
          </a:ln>
        </p:spPr>
        <p:txBody>
          <a:bodyPr wrap="square" lIns="0" tIns="0" rIns="0" bIns="0" rtlCol="0"/>
          <a:lstStyle/>
          <a:p>
            <a:endParaRPr/>
          </a:p>
        </p:txBody>
      </p:sp>
      <p:sp>
        <p:nvSpPr>
          <p:cNvPr id="33" name="object 33"/>
          <p:cNvSpPr/>
          <p:nvPr/>
        </p:nvSpPr>
        <p:spPr>
          <a:xfrm>
            <a:off x="2229611" y="2869692"/>
            <a:ext cx="454659" cy="466725"/>
          </a:xfrm>
          <a:custGeom>
            <a:avLst/>
            <a:gdLst/>
            <a:ahLst/>
            <a:cxnLst/>
            <a:rect l="l" t="t" r="r" b="b"/>
            <a:pathLst>
              <a:path w="454660" h="466725">
                <a:moveTo>
                  <a:pt x="454151" y="233172"/>
                </a:moveTo>
                <a:lnTo>
                  <a:pt x="447527" y="177137"/>
                </a:lnTo>
                <a:lnTo>
                  <a:pt x="428722" y="126015"/>
                </a:lnTo>
                <a:lnTo>
                  <a:pt x="399342" y="81425"/>
                </a:lnTo>
                <a:lnTo>
                  <a:pt x="360992" y="44988"/>
                </a:lnTo>
                <a:lnTo>
                  <a:pt x="315277" y="18323"/>
                </a:lnTo>
                <a:lnTo>
                  <a:pt x="263801" y="3051"/>
                </a:lnTo>
                <a:lnTo>
                  <a:pt x="227075" y="0"/>
                </a:lnTo>
                <a:lnTo>
                  <a:pt x="208409" y="772"/>
                </a:lnTo>
                <a:lnTo>
                  <a:pt x="155179" y="11887"/>
                </a:lnTo>
                <a:lnTo>
                  <a:pt x="107320" y="34934"/>
                </a:lnTo>
                <a:lnTo>
                  <a:pt x="66389" y="68294"/>
                </a:lnTo>
                <a:lnTo>
                  <a:pt x="33944" y="110346"/>
                </a:lnTo>
                <a:lnTo>
                  <a:pt x="11545" y="159471"/>
                </a:lnTo>
                <a:lnTo>
                  <a:pt x="750" y="214048"/>
                </a:lnTo>
                <a:lnTo>
                  <a:pt x="0" y="233172"/>
                </a:lnTo>
                <a:lnTo>
                  <a:pt x="750" y="252192"/>
                </a:lnTo>
                <a:lnTo>
                  <a:pt x="11545" y="306580"/>
                </a:lnTo>
                <a:lnTo>
                  <a:pt x="33944" y="355659"/>
                </a:lnTo>
                <a:lnTo>
                  <a:pt x="66389" y="397763"/>
                </a:lnTo>
                <a:lnTo>
                  <a:pt x="107320" y="431227"/>
                </a:lnTo>
                <a:lnTo>
                  <a:pt x="155179" y="454383"/>
                </a:lnTo>
                <a:lnTo>
                  <a:pt x="208409" y="465565"/>
                </a:lnTo>
                <a:lnTo>
                  <a:pt x="227075" y="466344"/>
                </a:lnTo>
                <a:lnTo>
                  <a:pt x="245639" y="465565"/>
                </a:lnTo>
                <a:lnTo>
                  <a:pt x="298679" y="454383"/>
                </a:lnTo>
                <a:lnTo>
                  <a:pt x="346493" y="431227"/>
                </a:lnTo>
                <a:lnTo>
                  <a:pt x="387476" y="397764"/>
                </a:lnTo>
                <a:lnTo>
                  <a:pt x="420025" y="355659"/>
                </a:lnTo>
                <a:lnTo>
                  <a:pt x="442533" y="306580"/>
                </a:lnTo>
                <a:lnTo>
                  <a:pt x="453396" y="252192"/>
                </a:lnTo>
                <a:lnTo>
                  <a:pt x="454151" y="233172"/>
                </a:lnTo>
                <a:close/>
              </a:path>
            </a:pathLst>
          </a:custGeom>
          <a:ln w="7975">
            <a:solidFill>
              <a:srgbClr val="000000"/>
            </a:solidFill>
          </a:ln>
        </p:spPr>
        <p:txBody>
          <a:bodyPr wrap="square" lIns="0" tIns="0" rIns="0" bIns="0" rtlCol="0"/>
          <a:lstStyle/>
          <a:p>
            <a:endParaRPr/>
          </a:p>
        </p:txBody>
      </p:sp>
      <p:sp>
        <p:nvSpPr>
          <p:cNvPr id="34" name="object 34"/>
          <p:cNvSpPr/>
          <p:nvPr/>
        </p:nvSpPr>
        <p:spPr>
          <a:xfrm>
            <a:off x="3316223" y="4434840"/>
            <a:ext cx="0" cy="181610"/>
          </a:xfrm>
          <a:custGeom>
            <a:avLst/>
            <a:gdLst/>
            <a:ahLst/>
            <a:cxnLst/>
            <a:rect l="l" t="t" r="r" b="b"/>
            <a:pathLst>
              <a:path h="181610">
                <a:moveTo>
                  <a:pt x="0" y="181356"/>
                </a:moveTo>
                <a:lnTo>
                  <a:pt x="0" y="0"/>
                </a:lnTo>
              </a:path>
            </a:pathLst>
          </a:custGeom>
          <a:ln w="7975">
            <a:solidFill>
              <a:srgbClr val="000000"/>
            </a:solidFill>
          </a:ln>
        </p:spPr>
        <p:txBody>
          <a:bodyPr wrap="square" lIns="0" tIns="0" rIns="0" bIns="0" rtlCol="0"/>
          <a:lstStyle/>
          <a:p>
            <a:endParaRPr/>
          </a:p>
        </p:txBody>
      </p:sp>
      <p:sp>
        <p:nvSpPr>
          <p:cNvPr id="35" name="object 35"/>
          <p:cNvSpPr/>
          <p:nvPr/>
        </p:nvSpPr>
        <p:spPr>
          <a:xfrm>
            <a:off x="3316223" y="4434840"/>
            <a:ext cx="1270" cy="1270"/>
          </a:xfrm>
          <a:custGeom>
            <a:avLst/>
            <a:gdLst/>
            <a:ahLst/>
            <a:cxnLst/>
            <a:rect l="l" t="t" r="r" b="b"/>
            <a:pathLst>
              <a:path w="1270" h="1270">
                <a:moveTo>
                  <a:pt x="0" y="381"/>
                </a:moveTo>
                <a:lnTo>
                  <a:pt x="762" y="381"/>
                </a:lnTo>
              </a:path>
            </a:pathLst>
          </a:custGeom>
          <a:ln w="3175">
            <a:solidFill>
              <a:srgbClr val="000000"/>
            </a:solidFill>
          </a:ln>
        </p:spPr>
        <p:txBody>
          <a:bodyPr wrap="square" lIns="0" tIns="0" rIns="0" bIns="0" rtlCol="0"/>
          <a:lstStyle/>
          <a:p>
            <a:endParaRPr/>
          </a:p>
        </p:txBody>
      </p:sp>
      <p:sp>
        <p:nvSpPr>
          <p:cNvPr id="36" name="object 36"/>
          <p:cNvSpPr/>
          <p:nvPr/>
        </p:nvSpPr>
        <p:spPr>
          <a:xfrm>
            <a:off x="3316223" y="4156709"/>
            <a:ext cx="0" cy="188595"/>
          </a:xfrm>
          <a:custGeom>
            <a:avLst/>
            <a:gdLst/>
            <a:ahLst/>
            <a:cxnLst/>
            <a:rect l="l" t="t" r="r" b="b"/>
            <a:pathLst>
              <a:path h="188595">
                <a:moveTo>
                  <a:pt x="0" y="188213"/>
                </a:moveTo>
                <a:lnTo>
                  <a:pt x="0" y="0"/>
                </a:lnTo>
              </a:path>
            </a:pathLst>
          </a:custGeom>
          <a:ln w="7975">
            <a:solidFill>
              <a:srgbClr val="000000"/>
            </a:solidFill>
          </a:ln>
        </p:spPr>
        <p:txBody>
          <a:bodyPr wrap="square" lIns="0" tIns="0" rIns="0" bIns="0" rtlCol="0"/>
          <a:lstStyle/>
          <a:p>
            <a:endParaRPr/>
          </a:p>
        </p:txBody>
      </p:sp>
      <p:sp>
        <p:nvSpPr>
          <p:cNvPr id="37" name="object 37"/>
          <p:cNvSpPr/>
          <p:nvPr/>
        </p:nvSpPr>
        <p:spPr>
          <a:xfrm>
            <a:off x="3316223" y="4156709"/>
            <a:ext cx="1270" cy="1270"/>
          </a:xfrm>
          <a:custGeom>
            <a:avLst/>
            <a:gdLst/>
            <a:ahLst/>
            <a:cxnLst/>
            <a:rect l="l" t="t" r="r" b="b"/>
            <a:pathLst>
              <a:path w="1270" h="1270">
                <a:moveTo>
                  <a:pt x="0" y="381"/>
                </a:moveTo>
                <a:lnTo>
                  <a:pt x="762" y="381"/>
                </a:lnTo>
              </a:path>
            </a:pathLst>
          </a:custGeom>
          <a:ln w="3175">
            <a:solidFill>
              <a:srgbClr val="000000"/>
            </a:solidFill>
          </a:ln>
        </p:spPr>
        <p:txBody>
          <a:bodyPr wrap="square" lIns="0" tIns="0" rIns="0" bIns="0" rtlCol="0"/>
          <a:lstStyle/>
          <a:p>
            <a:endParaRPr/>
          </a:p>
        </p:txBody>
      </p:sp>
      <p:sp>
        <p:nvSpPr>
          <p:cNvPr id="38" name="object 38"/>
          <p:cNvSpPr/>
          <p:nvPr/>
        </p:nvSpPr>
        <p:spPr>
          <a:xfrm>
            <a:off x="3316223" y="3885438"/>
            <a:ext cx="0" cy="181610"/>
          </a:xfrm>
          <a:custGeom>
            <a:avLst/>
            <a:gdLst/>
            <a:ahLst/>
            <a:cxnLst/>
            <a:rect l="l" t="t" r="r" b="b"/>
            <a:pathLst>
              <a:path h="181610">
                <a:moveTo>
                  <a:pt x="0" y="181356"/>
                </a:moveTo>
                <a:lnTo>
                  <a:pt x="0" y="0"/>
                </a:lnTo>
              </a:path>
            </a:pathLst>
          </a:custGeom>
          <a:ln w="7975">
            <a:solidFill>
              <a:srgbClr val="000000"/>
            </a:solidFill>
          </a:ln>
        </p:spPr>
        <p:txBody>
          <a:bodyPr wrap="square" lIns="0" tIns="0" rIns="0" bIns="0" rtlCol="0"/>
          <a:lstStyle/>
          <a:p>
            <a:endParaRPr/>
          </a:p>
        </p:txBody>
      </p:sp>
      <p:sp>
        <p:nvSpPr>
          <p:cNvPr id="39" name="object 39"/>
          <p:cNvSpPr/>
          <p:nvPr/>
        </p:nvSpPr>
        <p:spPr>
          <a:xfrm>
            <a:off x="3316223" y="3885438"/>
            <a:ext cx="1270" cy="1270"/>
          </a:xfrm>
          <a:custGeom>
            <a:avLst/>
            <a:gdLst/>
            <a:ahLst/>
            <a:cxnLst/>
            <a:rect l="l" t="t" r="r" b="b"/>
            <a:pathLst>
              <a:path w="1270" h="1270">
                <a:moveTo>
                  <a:pt x="0" y="381"/>
                </a:moveTo>
                <a:lnTo>
                  <a:pt x="762" y="381"/>
                </a:lnTo>
              </a:path>
            </a:pathLst>
          </a:custGeom>
          <a:ln w="3175">
            <a:solidFill>
              <a:srgbClr val="000000"/>
            </a:solidFill>
          </a:ln>
        </p:spPr>
        <p:txBody>
          <a:bodyPr wrap="square" lIns="0" tIns="0" rIns="0" bIns="0" rtlCol="0"/>
          <a:lstStyle/>
          <a:p>
            <a:endParaRPr/>
          </a:p>
        </p:txBody>
      </p:sp>
      <p:sp>
        <p:nvSpPr>
          <p:cNvPr id="40" name="object 40"/>
          <p:cNvSpPr/>
          <p:nvPr/>
        </p:nvSpPr>
        <p:spPr>
          <a:xfrm>
            <a:off x="3316223" y="3614928"/>
            <a:ext cx="0" cy="180975"/>
          </a:xfrm>
          <a:custGeom>
            <a:avLst/>
            <a:gdLst/>
            <a:ahLst/>
            <a:cxnLst/>
            <a:rect l="l" t="t" r="r" b="b"/>
            <a:pathLst>
              <a:path h="180975">
                <a:moveTo>
                  <a:pt x="0" y="180594"/>
                </a:moveTo>
                <a:lnTo>
                  <a:pt x="0" y="0"/>
                </a:lnTo>
              </a:path>
            </a:pathLst>
          </a:custGeom>
          <a:ln w="7975">
            <a:solidFill>
              <a:srgbClr val="000000"/>
            </a:solidFill>
          </a:ln>
        </p:spPr>
        <p:txBody>
          <a:bodyPr wrap="square" lIns="0" tIns="0" rIns="0" bIns="0" rtlCol="0"/>
          <a:lstStyle/>
          <a:p>
            <a:endParaRPr/>
          </a:p>
        </p:txBody>
      </p:sp>
      <p:sp>
        <p:nvSpPr>
          <p:cNvPr id="41" name="object 41"/>
          <p:cNvSpPr/>
          <p:nvPr/>
        </p:nvSpPr>
        <p:spPr>
          <a:xfrm>
            <a:off x="3316223" y="3614928"/>
            <a:ext cx="1270" cy="1270"/>
          </a:xfrm>
          <a:custGeom>
            <a:avLst/>
            <a:gdLst/>
            <a:ahLst/>
            <a:cxnLst/>
            <a:rect l="l" t="t" r="r" b="b"/>
            <a:pathLst>
              <a:path w="1270" h="1270">
                <a:moveTo>
                  <a:pt x="0" y="381"/>
                </a:moveTo>
                <a:lnTo>
                  <a:pt x="762" y="381"/>
                </a:lnTo>
              </a:path>
            </a:pathLst>
          </a:custGeom>
          <a:ln w="3175">
            <a:solidFill>
              <a:srgbClr val="000000"/>
            </a:solidFill>
          </a:ln>
        </p:spPr>
        <p:txBody>
          <a:bodyPr wrap="square" lIns="0" tIns="0" rIns="0" bIns="0" rtlCol="0"/>
          <a:lstStyle/>
          <a:p>
            <a:endParaRPr/>
          </a:p>
        </p:txBody>
      </p:sp>
      <p:sp>
        <p:nvSpPr>
          <p:cNvPr id="42" name="object 42"/>
          <p:cNvSpPr/>
          <p:nvPr/>
        </p:nvSpPr>
        <p:spPr>
          <a:xfrm>
            <a:off x="3316223" y="3343655"/>
            <a:ext cx="0" cy="180975"/>
          </a:xfrm>
          <a:custGeom>
            <a:avLst/>
            <a:gdLst/>
            <a:ahLst/>
            <a:cxnLst/>
            <a:rect l="l" t="t" r="r" b="b"/>
            <a:pathLst>
              <a:path h="180975">
                <a:moveTo>
                  <a:pt x="0" y="180594"/>
                </a:moveTo>
                <a:lnTo>
                  <a:pt x="0" y="0"/>
                </a:lnTo>
              </a:path>
            </a:pathLst>
          </a:custGeom>
          <a:ln w="7975">
            <a:solidFill>
              <a:srgbClr val="000000"/>
            </a:solidFill>
          </a:ln>
        </p:spPr>
        <p:txBody>
          <a:bodyPr wrap="square" lIns="0" tIns="0" rIns="0" bIns="0" rtlCol="0"/>
          <a:lstStyle/>
          <a:p>
            <a:endParaRPr/>
          </a:p>
        </p:txBody>
      </p:sp>
      <p:sp>
        <p:nvSpPr>
          <p:cNvPr id="43" name="object 43"/>
          <p:cNvSpPr/>
          <p:nvPr/>
        </p:nvSpPr>
        <p:spPr>
          <a:xfrm>
            <a:off x="3316223" y="3343655"/>
            <a:ext cx="1270" cy="1270"/>
          </a:xfrm>
          <a:custGeom>
            <a:avLst/>
            <a:gdLst/>
            <a:ahLst/>
            <a:cxnLst/>
            <a:rect l="l" t="t" r="r" b="b"/>
            <a:pathLst>
              <a:path w="1270" h="1270">
                <a:moveTo>
                  <a:pt x="0" y="380"/>
                </a:moveTo>
                <a:lnTo>
                  <a:pt x="762" y="380"/>
                </a:lnTo>
              </a:path>
            </a:pathLst>
          </a:custGeom>
          <a:ln w="3175">
            <a:solidFill>
              <a:srgbClr val="000000"/>
            </a:solidFill>
          </a:ln>
        </p:spPr>
        <p:txBody>
          <a:bodyPr wrap="square" lIns="0" tIns="0" rIns="0" bIns="0" rtlCol="0"/>
          <a:lstStyle/>
          <a:p>
            <a:endParaRPr/>
          </a:p>
        </p:txBody>
      </p:sp>
      <p:sp>
        <p:nvSpPr>
          <p:cNvPr id="44" name="object 44"/>
          <p:cNvSpPr/>
          <p:nvPr/>
        </p:nvSpPr>
        <p:spPr>
          <a:xfrm>
            <a:off x="3316223" y="3065526"/>
            <a:ext cx="0" cy="180340"/>
          </a:xfrm>
          <a:custGeom>
            <a:avLst/>
            <a:gdLst/>
            <a:ahLst/>
            <a:cxnLst/>
            <a:rect l="l" t="t" r="r" b="b"/>
            <a:pathLst>
              <a:path h="180339">
                <a:moveTo>
                  <a:pt x="0" y="179832"/>
                </a:moveTo>
                <a:lnTo>
                  <a:pt x="0" y="0"/>
                </a:lnTo>
              </a:path>
            </a:pathLst>
          </a:custGeom>
          <a:ln w="7975">
            <a:solidFill>
              <a:srgbClr val="000000"/>
            </a:solidFill>
          </a:ln>
        </p:spPr>
        <p:txBody>
          <a:bodyPr wrap="square" lIns="0" tIns="0" rIns="0" bIns="0" rtlCol="0"/>
          <a:lstStyle/>
          <a:p>
            <a:endParaRPr/>
          </a:p>
        </p:txBody>
      </p:sp>
      <p:sp>
        <p:nvSpPr>
          <p:cNvPr id="45" name="object 45"/>
          <p:cNvSpPr/>
          <p:nvPr/>
        </p:nvSpPr>
        <p:spPr>
          <a:xfrm>
            <a:off x="3316223" y="3065526"/>
            <a:ext cx="1270" cy="1270"/>
          </a:xfrm>
          <a:custGeom>
            <a:avLst/>
            <a:gdLst/>
            <a:ahLst/>
            <a:cxnLst/>
            <a:rect l="l" t="t" r="r" b="b"/>
            <a:pathLst>
              <a:path w="1270" h="1269">
                <a:moveTo>
                  <a:pt x="0" y="380"/>
                </a:moveTo>
                <a:lnTo>
                  <a:pt x="762" y="380"/>
                </a:lnTo>
              </a:path>
            </a:pathLst>
          </a:custGeom>
          <a:ln w="3175">
            <a:solidFill>
              <a:srgbClr val="000000"/>
            </a:solidFill>
          </a:ln>
        </p:spPr>
        <p:txBody>
          <a:bodyPr wrap="square" lIns="0" tIns="0" rIns="0" bIns="0" rtlCol="0"/>
          <a:lstStyle/>
          <a:p>
            <a:endParaRPr/>
          </a:p>
        </p:txBody>
      </p:sp>
      <p:sp>
        <p:nvSpPr>
          <p:cNvPr id="46" name="object 46"/>
          <p:cNvSpPr/>
          <p:nvPr/>
        </p:nvSpPr>
        <p:spPr>
          <a:xfrm>
            <a:off x="3316223" y="2794254"/>
            <a:ext cx="0" cy="180340"/>
          </a:xfrm>
          <a:custGeom>
            <a:avLst/>
            <a:gdLst/>
            <a:ahLst/>
            <a:cxnLst/>
            <a:rect l="l" t="t" r="r" b="b"/>
            <a:pathLst>
              <a:path h="180339">
                <a:moveTo>
                  <a:pt x="0" y="179832"/>
                </a:moveTo>
                <a:lnTo>
                  <a:pt x="0" y="0"/>
                </a:lnTo>
              </a:path>
            </a:pathLst>
          </a:custGeom>
          <a:ln w="7975">
            <a:solidFill>
              <a:srgbClr val="000000"/>
            </a:solidFill>
          </a:ln>
        </p:spPr>
        <p:txBody>
          <a:bodyPr wrap="square" lIns="0" tIns="0" rIns="0" bIns="0" rtlCol="0"/>
          <a:lstStyle/>
          <a:p>
            <a:endParaRPr/>
          </a:p>
        </p:txBody>
      </p:sp>
      <p:sp>
        <p:nvSpPr>
          <p:cNvPr id="47" name="object 47"/>
          <p:cNvSpPr/>
          <p:nvPr/>
        </p:nvSpPr>
        <p:spPr>
          <a:xfrm>
            <a:off x="3316223" y="2794254"/>
            <a:ext cx="1270" cy="1270"/>
          </a:xfrm>
          <a:custGeom>
            <a:avLst/>
            <a:gdLst/>
            <a:ahLst/>
            <a:cxnLst/>
            <a:rect l="l" t="t" r="r" b="b"/>
            <a:pathLst>
              <a:path w="1270" h="1269">
                <a:moveTo>
                  <a:pt x="0" y="380"/>
                </a:moveTo>
                <a:lnTo>
                  <a:pt x="762" y="380"/>
                </a:lnTo>
              </a:path>
            </a:pathLst>
          </a:custGeom>
          <a:ln w="3175">
            <a:solidFill>
              <a:srgbClr val="000000"/>
            </a:solidFill>
          </a:ln>
        </p:spPr>
        <p:txBody>
          <a:bodyPr wrap="square" lIns="0" tIns="0" rIns="0" bIns="0" rtlCol="0"/>
          <a:lstStyle/>
          <a:p>
            <a:endParaRPr/>
          </a:p>
        </p:txBody>
      </p:sp>
      <p:sp>
        <p:nvSpPr>
          <p:cNvPr id="48" name="object 48"/>
          <p:cNvSpPr/>
          <p:nvPr/>
        </p:nvSpPr>
        <p:spPr>
          <a:xfrm>
            <a:off x="3316223" y="2522982"/>
            <a:ext cx="0" cy="181610"/>
          </a:xfrm>
          <a:custGeom>
            <a:avLst/>
            <a:gdLst/>
            <a:ahLst/>
            <a:cxnLst/>
            <a:rect l="l" t="t" r="r" b="b"/>
            <a:pathLst>
              <a:path h="181610">
                <a:moveTo>
                  <a:pt x="0" y="181356"/>
                </a:moveTo>
                <a:lnTo>
                  <a:pt x="0" y="0"/>
                </a:lnTo>
              </a:path>
            </a:pathLst>
          </a:custGeom>
          <a:ln w="7975">
            <a:solidFill>
              <a:srgbClr val="000000"/>
            </a:solidFill>
          </a:ln>
        </p:spPr>
        <p:txBody>
          <a:bodyPr wrap="square" lIns="0" tIns="0" rIns="0" bIns="0" rtlCol="0"/>
          <a:lstStyle/>
          <a:p>
            <a:endParaRPr/>
          </a:p>
        </p:txBody>
      </p:sp>
      <p:sp>
        <p:nvSpPr>
          <p:cNvPr id="49" name="object 49"/>
          <p:cNvSpPr/>
          <p:nvPr/>
        </p:nvSpPr>
        <p:spPr>
          <a:xfrm>
            <a:off x="3316223" y="2522982"/>
            <a:ext cx="189865" cy="0"/>
          </a:xfrm>
          <a:custGeom>
            <a:avLst/>
            <a:gdLst/>
            <a:ahLst/>
            <a:cxnLst/>
            <a:rect l="l" t="t" r="r" b="b"/>
            <a:pathLst>
              <a:path w="189864">
                <a:moveTo>
                  <a:pt x="0" y="0"/>
                </a:moveTo>
                <a:lnTo>
                  <a:pt x="189737" y="0"/>
                </a:lnTo>
              </a:path>
            </a:pathLst>
          </a:custGeom>
          <a:ln w="7975">
            <a:solidFill>
              <a:srgbClr val="000000"/>
            </a:solidFill>
          </a:ln>
        </p:spPr>
        <p:txBody>
          <a:bodyPr wrap="square" lIns="0" tIns="0" rIns="0" bIns="0" rtlCol="0"/>
          <a:lstStyle/>
          <a:p>
            <a:endParaRPr/>
          </a:p>
        </p:txBody>
      </p:sp>
      <p:sp>
        <p:nvSpPr>
          <p:cNvPr id="50" name="object 50"/>
          <p:cNvSpPr txBox="1"/>
          <p:nvPr/>
        </p:nvSpPr>
        <p:spPr>
          <a:xfrm>
            <a:off x="2438400" y="5105400"/>
            <a:ext cx="4471670" cy="695960"/>
          </a:xfrm>
          <a:prstGeom prst="rect">
            <a:avLst/>
          </a:prstGeom>
        </p:spPr>
        <p:txBody>
          <a:bodyPr vert="horz" wrap="square" lIns="0" tIns="0" rIns="0" bIns="0" rtlCol="0">
            <a:spAutoFit/>
          </a:bodyPr>
          <a:lstStyle/>
          <a:p>
            <a:pPr marL="2000250" marR="1641475" indent="-36830" algn="ctr">
              <a:lnSpc>
                <a:spcPts val="940"/>
              </a:lnSpc>
            </a:pPr>
            <a:r>
              <a:rPr sz="850" spc="-20" dirty="0">
                <a:latin typeface="Arial"/>
                <a:cs typeface="Arial"/>
              </a:rPr>
              <a:t>i</a:t>
            </a:r>
            <a:r>
              <a:rPr sz="850" dirty="0">
                <a:latin typeface="Arial"/>
                <a:cs typeface="Arial"/>
              </a:rPr>
              <a:t>n</a:t>
            </a:r>
            <a:r>
              <a:rPr sz="850" spc="5" dirty="0">
                <a:latin typeface="Arial"/>
                <a:cs typeface="Arial"/>
              </a:rPr>
              <a:t>p</a:t>
            </a:r>
            <a:r>
              <a:rPr sz="850" dirty="0">
                <a:latin typeface="Arial"/>
                <a:cs typeface="Arial"/>
              </a:rPr>
              <a:t>ut</a:t>
            </a:r>
            <a:r>
              <a:rPr sz="850" spc="5" dirty="0">
                <a:latin typeface="Arial"/>
                <a:cs typeface="Arial"/>
              </a:rPr>
              <a:t> </a:t>
            </a:r>
            <a:r>
              <a:rPr sz="850" spc="-15" dirty="0">
                <a:latin typeface="Arial"/>
                <a:cs typeface="Arial"/>
              </a:rPr>
              <a:t>c</a:t>
            </a:r>
            <a:r>
              <a:rPr sz="850" dirty="0">
                <a:latin typeface="Arial"/>
                <a:cs typeface="Arial"/>
              </a:rPr>
              <a:t>o</a:t>
            </a:r>
            <a:r>
              <a:rPr sz="850" spc="5" dirty="0">
                <a:latin typeface="Arial"/>
                <a:cs typeface="Arial"/>
              </a:rPr>
              <a:t>m</a:t>
            </a:r>
            <a:r>
              <a:rPr sz="850" spc="60" dirty="0">
                <a:latin typeface="Arial"/>
                <a:cs typeface="Arial"/>
              </a:rPr>
              <a:t>m</a:t>
            </a:r>
            <a:r>
              <a:rPr sz="850" spc="-60" dirty="0">
                <a:latin typeface="Arial"/>
                <a:cs typeface="Arial"/>
              </a:rPr>
              <a:t>a</a:t>
            </a:r>
            <a:r>
              <a:rPr sz="850" dirty="0">
                <a:latin typeface="Arial"/>
                <a:cs typeface="Arial"/>
              </a:rPr>
              <a:t>nd </a:t>
            </a:r>
            <a:r>
              <a:rPr sz="850" spc="15" dirty="0">
                <a:latin typeface="Arial"/>
                <a:cs typeface="Arial"/>
              </a:rPr>
              <a:t>(</a:t>
            </a:r>
            <a:r>
              <a:rPr sz="850" spc="-15" dirty="0">
                <a:latin typeface="Arial"/>
                <a:cs typeface="Arial"/>
              </a:rPr>
              <a:t>s</a:t>
            </a:r>
            <a:r>
              <a:rPr sz="850" spc="-60" dirty="0">
                <a:latin typeface="Arial"/>
                <a:cs typeface="Arial"/>
              </a:rPr>
              <a:t>p</a:t>
            </a:r>
            <a:r>
              <a:rPr sz="850" dirty="0">
                <a:latin typeface="Arial"/>
                <a:cs typeface="Arial"/>
              </a:rPr>
              <a:t>e</a:t>
            </a:r>
            <a:r>
              <a:rPr sz="850" spc="5" dirty="0">
                <a:latin typeface="Arial"/>
                <a:cs typeface="Arial"/>
              </a:rPr>
              <a:t>e</a:t>
            </a:r>
            <a:r>
              <a:rPr sz="850" dirty="0">
                <a:latin typeface="Arial"/>
                <a:cs typeface="Arial"/>
              </a:rPr>
              <a:t>d</a:t>
            </a:r>
            <a:r>
              <a:rPr sz="850" spc="-5" dirty="0">
                <a:latin typeface="Arial"/>
                <a:cs typeface="Arial"/>
              </a:rPr>
              <a:t> </a:t>
            </a:r>
            <a:r>
              <a:rPr sz="850" dirty="0">
                <a:latin typeface="Arial"/>
                <a:cs typeface="Arial"/>
              </a:rPr>
              <a:t>/</a:t>
            </a:r>
            <a:r>
              <a:rPr sz="850" spc="5" dirty="0">
                <a:latin typeface="Arial"/>
                <a:cs typeface="Arial"/>
              </a:rPr>
              <a:t> </a:t>
            </a:r>
            <a:r>
              <a:rPr sz="850" dirty="0">
                <a:latin typeface="Arial"/>
                <a:cs typeface="Arial"/>
              </a:rPr>
              <a:t>p</a:t>
            </a:r>
            <a:r>
              <a:rPr sz="850" spc="5" dirty="0">
                <a:latin typeface="Arial"/>
                <a:cs typeface="Arial"/>
              </a:rPr>
              <a:t>o</a:t>
            </a:r>
            <a:r>
              <a:rPr sz="850" spc="-15" dirty="0">
                <a:latin typeface="Arial"/>
                <a:cs typeface="Arial"/>
              </a:rPr>
              <a:t>s</a:t>
            </a:r>
            <a:r>
              <a:rPr sz="850" spc="-10" dirty="0">
                <a:latin typeface="Arial"/>
                <a:cs typeface="Arial"/>
              </a:rPr>
              <a:t>i</a:t>
            </a:r>
            <a:r>
              <a:rPr sz="850" spc="-5" dirty="0">
                <a:latin typeface="Arial"/>
                <a:cs typeface="Arial"/>
              </a:rPr>
              <a:t>t</a:t>
            </a:r>
            <a:r>
              <a:rPr sz="850" spc="50" dirty="0">
                <a:latin typeface="Arial"/>
                <a:cs typeface="Arial"/>
              </a:rPr>
              <a:t>i</a:t>
            </a:r>
            <a:r>
              <a:rPr sz="850" spc="-60" dirty="0">
                <a:latin typeface="Arial"/>
                <a:cs typeface="Arial"/>
              </a:rPr>
              <a:t>o</a:t>
            </a:r>
            <a:r>
              <a:rPr sz="850" spc="5" dirty="0">
                <a:latin typeface="Arial"/>
                <a:cs typeface="Arial"/>
              </a:rPr>
              <a:t>n</a:t>
            </a:r>
            <a:r>
              <a:rPr sz="850" dirty="0">
                <a:latin typeface="Arial"/>
                <a:cs typeface="Arial"/>
              </a:rPr>
              <a:t>)</a:t>
            </a:r>
          </a:p>
          <a:p>
            <a:pPr>
              <a:lnSpc>
                <a:spcPct val="100000"/>
              </a:lnSpc>
            </a:pPr>
            <a:endParaRPr sz="800" dirty="0">
              <a:latin typeface="Times New Roman"/>
              <a:cs typeface="Times New Roman"/>
            </a:endParaRPr>
          </a:p>
          <a:p>
            <a:pPr marL="12700">
              <a:lnSpc>
                <a:spcPct val="100000"/>
              </a:lnSpc>
              <a:spcBef>
                <a:spcPts val="565"/>
              </a:spcBef>
            </a:pPr>
            <a:r>
              <a:rPr sz="1650" spc="-15" dirty="0">
                <a:latin typeface="Times New Roman"/>
                <a:cs typeface="Times New Roman"/>
              </a:rPr>
              <a:t>Bl</a:t>
            </a:r>
            <a:r>
              <a:rPr sz="1650" spc="-10" dirty="0">
                <a:latin typeface="Times New Roman"/>
                <a:cs typeface="Times New Roman"/>
              </a:rPr>
              <a:t>o</a:t>
            </a:r>
            <a:r>
              <a:rPr sz="1650" spc="-15" dirty="0">
                <a:latin typeface="Times New Roman"/>
                <a:cs typeface="Times New Roman"/>
              </a:rPr>
              <a:t>c</a:t>
            </a:r>
            <a:r>
              <a:rPr sz="1650" spc="-10" dirty="0">
                <a:latin typeface="Times New Roman"/>
                <a:cs typeface="Times New Roman"/>
              </a:rPr>
              <a:t>k</a:t>
            </a:r>
            <a:r>
              <a:rPr sz="1650" spc="5" dirty="0">
                <a:latin typeface="Times New Roman"/>
                <a:cs typeface="Times New Roman"/>
              </a:rPr>
              <a:t> </a:t>
            </a:r>
            <a:r>
              <a:rPr sz="1650" spc="-10" dirty="0">
                <a:latin typeface="Times New Roman"/>
                <a:cs typeface="Times New Roman"/>
              </a:rPr>
              <a:t>diagram</a:t>
            </a:r>
            <a:r>
              <a:rPr sz="1650" dirty="0">
                <a:latin typeface="Times New Roman"/>
                <a:cs typeface="Times New Roman"/>
              </a:rPr>
              <a:t> </a:t>
            </a:r>
            <a:r>
              <a:rPr sz="1650" spc="-10" dirty="0">
                <a:latin typeface="Times New Roman"/>
                <a:cs typeface="Times New Roman"/>
              </a:rPr>
              <a:t>of</a:t>
            </a:r>
            <a:r>
              <a:rPr sz="1650" spc="5" dirty="0">
                <a:latin typeface="Times New Roman"/>
                <a:cs typeface="Times New Roman"/>
              </a:rPr>
              <a:t> </a:t>
            </a:r>
            <a:r>
              <a:rPr sz="1650" spc="-10" dirty="0">
                <a:latin typeface="Times New Roman"/>
                <a:cs typeface="Times New Roman"/>
              </a:rPr>
              <a:t>adjustable</a:t>
            </a:r>
            <a:r>
              <a:rPr sz="1650" spc="-5" dirty="0">
                <a:latin typeface="Times New Roman"/>
                <a:cs typeface="Times New Roman"/>
              </a:rPr>
              <a:t> </a:t>
            </a:r>
            <a:r>
              <a:rPr sz="1650" spc="-10" dirty="0">
                <a:latin typeface="Times New Roman"/>
                <a:cs typeface="Times New Roman"/>
              </a:rPr>
              <a:t>sp</a:t>
            </a:r>
            <a:r>
              <a:rPr sz="1650" spc="-15" dirty="0">
                <a:latin typeface="Times New Roman"/>
                <a:cs typeface="Times New Roman"/>
              </a:rPr>
              <a:t>e</a:t>
            </a:r>
            <a:r>
              <a:rPr sz="1650" spc="-10" dirty="0">
                <a:latin typeface="Times New Roman"/>
                <a:cs typeface="Times New Roman"/>
              </a:rPr>
              <a:t>ed</a:t>
            </a:r>
            <a:r>
              <a:rPr sz="1650" spc="5" dirty="0">
                <a:latin typeface="Times New Roman"/>
                <a:cs typeface="Times New Roman"/>
              </a:rPr>
              <a:t> </a:t>
            </a:r>
            <a:r>
              <a:rPr sz="1650" spc="-10" dirty="0">
                <a:latin typeface="Times New Roman"/>
                <a:cs typeface="Times New Roman"/>
              </a:rPr>
              <a:t>driv</a:t>
            </a:r>
            <a:r>
              <a:rPr sz="1650" spc="-15" dirty="0">
                <a:latin typeface="Times New Roman"/>
                <a:cs typeface="Times New Roman"/>
              </a:rPr>
              <a:t>e</a:t>
            </a:r>
            <a:r>
              <a:rPr sz="1650" spc="-10" dirty="0">
                <a:latin typeface="Times New Roman"/>
                <a:cs typeface="Times New Roman"/>
              </a:rPr>
              <a:t>s.</a:t>
            </a:r>
            <a:endParaRPr sz="1650" dirty="0">
              <a:latin typeface="Times New Roman"/>
              <a:cs typeface="Times New Roman"/>
            </a:endParaRPr>
          </a:p>
        </p:txBody>
      </p:sp>
      <p:sp>
        <p:nvSpPr>
          <p:cNvPr id="51" name="object 51"/>
          <p:cNvSpPr txBox="1"/>
          <p:nvPr/>
        </p:nvSpPr>
        <p:spPr>
          <a:xfrm>
            <a:off x="3659382" y="2867901"/>
            <a:ext cx="636270" cy="438784"/>
          </a:xfrm>
          <a:prstGeom prst="rect">
            <a:avLst/>
          </a:prstGeom>
        </p:spPr>
        <p:txBody>
          <a:bodyPr vert="horz" wrap="square" lIns="0" tIns="0" rIns="0" bIns="0" rtlCol="0">
            <a:spAutoFit/>
          </a:bodyPr>
          <a:lstStyle/>
          <a:p>
            <a:pPr marL="12700" marR="5080" indent="135255">
              <a:lnSpc>
                <a:spcPct val="93800"/>
              </a:lnSpc>
            </a:pPr>
            <a:r>
              <a:rPr sz="1000" spc="-25" dirty="0">
                <a:latin typeface="Arial"/>
                <a:cs typeface="Arial"/>
              </a:rPr>
              <a:t>Power P</a:t>
            </a:r>
            <a:r>
              <a:rPr sz="1000" spc="15" dirty="0">
                <a:latin typeface="Arial"/>
                <a:cs typeface="Arial"/>
              </a:rPr>
              <a:t>r</a:t>
            </a:r>
            <a:r>
              <a:rPr sz="1000" spc="-25" dirty="0">
                <a:latin typeface="Arial"/>
                <a:cs typeface="Arial"/>
              </a:rPr>
              <a:t>oc</a:t>
            </a:r>
            <a:r>
              <a:rPr sz="1000" spc="-20" dirty="0">
                <a:latin typeface="Arial"/>
                <a:cs typeface="Arial"/>
              </a:rPr>
              <a:t>e</a:t>
            </a:r>
            <a:r>
              <a:rPr sz="1000" spc="-25" dirty="0">
                <a:latin typeface="Arial"/>
                <a:cs typeface="Arial"/>
              </a:rPr>
              <a:t>s</a:t>
            </a:r>
            <a:r>
              <a:rPr sz="1000" spc="-35" dirty="0">
                <a:latin typeface="Arial"/>
                <a:cs typeface="Arial"/>
              </a:rPr>
              <a:t>s</a:t>
            </a:r>
            <a:r>
              <a:rPr sz="1000" spc="15" dirty="0">
                <a:latin typeface="Arial"/>
                <a:cs typeface="Arial"/>
              </a:rPr>
              <a:t>i</a:t>
            </a:r>
            <a:r>
              <a:rPr sz="1000" spc="-25" dirty="0">
                <a:latin typeface="Arial"/>
                <a:cs typeface="Arial"/>
              </a:rPr>
              <a:t>ng </a:t>
            </a:r>
            <a:r>
              <a:rPr sz="1000" spc="-10" dirty="0">
                <a:latin typeface="Arial"/>
                <a:cs typeface="Arial"/>
              </a:rPr>
              <a:t>U</a:t>
            </a:r>
            <a:r>
              <a:rPr sz="1000" spc="-35" dirty="0">
                <a:latin typeface="Arial"/>
                <a:cs typeface="Arial"/>
              </a:rPr>
              <a:t>n</a:t>
            </a:r>
            <a:r>
              <a:rPr sz="1000" spc="10" dirty="0">
                <a:latin typeface="Arial"/>
                <a:cs typeface="Arial"/>
              </a:rPr>
              <a:t>i</a:t>
            </a:r>
            <a:r>
              <a:rPr sz="1000" dirty="0">
                <a:latin typeface="Arial"/>
                <a:cs typeface="Arial"/>
              </a:rPr>
              <a:t>t</a:t>
            </a:r>
            <a:r>
              <a:rPr sz="1000" spc="35" dirty="0">
                <a:latin typeface="Arial"/>
                <a:cs typeface="Arial"/>
              </a:rPr>
              <a:t> </a:t>
            </a:r>
            <a:r>
              <a:rPr sz="1000" spc="-45" dirty="0">
                <a:latin typeface="Arial"/>
                <a:cs typeface="Arial"/>
              </a:rPr>
              <a:t>(</a:t>
            </a:r>
            <a:r>
              <a:rPr sz="1000" spc="-15" dirty="0">
                <a:latin typeface="Arial"/>
                <a:cs typeface="Arial"/>
              </a:rPr>
              <a:t>P</a:t>
            </a:r>
            <a:r>
              <a:rPr sz="1000" spc="-20" dirty="0">
                <a:latin typeface="Arial"/>
                <a:cs typeface="Arial"/>
              </a:rPr>
              <a:t>P</a:t>
            </a:r>
            <a:r>
              <a:rPr sz="1000" spc="-15" dirty="0">
                <a:latin typeface="Arial"/>
                <a:cs typeface="Arial"/>
              </a:rPr>
              <a:t>U</a:t>
            </a:r>
            <a:r>
              <a:rPr sz="1000" dirty="0">
                <a:latin typeface="Arial"/>
                <a:cs typeface="Arial"/>
              </a:rPr>
              <a:t>)</a:t>
            </a:r>
          </a:p>
        </p:txBody>
      </p:sp>
      <p:sp>
        <p:nvSpPr>
          <p:cNvPr id="52" name="object 52"/>
          <p:cNvSpPr txBox="1"/>
          <p:nvPr/>
        </p:nvSpPr>
        <p:spPr>
          <a:xfrm>
            <a:off x="2888995" y="3204419"/>
            <a:ext cx="259715" cy="133985"/>
          </a:xfrm>
          <a:prstGeom prst="rect">
            <a:avLst/>
          </a:prstGeom>
        </p:spPr>
        <p:txBody>
          <a:bodyPr vert="horz" wrap="square" lIns="0" tIns="0" rIns="0" bIns="0" rtlCol="0">
            <a:spAutoFit/>
          </a:bodyPr>
          <a:lstStyle/>
          <a:p>
            <a:pPr marL="12700">
              <a:lnSpc>
                <a:spcPct val="100000"/>
              </a:lnSpc>
            </a:pPr>
            <a:r>
              <a:rPr sz="850" dirty="0">
                <a:latin typeface="Arial"/>
                <a:cs typeface="Arial"/>
              </a:rPr>
              <a:t>f</a:t>
            </a:r>
            <a:r>
              <a:rPr sz="850" spc="40" dirty="0">
                <a:latin typeface="Arial"/>
                <a:cs typeface="Arial"/>
              </a:rPr>
              <a:t>i</a:t>
            </a:r>
            <a:r>
              <a:rPr sz="850" spc="-15" dirty="0">
                <a:latin typeface="Arial"/>
                <a:cs typeface="Arial"/>
              </a:rPr>
              <a:t>x</a:t>
            </a:r>
            <a:r>
              <a:rPr sz="850" spc="5" dirty="0">
                <a:latin typeface="Arial"/>
                <a:cs typeface="Arial"/>
              </a:rPr>
              <a:t>e</a:t>
            </a:r>
            <a:r>
              <a:rPr sz="850" dirty="0">
                <a:latin typeface="Arial"/>
                <a:cs typeface="Arial"/>
              </a:rPr>
              <a:t>d</a:t>
            </a:r>
            <a:endParaRPr sz="850">
              <a:latin typeface="Arial"/>
              <a:cs typeface="Arial"/>
            </a:endParaRPr>
          </a:p>
        </p:txBody>
      </p:sp>
      <p:sp>
        <p:nvSpPr>
          <p:cNvPr id="53" name="object 53"/>
          <p:cNvSpPr txBox="1"/>
          <p:nvPr/>
        </p:nvSpPr>
        <p:spPr>
          <a:xfrm>
            <a:off x="2896613" y="3325579"/>
            <a:ext cx="243840" cy="133985"/>
          </a:xfrm>
          <a:prstGeom prst="rect">
            <a:avLst/>
          </a:prstGeom>
        </p:spPr>
        <p:txBody>
          <a:bodyPr vert="horz" wrap="square" lIns="0" tIns="0" rIns="0" bIns="0" rtlCol="0">
            <a:spAutoFit/>
          </a:bodyPr>
          <a:lstStyle/>
          <a:p>
            <a:pPr marL="12700">
              <a:lnSpc>
                <a:spcPct val="100000"/>
              </a:lnSpc>
            </a:pPr>
            <a:r>
              <a:rPr sz="850" spc="-5" dirty="0">
                <a:latin typeface="Arial"/>
                <a:cs typeface="Arial"/>
              </a:rPr>
              <a:t>f</a:t>
            </a:r>
            <a:r>
              <a:rPr sz="850" spc="5" dirty="0">
                <a:latin typeface="Arial"/>
                <a:cs typeface="Arial"/>
              </a:rPr>
              <a:t>o</a:t>
            </a:r>
            <a:r>
              <a:rPr sz="850" spc="10" dirty="0">
                <a:latin typeface="Arial"/>
                <a:cs typeface="Arial"/>
              </a:rPr>
              <a:t>r</a:t>
            </a:r>
            <a:r>
              <a:rPr sz="850" dirty="0">
                <a:latin typeface="Arial"/>
                <a:cs typeface="Arial"/>
              </a:rPr>
              <a:t>m</a:t>
            </a:r>
            <a:endParaRPr sz="850">
              <a:latin typeface="Arial"/>
              <a:cs typeface="Arial"/>
            </a:endParaRPr>
          </a:p>
        </p:txBody>
      </p:sp>
      <p:sp>
        <p:nvSpPr>
          <p:cNvPr id="54" name="object 54"/>
          <p:cNvSpPr txBox="1"/>
          <p:nvPr/>
        </p:nvSpPr>
        <p:spPr>
          <a:xfrm>
            <a:off x="5146031" y="4205691"/>
            <a:ext cx="501015" cy="133985"/>
          </a:xfrm>
          <a:prstGeom prst="rect">
            <a:avLst/>
          </a:prstGeom>
        </p:spPr>
        <p:txBody>
          <a:bodyPr vert="horz" wrap="square" lIns="0" tIns="0" rIns="0" bIns="0" rtlCol="0">
            <a:spAutoFit/>
          </a:bodyPr>
          <a:lstStyle/>
          <a:p>
            <a:pPr marL="12700">
              <a:lnSpc>
                <a:spcPct val="100000"/>
              </a:lnSpc>
            </a:pPr>
            <a:r>
              <a:rPr sz="850" spc="-5" dirty="0">
                <a:latin typeface="Arial"/>
                <a:cs typeface="Arial"/>
              </a:rPr>
              <a:t>m</a:t>
            </a:r>
            <a:r>
              <a:rPr sz="850" dirty="0">
                <a:latin typeface="Arial"/>
                <a:cs typeface="Arial"/>
              </a:rPr>
              <a:t>e</a:t>
            </a:r>
            <a:r>
              <a:rPr sz="850" spc="5" dirty="0">
                <a:latin typeface="Arial"/>
                <a:cs typeface="Arial"/>
              </a:rPr>
              <a:t>a</a:t>
            </a:r>
            <a:r>
              <a:rPr sz="850" spc="-15" dirty="0">
                <a:latin typeface="Arial"/>
                <a:cs typeface="Arial"/>
              </a:rPr>
              <a:t>s</a:t>
            </a:r>
            <a:r>
              <a:rPr sz="850" dirty="0">
                <a:latin typeface="Arial"/>
                <a:cs typeface="Arial"/>
              </a:rPr>
              <a:t>u</a:t>
            </a:r>
            <a:r>
              <a:rPr sz="850" spc="-50" dirty="0">
                <a:latin typeface="Arial"/>
                <a:cs typeface="Arial"/>
              </a:rPr>
              <a:t>r</a:t>
            </a:r>
            <a:r>
              <a:rPr sz="850" spc="5" dirty="0">
                <a:latin typeface="Arial"/>
                <a:cs typeface="Arial"/>
              </a:rPr>
              <a:t>ed</a:t>
            </a:r>
            <a:endParaRPr sz="850">
              <a:latin typeface="Arial"/>
              <a:cs typeface="Arial"/>
            </a:endParaRPr>
          </a:p>
        </p:txBody>
      </p:sp>
      <p:sp>
        <p:nvSpPr>
          <p:cNvPr id="55" name="object 55"/>
          <p:cNvSpPr txBox="1"/>
          <p:nvPr/>
        </p:nvSpPr>
        <p:spPr>
          <a:xfrm>
            <a:off x="5039348" y="4326851"/>
            <a:ext cx="742315" cy="133985"/>
          </a:xfrm>
          <a:prstGeom prst="rect">
            <a:avLst/>
          </a:prstGeom>
        </p:spPr>
        <p:txBody>
          <a:bodyPr vert="horz" wrap="square" lIns="0" tIns="0" rIns="0" bIns="0" rtlCol="0">
            <a:spAutoFit/>
          </a:bodyPr>
          <a:lstStyle/>
          <a:p>
            <a:pPr marL="12700">
              <a:lnSpc>
                <a:spcPct val="100000"/>
              </a:lnSpc>
            </a:pPr>
            <a:r>
              <a:rPr sz="850" spc="-15" dirty="0">
                <a:latin typeface="Arial"/>
                <a:cs typeface="Arial"/>
              </a:rPr>
              <a:t>s</a:t>
            </a:r>
            <a:r>
              <a:rPr sz="850" spc="5" dirty="0">
                <a:latin typeface="Arial"/>
                <a:cs typeface="Arial"/>
              </a:rPr>
              <a:t>p</a:t>
            </a:r>
            <a:r>
              <a:rPr sz="850" spc="-60" dirty="0">
                <a:latin typeface="Arial"/>
                <a:cs typeface="Arial"/>
              </a:rPr>
              <a:t>e</a:t>
            </a:r>
            <a:r>
              <a:rPr sz="850" spc="-5" dirty="0">
                <a:latin typeface="Arial"/>
                <a:cs typeface="Arial"/>
              </a:rPr>
              <a:t>ed</a:t>
            </a:r>
            <a:r>
              <a:rPr sz="850" dirty="0">
                <a:latin typeface="Arial"/>
                <a:cs typeface="Arial"/>
              </a:rPr>
              <a:t>/</a:t>
            </a:r>
            <a:r>
              <a:rPr sz="850" spc="5" dirty="0">
                <a:latin typeface="Arial"/>
                <a:cs typeface="Arial"/>
              </a:rPr>
              <a:t> </a:t>
            </a:r>
            <a:r>
              <a:rPr sz="850" spc="-5" dirty="0">
                <a:latin typeface="Arial"/>
                <a:cs typeface="Arial"/>
              </a:rPr>
              <a:t>p</a:t>
            </a:r>
            <a:r>
              <a:rPr sz="850" spc="5" dirty="0">
                <a:latin typeface="Arial"/>
                <a:cs typeface="Arial"/>
              </a:rPr>
              <a:t>o</a:t>
            </a:r>
            <a:r>
              <a:rPr sz="850" spc="-15" dirty="0">
                <a:latin typeface="Arial"/>
                <a:cs typeface="Arial"/>
              </a:rPr>
              <a:t>s</a:t>
            </a:r>
            <a:r>
              <a:rPr sz="850" spc="-10" dirty="0">
                <a:latin typeface="Arial"/>
                <a:cs typeface="Arial"/>
              </a:rPr>
              <a:t>i</a:t>
            </a:r>
            <a:r>
              <a:rPr sz="850" spc="-5" dirty="0">
                <a:latin typeface="Arial"/>
                <a:cs typeface="Arial"/>
              </a:rPr>
              <a:t>t</a:t>
            </a:r>
            <a:r>
              <a:rPr sz="850" spc="40" dirty="0">
                <a:latin typeface="Arial"/>
                <a:cs typeface="Arial"/>
              </a:rPr>
              <a:t>i</a:t>
            </a:r>
            <a:r>
              <a:rPr sz="850" spc="-55" dirty="0">
                <a:latin typeface="Arial"/>
                <a:cs typeface="Arial"/>
              </a:rPr>
              <a:t>o</a:t>
            </a:r>
            <a:r>
              <a:rPr sz="850" dirty="0">
                <a:latin typeface="Arial"/>
                <a:cs typeface="Arial"/>
              </a:rPr>
              <a:t>n</a:t>
            </a:r>
            <a:endParaRPr sz="850">
              <a:latin typeface="Arial"/>
              <a:cs typeface="Arial"/>
            </a:endParaRPr>
          </a:p>
        </p:txBody>
      </p:sp>
      <p:sp>
        <p:nvSpPr>
          <p:cNvPr id="56" name="object 56"/>
          <p:cNvSpPr txBox="1"/>
          <p:nvPr/>
        </p:nvSpPr>
        <p:spPr>
          <a:xfrm>
            <a:off x="6088634" y="4326851"/>
            <a:ext cx="351155" cy="133985"/>
          </a:xfrm>
          <a:prstGeom prst="rect">
            <a:avLst/>
          </a:prstGeom>
        </p:spPr>
        <p:txBody>
          <a:bodyPr vert="horz" wrap="square" lIns="0" tIns="0" rIns="0" bIns="0" rtlCol="0">
            <a:spAutoFit/>
          </a:bodyPr>
          <a:lstStyle/>
          <a:p>
            <a:pPr marL="12700">
              <a:lnSpc>
                <a:spcPct val="100000"/>
              </a:lnSpc>
              <a:tabLst>
                <a:tab pos="337820" algn="l"/>
              </a:tabLst>
            </a:pPr>
            <a:r>
              <a:rPr sz="850" u="sng" dirty="0">
                <a:latin typeface="Arial"/>
                <a:cs typeface="Arial"/>
              </a:rPr>
              <a:t> 	</a:t>
            </a:r>
            <a:endParaRPr sz="850">
              <a:latin typeface="Arial"/>
              <a:cs typeface="Arial"/>
            </a:endParaRPr>
          </a:p>
        </p:txBody>
      </p:sp>
      <p:sp>
        <p:nvSpPr>
          <p:cNvPr id="57" name="object 57"/>
          <p:cNvSpPr txBox="1"/>
          <p:nvPr/>
        </p:nvSpPr>
        <p:spPr>
          <a:xfrm>
            <a:off x="5288530" y="3407111"/>
            <a:ext cx="394970" cy="255270"/>
          </a:xfrm>
          <a:prstGeom prst="rect">
            <a:avLst/>
          </a:prstGeom>
        </p:spPr>
        <p:txBody>
          <a:bodyPr vert="horz" wrap="square" lIns="0" tIns="0" rIns="0" bIns="0" rtlCol="0">
            <a:spAutoFit/>
          </a:bodyPr>
          <a:lstStyle/>
          <a:p>
            <a:pPr marL="12700" marR="5080" indent="8255">
              <a:lnSpc>
                <a:spcPts val="950"/>
              </a:lnSpc>
            </a:pPr>
            <a:r>
              <a:rPr sz="850" spc="-15" dirty="0">
                <a:latin typeface="Arial"/>
                <a:cs typeface="Arial"/>
              </a:rPr>
              <a:t>s</a:t>
            </a:r>
            <a:r>
              <a:rPr sz="850" dirty="0">
                <a:latin typeface="Arial"/>
                <a:cs typeface="Arial"/>
              </a:rPr>
              <a:t>p</a:t>
            </a:r>
            <a:r>
              <a:rPr sz="850" spc="-60" dirty="0">
                <a:latin typeface="Arial"/>
                <a:cs typeface="Arial"/>
              </a:rPr>
              <a:t>e</a:t>
            </a:r>
            <a:r>
              <a:rPr sz="850" dirty="0">
                <a:latin typeface="Arial"/>
                <a:cs typeface="Arial"/>
              </a:rPr>
              <a:t>ed / </a:t>
            </a:r>
            <a:r>
              <a:rPr sz="850" spc="5" dirty="0">
                <a:latin typeface="Arial"/>
                <a:cs typeface="Arial"/>
              </a:rPr>
              <a:t>p</a:t>
            </a:r>
            <a:r>
              <a:rPr sz="850" dirty="0">
                <a:latin typeface="Arial"/>
                <a:cs typeface="Arial"/>
              </a:rPr>
              <a:t>o</a:t>
            </a:r>
            <a:r>
              <a:rPr sz="850" spc="-80" dirty="0">
                <a:latin typeface="Arial"/>
                <a:cs typeface="Arial"/>
              </a:rPr>
              <a:t>s</a:t>
            </a:r>
            <a:r>
              <a:rPr sz="850" spc="55" dirty="0">
                <a:latin typeface="Arial"/>
                <a:cs typeface="Arial"/>
              </a:rPr>
              <a:t>i</a:t>
            </a:r>
            <a:r>
              <a:rPr sz="850" spc="-5" dirty="0">
                <a:latin typeface="Arial"/>
                <a:cs typeface="Arial"/>
              </a:rPr>
              <a:t>t</a:t>
            </a:r>
            <a:r>
              <a:rPr sz="850" spc="-10" dirty="0">
                <a:latin typeface="Arial"/>
                <a:cs typeface="Arial"/>
              </a:rPr>
              <a:t>i</a:t>
            </a:r>
            <a:r>
              <a:rPr sz="850" dirty="0">
                <a:latin typeface="Arial"/>
                <a:cs typeface="Arial"/>
              </a:rPr>
              <a:t>on</a:t>
            </a:r>
            <a:endParaRPr sz="850">
              <a:latin typeface="Arial"/>
              <a:cs typeface="Arial"/>
            </a:endParaRPr>
          </a:p>
        </p:txBody>
      </p:sp>
      <p:sp>
        <p:nvSpPr>
          <p:cNvPr id="58" name="object 58"/>
          <p:cNvSpPr txBox="1"/>
          <p:nvPr/>
        </p:nvSpPr>
        <p:spPr>
          <a:xfrm>
            <a:off x="4926584" y="3010395"/>
            <a:ext cx="347345" cy="153035"/>
          </a:xfrm>
          <a:prstGeom prst="rect">
            <a:avLst/>
          </a:prstGeom>
        </p:spPr>
        <p:txBody>
          <a:bodyPr vert="horz" wrap="square" lIns="0" tIns="0" rIns="0" bIns="0" rtlCol="0">
            <a:spAutoFit/>
          </a:bodyPr>
          <a:lstStyle/>
          <a:p>
            <a:pPr marL="12700">
              <a:lnSpc>
                <a:spcPct val="100000"/>
              </a:lnSpc>
            </a:pPr>
            <a:r>
              <a:rPr sz="1000" spc="-5" dirty="0">
                <a:latin typeface="Arial"/>
                <a:cs typeface="Arial"/>
              </a:rPr>
              <a:t>M</a:t>
            </a:r>
            <a:r>
              <a:rPr sz="1000" spc="-25" dirty="0">
                <a:latin typeface="Arial"/>
                <a:cs typeface="Arial"/>
              </a:rPr>
              <a:t>o</a:t>
            </a:r>
            <a:r>
              <a:rPr sz="1000" spc="15" dirty="0">
                <a:latin typeface="Arial"/>
                <a:cs typeface="Arial"/>
              </a:rPr>
              <a:t>t</a:t>
            </a:r>
            <a:r>
              <a:rPr sz="1000" spc="-25" dirty="0">
                <a:latin typeface="Arial"/>
                <a:cs typeface="Arial"/>
              </a:rPr>
              <a:t>o</a:t>
            </a:r>
            <a:r>
              <a:rPr sz="1000" dirty="0">
                <a:latin typeface="Arial"/>
                <a:cs typeface="Arial"/>
              </a:rPr>
              <a:t>r</a:t>
            </a:r>
            <a:endParaRPr sz="1000">
              <a:latin typeface="Arial"/>
              <a:cs typeface="Arial"/>
            </a:endParaRPr>
          </a:p>
        </p:txBody>
      </p:sp>
      <p:sp>
        <p:nvSpPr>
          <p:cNvPr id="59" name="object 59"/>
          <p:cNvSpPr txBox="1"/>
          <p:nvPr/>
        </p:nvSpPr>
        <p:spPr>
          <a:xfrm>
            <a:off x="4216400" y="2147949"/>
            <a:ext cx="1041400" cy="184880"/>
          </a:xfrm>
          <a:prstGeom prst="rect">
            <a:avLst/>
          </a:prstGeom>
        </p:spPr>
        <p:txBody>
          <a:bodyPr vert="horz" wrap="square" lIns="0" tIns="0" rIns="0" bIns="0" rtlCol="0">
            <a:spAutoFit/>
          </a:bodyPr>
          <a:lstStyle/>
          <a:p>
            <a:pPr marL="87630" marR="5080" indent="-75565">
              <a:lnSpc>
                <a:spcPts val="1430"/>
              </a:lnSpc>
            </a:pPr>
            <a:r>
              <a:rPr sz="1250" spc="-5" dirty="0">
                <a:latin typeface="Arial"/>
                <a:cs typeface="Arial"/>
              </a:rPr>
              <a:t>E</a:t>
            </a:r>
            <a:r>
              <a:rPr sz="1250" spc="10" dirty="0">
                <a:latin typeface="Arial"/>
                <a:cs typeface="Arial"/>
              </a:rPr>
              <a:t>le</a:t>
            </a:r>
            <a:r>
              <a:rPr sz="1250" spc="20" dirty="0">
                <a:latin typeface="Arial"/>
                <a:cs typeface="Arial"/>
              </a:rPr>
              <a:t>c</a:t>
            </a:r>
            <a:r>
              <a:rPr sz="1250" dirty="0">
                <a:latin typeface="Arial"/>
                <a:cs typeface="Arial"/>
              </a:rPr>
              <a:t>t</a:t>
            </a:r>
            <a:r>
              <a:rPr sz="1250" spc="-5" dirty="0">
                <a:latin typeface="Arial"/>
                <a:cs typeface="Arial"/>
              </a:rPr>
              <a:t>r</a:t>
            </a:r>
            <a:r>
              <a:rPr sz="1250" spc="15" dirty="0">
                <a:latin typeface="Arial"/>
                <a:cs typeface="Arial"/>
              </a:rPr>
              <a:t>i</a:t>
            </a:r>
            <a:r>
              <a:rPr sz="1250" spc="5" dirty="0">
                <a:latin typeface="Arial"/>
                <a:cs typeface="Arial"/>
              </a:rPr>
              <a:t>c</a:t>
            </a:r>
            <a:r>
              <a:rPr sz="1250" dirty="0">
                <a:latin typeface="Arial"/>
                <a:cs typeface="Arial"/>
              </a:rPr>
              <a:t> </a:t>
            </a:r>
            <a:r>
              <a:rPr sz="1250" spc="-20" dirty="0">
                <a:latin typeface="Arial"/>
                <a:cs typeface="Arial"/>
              </a:rPr>
              <a:t>D</a:t>
            </a:r>
            <a:r>
              <a:rPr sz="1250" spc="-5" dirty="0">
                <a:latin typeface="Arial"/>
                <a:cs typeface="Arial"/>
              </a:rPr>
              <a:t>r</a:t>
            </a:r>
            <a:r>
              <a:rPr sz="1250" spc="70" dirty="0">
                <a:latin typeface="Arial"/>
                <a:cs typeface="Arial"/>
              </a:rPr>
              <a:t>i</a:t>
            </a:r>
            <a:r>
              <a:rPr sz="1250" spc="20" dirty="0">
                <a:latin typeface="Arial"/>
                <a:cs typeface="Arial"/>
              </a:rPr>
              <a:t>v</a:t>
            </a:r>
            <a:r>
              <a:rPr sz="1250" spc="5" dirty="0">
                <a:latin typeface="Arial"/>
                <a:cs typeface="Arial"/>
              </a:rPr>
              <a:t>e</a:t>
            </a:r>
            <a:endParaRPr sz="1250" dirty="0">
              <a:latin typeface="Arial"/>
              <a:cs typeface="Arial"/>
            </a:endParaRPr>
          </a:p>
        </p:txBody>
      </p:sp>
      <p:sp>
        <p:nvSpPr>
          <p:cNvPr id="60" name="object 60"/>
          <p:cNvSpPr txBox="1"/>
          <p:nvPr/>
        </p:nvSpPr>
        <p:spPr>
          <a:xfrm>
            <a:off x="6616700" y="3010395"/>
            <a:ext cx="298450" cy="153035"/>
          </a:xfrm>
          <a:prstGeom prst="rect">
            <a:avLst/>
          </a:prstGeom>
        </p:spPr>
        <p:txBody>
          <a:bodyPr vert="horz" wrap="square" lIns="0" tIns="0" rIns="0" bIns="0" rtlCol="0">
            <a:spAutoFit/>
          </a:bodyPr>
          <a:lstStyle/>
          <a:p>
            <a:pPr marL="12700">
              <a:lnSpc>
                <a:spcPct val="100000"/>
              </a:lnSpc>
            </a:pPr>
            <a:r>
              <a:rPr sz="1000" spc="-20" dirty="0">
                <a:latin typeface="Arial"/>
                <a:cs typeface="Arial"/>
              </a:rPr>
              <a:t>L</a:t>
            </a:r>
            <a:r>
              <a:rPr sz="1000" spc="-35" dirty="0">
                <a:latin typeface="Arial"/>
                <a:cs typeface="Arial"/>
              </a:rPr>
              <a:t>o</a:t>
            </a:r>
            <a:r>
              <a:rPr sz="1000" spc="-20" dirty="0">
                <a:latin typeface="Arial"/>
                <a:cs typeface="Arial"/>
              </a:rPr>
              <a:t>ad</a:t>
            </a:r>
            <a:endParaRPr sz="1000">
              <a:latin typeface="Arial"/>
              <a:cs typeface="Arial"/>
            </a:endParaRPr>
          </a:p>
        </p:txBody>
      </p:sp>
      <p:sp>
        <p:nvSpPr>
          <p:cNvPr id="61" name="object 61"/>
          <p:cNvSpPr/>
          <p:nvPr/>
        </p:nvSpPr>
        <p:spPr>
          <a:xfrm>
            <a:off x="4434078" y="3095244"/>
            <a:ext cx="331470" cy="0"/>
          </a:xfrm>
          <a:custGeom>
            <a:avLst/>
            <a:gdLst/>
            <a:ahLst/>
            <a:cxnLst/>
            <a:rect l="l" t="t" r="r" b="b"/>
            <a:pathLst>
              <a:path w="331470">
                <a:moveTo>
                  <a:pt x="0" y="0"/>
                </a:moveTo>
                <a:lnTo>
                  <a:pt x="331470" y="0"/>
                </a:lnTo>
              </a:path>
            </a:pathLst>
          </a:custGeom>
          <a:ln w="14820">
            <a:solidFill>
              <a:srgbClr val="000000"/>
            </a:solidFill>
          </a:ln>
        </p:spPr>
        <p:txBody>
          <a:bodyPr wrap="square" lIns="0" tIns="0" rIns="0" bIns="0" rtlCol="0"/>
          <a:lstStyle/>
          <a:p>
            <a:endParaRPr/>
          </a:p>
        </p:txBody>
      </p:sp>
      <p:sp>
        <p:nvSpPr>
          <p:cNvPr id="62" name="object 62"/>
          <p:cNvSpPr/>
          <p:nvPr/>
        </p:nvSpPr>
        <p:spPr>
          <a:xfrm>
            <a:off x="4765547" y="3095244"/>
            <a:ext cx="1270" cy="1270"/>
          </a:xfrm>
          <a:custGeom>
            <a:avLst/>
            <a:gdLst/>
            <a:ahLst/>
            <a:cxnLst/>
            <a:rect l="l" t="t" r="r" b="b"/>
            <a:pathLst>
              <a:path w="1270" h="1269">
                <a:moveTo>
                  <a:pt x="0" y="380"/>
                </a:moveTo>
                <a:lnTo>
                  <a:pt x="762" y="380"/>
                </a:lnTo>
              </a:path>
            </a:pathLst>
          </a:custGeom>
          <a:ln w="3175">
            <a:solidFill>
              <a:srgbClr val="000000"/>
            </a:solidFill>
          </a:ln>
        </p:spPr>
        <p:txBody>
          <a:bodyPr wrap="square" lIns="0" tIns="0" rIns="0" bIns="0" rtlCol="0"/>
          <a:lstStyle/>
          <a:p>
            <a:endParaRPr/>
          </a:p>
        </p:txBody>
      </p:sp>
      <p:sp>
        <p:nvSpPr>
          <p:cNvPr id="63" name="object 63"/>
          <p:cNvSpPr/>
          <p:nvPr/>
        </p:nvSpPr>
        <p:spPr>
          <a:xfrm>
            <a:off x="4645152" y="3065526"/>
            <a:ext cx="120650" cy="60325"/>
          </a:xfrm>
          <a:custGeom>
            <a:avLst/>
            <a:gdLst/>
            <a:ahLst/>
            <a:cxnLst/>
            <a:rect l="l" t="t" r="r" b="b"/>
            <a:pathLst>
              <a:path w="120650" h="60325">
                <a:moveTo>
                  <a:pt x="120396" y="29718"/>
                </a:moveTo>
                <a:lnTo>
                  <a:pt x="0" y="0"/>
                </a:lnTo>
                <a:lnTo>
                  <a:pt x="0" y="60198"/>
                </a:lnTo>
                <a:lnTo>
                  <a:pt x="120396" y="29718"/>
                </a:lnTo>
                <a:close/>
              </a:path>
            </a:pathLst>
          </a:custGeom>
          <a:solidFill>
            <a:srgbClr val="000000"/>
          </a:solidFill>
        </p:spPr>
        <p:txBody>
          <a:bodyPr wrap="square" lIns="0" tIns="0" rIns="0" bIns="0" rtlCol="0"/>
          <a:lstStyle/>
          <a:p>
            <a:endParaRPr/>
          </a:p>
        </p:txBody>
      </p:sp>
      <p:sp>
        <p:nvSpPr>
          <p:cNvPr id="64" name="object 64"/>
          <p:cNvSpPr/>
          <p:nvPr/>
        </p:nvSpPr>
        <p:spPr>
          <a:xfrm>
            <a:off x="4645152" y="3065526"/>
            <a:ext cx="120650" cy="60325"/>
          </a:xfrm>
          <a:custGeom>
            <a:avLst/>
            <a:gdLst/>
            <a:ahLst/>
            <a:cxnLst/>
            <a:rect l="l" t="t" r="r" b="b"/>
            <a:pathLst>
              <a:path w="120650" h="60325">
                <a:moveTo>
                  <a:pt x="120396" y="29718"/>
                </a:moveTo>
                <a:lnTo>
                  <a:pt x="0" y="60198"/>
                </a:lnTo>
                <a:lnTo>
                  <a:pt x="0" y="0"/>
                </a:lnTo>
                <a:lnTo>
                  <a:pt x="120396" y="29718"/>
                </a:lnTo>
                <a:close/>
              </a:path>
            </a:pathLst>
          </a:custGeom>
          <a:ln w="14820">
            <a:solidFill>
              <a:srgbClr val="000000"/>
            </a:solidFill>
          </a:ln>
        </p:spPr>
        <p:txBody>
          <a:bodyPr wrap="square" lIns="0" tIns="0" rIns="0" bIns="0" rtlCol="0"/>
          <a:lstStyle/>
          <a:p>
            <a:endParaRPr/>
          </a:p>
        </p:txBody>
      </p:sp>
      <p:sp>
        <p:nvSpPr>
          <p:cNvPr id="65" name="object 65"/>
          <p:cNvSpPr/>
          <p:nvPr/>
        </p:nvSpPr>
        <p:spPr>
          <a:xfrm>
            <a:off x="2683001" y="3095244"/>
            <a:ext cx="845185" cy="0"/>
          </a:xfrm>
          <a:custGeom>
            <a:avLst/>
            <a:gdLst/>
            <a:ahLst/>
            <a:cxnLst/>
            <a:rect l="l" t="t" r="r" b="b"/>
            <a:pathLst>
              <a:path w="845185">
                <a:moveTo>
                  <a:pt x="0" y="0"/>
                </a:moveTo>
                <a:lnTo>
                  <a:pt x="845057" y="0"/>
                </a:lnTo>
              </a:path>
            </a:pathLst>
          </a:custGeom>
          <a:ln w="14820">
            <a:solidFill>
              <a:srgbClr val="000000"/>
            </a:solidFill>
          </a:ln>
        </p:spPr>
        <p:txBody>
          <a:bodyPr wrap="square" lIns="0" tIns="0" rIns="0" bIns="0" rtlCol="0"/>
          <a:lstStyle/>
          <a:p>
            <a:endParaRPr/>
          </a:p>
        </p:txBody>
      </p:sp>
      <p:sp>
        <p:nvSpPr>
          <p:cNvPr id="66" name="object 66"/>
          <p:cNvSpPr/>
          <p:nvPr/>
        </p:nvSpPr>
        <p:spPr>
          <a:xfrm>
            <a:off x="3528059" y="3095244"/>
            <a:ext cx="1270" cy="1270"/>
          </a:xfrm>
          <a:custGeom>
            <a:avLst/>
            <a:gdLst/>
            <a:ahLst/>
            <a:cxnLst/>
            <a:rect l="l" t="t" r="r" b="b"/>
            <a:pathLst>
              <a:path w="1270" h="1269">
                <a:moveTo>
                  <a:pt x="0" y="380"/>
                </a:moveTo>
                <a:lnTo>
                  <a:pt x="762" y="380"/>
                </a:lnTo>
              </a:path>
            </a:pathLst>
          </a:custGeom>
          <a:ln w="3175">
            <a:solidFill>
              <a:srgbClr val="000000"/>
            </a:solidFill>
          </a:ln>
        </p:spPr>
        <p:txBody>
          <a:bodyPr wrap="square" lIns="0" tIns="0" rIns="0" bIns="0" rtlCol="0"/>
          <a:lstStyle/>
          <a:p>
            <a:endParaRPr/>
          </a:p>
        </p:txBody>
      </p:sp>
      <p:sp>
        <p:nvSpPr>
          <p:cNvPr id="67" name="object 67"/>
          <p:cNvSpPr/>
          <p:nvPr/>
        </p:nvSpPr>
        <p:spPr>
          <a:xfrm>
            <a:off x="3407664" y="3065526"/>
            <a:ext cx="120650" cy="60325"/>
          </a:xfrm>
          <a:custGeom>
            <a:avLst/>
            <a:gdLst/>
            <a:ahLst/>
            <a:cxnLst/>
            <a:rect l="l" t="t" r="r" b="b"/>
            <a:pathLst>
              <a:path w="120650" h="60325">
                <a:moveTo>
                  <a:pt x="120396" y="29718"/>
                </a:moveTo>
                <a:lnTo>
                  <a:pt x="0" y="0"/>
                </a:lnTo>
                <a:lnTo>
                  <a:pt x="0" y="60198"/>
                </a:lnTo>
                <a:lnTo>
                  <a:pt x="120396" y="29718"/>
                </a:lnTo>
                <a:close/>
              </a:path>
            </a:pathLst>
          </a:custGeom>
          <a:solidFill>
            <a:srgbClr val="000000"/>
          </a:solidFill>
        </p:spPr>
        <p:txBody>
          <a:bodyPr wrap="square" lIns="0" tIns="0" rIns="0" bIns="0" rtlCol="0"/>
          <a:lstStyle/>
          <a:p>
            <a:endParaRPr/>
          </a:p>
        </p:txBody>
      </p:sp>
      <p:sp>
        <p:nvSpPr>
          <p:cNvPr id="68" name="object 68"/>
          <p:cNvSpPr/>
          <p:nvPr/>
        </p:nvSpPr>
        <p:spPr>
          <a:xfrm>
            <a:off x="3407664" y="3065526"/>
            <a:ext cx="120650" cy="60325"/>
          </a:xfrm>
          <a:custGeom>
            <a:avLst/>
            <a:gdLst/>
            <a:ahLst/>
            <a:cxnLst/>
            <a:rect l="l" t="t" r="r" b="b"/>
            <a:pathLst>
              <a:path w="120650" h="60325">
                <a:moveTo>
                  <a:pt x="120396" y="29718"/>
                </a:moveTo>
                <a:lnTo>
                  <a:pt x="0" y="60198"/>
                </a:lnTo>
                <a:lnTo>
                  <a:pt x="0" y="0"/>
                </a:lnTo>
                <a:lnTo>
                  <a:pt x="120396" y="29718"/>
                </a:lnTo>
                <a:close/>
              </a:path>
            </a:pathLst>
          </a:custGeom>
          <a:ln w="14820">
            <a:solidFill>
              <a:srgbClr val="000000"/>
            </a:solidFill>
          </a:ln>
        </p:spPr>
        <p:txBody>
          <a:bodyPr wrap="square" lIns="0" tIns="0" rIns="0" bIns="0" rtlCol="0"/>
          <a:lstStyle/>
          <a:p>
            <a:endParaRPr/>
          </a:p>
        </p:txBody>
      </p:sp>
      <p:sp>
        <p:nvSpPr>
          <p:cNvPr id="69" name="object 69"/>
          <p:cNvSpPr/>
          <p:nvPr/>
        </p:nvSpPr>
        <p:spPr>
          <a:xfrm>
            <a:off x="5489447" y="3095244"/>
            <a:ext cx="936625" cy="0"/>
          </a:xfrm>
          <a:custGeom>
            <a:avLst/>
            <a:gdLst/>
            <a:ahLst/>
            <a:cxnLst/>
            <a:rect l="l" t="t" r="r" b="b"/>
            <a:pathLst>
              <a:path w="936625">
                <a:moveTo>
                  <a:pt x="0" y="0"/>
                </a:moveTo>
                <a:lnTo>
                  <a:pt x="936498" y="0"/>
                </a:lnTo>
              </a:path>
            </a:pathLst>
          </a:custGeom>
          <a:ln w="14820">
            <a:solidFill>
              <a:srgbClr val="000000"/>
            </a:solidFill>
          </a:ln>
        </p:spPr>
        <p:txBody>
          <a:bodyPr wrap="square" lIns="0" tIns="0" rIns="0" bIns="0" rtlCol="0"/>
          <a:lstStyle/>
          <a:p>
            <a:endParaRPr/>
          </a:p>
        </p:txBody>
      </p:sp>
      <p:sp>
        <p:nvSpPr>
          <p:cNvPr id="70" name="object 70"/>
          <p:cNvSpPr/>
          <p:nvPr/>
        </p:nvSpPr>
        <p:spPr>
          <a:xfrm>
            <a:off x="6425946" y="3095244"/>
            <a:ext cx="1270" cy="1270"/>
          </a:xfrm>
          <a:custGeom>
            <a:avLst/>
            <a:gdLst/>
            <a:ahLst/>
            <a:cxnLst/>
            <a:rect l="l" t="t" r="r" b="b"/>
            <a:pathLst>
              <a:path w="1270" h="1269">
                <a:moveTo>
                  <a:pt x="0" y="381"/>
                </a:moveTo>
                <a:lnTo>
                  <a:pt x="761" y="381"/>
                </a:lnTo>
              </a:path>
            </a:pathLst>
          </a:custGeom>
          <a:ln w="3175">
            <a:solidFill>
              <a:srgbClr val="000000"/>
            </a:solidFill>
          </a:ln>
        </p:spPr>
        <p:txBody>
          <a:bodyPr wrap="square" lIns="0" tIns="0" rIns="0" bIns="0" rtlCol="0"/>
          <a:lstStyle/>
          <a:p>
            <a:endParaRPr/>
          </a:p>
        </p:txBody>
      </p:sp>
      <p:sp>
        <p:nvSpPr>
          <p:cNvPr id="71" name="object 71"/>
          <p:cNvSpPr/>
          <p:nvPr/>
        </p:nvSpPr>
        <p:spPr>
          <a:xfrm>
            <a:off x="6304788" y="3065526"/>
            <a:ext cx="121285" cy="60325"/>
          </a:xfrm>
          <a:custGeom>
            <a:avLst/>
            <a:gdLst/>
            <a:ahLst/>
            <a:cxnLst/>
            <a:rect l="l" t="t" r="r" b="b"/>
            <a:pathLst>
              <a:path w="121285" h="60325">
                <a:moveTo>
                  <a:pt x="121157" y="29718"/>
                </a:moveTo>
                <a:lnTo>
                  <a:pt x="0" y="0"/>
                </a:lnTo>
                <a:lnTo>
                  <a:pt x="0" y="60198"/>
                </a:lnTo>
                <a:lnTo>
                  <a:pt x="121157" y="29718"/>
                </a:lnTo>
                <a:close/>
              </a:path>
            </a:pathLst>
          </a:custGeom>
          <a:solidFill>
            <a:srgbClr val="000000"/>
          </a:solidFill>
        </p:spPr>
        <p:txBody>
          <a:bodyPr wrap="square" lIns="0" tIns="0" rIns="0" bIns="0" rtlCol="0"/>
          <a:lstStyle/>
          <a:p>
            <a:endParaRPr/>
          </a:p>
        </p:txBody>
      </p:sp>
      <p:sp>
        <p:nvSpPr>
          <p:cNvPr id="72" name="object 72"/>
          <p:cNvSpPr/>
          <p:nvPr/>
        </p:nvSpPr>
        <p:spPr>
          <a:xfrm>
            <a:off x="6304788" y="3065526"/>
            <a:ext cx="121285" cy="60325"/>
          </a:xfrm>
          <a:custGeom>
            <a:avLst/>
            <a:gdLst/>
            <a:ahLst/>
            <a:cxnLst/>
            <a:rect l="l" t="t" r="r" b="b"/>
            <a:pathLst>
              <a:path w="121285" h="60325">
                <a:moveTo>
                  <a:pt x="121157" y="29718"/>
                </a:moveTo>
                <a:lnTo>
                  <a:pt x="0" y="60198"/>
                </a:lnTo>
                <a:lnTo>
                  <a:pt x="0" y="0"/>
                </a:lnTo>
                <a:lnTo>
                  <a:pt x="121157" y="29718"/>
                </a:lnTo>
                <a:close/>
              </a:path>
            </a:pathLst>
          </a:custGeom>
          <a:ln w="14820">
            <a:solidFill>
              <a:srgbClr val="000000"/>
            </a:solidFill>
          </a:ln>
        </p:spPr>
        <p:txBody>
          <a:bodyPr wrap="square" lIns="0" tIns="0" rIns="0" bIns="0" rtlCol="0"/>
          <a:lstStyle/>
          <a:p>
            <a:endParaRPr/>
          </a:p>
        </p:txBody>
      </p:sp>
      <p:sp>
        <p:nvSpPr>
          <p:cNvPr id="73" name="object 73"/>
          <p:cNvSpPr/>
          <p:nvPr/>
        </p:nvSpPr>
        <p:spPr>
          <a:xfrm>
            <a:off x="6101334" y="4255008"/>
            <a:ext cx="325120" cy="0"/>
          </a:xfrm>
          <a:custGeom>
            <a:avLst/>
            <a:gdLst/>
            <a:ahLst/>
            <a:cxnLst/>
            <a:rect l="l" t="t" r="r" b="b"/>
            <a:pathLst>
              <a:path w="325120">
                <a:moveTo>
                  <a:pt x="0" y="0"/>
                </a:moveTo>
                <a:lnTo>
                  <a:pt x="324612" y="0"/>
                </a:lnTo>
              </a:path>
            </a:pathLst>
          </a:custGeom>
          <a:ln w="14820">
            <a:solidFill>
              <a:srgbClr val="000000"/>
            </a:solidFill>
          </a:ln>
        </p:spPr>
        <p:txBody>
          <a:bodyPr wrap="square" lIns="0" tIns="0" rIns="0" bIns="0" rtlCol="0"/>
          <a:lstStyle/>
          <a:p>
            <a:endParaRPr/>
          </a:p>
        </p:txBody>
      </p:sp>
      <p:sp>
        <p:nvSpPr>
          <p:cNvPr id="74" name="object 74"/>
          <p:cNvSpPr/>
          <p:nvPr/>
        </p:nvSpPr>
        <p:spPr>
          <a:xfrm>
            <a:off x="6425946" y="4255008"/>
            <a:ext cx="1270" cy="1270"/>
          </a:xfrm>
          <a:custGeom>
            <a:avLst/>
            <a:gdLst/>
            <a:ahLst/>
            <a:cxnLst/>
            <a:rect l="l" t="t" r="r" b="b"/>
            <a:pathLst>
              <a:path w="1270" h="1270">
                <a:moveTo>
                  <a:pt x="0" y="381"/>
                </a:moveTo>
                <a:lnTo>
                  <a:pt x="761" y="381"/>
                </a:lnTo>
              </a:path>
            </a:pathLst>
          </a:custGeom>
          <a:ln w="3175">
            <a:solidFill>
              <a:srgbClr val="000000"/>
            </a:solidFill>
          </a:ln>
        </p:spPr>
        <p:txBody>
          <a:bodyPr wrap="square" lIns="0" tIns="0" rIns="0" bIns="0" rtlCol="0"/>
          <a:lstStyle/>
          <a:p>
            <a:endParaRPr/>
          </a:p>
        </p:txBody>
      </p:sp>
      <p:sp>
        <p:nvSpPr>
          <p:cNvPr id="75" name="object 75"/>
          <p:cNvSpPr txBox="1"/>
          <p:nvPr/>
        </p:nvSpPr>
        <p:spPr>
          <a:xfrm>
            <a:off x="6548881" y="4182828"/>
            <a:ext cx="326390" cy="133985"/>
          </a:xfrm>
          <a:prstGeom prst="rect">
            <a:avLst/>
          </a:prstGeom>
        </p:spPr>
        <p:txBody>
          <a:bodyPr vert="horz" wrap="square" lIns="0" tIns="0" rIns="0" bIns="0" rtlCol="0">
            <a:spAutoFit/>
          </a:bodyPr>
          <a:lstStyle/>
          <a:p>
            <a:pPr marL="12700">
              <a:lnSpc>
                <a:spcPct val="100000"/>
              </a:lnSpc>
            </a:pPr>
            <a:r>
              <a:rPr sz="850" spc="25" dirty="0">
                <a:latin typeface="Arial"/>
                <a:cs typeface="Arial"/>
              </a:rPr>
              <a:t>P</a:t>
            </a:r>
            <a:r>
              <a:rPr sz="850" spc="-60" dirty="0">
                <a:latin typeface="Arial"/>
                <a:cs typeface="Arial"/>
              </a:rPr>
              <a:t>o</a:t>
            </a:r>
            <a:r>
              <a:rPr sz="850" spc="-25" dirty="0">
                <a:latin typeface="Arial"/>
                <a:cs typeface="Arial"/>
              </a:rPr>
              <a:t>w</a:t>
            </a:r>
            <a:r>
              <a:rPr sz="850" spc="5" dirty="0">
                <a:latin typeface="Arial"/>
                <a:cs typeface="Arial"/>
              </a:rPr>
              <a:t>e</a:t>
            </a:r>
            <a:r>
              <a:rPr sz="850" dirty="0">
                <a:latin typeface="Arial"/>
                <a:cs typeface="Arial"/>
              </a:rPr>
              <a:t>r</a:t>
            </a:r>
            <a:endParaRPr sz="850">
              <a:latin typeface="Arial"/>
              <a:cs typeface="Arial"/>
            </a:endParaRPr>
          </a:p>
        </p:txBody>
      </p:sp>
      <p:sp>
        <p:nvSpPr>
          <p:cNvPr id="76" name="object 76"/>
          <p:cNvSpPr txBox="1"/>
          <p:nvPr/>
        </p:nvSpPr>
        <p:spPr>
          <a:xfrm>
            <a:off x="6548881" y="4356560"/>
            <a:ext cx="321945" cy="133985"/>
          </a:xfrm>
          <a:prstGeom prst="rect">
            <a:avLst/>
          </a:prstGeom>
        </p:spPr>
        <p:txBody>
          <a:bodyPr vert="horz" wrap="square" lIns="0" tIns="0" rIns="0" bIns="0" rtlCol="0">
            <a:spAutoFit/>
          </a:bodyPr>
          <a:lstStyle/>
          <a:p>
            <a:pPr marL="12700">
              <a:lnSpc>
                <a:spcPct val="100000"/>
              </a:lnSpc>
            </a:pPr>
            <a:r>
              <a:rPr sz="850" spc="25" dirty="0">
                <a:latin typeface="Arial"/>
                <a:cs typeface="Arial"/>
              </a:rPr>
              <a:t>S</a:t>
            </a:r>
            <a:r>
              <a:rPr sz="850" spc="-10" dirty="0">
                <a:latin typeface="Arial"/>
                <a:cs typeface="Arial"/>
              </a:rPr>
              <a:t>i</a:t>
            </a:r>
            <a:r>
              <a:rPr sz="850" spc="5" dirty="0">
                <a:latin typeface="Arial"/>
                <a:cs typeface="Arial"/>
              </a:rPr>
              <a:t>g</a:t>
            </a:r>
            <a:r>
              <a:rPr sz="850" spc="-10" dirty="0">
                <a:latin typeface="Arial"/>
                <a:cs typeface="Arial"/>
              </a:rPr>
              <a:t>n</a:t>
            </a:r>
            <a:r>
              <a:rPr sz="850" spc="-55" dirty="0">
                <a:latin typeface="Arial"/>
                <a:cs typeface="Arial"/>
              </a:rPr>
              <a:t>a</a:t>
            </a:r>
            <a:r>
              <a:rPr sz="850" dirty="0">
                <a:latin typeface="Arial"/>
                <a:cs typeface="Arial"/>
              </a:rPr>
              <a:t>l</a:t>
            </a:r>
            <a:endParaRPr sz="850">
              <a:latin typeface="Arial"/>
              <a:cs typeface="Arial"/>
            </a:endParaRPr>
          </a:p>
        </p:txBody>
      </p:sp>
      <p:sp>
        <p:nvSpPr>
          <p:cNvPr id="77" name="object 77"/>
          <p:cNvSpPr/>
          <p:nvPr/>
        </p:nvSpPr>
        <p:spPr>
          <a:xfrm>
            <a:off x="5127497" y="3313938"/>
            <a:ext cx="0" cy="436245"/>
          </a:xfrm>
          <a:custGeom>
            <a:avLst/>
            <a:gdLst/>
            <a:ahLst/>
            <a:cxnLst/>
            <a:rect l="l" t="t" r="r" b="b"/>
            <a:pathLst>
              <a:path h="436245">
                <a:moveTo>
                  <a:pt x="0" y="0"/>
                </a:moveTo>
                <a:lnTo>
                  <a:pt x="0" y="435863"/>
                </a:lnTo>
              </a:path>
            </a:pathLst>
          </a:custGeom>
          <a:ln w="7975">
            <a:solidFill>
              <a:srgbClr val="000000"/>
            </a:solidFill>
          </a:ln>
        </p:spPr>
        <p:txBody>
          <a:bodyPr wrap="square" lIns="0" tIns="0" rIns="0" bIns="0" rtlCol="0"/>
          <a:lstStyle/>
          <a:p>
            <a:endParaRPr/>
          </a:p>
        </p:txBody>
      </p:sp>
      <p:sp>
        <p:nvSpPr>
          <p:cNvPr id="78" name="object 78"/>
          <p:cNvSpPr/>
          <p:nvPr/>
        </p:nvSpPr>
        <p:spPr>
          <a:xfrm>
            <a:off x="4765547" y="3750183"/>
            <a:ext cx="725170" cy="0"/>
          </a:xfrm>
          <a:custGeom>
            <a:avLst/>
            <a:gdLst/>
            <a:ahLst/>
            <a:cxnLst/>
            <a:rect l="l" t="t" r="r" b="b"/>
            <a:pathLst>
              <a:path w="725170">
                <a:moveTo>
                  <a:pt x="0" y="0"/>
                </a:moveTo>
                <a:lnTo>
                  <a:pt x="724662" y="0"/>
                </a:lnTo>
              </a:path>
            </a:pathLst>
          </a:custGeom>
          <a:ln w="3175">
            <a:solidFill>
              <a:srgbClr val="000000"/>
            </a:solidFill>
          </a:ln>
        </p:spPr>
        <p:txBody>
          <a:bodyPr wrap="square" lIns="0" tIns="0" rIns="0" bIns="0" rtlCol="0"/>
          <a:lstStyle/>
          <a:p>
            <a:endParaRPr/>
          </a:p>
        </p:txBody>
      </p:sp>
      <p:sp>
        <p:nvSpPr>
          <p:cNvPr id="79" name="object 79"/>
          <p:cNvSpPr/>
          <p:nvPr/>
        </p:nvSpPr>
        <p:spPr>
          <a:xfrm>
            <a:off x="5097779" y="3644646"/>
            <a:ext cx="52705" cy="105410"/>
          </a:xfrm>
          <a:custGeom>
            <a:avLst/>
            <a:gdLst/>
            <a:ahLst/>
            <a:cxnLst/>
            <a:rect l="l" t="t" r="r" b="b"/>
            <a:pathLst>
              <a:path w="52704" h="105410">
                <a:moveTo>
                  <a:pt x="52578" y="0"/>
                </a:moveTo>
                <a:lnTo>
                  <a:pt x="0" y="0"/>
                </a:lnTo>
                <a:lnTo>
                  <a:pt x="29718" y="105155"/>
                </a:lnTo>
                <a:lnTo>
                  <a:pt x="52578" y="0"/>
                </a:lnTo>
                <a:close/>
              </a:path>
            </a:pathLst>
          </a:custGeom>
          <a:solidFill>
            <a:srgbClr val="000000"/>
          </a:solidFill>
        </p:spPr>
        <p:txBody>
          <a:bodyPr wrap="square" lIns="0" tIns="0" rIns="0" bIns="0" rtlCol="0"/>
          <a:lstStyle/>
          <a:p>
            <a:endParaRPr/>
          </a:p>
        </p:txBody>
      </p:sp>
      <p:sp>
        <p:nvSpPr>
          <p:cNvPr id="80" name="object 80"/>
          <p:cNvSpPr/>
          <p:nvPr/>
        </p:nvSpPr>
        <p:spPr>
          <a:xfrm>
            <a:off x="5097779" y="3644646"/>
            <a:ext cx="52705" cy="105410"/>
          </a:xfrm>
          <a:custGeom>
            <a:avLst/>
            <a:gdLst/>
            <a:ahLst/>
            <a:cxnLst/>
            <a:rect l="l" t="t" r="r" b="b"/>
            <a:pathLst>
              <a:path w="52704" h="105410">
                <a:moveTo>
                  <a:pt x="29718" y="105155"/>
                </a:moveTo>
                <a:lnTo>
                  <a:pt x="0" y="0"/>
                </a:lnTo>
                <a:lnTo>
                  <a:pt x="52578" y="0"/>
                </a:lnTo>
                <a:lnTo>
                  <a:pt x="29718" y="105155"/>
                </a:lnTo>
                <a:close/>
              </a:path>
            </a:pathLst>
          </a:custGeom>
          <a:ln w="7975">
            <a:solidFill>
              <a:srgbClr val="000000"/>
            </a:solidFill>
          </a:ln>
        </p:spPr>
        <p:txBody>
          <a:bodyPr wrap="square" lIns="0" tIns="0" rIns="0" bIns="0" rtlCol="0"/>
          <a:lstStyle/>
          <a:p>
            <a:endParaRPr/>
          </a:p>
        </p:txBody>
      </p:sp>
      <p:sp>
        <p:nvSpPr>
          <p:cNvPr id="81" name="object 81"/>
          <p:cNvSpPr/>
          <p:nvPr/>
        </p:nvSpPr>
        <p:spPr>
          <a:xfrm>
            <a:off x="4765547" y="2884170"/>
            <a:ext cx="0" cy="429895"/>
          </a:xfrm>
          <a:custGeom>
            <a:avLst/>
            <a:gdLst/>
            <a:ahLst/>
            <a:cxnLst/>
            <a:rect l="l" t="t" r="r" b="b"/>
            <a:pathLst>
              <a:path h="429895">
                <a:moveTo>
                  <a:pt x="0" y="429767"/>
                </a:moveTo>
                <a:lnTo>
                  <a:pt x="0" y="0"/>
                </a:lnTo>
              </a:path>
            </a:pathLst>
          </a:custGeom>
          <a:ln w="7975">
            <a:solidFill>
              <a:srgbClr val="000000"/>
            </a:solidFill>
          </a:ln>
        </p:spPr>
        <p:txBody>
          <a:bodyPr wrap="square" lIns="0" tIns="0" rIns="0" bIns="0" rtlCol="0"/>
          <a:lstStyle/>
          <a:p>
            <a:endParaRPr/>
          </a:p>
        </p:txBody>
      </p:sp>
      <p:sp>
        <p:nvSpPr>
          <p:cNvPr id="82" name="object 82"/>
          <p:cNvSpPr/>
          <p:nvPr/>
        </p:nvSpPr>
        <p:spPr>
          <a:xfrm>
            <a:off x="3596640" y="2522982"/>
            <a:ext cx="189230" cy="0"/>
          </a:xfrm>
          <a:custGeom>
            <a:avLst/>
            <a:gdLst/>
            <a:ahLst/>
            <a:cxnLst/>
            <a:rect l="l" t="t" r="r" b="b"/>
            <a:pathLst>
              <a:path w="189229">
                <a:moveTo>
                  <a:pt x="188975" y="0"/>
                </a:moveTo>
                <a:lnTo>
                  <a:pt x="0" y="0"/>
                </a:lnTo>
              </a:path>
            </a:pathLst>
          </a:custGeom>
          <a:ln w="7975">
            <a:solidFill>
              <a:srgbClr val="000000"/>
            </a:solidFill>
          </a:ln>
        </p:spPr>
        <p:txBody>
          <a:bodyPr wrap="square" lIns="0" tIns="0" rIns="0" bIns="0" rtlCol="0"/>
          <a:lstStyle/>
          <a:p>
            <a:endParaRPr/>
          </a:p>
        </p:txBody>
      </p:sp>
      <p:sp>
        <p:nvSpPr>
          <p:cNvPr id="83" name="object 83"/>
          <p:cNvSpPr/>
          <p:nvPr/>
        </p:nvSpPr>
        <p:spPr>
          <a:xfrm>
            <a:off x="3883152" y="2522982"/>
            <a:ext cx="189230" cy="0"/>
          </a:xfrm>
          <a:custGeom>
            <a:avLst/>
            <a:gdLst/>
            <a:ahLst/>
            <a:cxnLst/>
            <a:rect l="l" t="t" r="r" b="b"/>
            <a:pathLst>
              <a:path w="189229">
                <a:moveTo>
                  <a:pt x="188975" y="0"/>
                </a:moveTo>
                <a:lnTo>
                  <a:pt x="0" y="0"/>
                </a:lnTo>
              </a:path>
            </a:pathLst>
          </a:custGeom>
          <a:ln w="7975">
            <a:solidFill>
              <a:srgbClr val="000000"/>
            </a:solidFill>
          </a:ln>
        </p:spPr>
        <p:txBody>
          <a:bodyPr wrap="square" lIns="0" tIns="0" rIns="0" bIns="0" rtlCol="0"/>
          <a:lstStyle/>
          <a:p>
            <a:endParaRPr/>
          </a:p>
        </p:txBody>
      </p:sp>
      <p:sp>
        <p:nvSpPr>
          <p:cNvPr id="84" name="object 84"/>
          <p:cNvSpPr/>
          <p:nvPr/>
        </p:nvSpPr>
        <p:spPr>
          <a:xfrm>
            <a:off x="4169664" y="2522982"/>
            <a:ext cx="189865" cy="0"/>
          </a:xfrm>
          <a:custGeom>
            <a:avLst/>
            <a:gdLst/>
            <a:ahLst/>
            <a:cxnLst/>
            <a:rect l="l" t="t" r="r" b="b"/>
            <a:pathLst>
              <a:path w="189864">
                <a:moveTo>
                  <a:pt x="189737" y="0"/>
                </a:moveTo>
                <a:lnTo>
                  <a:pt x="0" y="0"/>
                </a:lnTo>
              </a:path>
            </a:pathLst>
          </a:custGeom>
          <a:ln w="7975">
            <a:solidFill>
              <a:srgbClr val="000000"/>
            </a:solidFill>
          </a:ln>
        </p:spPr>
        <p:txBody>
          <a:bodyPr wrap="square" lIns="0" tIns="0" rIns="0" bIns="0" rtlCol="0"/>
          <a:lstStyle/>
          <a:p>
            <a:endParaRPr/>
          </a:p>
        </p:txBody>
      </p:sp>
      <p:sp>
        <p:nvSpPr>
          <p:cNvPr id="85" name="object 85"/>
          <p:cNvSpPr/>
          <p:nvPr/>
        </p:nvSpPr>
        <p:spPr>
          <a:xfrm>
            <a:off x="4448555" y="2522982"/>
            <a:ext cx="189865" cy="0"/>
          </a:xfrm>
          <a:custGeom>
            <a:avLst/>
            <a:gdLst/>
            <a:ahLst/>
            <a:cxnLst/>
            <a:rect l="l" t="t" r="r" b="b"/>
            <a:pathLst>
              <a:path w="189864">
                <a:moveTo>
                  <a:pt x="189738" y="0"/>
                </a:moveTo>
                <a:lnTo>
                  <a:pt x="0" y="0"/>
                </a:lnTo>
              </a:path>
            </a:pathLst>
          </a:custGeom>
          <a:ln w="7975">
            <a:solidFill>
              <a:srgbClr val="000000"/>
            </a:solidFill>
          </a:ln>
        </p:spPr>
        <p:txBody>
          <a:bodyPr wrap="square" lIns="0" tIns="0" rIns="0" bIns="0" rtlCol="0"/>
          <a:lstStyle/>
          <a:p>
            <a:endParaRPr/>
          </a:p>
        </p:txBody>
      </p:sp>
      <p:sp>
        <p:nvSpPr>
          <p:cNvPr id="86" name="object 86"/>
          <p:cNvSpPr/>
          <p:nvPr/>
        </p:nvSpPr>
        <p:spPr>
          <a:xfrm>
            <a:off x="4735829" y="2522982"/>
            <a:ext cx="189230" cy="0"/>
          </a:xfrm>
          <a:custGeom>
            <a:avLst/>
            <a:gdLst/>
            <a:ahLst/>
            <a:cxnLst/>
            <a:rect l="l" t="t" r="r" b="b"/>
            <a:pathLst>
              <a:path w="189229">
                <a:moveTo>
                  <a:pt x="188975" y="0"/>
                </a:moveTo>
                <a:lnTo>
                  <a:pt x="0" y="0"/>
                </a:lnTo>
              </a:path>
            </a:pathLst>
          </a:custGeom>
          <a:ln w="7975">
            <a:solidFill>
              <a:srgbClr val="000000"/>
            </a:solidFill>
          </a:ln>
        </p:spPr>
        <p:txBody>
          <a:bodyPr wrap="square" lIns="0" tIns="0" rIns="0" bIns="0" rtlCol="0"/>
          <a:lstStyle/>
          <a:p>
            <a:endParaRPr/>
          </a:p>
        </p:txBody>
      </p:sp>
      <p:sp>
        <p:nvSpPr>
          <p:cNvPr id="87" name="object 87"/>
          <p:cNvSpPr/>
          <p:nvPr/>
        </p:nvSpPr>
        <p:spPr>
          <a:xfrm>
            <a:off x="5022341" y="2522982"/>
            <a:ext cx="189865" cy="0"/>
          </a:xfrm>
          <a:custGeom>
            <a:avLst/>
            <a:gdLst/>
            <a:ahLst/>
            <a:cxnLst/>
            <a:rect l="l" t="t" r="r" b="b"/>
            <a:pathLst>
              <a:path w="189864">
                <a:moveTo>
                  <a:pt x="189737" y="0"/>
                </a:moveTo>
                <a:lnTo>
                  <a:pt x="0" y="0"/>
                </a:lnTo>
              </a:path>
            </a:pathLst>
          </a:custGeom>
          <a:ln w="7975">
            <a:solidFill>
              <a:srgbClr val="000000"/>
            </a:solidFill>
          </a:ln>
        </p:spPr>
        <p:txBody>
          <a:bodyPr wrap="square" lIns="0" tIns="0" rIns="0" bIns="0" rtlCol="0"/>
          <a:lstStyle/>
          <a:p>
            <a:endParaRPr/>
          </a:p>
        </p:txBody>
      </p:sp>
      <p:sp>
        <p:nvSpPr>
          <p:cNvPr id="88" name="object 88"/>
          <p:cNvSpPr/>
          <p:nvPr/>
        </p:nvSpPr>
        <p:spPr>
          <a:xfrm>
            <a:off x="5301234" y="2522982"/>
            <a:ext cx="189230" cy="0"/>
          </a:xfrm>
          <a:custGeom>
            <a:avLst/>
            <a:gdLst/>
            <a:ahLst/>
            <a:cxnLst/>
            <a:rect l="l" t="t" r="r" b="b"/>
            <a:pathLst>
              <a:path w="189229">
                <a:moveTo>
                  <a:pt x="188975" y="0"/>
                </a:moveTo>
                <a:lnTo>
                  <a:pt x="0" y="0"/>
                </a:lnTo>
              </a:path>
            </a:pathLst>
          </a:custGeom>
          <a:ln w="7975">
            <a:solidFill>
              <a:srgbClr val="000000"/>
            </a:solidFill>
          </a:ln>
        </p:spPr>
        <p:txBody>
          <a:bodyPr wrap="square" lIns="0" tIns="0" rIns="0" bIns="0" rtlCol="0"/>
          <a:lstStyle/>
          <a:p>
            <a:endParaRPr/>
          </a:p>
        </p:txBody>
      </p:sp>
      <p:sp>
        <p:nvSpPr>
          <p:cNvPr id="89" name="object 89"/>
          <p:cNvSpPr/>
          <p:nvPr/>
        </p:nvSpPr>
        <p:spPr>
          <a:xfrm>
            <a:off x="5587746" y="2522982"/>
            <a:ext cx="189865" cy="0"/>
          </a:xfrm>
          <a:custGeom>
            <a:avLst/>
            <a:gdLst/>
            <a:ahLst/>
            <a:cxnLst/>
            <a:rect l="l" t="t" r="r" b="b"/>
            <a:pathLst>
              <a:path w="189864">
                <a:moveTo>
                  <a:pt x="189737" y="0"/>
                </a:moveTo>
                <a:lnTo>
                  <a:pt x="0" y="0"/>
                </a:lnTo>
              </a:path>
            </a:pathLst>
          </a:custGeom>
          <a:ln w="7975">
            <a:solidFill>
              <a:srgbClr val="000000"/>
            </a:solidFill>
          </a:ln>
        </p:spPr>
        <p:txBody>
          <a:bodyPr wrap="square" lIns="0" tIns="0" rIns="0" bIns="0" rtlCol="0"/>
          <a:lstStyle/>
          <a:p>
            <a:endParaRPr/>
          </a:p>
        </p:txBody>
      </p:sp>
      <p:sp>
        <p:nvSpPr>
          <p:cNvPr id="90" name="object 90"/>
          <p:cNvSpPr/>
          <p:nvPr/>
        </p:nvSpPr>
        <p:spPr>
          <a:xfrm>
            <a:off x="5587746" y="4616196"/>
            <a:ext cx="189865" cy="0"/>
          </a:xfrm>
          <a:custGeom>
            <a:avLst/>
            <a:gdLst/>
            <a:ahLst/>
            <a:cxnLst/>
            <a:rect l="l" t="t" r="r" b="b"/>
            <a:pathLst>
              <a:path w="189864">
                <a:moveTo>
                  <a:pt x="189737" y="0"/>
                </a:moveTo>
                <a:lnTo>
                  <a:pt x="0" y="0"/>
                </a:lnTo>
              </a:path>
            </a:pathLst>
          </a:custGeom>
          <a:ln w="7975">
            <a:solidFill>
              <a:srgbClr val="000000"/>
            </a:solidFill>
          </a:ln>
        </p:spPr>
        <p:txBody>
          <a:bodyPr wrap="square" lIns="0" tIns="0" rIns="0" bIns="0" rtlCol="0"/>
          <a:lstStyle/>
          <a:p>
            <a:endParaRPr/>
          </a:p>
        </p:txBody>
      </p:sp>
      <p:sp>
        <p:nvSpPr>
          <p:cNvPr id="91" name="object 91"/>
          <p:cNvSpPr/>
          <p:nvPr/>
        </p:nvSpPr>
        <p:spPr>
          <a:xfrm>
            <a:off x="5301234" y="4616196"/>
            <a:ext cx="188595" cy="0"/>
          </a:xfrm>
          <a:custGeom>
            <a:avLst/>
            <a:gdLst/>
            <a:ahLst/>
            <a:cxnLst/>
            <a:rect l="l" t="t" r="r" b="b"/>
            <a:pathLst>
              <a:path w="188595">
                <a:moveTo>
                  <a:pt x="188213" y="0"/>
                </a:moveTo>
                <a:lnTo>
                  <a:pt x="0" y="0"/>
                </a:lnTo>
              </a:path>
            </a:pathLst>
          </a:custGeom>
          <a:ln w="7975">
            <a:solidFill>
              <a:srgbClr val="000000"/>
            </a:solidFill>
          </a:ln>
        </p:spPr>
        <p:txBody>
          <a:bodyPr wrap="square" lIns="0" tIns="0" rIns="0" bIns="0" rtlCol="0"/>
          <a:lstStyle/>
          <a:p>
            <a:endParaRPr/>
          </a:p>
        </p:txBody>
      </p:sp>
      <p:sp>
        <p:nvSpPr>
          <p:cNvPr id="92" name="object 92"/>
          <p:cNvSpPr/>
          <p:nvPr/>
        </p:nvSpPr>
        <p:spPr>
          <a:xfrm>
            <a:off x="5022341" y="4616196"/>
            <a:ext cx="189230" cy="0"/>
          </a:xfrm>
          <a:custGeom>
            <a:avLst/>
            <a:gdLst/>
            <a:ahLst/>
            <a:cxnLst/>
            <a:rect l="l" t="t" r="r" b="b"/>
            <a:pathLst>
              <a:path w="189229">
                <a:moveTo>
                  <a:pt x="188975" y="0"/>
                </a:moveTo>
                <a:lnTo>
                  <a:pt x="0" y="0"/>
                </a:lnTo>
              </a:path>
            </a:pathLst>
          </a:custGeom>
          <a:ln w="7975">
            <a:solidFill>
              <a:srgbClr val="000000"/>
            </a:solidFill>
          </a:ln>
        </p:spPr>
        <p:txBody>
          <a:bodyPr wrap="square" lIns="0" tIns="0" rIns="0" bIns="0" rtlCol="0"/>
          <a:lstStyle/>
          <a:p>
            <a:endParaRPr/>
          </a:p>
        </p:txBody>
      </p:sp>
      <p:sp>
        <p:nvSpPr>
          <p:cNvPr id="93" name="object 93"/>
          <p:cNvSpPr/>
          <p:nvPr/>
        </p:nvSpPr>
        <p:spPr>
          <a:xfrm>
            <a:off x="4735829" y="4616196"/>
            <a:ext cx="188595" cy="0"/>
          </a:xfrm>
          <a:custGeom>
            <a:avLst/>
            <a:gdLst/>
            <a:ahLst/>
            <a:cxnLst/>
            <a:rect l="l" t="t" r="r" b="b"/>
            <a:pathLst>
              <a:path w="188595">
                <a:moveTo>
                  <a:pt x="188214" y="0"/>
                </a:moveTo>
                <a:lnTo>
                  <a:pt x="0" y="0"/>
                </a:lnTo>
              </a:path>
            </a:pathLst>
          </a:custGeom>
          <a:ln w="7975">
            <a:solidFill>
              <a:srgbClr val="000000"/>
            </a:solidFill>
          </a:ln>
        </p:spPr>
        <p:txBody>
          <a:bodyPr wrap="square" lIns="0" tIns="0" rIns="0" bIns="0" rtlCol="0"/>
          <a:lstStyle/>
          <a:p>
            <a:endParaRPr/>
          </a:p>
        </p:txBody>
      </p:sp>
      <p:sp>
        <p:nvSpPr>
          <p:cNvPr id="94" name="object 94"/>
          <p:cNvSpPr/>
          <p:nvPr/>
        </p:nvSpPr>
        <p:spPr>
          <a:xfrm>
            <a:off x="4448555" y="4616196"/>
            <a:ext cx="189230" cy="0"/>
          </a:xfrm>
          <a:custGeom>
            <a:avLst/>
            <a:gdLst/>
            <a:ahLst/>
            <a:cxnLst/>
            <a:rect l="l" t="t" r="r" b="b"/>
            <a:pathLst>
              <a:path w="189229">
                <a:moveTo>
                  <a:pt x="188976" y="0"/>
                </a:moveTo>
                <a:lnTo>
                  <a:pt x="0" y="0"/>
                </a:lnTo>
              </a:path>
            </a:pathLst>
          </a:custGeom>
          <a:ln w="7975">
            <a:solidFill>
              <a:srgbClr val="000000"/>
            </a:solidFill>
          </a:ln>
        </p:spPr>
        <p:txBody>
          <a:bodyPr wrap="square" lIns="0" tIns="0" rIns="0" bIns="0" rtlCol="0"/>
          <a:lstStyle/>
          <a:p>
            <a:endParaRPr/>
          </a:p>
        </p:txBody>
      </p:sp>
      <p:sp>
        <p:nvSpPr>
          <p:cNvPr id="95" name="object 95"/>
          <p:cNvSpPr/>
          <p:nvPr/>
        </p:nvSpPr>
        <p:spPr>
          <a:xfrm>
            <a:off x="4169664" y="4616196"/>
            <a:ext cx="189230" cy="0"/>
          </a:xfrm>
          <a:custGeom>
            <a:avLst/>
            <a:gdLst/>
            <a:ahLst/>
            <a:cxnLst/>
            <a:rect l="l" t="t" r="r" b="b"/>
            <a:pathLst>
              <a:path w="189229">
                <a:moveTo>
                  <a:pt x="188975" y="0"/>
                </a:moveTo>
                <a:lnTo>
                  <a:pt x="0" y="0"/>
                </a:lnTo>
              </a:path>
            </a:pathLst>
          </a:custGeom>
          <a:ln w="7975">
            <a:solidFill>
              <a:srgbClr val="000000"/>
            </a:solidFill>
          </a:ln>
        </p:spPr>
        <p:txBody>
          <a:bodyPr wrap="square" lIns="0" tIns="0" rIns="0" bIns="0" rtlCol="0"/>
          <a:lstStyle/>
          <a:p>
            <a:endParaRPr/>
          </a:p>
        </p:txBody>
      </p:sp>
      <p:sp>
        <p:nvSpPr>
          <p:cNvPr id="96" name="object 96"/>
          <p:cNvSpPr/>
          <p:nvPr/>
        </p:nvSpPr>
        <p:spPr>
          <a:xfrm>
            <a:off x="3883152" y="4616196"/>
            <a:ext cx="188595" cy="0"/>
          </a:xfrm>
          <a:custGeom>
            <a:avLst/>
            <a:gdLst/>
            <a:ahLst/>
            <a:cxnLst/>
            <a:rect l="l" t="t" r="r" b="b"/>
            <a:pathLst>
              <a:path w="188595">
                <a:moveTo>
                  <a:pt x="188213" y="0"/>
                </a:moveTo>
                <a:lnTo>
                  <a:pt x="0" y="0"/>
                </a:lnTo>
              </a:path>
            </a:pathLst>
          </a:custGeom>
          <a:ln w="7975">
            <a:solidFill>
              <a:srgbClr val="000000"/>
            </a:solidFill>
          </a:ln>
        </p:spPr>
        <p:txBody>
          <a:bodyPr wrap="square" lIns="0" tIns="0" rIns="0" bIns="0" rtlCol="0"/>
          <a:lstStyle/>
          <a:p>
            <a:endParaRPr/>
          </a:p>
        </p:txBody>
      </p:sp>
      <p:sp>
        <p:nvSpPr>
          <p:cNvPr id="97" name="object 97"/>
          <p:cNvSpPr/>
          <p:nvPr/>
        </p:nvSpPr>
        <p:spPr>
          <a:xfrm>
            <a:off x="3596640" y="4616196"/>
            <a:ext cx="188595" cy="0"/>
          </a:xfrm>
          <a:custGeom>
            <a:avLst/>
            <a:gdLst/>
            <a:ahLst/>
            <a:cxnLst/>
            <a:rect l="l" t="t" r="r" b="b"/>
            <a:pathLst>
              <a:path w="188595">
                <a:moveTo>
                  <a:pt x="188213" y="0"/>
                </a:moveTo>
                <a:lnTo>
                  <a:pt x="0" y="0"/>
                </a:lnTo>
              </a:path>
            </a:pathLst>
          </a:custGeom>
          <a:ln w="7975">
            <a:solidFill>
              <a:srgbClr val="000000"/>
            </a:solidFill>
          </a:ln>
        </p:spPr>
        <p:txBody>
          <a:bodyPr wrap="square" lIns="0" tIns="0" rIns="0" bIns="0" rtlCol="0"/>
          <a:lstStyle/>
          <a:p>
            <a:endParaRPr/>
          </a:p>
        </p:txBody>
      </p:sp>
      <p:sp>
        <p:nvSpPr>
          <p:cNvPr id="98" name="object 98"/>
          <p:cNvSpPr/>
          <p:nvPr/>
        </p:nvSpPr>
        <p:spPr>
          <a:xfrm>
            <a:off x="3316223" y="4616196"/>
            <a:ext cx="189230" cy="0"/>
          </a:xfrm>
          <a:custGeom>
            <a:avLst/>
            <a:gdLst/>
            <a:ahLst/>
            <a:cxnLst/>
            <a:rect l="l" t="t" r="r" b="b"/>
            <a:pathLst>
              <a:path w="189229">
                <a:moveTo>
                  <a:pt x="188975" y="0"/>
                </a:moveTo>
                <a:lnTo>
                  <a:pt x="0" y="0"/>
                </a:lnTo>
              </a:path>
            </a:pathLst>
          </a:custGeom>
          <a:ln w="7975">
            <a:solidFill>
              <a:srgbClr val="000000"/>
            </a:solidFill>
          </a:ln>
        </p:spPr>
        <p:txBody>
          <a:bodyPr wrap="square" lIns="0" tIns="0" rIns="0" bIns="0" rtlCol="0"/>
          <a:lstStyle/>
          <a:p>
            <a:endParaRPr/>
          </a:p>
        </p:txBody>
      </p:sp>
      <p:sp>
        <p:nvSpPr>
          <p:cNvPr id="99" name="object 99"/>
          <p:cNvSpPr/>
          <p:nvPr/>
        </p:nvSpPr>
        <p:spPr>
          <a:xfrm>
            <a:off x="3528059" y="3389376"/>
            <a:ext cx="906780" cy="0"/>
          </a:xfrm>
          <a:custGeom>
            <a:avLst/>
            <a:gdLst/>
            <a:ahLst/>
            <a:cxnLst/>
            <a:rect l="l" t="t" r="r" b="b"/>
            <a:pathLst>
              <a:path w="906779">
                <a:moveTo>
                  <a:pt x="906779" y="0"/>
                </a:moveTo>
                <a:lnTo>
                  <a:pt x="0" y="0"/>
                </a:lnTo>
              </a:path>
            </a:pathLst>
          </a:custGeom>
          <a:ln w="7975">
            <a:solidFill>
              <a:srgbClr val="000000"/>
            </a:solidFill>
          </a:ln>
        </p:spPr>
        <p:txBody>
          <a:bodyPr wrap="square" lIns="0" tIns="0" rIns="0" bIns="0" rtlCol="0"/>
          <a:lstStyle/>
          <a:p>
            <a:endParaRPr/>
          </a:p>
        </p:txBody>
      </p:sp>
      <p:sp>
        <p:nvSpPr>
          <p:cNvPr id="100" name="object 100"/>
          <p:cNvSpPr txBox="1"/>
          <p:nvPr/>
        </p:nvSpPr>
        <p:spPr>
          <a:xfrm>
            <a:off x="4300220" y="3461213"/>
            <a:ext cx="515620" cy="253365"/>
          </a:xfrm>
          <a:prstGeom prst="rect">
            <a:avLst/>
          </a:prstGeom>
        </p:spPr>
        <p:txBody>
          <a:bodyPr vert="horz" wrap="square" lIns="0" tIns="0" rIns="0" bIns="0" rtlCol="0">
            <a:spAutoFit/>
          </a:bodyPr>
          <a:lstStyle/>
          <a:p>
            <a:pPr marL="147955" marR="5080" indent="-135890">
              <a:lnSpc>
                <a:spcPts val="940"/>
              </a:lnSpc>
            </a:pPr>
            <a:r>
              <a:rPr sz="850" dirty="0">
                <a:latin typeface="Arial"/>
                <a:cs typeface="Arial"/>
              </a:rPr>
              <a:t>a</a:t>
            </a:r>
            <a:r>
              <a:rPr sz="850" spc="5" dirty="0">
                <a:latin typeface="Arial"/>
                <a:cs typeface="Arial"/>
              </a:rPr>
              <a:t>d</a:t>
            </a:r>
            <a:r>
              <a:rPr sz="850" spc="-10" dirty="0">
                <a:latin typeface="Arial"/>
                <a:cs typeface="Arial"/>
              </a:rPr>
              <a:t>jus</a:t>
            </a:r>
            <a:r>
              <a:rPr sz="850" spc="-5" dirty="0">
                <a:latin typeface="Arial"/>
                <a:cs typeface="Arial"/>
              </a:rPr>
              <a:t>t</a:t>
            </a:r>
            <a:r>
              <a:rPr sz="850" spc="5" dirty="0">
                <a:latin typeface="Arial"/>
                <a:cs typeface="Arial"/>
              </a:rPr>
              <a:t>a</a:t>
            </a:r>
            <a:r>
              <a:rPr sz="850" spc="-60" dirty="0">
                <a:latin typeface="Arial"/>
                <a:cs typeface="Arial"/>
              </a:rPr>
              <a:t>b</a:t>
            </a:r>
            <a:r>
              <a:rPr sz="850" spc="40" dirty="0">
                <a:latin typeface="Arial"/>
                <a:cs typeface="Arial"/>
              </a:rPr>
              <a:t>l</a:t>
            </a:r>
            <a:r>
              <a:rPr sz="850" dirty="0">
                <a:latin typeface="Arial"/>
                <a:cs typeface="Arial"/>
              </a:rPr>
              <a:t>e </a:t>
            </a:r>
            <a:r>
              <a:rPr sz="850" spc="-5" dirty="0">
                <a:latin typeface="Arial"/>
                <a:cs typeface="Arial"/>
              </a:rPr>
              <a:t>f</a:t>
            </a:r>
            <a:r>
              <a:rPr sz="850" spc="5" dirty="0">
                <a:latin typeface="Arial"/>
                <a:cs typeface="Arial"/>
              </a:rPr>
              <a:t>o</a:t>
            </a:r>
            <a:r>
              <a:rPr sz="850" spc="10" dirty="0">
                <a:latin typeface="Arial"/>
                <a:cs typeface="Arial"/>
              </a:rPr>
              <a:t>r</a:t>
            </a:r>
            <a:r>
              <a:rPr sz="850" dirty="0">
                <a:latin typeface="Arial"/>
                <a:cs typeface="Arial"/>
              </a:rPr>
              <a:t>m</a:t>
            </a:r>
            <a:endParaRPr sz="850">
              <a:latin typeface="Arial"/>
              <a:cs typeface="Arial"/>
            </a:endParaRPr>
          </a:p>
        </p:txBody>
      </p:sp>
      <p:sp>
        <p:nvSpPr>
          <p:cNvPr id="101" name="object 101"/>
          <p:cNvSpPr/>
          <p:nvPr/>
        </p:nvSpPr>
        <p:spPr>
          <a:xfrm>
            <a:off x="4290059" y="4360164"/>
            <a:ext cx="325120" cy="0"/>
          </a:xfrm>
          <a:custGeom>
            <a:avLst/>
            <a:gdLst/>
            <a:ahLst/>
            <a:cxnLst/>
            <a:rect l="l" t="t" r="r" b="b"/>
            <a:pathLst>
              <a:path w="325120">
                <a:moveTo>
                  <a:pt x="324612" y="0"/>
                </a:moveTo>
                <a:lnTo>
                  <a:pt x="0" y="0"/>
                </a:lnTo>
              </a:path>
            </a:pathLst>
          </a:custGeom>
          <a:ln w="7975">
            <a:solidFill>
              <a:srgbClr val="000000"/>
            </a:solidFill>
          </a:ln>
        </p:spPr>
        <p:txBody>
          <a:bodyPr wrap="square" lIns="0" tIns="0" rIns="0" bIns="0" rtlCol="0"/>
          <a:lstStyle/>
          <a:p>
            <a:endParaRPr/>
          </a:p>
        </p:txBody>
      </p:sp>
      <p:sp>
        <p:nvSpPr>
          <p:cNvPr id="102" name="object 102"/>
          <p:cNvSpPr/>
          <p:nvPr/>
        </p:nvSpPr>
        <p:spPr>
          <a:xfrm>
            <a:off x="4290059" y="4337303"/>
            <a:ext cx="106045" cy="53340"/>
          </a:xfrm>
          <a:custGeom>
            <a:avLst/>
            <a:gdLst/>
            <a:ahLst/>
            <a:cxnLst/>
            <a:rect l="l" t="t" r="r" b="b"/>
            <a:pathLst>
              <a:path w="106045" h="53339">
                <a:moveTo>
                  <a:pt x="105917" y="53340"/>
                </a:moveTo>
                <a:lnTo>
                  <a:pt x="105917" y="0"/>
                </a:lnTo>
                <a:lnTo>
                  <a:pt x="0" y="22860"/>
                </a:lnTo>
                <a:lnTo>
                  <a:pt x="105917" y="53340"/>
                </a:lnTo>
                <a:close/>
              </a:path>
            </a:pathLst>
          </a:custGeom>
          <a:solidFill>
            <a:srgbClr val="000000"/>
          </a:solidFill>
        </p:spPr>
        <p:txBody>
          <a:bodyPr wrap="square" lIns="0" tIns="0" rIns="0" bIns="0" rtlCol="0"/>
          <a:lstStyle/>
          <a:p>
            <a:endParaRPr/>
          </a:p>
        </p:txBody>
      </p:sp>
      <p:sp>
        <p:nvSpPr>
          <p:cNvPr id="103" name="object 103"/>
          <p:cNvSpPr/>
          <p:nvPr/>
        </p:nvSpPr>
        <p:spPr>
          <a:xfrm>
            <a:off x="4290059" y="4337303"/>
            <a:ext cx="106045" cy="53340"/>
          </a:xfrm>
          <a:custGeom>
            <a:avLst/>
            <a:gdLst/>
            <a:ahLst/>
            <a:cxnLst/>
            <a:rect l="l" t="t" r="r" b="b"/>
            <a:pathLst>
              <a:path w="106045" h="53339">
                <a:moveTo>
                  <a:pt x="0" y="22860"/>
                </a:moveTo>
                <a:lnTo>
                  <a:pt x="105917" y="0"/>
                </a:lnTo>
                <a:lnTo>
                  <a:pt x="105917" y="53340"/>
                </a:lnTo>
                <a:lnTo>
                  <a:pt x="0" y="22860"/>
                </a:lnTo>
                <a:close/>
              </a:path>
            </a:pathLst>
          </a:custGeom>
          <a:ln w="7975">
            <a:solidFill>
              <a:srgbClr val="000000"/>
            </a:solidFill>
          </a:ln>
        </p:spPr>
        <p:txBody>
          <a:bodyPr wrap="square" lIns="0" tIns="0" rIns="0" bIns="0" rtlCol="0"/>
          <a:lstStyle/>
          <a:p>
            <a:endParaRPr/>
          </a:p>
        </p:txBody>
      </p:sp>
      <p:sp>
        <p:nvSpPr>
          <p:cNvPr id="104" name="object 104"/>
          <p:cNvSpPr/>
          <p:nvPr/>
        </p:nvSpPr>
        <p:spPr>
          <a:xfrm>
            <a:off x="4434078" y="2808732"/>
            <a:ext cx="0" cy="581025"/>
          </a:xfrm>
          <a:custGeom>
            <a:avLst/>
            <a:gdLst/>
            <a:ahLst/>
            <a:cxnLst/>
            <a:rect l="l" t="t" r="r" b="b"/>
            <a:pathLst>
              <a:path h="581025">
                <a:moveTo>
                  <a:pt x="0" y="0"/>
                </a:moveTo>
                <a:lnTo>
                  <a:pt x="0" y="580643"/>
                </a:lnTo>
              </a:path>
            </a:pathLst>
          </a:custGeom>
          <a:ln w="7975">
            <a:solidFill>
              <a:srgbClr val="000000"/>
            </a:solidFill>
          </a:ln>
        </p:spPr>
        <p:txBody>
          <a:bodyPr wrap="square" lIns="0" tIns="0" rIns="0" bIns="0" rtlCol="0"/>
          <a:lstStyle/>
          <a:p>
            <a:endParaRPr/>
          </a:p>
        </p:txBody>
      </p:sp>
      <p:sp>
        <p:nvSpPr>
          <p:cNvPr id="105" name="object 105"/>
          <p:cNvSpPr/>
          <p:nvPr/>
        </p:nvSpPr>
        <p:spPr>
          <a:xfrm>
            <a:off x="4290059" y="4217670"/>
            <a:ext cx="837565" cy="0"/>
          </a:xfrm>
          <a:custGeom>
            <a:avLst/>
            <a:gdLst/>
            <a:ahLst/>
            <a:cxnLst/>
            <a:rect l="l" t="t" r="r" b="b"/>
            <a:pathLst>
              <a:path w="837564">
                <a:moveTo>
                  <a:pt x="837438" y="0"/>
                </a:moveTo>
                <a:lnTo>
                  <a:pt x="0" y="0"/>
                </a:lnTo>
              </a:path>
            </a:pathLst>
          </a:custGeom>
          <a:ln w="7975">
            <a:solidFill>
              <a:srgbClr val="000000"/>
            </a:solidFill>
          </a:ln>
        </p:spPr>
        <p:txBody>
          <a:bodyPr wrap="square" lIns="0" tIns="0" rIns="0" bIns="0" rtlCol="0"/>
          <a:lstStyle/>
          <a:p>
            <a:endParaRPr/>
          </a:p>
        </p:txBody>
      </p:sp>
      <p:sp>
        <p:nvSpPr>
          <p:cNvPr id="106" name="object 106"/>
          <p:cNvSpPr/>
          <p:nvPr/>
        </p:nvSpPr>
        <p:spPr>
          <a:xfrm>
            <a:off x="4290059" y="4194809"/>
            <a:ext cx="106045" cy="52069"/>
          </a:xfrm>
          <a:custGeom>
            <a:avLst/>
            <a:gdLst/>
            <a:ahLst/>
            <a:cxnLst/>
            <a:rect l="l" t="t" r="r" b="b"/>
            <a:pathLst>
              <a:path w="106045" h="52070">
                <a:moveTo>
                  <a:pt x="105917" y="51815"/>
                </a:moveTo>
                <a:lnTo>
                  <a:pt x="105917" y="0"/>
                </a:lnTo>
                <a:lnTo>
                  <a:pt x="0" y="22860"/>
                </a:lnTo>
                <a:lnTo>
                  <a:pt x="105917" y="51815"/>
                </a:lnTo>
                <a:close/>
              </a:path>
            </a:pathLst>
          </a:custGeom>
          <a:solidFill>
            <a:srgbClr val="000000"/>
          </a:solidFill>
        </p:spPr>
        <p:txBody>
          <a:bodyPr wrap="square" lIns="0" tIns="0" rIns="0" bIns="0" rtlCol="0"/>
          <a:lstStyle/>
          <a:p>
            <a:endParaRPr/>
          </a:p>
        </p:txBody>
      </p:sp>
      <p:sp>
        <p:nvSpPr>
          <p:cNvPr id="107" name="object 107"/>
          <p:cNvSpPr/>
          <p:nvPr/>
        </p:nvSpPr>
        <p:spPr>
          <a:xfrm>
            <a:off x="4290059" y="4194809"/>
            <a:ext cx="106045" cy="52069"/>
          </a:xfrm>
          <a:custGeom>
            <a:avLst/>
            <a:gdLst/>
            <a:ahLst/>
            <a:cxnLst/>
            <a:rect l="l" t="t" r="r" b="b"/>
            <a:pathLst>
              <a:path w="106045" h="52070">
                <a:moveTo>
                  <a:pt x="0" y="22860"/>
                </a:moveTo>
                <a:lnTo>
                  <a:pt x="105917" y="0"/>
                </a:lnTo>
                <a:lnTo>
                  <a:pt x="105917" y="51815"/>
                </a:lnTo>
                <a:lnTo>
                  <a:pt x="0" y="22860"/>
                </a:lnTo>
                <a:close/>
              </a:path>
            </a:pathLst>
          </a:custGeom>
          <a:ln w="7975">
            <a:solidFill>
              <a:srgbClr val="000000"/>
            </a:solidFill>
          </a:ln>
        </p:spPr>
        <p:txBody>
          <a:bodyPr wrap="square" lIns="0" tIns="0" rIns="0" bIns="0" rtlCol="0"/>
          <a:lstStyle/>
          <a:p>
            <a:endParaRPr/>
          </a:p>
        </p:txBody>
      </p:sp>
      <p:sp>
        <p:nvSpPr>
          <p:cNvPr id="108" name="object 108"/>
          <p:cNvSpPr txBox="1"/>
          <p:nvPr/>
        </p:nvSpPr>
        <p:spPr>
          <a:xfrm>
            <a:off x="1915160" y="3477501"/>
            <a:ext cx="873760" cy="153035"/>
          </a:xfrm>
          <a:prstGeom prst="rect">
            <a:avLst/>
          </a:prstGeom>
        </p:spPr>
        <p:txBody>
          <a:bodyPr vert="horz" wrap="square" lIns="0" tIns="0" rIns="0" bIns="0" rtlCol="0">
            <a:spAutoFit/>
          </a:bodyPr>
          <a:lstStyle/>
          <a:p>
            <a:pPr marL="12700">
              <a:lnSpc>
                <a:spcPct val="100000"/>
              </a:lnSpc>
            </a:pPr>
            <a:r>
              <a:rPr sz="1000" spc="-15" dirty="0">
                <a:latin typeface="Arial"/>
                <a:cs typeface="Arial"/>
              </a:rPr>
              <a:t>E</a:t>
            </a:r>
            <a:r>
              <a:rPr sz="1000" spc="10" dirty="0">
                <a:latin typeface="Arial"/>
                <a:cs typeface="Arial"/>
              </a:rPr>
              <a:t>l</a:t>
            </a:r>
            <a:r>
              <a:rPr sz="1000" spc="-20" dirty="0">
                <a:latin typeface="Arial"/>
                <a:cs typeface="Arial"/>
              </a:rPr>
              <a:t>e</a:t>
            </a:r>
            <a:r>
              <a:rPr sz="1000" spc="25" dirty="0">
                <a:latin typeface="Arial"/>
                <a:cs typeface="Arial"/>
              </a:rPr>
              <a:t>c</a:t>
            </a:r>
            <a:r>
              <a:rPr sz="1000" spc="-35" dirty="0">
                <a:latin typeface="Arial"/>
                <a:cs typeface="Arial"/>
              </a:rPr>
              <a:t>t</a:t>
            </a:r>
            <a:r>
              <a:rPr sz="1000" spc="10" dirty="0">
                <a:latin typeface="Arial"/>
                <a:cs typeface="Arial"/>
              </a:rPr>
              <a:t>r</a:t>
            </a:r>
            <a:r>
              <a:rPr sz="1000" spc="15" dirty="0">
                <a:latin typeface="Arial"/>
                <a:cs typeface="Arial"/>
              </a:rPr>
              <a:t>i</a:t>
            </a:r>
            <a:r>
              <a:rPr sz="1000" dirty="0">
                <a:latin typeface="Arial"/>
                <a:cs typeface="Arial"/>
              </a:rPr>
              <a:t>c</a:t>
            </a:r>
            <a:r>
              <a:rPr sz="1000" spc="-15" dirty="0">
                <a:latin typeface="Arial"/>
                <a:cs typeface="Arial"/>
              </a:rPr>
              <a:t> </a:t>
            </a:r>
            <a:r>
              <a:rPr sz="1000" spc="-20" dirty="0">
                <a:latin typeface="Arial"/>
                <a:cs typeface="Arial"/>
              </a:rPr>
              <a:t>So</a:t>
            </a:r>
            <a:r>
              <a:rPr sz="1000" spc="-25" dirty="0">
                <a:latin typeface="Arial"/>
                <a:cs typeface="Arial"/>
              </a:rPr>
              <a:t>u</a:t>
            </a:r>
            <a:r>
              <a:rPr sz="1000" spc="25" dirty="0">
                <a:latin typeface="Arial"/>
                <a:cs typeface="Arial"/>
              </a:rPr>
              <a:t>r</a:t>
            </a:r>
            <a:r>
              <a:rPr sz="1000" spc="-35" dirty="0">
                <a:latin typeface="Arial"/>
                <a:cs typeface="Arial"/>
              </a:rPr>
              <a:t>c</a:t>
            </a:r>
            <a:r>
              <a:rPr sz="1000" dirty="0">
                <a:latin typeface="Arial"/>
                <a:cs typeface="Arial"/>
              </a:rPr>
              <a:t>e</a:t>
            </a:r>
            <a:endParaRPr sz="1000">
              <a:latin typeface="Arial"/>
              <a:cs typeface="Arial"/>
            </a:endParaRPr>
          </a:p>
        </p:txBody>
      </p:sp>
      <p:sp>
        <p:nvSpPr>
          <p:cNvPr id="109" name="object 109"/>
          <p:cNvSpPr txBox="1"/>
          <p:nvPr/>
        </p:nvSpPr>
        <p:spPr>
          <a:xfrm>
            <a:off x="2149854" y="3619997"/>
            <a:ext cx="400685" cy="153035"/>
          </a:xfrm>
          <a:prstGeom prst="rect">
            <a:avLst/>
          </a:prstGeom>
        </p:spPr>
        <p:txBody>
          <a:bodyPr vert="horz" wrap="square" lIns="0" tIns="0" rIns="0" bIns="0" rtlCol="0">
            <a:spAutoFit/>
          </a:bodyPr>
          <a:lstStyle/>
          <a:p>
            <a:pPr marL="12700">
              <a:lnSpc>
                <a:spcPct val="100000"/>
              </a:lnSpc>
            </a:pPr>
            <a:r>
              <a:rPr sz="1000" spc="25" dirty="0">
                <a:latin typeface="Arial"/>
                <a:cs typeface="Arial"/>
              </a:rPr>
              <a:t>(</a:t>
            </a:r>
            <a:r>
              <a:rPr sz="1000" spc="-35" dirty="0">
                <a:latin typeface="Arial"/>
                <a:cs typeface="Arial"/>
              </a:rPr>
              <a:t>u</a:t>
            </a:r>
            <a:r>
              <a:rPr sz="1000" spc="-45" dirty="0">
                <a:latin typeface="Arial"/>
                <a:cs typeface="Arial"/>
              </a:rPr>
              <a:t>t</a:t>
            </a:r>
            <a:r>
              <a:rPr sz="1000" spc="15" dirty="0">
                <a:latin typeface="Arial"/>
                <a:cs typeface="Arial"/>
              </a:rPr>
              <a:t>i</a:t>
            </a:r>
            <a:r>
              <a:rPr sz="1000" spc="10" dirty="0">
                <a:latin typeface="Arial"/>
                <a:cs typeface="Arial"/>
              </a:rPr>
              <a:t>l</a:t>
            </a:r>
            <a:r>
              <a:rPr sz="1000" spc="20" dirty="0">
                <a:latin typeface="Arial"/>
                <a:cs typeface="Arial"/>
              </a:rPr>
              <a:t>i</a:t>
            </a:r>
            <a:r>
              <a:rPr sz="1000" spc="15" dirty="0">
                <a:latin typeface="Arial"/>
                <a:cs typeface="Arial"/>
              </a:rPr>
              <a:t>t</a:t>
            </a:r>
            <a:r>
              <a:rPr sz="1000" spc="-25" dirty="0">
                <a:latin typeface="Arial"/>
                <a:cs typeface="Arial"/>
              </a:rPr>
              <a:t>y</a:t>
            </a:r>
            <a:r>
              <a:rPr sz="1000" dirty="0">
                <a:latin typeface="Arial"/>
                <a:cs typeface="Arial"/>
              </a:rPr>
              <a:t>)</a:t>
            </a:r>
            <a:endParaRPr sz="1000">
              <a:latin typeface="Arial"/>
              <a:cs typeface="Arial"/>
            </a:endParaRPr>
          </a:p>
        </p:txBody>
      </p:sp>
      <p:sp>
        <p:nvSpPr>
          <p:cNvPr id="110" name="object 110"/>
          <p:cNvSpPr/>
          <p:nvPr/>
        </p:nvSpPr>
        <p:spPr>
          <a:xfrm>
            <a:off x="3890009" y="3389376"/>
            <a:ext cx="0" cy="760095"/>
          </a:xfrm>
          <a:custGeom>
            <a:avLst/>
            <a:gdLst/>
            <a:ahLst/>
            <a:cxnLst/>
            <a:rect l="l" t="t" r="r" b="b"/>
            <a:pathLst>
              <a:path h="760095">
                <a:moveTo>
                  <a:pt x="0" y="759713"/>
                </a:moveTo>
                <a:lnTo>
                  <a:pt x="0" y="0"/>
                </a:lnTo>
              </a:path>
            </a:pathLst>
          </a:custGeom>
          <a:ln w="7975">
            <a:solidFill>
              <a:srgbClr val="000000"/>
            </a:solidFill>
          </a:ln>
        </p:spPr>
        <p:txBody>
          <a:bodyPr wrap="square" lIns="0" tIns="0" rIns="0" bIns="0" rtlCol="0"/>
          <a:lstStyle/>
          <a:p>
            <a:endParaRPr/>
          </a:p>
        </p:txBody>
      </p:sp>
      <p:sp>
        <p:nvSpPr>
          <p:cNvPr id="111" name="object 111"/>
          <p:cNvSpPr/>
          <p:nvPr/>
        </p:nvSpPr>
        <p:spPr>
          <a:xfrm>
            <a:off x="3867150" y="3389376"/>
            <a:ext cx="53340" cy="97155"/>
          </a:xfrm>
          <a:custGeom>
            <a:avLst/>
            <a:gdLst/>
            <a:ahLst/>
            <a:cxnLst/>
            <a:rect l="l" t="t" r="r" b="b"/>
            <a:pathLst>
              <a:path w="53339" h="97154">
                <a:moveTo>
                  <a:pt x="53339" y="96774"/>
                </a:moveTo>
                <a:lnTo>
                  <a:pt x="22860" y="0"/>
                </a:lnTo>
                <a:lnTo>
                  <a:pt x="0" y="96774"/>
                </a:lnTo>
                <a:lnTo>
                  <a:pt x="53339" y="96774"/>
                </a:lnTo>
                <a:close/>
              </a:path>
            </a:pathLst>
          </a:custGeom>
          <a:solidFill>
            <a:srgbClr val="000000"/>
          </a:solidFill>
        </p:spPr>
        <p:txBody>
          <a:bodyPr wrap="square" lIns="0" tIns="0" rIns="0" bIns="0" rtlCol="0"/>
          <a:lstStyle/>
          <a:p>
            <a:endParaRPr/>
          </a:p>
        </p:txBody>
      </p:sp>
      <p:sp>
        <p:nvSpPr>
          <p:cNvPr id="112" name="object 112"/>
          <p:cNvSpPr/>
          <p:nvPr/>
        </p:nvSpPr>
        <p:spPr>
          <a:xfrm>
            <a:off x="3867150" y="3389376"/>
            <a:ext cx="53340" cy="97155"/>
          </a:xfrm>
          <a:custGeom>
            <a:avLst/>
            <a:gdLst/>
            <a:ahLst/>
            <a:cxnLst/>
            <a:rect l="l" t="t" r="r" b="b"/>
            <a:pathLst>
              <a:path w="53339" h="97154">
                <a:moveTo>
                  <a:pt x="22860" y="0"/>
                </a:moveTo>
                <a:lnTo>
                  <a:pt x="53339" y="96774"/>
                </a:lnTo>
                <a:lnTo>
                  <a:pt x="0" y="96774"/>
                </a:lnTo>
                <a:lnTo>
                  <a:pt x="22860" y="0"/>
                </a:lnTo>
                <a:close/>
              </a:path>
            </a:pathLst>
          </a:custGeom>
          <a:ln w="7975">
            <a:solidFill>
              <a:srgbClr val="000000"/>
            </a:solidFill>
          </a:ln>
        </p:spPr>
        <p:txBody>
          <a:bodyPr wrap="square" lIns="0" tIns="0" rIns="0" bIns="0" rtlCol="0"/>
          <a:lstStyle/>
          <a:p>
            <a:endParaRPr/>
          </a:p>
        </p:txBody>
      </p:sp>
      <p:sp>
        <p:nvSpPr>
          <p:cNvPr id="113" name="object 113"/>
          <p:cNvSpPr txBox="1"/>
          <p:nvPr/>
        </p:nvSpPr>
        <p:spPr>
          <a:xfrm>
            <a:off x="4881626" y="3801351"/>
            <a:ext cx="481965" cy="153035"/>
          </a:xfrm>
          <a:prstGeom prst="rect">
            <a:avLst/>
          </a:prstGeom>
        </p:spPr>
        <p:txBody>
          <a:bodyPr vert="horz" wrap="square" lIns="0" tIns="0" rIns="0" bIns="0" rtlCol="0">
            <a:spAutoFit/>
          </a:bodyPr>
          <a:lstStyle/>
          <a:p>
            <a:pPr marL="12700">
              <a:lnSpc>
                <a:spcPct val="100000"/>
              </a:lnSpc>
            </a:pPr>
            <a:r>
              <a:rPr sz="1000" spc="-25" dirty="0">
                <a:latin typeface="Arial"/>
                <a:cs typeface="Arial"/>
              </a:rPr>
              <a:t>S</a:t>
            </a:r>
            <a:r>
              <a:rPr sz="1000" spc="-20" dirty="0">
                <a:latin typeface="Arial"/>
                <a:cs typeface="Arial"/>
              </a:rPr>
              <a:t>e</a:t>
            </a:r>
            <a:r>
              <a:rPr sz="1000" spc="-25" dirty="0">
                <a:latin typeface="Arial"/>
                <a:cs typeface="Arial"/>
              </a:rPr>
              <a:t>nso</a:t>
            </a:r>
            <a:r>
              <a:rPr sz="1000" spc="25" dirty="0">
                <a:latin typeface="Arial"/>
                <a:cs typeface="Arial"/>
              </a:rPr>
              <a:t>r</a:t>
            </a:r>
            <a:r>
              <a:rPr sz="1000" dirty="0">
                <a:latin typeface="Arial"/>
                <a:cs typeface="Arial"/>
              </a:rPr>
              <a:t>s</a:t>
            </a:r>
            <a:endParaRPr sz="1000">
              <a:latin typeface="Arial"/>
              <a:cs typeface="Arial"/>
            </a:endParaRPr>
          </a:p>
        </p:txBody>
      </p:sp>
      <p:sp>
        <p:nvSpPr>
          <p:cNvPr id="114" name="object 114"/>
          <p:cNvSpPr/>
          <p:nvPr/>
        </p:nvSpPr>
        <p:spPr>
          <a:xfrm>
            <a:off x="5776721" y="3208020"/>
            <a:ext cx="0" cy="165735"/>
          </a:xfrm>
          <a:custGeom>
            <a:avLst/>
            <a:gdLst/>
            <a:ahLst/>
            <a:cxnLst/>
            <a:rect l="l" t="t" r="r" b="b"/>
            <a:pathLst>
              <a:path h="165735">
                <a:moveTo>
                  <a:pt x="0" y="0"/>
                </a:moveTo>
                <a:lnTo>
                  <a:pt x="0" y="165353"/>
                </a:lnTo>
              </a:path>
            </a:pathLst>
          </a:custGeom>
          <a:ln w="7975">
            <a:solidFill>
              <a:srgbClr val="000000"/>
            </a:solidFill>
          </a:ln>
        </p:spPr>
        <p:txBody>
          <a:bodyPr wrap="square" lIns="0" tIns="0" rIns="0" bIns="0" rtlCol="0"/>
          <a:lstStyle/>
          <a:p>
            <a:endParaRPr/>
          </a:p>
        </p:txBody>
      </p:sp>
      <p:sp>
        <p:nvSpPr>
          <p:cNvPr id="115" name="object 115"/>
          <p:cNvSpPr/>
          <p:nvPr/>
        </p:nvSpPr>
        <p:spPr>
          <a:xfrm>
            <a:off x="5776721" y="3373373"/>
            <a:ext cx="1270" cy="1270"/>
          </a:xfrm>
          <a:custGeom>
            <a:avLst/>
            <a:gdLst/>
            <a:ahLst/>
            <a:cxnLst/>
            <a:rect l="l" t="t" r="r" b="b"/>
            <a:pathLst>
              <a:path w="1270" h="1270">
                <a:moveTo>
                  <a:pt x="0" y="381"/>
                </a:moveTo>
                <a:lnTo>
                  <a:pt x="762" y="381"/>
                </a:lnTo>
              </a:path>
            </a:pathLst>
          </a:custGeom>
          <a:ln w="3175">
            <a:solidFill>
              <a:srgbClr val="000000"/>
            </a:solidFill>
          </a:ln>
        </p:spPr>
        <p:txBody>
          <a:bodyPr wrap="square" lIns="0" tIns="0" rIns="0" bIns="0" rtlCol="0"/>
          <a:lstStyle/>
          <a:p>
            <a:endParaRPr/>
          </a:p>
        </p:txBody>
      </p:sp>
      <p:sp>
        <p:nvSpPr>
          <p:cNvPr id="116" name="object 116"/>
          <p:cNvSpPr/>
          <p:nvPr/>
        </p:nvSpPr>
        <p:spPr>
          <a:xfrm>
            <a:off x="5776721" y="3456432"/>
            <a:ext cx="0" cy="165735"/>
          </a:xfrm>
          <a:custGeom>
            <a:avLst/>
            <a:gdLst/>
            <a:ahLst/>
            <a:cxnLst/>
            <a:rect l="l" t="t" r="r" b="b"/>
            <a:pathLst>
              <a:path h="165735">
                <a:moveTo>
                  <a:pt x="0" y="0"/>
                </a:moveTo>
                <a:lnTo>
                  <a:pt x="0" y="165353"/>
                </a:lnTo>
              </a:path>
            </a:pathLst>
          </a:custGeom>
          <a:ln w="7975">
            <a:solidFill>
              <a:srgbClr val="000000"/>
            </a:solidFill>
          </a:ln>
        </p:spPr>
        <p:txBody>
          <a:bodyPr wrap="square" lIns="0" tIns="0" rIns="0" bIns="0" rtlCol="0"/>
          <a:lstStyle/>
          <a:p>
            <a:endParaRPr/>
          </a:p>
        </p:txBody>
      </p:sp>
      <p:sp>
        <p:nvSpPr>
          <p:cNvPr id="117" name="object 117"/>
          <p:cNvSpPr/>
          <p:nvPr/>
        </p:nvSpPr>
        <p:spPr>
          <a:xfrm>
            <a:off x="5776721" y="3621785"/>
            <a:ext cx="1270" cy="1270"/>
          </a:xfrm>
          <a:custGeom>
            <a:avLst/>
            <a:gdLst/>
            <a:ahLst/>
            <a:cxnLst/>
            <a:rect l="l" t="t" r="r" b="b"/>
            <a:pathLst>
              <a:path w="1270" h="1270">
                <a:moveTo>
                  <a:pt x="0" y="381"/>
                </a:moveTo>
                <a:lnTo>
                  <a:pt x="762" y="381"/>
                </a:lnTo>
              </a:path>
            </a:pathLst>
          </a:custGeom>
          <a:ln w="3175">
            <a:solidFill>
              <a:srgbClr val="000000"/>
            </a:solidFill>
          </a:ln>
        </p:spPr>
        <p:txBody>
          <a:bodyPr wrap="square" lIns="0" tIns="0" rIns="0" bIns="0" rtlCol="0"/>
          <a:lstStyle/>
          <a:p>
            <a:endParaRPr/>
          </a:p>
        </p:txBody>
      </p:sp>
      <p:sp>
        <p:nvSpPr>
          <p:cNvPr id="118" name="object 118"/>
          <p:cNvSpPr/>
          <p:nvPr/>
        </p:nvSpPr>
        <p:spPr>
          <a:xfrm>
            <a:off x="5776721" y="3705605"/>
            <a:ext cx="0" cy="165735"/>
          </a:xfrm>
          <a:custGeom>
            <a:avLst/>
            <a:gdLst/>
            <a:ahLst/>
            <a:cxnLst/>
            <a:rect l="l" t="t" r="r" b="b"/>
            <a:pathLst>
              <a:path h="165735">
                <a:moveTo>
                  <a:pt x="0" y="0"/>
                </a:moveTo>
                <a:lnTo>
                  <a:pt x="0" y="165354"/>
                </a:lnTo>
              </a:path>
            </a:pathLst>
          </a:custGeom>
          <a:ln w="7975">
            <a:solidFill>
              <a:srgbClr val="000000"/>
            </a:solidFill>
          </a:ln>
        </p:spPr>
        <p:txBody>
          <a:bodyPr wrap="square" lIns="0" tIns="0" rIns="0" bIns="0" rtlCol="0"/>
          <a:lstStyle/>
          <a:p>
            <a:endParaRPr/>
          </a:p>
        </p:txBody>
      </p:sp>
      <p:sp>
        <p:nvSpPr>
          <p:cNvPr id="119" name="object 119"/>
          <p:cNvSpPr/>
          <p:nvPr/>
        </p:nvSpPr>
        <p:spPr>
          <a:xfrm>
            <a:off x="5776721" y="3870959"/>
            <a:ext cx="1270" cy="1270"/>
          </a:xfrm>
          <a:custGeom>
            <a:avLst/>
            <a:gdLst/>
            <a:ahLst/>
            <a:cxnLst/>
            <a:rect l="l" t="t" r="r" b="b"/>
            <a:pathLst>
              <a:path w="1270" h="1270">
                <a:moveTo>
                  <a:pt x="0" y="381"/>
                </a:moveTo>
                <a:lnTo>
                  <a:pt x="762" y="381"/>
                </a:lnTo>
              </a:path>
            </a:pathLst>
          </a:custGeom>
          <a:ln w="3175">
            <a:solidFill>
              <a:srgbClr val="000000"/>
            </a:solidFill>
          </a:ln>
        </p:spPr>
        <p:txBody>
          <a:bodyPr wrap="square" lIns="0" tIns="0" rIns="0" bIns="0" rtlCol="0"/>
          <a:lstStyle/>
          <a:p>
            <a:endParaRPr/>
          </a:p>
        </p:txBody>
      </p:sp>
      <p:sp>
        <p:nvSpPr>
          <p:cNvPr id="120" name="object 120"/>
          <p:cNvSpPr/>
          <p:nvPr/>
        </p:nvSpPr>
        <p:spPr>
          <a:xfrm>
            <a:off x="5776721" y="3954017"/>
            <a:ext cx="0" cy="165735"/>
          </a:xfrm>
          <a:custGeom>
            <a:avLst/>
            <a:gdLst/>
            <a:ahLst/>
            <a:cxnLst/>
            <a:rect l="l" t="t" r="r" b="b"/>
            <a:pathLst>
              <a:path h="165735">
                <a:moveTo>
                  <a:pt x="0" y="0"/>
                </a:moveTo>
                <a:lnTo>
                  <a:pt x="0" y="165354"/>
                </a:lnTo>
              </a:path>
            </a:pathLst>
          </a:custGeom>
          <a:ln w="7975">
            <a:solidFill>
              <a:srgbClr val="000000"/>
            </a:solidFill>
          </a:ln>
        </p:spPr>
        <p:txBody>
          <a:bodyPr wrap="square" lIns="0" tIns="0" rIns="0" bIns="0" rtlCol="0"/>
          <a:lstStyle/>
          <a:p>
            <a:endParaRPr/>
          </a:p>
        </p:txBody>
      </p:sp>
      <p:sp>
        <p:nvSpPr>
          <p:cNvPr id="121" name="object 121"/>
          <p:cNvSpPr/>
          <p:nvPr/>
        </p:nvSpPr>
        <p:spPr>
          <a:xfrm>
            <a:off x="5776721" y="4119371"/>
            <a:ext cx="1270" cy="1270"/>
          </a:xfrm>
          <a:custGeom>
            <a:avLst/>
            <a:gdLst/>
            <a:ahLst/>
            <a:cxnLst/>
            <a:rect l="l" t="t" r="r" b="b"/>
            <a:pathLst>
              <a:path w="1270" h="1270">
                <a:moveTo>
                  <a:pt x="0" y="381"/>
                </a:moveTo>
                <a:lnTo>
                  <a:pt x="762" y="381"/>
                </a:lnTo>
              </a:path>
            </a:pathLst>
          </a:custGeom>
          <a:ln w="3175">
            <a:solidFill>
              <a:srgbClr val="000000"/>
            </a:solidFill>
          </a:ln>
        </p:spPr>
        <p:txBody>
          <a:bodyPr wrap="square" lIns="0" tIns="0" rIns="0" bIns="0" rtlCol="0"/>
          <a:lstStyle/>
          <a:p>
            <a:endParaRPr/>
          </a:p>
        </p:txBody>
      </p:sp>
      <p:sp>
        <p:nvSpPr>
          <p:cNvPr id="122" name="object 122"/>
          <p:cNvSpPr/>
          <p:nvPr/>
        </p:nvSpPr>
        <p:spPr>
          <a:xfrm>
            <a:off x="5776721" y="4202429"/>
            <a:ext cx="0" cy="165735"/>
          </a:xfrm>
          <a:custGeom>
            <a:avLst/>
            <a:gdLst/>
            <a:ahLst/>
            <a:cxnLst/>
            <a:rect l="l" t="t" r="r" b="b"/>
            <a:pathLst>
              <a:path h="165735">
                <a:moveTo>
                  <a:pt x="0" y="0"/>
                </a:moveTo>
                <a:lnTo>
                  <a:pt x="0" y="165354"/>
                </a:lnTo>
              </a:path>
            </a:pathLst>
          </a:custGeom>
          <a:ln w="7975">
            <a:solidFill>
              <a:srgbClr val="000000"/>
            </a:solidFill>
          </a:ln>
        </p:spPr>
        <p:txBody>
          <a:bodyPr wrap="square" lIns="0" tIns="0" rIns="0" bIns="0" rtlCol="0"/>
          <a:lstStyle/>
          <a:p>
            <a:endParaRPr/>
          </a:p>
        </p:txBody>
      </p:sp>
      <p:sp>
        <p:nvSpPr>
          <p:cNvPr id="123" name="object 123"/>
          <p:cNvSpPr/>
          <p:nvPr/>
        </p:nvSpPr>
        <p:spPr>
          <a:xfrm>
            <a:off x="5776721" y="4367784"/>
            <a:ext cx="1270" cy="1270"/>
          </a:xfrm>
          <a:custGeom>
            <a:avLst/>
            <a:gdLst/>
            <a:ahLst/>
            <a:cxnLst/>
            <a:rect l="l" t="t" r="r" b="b"/>
            <a:pathLst>
              <a:path w="1270" h="1270">
                <a:moveTo>
                  <a:pt x="0" y="381"/>
                </a:moveTo>
                <a:lnTo>
                  <a:pt x="762" y="381"/>
                </a:lnTo>
              </a:path>
            </a:pathLst>
          </a:custGeom>
          <a:ln w="3175">
            <a:solidFill>
              <a:srgbClr val="000000"/>
            </a:solidFill>
          </a:ln>
        </p:spPr>
        <p:txBody>
          <a:bodyPr wrap="square" lIns="0" tIns="0" rIns="0" bIns="0" rtlCol="0"/>
          <a:lstStyle/>
          <a:p>
            <a:endParaRPr/>
          </a:p>
        </p:txBody>
      </p:sp>
      <p:sp>
        <p:nvSpPr>
          <p:cNvPr id="124" name="object 124"/>
          <p:cNvSpPr/>
          <p:nvPr/>
        </p:nvSpPr>
        <p:spPr>
          <a:xfrm>
            <a:off x="5776721" y="4450079"/>
            <a:ext cx="0" cy="166370"/>
          </a:xfrm>
          <a:custGeom>
            <a:avLst/>
            <a:gdLst/>
            <a:ahLst/>
            <a:cxnLst/>
            <a:rect l="l" t="t" r="r" b="b"/>
            <a:pathLst>
              <a:path h="166370">
                <a:moveTo>
                  <a:pt x="0" y="0"/>
                </a:moveTo>
                <a:lnTo>
                  <a:pt x="0" y="166116"/>
                </a:lnTo>
              </a:path>
            </a:pathLst>
          </a:custGeom>
          <a:ln w="7975">
            <a:solidFill>
              <a:srgbClr val="000000"/>
            </a:solidFill>
          </a:ln>
        </p:spPr>
        <p:txBody>
          <a:bodyPr wrap="square" lIns="0" tIns="0" rIns="0" bIns="0" rtlCol="0"/>
          <a:lstStyle/>
          <a:p>
            <a:endParaRPr/>
          </a:p>
        </p:txBody>
      </p:sp>
      <p:sp>
        <p:nvSpPr>
          <p:cNvPr id="125" name="object 125"/>
          <p:cNvSpPr/>
          <p:nvPr/>
        </p:nvSpPr>
        <p:spPr>
          <a:xfrm>
            <a:off x="4765547" y="3749802"/>
            <a:ext cx="0" cy="287020"/>
          </a:xfrm>
          <a:custGeom>
            <a:avLst/>
            <a:gdLst/>
            <a:ahLst/>
            <a:cxnLst/>
            <a:rect l="l" t="t" r="r" b="b"/>
            <a:pathLst>
              <a:path h="287020">
                <a:moveTo>
                  <a:pt x="0" y="286512"/>
                </a:moveTo>
                <a:lnTo>
                  <a:pt x="0" y="0"/>
                </a:lnTo>
              </a:path>
            </a:pathLst>
          </a:custGeom>
          <a:ln w="7975">
            <a:solidFill>
              <a:srgbClr val="000000"/>
            </a:solidFill>
          </a:ln>
        </p:spPr>
        <p:txBody>
          <a:bodyPr wrap="square" lIns="0" tIns="0" rIns="0" bIns="0" rtlCol="0"/>
          <a:lstStyle/>
          <a:p>
            <a:endParaRPr/>
          </a:p>
        </p:txBody>
      </p:sp>
      <p:sp>
        <p:nvSpPr>
          <p:cNvPr id="126" name="object 126"/>
          <p:cNvSpPr/>
          <p:nvPr/>
        </p:nvSpPr>
        <p:spPr>
          <a:xfrm>
            <a:off x="5489447" y="3749802"/>
            <a:ext cx="0" cy="287020"/>
          </a:xfrm>
          <a:custGeom>
            <a:avLst/>
            <a:gdLst/>
            <a:ahLst/>
            <a:cxnLst/>
            <a:rect l="l" t="t" r="r" b="b"/>
            <a:pathLst>
              <a:path h="287020">
                <a:moveTo>
                  <a:pt x="0" y="0"/>
                </a:moveTo>
                <a:lnTo>
                  <a:pt x="0" y="286512"/>
                </a:lnTo>
              </a:path>
            </a:pathLst>
          </a:custGeom>
          <a:ln w="7975">
            <a:solidFill>
              <a:srgbClr val="000000"/>
            </a:solidFill>
          </a:ln>
        </p:spPr>
        <p:txBody>
          <a:bodyPr wrap="square" lIns="0" tIns="0" rIns="0" bIns="0" rtlCol="0"/>
          <a:lstStyle/>
          <a:p>
            <a:endParaRPr/>
          </a:p>
        </p:txBody>
      </p:sp>
      <p:sp>
        <p:nvSpPr>
          <p:cNvPr id="127" name="object 127"/>
          <p:cNvSpPr txBox="1"/>
          <p:nvPr/>
        </p:nvSpPr>
        <p:spPr>
          <a:xfrm>
            <a:off x="3583940" y="4215879"/>
            <a:ext cx="572770" cy="153035"/>
          </a:xfrm>
          <a:prstGeom prst="rect">
            <a:avLst/>
          </a:prstGeom>
        </p:spPr>
        <p:txBody>
          <a:bodyPr vert="horz" wrap="square" lIns="0" tIns="0" rIns="0" bIns="0" rtlCol="0">
            <a:spAutoFit/>
          </a:bodyPr>
          <a:lstStyle/>
          <a:p>
            <a:pPr marL="12700">
              <a:lnSpc>
                <a:spcPct val="100000"/>
              </a:lnSpc>
            </a:pPr>
            <a:r>
              <a:rPr sz="1000" spc="-20" dirty="0">
                <a:latin typeface="Arial"/>
                <a:cs typeface="Arial"/>
              </a:rPr>
              <a:t>C</a:t>
            </a:r>
            <a:r>
              <a:rPr sz="1000" spc="-25" dirty="0">
                <a:latin typeface="Arial"/>
                <a:cs typeface="Arial"/>
              </a:rPr>
              <a:t>o</a:t>
            </a:r>
            <a:r>
              <a:rPr sz="1000" spc="-20" dirty="0">
                <a:latin typeface="Arial"/>
                <a:cs typeface="Arial"/>
              </a:rPr>
              <a:t>n</a:t>
            </a:r>
            <a:r>
              <a:rPr sz="1000" spc="15" dirty="0">
                <a:latin typeface="Arial"/>
                <a:cs typeface="Arial"/>
              </a:rPr>
              <a:t>t</a:t>
            </a:r>
            <a:r>
              <a:rPr sz="1000" spc="10" dirty="0">
                <a:latin typeface="Arial"/>
                <a:cs typeface="Arial"/>
              </a:rPr>
              <a:t>r</a:t>
            </a:r>
            <a:r>
              <a:rPr sz="1000" spc="-20" dirty="0">
                <a:latin typeface="Arial"/>
                <a:cs typeface="Arial"/>
              </a:rPr>
              <a:t>o</a:t>
            </a:r>
            <a:r>
              <a:rPr sz="1000" spc="10" dirty="0">
                <a:latin typeface="Arial"/>
                <a:cs typeface="Arial"/>
              </a:rPr>
              <a:t>l</a:t>
            </a:r>
            <a:r>
              <a:rPr sz="1000" spc="20" dirty="0">
                <a:latin typeface="Arial"/>
                <a:cs typeface="Arial"/>
              </a:rPr>
              <a:t>l</a:t>
            </a:r>
            <a:r>
              <a:rPr sz="1000" spc="-35" dirty="0">
                <a:latin typeface="Arial"/>
                <a:cs typeface="Arial"/>
              </a:rPr>
              <a:t>e</a:t>
            </a:r>
            <a:r>
              <a:rPr sz="1000" dirty="0">
                <a:latin typeface="Arial"/>
                <a:cs typeface="Arial"/>
              </a:rPr>
              <a:t>r</a:t>
            </a:r>
            <a:endParaRPr sz="1000">
              <a:latin typeface="Arial"/>
              <a:cs typeface="Arial"/>
            </a:endParaRPr>
          </a:p>
        </p:txBody>
      </p:sp>
      <p:sp>
        <p:nvSpPr>
          <p:cNvPr id="128" name="object 128"/>
          <p:cNvSpPr txBox="1">
            <a:spLocks noGrp="1"/>
          </p:cNvSpPr>
          <p:nvPr>
            <p:ph type="ftr" sz="quarter" idx="5"/>
          </p:nvPr>
        </p:nvSpPr>
        <p:spPr>
          <a:xfrm>
            <a:off x="265238" y="6343726"/>
            <a:ext cx="3425699" cy="246221"/>
          </a:xfrm>
          <a:prstGeom prst="rect">
            <a:avLst/>
          </a:prstGeom>
        </p:spPr>
        <p:txBody>
          <a:bodyPr vert="horz" wrap="square" lIns="0" tIns="0" rIns="0" bIns="0" rtlCol="0">
            <a:spAutoFit/>
          </a:bodyPr>
          <a:lstStyle/>
          <a:p>
            <a:pPr marL="12700">
              <a:lnSpc>
                <a:spcPct val="100000"/>
              </a:lnSpc>
            </a:pPr>
            <a:r>
              <a:rPr lang="en-US" sz="1600" i="1" spc="-15" dirty="0"/>
              <a:t>Courtesy by Prof.  </a:t>
            </a:r>
            <a:r>
              <a:rPr sz="1600" i="1" spc="-10" dirty="0"/>
              <a:t>Ned</a:t>
            </a:r>
            <a:r>
              <a:rPr sz="1600" i="1" dirty="0"/>
              <a:t> </a:t>
            </a:r>
            <a:r>
              <a:rPr sz="1600" i="1" spc="-10" dirty="0"/>
              <a:t>Mohan</a:t>
            </a:r>
          </a:p>
        </p:txBody>
      </p:sp>
      <p:sp>
        <p:nvSpPr>
          <p:cNvPr id="130" name="object 8">
            <a:extLst>
              <a:ext uri="{FF2B5EF4-FFF2-40B4-BE49-F238E27FC236}">
                <a16:creationId xmlns:a16="http://schemas.microsoft.com/office/drawing/2014/main" id="{3A4E9553-3C6C-A789-DF30-00DD66748005}"/>
              </a:ext>
            </a:extLst>
          </p:cNvPr>
          <p:cNvSpPr txBox="1"/>
          <p:nvPr/>
        </p:nvSpPr>
        <p:spPr>
          <a:xfrm>
            <a:off x="1349905" y="419821"/>
            <a:ext cx="7723332" cy="743793"/>
          </a:xfrm>
          <a:prstGeom prst="rect">
            <a:avLst/>
          </a:prstGeom>
        </p:spPr>
        <p:txBody>
          <a:bodyPr vert="horz" wrap="square" lIns="0" tIns="0" rIns="0" bIns="0" rtlCol="0">
            <a:spAutoFit/>
          </a:bodyPr>
          <a:lstStyle/>
          <a:p>
            <a:pPr marL="11397" algn="ctr">
              <a:lnSpc>
                <a:spcPts val="2926"/>
              </a:lnSpc>
            </a:pPr>
            <a:r>
              <a:rPr sz="2500" b="1" spc="-18" dirty="0">
                <a:solidFill>
                  <a:srgbClr val="005582"/>
                </a:solidFill>
                <a:latin typeface="Verdana"/>
                <a:cs typeface="Verdana"/>
              </a:rPr>
              <a:t>Po</a:t>
            </a:r>
            <a:r>
              <a:rPr sz="2500" b="1" spc="-31" dirty="0">
                <a:solidFill>
                  <a:srgbClr val="005582"/>
                </a:solidFill>
                <a:latin typeface="Verdana"/>
                <a:cs typeface="Verdana"/>
              </a:rPr>
              <a:t>w</a:t>
            </a:r>
            <a:r>
              <a:rPr sz="2500" b="1" spc="-18" dirty="0">
                <a:solidFill>
                  <a:srgbClr val="005582"/>
                </a:solidFill>
                <a:latin typeface="Verdana"/>
                <a:cs typeface="Verdana"/>
              </a:rPr>
              <a:t>er</a:t>
            </a:r>
            <a:r>
              <a:rPr sz="2500" b="1" dirty="0">
                <a:solidFill>
                  <a:srgbClr val="005582"/>
                </a:solidFill>
                <a:latin typeface="Verdana"/>
                <a:cs typeface="Verdana"/>
              </a:rPr>
              <a:t> </a:t>
            </a:r>
            <a:r>
              <a:rPr sz="2500" b="1" spc="-22" dirty="0">
                <a:solidFill>
                  <a:srgbClr val="005582"/>
                </a:solidFill>
                <a:latin typeface="Verdana"/>
                <a:cs typeface="Verdana"/>
              </a:rPr>
              <a:t>E</a:t>
            </a:r>
            <a:r>
              <a:rPr sz="2500" b="1" spc="-13" dirty="0">
                <a:solidFill>
                  <a:srgbClr val="005582"/>
                </a:solidFill>
                <a:latin typeface="Verdana"/>
                <a:cs typeface="Verdana"/>
              </a:rPr>
              <a:t>lec</a:t>
            </a:r>
            <a:r>
              <a:rPr sz="2500" b="1" spc="-18" dirty="0">
                <a:solidFill>
                  <a:srgbClr val="005582"/>
                </a:solidFill>
                <a:latin typeface="Verdana"/>
                <a:cs typeface="Verdana"/>
              </a:rPr>
              <a:t>tronics</a:t>
            </a:r>
            <a:r>
              <a:rPr sz="2500" b="1" spc="40" dirty="0">
                <a:solidFill>
                  <a:srgbClr val="005582"/>
                </a:solidFill>
                <a:latin typeface="Verdana"/>
                <a:cs typeface="Verdana"/>
              </a:rPr>
              <a:t> </a:t>
            </a:r>
            <a:r>
              <a:rPr lang="en-US" sz="2500" b="1" spc="-13" dirty="0">
                <a:solidFill>
                  <a:srgbClr val="005582"/>
                </a:solidFill>
                <a:latin typeface="Verdana"/>
                <a:cs typeface="Verdana"/>
              </a:rPr>
              <a:t>– Adjustable Speed Drives</a:t>
            </a:r>
            <a:endParaRPr lang="en-US" sz="2500" b="1" spc="-18" dirty="0">
              <a:solidFill>
                <a:srgbClr val="005582"/>
              </a:solidFill>
              <a:latin typeface="Verdana"/>
              <a:cs typeface="Verdana"/>
            </a:endParaRPr>
          </a:p>
        </p:txBody>
      </p:sp>
    </p:spTree>
    <p:extLst>
      <p:ext uri="{BB962C8B-B14F-4D97-AF65-F5344CB8AC3E}">
        <p14:creationId xmlns:p14="http://schemas.microsoft.com/office/powerpoint/2010/main" val="3790682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867400" y="1600200"/>
            <a:ext cx="2058101" cy="77495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814695" y="1542288"/>
            <a:ext cx="0" cy="889635"/>
          </a:xfrm>
          <a:custGeom>
            <a:avLst/>
            <a:gdLst/>
            <a:ahLst/>
            <a:cxnLst/>
            <a:rect l="l" t="t" r="r" b="b"/>
            <a:pathLst>
              <a:path h="889635">
                <a:moveTo>
                  <a:pt x="0" y="0"/>
                </a:moveTo>
                <a:lnTo>
                  <a:pt x="0" y="889253"/>
                </a:lnTo>
              </a:path>
            </a:pathLst>
          </a:custGeom>
          <a:ln w="12699">
            <a:solidFill>
              <a:srgbClr val="090909"/>
            </a:solidFill>
          </a:ln>
        </p:spPr>
        <p:txBody>
          <a:bodyPr wrap="square" lIns="0" tIns="0" rIns="0" bIns="0" rtlCol="0"/>
          <a:lstStyle/>
          <a:p>
            <a:endParaRPr/>
          </a:p>
        </p:txBody>
      </p:sp>
      <p:sp>
        <p:nvSpPr>
          <p:cNvPr id="6" name="object 6"/>
          <p:cNvSpPr/>
          <p:nvPr/>
        </p:nvSpPr>
        <p:spPr>
          <a:xfrm>
            <a:off x="5820409" y="1548002"/>
            <a:ext cx="2148840" cy="0"/>
          </a:xfrm>
          <a:custGeom>
            <a:avLst/>
            <a:gdLst/>
            <a:ahLst/>
            <a:cxnLst/>
            <a:rect l="l" t="t" r="r" b="b"/>
            <a:pathLst>
              <a:path w="2148840">
                <a:moveTo>
                  <a:pt x="0" y="0"/>
                </a:moveTo>
                <a:lnTo>
                  <a:pt x="2148840" y="0"/>
                </a:lnTo>
              </a:path>
            </a:pathLst>
          </a:custGeom>
          <a:ln w="12700">
            <a:solidFill>
              <a:srgbClr val="090909"/>
            </a:solidFill>
          </a:ln>
        </p:spPr>
        <p:txBody>
          <a:bodyPr wrap="square" lIns="0" tIns="0" rIns="0" bIns="0" rtlCol="0"/>
          <a:lstStyle/>
          <a:p>
            <a:endParaRPr/>
          </a:p>
        </p:txBody>
      </p:sp>
      <p:sp>
        <p:nvSpPr>
          <p:cNvPr id="7" name="object 7"/>
          <p:cNvSpPr/>
          <p:nvPr/>
        </p:nvSpPr>
        <p:spPr>
          <a:xfrm>
            <a:off x="7974965" y="1542288"/>
            <a:ext cx="0" cy="889635"/>
          </a:xfrm>
          <a:custGeom>
            <a:avLst/>
            <a:gdLst/>
            <a:ahLst/>
            <a:cxnLst/>
            <a:rect l="l" t="t" r="r" b="b"/>
            <a:pathLst>
              <a:path h="889635">
                <a:moveTo>
                  <a:pt x="0" y="0"/>
                </a:moveTo>
                <a:lnTo>
                  <a:pt x="0" y="889253"/>
                </a:lnTo>
              </a:path>
            </a:pathLst>
          </a:custGeom>
          <a:ln w="12700">
            <a:solidFill>
              <a:srgbClr val="090909"/>
            </a:solidFill>
          </a:ln>
        </p:spPr>
        <p:txBody>
          <a:bodyPr wrap="square" lIns="0" tIns="0" rIns="0" bIns="0" rtlCol="0"/>
          <a:lstStyle/>
          <a:p>
            <a:endParaRPr/>
          </a:p>
        </p:txBody>
      </p:sp>
      <p:sp>
        <p:nvSpPr>
          <p:cNvPr id="8" name="object 8"/>
          <p:cNvSpPr/>
          <p:nvPr/>
        </p:nvSpPr>
        <p:spPr>
          <a:xfrm>
            <a:off x="5820917" y="2425826"/>
            <a:ext cx="2148840" cy="0"/>
          </a:xfrm>
          <a:custGeom>
            <a:avLst/>
            <a:gdLst/>
            <a:ahLst/>
            <a:cxnLst/>
            <a:rect l="l" t="t" r="r" b="b"/>
            <a:pathLst>
              <a:path w="2148840">
                <a:moveTo>
                  <a:pt x="0" y="0"/>
                </a:moveTo>
                <a:lnTo>
                  <a:pt x="2148840" y="0"/>
                </a:lnTo>
              </a:path>
            </a:pathLst>
          </a:custGeom>
          <a:ln w="12699">
            <a:solidFill>
              <a:srgbClr val="090909"/>
            </a:solidFill>
          </a:ln>
        </p:spPr>
        <p:txBody>
          <a:bodyPr wrap="square" lIns="0" tIns="0" rIns="0" bIns="0" rtlCol="0"/>
          <a:lstStyle/>
          <a:p>
            <a:endParaRPr/>
          </a:p>
        </p:txBody>
      </p:sp>
      <p:sp>
        <p:nvSpPr>
          <p:cNvPr id="9" name="object 9"/>
          <p:cNvSpPr/>
          <p:nvPr/>
        </p:nvSpPr>
        <p:spPr>
          <a:xfrm>
            <a:off x="5848984" y="1565147"/>
            <a:ext cx="0" cy="843915"/>
          </a:xfrm>
          <a:custGeom>
            <a:avLst/>
            <a:gdLst/>
            <a:ahLst/>
            <a:cxnLst/>
            <a:rect l="l" t="t" r="r" b="b"/>
            <a:pathLst>
              <a:path h="843914">
                <a:moveTo>
                  <a:pt x="0" y="0"/>
                </a:moveTo>
                <a:lnTo>
                  <a:pt x="0" y="843533"/>
                </a:lnTo>
              </a:path>
            </a:pathLst>
          </a:custGeom>
          <a:ln w="35559">
            <a:solidFill>
              <a:srgbClr val="090909"/>
            </a:solidFill>
          </a:ln>
        </p:spPr>
        <p:txBody>
          <a:bodyPr wrap="square" lIns="0" tIns="0" rIns="0" bIns="0" rtlCol="0"/>
          <a:lstStyle/>
          <a:p>
            <a:endParaRPr/>
          </a:p>
        </p:txBody>
      </p:sp>
      <p:sp>
        <p:nvSpPr>
          <p:cNvPr id="10" name="object 10"/>
          <p:cNvSpPr/>
          <p:nvPr/>
        </p:nvSpPr>
        <p:spPr>
          <a:xfrm>
            <a:off x="5866129" y="1582292"/>
            <a:ext cx="2057400" cy="0"/>
          </a:xfrm>
          <a:custGeom>
            <a:avLst/>
            <a:gdLst/>
            <a:ahLst/>
            <a:cxnLst/>
            <a:rect l="l" t="t" r="r" b="b"/>
            <a:pathLst>
              <a:path w="2057400">
                <a:moveTo>
                  <a:pt x="0" y="0"/>
                </a:moveTo>
                <a:lnTo>
                  <a:pt x="2057400" y="0"/>
                </a:lnTo>
              </a:path>
            </a:pathLst>
          </a:custGeom>
          <a:ln w="35559">
            <a:solidFill>
              <a:srgbClr val="090909"/>
            </a:solidFill>
          </a:ln>
        </p:spPr>
        <p:txBody>
          <a:bodyPr wrap="square" lIns="0" tIns="0" rIns="0" bIns="0" rtlCol="0"/>
          <a:lstStyle/>
          <a:p>
            <a:endParaRPr/>
          </a:p>
        </p:txBody>
      </p:sp>
      <p:sp>
        <p:nvSpPr>
          <p:cNvPr id="11" name="object 11"/>
          <p:cNvSpPr/>
          <p:nvPr/>
        </p:nvSpPr>
        <p:spPr>
          <a:xfrm>
            <a:off x="7940675" y="1565147"/>
            <a:ext cx="0" cy="843915"/>
          </a:xfrm>
          <a:custGeom>
            <a:avLst/>
            <a:gdLst/>
            <a:ahLst/>
            <a:cxnLst/>
            <a:rect l="l" t="t" r="r" b="b"/>
            <a:pathLst>
              <a:path h="843914">
                <a:moveTo>
                  <a:pt x="0" y="0"/>
                </a:moveTo>
                <a:lnTo>
                  <a:pt x="0" y="843533"/>
                </a:lnTo>
              </a:path>
            </a:pathLst>
          </a:custGeom>
          <a:ln w="35559">
            <a:solidFill>
              <a:srgbClr val="090909"/>
            </a:solidFill>
          </a:ln>
        </p:spPr>
        <p:txBody>
          <a:bodyPr wrap="square" lIns="0" tIns="0" rIns="0" bIns="0" rtlCol="0"/>
          <a:lstStyle/>
          <a:p>
            <a:endParaRPr/>
          </a:p>
        </p:txBody>
      </p:sp>
      <p:sp>
        <p:nvSpPr>
          <p:cNvPr id="12" name="object 12"/>
          <p:cNvSpPr/>
          <p:nvPr/>
        </p:nvSpPr>
        <p:spPr>
          <a:xfrm>
            <a:off x="5866638" y="2391536"/>
            <a:ext cx="2057400" cy="0"/>
          </a:xfrm>
          <a:custGeom>
            <a:avLst/>
            <a:gdLst/>
            <a:ahLst/>
            <a:cxnLst/>
            <a:rect l="l" t="t" r="r" b="b"/>
            <a:pathLst>
              <a:path w="2057400">
                <a:moveTo>
                  <a:pt x="0" y="0"/>
                </a:moveTo>
                <a:lnTo>
                  <a:pt x="2057400" y="0"/>
                </a:lnTo>
              </a:path>
            </a:pathLst>
          </a:custGeom>
          <a:ln w="35559">
            <a:solidFill>
              <a:srgbClr val="090909"/>
            </a:solidFill>
          </a:ln>
        </p:spPr>
        <p:txBody>
          <a:bodyPr wrap="square" lIns="0" tIns="0" rIns="0" bIns="0" rtlCol="0"/>
          <a:lstStyle/>
          <a:p>
            <a:endParaRPr/>
          </a:p>
        </p:txBody>
      </p:sp>
      <p:sp>
        <p:nvSpPr>
          <p:cNvPr id="13" name="object 13"/>
          <p:cNvSpPr/>
          <p:nvPr/>
        </p:nvSpPr>
        <p:spPr>
          <a:xfrm>
            <a:off x="1219200" y="1447800"/>
            <a:ext cx="1372269" cy="1069847"/>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1166494" y="1389888"/>
            <a:ext cx="0" cy="1184910"/>
          </a:xfrm>
          <a:custGeom>
            <a:avLst/>
            <a:gdLst/>
            <a:ahLst/>
            <a:cxnLst/>
            <a:rect l="l" t="t" r="r" b="b"/>
            <a:pathLst>
              <a:path h="1184910">
                <a:moveTo>
                  <a:pt x="0" y="0"/>
                </a:moveTo>
                <a:lnTo>
                  <a:pt x="0" y="1184910"/>
                </a:lnTo>
              </a:path>
            </a:pathLst>
          </a:custGeom>
          <a:ln w="12700">
            <a:solidFill>
              <a:srgbClr val="010101"/>
            </a:solidFill>
          </a:ln>
        </p:spPr>
        <p:txBody>
          <a:bodyPr wrap="square" lIns="0" tIns="0" rIns="0" bIns="0" rtlCol="0"/>
          <a:lstStyle/>
          <a:p>
            <a:endParaRPr/>
          </a:p>
        </p:txBody>
      </p:sp>
      <p:sp>
        <p:nvSpPr>
          <p:cNvPr id="15" name="object 15"/>
          <p:cNvSpPr/>
          <p:nvPr/>
        </p:nvSpPr>
        <p:spPr>
          <a:xfrm>
            <a:off x="1172210" y="1395602"/>
            <a:ext cx="1463040" cy="0"/>
          </a:xfrm>
          <a:custGeom>
            <a:avLst/>
            <a:gdLst/>
            <a:ahLst/>
            <a:cxnLst/>
            <a:rect l="l" t="t" r="r" b="b"/>
            <a:pathLst>
              <a:path w="1463039">
                <a:moveTo>
                  <a:pt x="0" y="0"/>
                </a:moveTo>
                <a:lnTo>
                  <a:pt x="1463039" y="0"/>
                </a:lnTo>
              </a:path>
            </a:pathLst>
          </a:custGeom>
          <a:ln w="12700">
            <a:solidFill>
              <a:srgbClr val="010101"/>
            </a:solidFill>
          </a:ln>
        </p:spPr>
        <p:txBody>
          <a:bodyPr wrap="square" lIns="0" tIns="0" rIns="0" bIns="0" rtlCol="0"/>
          <a:lstStyle/>
          <a:p>
            <a:endParaRPr/>
          </a:p>
        </p:txBody>
      </p:sp>
      <p:sp>
        <p:nvSpPr>
          <p:cNvPr id="16" name="object 16"/>
          <p:cNvSpPr/>
          <p:nvPr/>
        </p:nvSpPr>
        <p:spPr>
          <a:xfrm>
            <a:off x="2640964" y="1389888"/>
            <a:ext cx="0" cy="1184910"/>
          </a:xfrm>
          <a:custGeom>
            <a:avLst/>
            <a:gdLst/>
            <a:ahLst/>
            <a:cxnLst/>
            <a:rect l="l" t="t" r="r" b="b"/>
            <a:pathLst>
              <a:path h="1184910">
                <a:moveTo>
                  <a:pt x="0" y="0"/>
                </a:moveTo>
                <a:lnTo>
                  <a:pt x="0" y="1184910"/>
                </a:lnTo>
              </a:path>
            </a:pathLst>
          </a:custGeom>
          <a:ln w="12700">
            <a:solidFill>
              <a:srgbClr val="010101"/>
            </a:solidFill>
          </a:ln>
        </p:spPr>
        <p:txBody>
          <a:bodyPr wrap="square" lIns="0" tIns="0" rIns="0" bIns="0" rtlCol="0"/>
          <a:lstStyle/>
          <a:p>
            <a:endParaRPr/>
          </a:p>
        </p:txBody>
      </p:sp>
      <p:sp>
        <p:nvSpPr>
          <p:cNvPr id="17" name="object 17"/>
          <p:cNvSpPr/>
          <p:nvPr/>
        </p:nvSpPr>
        <p:spPr>
          <a:xfrm>
            <a:off x="1172717" y="2569082"/>
            <a:ext cx="1463040" cy="0"/>
          </a:xfrm>
          <a:custGeom>
            <a:avLst/>
            <a:gdLst/>
            <a:ahLst/>
            <a:cxnLst/>
            <a:rect l="l" t="t" r="r" b="b"/>
            <a:pathLst>
              <a:path w="1463039">
                <a:moveTo>
                  <a:pt x="0" y="0"/>
                </a:moveTo>
                <a:lnTo>
                  <a:pt x="1463040" y="0"/>
                </a:lnTo>
              </a:path>
            </a:pathLst>
          </a:custGeom>
          <a:ln w="12700">
            <a:solidFill>
              <a:srgbClr val="010101"/>
            </a:solidFill>
          </a:ln>
        </p:spPr>
        <p:txBody>
          <a:bodyPr wrap="square" lIns="0" tIns="0" rIns="0" bIns="0" rtlCol="0"/>
          <a:lstStyle/>
          <a:p>
            <a:endParaRPr/>
          </a:p>
        </p:txBody>
      </p:sp>
      <p:sp>
        <p:nvSpPr>
          <p:cNvPr id="18" name="object 18"/>
          <p:cNvSpPr/>
          <p:nvPr/>
        </p:nvSpPr>
        <p:spPr>
          <a:xfrm>
            <a:off x="1200785" y="1412747"/>
            <a:ext cx="0" cy="1139190"/>
          </a:xfrm>
          <a:custGeom>
            <a:avLst/>
            <a:gdLst/>
            <a:ahLst/>
            <a:cxnLst/>
            <a:rect l="l" t="t" r="r" b="b"/>
            <a:pathLst>
              <a:path h="1139189">
                <a:moveTo>
                  <a:pt x="0" y="0"/>
                </a:moveTo>
                <a:lnTo>
                  <a:pt x="0" y="1139189"/>
                </a:lnTo>
              </a:path>
            </a:pathLst>
          </a:custGeom>
          <a:ln w="35560">
            <a:solidFill>
              <a:srgbClr val="010101"/>
            </a:solidFill>
          </a:ln>
        </p:spPr>
        <p:txBody>
          <a:bodyPr wrap="square" lIns="0" tIns="0" rIns="0" bIns="0" rtlCol="0"/>
          <a:lstStyle/>
          <a:p>
            <a:endParaRPr/>
          </a:p>
        </p:txBody>
      </p:sp>
      <p:sp>
        <p:nvSpPr>
          <p:cNvPr id="19" name="object 19"/>
          <p:cNvSpPr/>
          <p:nvPr/>
        </p:nvSpPr>
        <p:spPr>
          <a:xfrm>
            <a:off x="1217930" y="1429892"/>
            <a:ext cx="1371600" cy="0"/>
          </a:xfrm>
          <a:custGeom>
            <a:avLst/>
            <a:gdLst/>
            <a:ahLst/>
            <a:cxnLst/>
            <a:rect l="l" t="t" r="r" b="b"/>
            <a:pathLst>
              <a:path w="1371600">
                <a:moveTo>
                  <a:pt x="0" y="0"/>
                </a:moveTo>
                <a:lnTo>
                  <a:pt x="1371600" y="0"/>
                </a:lnTo>
              </a:path>
            </a:pathLst>
          </a:custGeom>
          <a:ln w="35559">
            <a:solidFill>
              <a:srgbClr val="010101"/>
            </a:solidFill>
          </a:ln>
        </p:spPr>
        <p:txBody>
          <a:bodyPr wrap="square" lIns="0" tIns="0" rIns="0" bIns="0" rtlCol="0"/>
          <a:lstStyle/>
          <a:p>
            <a:endParaRPr/>
          </a:p>
        </p:txBody>
      </p:sp>
      <p:sp>
        <p:nvSpPr>
          <p:cNvPr id="20" name="object 20"/>
          <p:cNvSpPr/>
          <p:nvPr/>
        </p:nvSpPr>
        <p:spPr>
          <a:xfrm>
            <a:off x="2606675" y="1412747"/>
            <a:ext cx="0" cy="1139190"/>
          </a:xfrm>
          <a:custGeom>
            <a:avLst/>
            <a:gdLst/>
            <a:ahLst/>
            <a:cxnLst/>
            <a:rect l="l" t="t" r="r" b="b"/>
            <a:pathLst>
              <a:path h="1139189">
                <a:moveTo>
                  <a:pt x="0" y="0"/>
                </a:moveTo>
                <a:lnTo>
                  <a:pt x="0" y="1139189"/>
                </a:lnTo>
              </a:path>
            </a:pathLst>
          </a:custGeom>
          <a:ln w="35560">
            <a:solidFill>
              <a:srgbClr val="010101"/>
            </a:solidFill>
          </a:ln>
        </p:spPr>
        <p:txBody>
          <a:bodyPr wrap="square" lIns="0" tIns="0" rIns="0" bIns="0" rtlCol="0"/>
          <a:lstStyle/>
          <a:p>
            <a:endParaRPr/>
          </a:p>
        </p:txBody>
      </p:sp>
      <p:sp>
        <p:nvSpPr>
          <p:cNvPr id="21" name="object 21"/>
          <p:cNvSpPr/>
          <p:nvPr/>
        </p:nvSpPr>
        <p:spPr>
          <a:xfrm>
            <a:off x="1218438" y="2534792"/>
            <a:ext cx="1371600" cy="0"/>
          </a:xfrm>
          <a:custGeom>
            <a:avLst/>
            <a:gdLst/>
            <a:ahLst/>
            <a:cxnLst/>
            <a:rect l="l" t="t" r="r" b="b"/>
            <a:pathLst>
              <a:path w="1371600">
                <a:moveTo>
                  <a:pt x="0" y="0"/>
                </a:moveTo>
                <a:lnTo>
                  <a:pt x="1371600" y="0"/>
                </a:lnTo>
              </a:path>
            </a:pathLst>
          </a:custGeom>
          <a:ln w="35559">
            <a:solidFill>
              <a:srgbClr val="010101"/>
            </a:solidFill>
          </a:ln>
        </p:spPr>
        <p:txBody>
          <a:bodyPr wrap="square" lIns="0" tIns="0" rIns="0" bIns="0" rtlCol="0"/>
          <a:lstStyle/>
          <a:p>
            <a:endParaRPr/>
          </a:p>
        </p:txBody>
      </p:sp>
      <p:sp>
        <p:nvSpPr>
          <p:cNvPr id="22" name="object 22"/>
          <p:cNvSpPr/>
          <p:nvPr/>
        </p:nvSpPr>
        <p:spPr>
          <a:xfrm>
            <a:off x="3429000" y="1447800"/>
            <a:ext cx="1472946" cy="1122425"/>
          </a:xfrm>
          <a:prstGeom prst="rect">
            <a:avLst/>
          </a:prstGeom>
          <a:blipFill>
            <a:blip r:embed="rId5" cstate="print"/>
            <a:stretch>
              <a:fillRect/>
            </a:stretch>
          </a:blipFill>
        </p:spPr>
        <p:txBody>
          <a:bodyPr wrap="square" lIns="0" tIns="0" rIns="0" bIns="0" rtlCol="0"/>
          <a:lstStyle/>
          <a:p>
            <a:endParaRPr/>
          </a:p>
        </p:txBody>
      </p:sp>
      <p:sp>
        <p:nvSpPr>
          <p:cNvPr id="23" name="object 23"/>
          <p:cNvSpPr/>
          <p:nvPr/>
        </p:nvSpPr>
        <p:spPr>
          <a:xfrm>
            <a:off x="3376295" y="1389888"/>
            <a:ext cx="0" cy="1236980"/>
          </a:xfrm>
          <a:custGeom>
            <a:avLst/>
            <a:gdLst/>
            <a:ahLst/>
            <a:cxnLst/>
            <a:rect l="l" t="t" r="r" b="b"/>
            <a:pathLst>
              <a:path h="1236980">
                <a:moveTo>
                  <a:pt x="0" y="0"/>
                </a:moveTo>
                <a:lnTo>
                  <a:pt x="0" y="1236726"/>
                </a:lnTo>
              </a:path>
            </a:pathLst>
          </a:custGeom>
          <a:ln w="12699">
            <a:solidFill>
              <a:srgbClr val="010101"/>
            </a:solidFill>
          </a:ln>
        </p:spPr>
        <p:txBody>
          <a:bodyPr wrap="square" lIns="0" tIns="0" rIns="0" bIns="0" rtlCol="0"/>
          <a:lstStyle/>
          <a:p>
            <a:endParaRPr/>
          </a:p>
        </p:txBody>
      </p:sp>
      <p:sp>
        <p:nvSpPr>
          <p:cNvPr id="24" name="object 24"/>
          <p:cNvSpPr/>
          <p:nvPr/>
        </p:nvSpPr>
        <p:spPr>
          <a:xfrm>
            <a:off x="3382009" y="1395602"/>
            <a:ext cx="1565910" cy="0"/>
          </a:xfrm>
          <a:custGeom>
            <a:avLst/>
            <a:gdLst/>
            <a:ahLst/>
            <a:cxnLst/>
            <a:rect l="l" t="t" r="r" b="b"/>
            <a:pathLst>
              <a:path w="1565910">
                <a:moveTo>
                  <a:pt x="0" y="0"/>
                </a:moveTo>
                <a:lnTo>
                  <a:pt x="1565910" y="0"/>
                </a:lnTo>
              </a:path>
            </a:pathLst>
          </a:custGeom>
          <a:ln w="12700">
            <a:solidFill>
              <a:srgbClr val="010101"/>
            </a:solidFill>
          </a:ln>
        </p:spPr>
        <p:txBody>
          <a:bodyPr wrap="square" lIns="0" tIns="0" rIns="0" bIns="0" rtlCol="0"/>
          <a:lstStyle/>
          <a:p>
            <a:endParaRPr/>
          </a:p>
        </p:txBody>
      </p:sp>
      <p:sp>
        <p:nvSpPr>
          <p:cNvPr id="25" name="object 25"/>
          <p:cNvSpPr/>
          <p:nvPr/>
        </p:nvSpPr>
        <p:spPr>
          <a:xfrm>
            <a:off x="4953634" y="1389888"/>
            <a:ext cx="0" cy="1236980"/>
          </a:xfrm>
          <a:custGeom>
            <a:avLst/>
            <a:gdLst/>
            <a:ahLst/>
            <a:cxnLst/>
            <a:rect l="l" t="t" r="r" b="b"/>
            <a:pathLst>
              <a:path h="1236980">
                <a:moveTo>
                  <a:pt x="0" y="0"/>
                </a:moveTo>
                <a:lnTo>
                  <a:pt x="0" y="1236726"/>
                </a:lnTo>
              </a:path>
            </a:pathLst>
          </a:custGeom>
          <a:ln w="12699">
            <a:solidFill>
              <a:srgbClr val="010101"/>
            </a:solidFill>
          </a:ln>
        </p:spPr>
        <p:txBody>
          <a:bodyPr wrap="square" lIns="0" tIns="0" rIns="0" bIns="0" rtlCol="0"/>
          <a:lstStyle/>
          <a:p>
            <a:endParaRPr/>
          </a:p>
        </p:txBody>
      </p:sp>
      <p:sp>
        <p:nvSpPr>
          <p:cNvPr id="26" name="object 26"/>
          <p:cNvSpPr/>
          <p:nvPr/>
        </p:nvSpPr>
        <p:spPr>
          <a:xfrm>
            <a:off x="3382517" y="2620898"/>
            <a:ext cx="1565275" cy="0"/>
          </a:xfrm>
          <a:custGeom>
            <a:avLst/>
            <a:gdLst/>
            <a:ahLst/>
            <a:cxnLst/>
            <a:rect l="l" t="t" r="r" b="b"/>
            <a:pathLst>
              <a:path w="1565275">
                <a:moveTo>
                  <a:pt x="0" y="0"/>
                </a:moveTo>
                <a:lnTo>
                  <a:pt x="1565148" y="0"/>
                </a:lnTo>
              </a:path>
            </a:pathLst>
          </a:custGeom>
          <a:ln w="12699">
            <a:solidFill>
              <a:srgbClr val="010101"/>
            </a:solidFill>
          </a:ln>
        </p:spPr>
        <p:txBody>
          <a:bodyPr wrap="square" lIns="0" tIns="0" rIns="0" bIns="0" rtlCol="0"/>
          <a:lstStyle/>
          <a:p>
            <a:endParaRPr/>
          </a:p>
        </p:txBody>
      </p:sp>
      <p:sp>
        <p:nvSpPr>
          <p:cNvPr id="27" name="object 27"/>
          <p:cNvSpPr/>
          <p:nvPr/>
        </p:nvSpPr>
        <p:spPr>
          <a:xfrm>
            <a:off x="3410584" y="1412747"/>
            <a:ext cx="0" cy="1191260"/>
          </a:xfrm>
          <a:custGeom>
            <a:avLst/>
            <a:gdLst/>
            <a:ahLst/>
            <a:cxnLst/>
            <a:rect l="l" t="t" r="r" b="b"/>
            <a:pathLst>
              <a:path h="1191260">
                <a:moveTo>
                  <a:pt x="0" y="0"/>
                </a:moveTo>
                <a:lnTo>
                  <a:pt x="0" y="1191005"/>
                </a:lnTo>
              </a:path>
            </a:pathLst>
          </a:custGeom>
          <a:ln w="35560">
            <a:solidFill>
              <a:srgbClr val="010101"/>
            </a:solidFill>
          </a:ln>
        </p:spPr>
        <p:txBody>
          <a:bodyPr wrap="square" lIns="0" tIns="0" rIns="0" bIns="0" rtlCol="0"/>
          <a:lstStyle/>
          <a:p>
            <a:endParaRPr/>
          </a:p>
        </p:txBody>
      </p:sp>
      <p:sp>
        <p:nvSpPr>
          <p:cNvPr id="28" name="object 28"/>
          <p:cNvSpPr/>
          <p:nvPr/>
        </p:nvSpPr>
        <p:spPr>
          <a:xfrm>
            <a:off x="3427729" y="1429892"/>
            <a:ext cx="1474470" cy="0"/>
          </a:xfrm>
          <a:custGeom>
            <a:avLst/>
            <a:gdLst/>
            <a:ahLst/>
            <a:cxnLst/>
            <a:rect l="l" t="t" r="r" b="b"/>
            <a:pathLst>
              <a:path w="1474470">
                <a:moveTo>
                  <a:pt x="0" y="0"/>
                </a:moveTo>
                <a:lnTo>
                  <a:pt x="1474469" y="0"/>
                </a:lnTo>
              </a:path>
            </a:pathLst>
          </a:custGeom>
          <a:ln w="35559">
            <a:solidFill>
              <a:srgbClr val="010101"/>
            </a:solidFill>
          </a:ln>
        </p:spPr>
        <p:txBody>
          <a:bodyPr wrap="square" lIns="0" tIns="0" rIns="0" bIns="0" rtlCol="0"/>
          <a:lstStyle/>
          <a:p>
            <a:endParaRPr/>
          </a:p>
        </p:txBody>
      </p:sp>
      <p:sp>
        <p:nvSpPr>
          <p:cNvPr id="29" name="object 29"/>
          <p:cNvSpPr/>
          <p:nvPr/>
        </p:nvSpPr>
        <p:spPr>
          <a:xfrm>
            <a:off x="4919345" y="1412747"/>
            <a:ext cx="0" cy="1191260"/>
          </a:xfrm>
          <a:custGeom>
            <a:avLst/>
            <a:gdLst/>
            <a:ahLst/>
            <a:cxnLst/>
            <a:rect l="l" t="t" r="r" b="b"/>
            <a:pathLst>
              <a:path h="1191260">
                <a:moveTo>
                  <a:pt x="0" y="0"/>
                </a:moveTo>
                <a:lnTo>
                  <a:pt x="0" y="1191005"/>
                </a:lnTo>
              </a:path>
            </a:pathLst>
          </a:custGeom>
          <a:ln w="35560">
            <a:solidFill>
              <a:srgbClr val="010101"/>
            </a:solidFill>
          </a:ln>
        </p:spPr>
        <p:txBody>
          <a:bodyPr wrap="square" lIns="0" tIns="0" rIns="0" bIns="0" rtlCol="0"/>
          <a:lstStyle/>
          <a:p>
            <a:endParaRPr/>
          </a:p>
        </p:txBody>
      </p:sp>
      <p:sp>
        <p:nvSpPr>
          <p:cNvPr id="30" name="object 30"/>
          <p:cNvSpPr/>
          <p:nvPr/>
        </p:nvSpPr>
        <p:spPr>
          <a:xfrm>
            <a:off x="3428238" y="2586608"/>
            <a:ext cx="1473835" cy="0"/>
          </a:xfrm>
          <a:custGeom>
            <a:avLst/>
            <a:gdLst/>
            <a:ahLst/>
            <a:cxnLst/>
            <a:rect l="l" t="t" r="r" b="b"/>
            <a:pathLst>
              <a:path w="1473835">
                <a:moveTo>
                  <a:pt x="0" y="0"/>
                </a:moveTo>
                <a:lnTo>
                  <a:pt x="1473708" y="0"/>
                </a:lnTo>
              </a:path>
            </a:pathLst>
          </a:custGeom>
          <a:ln w="35560">
            <a:solidFill>
              <a:srgbClr val="010101"/>
            </a:solidFill>
          </a:ln>
        </p:spPr>
        <p:txBody>
          <a:bodyPr wrap="square" lIns="0" tIns="0" rIns="0" bIns="0" rtlCol="0"/>
          <a:lstStyle/>
          <a:p>
            <a:endParaRPr/>
          </a:p>
        </p:txBody>
      </p:sp>
      <p:sp>
        <p:nvSpPr>
          <p:cNvPr id="31" name="object 31"/>
          <p:cNvSpPr/>
          <p:nvPr/>
        </p:nvSpPr>
        <p:spPr>
          <a:xfrm>
            <a:off x="4572000" y="3653028"/>
            <a:ext cx="3047999" cy="1985772"/>
          </a:xfrm>
          <a:prstGeom prst="rect">
            <a:avLst/>
          </a:prstGeom>
          <a:blipFill>
            <a:blip r:embed="rId6" cstate="print"/>
            <a:stretch>
              <a:fillRect/>
            </a:stretch>
          </a:blipFill>
        </p:spPr>
        <p:txBody>
          <a:bodyPr wrap="square" lIns="0" tIns="0" rIns="0" bIns="0" rtlCol="0"/>
          <a:lstStyle/>
          <a:p>
            <a:endParaRPr/>
          </a:p>
        </p:txBody>
      </p:sp>
      <p:sp>
        <p:nvSpPr>
          <p:cNvPr id="32" name="object 32"/>
          <p:cNvSpPr/>
          <p:nvPr/>
        </p:nvSpPr>
        <p:spPr>
          <a:xfrm>
            <a:off x="4566665" y="3647694"/>
            <a:ext cx="3058160" cy="1995805"/>
          </a:xfrm>
          <a:custGeom>
            <a:avLst/>
            <a:gdLst/>
            <a:ahLst/>
            <a:cxnLst/>
            <a:rect l="l" t="t" r="r" b="b"/>
            <a:pathLst>
              <a:path w="3058159" h="1995804">
                <a:moveTo>
                  <a:pt x="0" y="0"/>
                </a:moveTo>
                <a:lnTo>
                  <a:pt x="0" y="1995678"/>
                </a:lnTo>
                <a:lnTo>
                  <a:pt x="3057906" y="1995677"/>
                </a:lnTo>
                <a:lnTo>
                  <a:pt x="3057906" y="0"/>
                </a:lnTo>
                <a:lnTo>
                  <a:pt x="0" y="0"/>
                </a:lnTo>
                <a:close/>
              </a:path>
            </a:pathLst>
          </a:custGeom>
          <a:ln w="9525">
            <a:solidFill>
              <a:srgbClr val="B2B2B2"/>
            </a:solidFill>
          </a:ln>
        </p:spPr>
        <p:txBody>
          <a:bodyPr wrap="square" lIns="0" tIns="0" rIns="0" bIns="0" rtlCol="0"/>
          <a:lstStyle/>
          <a:p>
            <a:endParaRPr/>
          </a:p>
        </p:txBody>
      </p:sp>
      <p:sp>
        <p:nvSpPr>
          <p:cNvPr id="33" name="object 33"/>
          <p:cNvSpPr/>
          <p:nvPr/>
        </p:nvSpPr>
        <p:spPr>
          <a:xfrm>
            <a:off x="4572000" y="2971800"/>
            <a:ext cx="3124200" cy="609600"/>
          </a:xfrm>
          <a:prstGeom prst="rect">
            <a:avLst/>
          </a:prstGeom>
          <a:blipFill>
            <a:blip r:embed="rId7" cstate="print"/>
            <a:stretch>
              <a:fillRect/>
            </a:stretch>
          </a:blipFill>
        </p:spPr>
        <p:txBody>
          <a:bodyPr wrap="square" lIns="0" tIns="0" rIns="0" bIns="0" rtlCol="0"/>
          <a:lstStyle/>
          <a:p>
            <a:endParaRPr/>
          </a:p>
        </p:txBody>
      </p:sp>
      <p:sp>
        <p:nvSpPr>
          <p:cNvPr id="34" name="object 34"/>
          <p:cNvSpPr txBox="1"/>
          <p:nvPr/>
        </p:nvSpPr>
        <p:spPr>
          <a:xfrm>
            <a:off x="4572000" y="2971800"/>
            <a:ext cx="3124200" cy="609600"/>
          </a:xfrm>
          <a:prstGeom prst="rect">
            <a:avLst/>
          </a:prstGeom>
          <a:ln w="9525">
            <a:solidFill>
              <a:srgbClr val="010101"/>
            </a:solidFill>
          </a:ln>
        </p:spPr>
        <p:txBody>
          <a:bodyPr vert="horz" wrap="square" lIns="0" tIns="0" rIns="0" bIns="0" rtlCol="0">
            <a:spAutoFit/>
          </a:bodyPr>
          <a:lstStyle/>
          <a:p>
            <a:pPr marL="479425">
              <a:lnSpc>
                <a:spcPct val="100000"/>
              </a:lnSpc>
            </a:pPr>
            <a:r>
              <a:rPr sz="2000" b="1" spc="-15" dirty="0">
                <a:latin typeface="Arial"/>
                <a:cs typeface="Arial"/>
              </a:rPr>
              <a:t>Electric</a:t>
            </a:r>
            <a:r>
              <a:rPr sz="2000" b="1" dirty="0">
                <a:latin typeface="Arial"/>
                <a:cs typeface="Arial"/>
              </a:rPr>
              <a:t> </a:t>
            </a:r>
            <a:r>
              <a:rPr sz="2000" b="1" spc="-20" dirty="0">
                <a:latin typeface="Arial"/>
                <a:cs typeface="Arial"/>
              </a:rPr>
              <a:t>Warship</a:t>
            </a:r>
            <a:endParaRPr sz="2000">
              <a:latin typeface="Arial"/>
              <a:cs typeface="Arial"/>
            </a:endParaRPr>
          </a:p>
        </p:txBody>
      </p:sp>
      <p:sp>
        <p:nvSpPr>
          <p:cNvPr id="35" name="object 35"/>
          <p:cNvSpPr/>
          <p:nvPr/>
        </p:nvSpPr>
        <p:spPr>
          <a:xfrm>
            <a:off x="2004822" y="4605528"/>
            <a:ext cx="60325" cy="9525"/>
          </a:xfrm>
          <a:custGeom>
            <a:avLst/>
            <a:gdLst/>
            <a:ahLst/>
            <a:cxnLst/>
            <a:rect l="l" t="t" r="r" b="b"/>
            <a:pathLst>
              <a:path w="60325" h="9525">
                <a:moveTo>
                  <a:pt x="60197" y="9144"/>
                </a:moveTo>
                <a:lnTo>
                  <a:pt x="0" y="0"/>
                </a:lnTo>
                <a:lnTo>
                  <a:pt x="59435" y="9144"/>
                </a:lnTo>
                <a:lnTo>
                  <a:pt x="60197" y="9144"/>
                </a:lnTo>
                <a:close/>
              </a:path>
            </a:pathLst>
          </a:custGeom>
          <a:solidFill>
            <a:srgbClr val="010101"/>
          </a:solidFill>
        </p:spPr>
        <p:txBody>
          <a:bodyPr wrap="square" lIns="0" tIns="0" rIns="0" bIns="0" rtlCol="0"/>
          <a:lstStyle/>
          <a:p>
            <a:endParaRPr/>
          </a:p>
        </p:txBody>
      </p:sp>
      <p:sp>
        <p:nvSpPr>
          <p:cNvPr id="36" name="object 36"/>
          <p:cNvSpPr/>
          <p:nvPr/>
        </p:nvSpPr>
        <p:spPr>
          <a:xfrm>
            <a:off x="1143000" y="3657600"/>
            <a:ext cx="2743200" cy="2133600"/>
          </a:xfrm>
          <a:prstGeom prst="rect">
            <a:avLst/>
          </a:prstGeom>
          <a:blipFill>
            <a:blip r:embed="rId8" cstate="print"/>
            <a:stretch>
              <a:fillRect/>
            </a:stretch>
          </a:blipFill>
        </p:spPr>
        <p:txBody>
          <a:bodyPr wrap="square" lIns="0" tIns="0" rIns="0" bIns="0" rtlCol="0"/>
          <a:lstStyle/>
          <a:p>
            <a:endParaRPr/>
          </a:p>
        </p:txBody>
      </p:sp>
      <p:sp>
        <p:nvSpPr>
          <p:cNvPr id="37" name="object 37"/>
          <p:cNvSpPr/>
          <p:nvPr/>
        </p:nvSpPr>
        <p:spPr>
          <a:xfrm>
            <a:off x="1137666" y="3652265"/>
            <a:ext cx="2753360" cy="2143760"/>
          </a:xfrm>
          <a:custGeom>
            <a:avLst/>
            <a:gdLst/>
            <a:ahLst/>
            <a:cxnLst/>
            <a:rect l="l" t="t" r="r" b="b"/>
            <a:pathLst>
              <a:path w="2753360" h="2143760">
                <a:moveTo>
                  <a:pt x="0" y="0"/>
                </a:moveTo>
                <a:lnTo>
                  <a:pt x="0" y="2143506"/>
                </a:lnTo>
                <a:lnTo>
                  <a:pt x="2753106" y="2143506"/>
                </a:lnTo>
                <a:lnTo>
                  <a:pt x="2753106" y="0"/>
                </a:lnTo>
                <a:lnTo>
                  <a:pt x="0" y="0"/>
                </a:lnTo>
                <a:close/>
              </a:path>
            </a:pathLst>
          </a:custGeom>
          <a:ln w="9525">
            <a:solidFill>
              <a:srgbClr val="B2B2B2"/>
            </a:solidFill>
          </a:ln>
        </p:spPr>
        <p:txBody>
          <a:bodyPr wrap="square" lIns="0" tIns="0" rIns="0" bIns="0" rtlCol="0"/>
          <a:lstStyle/>
          <a:p>
            <a:endParaRPr/>
          </a:p>
        </p:txBody>
      </p:sp>
      <p:sp>
        <p:nvSpPr>
          <p:cNvPr id="38" name="object 38"/>
          <p:cNvSpPr/>
          <p:nvPr/>
        </p:nvSpPr>
        <p:spPr>
          <a:xfrm>
            <a:off x="990600" y="2971800"/>
            <a:ext cx="3048000" cy="609600"/>
          </a:xfrm>
          <a:prstGeom prst="rect">
            <a:avLst/>
          </a:prstGeom>
          <a:blipFill>
            <a:blip r:embed="rId9" cstate="print"/>
            <a:stretch>
              <a:fillRect/>
            </a:stretch>
          </a:blipFill>
        </p:spPr>
        <p:txBody>
          <a:bodyPr wrap="square" lIns="0" tIns="0" rIns="0" bIns="0" rtlCol="0"/>
          <a:lstStyle/>
          <a:p>
            <a:endParaRPr/>
          </a:p>
        </p:txBody>
      </p:sp>
      <p:sp>
        <p:nvSpPr>
          <p:cNvPr id="39" name="object 39"/>
          <p:cNvSpPr txBox="1"/>
          <p:nvPr/>
        </p:nvSpPr>
        <p:spPr>
          <a:xfrm>
            <a:off x="990600" y="2971800"/>
            <a:ext cx="3048000" cy="609600"/>
          </a:xfrm>
          <a:prstGeom prst="rect">
            <a:avLst/>
          </a:prstGeom>
          <a:ln w="9525">
            <a:solidFill>
              <a:srgbClr val="010101"/>
            </a:solidFill>
          </a:ln>
        </p:spPr>
        <p:txBody>
          <a:bodyPr vert="horz" wrap="square" lIns="0" tIns="0" rIns="0" bIns="0" rtlCol="0">
            <a:spAutoFit/>
          </a:bodyPr>
          <a:lstStyle/>
          <a:p>
            <a:pPr marL="230504">
              <a:lnSpc>
                <a:spcPct val="100000"/>
              </a:lnSpc>
            </a:pPr>
            <a:r>
              <a:rPr sz="2000" b="1" spc="-20" dirty="0">
                <a:latin typeface="Arial"/>
                <a:cs typeface="Arial"/>
              </a:rPr>
              <a:t>Mor</a:t>
            </a:r>
            <a:r>
              <a:rPr sz="2000" b="1" spc="-15" dirty="0">
                <a:latin typeface="Arial"/>
                <a:cs typeface="Arial"/>
              </a:rPr>
              <a:t>e</a:t>
            </a:r>
            <a:r>
              <a:rPr sz="2000" b="1" dirty="0">
                <a:latin typeface="Arial"/>
                <a:cs typeface="Arial"/>
              </a:rPr>
              <a:t> </a:t>
            </a:r>
            <a:r>
              <a:rPr sz="2000" b="1" spc="-15" dirty="0">
                <a:latin typeface="Arial"/>
                <a:cs typeface="Arial"/>
              </a:rPr>
              <a:t>Electric</a:t>
            </a:r>
            <a:r>
              <a:rPr sz="2000" b="1" dirty="0">
                <a:latin typeface="Arial"/>
                <a:cs typeface="Arial"/>
              </a:rPr>
              <a:t> </a:t>
            </a:r>
            <a:r>
              <a:rPr sz="2000" b="1" spc="-15" dirty="0">
                <a:latin typeface="Arial"/>
                <a:cs typeface="Arial"/>
              </a:rPr>
              <a:t>Aircraft</a:t>
            </a:r>
            <a:endParaRPr sz="2000">
              <a:latin typeface="Arial"/>
              <a:cs typeface="Arial"/>
            </a:endParaRPr>
          </a:p>
        </p:txBody>
      </p:sp>
      <p:sp>
        <p:nvSpPr>
          <p:cNvPr id="40" name="object 40"/>
          <p:cNvSpPr txBox="1"/>
          <p:nvPr/>
        </p:nvSpPr>
        <p:spPr>
          <a:xfrm>
            <a:off x="133350" y="6432839"/>
            <a:ext cx="5681345" cy="307777"/>
          </a:xfrm>
          <a:prstGeom prst="rect">
            <a:avLst/>
          </a:prstGeom>
        </p:spPr>
        <p:txBody>
          <a:bodyPr vert="horz" wrap="square" lIns="0" tIns="0" rIns="0" bIns="0" rtlCol="0">
            <a:spAutoFit/>
          </a:bodyPr>
          <a:lstStyle/>
          <a:p>
            <a:pPr marL="12700">
              <a:lnSpc>
                <a:spcPct val="100000"/>
              </a:lnSpc>
            </a:pPr>
            <a:r>
              <a:rPr sz="2000" i="1" spc="-10" dirty="0">
                <a:latin typeface="Times New Roman"/>
                <a:cs typeface="Times New Roman"/>
              </a:rPr>
              <a:t>Source: James Soeder, </a:t>
            </a:r>
            <a:r>
              <a:rPr sz="2000" i="1" spc="-15" dirty="0">
                <a:latin typeface="Times New Roman"/>
                <a:cs typeface="Times New Roman"/>
              </a:rPr>
              <a:t>NASA</a:t>
            </a:r>
            <a:r>
              <a:rPr sz="2000" i="1" dirty="0">
                <a:latin typeface="Times New Roman"/>
                <a:cs typeface="Times New Roman"/>
              </a:rPr>
              <a:t> </a:t>
            </a:r>
            <a:r>
              <a:rPr sz="2000" i="1" spc="-10" dirty="0">
                <a:latin typeface="Times New Roman"/>
                <a:cs typeface="Times New Roman"/>
              </a:rPr>
              <a:t>and</a:t>
            </a:r>
            <a:r>
              <a:rPr sz="2000" i="1" spc="-5" dirty="0">
                <a:latin typeface="Times New Roman"/>
                <a:cs typeface="Times New Roman"/>
              </a:rPr>
              <a:t> </a:t>
            </a:r>
            <a:r>
              <a:rPr sz="2000" i="1" spc="-10" dirty="0">
                <a:latin typeface="Times New Roman"/>
                <a:cs typeface="Times New Roman"/>
              </a:rPr>
              <a:t>Terry</a:t>
            </a:r>
            <a:r>
              <a:rPr sz="2000" i="1" spc="-5" dirty="0">
                <a:latin typeface="Times New Roman"/>
                <a:cs typeface="Times New Roman"/>
              </a:rPr>
              <a:t> </a:t>
            </a:r>
            <a:r>
              <a:rPr sz="2000" i="1" spc="-10" dirty="0">
                <a:latin typeface="Times New Roman"/>
                <a:cs typeface="Times New Roman"/>
              </a:rPr>
              <a:t>Ericsen,</a:t>
            </a:r>
            <a:r>
              <a:rPr sz="2000" i="1" spc="-5" dirty="0">
                <a:latin typeface="Times New Roman"/>
                <a:cs typeface="Times New Roman"/>
              </a:rPr>
              <a:t> </a:t>
            </a:r>
            <a:r>
              <a:rPr sz="2000" i="1" spc="-15" dirty="0">
                <a:latin typeface="Times New Roman"/>
                <a:cs typeface="Times New Roman"/>
              </a:rPr>
              <a:t>ONR.</a:t>
            </a:r>
            <a:endParaRPr sz="2000" i="1" dirty="0">
              <a:latin typeface="Times New Roman"/>
              <a:cs typeface="Times New Roman"/>
            </a:endParaRPr>
          </a:p>
        </p:txBody>
      </p:sp>
      <p:sp>
        <p:nvSpPr>
          <p:cNvPr id="2" name="object 8">
            <a:extLst>
              <a:ext uri="{FF2B5EF4-FFF2-40B4-BE49-F238E27FC236}">
                <a16:creationId xmlns:a16="http://schemas.microsoft.com/office/drawing/2014/main" id="{E8F63E53-1C07-B331-FC1C-B6CCC57E6A05}"/>
              </a:ext>
            </a:extLst>
          </p:cNvPr>
          <p:cNvSpPr txBox="1"/>
          <p:nvPr/>
        </p:nvSpPr>
        <p:spPr>
          <a:xfrm>
            <a:off x="1349905" y="419821"/>
            <a:ext cx="7723332" cy="371897"/>
          </a:xfrm>
          <a:prstGeom prst="rect">
            <a:avLst/>
          </a:prstGeom>
        </p:spPr>
        <p:txBody>
          <a:bodyPr vert="horz" wrap="square" lIns="0" tIns="0" rIns="0" bIns="0" rtlCol="0">
            <a:spAutoFit/>
          </a:bodyPr>
          <a:lstStyle/>
          <a:p>
            <a:pPr marL="11397" algn="ctr">
              <a:lnSpc>
                <a:spcPts val="2926"/>
              </a:lnSpc>
            </a:pPr>
            <a:r>
              <a:rPr sz="2500" b="1" spc="-18" dirty="0">
                <a:solidFill>
                  <a:srgbClr val="005582"/>
                </a:solidFill>
                <a:latin typeface="Verdana"/>
                <a:cs typeface="Verdana"/>
              </a:rPr>
              <a:t>Po</a:t>
            </a:r>
            <a:r>
              <a:rPr sz="2500" b="1" spc="-31" dirty="0">
                <a:solidFill>
                  <a:srgbClr val="005582"/>
                </a:solidFill>
                <a:latin typeface="Verdana"/>
                <a:cs typeface="Verdana"/>
              </a:rPr>
              <a:t>w</a:t>
            </a:r>
            <a:r>
              <a:rPr sz="2500" b="1" spc="-18" dirty="0">
                <a:solidFill>
                  <a:srgbClr val="005582"/>
                </a:solidFill>
                <a:latin typeface="Verdana"/>
                <a:cs typeface="Verdana"/>
              </a:rPr>
              <a:t>er</a:t>
            </a:r>
            <a:r>
              <a:rPr sz="2500" b="1" dirty="0">
                <a:solidFill>
                  <a:srgbClr val="005582"/>
                </a:solidFill>
                <a:latin typeface="Verdana"/>
                <a:cs typeface="Verdana"/>
              </a:rPr>
              <a:t> </a:t>
            </a:r>
            <a:r>
              <a:rPr sz="2500" b="1" spc="-22" dirty="0">
                <a:solidFill>
                  <a:srgbClr val="005582"/>
                </a:solidFill>
                <a:latin typeface="Verdana"/>
                <a:cs typeface="Verdana"/>
              </a:rPr>
              <a:t>E</a:t>
            </a:r>
            <a:r>
              <a:rPr sz="2500" b="1" spc="-13" dirty="0">
                <a:solidFill>
                  <a:srgbClr val="005582"/>
                </a:solidFill>
                <a:latin typeface="Verdana"/>
                <a:cs typeface="Verdana"/>
              </a:rPr>
              <a:t>lec</a:t>
            </a:r>
            <a:r>
              <a:rPr sz="2500" b="1" spc="-18" dirty="0">
                <a:solidFill>
                  <a:srgbClr val="005582"/>
                </a:solidFill>
                <a:latin typeface="Verdana"/>
                <a:cs typeface="Verdana"/>
              </a:rPr>
              <a:t>tronics</a:t>
            </a:r>
            <a:r>
              <a:rPr sz="2500" b="1" spc="40" dirty="0">
                <a:solidFill>
                  <a:srgbClr val="005582"/>
                </a:solidFill>
                <a:latin typeface="Verdana"/>
                <a:cs typeface="Verdana"/>
              </a:rPr>
              <a:t> </a:t>
            </a:r>
            <a:r>
              <a:rPr lang="en-US" sz="2500" b="1" spc="-13" dirty="0">
                <a:solidFill>
                  <a:srgbClr val="005582"/>
                </a:solidFill>
                <a:latin typeface="Verdana"/>
                <a:cs typeface="Verdana"/>
              </a:rPr>
              <a:t>– Space &amp; Defense </a:t>
            </a:r>
            <a:endParaRPr lang="en-US" sz="2500" b="1" spc="-18" dirty="0">
              <a:solidFill>
                <a:srgbClr val="005582"/>
              </a:solidFill>
              <a:latin typeface="Verdana"/>
              <a:cs typeface="Verdana"/>
            </a:endParaRPr>
          </a:p>
        </p:txBody>
      </p:sp>
    </p:spTree>
    <p:extLst>
      <p:ext uri="{BB962C8B-B14F-4D97-AF65-F5344CB8AC3E}">
        <p14:creationId xmlns:p14="http://schemas.microsoft.com/office/powerpoint/2010/main" val="2266812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8-28 at 8.17.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23433"/>
            <a:ext cx="8102600" cy="5003800"/>
          </a:xfrm>
          <a:prstGeom prst="rect">
            <a:avLst/>
          </a:prstGeom>
        </p:spPr>
      </p:pic>
      <p:sp>
        <p:nvSpPr>
          <p:cNvPr id="3" name="TextBox 2"/>
          <p:cNvSpPr txBox="1"/>
          <p:nvPr/>
        </p:nvSpPr>
        <p:spPr>
          <a:xfrm>
            <a:off x="2144889" y="536222"/>
            <a:ext cx="5324533"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ICT Energy Needs</a:t>
            </a:r>
            <a:r>
              <a:rPr kumimoji="0" lang="mr-IN" sz="2400" b="0" i="0" u="none" strike="noStrike" cap="none" spc="0" normalizeH="0" baseline="0" dirty="0">
                <a:ln>
                  <a:noFill/>
                </a:ln>
                <a:solidFill>
                  <a:srgbClr val="000000"/>
                </a:solidFill>
                <a:effectLst/>
                <a:uFillTx/>
                <a:latin typeface="Times New Roman"/>
                <a:ea typeface="Times New Roman"/>
                <a:cs typeface="Times New Roman"/>
                <a:sym typeface="Times New Roman"/>
              </a:rPr>
              <a:t>…</a:t>
            </a: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.Big</a:t>
            </a:r>
            <a:r>
              <a:rPr kumimoji="0" lang="en-US" sz="2400" b="0" i="0" u="none" strike="noStrike" cap="none" spc="0" normalizeH="0" dirty="0">
                <a:ln>
                  <a:noFill/>
                </a:ln>
                <a:solidFill>
                  <a:srgbClr val="000000"/>
                </a:solidFill>
                <a:effectLst/>
                <a:uFillTx/>
                <a:latin typeface="Times New Roman"/>
                <a:ea typeface="Times New Roman"/>
                <a:cs typeface="Times New Roman"/>
                <a:sym typeface="Times New Roman"/>
              </a:rPr>
              <a:t> Data has arrived</a:t>
            </a: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2192173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7794" y="2890391"/>
            <a:ext cx="8436206" cy="1077218"/>
          </a:xfrm>
          <a:prstGeom prst="rect">
            <a:avLst/>
          </a:prstGeom>
        </p:spPr>
        <p:txBody>
          <a:bodyPr wrap="square">
            <a:spAutoFit/>
          </a:bodyPr>
          <a:lstStyle/>
          <a:p>
            <a:r>
              <a:rPr lang="en-US" sz="3200" b="1" dirty="0">
                <a:solidFill>
                  <a:schemeClr val="accent2">
                    <a:lumMod val="75000"/>
                  </a:schemeClr>
                </a:solidFill>
                <a:latin typeface="Times New Roman Bold"/>
                <a:ea typeface="Times New Roman Bold"/>
                <a:cs typeface="Times New Roman Bold"/>
                <a:sym typeface="Times New Roman Bold"/>
              </a:rPr>
              <a:t>Renewable Energy Systems: </a:t>
            </a:r>
            <a:r>
              <a:rPr lang="en-US" sz="3200" b="1" i="1" dirty="0">
                <a:solidFill>
                  <a:schemeClr val="accent2">
                    <a:lumMod val="75000"/>
                  </a:schemeClr>
                </a:solidFill>
                <a:latin typeface="Times New Roman Bold"/>
                <a:ea typeface="Times New Roman Bold"/>
                <a:cs typeface="Times New Roman Bold"/>
                <a:sym typeface="Times New Roman Bold"/>
              </a:rPr>
              <a:t>The Growth</a:t>
            </a:r>
            <a:br>
              <a:rPr lang="en-US" sz="3200" b="1" dirty="0">
                <a:solidFill>
                  <a:schemeClr val="accent2">
                    <a:lumMod val="75000"/>
                  </a:schemeClr>
                </a:solidFill>
                <a:latin typeface="Times New Roman Bold"/>
                <a:ea typeface="Times New Roman Bold"/>
                <a:cs typeface="Times New Roman Bold"/>
                <a:sym typeface="Times New Roman Bold"/>
              </a:rPr>
            </a:br>
            <a:endParaRPr lang="en-US" sz="3200" b="1" dirty="0">
              <a:solidFill>
                <a:schemeClr val="accent2">
                  <a:lumMod val="75000"/>
                </a:schemeClr>
              </a:solidFill>
            </a:endParaRPr>
          </a:p>
        </p:txBody>
      </p:sp>
    </p:spTree>
    <p:extLst>
      <p:ext uri="{BB962C8B-B14F-4D97-AF65-F5344CB8AC3E}">
        <p14:creationId xmlns:p14="http://schemas.microsoft.com/office/powerpoint/2010/main" val="141125403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1928091" y="121707"/>
            <a:ext cx="3695700" cy="603251"/>
          </a:xfrm>
        </p:spPr>
        <p:txBody>
          <a:bodyPr/>
          <a:lstStyle/>
          <a:p>
            <a:r>
              <a:rPr lang="en-US" sz="1800" i="1" dirty="0">
                <a:solidFill>
                  <a:srgbClr val="FF0000"/>
                </a:solidFill>
                <a:latin typeface="Calibri" charset="0"/>
                <a:ea typeface="MS PGothic" charset="0"/>
              </a:rPr>
              <a:t>Solar is the Answer </a:t>
            </a:r>
            <a:r>
              <a:rPr lang="mr-IN" sz="1800" i="1" dirty="0">
                <a:solidFill>
                  <a:srgbClr val="FF0000"/>
                </a:solidFill>
                <a:latin typeface="Calibri" charset="0"/>
                <a:ea typeface="MS PGothic" charset="0"/>
              </a:rPr>
              <a:t>…</a:t>
            </a:r>
            <a:r>
              <a:rPr lang="en-US" sz="1800" i="1" dirty="0">
                <a:solidFill>
                  <a:srgbClr val="FF0000"/>
                </a:solidFill>
                <a:latin typeface="Calibri" charset="0"/>
                <a:ea typeface="MS PGothic" charset="0"/>
              </a:rPr>
              <a:t> Looking up !</a:t>
            </a:r>
            <a:endParaRPr lang="en-US" dirty="0">
              <a:latin typeface="Calibri" charset="0"/>
              <a:ea typeface="MS PGothic" charset="0"/>
            </a:endParaRPr>
          </a:p>
        </p:txBody>
      </p:sp>
      <p:sp>
        <p:nvSpPr>
          <p:cNvPr id="23554" name="Text Placeholder 22"/>
          <p:cNvSpPr>
            <a:spLocks noGrp="1"/>
          </p:cNvSpPr>
          <p:nvPr>
            <p:ph type="body" sz="half" idx="2"/>
          </p:nvPr>
        </p:nvSpPr>
        <p:spPr>
          <a:xfrm>
            <a:off x="6691314" y="605368"/>
            <a:ext cx="2478087" cy="5160433"/>
          </a:xfrm>
        </p:spPr>
        <p:txBody>
          <a:bodyPr/>
          <a:lstStyle/>
          <a:p>
            <a:pPr marL="214313" indent="-214313">
              <a:buFont typeface="Wingdings" charset="0"/>
              <a:buChar char="ü"/>
            </a:pPr>
            <a:r>
              <a:rPr lang="en-US" sz="1800">
                <a:latin typeface="Calibri" charset="0"/>
                <a:ea typeface="MS PGothic" charset="0"/>
              </a:rPr>
              <a:t>Inexhaustible</a:t>
            </a:r>
          </a:p>
          <a:p>
            <a:pPr marL="214313" indent="-214313">
              <a:buFont typeface="Wingdings" charset="0"/>
              <a:buChar char="ü"/>
            </a:pPr>
            <a:r>
              <a:rPr lang="en-US" sz="1800">
                <a:latin typeface="Calibri" charset="0"/>
                <a:ea typeface="MS PGothic" charset="0"/>
              </a:rPr>
              <a:t>Near Zero impact on environment</a:t>
            </a:r>
          </a:p>
          <a:p>
            <a:pPr marL="214313" indent="-214313">
              <a:buFont typeface="Wingdings" charset="0"/>
              <a:buChar char="ü"/>
            </a:pPr>
            <a:r>
              <a:rPr lang="en-US" sz="1800">
                <a:latin typeface="Calibri" charset="0"/>
                <a:ea typeface="MS PGothic" charset="0"/>
              </a:rPr>
              <a:t>The technology is ready </a:t>
            </a:r>
          </a:p>
          <a:p>
            <a:pPr marL="214313" indent="-214313">
              <a:buFont typeface="Wingdings" charset="0"/>
              <a:buChar char="ü"/>
            </a:pPr>
            <a:r>
              <a:rPr lang="en-US" sz="1800">
                <a:latin typeface="Calibri" charset="0"/>
                <a:ea typeface="MS PGothic" charset="0"/>
              </a:rPr>
              <a:t>Proven economic feasibility.</a:t>
            </a:r>
          </a:p>
          <a:p>
            <a:pPr marL="214313" indent="-214313">
              <a:buFont typeface="Wingdings" charset="0"/>
              <a:buChar char="ü"/>
            </a:pPr>
            <a:r>
              <a:rPr lang="en-US" sz="1800">
                <a:latin typeface="Calibri" charset="0"/>
                <a:ea typeface="MS PGothic" charset="0"/>
              </a:rPr>
              <a:t>Highly flexible</a:t>
            </a:r>
          </a:p>
          <a:p>
            <a:pPr marL="214313" indent="-214313">
              <a:buFont typeface="Wingdings" charset="0"/>
              <a:buChar char="ü"/>
            </a:pPr>
            <a:r>
              <a:rPr lang="en-US" sz="1800">
                <a:latin typeface="Calibri" charset="0"/>
                <a:ea typeface="MS PGothic" charset="0"/>
              </a:rPr>
              <a:t>No water</a:t>
            </a:r>
          </a:p>
          <a:p>
            <a:pPr marL="214313" indent="-214313">
              <a:buFont typeface="Wingdings" charset="0"/>
              <a:buChar char="ü"/>
            </a:pPr>
            <a:r>
              <a:rPr lang="en-US" sz="1800">
                <a:latin typeface="Calibri" charset="0"/>
                <a:ea typeface="MS PGothic" charset="0"/>
              </a:rPr>
              <a:t>Foreseen improvements in grid integration</a:t>
            </a:r>
          </a:p>
          <a:p>
            <a:pPr marL="214313" indent="-214313">
              <a:buFont typeface="Wingdings" charset="0"/>
              <a:buChar char="ü"/>
            </a:pPr>
            <a:r>
              <a:rPr lang="en-US" sz="1800">
                <a:latin typeface="Calibri" charset="0"/>
                <a:ea typeface="MS PGothic" charset="0"/>
              </a:rPr>
              <a:t>Easy to integrate with batteries</a:t>
            </a:r>
          </a:p>
          <a:p>
            <a:pPr marL="214313" indent="-214313"/>
            <a:endParaRPr lang="en-US">
              <a:latin typeface="Calibri" charset="0"/>
              <a:ea typeface="MS PGothic" charset="0"/>
            </a:endParaRPr>
          </a:p>
        </p:txBody>
      </p:sp>
      <p:pic>
        <p:nvPicPr>
          <p:cNvPr id="235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1" y="1295400"/>
            <a:ext cx="6665913" cy="447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6" name="Rectangle 4"/>
          <p:cNvSpPr>
            <a:spLocks noChangeArrowheads="1"/>
          </p:cNvSpPr>
          <p:nvPr/>
        </p:nvSpPr>
        <p:spPr bwMode="auto">
          <a:xfrm>
            <a:off x="-38100" y="6172201"/>
            <a:ext cx="54864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200">
                <a:solidFill>
                  <a:srgbClr val="FF0000"/>
                </a:solidFill>
              </a:rPr>
              <a:t>Earth’s Energy Resources</a:t>
            </a:r>
          </a:p>
        </p:txBody>
      </p:sp>
    </p:spTree>
    <p:extLst>
      <p:ext uri="{BB962C8B-B14F-4D97-AF65-F5344CB8AC3E}">
        <p14:creationId xmlns:p14="http://schemas.microsoft.com/office/powerpoint/2010/main" val="231603039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CA0300-6CA1-E103-6BBC-DD73001FA9D3}"/>
              </a:ext>
            </a:extLst>
          </p:cNvPr>
          <p:cNvSpPr txBox="1"/>
          <p:nvPr/>
        </p:nvSpPr>
        <p:spPr>
          <a:xfrm>
            <a:off x="199697" y="6342314"/>
            <a:ext cx="8534400" cy="3385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US" sz="1600" i="1" dirty="0"/>
              <a:t>https://www.ren21.net/wp-content/uploads/2019/05/gsr_2020_presentation.pdf</a:t>
            </a:r>
          </a:p>
        </p:txBody>
      </p:sp>
      <p:sp>
        <p:nvSpPr>
          <p:cNvPr id="9" name="标题 1">
            <a:extLst>
              <a:ext uri="{FF2B5EF4-FFF2-40B4-BE49-F238E27FC236}">
                <a16:creationId xmlns:a16="http://schemas.microsoft.com/office/drawing/2014/main" id="{86DF8E80-B36B-A40D-00AD-FFA73CF7D504}"/>
              </a:ext>
            </a:extLst>
          </p:cNvPr>
          <p:cNvSpPr>
            <a:spLocks noGrp="1"/>
          </p:cNvSpPr>
          <p:nvPr>
            <p:ph type="title"/>
          </p:nvPr>
        </p:nvSpPr>
        <p:spPr>
          <a:xfrm>
            <a:off x="535276" y="437527"/>
            <a:ext cx="8915400" cy="508000"/>
          </a:xfrm>
        </p:spPr>
        <p:txBody>
          <a:bodyPr/>
          <a:lstStyle/>
          <a:p>
            <a:r>
              <a:rPr lang="en-US" altLang="zh-CN" b="1" dirty="0">
                <a:solidFill>
                  <a:srgbClr val="FF0000"/>
                </a:solidFill>
                <a:latin typeface="Times New Roman" charset="0"/>
                <a:ea typeface="Times New Roman" charset="0"/>
                <a:cs typeface="Times New Roman" charset="0"/>
              </a:rPr>
              <a:t>Global Energy Targets</a:t>
            </a:r>
            <a:endParaRPr lang="zh-CN" altLang="en-US" b="1" dirty="0">
              <a:solidFill>
                <a:srgbClr val="FF0000"/>
              </a:solidFill>
              <a:latin typeface="Times New Roman" charset="0"/>
              <a:ea typeface="Times New Roman" charset="0"/>
              <a:cs typeface="Times New Roman" charset="0"/>
            </a:endParaRPr>
          </a:p>
        </p:txBody>
      </p:sp>
      <p:pic>
        <p:nvPicPr>
          <p:cNvPr id="15" name="Picture 14" descr="A map of the world with different countries/regions&#10;&#10;Description automatically generated">
            <a:extLst>
              <a:ext uri="{FF2B5EF4-FFF2-40B4-BE49-F238E27FC236}">
                <a16:creationId xmlns:a16="http://schemas.microsoft.com/office/drawing/2014/main" id="{94E32B1B-F8E5-DD69-5716-BB8BB147D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37" y="1773693"/>
            <a:ext cx="8897740" cy="3587798"/>
          </a:xfrm>
          <a:prstGeom prst="rect">
            <a:avLst/>
          </a:prstGeom>
        </p:spPr>
      </p:pic>
    </p:spTree>
    <p:extLst>
      <p:ext uri="{BB962C8B-B14F-4D97-AF65-F5344CB8AC3E}">
        <p14:creationId xmlns:p14="http://schemas.microsoft.com/office/powerpoint/2010/main" val="1466639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698115" y="301001"/>
            <a:ext cx="8915400" cy="508000"/>
          </a:xfrm>
        </p:spPr>
        <p:txBody>
          <a:bodyPr/>
          <a:lstStyle/>
          <a:p>
            <a:r>
              <a:rPr lang="en-US" altLang="zh-CN" sz="2400" dirty="0">
                <a:latin typeface="Times New Roman" charset="0"/>
                <a:ea typeface="Times New Roman" charset="0"/>
                <a:cs typeface="Times New Roman" charset="0"/>
              </a:rPr>
              <a:t>World Total Solar PV Market Scenario 2017-2021</a:t>
            </a:r>
            <a:endParaRPr lang="zh-CN" altLang="en-US" sz="2400" dirty="0">
              <a:latin typeface="Times New Roman" charset="0"/>
              <a:ea typeface="Times New Roman" charset="0"/>
              <a:cs typeface="Times New Roman" charset="0"/>
            </a:endParaRPr>
          </a:p>
        </p:txBody>
      </p:sp>
      <p:sp>
        <p:nvSpPr>
          <p:cNvPr id="8" name="矩形 7"/>
          <p:cNvSpPr/>
          <p:nvPr/>
        </p:nvSpPr>
        <p:spPr>
          <a:xfrm>
            <a:off x="444708" y="6528871"/>
            <a:ext cx="4584492" cy="246221"/>
          </a:xfrm>
          <a:prstGeom prst="rect">
            <a:avLst/>
          </a:prstGeom>
        </p:spPr>
        <p:txBody>
          <a:bodyPr wrap="square">
            <a:spAutoFit/>
          </a:bodyPr>
          <a:lstStyle/>
          <a:p>
            <a:r>
              <a:rPr lang="en-US" altLang="zh-CN" sz="1000" dirty="0"/>
              <a:t>Selected from Global Market Outlook for Solar Power/2017-2021</a:t>
            </a:r>
          </a:p>
        </p:txBody>
      </p:sp>
      <p:pic>
        <p:nvPicPr>
          <p:cNvPr id="53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23" y="1074058"/>
            <a:ext cx="6074523" cy="51997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72200" y="1079470"/>
            <a:ext cx="2971800" cy="4278094"/>
          </a:xfrm>
          <a:prstGeom prst="rect">
            <a:avLst/>
          </a:prstGeom>
          <a:noFill/>
        </p:spPr>
        <p:txBody>
          <a:bodyPr wrap="square" rtlCol="0">
            <a:spAutoFit/>
          </a:bodyPr>
          <a:lstStyle/>
          <a:p>
            <a:pPr marL="285750" indent="-285750">
              <a:buFont typeface="Wingdings" pitchFamily="2" charset="2"/>
              <a:buChar char="l"/>
            </a:pPr>
            <a:r>
              <a:rPr lang="en-US" altLang="zh-CN" sz="1600" dirty="0"/>
              <a:t>+300GW milestone was reached in 2016 </a:t>
            </a:r>
          </a:p>
          <a:p>
            <a:endParaRPr lang="en-US" altLang="zh-CN" sz="1600" dirty="0"/>
          </a:p>
          <a:p>
            <a:pPr marL="285750" indent="-285750">
              <a:buFont typeface="Wingdings" pitchFamily="2" charset="2"/>
              <a:buChar char="l"/>
            </a:pPr>
            <a:r>
              <a:rPr lang="en-US" altLang="zh-CN" sz="1600" dirty="0"/>
              <a:t>Exceed 400 GW in 2018 </a:t>
            </a:r>
          </a:p>
          <a:p>
            <a:r>
              <a:rPr lang="en-US" altLang="zh-CN" sz="1600" dirty="0"/>
              <a:t>                 500 GW in 2019</a:t>
            </a:r>
          </a:p>
          <a:p>
            <a:r>
              <a:rPr lang="en-US" altLang="zh-CN" sz="1600" dirty="0"/>
              <a:t>                 600 GW in 2020</a:t>
            </a:r>
          </a:p>
          <a:p>
            <a:r>
              <a:rPr lang="en-US" altLang="zh-CN" sz="1600" dirty="0"/>
              <a:t>                 700 GW in 2021</a:t>
            </a:r>
          </a:p>
          <a:p>
            <a:r>
              <a:rPr lang="en-US" altLang="zh-CN" sz="1600" dirty="0"/>
              <a:t>              </a:t>
            </a:r>
            <a:r>
              <a:rPr lang="zh-CN" altLang="en-US" sz="1600" dirty="0"/>
              <a:t>（</a:t>
            </a:r>
            <a:r>
              <a:rPr lang="en-US" altLang="zh-CN" sz="1600" dirty="0"/>
              <a:t>in medium scenario</a:t>
            </a:r>
            <a:r>
              <a:rPr lang="zh-CN" altLang="en-US" sz="1600" dirty="0"/>
              <a:t>）</a:t>
            </a:r>
            <a:endParaRPr lang="en-US" altLang="zh-CN" sz="1600" dirty="0"/>
          </a:p>
          <a:p>
            <a:endParaRPr lang="en-US" altLang="zh-CN" sz="1600" dirty="0"/>
          </a:p>
          <a:p>
            <a:pPr marL="285750" indent="-285750">
              <a:buFont typeface="Wingdings" pitchFamily="2" charset="2"/>
              <a:buChar char="l"/>
            </a:pPr>
            <a:r>
              <a:rPr lang="en-US" altLang="zh-CN" sz="1600" dirty="0"/>
              <a:t>With the top 3 solar countries responsible for over 75% of global demand in 2016</a:t>
            </a:r>
          </a:p>
          <a:p>
            <a:r>
              <a:rPr lang="en-US" altLang="zh-CN" sz="1600" dirty="0"/>
              <a:t>     </a:t>
            </a:r>
          </a:p>
          <a:p>
            <a:r>
              <a:rPr lang="zh-CN" altLang="en-US" sz="1600" dirty="0"/>
              <a:t>（</a:t>
            </a:r>
            <a:r>
              <a:rPr lang="en-US" altLang="zh-CN" sz="1600" dirty="0"/>
              <a:t>One major country’s policy </a:t>
            </a:r>
          </a:p>
          <a:p>
            <a:r>
              <a:rPr lang="en-US" altLang="zh-CN" sz="1600" dirty="0"/>
              <a:t>       decision will affect </a:t>
            </a:r>
            <a:r>
              <a:rPr lang="zh-CN" altLang="en-US" sz="1600" dirty="0"/>
              <a:t>）</a:t>
            </a:r>
            <a:endParaRPr lang="en-US" altLang="zh-CN" sz="1600" dirty="0"/>
          </a:p>
          <a:p>
            <a:endParaRPr lang="en-US" altLang="zh-CN" sz="1600" dirty="0"/>
          </a:p>
          <a:p>
            <a:endParaRPr lang="zh-CN" altLang="en-US" sz="1600" dirty="0"/>
          </a:p>
        </p:txBody>
      </p:sp>
      <p:sp>
        <p:nvSpPr>
          <p:cNvPr id="6" name="TextBox 5"/>
          <p:cNvSpPr txBox="1"/>
          <p:nvPr/>
        </p:nvSpPr>
        <p:spPr bwMode="auto">
          <a:xfrm>
            <a:off x="990600" y="2168883"/>
            <a:ext cx="2286000" cy="1331134"/>
          </a:xfrm>
          <a:prstGeom prst="rect">
            <a:avLst/>
          </a:prstGeom>
          <a:noFill/>
          <a:ln w="9525">
            <a:noFill/>
            <a:miter lim="800000"/>
            <a:headEnd/>
            <a:tailEnd/>
          </a:ln>
          <a:effectLst/>
        </p:spPr>
        <p:txBody>
          <a:bodyPr wrap="square" lIns="0" tIns="0" rIns="0" bIns="0" rtlCol="0" anchor="ctr" anchorCtr="0">
            <a:spAutoFit/>
          </a:bodyPr>
          <a:lstStyle/>
          <a:p>
            <a:pPr marR="0" defTabSz="914400" eaLnBrk="0" fontAlgn="auto" latinLnBrk="0" hangingPunct="0">
              <a:spcBef>
                <a:spcPts val="0"/>
              </a:spcBef>
              <a:spcAft>
                <a:spcPts val="300"/>
              </a:spcAft>
              <a:buClr>
                <a:schemeClr val="accent1"/>
              </a:buClr>
              <a:buSzTx/>
              <a:tabLst/>
            </a:pPr>
            <a:r>
              <a:rPr lang="en-US" sz="1400" b="1" kern="0" dirty="0">
                <a:latin typeface="Verdana" pitchFamily="34" charset="0"/>
                <a:ea typeface="Verdana" pitchFamily="34" charset="0"/>
                <a:cs typeface="Verdana" pitchFamily="34" charset="0"/>
              </a:rPr>
              <a:t>Steady Growth Rate </a:t>
            </a:r>
            <a:r>
              <a:rPr lang="en-US" sz="1400" b="1" kern="0" dirty="0" err="1">
                <a:latin typeface="Verdana" pitchFamily="34" charset="0"/>
                <a:ea typeface="Verdana" pitchFamily="34" charset="0"/>
                <a:cs typeface="Verdana" pitchFamily="34" charset="0"/>
              </a:rPr>
              <a:t>Avg</a:t>
            </a:r>
            <a:r>
              <a:rPr lang="en-US" sz="1400" b="1" kern="0" dirty="0">
                <a:latin typeface="Verdana" pitchFamily="34" charset="0"/>
                <a:ea typeface="Verdana" pitchFamily="34" charset="0"/>
                <a:cs typeface="Verdana" pitchFamily="34" charset="0"/>
              </a:rPr>
              <a:t> 15% in Solar over past 15 years !!!</a:t>
            </a:r>
          </a:p>
          <a:p>
            <a:pPr marR="0" defTabSz="914400" eaLnBrk="0" fontAlgn="auto" latinLnBrk="0" hangingPunct="0">
              <a:spcBef>
                <a:spcPts val="0"/>
              </a:spcBef>
              <a:spcAft>
                <a:spcPts val="300"/>
              </a:spcAft>
              <a:buClr>
                <a:schemeClr val="accent1"/>
              </a:buClr>
              <a:buSzTx/>
              <a:tabLst/>
            </a:pPr>
            <a:r>
              <a:rPr lang="en-US" sz="1400" b="1" kern="0" dirty="0">
                <a:latin typeface="Verdana" pitchFamily="34" charset="0"/>
                <a:ea typeface="Verdana" pitchFamily="34" charset="0"/>
                <a:cs typeface="Verdana" pitchFamily="34" charset="0"/>
              </a:rPr>
              <a:t>	</a:t>
            </a:r>
            <a:r>
              <a:rPr lang="en-US" sz="1400" b="1" kern="0" dirty="0">
                <a:solidFill>
                  <a:schemeClr val="accent3">
                    <a:lumMod val="75000"/>
                  </a:schemeClr>
                </a:solidFill>
                <a:latin typeface="Verdana" pitchFamily="34" charset="0"/>
                <a:ea typeface="Verdana" pitchFamily="34" charset="0"/>
                <a:cs typeface="Verdana" pitchFamily="34" charset="0"/>
              </a:rPr>
              <a:t>	</a:t>
            </a:r>
            <a:r>
              <a:rPr lang="en-US" sz="1400" b="1" kern="0" dirty="0">
                <a:latin typeface="Verdana" pitchFamily="34" charset="0"/>
                <a:ea typeface="Verdana" pitchFamily="34" charset="0"/>
                <a:cs typeface="Verdana" pitchFamily="34" charset="0"/>
              </a:rPr>
              <a:t>	 		</a:t>
            </a:r>
            <a:endParaRPr lang="en-US" sz="1400" b="1" kern="0" dirty="0">
              <a:solidFill>
                <a:srgbClr val="FF0000"/>
              </a:solidFill>
              <a:latin typeface="Verdana" pitchFamily="34" charset="0"/>
              <a:ea typeface="Verdana" pitchFamily="34" charset="0"/>
              <a:cs typeface="Verdana" pitchFamily="34" charset="0"/>
            </a:endParaRPr>
          </a:p>
        </p:txBody>
      </p:sp>
      <p:sp>
        <p:nvSpPr>
          <p:cNvPr id="3" name="Rounded Rectangle 2"/>
          <p:cNvSpPr/>
          <p:nvPr/>
        </p:nvSpPr>
        <p:spPr>
          <a:xfrm>
            <a:off x="914400" y="1701801"/>
            <a:ext cx="2362200" cy="1320800"/>
          </a:xfrm>
          <a:prstGeom prst="roundRect">
            <a:avLst/>
          </a:prstGeom>
          <a:gradFill flip="none" rotWithShape="1">
            <a:gsLst>
              <a:gs pos="0">
                <a:schemeClr val="accent1">
                  <a:tint val="100000"/>
                  <a:shade val="100000"/>
                  <a:satMod val="130000"/>
                  <a:alpha val="42000"/>
                </a:schemeClr>
              </a:gs>
              <a:gs pos="100000">
                <a:schemeClr val="accent1">
                  <a:tint val="50000"/>
                  <a:shade val="100000"/>
                  <a:satMod val="350000"/>
                  <a:alpha val="42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066800" y="4546601"/>
            <a:ext cx="762000" cy="246221"/>
          </a:xfrm>
          <a:prstGeom prst="rect">
            <a:avLst/>
          </a:prstGeom>
        </p:spPr>
        <p:txBody>
          <a:bodyPr wrap="square">
            <a:spAutoFit/>
          </a:bodyPr>
          <a:lstStyle/>
          <a:p>
            <a:r>
              <a:rPr lang="en-US" sz="1000" b="1" kern="0" dirty="0">
                <a:solidFill>
                  <a:srgbClr val="FF0000"/>
                </a:solidFill>
                <a:latin typeface="Verdana" pitchFamily="34" charset="0"/>
                <a:ea typeface="Verdana" pitchFamily="34" charset="0"/>
                <a:cs typeface="Verdana" pitchFamily="34" charset="0"/>
              </a:rPr>
              <a:t>+37 GW</a:t>
            </a:r>
            <a:r>
              <a:rPr lang="en-US" sz="1000" b="1" kern="0" dirty="0">
                <a:latin typeface="Verdana" pitchFamily="34" charset="0"/>
                <a:ea typeface="Verdana" pitchFamily="34" charset="0"/>
                <a:cs typeface="Verdana" pitchFamily="34" charset="0"/>
              </a:rPr>
              <a:t> </a:t>
            </a:r>
            <a:endParaRPr lang="en-US" sz="1000" dirty="0"/>
          </a:p>
        </p:txBody>
      </p:sp>
      <p:sp>
        <p:nvSpPr>
          <p:cNvPr id="4" name="Rectangle 3"/>
          <p:cNvSpPr/>
          <p:nvPr/>
        </p:nvSpPr>
        <p:spPr>
          <a:xfrm>
            <a:off x="3048001" y="3733076"/>
            <a:ext cx="914401" cy="261610"/>
          </a:xfrm>
          <a:prstGeom prst="rect">
            <a:avLst/>
          </a:prstGeom>
        </p:spPr>
        <p:txBody>
          <a:bodyPr wrap="square">
            <a:spAutoFit/>
          </a:bodyPr>
          <a:lstStyle/>
          <a:p>
            <a:pPr defTabSz="914400" fontAlgn="auto">
              <a:spcBef>
                <a:spcPts val="0"/>
              </a:spcBef>
              <a:spcAft>
                <a:spcPts val="300"/>
              </a:spcAft>
              <a:buClr>
                <a:schemeClr val="accent1"/>
              </a:buClr>
            </a:pPr>
            <a:r>
              <a:rPr lang="en-US" sz="1100" b="1" kern="0" dirty="0">
                <a:solidFill>
                  <a:srgbClr val="FF0000"/>
                </a:solidFill>
                <a:latin typeface="Verdana" pitchFamily="34" charset="0"/>
                <a:ea typeface="Verdana" pitchFamily="34" charset="0"/>
                <a:cs typeface="Verdana" pitchFamily="34" charset="0"/>
              </a:rPr>
              <a:t>+70 GW</a:t>
            </a:r>
            <a:endParaRPr lang="en-US" sz="1100" dirty="0"/>
          </a:p>
        </p:txBody>
      </p:sp>
      <p:sp>
        <p:nvSpPr>
          <p:cNvPr id="5" name="Rectangle 4"/>
          <p:cNvSpPr/>
          <p:nvPr/>
        </p:nvSpPr>
        <p:spPr>
          <a:xfrm>
            <a:off x="4629794" y="1947028"/>
            <a:ext cx="851515" cy="253916"/>
          </a:xfrm>
          <a:prstGeom prst="rect">
            <a:avLst/>
          </a:prstGeom>
        </p:spPr>
        <p:txBody>
          <a:bodyPr wrap="none">
            <a:spAutoFit/>
          </a:bodyPr>
          <a:lstStyle/>
          <a:p>
            <a:pPr defTabSz="914400" fontAlgn="auto">
              <a:spcBef>
                <a:spcPts val="0"/>
              </a:spcBef>
              <a:spcAft>
                <a:spcPts val="300"/>
              </a:spcAft>
              <a:buClr>
                <a:schemeClr val="accent1"/>
              </a:buClr>
            </a:pPr>
            <a:r>
              <a:rPr lang="en-US" sz="1050" b="1" kern="0" dirty="0">
                <a:solidFill>
                  <a:srgbClr val="FF0000"/>
                </a:solidFill>
                <a:latin typeface="Verdana" pitchFamily="34" charset="0"/>
                <a:ea typeface="Verdana" pitchFamily="34" charset="0"/>
                <a:cs typeface="Verdana" pitchFamily="34" charset="0"/>
              </a:rPr>
              <a:t>+ 97 GW </a:t>
            </a:r>
          </a:p>
        </p:txBody>
      </p:sp>
    </p:spTree>
    <p:extLst>
      <p:ext uri="{BB962C8B-B14F-4D97-AF65-F5344CB8AC3E}">
        <p14:creationId xmlns:p14="http://schemas.microsoft.com/office/powerpoint/2010/main" val="1847344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19825" y="508925"/>
            <a:ext cx="8839200" cy="461665"/>
          </a:xfrm>
          <a:prstGeom prst="rect">
            <a:avLst/>
          </a:prstGeom>
        </p:spPr>
        <p:txBody>
          <a:bodyPr wrap="square">
            <a:spAutoFit/>
          </a:bodyPr>
          <a:lstStyle/>
          <a:p>
            <a:pPr algn="l" fontAlgn="base"/>
            <a:r>
              <a:rPr lang="en-US" b="0" i="0" u="none" strike="noStrike" dirty="0">
                <a:solidFill>
                  <a:srgbClr val="000000"/>
                </a:solidFill>
                <a:effectLst/>
                <a:latin typeface="Graphik"/>
              </a:rPr>
              <a:t>Global </a:t>
            </a:r>
            <a:r>
              <a:rPr lang="en-US" dirty="0">
                <a:solidFill>
                  <a:srgbClr val="000000"/>
                </a:solidFill>
                <a:latin typeface="Graphik"/>
              </a:rPr>
              <a:t>R</a:t>
            </a:r>
            <a:r>
              <a:rPr lang="en-US" b="0" i="0" u="none" strike="noStrike" dirty="0">
                <a:solidFill>
                  <a:srgbClr val="000000"/>
                </a:solidFill>
                <a:effectLst/>
                <a:latin typeface="Graphik"/>
              </a:rPr>
              <a:t>enewable </a:t>
            </a:r>
            <a:r>
              <a:rPr lang="en-US" dirty="0">
                <a:solidFill>
                  <a:srgbClr val="000000"/>
                </a:solidFill>
                <a:latin typeface="Graphik"/>
              </a:rPr>
              <a:t>E</a:t>
            </a:r>
            <a:r>
              <a:rPr lang="en-US" b="0" i="0" u="none" strike="noStrike" dirty="0">
                <a:solidFill>
                  <a:srgbClr val="000000"/>
                </a:solidFill>
                <a:effectLst/>
                <a:latin typeface="Graphik"/>
              </a:rPr>
              <a:t>lectricity </a:t>
            </a:r>
            <a:r>
              <a:rPr lang="en-US" dirty="0">
                <a:solidFill>
                  <a:srgbClr val="000000"/>
                </a:solidFill>
                <a:latin typeface="Graphik"/>
              </a:rPr>
              <a:t>C</a:t>
            </a:r>
            <a:r>
              <a:rPr lang="en-US" b="0" i="0" u="none" strike="noStrike" dirty="0">
                <a:solidFill>
                  <a:srgbClr val="000000"/>
                </a:solidFill>
                <a:effectLst/>
                <a:latin typeface="Graphik"/>
              </a:rPr>
              <a:t>apacity additions, 2001-2027</a:t>
            </a:r>
          </a:p>
        </p:txBody>
      </p:sp>
      <p:sp>
        <p:nvSpPr>
          <p:cNvPr id="7" name="矩形 7">
            <a:extLst>
              <a:ext uri="{FF2B5EF4-FFF2-40B4-BE49-F238E27FC236}">
                <a16:creationId xmlns:a16="http://schemas.microsoft.com/office/drawing/2014/main" id="{D26ABC31-D86F-2F77-10EF-F0815157C9C0}"/>
              </a:ext>
            </a:extLst>
          </p:cNvPr>
          <p:cNvSpPr/>
          <p:nvPr/>
        </p:nvSpPr>
        <p:spPr>
          <a:xfrm>
            <a:off x="0" y="6562197"/>
            <a:ext cx="4584492" cy="246221"/>
          </a:xfrm>
          <a:prstGeom prst="rect">
            <a:avLst/>
          </a:prstGeom>
        </p:spPr>
        <p:txBody>
          <a:bodyPr wrap="square">
            <a:spAutoFit/>
          </a:bodyPr>
          <a:lstStyle/>
          <a:p>
            <a:r>
              <a:rPr lang="en-US" altLang="zh-CN" sz="1000" dirty="0"/>
              <a:t>https://</a:t>
            </a:r>
            <a:r>
              <a:rPr lang="en-US" altLang="zh-CN" sz="1000" dirty="0" err="1"/>
              <a:t>www.iea.org</a:t>
            </a:r>
            <a:r>
              <a:rPr lang="en-US" altLang="zh-CN" sz="1000" dirty="0"/>
              <a:t>/reports/renewables-2022/executive-summary#</a:t>
            </a:r>
          </a:p>
        </p:txBody>
      </p:sp>
      <p:pic>
        <p:nvPicPr>
          <p:cNvPr id="4" name="Picture 3" descr="A graph with different colored squares&#10;&#10;Description automatically generated">
            <a:extLst>
              <a:ext uri="{FF2B5EF4-FFF2-40B4-BE49-F238E27FC236}">
                <a16:creationId xmlns:a16="http://schemas.microsoft.com/office/drawing/2014/main" id="{9C63E76A-4607-99FD-E62F-E801C2E927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51464"/>
            <a:ext cx="7772400" cy="3970515"/>
          </a:xfrm>
          <a:prstGeom prst="rect">
            <a:avLst/>
          </a:prstGeom>
        </p:spPr>
      </p:pic>
      <p:pic>
        <p:nvPicPr>
          <p:cNvPr id="8" name="Picture 7">
            <a:extLst>
              <a:ext uri="{FF2B5EF4-FFF2-40B4-BE49-F238E27FC236}">
                <a16:creationId xmlns:a16="http://schemas.microsoft.com/office/drawing/2014/main" id="{1B2E39DB-0B8E-ADF2-3C21-B7C88D0A2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32" y="5710789"/>
            <a:ext cx="6489700" cy="546100"/>
          </a:xfrm>
          <a:prstGeom prst="rect">
            <a:avLst/>
          </a:prstGeom>
        </p:spPr>
      </p:pic>
    </p:spTree>
    <p:extLst>
      <p:ext uri="{BB962C8B-B14F-4D97-AF65-F5344CB8AC3E}">
        <p14:creationId xmlns:p14="http://schemas.microsoft.com/office/powerpoint/2010/main" val="2754933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90597" y="170722"/>
            <a:ext cx="7177414" cy="954107"/>
          </a:xfrm>
          <a:prstGeom prst="rect">
            <a:avLst/>
          </a:prstGeom>
        </p:spPr>
        <p:txBody>
          <a:bodyPr wrap="square">
            <a:spAutoFit/>
          </a:bodyPr>
          <a:lstStyle/>
          <a:p>
            <a:pPr algn="ctr" fontAlgn="base"/>
            <a:r>
              <a:rPr lang="en-US" sz="2800" b="1" i="0" u="none" strike="noStrike" dirty="0">
                <a:solidFill>
                  <a:srgbClr val="000000"/>
                </a:solidFill>
                <a:effectLst/>
                <a:latin typeface="Graphik"/>
              </a:rPr>
              <a:t>Global electricity generation by technology</a:t>
            </a:r>
          </a:p>
          <a:p>
            <a:pPr algn="ctr" fontAlgn="base"/>
            <a:r>
              <a:rPr lang="en-US" sz="2800" b="1" i="0" u="none" strike="noStrike" dirty="0">
                <a:solidFill>
                  <a:srgbClr val="000000"/>
                </a:solidFill>
                <a:effectLst/>
                <a:latin typeface="Graphik"/>
              </a:rPr>
              <a:t>2015, 2021 and 2027</a:t>
            </a:r>
          </a:p>
        </p:txBody>
      </p:sp>
      <p:sp>
        <p:nvSpPr>
          <p:cNvPr id="7" name="矩形 7">
            <a:extLst>
              <a:ext uri="{FF2B5EF4-FFF2-40B4-BE49-F238E27FC236}">
                <a16:creationId xmlns:a16="http://schemas.microsoft.com/office/drawing/2014/main" id="{D26ABC31-D86F-2F77-10EF-F0815157C9C0}"/>
              </a:ext>
            </a:extLst>
          </p:cNvPr>
          <p:cNvSpPr/>
          <p:nvPr/>
        </p:nvSpPr>
        <p:spPr>
          <a:xfrm>
            <a:off x="0" y="6562197"/>
            <a:ext cx="4584492" cy="246221"/>
          </a:xfrm>
          <a:prstGeom prst="rect">
            <a:avLst/>
          </a:prstGeom>
        </p:spPr>
        <p:txBody>
          <a:bodyPr wrap="square">
            <a:spAutoFit/>
          </a:bodyPr>
          <a:lstStyle/>
          <a:p>
            <a:r>
              <a:rPr lang="en-US" altLang="zh-CN" sz="1000" dirty="0"/>
              <a:t>https://</a:t>
            </a:r>
            <a:r>
              <a:rPr lang="en-US" altLang="zh-CN" sz="1000" dirty="0" err="1"/>
              <a:t>www.iea.org</a:t>
            </a:r>
            <a:r>
              <a:rPr lang="en-US" altLang="zh-CN" sz="1000" dirty="0"/>
              <a:t>/reports/renewables-2022/executive-summary#</a:t>
            </a:r>
          </a:p>
        </p:txBody>
      </p:sp>
      <p:pic>
        <p:nvPicPr>
          <p:cNvPr id="3" name="Picture 2" descr="A graph of different colored squares&#10;&#10;Description automatically generated">
            <a:extLst>
              <a:ext uri="{FF2B5EF4-FFF2-40B4-BE49-F238E27FC236}">
                <a16:creationId xmlns:a16="http://schemas.microsoft.com/office/drawing/2014/main" id="{243000ED-2336-814B-1BA8-7775DC16D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11" y="1669987"/>
            <a:ext cx="7772400" cy="3969856"/>
          </a:xfrm>
          <a:prstGeom prst="rect">
            <a:avLst/>
          </a:prstGeom>
        </p:spPr>
      </p:pic>
      <p:pic>
        <p:nvPicPr>
          <p:cNvPr id="9" name="Picture 8">
            <a:extLst>
              <a:ext uri="{FF2B5EF4-FFF2-40B4-BE49-F238E27FC236}">
                <a16:creationId xmlns:a16="http://schemas.microsoft.com/office/drawing/2014/main" id="{A79BBC73-D9FD-6637-4A71-90F6A24CA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79" y="5746875"/>
            <a:ext cx="5283200" cy="508000"/>
          </a:xfrm>
          <a:prstGeom prst="rect">
            <a:avLst/>
          </a:prstGeom>
        </p:spPr>
      </p:pic>
    </p:spTree>
    <p:extLst>
      <p:ext uri="{BB962C8B-B14F-4D97-AF65-F5344CB8AC3E}">
        <p14:creationId xmlns:p14="http://schemas.microsoft.com/office/powerpoint/2010/main" val="2603490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53642" y="283456"/>
            <a:ext cx="6713951" cy="830997"/>
          </a:xfrm>
          <a:prstGeom prst="rect">
            <a:avLst/>
          </a:prstGeom>
        </p:spPr>
        <p:txBody>
          <a:bodyPr wrap="square">
            <a:spAutoFit/>
          </a:bodyPr>
          <a:lstStyle/>
          <a:p>
            <a:pPr algn="l" fontAlgn="base"/>
            <a:r>
              <a:rPr lang="en-US" b="0" i="0" u="none" strike="noStrike" dirty="0">
                <a:solidFill>
                  <a:srgbClr val="000000"/>
                </a:solidFill>
                <a:effectLst/>
                <a:latin typeface="Graphik"/>
              </a:rPr>
              <a:t>Share of cumulative power capacity by technology</a:t>
            </a:r>
          </a:p>
          <a:p>
            <a:pPr algn="ctr" fontAlgn="base"/>
            <a:r>
              <a:rPr lang="en-US" b="0" i="0" u="none" strike="noStrike" dirty="0">
                <a:solidFill>
                  <a:srgbClr val="000000"/>
                </a:solidFill>
                <a:effectLst/>
                <a:latin typeface="Graphik"/>
              </a:rPr>
              <a:t>2010-2027</a:t>
            </a:r>
          </a:p>
        </p:txBody>
      </p:sp>
      <p:sp>
        <p:nvSpPr>
          <p:cNvPr id="7" name="矩形 7">
            <a:extLst>
              <a:ext uri="{FF2B5EF4-FFF2-40B4-BE49-F238E27FC236}">
                <a16:creationId xmlns:a16="http://schemas.microsoft.com/office/drawing/2014/main" id="{D26ABC31-D86F-2F77-10EF-F0815157C9C0}"/>
              </a:ext>
            </a:extLst>
          </p:cNvPr>
          <p:cNvSpPr/>
          <p:nvPr/>
        </p:nvSpPr>
        <p:spPr>
          <a:xfrm>
            <a:off x="0" y="6562197"/>
            <a:ext cx="4584492" cy="246221"/>
          </a:xfrm>
          <a:prstGeom prst="rect">
            <a:avLst/>
          </a:prstGeom>
        </p:spPr>
        <p:txBody>
          <a:bodyPr wrap="square">
            <a:spAutoFit/>
          </a:bodyPr>
          <a:lstStyle/>
          <a:p>
            <a:r>
              <a:rPr lang="en-US" altLang="zh-CN" sz="1000" dirty="0"/>
              <a:t>https://</a:t>
            </a:r>
            <a:r>
              <a:rPr lang="en-US" altLang="zh-CN" sz="1000" dirty="0" err="1"/>
              <a:t>www.iea.org</a:t>
            </a:r>
            <a:r>
              <a:rPr lang="en-US" altLang="zh-CN" sz="1000" dirty="0"/>
              <a:t>/reports/renewables-2022/executive-summary#</a:t>
            </a:r>
          </a:p>
        </p:txBody>
      </p:sp>
      <p:pic>
        <p:nvPicPr>
          <p:cNvPr id="3" name="Picture 2" descr="A graph of different colored lines&#10;&#10;Description automatically generated">
            <a:extLst>
              <a:ext uri="{FF2B5EF4-FFF2-40B4-BE49-F238E27FC236}">
                <a16:creationId xmlns:a16="http://schemas.microsoft.com/office/drawing/2014/main" id="{2E86823D-21A8-5158-3C49-0A79149BF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359" y="1300077"/>
            <a:ext cx="8556788" cy="4411832"/>
          </a:xfrm>
          <a:prstGeom prst="rect">
            <a:avLst/>
          </a:prstGeom>
        </p:spPr>
      </p:pic>
      <p:pic>
        <p:nvPicPr>
          <p:cNvPr id="6" name="Picture 5">
            <a:extLst>
              <a:ext uri="{FF2B5EF4-FFF2-40B4-BE49-F238E27FC236}">
                <a16:creationId xmlns:a16="http://schemas.microsoft.com/office/drawing/2014/main" id="{72BA2938-5EB9-E3FF-32ED-532D44C10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5759707"/>
            <a:ext cx="6705600" cy="457200"/>
          </a:xfrm>
          <a:prstGeom prst="rect">
            <a:avLst/>
          </a:prstGeom>
        </p:spPr>
      </p:pic>
    </p:spTree>
    <p:extLst>
      <p:ext uri="{BB962C8B-B14F-4D97-AF65-F5344CB8AC3E}">
        <p14:creationId xmlns:p14="http://schemas.microsoft.com/office/powerpoint/2010/main" val="765565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8-23 at 8.21.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8960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88193" y="261412"/>
            <a:ext cx="6160655" cy="484425"/>
          </a:xfrm>
        </p:spPr>
        <p:txBody>
          <a:bodyPr/>
          <a:lstStyle/>
          <a:p>
            <a:pPr algn="l"/>
            <a:r>
              <a:rPr lang="en-US" altLang="zh-CN" sz="2000" dirty="0">
                <a:latin typeface="Times New Roman" charset="0"/>
                <a:ea typeface="Times New Roman" charset="0"/>
                <a:cs typeface="Times New Roman" charset="0"/>
              </a:rPr>
              <a:t>Solar Electricity Generation Cost in Comparison with Other </a:t>
            </a:r>
            <a:br>
              <a:rPr lang="en-US" altLang="zh-CN" sz="2000" dirty="0">
                <a:latin typeface="Times New Roman" charset="0"/>
                <a:ea typeface="Times New Roman" charset="0"/>
                <a:cs typeface="Times New Roman" charset="0"/>
              </a:rPr>
            </a:br>
            <a:r>
              <a:rPr lang="en-US" altLang="zh-CN" sz="2000" dirty="0">
                <a:latin typeface="Times New Roman" charset="0"/>
                <a:ea typeface="Times New Roman" charset="0"/>
                <a:cs typeface="Times New Roman" charset="0"/>
              </a:rPr>
              <a:t>Power Sources</a:t>
            </a:r>
            <a:endParaRPr lang="zh-CN" altLang="en-US" dirty="0">
              <a:latin typeface="Times New Roman" charset="0"/>
              <a:ea typeface="Times New Roman" charset="0"/>
              <a:cs typeface="Times New Roman"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7696200" cy="52734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矩形 4"/>
          <p:cNvSpPr/>
          <p:nvPr/>
        </p:nvSpPr>
        <p:spPr>
          <a:xfrm>
            <a:off x="1676400" y="6160260"/>
            <a:ext cx="5943600" cy="461665"/>
          </a:xfrm>
          <a:prstGeom prst="rect">
            <a:avLst/>
          </a:prstGeom>
        </p:spPr>
        <p:txBody>
          <a:bodyPr wrap="square">
            <a:spAutoFit/>
          </a:bodyPr>
          <a:lstStyle/>
          <a:p>
            <a:r>
              <a:rPr lang="en-US" altLang="zh-CN" dirty="0"/>
              <a:t> </a:t>
            </a:r>
            <a:endParaRPr lang="en-US" altLang="zh-CN" sz="1000" dirty="0"/>
          </a:p>
        </p:txBody>
      </p:sp>
      <p:sp>
        <p:nvSpPr>
          <p:cNvPr id="7" name="矩形 6"/>
          <p:cNvSpPr/>
          <p:nvPr/>
        </p:nvSpPr>
        <p:spPr>
          <a:xfrm>
            <a:off x="156412" y="6488555"/>
            <a:ext cx="4712109" cy="246221"/>
          </a:xfrm>
          <a:prstGeom prst="rect">
            <a:avLst/>
          </a:prstGeom>
        </p:spPr>
        <p:txBody>
          <a:bodyPr wrap="square">
            <a:spAutoFit/>
          </a:bodyPr>
          <a:lstStyle/>
          <a:p>
            <a:r>
              <a:rPr lang="en-US" altLang="zh-CN" sz="1000" dirty="0"/>
              <a:t>Selected from Global Market Outlook for Solar Power/2017-2021</a:t>
            </a:r>
          </a:p>
        </p:txBody>
      </p:sp>
      <p:sp>
        <p:nvSpPr>
          <p:cNvPr id="6" name="TextBox 5"/>
          <p:cNvSpPr txBox="1"/>
          <p:nvPr/>
        </p:nvSpPr>
        <p:spPr>
          <a:xfrm>
            <a:off x="7848600" y="1353303"/>
            <a:ext cx="1179574" cy="2246769"/>
          </a:xfrm>
          <a:prstGeom prst="rect">
            <a:avLst/>
          </a:prstGeom>
          <a:noFill/>
        </p:spPr>
        <p:txBody>
          <a:bodyPr wrap="square" rtlCol="0">
            <a:spAutoFit/>
          </a:bodyPr>
          <a:lstStyle/>
          <a:p>
            <a:r>
              <a:rPr lang="en-US" altLang="zh-CN" sz="1000" dirty="0"/>
              <a:t>When companies borrow funds from outside lenders, the interest paid on these funds is called the cost of debt</a:t>
            </a:r>
          </a:p>
          <a:p>
            <a:r>
              <a:rPr lang="en-US" altLang="zh-CN" sz="1000" dirty="0"/>
              <a:t>The cost of equity is </a:t>
            </a:r>
            <a:r>
              <a:rPr lang="en-US" altLang="zh-CN" sz="1000" i="1" dirty="0"/>
              <a:t>inferred</a:t>
            </a:r>
            <a:r>
              <a:rPr lang="en-US" altLang="zh-CN" sz="1000" dirty="0"/>
              <a:t> by comparing the investment to other investments (comparable) with similar risk profiles</a:t>
            </a:r>
            <a:r>
              <a:rPr lang="en-US" sz="1000" dirty="0">
                <a:solidFill>
                  <a:srgbClr val="FF0000"/>
                </a:solidFill>
              </a:rPr>
              <a:t> </a:t>
            </a:r>
          </a:p>
        </p:txBody>
      </p:sp>
      <p:sp>
        <p:nvSpPr>
          <p:cNvPr id="9" name="TextBox 8"/>
          <p:cNvSpPr txBox="1"/>
          <p:nvPr/>
        </p:nvSpPr>
        <p:spPr>
          <a:xfrm>
            <a:off x="5230272" y="6230091"/>
            <a:ext cx="184666" cy="461665"/>
          </a:xfrm>
          <a:prstGeom prst="rect">
            <a:avLst/>
          </a:prstGeom>
          <a:noFill/>
        </p:spPr>
        <p:txBody>
          <a:bodyPr wrap="none" rtlCol="0">
            <a:spAutoFit/>
          </a:bodyPr>
          <a:lstStyle/>
          <a:p>
            <a:r>
              <a:rPr lang="en-US" dirty="0">
                <a:solidFill>
                  <a:srgbClr val="FF0000"/>
                </a:solidFill>
              </a:rPr>
              <a:t> </a:t>
            </a:r>
          </a:p>
        </p:txBody>
      </p:sp>
      <p:sp>
        <p:nvSpPr>
          <p:cNvPr id="10" name="矩形 9"/>
          <p:cNvSpPr/>
          <p:nvPr/>
        </p:nvSpPr>
        <p:spPr>
          <a:xfrm>
            <a:off x="2971800" y="1295401"/>
            <a:ext cx="3200400" cy="830997"/>
          </a:xfrm>
          <a:prstGeom prst="rect">
            <a:avLst/>
          </a:prstGeom>
        </p:spPr>
        <p:txBody>
          <a:bodyPr wrap="square">
            <a:spAutoFit/>
          </a:bodyPr>
          <a:lstStyle/>
          <a:p>
            <a:r>
              <a:rPr lang="en-US" altLang="zh-CN" sz="1600" dirty="0"/>
              <a:t>Utility-scale solar is today already cheaper than new CCGT, coal and nuclear power plants.</a:t>
            </a:r>
          </a:p>
        </p:txBody>
      </p:sp>
      <p:sp>
        <p:nvSpPr>
          <p:cNvPr id="3" name="Rounded Rectangle 2"/>
          <p:cNvSpPr/>
          <p:nvPr/>
        </p:nvSpPr>
        <p:spPr>
          <a:xfrm>
            <a:off x="2971800" y="1353303"/>
            <a:ext cx="3352800" cy="1050093"/>
          </a:xfrm>
          <a:prstGeom prst="roundRect">
            <a:avLst/>
          </a:prstGeom>
          <a:gradFill flip="none" rotWithShape="1">
            <a:gsLst>
              <a:gs pos="0">
                <a:schemeClr val="accent1">
                  <a:tint val="100000"/>
                  <a:shade val="100000"/>
                  <a:satMod val="130000"/>
                  <a:alpha val="37000"/>
                </a:schemeClr>
              </a:gs>
              <a:gs pos="100000">
                <a:schemeClr val="accent1">
                  <a:tint val="50000"/>
                  <a:shade val="100000"/>
                  <a:satMod val="350000"/>
                  <a:alpha val="3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149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3562" y="275572"/>
            <a:ext cx="7223760" cy="720000"/>
          </a:xfrm>
        </p:spPr>
        <p:txBody>
          <a:bodyPr>
            <a:normAutofit fontScale="90000"/>
          </a:bodyPr>
          <a:lstStyle/>
          <a:p>
            <a:r>
              <a:rPr lang="en-US" sz="2800" dirty="0"/>
              <a:t>The world market for PV is mainly driven by utility Scale and Large Commercial Installations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153613"/>
            <a:ext cx="8785341" cy="5749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8558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44708" y="6528871"/>
            <a:ext cx="4584492" cy="246221"/>
          </a:xfrm>
          <a:prstGeom prst="rect">
            <a:avLst/>
          </a:prstGeom>
        </p:spPr>
        <p:txBody>
          <a:bodyPr wrap="square">
            <a:spAutoFit/>
          </a:bodyPr>
          <a:lstStyle/>
          <a:p>
            <a:r>
              <a:rPr lang="en-US" altLang="zh-CN" sz="1000" dirty="0"/>
              <a:t>https://</a:t>
            </a:r>
            <a:r>
              <a:rPr lang="en-US" altLang="zh-CN" sz="1000" dirty="0" err="1"/>
              <a:t>www.seia.org</a:t>
            </a:r>
            <a:r>
              <a:rPr lang="en-US" altLang="zh-CN" sz="1000" dirty="0"/>
              <a:t>/solar-industry-research-data</a:t>
            </a:r>
          </a:p>
        </p:txBody>
      </p:sp>
      <p:pic>
        <p:nvPicPr>
          <p:cNvPr id="15" name="Picture 14" descr="A graph of a number of people&#10;&#10;Description automatically generated with medium confidence">
            <a:extLst>
              <a:ext uri="{FF2B5EF4-FFF2-40B4-BE49-F238E27FC236}">
                <a16:creationId xmlns:a16="http://schemas.microsoft.com/office/drawing/2014/main" id="{912D8914-A738-ABBA-B429-6E3B29F74D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708" y="1208546"/>
            <a:ext cx="7872574" cy="5388896"/>
          </a:xfrm>
          <a:prstGeom prst="rect">
            <a:avLst/>
          </a:prstGeom>
        </p:spPr>
      </p:pic>
      <p:sp>
        <p:nvSpPr>
          <p:cNvPr id="16" name="标题 1">
            <a:extLst>
              <a:ext uri="{FF2B5EF4-FFF2-40B4-BE49-F238E27FC236}">
                <a16:creationId xmlns:a16="http://schemas.microsoft.com/office/drawing/2014/main" id="{F1E1CC53-6755-064A-C55A-BDF7AD2FB912}"/>
              </a:ext>
            </a:extLst>
          </p:cNvPr>
          <p:cNvSpPr>
            <a:spLocks noGrp="1"/>
          </p:cNvSpPr>
          <p:nvPr>
            <p:ph type="title"/>
          </p:nvPr>
        </p:nvSpPr>
        <p:spPr>
          <a:xfrm>
            <a:off x="698115" y="301001"/>
            <a:ext cx="8915400" cy="508000"/>
          </a:xfrm>
        </p:spPr>
        <p:txBody>
          <a:bodyPr/>
          <a:lstStyle/>
          <a:p>
            <a:pPr algn="ctr"/>
            <a:r>
              <a:rPr lang="en-US" sz="3200" b="1" i="0" u="none" strike="noStrike" dirty="0">
                <a:solidFill>
                  <a:srgbClr val="333333"/>
                </a:solidFill>
                <a:effectLst/>
                <a:latin typeface="inherit"/>
              </a:rPr>
              <a:t>Cumulative U.S. Solar Installations</a:t>
            </a:r>
          </a:p>
        </p:txBody>
      </p:sp>
    </p:spTree>
    <p:extLst>
      <p:ext uri="{BB962C8B-B14F-4D97-AF65-F5344CB8AC3E}">
        <p14:creationId xmlns:p14="http://schemas.microsoft.com/office/powerpoint/2010/main" val="743800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CA0300-6CA1-E103-6BBC-DD73001FA9D3}"/>
              </a:ext>
            </a:extLst>
          </p:cNvPr>
          <p:cNvSpPr txBox="1"/>
          <p:nvPr/>
        </p:nvSpPr>
        <p:spPr>
          <a:xfrm>
            <a:off x="199697" y="6342314"/>
            <a:ext cx="8534400" cy="3385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US" sz="1600" i="1" dirty="0"/>
              <a:t>https://</a:t>
            </a:r>
            <a:r>
              <a:rPr lang="en-US" sz="1600" i="1" dirty="0" err="1"/>
              <a:t>www.precedenceresearch.com</a:t>
            </a:r>
            <a:r>
              <a:rPr lang="en-US" sz="1600" i="1" dirty="0"/>
              <a:t>/solar-photovoltaic-market</a:t>
            </a:r>
          </a:p>
        </p:txBody>
      </p:sp>
      <p:pic>
        <p:nvPicPr>
          <p:cNvPr id="8" name="Picture 7" descr="A graph of a bar graph&#10;&#10;Description automatically generated with medium confidence">
            <a:extLst>
              <a:ext uri="{FF2B5EF4-FFF2-40B4-BE49-F238E27FC236}">
                <a16:creationId xmlns:a16="http://schemas.microsoft.com/office/drawing/2014/main" id="{5D4371E4-D671-242D-6A54-38042BAE1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719" y="1295545"/>
            <a:ext cx="8834585" cy="4854733"/>
          </a:xfrm>
          <a:prstGeom prst="rect">
            <a:avLst/>
          </a:prstGeom>
        </p:spPr>
      </p:pic>
      <p:sp>
        <p:nvSpPr>
          <p:cNvPr id="9" name="标题 1">
            <a:extLst>
              <a:ext uri="{FF2B5EF4-FFF2-40B4-BE49-F238E27FC236}">
                <a16:creationId xmlns:a16="http://schemas.microsoft.com/office/drawing/2014/main" id="{86DF8E80-B36B-A40D-00AD-FFA73CF7D504}"/>
              </a:ext>
            </a:extLst>
          </p:cNvPr>
          <p:cNvSpPr>
            <a:spLocks noGrp="1"/>
          </p:cNvSpPr>
          <p:nvPr>
            <p:ph type="title"/>
          </p:nvPr>
        </p:nvSpPr>
        <p:spPr>
          <a:xfrm>
            <a:off x="535276" y="437527"/>
            <a:ext cx="8915400" cy="508000"/>
          </a:xfrm>
        </p:spPr>
        <p:txBody>
          <a:bodyPr/>
          <a:lstStyle/>
          <a:p>
            <a:r>
              <a:rPr lang="en-US" altLang="zh-CN" b="1" dirty="0">
                <a:solidFill>
                  <a:srgbClr val="FF0000"/>
                </a:solidFill>
                <a:latin typeface="Times New Roman" charset="0"/>
                <a:ea typeface="Times New Roman" charset="0"/>
                <a:cs typeface="Times New Roman" charset="0"/>
              </a:rPr>
              <a:t>Solar PV Market Market 2020-2-3- $ Billion</a:t>
            </a:r>
            <a:endParaRPr lang="zh-CN" altLang="en-US" b="1" dirty="0">
              <a:solidFill>
                <a:srgbClr val="FF0000"/>
              </a:solidFill>
              <a:latin typeface="Times New Roman" charset="0"/>
              <a:ea typeface="Times New Roman" charset="0"/>
              <a:cs typeface="Times New Roman" charset="0"/>
            </a:endParaRPr>
          </a:p>
        </p:txBody>
      </p:sp>
      <p:pic>
        <p:nvPicPr>
          <p:cNvPr id="3" name="Picture 2" descr="A blue pie chart with a few different colored sections&#10;&#10;Description automatically generated with medium confidence">
            <a:extLst>
              <a:ext uri="{FF2B5EF4-FFF2-40B4-BE49-F238E27FC236}">
                <a16:creationId xmlns:a16="http://schemas.microsoft.com/office/drawing/2014/main" id="{B983470F-6097-6CF1-E247-C5588D3E5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97" y="1725182"/>
            <a:ext cx="2634984" cy="2258558"/>
          </a:xfrm>
          <a:prstGeom prst="rect">
            <a:avLst/>
          </a:prstGeom>
        </p:spPr>
      </p:pic>
      <p:pic>
        <p:nvPicPr>
          <p:cNvPr id="6" name="Picture 5" descr="A close up of a word&#10;&#10;Description automatically generated">
            <a:extLst>
              <a:ext uri="{FF2B5EF4-FFF2-40B4-BE49-F238E27FC236}">
                <a16:creationId xmlns:a16="http://schemas.microsoft.com/office/drawing/2014/main" id="{2B157C05-02F7-CDAE-D9B4-F411EC051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329" y="1228696"/>
            <a:ext cx="2679700" cy="533400"/>
          </a:xfrm>
          <a:prstGeom prst="rect">
            <a:avLst/>
          </a:prstGeom>
        </p:spPr>
      </p:pic>
      <p:pic>
        <p:nvPicPr>
          <p:cNvPr id="10" name="Picture 9" descr="A number on a purple background&#10;&#10;Description automatically generated">
            <a:extLst>
              <a:ext uri="{FF2B5EF4-FFF2-40B4-BE49-F238E27FC236}">
                <a16:creationId xmlns:a16="http://schemas.microsoft.com/office/drawing/2014/main" id="{325F13A1-47F4-3371-4196-102ADAF4F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029" y="1292775"/>
            <a:ext cx="787400" cy="266700"/>
          </a:xfrm>
          <a:prstGeom prst="rect">
            <a:avLst/>
          </a:prstGeom>
        </p:spPr>
      </p:pic>
    </p:spTree>
    <p:extLst>
      <p:ext uri="{BB962C8B-B14F-4D97-AF65-F5344CB8AC3E}">
        <p14:creationId xmlns:p14="http://schemas.microsoft.com/office/powerpoint/2010/main" val="1845808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82782" y="280477"/>
            <a:ext cx="8839200" cy="461665"/>
          </a:xfrm>
          <a:prstGeom prst="rect">
            <a:avLst/>
          </a:prstGeom>
        </p:spPr>
        <p:txBody>
          <a:bodyPr wrap="square">
            <a:spAutoFit/>
          </a:bodyPr>
          <a:lstStyle/>
          <a:p>
            <a:pPr algn="ctr"/>
            <a:r>
              <a:rPr lang="en-US" b="1" i="0" u="none" strike="noStrike" dirty="0">
                <a:solidFill>
                  <a:srgbClr val="333333"/>
                </a:solidFill>
                <a:effectLst/>
                <a:latin typeface="inherit"/>
              </a:rPr>
              <a:t>U.S. Solar PV Pricing Trends &amp; Deployment Growth</a:t>
            </a:r>
          </a:p>
        </p:txBody>
      </p:sp>
      <p:pic>
        <p:nvPicPr>
          <p:cNvPr id="4" name="Picture 3" descr="A graph of a bar chart&#10;&#10;Description automatically generated with medium confidence">
            <a:extLst>
              <a:ext uri="{FF2B5EF4-FFF2-40B4-BE49-F238E27FC236}">
                <a16:creationId xmlns:a16="http://schemas.microsoft.com/office/drawing/2014/main" id="{8F5129A2-72CB-7078-4109-6E60ECCF8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988363"/>
            <a:ext cx="7772400" cy="5367988"/>
          </a:xfrm>
          <a:prstGeom prst="rect">
            <a:avLst/>
          </a:prstGeom>
        </p:spPr>
      </p:pic>
      <p:sp>
        <p:nvSpPr>
          <p:cNvPr id="7" name="矩形 7">
            <a:extLst>
              <a:ext uri="{FF2B5EF4-FFF2-40B4-BE49-F238E27FC236}">
                <a16:creationId xmlns:a16="http://schemas.microsoft.com/office/drawing/2014/main" id="{D26ABC31-D86F-2F77-10EF-F0815157C9C0}"/>
              </a:ext>
            </a:extLst>
          </p:cNvPr>
          <p:cNvSpPr/>
          <p:nvPr/>
        </p:nvSpPr>
        <p:spPr>
          <a:xfrm>
            <a:off x="0" y="6562197"/>
            <a:ext cx="4584492" cy="246221"/>
          </a:xfrm>
          <a:prstGeom prst="rect">
            <a:avLst/>
          </a:prstGeom>
        </p:spPr>
        <p:txBody>
          <a:bodyPr wrap="square">
            <a:spAutoFit/>
          </a:bodyPr>
          <a:lstStyle/>
          <a:p>
            <a:r>
              <a:rPr lang="en-US" altLang="zh-CN" sz="1000" dirty="0"/>
              <a:t>https://</a:t>
            </a:r>
            <a:r>
              <a:rPr lang="en-US" altLang="zh-CN" sz="1000" dirty="0" err="1"/>
              <a:t>www.seia.org</a:t>
            </a:r>
            <a:r>
              <a:rPr lang="en-US" altLang="zh-CN" sz="1000" dirty="0"/>
              <a:t>/solar-industry-research-data</a:t>
            </a:r>
          </a:p>
        </p:txBody>
      </p:sp>
    </p:spTree>
    <p:extLst>
      <p:ext uri="{BB962C8B-B14F-4D97-AF65-F5344CB8AC3E}">
        <p14:creationId xmlns:p14="http://schemas.microsoft.com/office/powerpoint/2010/main" val="3426167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82990" y="501520"/>
            <a:ext cx="8839200" cy="461665"/>
          </a:xfrm>
          <a:prstGeom prst="rect">
            <a:avLst/>
          </a:prstGeom>
        </p:spPr>
        <p:txBody>
          <a:bodyPr wrap="square">
            <a:spAutoFit/>
          </a:bodyPr>
          <a:lstStyle/>
          <a:p>
            <a:pPr algn="ctr"/>
            <a:r>
              <a:rPr lang="en-US" b="1" i="0" u="none" strike="noStrike" dirty="0">
                <a:solidFill>
                  <a:srgbClr val="333333"/>
                </a:solidFill>
                <a:effectLst/>
                <a:latin typeface="inherit"/>
              </a:rPr>
              <a:t>U.S. Annual Additions of New Electric Generating Capacity</a:t>
            </a:r>
          </a:p>
        </p:txBody>
      </p:sp>
      <p:sp>
        <p:nvSpPr>
          <p:cNvPr id="7" name="矩形 7">
            <a:extLst>
              <a:ext uri="{FF2B5EF4-FFF2-40B4-BE49-F238E27FC236}">
                <a16:creationId xmlns:a16="http://schemas.microsoft.com/office/drawing/2014/main" id="{D26ABC31-D86F-2F77-10EF-F0815157C9C0}"/>
              </a:ext>
            </a:extLst>
          </p:cNvPr>
          <p:cNvSpPr/>
          <p:nvPr/>
        </p:nvSpPr>
        <p:spPr>
          <a:xfrm>
            <a:off x="0" y="6562197"/>
            <a:ext cx="4584492" cy="246221"/>
          </a:xfrm>
          <a:prstGeom prst="rect">
            <a:avLst/>
          </a:prstGeom>
        </p:spPr>
        <p:txBody>
          <a:bodyPr wrap="square">
            <a:spAutoFit/>
          </a:bodyPr>
          <a:lstStyle/>
          <a:p>
            <a:r>
              <a:rPr lang="en-US" altLang="zh-CN" sz="1000" dirty="0"/>
              <a:t>https://</a:t>
            </a:r>
            <a:r>
              <a:rPr lang="en-US" altLang="zh-CN" sz="1000" dirty="0" err="1"/>
              <a:t>www.seia.org</a:t>
            </a:r>
            <a:r>
              <a:rPr lang="en-US" altLang="zh-CN" sz="1000" dirty="0"/>
              <a:t>/solar-industry-research-data</a:t>
            </a:r>
          </a:p>
        </p:txBody>
      </p:sp>
      <p:pic>
        <p:nvPicPr>
          <p:cNvPr id="3" name="Picture 2" descr="A graph of different colored bars&#10;&#10;Description automatically generated">
            <a:extLst>
              <a:ext uri="{FF2B5EF4-FFF2-40B4-BE49-F238E27FC236}">
                <a16:creationId xmlns:a16="http://schemas.microsoft.com/office/drawing/2014/main" id="{13450E33-1C55-D1C9-AF31-9C33017F5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42" y="1175366"/>
            <a:ext cx="7914015" cy="5420871"/>
          </a:xfrm>
          <a:prstGeom prst="rect">
            <a:avLst/>
          </a:prstGeom>
        </p:spPr>
      </p:pic>
    </p:spTree>
    <p:extLst>
      <p:ext uri="{BB962C8B-B14F-4D97-AF65-F5344CB8AC3E}">
        <p14:creationId xmlns:p14="http://schemas.microsoft.com/office/powerpoint/2010/main" val="4014593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82782" y="280477"/>
            <a:ext cx="8839200" cy="461665"/>
          </a:xfrm>
          <a:prstGeom prst="rect">
            <a:avLst/>
          </a:prstGeom>
        </p:spPr>
        <p:txBody>
          <a:bodyPr wrap="square">
            <a:spAutoFit/>
          </a:bodyPr>
          <a:lstStyle/>
          <a:p>
            <a:pPr algn="ctr"/>
            <a:r>
              <a:rPr lang="en-US" b="1" i="0" u="none" strike="noStrike" dirty="0">
                <a:solidFill>
                  <a:srgbClr val="333333"/>
                </a:solidFill>
                <a:effectLst/>
                <a:latin typeface="Roboto" panose="02000000000000000000" pitchFamily="2" charset="0"/>
              </a:rPr>
              <a:t>Cumulative U.S. Solar Installations by State</a:t>
            </a:r>
          </a:p>
        </p:txBody>
      </p:sp>
      <p:sp>
        <p:nvSpPr>
          <p:cNvPr id="7" name="矩形 7">
            <a:extLst>
              <a:ext uri="{FF2B5EF4-FFF2-40B4-BE49-F238E27FC236}">
                <a16:creationId xmlns:a16="http://schemas.microsoft.com/office/drawing/2014/main" id="{D26ABC31-D86F-2F77-10EF-F0815157C9C0}"/>
              </a:ext>
            </a:extLst>
          </p:cNvPr>
          <p:cNvSpPr/>
          <p:nvPr/>
        </p:nvSpPr>
        <p:spPr>
          <a:xfrm>
            <a:off x="0" y="6562197"/>
            <a:ext cx="4584492" cy="246221"/>
          </a:xfrm>
          <a:prstGeom prst="rect">
            <a:avLst/>
          </a:prstGeom>
        </p:spPr>
        <p:txBody>
          <a:bodyPr wrap="square">
            <a:spAutoFit/>
          </a:bodyPr>
          <a:lstStyle/>
          <a:p>
            <a:r>
              <a:rPr lang="en-US" altLang="zh-CN" sz="1000" dirty="0"/>
              <a:t>https://</a:t>
            </a:r>
            <a:r>
              <a:rPr lang="en-US" altLang="zh-CN" sz="1000" dirty="0" err="1"/>
              <a:t>www.seia.org</a:t>
            </a:r>
            <a:r>
              <a:rPr lang="en-US" altLang="zh-CN" sz="1000" dirty="0"/>
              <a:t>/solar-industry-research-data</a:t>
            </a:r>
          </a:p>
        </p:txBody>
      </p:sp>
      <p:pic>
        <p:nvPicPr>
          <p:cNvPr id="3" name="Picture 2" descr="A map of the united states&#10;&#10;Description automatically generated">
            <a:extLst>
              <a:ext uri="{FF2B5EF4-FFF2-40B4-BE49-F238E27FC236}">
                <a16:creationId xmlns:a16="http://schemas.microsoft.com/office/drawing/2014/main" id="{79C09EE5-EE68-BEBA-8A7A-3986354E0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791" y="1147028"/>
            <a:ext cx="7772400" cy="5185648"/>
          </a:xfrm>
          <a:prstGeom prst="rect">
            <a:avLst/>
          </a:prstGeom>
        </p:spPr>
      </p:pic>
    </p:spTree>
    <p:extLst>
      <p:ext uri="{BB962C8B-B14F-4D97-AF65-F5344CB8AC3E}">
        <p14:creationId xmlns:p14="http://schemas.microsoft.com/office/powerpoint/2010/main" val="1215038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04800" y="586023"/>
            <a:ext cx="8839200" cy="461665"/>
          </a:xfrm>
          <a:prstGeom prst="rect">
            <a:avLst/>
          </a:prstGeom>
        </p:spPr>
        <p:txBody>
          <a:bodyPr wrap="square">
            <a:spAutoFit/>
          </a:bodyPr>
          <a:lstStyle/>
          <a:p>
            <a:pPr algn="ctr"/>
            <a:r>
              <a:rPr lang="en-US" b="1" i="0" u="none" strike="noStrike" dirty="0">
                <a:solidFill>
                  <a:srgbClr val="333333"/>
                </a:solidFill>
                <a:effectLst/>
                <a:latin typeface="inherit"/>
              </a:rPr>
              <a:t>US Annual Residential Solar PV Installations</a:t>
            </a:r>
          </a:p>
        </p:txBody>
      </p:sp>
      <p:sp>
        <p:nvSpPr>
          <p:cNvPr id="7" name="矩形 7">
            <a:extLst>
              <a:ext uri="{FF2B5EF4-FFF2-40B4-BE49-F238E27FC236}">
                <a16:creationId xmlns:a16="http://schemas.microsoft.com/office/drawing/2014/main" id="{D26ABC31-D86F-2F77-10EF-F0815157C9C0}"/>
              </a:ext>
            </a:extLst>
          </p:cNvPr>
          <p:cNvSpPr/>
          <p:nvPr/>
        </p:nvSpPr>
        <p:spPr>
          <a:xfrm>
            <a:off x="0" y="6562197"/>
            <a:ext cx="4584492" cy="246221"/>
          </a:xfrm>
          <a:prstGeom prst="rect">
            <a:avLst/>
          </a:prstGeom>
        </p:spPr>
        <p:txBody>
          <a:bodyPr wrap="square">
            <a:spAutoFit/>
          </a:bodyPr>
          <a:lstStyle/>
          <a:p>
            <a:r>
              <a:rPr lang="en-US" altLang="zh-CN" sz="1000" dirty="0"/>
              <a:t>https://</a:t>
            </a:r>
            <a:r>
              <a:rPr lang="en-US" altLang="zh-CN" sz="1000" dirty="0" err="1"/>
              <a:t>www.seia.org</a:t>
            </a:r>
            <a:r>
              <a:rPr lang="en-US" altLang="zh-CN" sz="1000" dirty="0"/>
              <a:t>/solar-industry-research-data</a:t>
            </a:r>
          </a:p>
        </p:txBody>
      </p:sp>
      <p:pic>
        <p:nvPicPr>
          <p:cNvPr id="3" name="Picture 2" descr="A graph of the number of states in the united states&#10;&#10;Description automatically generated">
            <a:extLst>
              <a:ext uri="{FF2B5EF4-FFF2-40B4-BE49-F238E27FC236}">
                <a16:creationId xmlns:a16="http://schemas.microsoft.com/office/drawing/2014/main" id="{90D17D3D-BA1D-0BB3-3730-5EE917515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46" y="1158658"/>
            <a:ext cx="7772400" cy="5181600"/>
          </a:xfrm>
          <a:prstGeom prst="rect">
            <a:avLst/>
          </a:prstGeom>
        </p:spPr>
      </p:pic>
    </p:spTree>
    <p:extLst>
      <p:ext uri="{BB962C8B-B14F-4D97-AF65-F5344CB8AC3E}">
        <p14:creationId xmlns:p14="http://schemas.microsoft.com/office/powerpoint/2010/main" val="2066057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82782" y="280477"/>
            <a:ext cx="8839200" cy="461665"/>
          </a:xfrm>
          <a:prstGeom prst="rect">
            <a:avLst/>
          </a:prstGeom>
        </p:spPr>
        <p:txBody>
          <a:bodyPr wrap="square">
            <a:spAutoFit/>
          </a:bodyPr>
          <a:lstStyle/>
          <a:p>
            <a:pPr algn="ctr"/>
            <a:r>
              <a:rPr lang="en-US" b="1" i="0" u="none" strike="noStrike" dirty="0">
                <a:solidFill>
                  <a:srgbClr val="333333"/>
                </a:solidFill>
                <a:effectLst/>
                <a:latin typeface="inherit"/>
              </a:rPr>
              <a:t>U.S. Solar PV Deployment Forecast</a:t>
            </a:r>
          </a:p>
        </p:txBody>
      </p:sp>
      <p:sp>
        <p:nvSpPr>
          <p:cNvPr id="7" name="矩形 7">
            <a:extLst>
              <a:ext uri="{FF2B5EF4-FFF2-40B4-BE49-F238E27FC236}">
                <a16:creationId xmlns:a16="http://schemas.microsoft.com/office/drawing/2014/main" id="{D26ABC31-D86F-2F77-10EF-F0815157C9C0}"/>
              </a:ext>
            </a:extLst>
          </p:cNvPr>
          <p:cNvSpPr/>
          <p:nvPr/>
        </p:nvSpPr>
        <p:spPr>
          <a:xfrm>
            <a:off x="0" y="6562197"/>
            <a:ext cx="4584492" cy="246221"/>
          </a:xfrm>
          <a:prstGeom prst="rect">
            <a:avLst/>
          </a:prstGeom>
        </p:spPr>
        <p:txBody>
          <a:bodyPr wrap="square">
            <a:spAutoFit/>
          </a:bodyPr>
          <a:lstStyle/>
          <a:p>
            <a:r>
              <a:rPr lang="en-US" altLang="zh-CN" sz="1000" dirty="0"/>
              <a:t>https://</a:t>
            </a:r>
            <a:r>
              <a:rPr lang="en-US" altLang="zh-CN" sz="1000" dirty="0" err="1"/>
              <a:t>www.seia.org</a:t>
            </a:r>
            <a:r>
              <a:rPr lang="en-US" altLang="zh-CN" sz="1000" dirty="0"/>
              <a:t>/solar-industry-research-data</a:t>
            </a:r>
          </a:p>
        </p:txBody>
      </p:sp>
      <p:pic>
        <p:nvPicPr>
          <p:cNvPr id="3" name="Picture 2" descr="A graph of a number of people&#10;&#10;Description automatically generated with medium confidence">
            <a:extLst>
              <a:ext uri="{FF2B5EF4-FFF2-40B4-BE49-F238E27FC236}">
                <a16:creationId xmlns:a16="http://schemas.microsoft.com/office/drawing/2014/main" id="{4ADF020E-AEB2-E5B6-45C7-1AC21B7D4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262" y="1042943"/>
            <a:ext cx="7772400" cy="5218453"/>
          </a:xfrm>
          <a:prstGeom prst="rect">
            <a:avLst/>
          </a:prstGeom>
        </p:spPr>
      </p:pic>
    </p:spTree>
    <p:extLst>
      <p:ext uri="{BB962C8B-B14F-4D97-AF65-F5344CB8AC3E}">
        <p14:creationId xmlns:p14="http://schemas.microsoft.com/office/powerpoint/2010/main" val="1270039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66" y="0"/>
            <a:ext cx="7818907" cy="69276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315200" y="1498600"/>
            <a:ext cx="1752601" cy="1323439"/>
          </a:xfrm>
          <a:prstGeom prst="rect">
            <a:avLst/>
          </a:prstGeom>
          <a:noFill/>
        </p:spPr>
        <p:txBody>
          <a:bodyPr wrap="square" rtlCol="0">
            <a:spAutoFit/>
          </a:bodyPr>
          <a:lstStyle/>
          <a:p>
            <a:r>
              <a:rPr lang="en-US" altLang="zh-CN" sz="1600" dirty="0"/>
              <a:t>The cumulative production</a:t>
            </a:r>
          </a:p>
          <a:p>
            <a:r>
              <a:rPr lang="en-US" altLang="zh-CN" sz="1600" dirty="0"/>
              <a:t>Doubled, the price went down by 23% for last 35 years </a:t>
            </a:r>
            <a:endParaRPr lang="zh-CN" altLang="en-US" sz="1600" dirty="0"/>
          </a:p>
        </p:txBody>
      </p:sp>
      <p:sp>
        <p:nvSpPr>
          <p:cNvPr id="8" name="TextBox 7"/>
          <p:cNvSpPr txBox="1"/>
          <p:nvPr/>
        </p:nvSpPr>
        <p:spPr>
          <a:xfrm>
            <a:off x="7463780" y="5191918"/>
            <a:ext cx="1291579" cy="1200329"/>
          </a:xfrm>
          <a:prstGeom prst="rect">
            <a:avLst/>
          </a:prstGeom>
          <a:noFill/>
        </p:spPr>
        <p:txBody>
          <a:bodyPr wrap="square" rtlCol="0">
            <a:spAutoFit/>
          </a:bodyPr>
          <a:lstStyle/>
          <a:p>
            <a:r>
              <a:rPr lang="en-US" altLang="zh-CN" sz="1200" dirty="0"/>
              <a:t>Ref: PHOTOVOLTAICS REPORT   Frauhofer Institute for  Solar Energy</a:t>
            </a:r>
            <a:endParaRPr lang="zh-CN" altLang="en-US" dirty="0"/>
          </a:p>
        </p:txBody>
      </p:sp>
      <p:sp>
        <p:nvSpPr>
          <p:cNvPr id="10" name="矩形 9"/>
          <p:cNvSpPr/>
          <p:nvPr/>
        </p:nvSpPr>
        <p:spPr>
          <a:xfrm>
            <a:off x="76200" y="536296"/>
            <a:ext cx="8839200" cy="400110"/>
          </a:xfrm>
          <a:prstGeom prst="rect">
            <a:avLst/>
          </a:prstGeom>
        </p:spPr>
        <p:txBody>
          <a:bodyPr wrap="square">
            <a:spAutoFit/>
          </a:bodyPr>
          <a:lstStyle/>
          <a:p>
            <a:pPr algn="ctr"/>
            <a:r>
              <a:rPr lang="en-US" altLang="zh-CN" sz="2000" dirty="0">
                <a:latin typeface="Times New Roman" charset="0"/>
                <a:ea typeface="Times New Roman" charset="0"/>
                <a:cs typeface="Times New Roman" charset="0"/>
              </a:rPr>
              <a:t>Prices trends for Solar PV module</a:t>
            </a:r>
          </a:p>
        </p:txBody>
      </p:sp>
    </p:spTree>
    <p:extLst>
      <p:ext uri="{BB962C8B-B14F-4D97-AF65-F5344CB8AC3E}">
        <p14:creationId xmlns:p14="http://schemas.microsoft.com/office/powerpoint/2010/main" val="889490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28"/>
          <p:cNvSpPr>
            <a:spLocks noGrp="1"/>
          </p:cNvSpPr>
          <p:nvPr>
            <p:ph type="title"/>
          </p:nvPr>
        </p:nvSpPr>
        <p:spPr>
          <a:xfrm>
            <a:off x="609600" y="0"/>
            <a:ext cx="7772400" cy="914400"/>
          </a:xfrm>
          <a:prstGeom prst="rect">
            <a:avLst/>
          </a:prstGeom>
        </p:spPr>
        <p:txBody>
          <a:bodyPr lIns="0" tIns="0" rIns="0" bIns="0">
            <a:normAutofit fontScale="90000"/>
          </a:bodyPr>
          <a:lstStyle/>
          <a:p>
            <a:pPr lvl="0" defTabSz="640079">
              <a:defRPr sz="1800"/>
            </a:pPr>
            <a:br>
              <a:rPr sz="1679" dirty="0"/>
            </a:br>
            <a:r>
              <a:rPr sz="2800" b="1" dirty="0">
                <a:solidFill>
                  <a:schemeClr val="accent2">
                    <a:lumMod val="75000"/>
                  </a:schemeClr>
                </a:solidFill>
                <a:latin typeface="Times New Roman Bold"/>
                <a:sym typeface="Times New Roman Bold"/>
              </a:rPr>
              <a:t>What is Power Electronics?</a:t>
            </a:r>
            <a:br>
              <a:rPr sz="1960" dirty="0">
                <a:latin typeface="Times New Roman Bold"/>
                <a:ea typeface="Times New Roman Bold"/>
                <a:cs typeface="Times New Roman Bold"/>
                <a:sym typeface="Times New Roman Bold"/>
              </a:rPr>
            </a:br>
            <a:endParaRPr sz="1960" dirty="0">
              <a:latin typeface="Times New Roman Bold"/>
              <a:ea typeface="Times New Roman Bold"/>
              <a:cs typeface="Times New Roman Bold"/>
              <a:sym typeface="Times New Roman Bold"/>
            </a:endParaRPr>
          </a:p>
        </p:txBody>
      </p:sp>
      <p:sp>
        <p:nvSpPr>
          <p:cNvPr id="29" name="Shape 29"/>
          <p:cNvSpPr>
            <a:spLocks noGrp="1"/>
          </p:cNvSpPr>
          <p:nvPr>
            <p:ph type="body" idx="1"/>
          </p:nvPr>
        </p:nvSpPr>
        <p:spPr>
          <a:xfrm>
            <a:off x="685800" y="1600200"/>
            <a:ext cx="7772400" cy="2895600"/>
          </a:xfrm>
          <a:prstGeom prst="rect">
            <a:avLst/>
          </a:prstGeom>
        </p:spPr>
        <p:txBody>
          <a:bodyPr lIns="0" tIns="0" rIns="0" bIns="0">
            <a:normAutofit/>
          </a:bodyPr>
          <a:lstStyle/>
          <a:p>
            <a:pPr marL="457200" lvl="0" indent="-457200">
              <a:spcBef>
                <a:spcPts val="500"/>
              </a:spcBef>
              <a:buChar char="•"/>
            </a:pPr>
            <a:r>
              <a:rPr sz="2400" b="1" dirty="0">
                <a:latin typeface="Times New Roman Bold"/>
                <a:ea typeface="Times New Roman Bold"/>
                <a:cs typeface="Times New Roman Bold"/>
                <a:sym typeface="Times New Roman Bold"/>
              </a:rPr>
              <a:t>Electronics:</a:t>
            </a:r>
            <a:r>
              <a:rPr sz="2400" b="1" dirty="0"/>
              <a:t> </a:t>
            </a:r>
            <a:r>
              <a:rPr sz="2400" dirty="0"/>
              <a:t>Solid State Electronics Devices and their Driving Circuits.</a:t>
            </a:r>
          </a:p>
          <a:p>
            <a:pPr marL="457200" lvl="0" indent="-457200">
              <a:spcBef>
                <a:spcPts val="500"/>
              </a:spcBef>
              <a:buChar char="•"/>
            </a:pPr>
            <a:r>
              <a:rPr sz="2400" b="1" dirty="0">
                <a:latin typeface="Times New Roman Bold"/>
                <a:ea typeface="Times New Roman Bold"/>
                <a:cs typeface="Times New Roman Bold"/>
                <a:sym typeface="Times New Roman Bold"/>
              </a:rPr>
              <a:t>Power: </a:t>
            </a:r>
            <a:r>
              <a:rPr sz="2400" b="1" dirty="0"/>
              <a:t> </a:t>
            </a:r>
            <a:r>
              <a:rPr sz="2400" dirty="0"/>
              <a:t>Static and Dynamic Requirements for Generation, Conversion and Transmission of Power.</a:t>
            </a:r>
          </a:p>
          <a:p>
            <a:pPr marL="457200" lvl="0" indent="-457200">
              <a:spcBef>
                <a:spcPts val="500"/>
              </a:spcBef>
              <a:buChar char="•"/>
            </a:pPr>
            <a:r>
              <a:rPr sz="2400" b="1" dirty="0">
                <a:latin typeface="Times New Roman Bold"/>
                <a:ea typeface="Times New Roman Bold"/>
                <a:cs typeface="Times New Roman Bold"/>
                <a:sym typeface="Times New Roman Bold"/>
              </a:rPr>
              <a:t>Control:</a:t>
            </a:r>
            <a:r>
              <a:rPr sz="2400" b="1" dirty="0"/>
              <a:t> </a:t>
            </a:r>
            <a:r>
              <a:rPr sz="2400" dirty="0"/>
              <a:t>The Steady State and Dynamic Stability of the Closed Loop  system.</a:t>
            </a:r>
          </a:p>
        </p:txBody>
      </p:sp>
      <p:sp>
        <p:nvSpPr>
          <p:cNvPr id="30" name="Shape 30"/>
          <p:cNvSpPr/>
          <p:nvPr/>
        </p:nvSpPr>
        <p:spPr>
          <a:xfrm>
            <a:off x="914400" y="4724400"/>
            <a:ext cx="7239000" cy="147732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sz="1800"/>
            </a:pPr>
            <a:r>
              <a:rPr sz="2400" b="1" dirty="0">
                <a:latin typeface="Century Schoolbook Bold"/>
                <a:ea typeface="Century Schoolbook Bold"/>
                <a:cs typeface="Century Schoolbook Bold"/>
                <a:sym typeface="Century Schoolbook Bold"/>
              </a:rPr>
              <a:t>POWER ELECTRONICS may be defined as</a:t>
            </a:r>
            <a:r>
              <a:rPr lang="en-US" sz="2400" b="1" dirty="0">
                <a:latin typeface="Century Schoolbook Bold"/>
                <a:ea typeface="Century Schoolbook Bold"/>
                <a:cs typeface="Century Schoolbook Bold"/>
                <a:sym typeface="Century Schoolbook Bold"/>
              </a:rPr>
              <a:t>:</a:t>
            </a:r>
          </a:p>
          <a:p>
            <a:pPr lvl="0">
              <a:defRPr sz="1800"/>
            </a:pPr>
            <a:endParaRPr lang="en-US" b="1" dirty="0">
              <a:latin typeface="Century Schoolbook Bold"/>
              <a:ea typeface="Century Schoolbook Bold"/>
              <a:cs typeface="Century Schoolbook Bold"/>
              <a:sym typeface="Century Schoolbook Bold"/>
            </a:endParaRPr>
          </a:p>
          <a:p>
            <a:pPr lvl="0">
              <a:defRPr sz="1800"/>
            </a:pPr>
            <a:r>
              <a:rPr sz="2400" b="1" i="1" dirty="0">
                <a:solidFill>
                  <a:srgbClr val="FF0000"/>
                </a:solidFill>
                <a:latin typeface="Century Schoolbook Bold"/>
                <a:ea typeface="Century Schoolbook Bold"/>
                <a:cs typeface="Century Schoolbook Bold"/>
                <a:sym typeface="Century Schoolbook Bold"/>
              </a:rPr>
              <a:t> </a:t>
            </a:r>
            <a:r>
              <a:rPr lang="en-US" sz="2400" b="1" i="1" dirty="0">
                <a:solidFill>
                  <a:srgbClr val="FF0000"/>
                </a:solidFill>
                <a:latin typeface="Century Schoolbook Bold"/>
                <a:ea typeface="Century Schoolbook Bold"/>
                <a:cs typeface="Century Schoolbook Bold"/>
                <a:sym typeface="Century Schoolbook Bold"/>
              </a:rPr>
              <a:t>T</a:t>
            </a:r>
            <a:r>
              <a:rPr sz="2400" b="1" i="1" dirty="0">
                <a:solidFill>
                  <a:srgbClr val="FF0000"/>
                </a:solidFill>
                <a:latin typeface="Century Schoolbook Bold"/>
                <a:ea typeface="Century Schoolbook Bold"/>
                <a:cs typeface="Century Schoolbook Bold"/>
                <a:sym typeface="Century Schoolbook Bold"/>
              </a:rPr>
              <a:t>he application of Solid State </a:t>
            </a:r>
            <a:r>
              <a:rPr sz="2400" b="1" i="1" u="sng" dirty="0">
                <a:solidFill>
                  <a:srgbClr val="FF0000"/>
                </a:solidFill>
                <a:latin typeface="Century Schoolbook Bold"/>
                <a:ea typeface="Century Schoolbook Bold"/>
                <a:cs typeface="Century Schoolbook Bold"/>
                <a:sym typeface="Century Schoolbook Bold"/>
              </a:rPr>
              <a:t>Electronics</a:t>
            </a:r>
            <a:r>
              <a:rPr sz="2400" b="1" i="1" dirty="0">
                <a:solidFill>
                  <a:srgbClr val="FF0000"/>
                </a:solidFill>
                <a:latin typeface="Century Schoolbook Bold"/>
                <a:ea typeface="Century Schoolbook Bold"/>
                <a:cs typeface="Century Schoolbook Bold"/>
                <a:sym typeface="Century Schoolbook Bold"/>
              </a:rPr>
              <a:t> for the </a:t>
            </a:r>
            <a:r>
              <a:rPr sz="2400" b="1" i="1" u="sng" dirty="0">
                <a:solidFill>
                  <a:srgbClr val="FF0000"/>
                </a:solidFill>
                <a:latin typeface="Century Schoolbook Bold"/>
                <a:ea typeface="Century Schoolbook Bold"/>
                <a:cs typeface="Century Schoolbook Bold"/>
                <a:sym typeface="Century Schoolbook Bold"/>
              </a:rPr>
              <a:t>Control</a:t>
            </a:r>
            <a:r>
              <a:rPr sz="2400" b="1" i="1" dirty="0">
                <a:solidFill>
                  <a:srgbClr val="FF0000"/>
                </a:solidFill>
                <a:latin typeface="Century Schoolbook Bold"/>
                <a:ea typeface="Century Schoolbook Bold"/>
                <a:cs typeface="Century Schoolbook Bold"/>
                <a:sym typeface="Century Schoolbook Bold"/>
              </a:rPr>
              <a:t> and conversion of </a:t>
            </a:r>
            <a:r>
              <a:rPr sz="2400" b="1" i="1" u="sng" dirty="0">
                <a:solidFill>
                  <a:srgbClr val="FF0000"/>
                </a:solidFill>
                <a:latin typeface="Century Schoolbook Bold"/>
                <a:ea typeface="Century Schoolbook Bold"/>
                <a:cs typeface="Century Schoolbook Bold"/>
                <a:sym typeface="Century Schoolbook Bold"/>
              </a:rPr>
              <a:t>Power</a:t>
            </a:r>
            <a:r>
              <a:rPr sz="2400" b="1" i="1" dirty="0">
                <a:solidFill>
                  <a:srgbClr val="FF0000"/>
                </a:solidFill>
                <a:latin typeface="Century Schoolbook Bold"/>
                <a:ea typeface="Century Schoolbook Bold"/>
                <a:cs typeface="Century Schoolbook Bold"/>
                <a:sym typeface="Century Schoolbook Bold"/>
              </a:rPr>
              <a:t>.</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9614" y="1652333"/>
            <a:ext cx="8921215" cy="4215067"/>
          </a:xfrm>
          <a:prstGeom prst="rect">
            <a:avLst/>
          </a:prstGeom>
        </p:spPr>
      </p:pic>
      <p:pic>
        <p:nvPicPr>
          <p:cNvPr id="6" name="Picture 5"/>
          <p:cNvPicPr>
            <a:picLocks noChangeAspect="1"/>
          </p:cNvPicPr>
          <p:nvPr/>
        </p:nvPicPr>
        <p:blipFill>
          <a:blip r:embed="rId3"/>
          <a:stretch>
            <a:fillRect/>
          </a:stretch>
        </p:blipFill>
        <p:spPr>
          <a:xfrm>
            <a:off x="457201" y="6070773"/>
            <a:ext cx="2135143" cy="288000"/>
          </a:xfrm>
          <a:prstGeom prst="rect">
            <a:avLst/>
          </a:prstGeom>
        </p:spPr>
      </p:pic>
      <p:sp>
        <p:nvSpPr>
          <p:cNvPr id="7" name="TextBox 6"/>
          <p:cNvSpPr txBox="1"/>
          <p:nvPr/>
        </p:nvSpPr>
        <p:spPr>
          <a:xfrm>
            <a:off x="1646382" y="313322"/>
            <a:ext cx="7024255" cy="830997"/>
          </a:xfrm>
          <a:prstGeom prst="rect">
            <a:avLst/>
          </a:prstGeom>
          <a:noFill/>
        </p:spPr>
        <p:txBody>
          <a:bodyPr wrap="square" rtlCol="0">
            <a:spAutoFit/>
          </a:bodyPr>
          <a:lstStyle/>
          <a:p>
            <a:r>
              <a:rPr lang="en-US" dirty="0"/>
              <a:t>Solar and </a:t>
            </a:r>
            <a:r>
              <a:rPr lang="en-US" dirty="0">
                <a:solidFill>
                  <a:srgbClr val="FF0000"/>
                </a:solidFill>
              </a:rPr>
              <a:t>energy storage </a:t>
            </a:r>
            <a:r>
              <a:rPr lang="en-US" dirty="0"/>
              <a:t>are complementary and </a:t>
            </a:r>
          </a:p>
          <a:p>
            <a:r>
              <a:rPr lang="en-US" dirty="0"/>
              <a:t>both are dropping in cost</a:t>
            </a:r>
          </a:p>
        </p:txBody>
      </p:sp>
    </p:spTree>
    <p:extLst>
      <p:ext uri="{BB962C8B-B14F-4D97-AF65-F5344CB8AC3E}">
        <p14:creationId xmlns:p14="http://schemas.microsoft.com/office/powerpoint/2010/main" val="1751609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7853"/>
          <a:stretch/>
        </p:blipFill>
        <p:spPr bwMode="auto">
          <a:xfrm>
            <a:off x="206829" y="1295400"/>
            <a:ext cx="7260771" cy="56019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矩形 4"/>
          <p:cNvSpPr/>
          <p:nvPr/>
        </p:nvSpPr>
        <p:spPr>
          <a:xfrm>
            <a:off x="782782" y="536296"/>
            <a:ext cx="8839200" cy="707886"/>
          </a:xfrm>
          <a:prstGeom prst="rect">
            <a:avLst/>
          </a:prstGeom>
        </p:spPr>
        <p:txBody>
          <a:bodyPr wrap="square">
            <a:spAutoFit/>
          </a:bodyPr>
          <a:lstStyle/>
          <a:p>
            <a:pPr algn="ctr"/>
            <a:r>
              <a:rPr lang="en-US" altLang="zh-CN" sz="2000" dirty="0">
                <a:latin typeface="Times New Roman" charset="0"/>
                <a:ea typeface="Times New Roman" charset="0"/>
                <a:cs typeface="Times New Roman" charset="0"/>
              </a:rPr>
              <a:t>Prices for Solar PV and Wind  Onshore Power Plants in </a:t>
            </a:r>
          </a:p>
          <a:p>
            <a:pPr algn="ctr"/>
            <a:r>
              <a:rPr lang="en-US" altLang="zh-CN" sz="2000" dirty="0">
                <a:latin typeface="Times New Roman" charset="0"/>
                <a:ea typeface="Times New Roman" charset="0"/>
                <a:cs typeface="Times New Roman" charset="0"/>
              </a:rPr>
              <a:t>Different Countries</a:t>
            </a:r>
          </a:p>
        </p:txBody>
      </p:sp>
      <p:sp>
        <p:nvSpPr>
          <p:cNvPr id="6" name="矩形 5"/>
          <p:cNvSpPr/>
          <p:nvPr/>
        </p:nvSpPr>
        <p:spPr>
          <a:xfrm>
            <a:off x="228601" y="6356351"/>
            <a:ext cx="4267199" cy="246221"/>
          </a:xfrm>
          <a:prstGeom prst="rect">
            <a:avLst/>
          </a:prstGeom>
        </p:spPr>
        <p:txBody>
          <a:bodyPr wrap="square">
            <a:spAutoFit/>
          </a:bodyPr>
          <a:lstStyle/>
          <a:p>
            <a:r>
              <a:rPr lang="en-US" altLang="zh-CN" sz="1000" dirty="0"/>
              <a:t>Selected from Global Market Outlook for Solar Power/2017-2021</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305" y="1600200"/>
            <a:ext cx="1123950" cy="66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487920" y="1368770"/>
            <a:ext cx="1671320" cy="1815882"/>
          </a:xfrm>
          <a:prstGeom prst="rect">
            <a:avLst/>
          </a:prstGeom>
          <a:noFill/>
        </p:spPr>
        <p:txBody>
          <a:bodyPr wrap="square" rtlCol="0">
            <a:spAutoFit/>
          </a:bodyPr>
          <a:lstStyle/>
          <a:p>
            <a:r>
              <a:rPr lang="en-US" altLang="zh-CN" sz="1600" dirty="0"/>
              <a:t>2.4US cents/kWh : the world’s </a:t>
            </a:r>
          </a:p>
          <a:p>
            <a:r>
              <a:rPr lang="en-US" altLang="zh-CN" sz="1600" dirty="0"/>
              <a:t>Lowest solar supply contract </a:t>
            </a:r>
          </a:p>
          <a:p>
            <a:r>
              <a:rPr lang="en-US" altLang="zh-CN" sz="1600" dirty="0"/>
              <a:t>signed in 2016, </a:t>
            </a:r>
            <a:r>
              <a:rPr lang="en-US" altLang="zh-CN" sz="1600" dirty="0" err="1"/>
              <a:t>Sweihan</a:t>
            </a:r>
            <a:r>
              <a:rPr lang="en-US" altLang="zh-CN" sz="1600" dirty="0"/>
              <a:t> project</a:t>
            </a:r>
          </a:p>
          <a:p>
            <a:r>
              <a:rPr lang="en-US" altLang="zh-CN" sz="1600" dirty="0"/>
              <a:t>In UAE</a:t>
            </a:r>
            <a:endParaRPr lang="zh-CN" altLang="en-US" sz="1600" dirty="0"/>
          </a:p>
        </p:txBody>
      </p:sp>
    </p:spTree>
    <p:extLst>
      <p:ext uri="{BB962C8B-B14F-4D97-AF65-F5344CB8AC3E}">
        <p14:creationId xmlns:p14="http://schemas.microsoft.com/office/powerpoint/2010/main" val="2547963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64178" y="323947"/>
            <a:ext cx="7223760" cy="720000"/>
          </a:xfrm>
        </p:spPr>
        <p:txBody>
          <a:bodyPr>
            <a:normAutofit/>
          </a:bodyPr>
          <a:lstStyle/>
          <a:p>
            <a:r>
              <a:rPr lang="en-US" sz="2800" dirty="0"/>
              <a:t>Three-Phase  Low-power Dominates</a:t>
            </a:r>
          </a:p>
        </p:txBody>
      </p:sp>
      <p:graphicFrame>
        <p:nvGraphicFramePr>
          <p:cNvPr id="6" name="Diagramm 5"/>
          <p:cNvGraphicFramePr>
            <a:graphicFrameLocks/>
          </p:cNvGraphicFramePr>
          <p:nvPr>
            <p:extLst>
              <p:ext uri="{D42A27DB-BD31-4B8C-83A1-F6EECF244321}">
                <p14:modId xmlns:p14="http://schemas.microsoft.com/office/powerpoint/2010/main" val="3205195502"/>
              </p:ext>
            </p:extLst>
          </p:nvPr>
        </p:nvGraphicFramePr>
        <p:xfrm>
          <a:off x="35496" y="1268414"/>
          <a:ext cx="8049500" cy="511333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p:nvPr/>
        </p:nvGrpSpPr>
        <p:grpSpPr>
          <a:xfrm>
            <a:off x="4137590" y="2276872"/>
            <a:ext cx="4739859" cy="4356228"/>
            <a:chOff x="4425620" y="2276872"/>
            <a:chExt cx="4739859" cy="4356229"/>
          </a:xfrm>
        </p:grpSpPr>
        <p:sp>
          <p:nvSpPr>
            <p:cNvPr id="7" name="Right Brace 6"/>
            <p:cNvSpPr/>
            <p:nvPr/>
          </p:nvSpPr>
          <p:spPr>
            <a:xfrm>
              <a:off x="8064388" y="5517232"/>
              <a:ext cx="72008" cy="216024"/>
            </a:xfrm>
            <a:prstGeom prst="rightBrac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8" name="TextBox 7"/>
            <p:cNvSpPr txBox="1"/>
            <p:nvPr/>
          </p:nvSpPr>
          <p:spPr bwMode="auto">
            <a:xfrm>
              <a:off x="8244375" y="5533201"/>
              <a:ext cx="833562" cy="184666"/>
            </a:xfrm>
            <a:prstGeom prst="rect">
              <a:avLst/>
            </a:prstGeom>
            <a:noFill/>
            <a:ln w="9525">
              <a:noFill/>
              <a:miter lim="800000"/>
              <a:headEnd/>
              <a:tailEnd/>
            </a:ln>
            <a:effectLst/>
          </p:spPr>
          <p:txBody>
            <a:bodyPr wrap="none" lIns="0" tIns="0" rIns="0" bIns="0" rtlCol="0" anchor="ctr" anchorCtr="0">
              <a:spAutoFit/>
            </a:bodyPr>
            <a:lstStyle/>
            <a:p>
              <a:pPr marR="0" defTabSz="914400" eaLnBrk="0" fontAlgn="auto" latinLnBrk="0" hangingPunct="0">
                <a:spcBef>
                  <a:spcPts val="0"/>
                </a:spcBef>
                <a:spcAft>
                  <a:spcPts val="300"/>
                </a:spcAft>
                <a:buClr>
                  <a:schemeClr val="accent1"/>
                </a:buClr>
                <a:buSzTx/>
                <a:tabLst/>
              </a:pPr>
              <a:r>
                <a:rPr lang="en-US" sz="1200" b="1" kern="0" dirty="0">
                  <a:solidFill>
                    <a:srgbClr val="0070C0"/>
                  </a:solidFill>
                  <a:latin typeface="Verdana" pitchFamily="34" charset="0"/>
                  <a:ea typeface="Verdana" pitchFamily="34" charset="0"/>
                  <a:cs typeface="Verdana" pitchFamily="34" charset="0"/>
                </a:rPr>
                <a:t>µInverter</a:t>
              </a:r>
            </a:p>
          </p:txBody>
        </p:sp>
        <p:sp>
          <p:nvSpPr>
            <p:cNvPr id="12" name="Right Brace 11"/>
            <p:cNvSpPr/>
            <p:nvPr/>
          </p:nvSpPr>
          <p:spPr>
            <a:xfrm>
              <a:off x="8025096" y="4685201"/>
              <a:ext cx="140034" cy="760023"/>
            </a:xfrm>
            <a:prstGeom prst="rightBrac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16" name="TextBox 15"/>
            <p:cNvSpPr txBox="1"/>
            <p:nvPr/>
          </p:nvSpPr>
          <p:spPr bwMode="auto">
            <a:xfrm>
              <a:off x="8318417" y="4683073"/>
              <a:ext cx="847062" cy="407804"/>
            </a:xfrm>
            <a:prstGeom prst="rect">
              <a:avLst/>
            </a:prstGeom>
            <a:noFill/>
            <a:ln w="9525">
              <a:noFill/>
              <a:miter lim="800000"/>
              <a:headEnd/>
              <a:tailEnd/>
            </a:ln>
            <a:effectLst/>
          </p:spPr>
          <p:txBody>
            <a:bodyPr wrap="none" lIns="0" tIns="0" rIns="0" bIns="0" rtlCol="0" anchor="ctr" anchorCtr="0">
              <a:spAutoFit/>
            </a:bodyPr>
            <a:lstStyle/>
            <a:p>
              <a:pPr marR="0" defTabSz="914400" eaLnBrk="0" fontAlgn="auto" latinLnBrk="0" hangingPunct="0">
                <a:spcBef>
                  <a:spcPts val="0"/>
                </a:spcBef>
                <a:spcAft>
                  <a:spcPts val="300"/>
                </a:spcAft>
                <a:buClr>
                  <a:schemeClr val="accent1"/>
                </a:buClr>
                <a:buSzTx/>
                <a:tabLst/>
              </a:pPr>
              <a:r>
                <a:rPr lang="en-US" sz="1200" b="1" kern="0" dirty="0">
                  <a:solidFill>
                    <a:srgbClr val="0070C0"/>
                  </a:solidFill>
                  <a:latin typeface="Verdana" pitchFamily="34" charset="0"/>
                  <a:ea typeface="Verdana" pitchFamily="34" charset="0"/>
                  <a:cs typeface="Verdana" pitchFamily="34" charset="0"/>
                </a:rPr>
                <a:t> </a:t>
              </a:r>
            </a:p>
            <a:p>
              <a:pPr marR="0" defTabSz="914400" eaLnBrk="0" fontAlgn="auto" latinLnBrk="0" hangingPunct="0">
                <a:spcBef>
                  <a:spcPts val="0"/>
                </a:spcBef>
                <a:spcAft>
                  <a:spcPts val="300"/>
                </a:spcAft>
                <a:buClr>
                  <a:schemeClr val="accent1"/>
                </a:buClr>
                <a:buSzTx/>
                <a:tabLst/>
              </a:pPr>
              <a:r>
                <a:rPr lang="en-US" sz="1200" b="1" kern="0" dirty="0">
                  <a:solidFill>
                    <a:srgbClr val="0070C0"/>
                  </a:solidFill>
                  <a:latin typeface="Verdana" pitchFamily="34" charset="0"/>
                  <a:ea typeface="Verdana" pitchFamily="34" charset="0"/>
                  <a:cs typeface="Verdana" pitchFamily="34" charset="0"/>
                </a:rPr>
                <a:t>Optimizer</a:t>
              </a:r>
            </a:p>
          </p:txBody>
        </p:sp>
        <p:sp>
          <p:nvSpPr>
            <p:cNvPr id="17" name="Right Brace 16"/>
            <p:cNvSpPr/>
            <p:nvPr/>
          </p:nvSpPr>
          <p:spPr>
            <a:xfrm flipH="1">
              <a:off x="7164288" y="2276872"/>
              <a:ext cx="216023" cy="3318551"/>
            </a:xfrm>
            <a:prstGeom prst="rightBrac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srgbClr val="00B0F0"/>
                </a:solidFill>
              </a:endParaRPr>
            </a:p>
          </p:txBody>
        </p:sp>
        <p:sp>
          <p:nvSpPr>
            <p:cNvPr id="18" name="TextBox 17"/>
            <p:cNvSpPr txBox="1"/>
            <p:nvPr/>
          </p:nvSpPr>
          <p:spPr bwMode="auto">
            <a:xfrm>
              <a:off x="5364088" y="3639913"/>
              <a:ext cx="1703754" cy="592470"/>
            </a:xfrm>
            <a:prstGeom prst="rect">
              <a:avLst/>
            </a:prstGeom>
            <a:solidFill>
              <a:schemeClr val="bg1"/>
            </a:solidFill>
            <a:ln w="9525">
              <a:solidFill>
                <a:schemeClr val="tx1"/>
              </a:solidFill>
              <a:miter lim="800000"/>
              <a:headEnd/>
              <a:tailEnd/>
            </a:ln>
            <a:effectLst/>
          </p:spPr>
          <p:txBody>
            <a:bodyPr wrap="square" lIns="0" tIns="0" rIns="0" bIns="0" rtlCol="0" anchor="ctr" anchorCtr="0">
              <a:spAutoFit/>
            </a:bodyPr>
            <a:lstStyle/>
            <a:p>
              <a:pPr marR="0" algn="r" defTabSz="914400" eaLnBrk="0" fontAlgn="auto" latinLnBrk="0" hangingPunct="0">
                <a:spcBef>
                  <a:spcPts val="0"/>
                </a:spcBef>
                <a:spcAft>
                  <a:spcPts val="300"/>
                </a:spcAft>
                <a:buClr>
                  <a:schemeClr val="accent1"/>
                </a:buClr>
                <a:buSzTx/>
                <a:tabLst/>
              </a:pPr>
              <a:r>
                <a:rPr lang="en-US" sz="1200" b="1" kern="0" dirty="0">
                  <a:solidFill>
                    <a:srgbClr val="0070C0"/>
                  </a:solidFill>
                  <a:latin typeface="Verdana" pitchFamily="34" charset="0"/>
                  <a:ea typeface="Verdana" pitchFamily="34" charset="0"/>
                  <a:cs typeface="Verdana" pitchFamily="34" charset="0"/>
                </a:rPr>
                <a:t>All PV Modules </a:t>
              </a:r>
            </a:p>
            <a:p>
              <a:pPr marR="0" algn="r" defTabSz="914400" eaLnBrk="0" fontAlgn="auto" latinLnBrk="0" hangingPunct="0">
                <a:spcBef>
                  <a:spcPts val="0"/>
                </a:spcBef>
                <a:spcAft>
                  <a:spcPts val="300"/>
                </a:spcAft>
                <a:buClr>
                  <a:schemeClr val="accent1"/>
                </a:buClr>
                <a:buSzTx/>
                <a:tabLst/>
              </a:pPr>
              <a:r>
                <a:rPr lang="en-US" sz="1200" b="1" kern="0" dirty="0">
                  <a:solidFill>
                    <a:srgbClr val="0070C0"/>
                  </a:solidFill>
                  <a:latin typeface="Verdana" pitchFamily="34" charset="0"/>
                  <a:ea typeface="Verdana" pitchFamily="34" charset="0"/>
                  <a:cs typeface="Verdana" pitchFamily="34" charset="0"/>
                </a:rPr>
                <a:t>With 3 to 5  Bypass Diodes</a:t>
              </a:r>
            </a:p>
          </p:txBody>
        </p:sp>
        <p:sp>
          <p:nvSpPr>
            <p:cNvPr id="9" name="TextBox 8"/>
            <p:cNvSpPr txBox="1"/>
            <p:nvPr/>
          </p:nvSpPr>
          <p:spPr bwMode="auto">
            <a:xfrm>
              <a:off x="4425620" y="6417657"/>
              <a:ext cx="3516212" cy="215444"/>
            </a:xfrm>
            <a:prstGeom prst="rect">
              <a:avLst/>
            </a:prstGeom>
            <a:noFill/>
            <a:ln w="9525">
              <a:noFill/>
              <a:miter lim="800000"/>
              <a:headEnd/>
              <a:tailEnd/>
            </a:ln>
            <a:effectLst/>
          </p:spPr>
          <p:txBody>
            <a:bodyPr wrap="none" lIns="0" tIns="0" rIns="0" bIns="0" rtlCol="0" anchor="ctr" anchorCtr="0">
              <a:spAutoFit/>
            </a:bodyPr>
            <a:lstStyle/>
            <a:p>
              <a:pPr marR="0" defTabSz="914400" eaLnBrk="0" fontAlgn="auto" latinLnBrk="0" hangingPunct="0">
                <a:spcBef>
                  <a:spcPts val="0"/>
                </a:spcBef>
                <a:spcAft>
                  <a:spcPts val="300"/>
                </a:spcAft>
                <a:buClr>
                  <a:schemeClr val="accent1"/>
                </a:buClr>
                <a:buSzTx/>
                <a:tabLst/>
              </a:pPr>
              <a:r>
                <a:rPr lang="en-US" sz="1400" b="1" kern="0" dirty="0">
                  <a:solidFill>
                    <a:srgbClr val="0070C0"/>
                  </a:solidFill>
                  <a:latin typeface="Verdana" pitchFamily="34" charset="0"/>
                  <a:ea typeface="Verdana" pitchFamily="34" charset="0"/>
                  <a:cs typeface="Verdana" pitchFamily="34" charset="0"/>
                </a:rPr>
                <a:t>PV M</a:t>
              </a:r>
              <a:r>
                <a:rPr lang="en-US" sz="1400" b="1" kern="0" dirty="0">
                  <a:latin typeface="Verdana" pitchFamily="34" charset="0"/>
                  <a:ea typeface="Verdana" pitchFamily="34" charset="0"/>
                  <a:cs typeface="Verdana" pitchFamily="34" charset="0"/>
                </a:rPr>
                <a:t>odule </a:t>
              </a:r>
              <a:r>
                <a:rPr lang="en-US" sz="1400" b="1" kern="0" dirty="0">
                  <a:solidFill>
                    <a:srgbClr val="0070C0"/>
                  </a:solidFill>
                  <a:latin typeface="Verdana" pitchFamily="34" charset="0"/>
                  <a:ea typeface="Verdana" pitchFamily="34" charset="0"/>
                  <a:cs typeface="Verdana" pitchFamily="34" charset="0"/>
                </a:rPr>
                <a:t>L</a:t>
              </a:r>
              <a:r>
                <a:rPr lang="en-US" sz="1400" b="1" kern="0" dirty="0">
                  <a:latin typeface="Verdana" pitchFamily="34" charset="0"/>
                  <a:ea typeface="Verdana" pitchFamily="34" charset="0"/>
                  <a:cs typeface="Verdana" pitchFamily="34" charset="0"/>
                </a:rPr>
                <a:t>evel Power </a:t>
              </a:r>
              <a:r>
                <a:rPr lang="en-US" sz="1400" b="1" kern="0" dirty="0">
                  <a:solidFill>
                    <a:srgbClr val="0070C0"/>
                  </a:solidFill>
                  <a:latin typeface="Verdana" pitchFamily="34" charset="0"/>
                  <a:ea typeface="Verdana" pitchFamily="34" charset="0"/>
                  <a:cs typeface="Verdana" pitchFamily="34" charset="0"/>
                </a:rPr>
                <a:t>E</a:t>
              </a:r>
              <a:r>
                <a:rPr lang="en-US" sz="1400" b="1" kern="0" dirty="0">
                  <a:latin typeface="Verdana" pitchFamily="34" charset="0"/>
                  <a:ea typeface="Verdana" pitchFamily="34" charset="0"/>
                  <a:cs typeface="Verdana" pitchFamily="34" charset="0"/>
                </a:rPr>
                <a:t>lectronics</a:t>
              </a:r>
            </a:p>
          </p:txBody>
        </p:sp>
      </p:grpSp>
    </p:spTree>
    <p:extLst>
      <p:ext uri="{BB962C8B-B14F-4D97-AF65-F5344CB8AC3E}">
        <p14:creationId xmlns:p14="http://schemas.microsoft.com/office/powerpoint/2010/main" val="43391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2345" y="416477"/>
            <a:ext cx="7223760" cy="720000"/>
          </a:xfrm>
        </p:spPr>
        <p:txBody>
          <a:bodyPr>
            <a:normAutofit fontScale="90000"/>
          </a:bodyPr>
          <a:lstStyle/>
          <a:p>
            <a:r>
              <a:rPr lang="en-US" sz="2800" dirty="0"/>
              <a:t>Strong price decline continues, low and high power approach similar price line</a:t>
            </a:r>
          </a:p>
        </p:txBody>
      </p:sp>
      <p:graphicFrame>
        <p:nvGraphicFramePr>
          <p:cNvPr id="7" name="Diagramm 6"/>
          <p:cNvGraphicFramePr>
            <a:graphicFrameLocks/>
          </p:cNvGraphicFramePr>
          <p:nvPr/>
        </p:nvGraphicFramePr>
        <p:xfrm>
          <a:off x="247358" y="1701800"/>
          <a:ext cx="8642350" cy="49688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7738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309" y="271781"/>
            <a:ext cx="7223760" cy="720000"/>
          </a:xfrm>
        </p:spPr>
        <p:txBody>
          <a:bodyPr>
            <a:noAutofit/>
          </a:bodyPr>
          <a:lstStyle/>
          <a:p>
            <a:r>
              <a:rPr lang="en-US" sz="2800" dirty="0"/>
              <a:t>Where the PV market heading?</a:t>
            </a:r>
          </a:p>
        </p:txBody>
      </p:sp>
      <p:sp>
        <p:nvSpPr>
          <p:cNvPr id="5" name="TextBox 4"/>
          <p:cNvSpPr txBox="1"/>
          <p:nvPr/>
        </p:nvSpPr>
        <p:spPr>
          <a:xfrm>
            <a:off x="637677" y="1080142"/>
            <a:ext cx="2150649" cy="461665"/>
          </a:xfrm>
          <a:prstGeom prst="rect">
            <a:avLst/>
          </a:prstGeom>
          <a:noFill/>
        </p:spPr>
        <p:txBody>
          <a:bodyPr wrap="none" rtlCol="0">
            <a:spAutoFit/>
          </a:bodyPr>
          <a:lstStyle/>
          <a:p>
            <a:r>
              <a:rPr lang="en-US" dirty="0"/>
              <a:t>The Past (2010)</a:t>
            </a:r>
          </a:p>
        </p:txBody>
      </p:sp>
      <p:sp>
        <p:nvSpPr>
          <p:cNvPr id="7" name="TextBox 6"/>
          <p:cNvSpPr txBox="1"/>
          <p:nvPr/>
        </p:nvSpPr>
        <p:spPr>
          <a:xfrm>
            <a:off x="3578495" y="1152389"/>
            <a:ext cx="2542684" cy="461665"/>
          </a:xfrm>
          <a:prstGeom prst="rect">
            <a:avLst/>
          </a:prstGeom>
          <a:noFill/>
        </p:spPr>
        <p:txBody>
          <a:bodyPr wrap="none" rtlCol="0">
            <a:spAutoFit/>
          </a:bodyPr>
          <a:lstStyle/>
          <a:p>
            <a:r>
              <a:rPr lang="en-US" dirty="0"/>
              <a:t>The Present (2020)</a:t>
            </a:r>
          </a:p>
        </p:txBody>
      </p:sp>
      <p:sp>
        <p:nvSpPr>
          <p:cNvPr id="8" name="TextBox 7"/>
          <p:cNvSpPr txBox="1"/>
          <p:nvPr/>
        </p:nvSpPr>
        <p:spPr>
          <a:xfrm>
            <a:off x="6565160" y="1156380"/>
            <a:ext cx="2440092" cy="461665"/>
          </a:xfrm>
          <a:prstGeom prst="rect">
            <a:avLst/>
          </a:prstGeom>
          <a:noFill/>
        </p:spPr>
        <p:txBody>
          <a:bodyPr wrap="none" rtlCol="0">
            <a:spAutoFit/>
          </a:bodyPr>
          <a:lstStyle/>
          <a:p>
            <a:r>
              <a:rPr lang="en-US" dirty="0"/>
              <a:t>The Future (2030)</a:t>
            </a:r>
          </a:p>
        </p:txBody>
      </p:sp>
      <p:sp>
        <p:nvSpPr>
          <p:cNvPr id="11" name="Notched Right Arrow 10"/>
          <p:cNvSpPr/>
          <p:nvPr/>
        </p:nvSpPr>
        <p:spPr>
          <a:xfrm>
            <a:off x="607898" y="1752309"/>
            <a:ext cx="4038600" cy="1016000"/>
          </a:xfrm>
          <a:prstGeom prst="notch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t>Deployment</a:t>
            </a:r>
          </a:p>
        </p:txBody>
      </p:sp>
      <p:sp>
        <p:nvSpPr>
          <p:cNvPr id="12" name="Notched Right Arrow 11"/>
          <p:cNvSpPr/>
          <p:nvPr/>
        </p:nvSpPr>
        <p:spPr>
          <a:xfrm>
            <a:off x="3581400" y="2474843"/>
            <a:ext cx="4038600" cy="1016000"/>
          </a:xfrm>
          <a:prstGeom prst="notch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t>Integration</a:t>
            </a:r>
          </a:p>
        </p:txBody>
      </p:sp>
      <p:sp>
        <p:nvSpPr>
          <p:cNvPr id="13" name="TextBox 12"/>
          <p:cNvSpPr txBox="1"/>
          <p:nvPr/>
        </p:nvSpPr>
        <p:spPr>
          <a:xfrm>
            <a:off x="3337017" y="3490843"/>
            <a:ext cx="2441594" cy="461665"/>
          </a:xfrm>
          <a:prstGeom prst="rect">
            <a:avLst/>
          </a:prstGeom>
          <a:noFill/>
        </p:spPr>
        <p:txBody>
          <a:bodyPr wrap="none" rtlCol="0">
            <a:spAutoFit/>
          </a:bodyPr>
          <a:lstStyle/>
          <a:p>
            <a:r>
              <a:rPr lang="en-US" dirty="0"/>
              <a:t>PV Module Prices</a:t>
            </a:r>
          </a:p>
        </p:txBody>
      </p:sp>
      <p:sp>
        <p:nvSpPr>
          <p:cNvPr id="14" name="Notched Right Arrow 13"/>
          <p:cNvSpPr/>
          <p:nvPr/>
        </p:nvSpPr>
        <p:spPr>
          <a:xfrm>
            <a:off x="536310" y="3690779"/>
            <a:ext cx="8152395" cy="1117600"/>
          </a:xfrm>
          <a:prstGeom prst="notchedRightArrow">
            <a:avLst/>
          </a:prstGeom>
          <a:gradFill flip="none" rotWithShape="1">
            <a:gsLst>
              <a:gs pos="0">
                <a:schemeClr val="accent1">
                  <a:tint val="100000"/>
                  <a:shade val="100000"/>
                  <a:satMod val="130000"/>
                  <a:alpha val="45000"/>
                </a:schemeClr>
              </a:gs>
              <a:gs pos="100000">
                <a:schemeClr val="accent1">
                  <a:tint val="50000"/>
                  <a:shade val="100000"/>
                  <a:satMod val="350000"/>
                  <a:alpha val="45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b="1" dirty="0">
                <a:solidFill>
                  <a:schemeClr val="accent6">
                    <a:lumMod val="75000"/>
                  </a:schemeClr>
                </a:solidFill>
              </a:rPr>
              <a:t>$2-$3/W		 $0.37/W 		$0.23/W</a:t>
            </a:r>
          </a:p>
        </p:txBody>
      </p:sp>
      <p:sp>
        <p:nvSpPr>
          <p:cNvPr id="15" name="Notched Right Arrow 14"/>
          <p:cNvSpPr/>
          <p:nvPr/>
        </p:nvSpPr>
        <p:spPr>
          <a:xfrm>
            <a:off x="600181" y="4828304"/>
            <a:ext cx="8152395" cy="1117600"/>
          </a:xfrm>
          <a:prstGeom prst="notchedRightArrow">
            <a:avLst/>
          </a:prstGeom>
          <a:gradFill flip="none" rotWithShape="1">
            <a:gsLst>
              <a:gs pos="0">
                <a:schemeClr val="accent1">
                  <a:tint val="100000"/>
                  <a:shade val="100000"/>
                  <a:satMod val="130000"/>
                  <a:alpha val="45000"/>
                </a:schemeClr>
              </a:gs>
              <a:gs pos="100000">
                <a:schemeClr val="accent1">
                  <a:tint val="50000"/>
                  <a:shade val="100000"/>
                  <a:satMod val="350000"/>
                  <a:alpha val="45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b="1" dirty="0">
                <a:solidFill>
                  <a:schemeClr val="accent6">
                    <a:lumMod val="75000"/>
                  </a:schemeClr>
                </a:solidFill>
              </a:rPr>
              <a:t>10+ </a:t>
            </a:r>
            <a:r>
              <a:rPr lang="en-US" b="1" dirty="0" err="1">
                <a:solidFill>
                  <a:schemeClr val="accent6">
                    <a:lumMod val="75000"/>
                  </a:schemeClr>
                </a:solidFill>
              </a:rPr>
              <a:t>TWh</a:t>
            </a:r>
            <a:r>
              <a:rPr lang="en-US" b="1" dirty="0">
                <a:solidFill>
                  <a:schemeClr val="accent6">
                    <a:lumMod val="75000"/>
                  </a:schemeClr>
                </a:solidFill>
              </a:rPr>
              <a:t>                300+ </a:t>
            </a:r>
            <a:r>
              <a:rPr lang="en-US" b="1" dirty="0" err="1">
                <a:solidFill>
                  <a:schemeClr val="accent6">
                    <a:lumMod val="75000"/>
                  </a:schemeClr>
                </a:solidFill>
              </a:rPr>
              <a:t>TWh</a:t>
            </a:r>
            <a:r>
              <a:rPr lang="en-US" b="1" dirty="0">
                <a:solidFill>
                  <a:schemeClr val="accent6">
                    <a:lumMod val="75000"/>
                  </a:schemeClr>
                </a:solidFill>
              </a:rPr>
              <a:t> 		2000+ </a:t>
            </a:r>
            <a:r>
              <a:rPr lang="en-US" b="1" dirty="0" err="1">
                <a:solidFill>
                  <a:schemeClr val="accent6">
                    <a:lumMod val="75000"/>
                  </a:schemeClr>
                </a:solidFill>
              </a:rPr>
              <a:t>TWh</a:t>
            </a:r>
            <a:endParaRPr lang="en-US" b="1" dirty="0">
              <a:solidFill>
                <a:schemeClr val="accent6">
                  <a:lumMod val="75000"/>
                </a:schemeClr>
              </a:solidFill>
            </a:endParaRPr>
          </a:p>
        </p:txBody>
      </p:sp>
      <p:sp>
        <p:nvSpPr>
          <p:cNvPr id="16" name="Notched Right Arrow 15"/>
          <p:cNvSpPr/>
          <p:nvPr/>
        </p:nvSpPr>
        <p:spPr>
          <a:xfrm>
            <a:off x="591834" y="5785076"/>
            <a:ext cx="8152395" cy="1117600"/>
          </a:xfrm>
          <a:prstGeom prst="notchedRightArrow">
            <a:avLst/>
          </a:prstGeom>
          <a:gradFill flip="none" rotWithShape="1">
            <a:gsLst>
              <a:gs pos="0">
                <a:schemeClr val="accent1">
                  <a:tint val="100000"/>
                  <a:shade val="100000"/>
                  <a:satMod val="130000"/>
                  <a:alpha val="45000"/>
                </a:schemeClr>
              </a:gs>
              <a:gs pos="100000">
                <a:schemeClr val="accent1">
                  <a:tint val="50000"/>
                  <a:shade val="100000"/>
                  <a:satMod val="350000"/>
                  <a:alpha val="45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b="1" dirty="0">
                <a:solidFill>
                  <a:schemeClr val="accent6">
                    <a:lumMod val="75000"/>
                  </a:schemeClr>
                </a:solidFill>
              </a:rPr>
              <a:t>10+ GW   		300+ GW 		1000+ GW</a:t>
            </a:r>
          </a:p>
        </p:txBody>
      </p:sp>
      <p:sp>
        <p:nvSpPr>
          <p:cNvPr id="17" name="TextBox 16"/>
          <p:cNvSpPr txBox="1"/>
          <p:nvPr/>
        </p:nvSpPr>
        <p:spPr>
          <a:xfrm>
            <a:off x="2918785" y="4644145"/>
            <a:ext cx="2941831" cy="461665"/>
          </a:xfrm>
          <a:prstGeom prst="rect">
            <a:avLst/>
          </a:prstGeom>
          <a:noFill/>
        </p:spPr>
        <p:txBody>
          <a:bodyPr wrap="none" rtlCol="0">
            <a:spAutoFit/>
          </a:bodyPr>
          <a:lstStyle/>
          <a:p>
            <a:r>
              <a:rPr lang="en-US" dirty="0"/>
              <a:t>Global PV Generation</a:t>
            </a:r>
          </a:p>
        </p:txBody>
      </p:sp>
      <p:sp>
        <p:nvSpPr>
          <p:cNvPr id="18" name="TextBox 17"/>
          <p:cNvSpPr txBox="1"/>
          <p:nvPr/>
        </p:nvSpPr>
        <p:spPr>
          <a:xfrm>
            <a:off x="3048001" y="5538855"/>
            <a:ext cx="3074129" cy="461665"/>
          </a:xfrm>
          <a:prstGeom prst="rect">
            <a:avLst/>
          </a:prstGeom>
          <a:noFill/>
        </p:spPr>
        <p:txBody>
          <a:bodyPr wrap="none" rtlCol="0">
            <a:spAutoFit/>
          </a:bodyPr>
          <a:lstStyle/>
          <a:p>
            <a:r>
              <a:rPr lang="en-US" dirty="0"/>
              <a:t>Global PV Installations</a:t>
            </a:r>
          </a:p>
        </p:txBody>
      </p:sp>
      <p:sp>
        <p:nvSpPr>
          <p:cNvPr id="20" name="Rounded Rectangle 19"/>
          <p:cNvSpPr/>
          <p:nvPr/>
        </p:nvSpPr>
        <p:spPr>
          <a:xfrm>
            <a:off x="723263" y="1163706"/>
            <a:ext cx="2065063" cy="506819"/>
          </a:xfrm>
          <a:prstGeom prst="roundRect">
            <a:avLst/>
          </a:prstGeom>
          <a:gradFill flip="none" rotWithShape="1">
            <a:gsLst>
              <a:gs pos="0">
                <a:schemeClr val="accent6">
                  <a:tint val="100000"/>
                  <a:shade val="100000"/>
                  <a:satMod val="130000"/>
                  <a:alpha val="33000"/>
                </a:schemeClr>
              </a:gs>
              <a:gs pos="100000">
                <a:schemeClr val="accent6">
                  <a:tint val="50000"/>
                  <a:shade val="100000"/>
                  <a:satMod val="350000"/>
                  <a:alpha val="33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1" name="Rounded Rectangle 20"/>
          <p:cNvSpPr/>
          <p:nvPr/>
        </p:nvSpPr>
        <p:spPr>
          <a:xfrm>
            <a:off x="3609387" y="1202737"/>
            <a:ext cx="2529988" cy="506819"/>
          </a:xfrm>
          <a:prstGeom prst="roundRect">
            <a:avLst/>
          </a:prstGeom>
          <a:gradFill flip="none" rotWithShape="1">
            <a:gsLst>
              <a:gs pos="0">
                <a:schemeClr val="accent6">
                  <a:tint val="100000"/>
                  <a:shade val="100000"/>
                  <a:satMod val="130000"/>
                  <a:alpha val="33000"/>
                </a:schemeClr>
              </a:gs>
              <a:gs pos="100000">
                <a:schemeClr val="accent6">
                  <a:tint val="50000"/>
                  <a:shade val="100000"/>
                  <a:satMod val="350000"/>
                  <a:alpha val="33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rtl="0"/>
            <a:endParaRPr lang="en-US" dirty="0"/>
          </a:p>
        </p:txBody>
      </p:sp>
      <p:sp>
        <p:nvSpPr>
          <p:cNvPr id="22" name="Rounded Rectangle 21"/>
          <p:cNvSpPr/>
          <p:nvPr/>
        </p:nvSpPr>
        <p:spPr>
          <a:xfrm>
            <a:off x="6432124" y="1166788"/>
            <a:ext cx="2590799" cy="557525"/>
          </a:xfrm>
          <a:prstGeom prst="roundRect">
            <a:avLst/>
          </a:prstGeom>
          <a:gradFill flip="none" rotWithShape="1">
            <a:gsLst>
              <a:gs pos="0">
                <a:schemeClr val="accent6">
                  <a:tint val="100000"/>
                  <a:shade val="100000"/>
                  <a:satMod val="130000"/>
                  <a:alpha val="33000"/>
                </a:schemeClr>
              </a:gs>
              <a:gs pos="100000">
                <a:schemeClr val="accent6">
                  <a:tint val="50000"/>
                  <a:shade val="100000"/>
                  <a:satMod val="350000"/>
                  <a:alpha val="33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4007983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897" y="2644170"/>
            <a:ext cx="8436206" cy="1569660"/>
          </a:xfrm>
          <a:prstGeom prst="rect">
            <a:avLst/>
          </a:prstGeom>
        </p:spPr>
        <p:txBody>
          <a:bodyPr wrap="square">
            <a:spAutoFit/>
          </a:bodyPr>
          <a:lstStyle/>
          <a:p>
            <a:pPr algn="ctr"/>
            <a:r>
              <a:rPr lang="en-US" sz="3200" b="1" dirty="0">
                <a:solidFill>
                  <a:schemeClr val="accent2">
                    <a:lumMod val="75000"/>
                  </a:schemeClr>
                </a:solidFill>
                <a:latin typeface="Times New Roman Bold"/>
                <a:ea typeface="Times New Roman Bold"/>
                <a:cs typeface="Times New Roman Bold"/>
                <a:sym typeface="Times New Roman Bold"/>
              </a:rPr>
              <a:t>Predicting the Future Energy Growth and grid Evolution</a:t>
            </a:r>
          </a:p>
          <a:p>
            <a:endParaRPr lang="en-US" sz="3200" b="1" dirty="0">
              <a:solidFill>
                <a:schemeClr val="accent2">
                  <a:lumMod val="75000"/>
                </a:schemeClr>
              </a:solidFill>
              <a:latin typeface="Times New Roman Bold"/>
              <a:ea typeface="Times New Roman Bold"/>
              <a:cs typeface="Times New Roman Bold"/>
              <a:sym typeface="Times New Roman Bold"/>
            </a:endParaRPr>
          </a:p>
        </p:txBody>
      </p:sp>
    </p:spTree>
    <p:extLst>
      <p:ext uri="{BB962C8B-B14F-4D97-AF65-F5344CB8AC3E}">
        <p14:creationId xmlns:p14="http://schemas.microsoft.com/office/powerpoint/2010/main" val="4937052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8-28 at 8.19.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36306" cy="6206067"/>
          </a:xfrm>
          <a:prstGeom prst="rect">
            <a:avLst/>
          </a:prstGeom>
        </p:spPr>
      </p:pic>
    </p:spTree>
    <p:extLst>
      <p:ext uri="{BB962C8B-B14F-4D97-AF65-F5344CB8AC3E}">
        <p14:creationId xmlns:p14="http://schemas.microsoft.com/office/powerpoint/2010/main" val="1158502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8-28 at 8.19.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09" y="-1"/>
            <a:ext cx="8707555" cy="6688667"/>
          </a:xfrm>
          <a:prstGeom prst="rect">
            <a:avLst/>
          </a:prstGeom>
        </p:spPr>
      </p:pic>
    </p:spTree>
    <p:extLst>
      <p:ext uri="{BB962C8B-B14F-4D97-AF65-F5344CB8AC3E}">
        <p14:creationId xmlns:p14="http://schemas.microsoft.com/office/powerpoint/2010/main" val="4117974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8-28 at 8.19.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26" y="1268714"/>
            <a:ext cx="8559463" cy="5087093"/>
          </a:xfrm>
          <a:prstGeom prst="rect">
            <a:avLst/>
          </a:prstGeom>
        </p:spPr>
      </p:pic>
      <p:sp>
        <p:nvSpPr>
          <p:cNvPr id="3" name="TextBox 2"/>
          <p:cNvSpPr txBox="1"/>
          <p:nvPr/>
        </p:nvSpPr>
        <p:spPr>
          <a:xfrm>
            <a:off x="3186546" y="277199"/>
            <a:ext cx="2721657"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Times New Roman"/>
                <a:ea typeface="Times New Roman"/>
                <a:cs typeface="Times New Roman"/>
                <a:sym typeface="Times New Roman"/>
              </a:rPr>
              <a:t>EV Charging</a:t>
            </a:r>
          </a:p>
        </p:txBody>
      </p:sp>
    </p:spTree>
    <p:extLst>
      <p:ext uri="{BB962C8B-B14F-4D97-AF65-F5344CB8AC3E}">
        <p14:creationId xmlns:p14="http://schemas.microsoft.com/office/powerpoint/2010/main" val="2264447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8-23 at 8.27.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1711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a:spLocks noGrp="1"/>
          </p:cNvSpPr>
          <p:nvPr>
            <p:ph type="title"/>
          </p:nvPr>
        </p:nvSpPr>
        <p:spPr>
          <a:xfrm>
            <a:off x="609600" y="-1"/>
            <a:ext cx="7772400" cy="1143002"/>
          </a:xfrm>
          <a:prstGeom prst="rect">
            <a:avLst/>
          </a:prstGeom>
        </p:spPr>
        <p:txBody>
          <a:bodyPr lIns="0" tIns="0" rIns="0" bIns="0">
            <a:normAutofit/>
          </a:bodyPr>
          <a:lstStyle/>
          <a:p>
            <a:pPr lvl="0">
              <a:defRPr sz="1800"/>
            </a:pPr>
            <a:r>
              <a:rPr sz="2800">
                <a:latin typeface="Times New Roman Bold"/>
                <a:ea typeface="Times New Roman Bold"/>
                <a:cs typeface="Times New Roman Bold"/>
                <a:sym typeface="Times New Roman Bold"/>
              </a:rPr>
              <a:t>Multidisciplinary Nature </a:t>
            </a:r>
            <a:br>
              <a:rPr sz="2800">
                <a:latin typeface="Times New Roman Bold"/>
                <a:ea typeface="Times New Roman Bold"/>
                <a:cs typeface="Times New Roman Bold"/>
                <a:sym typeface="Times New Roman Bold"/>
              </a:rPr>
            </a:br>
            <a:r>
              <a:rPr sz="2800">
                <a:latin typeface="Times New Roman Bold"/>
                <a:ea typeface="Times New Roman Bold"/>
                <a:cs typeface="Times New Roman Bold"/>
                <a:sym typeface="Times New Roman Bold"/>
              </a:rPr>
              <a:t>of Power Electronics</a:t>
            </a:r>
          </a:p>
        </p:txBody>
      </p:sp>
      <p:sp>
        <p:nvSpPr>
          <p:cNvPr id="45" name="Shape 45"/>
          <p:cNvSpPr>
            <a:spLocks noGrp="1"/>
          </p:cNvSpPr>
          <p:nvPr>
            <p:ph type="body" idx="1"/>
          </p:nvPr>
        </p:nvSpPr>
        <p:spPr>
          <a:xfrm>
            <a:off x="685800" y="1219199"/>
            <a:ext cx="7772400" cy="4572002"/>
          </a:xfrm>
          <a:prstGeom prst="rect">
            <a:avLst/>
          </a:prstGeom>
        </p:spPr>
        <p:txBody>
          <a:bodyPr lIns="0" tIns="0" rIns="0" bIns="0">
            <a:normAutofit lnSpcReduction="10000"/>
          </a:bodyPr>
          <a:lstStyle/>
          <a:p>
            <a:pPr lvl="0" algn="l">
              <a:spcBef>
                <a:spcPts val="500"/>
              </a:spcBef>
            </a:pPr>
            <a:r>
              <a:rPr sz="2400" dirty="0">
                <a:latin typeface="Times New Roman Bold"/>
                <a:ea typeface="Times New Roman Bold"/>
                <a:cs typeface="Times New Roman Bold"/>
                <a:sym typeface="Times New Roman Bold"/>
              </a:rPr>
              <a:t>Power electronic</a:t>
            </a:r>
            <a:r>
              <a:rPr lang="en-US" sz="2400" dirty="0">
                <a:latin typeface="Times New Roman Bold"/>
                <a:ea typeface="Times New Roman Bold"/>
                <a:cs typeface="Times New Roman Bold"/>
                <a:sym typeface="Times New Roman Bold"/>
              </a:rPr>
              <a:t>s </a:t>
            </a:r>
            <a:r>
              <a:rPr sz="2400" dirty="0">
                <a:latin typeface="Times New Roman Bold"/>
                <a:ea typeface="Times New Roman Bold"/>
                <a:cs typeface="Times New Roman Bold"/>
                <a:sym typeface="Times New Roman Bold"/>
              </a:rPr>
              <a:t>comprised of</a:t>
            </a:r>
            <a:r>
              <a:rPr lang="en-US" sz="2400" dirty="0">
                <a:latin typeface="Times New Roman Bold"/>
                <a:ea typeface="Times New Roman Bold"/>
                <a:cs typeface="Times New Roman Bold"/>
                <a:sym typeface="Times New Roman Bold"/>
              </a:rPr>
              <a:t> several disciplines</a:t>
            </a:r>
            <a:r>
              <a:rPr sz="2400" dirty="0">
                <a:latin typeface="Times New Roman Bold"/>
                <a:ea typeface="Times New Roman Bold"/>
                <a:cs typeface="Times New Roman Bold"/>
                <a:sym typeface="Times New Roman Bold"/>
              </a:rPr>
              <a:t>:</a:t>
            </a:r>
            <a:endParaRPr lang="en-US" sz="2400" dirty="0">
              <a:latin typeface="Times New Roman Bold"/>
              <a:ea typeface="Times New Roman Bold"/>
              <a:cs typeface="Times New Roman Bold"/>
              <a:sym typeface="Times New Roman Bold"/>
            </a:endParaRPr>
          </a:p>
          <a:p>
            <a:pPr lvl="0" algn="l">
              <a:spcBef>
                <a:spcPts val="500"/>
              </a:spcBef>
            </a:pPr>
            <a:endParaRPr sz="2400" dirty="0">
              <a:latin typeface="Times New Roman Bold"/>
              <a:ea typeface="Times New Roman Bold"/>
              <a:cs typeface="Times New Roman Bold"/>
              <a:sym typeface="Times New Roman Bold"/>
            </a:endParaRPr>
          </a:p>
          <a:p>
            <a:pPr marL="838200" lvl="1" indent="-381000" algn="l">
              <a:spcBef>
                <a:spcPts val="500"/>
              </a:spcBef>
              <a:buFont typeface="Wingdings" charset="2"/>
              <a:buChar char="§"/>
            </a:pPr>
            <a:r>
              <a:rPr sz="2400" dirty="0">
                <a:latin typeface="Times New Roman Bold"/>
                <a:ea typeface="Times New Roman Bold"/>
                <a:cs typeface="Times New Roman Bold"/>
                <a:sym typeface="Times New Roman Bold"/>
              </a:rPr>
              <a:t>Semiconductor Devices</a:t>
            </a:r>
          </a:p>
          <a:p>
            <a:pPr marL="838200" lvl="1" indent="-381000" algn="l">
              <a:spcBef>
                <a:spcPts val="500"/>
              </a:spcBef>
              <a:buFont typeface="Wingdings" charset="2"/>
              <a:buChar char="§"/>
            </a:pPr>
            <a:r>
              <a:rPr sz="2400" dirty="0">
                <a:latin typeface="Times New Roman Bold"/>
                <a:ea typeface="Times New Roman Bold"/>
                <a:cs typeface="Times New Roman Bold"/>
                <a:sym typeface="Times New Roman Bold"/>
              </a:rPr>
              <a:t>Analog Circuits</a:t>
            </a:r>
          </a:p>
          <a:p>
            <a:pPr marL="838200" lvl="1" indent="-381000" algn="l">
              <a:spcBef>
                <a:spcPts val="500"/>
              </a:spcBef>
              <a:buFont typeface="Wingdings" charset="2"/>
              <a:buChar char="§"/>
            </a:pPr>
            <a:r>
              <a:rPr sz="2400" dirty="0">
                <a:latin typeface="Times New Roman Bold"/>
                <a:ea typeface="Times New Roman Bold"/>
                <a:cs typeface="Times New Roman Bold"/>
                <a:sym typeface="Times New Roman Bold"/>
              </a:rPr>
              <a:t>Control Design</a:t>
            </a:r>
          </a:p>
          <a:p>
            <a:pPr marL="838200" lvl="1" indent="-381000" algn="l">
              <a:spcBef>
                <a:spcPts val="500"/>
              </a:spcBef>
              <a:buFont typeface="Wingdings" charset="2"/>
              <a:buChar char="§"/>
            </a:pPr>
            <a:r>
              <a:rPr sz="2400" dirty="0">
                <a:latin typeface="Times New Roman Bold"/>
                <a:ea typeface="Times New Roman Bold"/>
                <a:cs typeface="Times New Roman Bold"/>
                <a:sym typeface="Times New Roman Bold"/>
              </a:rPr>
              <a:t>Magnetics</a:t>
            </a:r>
          </a:p>
          <a:p>
            <a:pPr marL="838200" lvl="1" indent="-381000" algn="l">
              <a:spcBef>
                <a:spcPts val="500"/>
              </a:spcBef>
              <a:buFont typeface="Wingdings" charset="2"/>
              <a:buChar char="§"/>
            </a:pPr>
            <a:r>
              <a:rPr sz="2400" dirty="0">
                <a:latin typeface="Times New Roman Bold"/>
                <a:ea typeface="Times New Roman Bold"/>
                <a:cs typeface="Times New Roman Bold"/>
                <a:sym typeface="Times New Roman Bold"/>
              </a:rPr>
              <a:t>Electric Machines</a:t>
            </a:r>
          </a:p>
          <a:p>
            <a:pPr marL="838200" lvl="1" indent="-381000" algn="l">
              <a:spcBef>
                <a:spcPts val="500"/>
              </a:spcBef>
              <a:buFont typeface="Wingdings" charset="2"/>
              <a:buChar char="§"/>
            </a:pPr>
            <a:r>
              <a:rPr sz="2400" dirty="0">
                <a:latin typeface="Times New Roman Bold"/>
                <a:ea typeface="Times New Roman Bold"/>
                <a:cs typeface="Times New Roman Bold"/>
                <a:sym typeface="Times New Roman Bold"/>
              </a:rPr>
              <a:t>Power Systems Engineering</a:t>
            </a:r>
          </a:p>
          <a:p>
            <a:pPr marL="838200" lvl="1" indent="-381000" algn="l">
              <a:spcBef>
                <a:spcPts val="500"/>
              </a:spcBef>
              <a:buFont typeface="Wingdings" charset="2"/>
              <a:buChar char="§"/>
            </a:pPr>
            <a:r>
              <a:rPr sz="2400" dirty="0">
                <a:latin typeface="Times New Roman Bold"/>
                <a:ea typeface="Times New Roman Bold"/>
                <a:cs typeface="Times New Roman Bold"/>
                <a:sym typeface="Times New Roman Bold"/>
              </a:rPr>
              <a:t>Circuit Simulation</a:t>
            </a:r>
            <a:endParaRPr lang="en-US" sz="2400" dirty="0">
              <a:latin typeface="Times New Roman Bold"/>
              <a:ea typeface="Times New Roman Bold"/>
              <a:cs typeface="Times New Roman Bold"/>
              <a:sym typeface="Times New Roman Bold"/>
            </a:endParaRPr>
          </a:p>
          <a:p>
            <a:pPr marL="838200" lvl="1" indent="-381000" algn="l">
              <a:spcBef>
                <a:spcPts val="500"/>
              </a:spcBef>
              <a:buFont typeface="Wingdings" charset="2"/>
              <a:buChar char="§"/>
            </a:pPr>
            <a:r>
              <a:rPr lang="en-US" sz="2400" dirty="0">
                <a:latin typeface="Times New Roman Bold"/>
                <a:ea typeface="Times New Roman Bold"/>
                <a:cs typeface="Times New Roman Bold"/>
                <a:sym typeface="Times New Roman Bold"/>
              </a:rPr>
              <a:t>Communications and networking</a:t>
            </a:r>
          </a:p>
          <a:p>
            <a:pPr marL="838200" lvl="1" indent="-381000" algn="l">
              <a:spcBef>
                <a:spcPts val="500"/>
              </a:spcBef>
              <a:buFont typeface="Wingdings" charset="2"/>
              <a:buChar char="§"/>
            </a:pPr>
            <a:r>
              <a:rPr lang="en-US" sz="2400" dirty="0">
                <a:latin typeface="Times New Roman Bold"/>
                <a:ea typeface="Times New Roman Bold"/>
                <a:cs typeface="Times New Roman Bold"/>
                <a:sym typeface="Times New Roman Bold"/>
              </a:rPr>
              <a:t>Storage</a:t>
            </a:r>
            <a:endParaRPr sz="2400" dirty="0">
              <a:latin typeface="Times New Roman Bold"/>
              <a:ea typeface="Times New Roman Bold"/>
              <a:cs typeface="Times New Roman Bold"/>
              <a:sym typeface="Times New Roman Bold"/>
            </a:endParaRPr>
          </a:p>
        </p:txBody>
      </p:sp>
    </p:spTree>
    <p:extLst>
      <p:ext uri="{BB962C8B-B14F-4D97-AF65-F5344CB8AC3E}">
        <p14:creationId xmlns:p14="http://schemas.microsoft.com/office/powerpoint/2010/main" val="383516537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8-28 at 8.19.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41556" cy="5747457"/>
          </a:xfrm>
          <a:prstGeom prst="rect">
            <a:avLst/>
          </a:prstGeom>
        </p:spPr>
      </p:pic>
    </p:spTree>
    <p:extLst>
      <p:ext uri="{BB962C8B-B14F-4D97-AF65-F5344CB8AC3E}">
        <p14:creationId xmlns:p14="http://schemas.microsoft.com/office/powerpoint/2010/main" val="2976322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8-28 at 8.20.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8770"/>
            <a:ext cx="8831827" cy="4018634"/>
          </a:xfrm>
          <a:prstGeom prst="rect">
            <a:avLst/>
          </a:prstGeom>
        </p:spPr>
      </p:pic>
    </p:spTree>
    <p:extLst>
      <p:ext uri="{BB962C8B-B14F-4D97-AF65-F5344CB8AC3E}">
        <p14:creationId xmlns:p14="http://schemas.microsoft.com/office/powerpoint/2010/main" val="2733607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8-28 at 8.20.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110" y="1127064"/>
            <a:ext cx="8210523" cy="5667560"/>
          </a:xfrm>
          <a:prstGeom prst="rect">
            <a:avLst/>
          </a:prstGeom>
        </p:spPr>
      </p:pic>
      <p:sp>
        <p:nvSpPr>
          <p:cNvPr id="2" name="TextBox 1"/>
          <p:cNvSpPr txBox="1"/>
          <p:nvPr/>
        </p:nvSpPr>
        <p:spPr>
          <a:xfrm>
            <a:off x="1928092" y="496298"/>
            <a:ext cx="4580188"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Future Grid System Nodes </a:t>
            </a:r>
            <a:r>
              <a:rPr kumimoji="0" lang="mr-IN" sz="2400" b="0" i="0" u="none" strike="noStrike" cap="none" spc="0" normalizeH="0" baseline="0" dirty="0">
                <a:ln>
                  <a:noFill/>
                </a:ln>
                <a:solidFill>
                  <a:srgbClr val="000000"/>
                </a:solidFill>
                <a:effectLst/>
                <a:uFillTx/>
                <a:latin typeface="Times New Roman"/>
                <a:ea typeface="Times New Roman"/>
                <a:cs typeface="Times New Roman"/>
                <a:sym typeface="Times New Roman"/>
              </a:rPr>
              <a:t>–</a:t>
            </a: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 Europe</a:t>
            </a:r>
            <a:r>
              <a:rPr kumimoji="0" lang="en-US" sz="2400" b="0" i="0" u="none" strike="noStrike" cap="none" spc="0" normalizeH="0" dirty="0">
                <a:ln>
                  <a:noFill/>
                </a:ln>
                <a:solidFill>
                  <a:srgbClr val="000000"/>
                </a:solidFill>
                <a:effectLst/>
                <a:uFillTx/>
                <a:latin typeface="Times New Roman"/>
                <a:ea typeface="Times New Roman"/>
                <a:cs typeface="Times New Roman"/>
                <a:sym typeface="Times New Roman"/>
              </a:rPr>
              <a:t> </a:t>
            </a: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1487069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8-28 at 8.17.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2889"/>
            <a:ext cx="9064985" cy="6166556"/>
          </a:xfrm>
          <a:prstGeom prst="rect">
            <a:avLst/>
          </a:prstGeom>
        </p:spPr>
      </p:pic>
    </p:spTree>
    <p:extLst>
      <p:ext uri="{BB962C8B-B14F-4D97-AF65-F5344CB8AC3E}">
        <p14:creationId xmlns:p14="http://schemas.microsoft.com/office/powerpoint/2010/main" val="2937918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8-23 at 8.22.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1560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Number Placeholder 3"/>
          <p:cNvSpPr>
            <a:spLocks noGrp="1"/>
          </p:cNvSpPr>
          <p:nvPr>
            <p:ph type="sldNum" sz="quarter" idx="4294967295"/>
          </p:nvPr>
        </p:nvSpPr>
        <p:spPr bwMode="auto">
          <a:xfrm>
            <a:off x="6553200" y="6356351"/>
            <a:ext cx="2133600" cy="36618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55435D3-B1D8-834A-B7E7-EFDF410A878F}" type="slidenum">
              <a:rPr lang="en-US" sz="1200">
                <a:latin typeface="Calibri" charset="0"/>
              </a:rPr>
              <a:pPr/>
              <a:t>55</a:t>
            </a:fld>
            <a:endParaRPr lang="en-US" sz="1200">
              <a:latin typeface="Calibri" charset="0"/>
            </a:endParaRPr>
          </a:p>
        </p:txBody>
      </p:sp>
      <p:pic>
        <p:nvPicPr>
          <p:cNvPr id="63490" name="Picture 1" descr="Screen Shot 2017-03-20 at 6.13.1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1"/>
            <a:ext cx="9144000" cy="6887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1" name="TextBox 2"/>
          <p:cNvSpPr txBox="1">
            <a:spLocks noChangeArrowheads="1"/>
          </p:cNvSpPr>
          <p:nvPr/>
        </p:nvSpPr>
        <p:spPr bwMode="auto">
          <a:xfrm>
            <a:off x="6553200" y="6110817"/>
            <a:ext cx="221410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b="1" i="1">
                <a:solidFill>
                  <a:srgbClr val="DA5338"/>
                </a:solidFill>
              </a:rPr>
              <a:t>Courtesy of NREL</a:t>
            </a:r>
          </a:p>
        </p:txBody>
      </p:sp>
    </p:spTree>
    <p:extLst>
      <p:ext uri="{BB962C8B-B14F-4D97-AF65-F5344CB8AC3E}">
        <p14:creationId xmlns:p14="http://schemas.microsoft.com/office/powerpoint/2010/main" val="21687094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73CE88-810B-0F4C-8087-25218110161D}"/>
              </a:ext>
            </a:extLst>
          </p:cNvPr>
          <p:cNvSpPr txBox="1"/>
          <p:nvPr/>
        </p:nvSpPr>
        <p:spPr>
          <a:xfrm>
            <a:off x="826905" y="3105835"/>
            <a:ext cx="749019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3600" b="1" cap="small" dirty="0">
                <a:solidFill>
                  <a:schemeClr val="accent2">
                    <a:lumMod val="75000"/>
                  </a:schemeClr>
                </a:solidFill>
                <a:latin typeface="Arial"/>
                <a:cs typeface="Arial"/>
              </a:rPr>
              <a:t>Electrification – </a:t>
            </a:r>
            <a:r>
              <a:rPr lang="en-US" sz="3600" b="1" i="1" cap="small" dirty="0">
                <a:solidFill>
                  <a:schemeClr val="accent2">
                    <a:lumMod val="75000"/>
                  </a:schemeClr>
                </a:solidFill>
                <a:latin typeface="Arial"/>
                <a:cs typeface="Arial"/>
              </a:rPr>
              <a:t>The Power Grid</a:t>
            </a:r>
          </a:p>
        </p:txBody>
      </p:sp>
    </p:spTree>
    <p:extLst>
      <p:ext uri="{BB962C8B-B14F-4D97-AF65-F5344CB8AC3E}">
        <p14:creationId xmlns:p14="http://schemas.microsoft.com/office/powerpoint/2010/main" val="4071607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oster&#10;&#10;Description automatically generated">
            <a:extLst>
              <a:ext uri="{FF2B5EF4-FFF2-40B4-BE49-F238E27FC236}">
                <a16:creationId xmlns:a16="http://schemas.microsoft.com/office/drawing/2014/main" id="{6F3E105C-D3BC-1050-2E59-3D62BD8EC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7999"/>
          </a:xfrm>
          <a:prstGeom prst="rect">
            <a:avLst/>
          </a:prstGeom>
        </p:spPr>
      </p:pic>
    </p:spTree>
    <p:extLst>
      <p:ext uri="{BB962C8B-B14F-4D97-AF65-F5344CB8AC3E}">
        <p14:creationId xmlns:p14="http://schemas.microsoft.com/office/powerpoint/2010/main" val="10824800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600" b="1" cap="small" dirty="0">
                <a:solidFill>
                  <a:schemeClr val="accent2">
                    <a:lumMod val="75000"/>
                  </a:schemeClr>
                </a:solidFill>
                <a:latin typeface="Arial"/>
                <a:cs typeface="Arial"/>
              </a:rPr>
              <a:t>U.S. Electric Grid Today</a:t>
            </a:r>
          </a:p>
        </p:txBody>
      </p:sp>
      <p:sp>
        <p:nvSpPr>
          <p:cNvPr id="2" name="TextBox 1"/>
          <p:cNvSpPr txBox="1"/>
          <p:nvPr/>
        </p:nvSpPr>
        <p:spPr>
          <a:xfrm>
            <a:off x="6046526" y="6264940"/>
            <a:ext cx="1875835" cy="369332"/>
          </a:xfrm>
          <a:prstGeom prst="rect">
            <a:avLst/>
          </a:prstGeom>
          <a:noFill/>
        </p:spPr>
        <p:txBody>
          <a:bodyPr wrap="none" rtlCol="0">
            <a:spAutoFit/>
          </a:bodyPr>
          <a:lstStyle/>
          <a:p>
            <a:r>
              <a:rPr lang="en-US" dirty="0">
                <a:latin typeface="+mj-lt"/>
              </a:rPr>
              <a:t>Sources: EIA, EEI</a:t>
            </a:r>
          </a:p>
        </p:txBody>
      </p:sp>
      <p:sp>
        <p:nvSpPr>
          <p:cNvPr id="8" name="Rectangle 7">
            <a:extLst>
              <a:ext uri="{FF2B5EF4-FFF2-40B4-BE49-F238E27FC236}">
                <a16:creationId xmlns:a16="http://schemas.microsoft.com/office/drawing/2014/main" id="{54CF971D-B16D-4485-AF67-6830309772BC}"/>
              </a:ext>
            </a:extLst>
          </p:cNvPr>
          <p:cNvSpPr/>
          <p:nvPr/>
        </p:nvSpPr>
        <p:spPr>
          <a:xfrm>
            <a:off x="7110887" y="6550223"/>
            <a:ext cx="1977016" cy="307777"/>
          </a:xfrm>
          <a:prstGeom prst="rect">
            <a:avLst/>
          </a:prstGeom>
        </p:spPr>
        <p:txBody>
          <a:bodyPr wrap="none">
            <a:spAutoFit/>
          </a:bodyPr>
          <a:lstStyle/>
          <a:p>
            <a:r>
              <a:rPr lang="en-US" sz="1400" dirty="0">
                <a:hlinkClick r:id="rId3"/>
              </a:rPr>
              <a:t>http://www.nerc.com</a:t>
            </a:r>
            <a:endParaRPr lang="en-US" sz="1400" dirty="0"/>
          </a:p>
        </p:txBody>
      </p:sp>
      <p:sp>
        <p:nvSpPr>
          <p:cNvPr id="3" name="Rectangle 2">
            <a:extLst>
              <a:ext uri="{FF2B5EF4-FFF2-40B4-BE49-F238E27FC236}">
                <a16:creationId xmlns:a16="http://schemas.microsoft.com/office/drawing/2014/main" id="{F4DFDC25-1834-2249-81ED-1A2ABF8E62C6}"/>
              </a:ext>
            </a:extLst>
          </p:cNvPr>
          <p:cNvSpPr/>
          <p:nvPr/>
        </p:nvSpPr>
        <p:spPr>
          <a:xfrm>
            <a:off x="317444" y="986125"/>
            <a:ext cx="7639023" cy="6463308"/>
          </a:xfrm>
          <a:prstGeom prst="rect">
            <a:avLst/>
          </a:prstGeom>
        </p:spPr>
        <p:txBody>
          <a:bodyPr wrap="square">
            <a:spAutoFit/>
          </a:bodyPr>
          <a:lstStyle/>
          <a:p>
            <a:pPr marL="285750" indent="-285750">
              <a:buFont typeface="Wingdings" pitchFamily="2" charset="2"/>
              <a:buChar char="Ø"/>
            </a:pPr>
            <a:r>
              <a:rPr lang="en-US" sz="2400" dirty="0"/>
              <a:t>850GW baseload, 1250 GW summer peak, 7,000 operational power plants </a:t>
            </a:r>
          </a:p>
          <a:p>
            <a:pPr marL="285750" indent="-285750">
              <a:buFont typeface="Wingdings" pitchFamily="2" charset="2"/>
              <a:buChar char="Ø"/>
            </a:pPr>
            <a:r>
              <a:rPr lang="en-US" sz="2400" dirty="0"/>
              <a:t>3,200 utilities, 60k substations, 642k miles of HV transmission lines, 6.2 million miles of distribution circuit, 159 million customers.  </a:t>
            </a:r>
          </a:p>
          <a:p>
            <a:pPr marL="285750" indent="-285750">
              <a:buFont typeface="Wingdings" pitchFamily="2" charset="2"/>
              <a:buChar char="Ø"/>
            </a:pPr>
            <a:r>
              <a:rPr lang="en-US" sz="2400" dirty="0"/>
              <a:t>In 2015, total U.S. electricity generation was 4.1 Trillion kWh</a:t>
            </a:r>
          </a:p>
          <a:p>
            <a:pPr marL="285750" indent="-285750">
              <a:buFont typeface="Wingdings" pitchFamily="2" charset="2"/>
              <a:buChar char="Ø"/>
            </a:pPr>
            <a:r>
              <a:rPr lang="en-US" sz="2400" dirty="0"/>
              <a:t>Increasing NG and renewable generation (6.1% hydropower and 7.3% from wind and solar)</a:t>
            </a:r>
          </a:p>
          <a:p>
            <a:pPr marL="285750" indent="-285750">
              <a:buFont typeface="Wingdings" pitchFamily="2" charset="2"/>
              <a:buChar char="Ø"/>
            </a:pPr>
            <a:r>
              <a:rPr lang="en-US" sz="2400" dirty="0"/>
              <a:t>Revenues reaching $400 b </a:t>
            </a:r>
          </a:p>
          <a:p>
            <a:pPr marL="285750" indent="-285750">
              <a:buFont typeface="Wingdings" pitchFamily="2" charset="2"/>
              <a:buChar char="Ø"/>
            </a:pPr>
            <a:r>
              <a:rPr lang="en-US" sz="2400" dirty="0"/>
              <a:t>Major grid infrastructure is aging</a:t>
            </a:r>
          </a:p>
          <a:p>
            <a:pPr marL="285750" indent="-285750">
              <a:buFont typeface="Wingdings" pitchFamily="2" charset="2"/>
              <a:buChar char="Ø"/>
            </a:pPr>
            <a:r>
              <a:rPr lang="en-US" sz="2400" dirty="0"/>
              <a:t>Accelerating retirements of coal </a:t>
            </a:r>
          </a:p>
          <a:p>
            <a:r>
              <a:rPr lang="en-US" sz="2400" dirty="0"/>
              <a:t>     fired power plants</a:t>
            </a:r>
          </a:p>
          <a:p>
            <a:pPr marL="285750" indent="-285750">
              <a:buFont typeface="Wingdings" pitchFamily="2" charset="2"/>
              <a:buChar char="Ø"/>
            </a:pPr>
            <a:r>
              <a:rPr lang="en-US" sz="2400" dirty="0"/>
              <a:t>T&amp;D congestion starting to  </a:t>
            </a:r>
          </a:p>
          <a:p>
            <a:r>
              <a:rPr lang="en-US" sz="2400" dirty="0"/>
              <a:t>    impact deployment of renewables </a:t>
            </a:r>
          </a:p>
          <a:p>
            <a:endParaRPr lang="en-US" dirty="0"/>
          </a:p>
          <a:p>
            <a:pPr marL="285750" indent="-285750">
              <a:buFont typeface="Wingdings" pitchFamily="2" charset="2"/>
              <a:buChar char="Ø"/>
            </a:pPr>
            <a:endParaRPr lang="en-US" dirty="0"/>
          </a:p>
          <a:p>
            <a:pPr marL="285750" indent="-285750">
              <a:buFont typeface="Wingdings" pitchFamily="2" charset="2"/>
              <a:buChar char="Ø"/>
            </a:pPr>
            <a:endParaRPr lang="en-US" dirty="0"/>
          </a:p>
        </p:txBody>
      </p:sp>
      <p:pic>
        <p:nvPicPr>
          <p:cNvPr id="9" name="Picture 8">
            <a:extLst>
              <a:ext uri="{FF2B5EF4-FFF2-40B4-BE49-F238E27FC236}">
                <a16:creationId xmlns:a16="http://schemas.microsoft.com/office/drawing/2014/main" id="{156F4DF7-3ADE-2E44-9150-7587830E3E1E}"/>
              </a:ext>
            </a:extLst>
          </p:cNvPr>
          <p:cNvPicPr>
            <a:picLocks noChangeAspect="1"/>
          </p:cNvPicPr>
          <p:nvPr/>
        </p:nvPicPr>
        <p:blipFill>
          <a:blip r:embed="rId4"/>
          <a:stretch>
            <a:fillRect/>
          </a:stretch>
        </p:blipFill>
        <p:spPr>
          <a:xfrm>
            <a:off x="4297233" y="2916549"/>
            <a:ext cx="4688214" cy="2955326"/>
          </a:xfrm>
          <a:prstGeom prst="rect">
            <a:avLst/>
          </a:prstGeom>
        </p:spPr>
      </p:pic>
      <p:sp>
        <p:nvSpPr>
          <p:cNvPr id="10" name="Rectangle 9">
            <a:extLst>
              <a:ext uri="{FF2B5EF4-FFF2-40B4-BE49-F238E27FC236}">
                <a16:creationId xmlns:a16="http://schemas.microsoft.com/office/drawing/2014/main" id="{A9C25D27-3905-3D47-B6A8-88ADDDD0DED1}"/>
              </a:ext>
            </a:extLst>
          </p:cNvPr>
          <p:cNvSpPr/>
          <p:nvPr/>
        </p:nvSpPr>
        <p:spPr>
          <a:xfrm>
            <a:off x="56097" y="6449606"/>
            <a:ext cx="4572000" cy="646331"/>
          </a:xfrm>
          <a:prstGeom prst="rect">
            <a:avLst/>
          </a:prstGeom>
        </p:spPr>
        <p:txBody>
          <a:bodyPr>
            <a:spAutoFit/>
          </a:bodyPr>
          <a:lstStyle/>
          <a:p>
            <a:r>
              <a:rPr lang="en-US" sz="1800" i="1" dirty="0" err="1">
                <a:solidFill>
                  <a:schemeClr val="accent6">
                    <a:lumMod val="75000"/>
                  </a:schemeClr>
                </a:solidFill>
                <a:latin typeface="+mj-lt"/>
              </a:rPr>
              <a:t>Babu</a:t>
            </a:r>
            <a:r>
              <a:rPr lang="en-US" sz="1800" i="1" dirty="0">
                <a:solidFill>
                  <a:schemeClr val="accent6">
                    <a:lumMod val="75000"/>
                  </a:schemeClr>
                </a:solidFill>
                <a:latin typeface="+mj-lt"/>
              </a:rPr>
              <a:t> </a:t>
            </a:r>
            <a:r>
              <a:rPr lang="en-US" sz="1800" i="1" dirty="0" err="1">
                <a:solidFill>
                  <a:schemeClr val="accent6">
                    <a:lumMod val="75000"/>
                  </a:schemeClr>
                </a:solidFill>
                <a:latin typeface="+mj-lt"/>
              </a:rPr>
              <a:t>Chalamala</a:t>
            </a:r>
            <a:r>
              <a:rPr lang="en-US" sz="1800" i="1" dirty="0">
                <a:solidFill>
                  <a:schemeClr val="accent6">
                    <a:lumMod val="75000"/>
                  </a:schemeClr>
                </a:solidFill>
                <a:latin typeface="+mj-lt"/>
              </a:rPr>
              <a:t>, Sandia National Laboratories</a:t>
            </a:r>
          </a:p>
        </p:txBody>
      </p:sp>
    </p:spTree>
    <p:extLst>
      <p:ext uri="{BB962C8B-B14F-4D97-AF65-F5344CB8AC3E}">
        <p14:creationId xmlns:p14="http://schemas.microsoft.com/office/powerpoint/2010/main" val="87310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008763-23EE-9244-8829-78499ECF1F02}"/>
              </a:ext>
            </a:extLst>
          </p:cNvPr>
          <p:cNvSpPr/>
          <p:nvPr/>
        </p:nvSpPr>
        <p:spPr>
          <a:xfrm>
            <a:off x="3932262" y="1331186"/>
            <a:ext cx="4725974" cy="461665"/>
          </a:xfrm>
          <a:prstGeom prst="rect">
            <a:avLst/>
          </a:prstGeom>
        </p:spPr>
        <p:txBody>
          <a:bodyPr wrap="none">
            <a:spAutoFit/>
          </a:bodyPr>
          <a:lstStyle/>
          <a:p>
            <a:pPr algn="ctr"/>
            <a:r>
              <a:rPr lang="en-US" dirty="0"/>
              <a:t>Capacity Additions and Retirements </a:t>
            </a:r>
          </a:p>
        </p:txBody>
      </p:sp>
      <p:pic>
        <p:nvPicPr>
          <p:cNvPr id="10" name="Picture 9">
            <a:extLst>
              <a:ext uri="{FF2B5EF4-FFF2-40B4-BE49-F238E27FC236}">
                <a16:creationId xmlns:a16="http://schemas.microsoft.com/office/drawing/2014/main" id="{617B10BC-0C79-4441-B6BF-16D72FFE0860}"/>
              </a:ext>
            </a:extLst>
          </p:cNvPr>
          <p:cNvPicPr>
            <a:picLocks noChangeAspect="1"/>
          </p:cNvPicPr>
          <p:nvPr/>
        </p:nvPicPr>
        <p:blipFill>
          <a:blip r:embed="rId2"/>
          <a:stretch>
            <a:fillRect/>
          </a:stretch>
        </p:blipFill>
        <p:spPr>
          <a:xfrm>
            <a:off x="4043059" y="1700518"/>
            <a:ext cx="5054410" cy="3203963"/>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535D58CF-2A89-454C-9DCE-FCA2BDC2EDD9}"/>
              </a:ext>
            </a:extLst>
          </p:cNvPr>
          <p:cNvPicPr>
            <a:picLocks noChangeAspect="1"/>
          </p:cNvPicPr>
          <p:nvPr/>
        </p:nvPicPr>
        <p:blipFill>
          <a:blip r:embed="rId3"/>
          <a:stretch>
            <a:fillRect/>
          </a:stretch>
        </p:blipFill>
        <p:spPr>
          <a:xfrm>
            <a:off x="46531" y="1331186"/>
            <a:ext cx="9144000" cy="4777719"/>
          </a:xfrm>
          <a:prstGeom prst="rect">
            <a:avLst/>
          </a:prstGeom>
        </p:spPr>
      </p:pic>
      <p:sp>
        <p:nvSpPr>
          <p:cNvPr id="2" name="TextBox 1">
            <a:extLst>
              <a:ext uri="{FF2B5EF4-FFF2-40B4-BE49-F238E27FC236}">
                <a16:creationId xmlns:a16="http://schemas.microsoft.com/office/drawing/2014/main" id="{F3E6AC70-29C1-D80B-6376-F737EA75544A}"/>
              </a:ext>
            </a:extLst>
          </p:cNvPr>
          <p:cNvSpPr txBox="1"/>
          <p:nvPr/>
        </p:nvSpPr>
        <p:spPr>
          <a:xfrm>
            <a:off x="2295698" y="361693"/>
            <a:ext cx="4449293"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2800" b="1" i="1" cap="small" dirty="0">
                <a:solidFill>
                  <a:schemeClr val="accent2">
                    <a:lumMod val="75000"/>
                  </a:schemeClr>
                </a:solidFill>
                <a:latin typeface="Arial"/>
                <a:cs typeface="Arial"/>
              </a:rPr>
              <a:t>The Grid Transformation</a:t>
            </a:r>
          </a:p>
        </p:txBody>
      </p:sp>
    </p:spTree>
    <p:extLst>
      <p:ext uri="{BB962C8B-B14F-4D97-AF65-F5344CB8AC3E}">
        <p14:creationId xmlns:p14="http://schemas.microsoft.com/office/powerpoint/2010/main" val="3931949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title"/>
          </p:nvPr>
        </p:nvSpPr>
        <p:spPr>
          <a:xfrm>
            <a:off x="609600" y="-1"/>
            <a:ext cx="7772400" cy="1143002"/>
          </a:xfrm>
          <a:prstGeom prst="rect">
            <a:avLst/>
          </a:prstGeom>
        </p:spPr>
        <p:txBody>
          <a:bodyPr lIns="0" tIns="0" rIns="0" bIns="0">
            <a:normAutofit/>
          </a:bodyPr>
          <a:lstStyle/>
          <a:p>
            <a:pPr lvl="0">
              <a:defRPr sz="1800"/>
            </a:pPr>
            <a:r>
              <a:rPr sz="2800" b="1" dirty="0">
                <a:solidFill>
                  <a:schemeClr val="accent2">
                    <a:lumMod val="75000"/>
                  </a:schemeClr>
                </a:solidFill>
                <a:latin typeface="Times New Roman Bold"/>
                <a:ea typeface="Times New Roman Bold"/>
                <a:cs typeface="Times New Roman Bold"/>
                <a:sym typeface="Times New Roman Bold"/>
              </a:rPr>
              <a:t>Power Electronics </a:t>
            </a:r>
            <a:br>
              <a:rPr sz="2800" b="1" dirty="0">
                <a:solidFill>
                  <a:schemeClr val="accent2">
                    <a:lumMod val="75000"/>
                  </a:schemeClr>
                </a:solidFill>
                <a:latin typeface="Times New Roman Bold"/>
                <a:ea typeface="Times New Roman Bold"/>
                <a:cs typeface="Times New Roman Bold"/>
                <a:sym typeface="Times New Roman Bold"/>
              </a:rPr>
            </a:br>
            <a:r>
              <a:rPr lang="en-US" sz="2800" b="1" dirty="0">
                <a:solidFill>
                  <a:schemeClr val="accent2">
                    <a:lumMod val="75000"/>
                  </a:schemeClr>
                </a:solidFill>
                <a:latin typeface="Times New Roman Bold"/>
                <a:ea typeface="Times New Roman Bold"/>
                <a:cs typeface="Times New Roman Bold"/>
                <a:sym typeface="Times New Roman Bold"/>
              </a:rPr>
              <a:t>In terms of</a:t>
            </a:r>
            <a:r>
              <a:rPr sz="2800" b="1" dirty="0">
                <a:solidFill>
                  <a:schemeClr val="accent2">
                    <a:lumMod val="75000"/>
                  </a:schemeClr>
                </a:solidFill>
                <a:latin typeface="Times New Roman Bold"/>
                <a:ea typeface="Times New Roman Bold"/>
                <a:cs typeface="Times New Roman Bold"/>
                <a:sym typeface="Times New Roman Bold"/>
              </a:rPr>
              <a:t> </a:t>
            </a:r>
            <a:r>
              <a:rPr lang="en-US" sz="2800" b="1" dirty="0">
                <a:solidFill>
                  <a:schemeClr val="accent2">
                    <a:lumMod val="75000"/>
                  </a:schemeClr>
                </a:solidFill>
                <a:latin typeface="Times New Roman Bold"/>
                <a:ea typeface="Times New Roman Bold"/>
                <a:cs typeface="Times New Roman Bold"/>
                <a:sym typeface="Times New Roman Bold"/>
              </a:rPr>
              <a:t>topical a</a:t>
            </a:r>
            <a:r>
              <a:rPr sz="2800" b="1" dirty="0">
                <a:solidFill>
                  <a:schemeClr val="accent2">
                    <a:lumMod val="75000"/>
                  </a:schemeClr>
                </a:solidFill>
                <a:latin typeface="Times New Roman Bold"/>
                <a:ea typeface="Times New Roman Bold"/>
                <a:cs typeface="Times New Roman Bold"/>
                <a:sym typeface="Times New Roman Bold"/>
              </a:rPr>
              <a:t>reas</a:t>
            </a:r>
          </a:p>
        </p:txBody>
      </p:sp>
      <p:pic>
        <p:nvPicPr>
          <p:cNvPr id="48" name="image.png"/>
          <p:cNvPicPr/>
          <p:nvPr/>
        </p:nvPicPr>
        <p:blipFill>
          <a:blip r:embed="rId2"/>
          <a:stretch>
            <a:fillRect/>
          </a:stretch>
        </p:blipFill>
        <p:spPr>
          <a:xfrm>
            <a:off x="533400" y="1363717"/>
            <a:ext cx="8077200" cy="5247290"/>
          </a:xfrm>
          <a:prstGeom prst="rect">
            <a:avLst/>
          </a:prstGeom>
          <a:ln w="12700">
            <a:miter lim="400000"/>
          </a:ln>
        </p:spPr>
      </p:pic>
    </p:spTree>
    <p:extLst>
      <p:ext uri="{BB962C8B-B14F-4D97-AF65-F5344CB8AC3E}">
        <p14:creationId xmlns:p14="http://schemas.microsoft.com/office/powerpoint/2010/main" val="4039711250"/>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571501"/>
            <a:ext cx="7886700" cy="1325033"/>
          </a:xfrm>
          <a:prstGeom prst="rect">
            <a:avLst/>
          </a:prstGeom>
        </p:spPr>
        <p:txBody>
          <a:bodyPr lIns="68580" tIns="34290" rIns="68580" bIns="34290"/>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en-US" sz="4000" b="1" dirty="0"/>
              <a:t>Grid Evolution</a:t>
            </a:r>
          </a:p>
        </p:txBody>
      </p:sp>
      <p:pic>
        <p:nvPicPr>
          <p:cNvPr id="32770" name="Content Placeholder 9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6" y="1477434"/>
            <a:ext cx="4995863" cy="1849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3634317"/>
            <a:ext cx="5160962" cy="1852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772" name="Group 62"/>
          <p:cNvGrpSpPr>
            <a:grpSpLocks/>
          </p:cNvGrpSpPr>
          <p:nvPr/>
        </p:nvGrpSpPr>
        <p:grpSpPr bwMode="auto">
          <a:xfrm>
            <a:off x="5448300" y="275168"/>
            <a:ext cx="3513138" cy="3052233"/>
            <a:chOff x="533400" y="1295400"/>
            <a:chExt cx="5348224" cy="3962400"/>
          </a:xfrm>
        </p:grpSpPr>
        <p:pic>
          <p:nvPicPr>
            <p:cNvPr id="32831" name="Picture 2" descr="C:\Users\halatrash\Desktop\download.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708" r="35408"/>
            <a:stretch>
              <a:fillRect/>
            </a:stretch>
          </p:blipFill>
          <p:spPr bwMode="auto">
            <a:xfrm>
              <a:off x="1828800" y="2725003"/>
              <a:ext cx="762000" cy="148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832" name="Picture 3" descr="C:\Users\halatrash\Desktop\Power-Transformer-Oil-Immersed-with-OLTC.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95600" y="3182203"/>
              <a:ext cx="762000" cy="642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833" name="Group 38"/>
            <p:cNvGrpSpPr>
              <a:grpSpLocks/>
            </p:cNvGrpSpPr>
            <p:nvPr/>
          </p:nvGrpSpPr>
          <p:grpSpPr bwMode="auto">
            <a:xfrm>
              <a:off x="2438400" y="2496403"/>
              <a:ext cx="1447800" cy="838200"/>
              <a:chOff x="2438400" y="1066800"/>
              <a:chExt cx="1447800" cy="838200"/>
            </a:xfrm>
          </p:grpSpPr>
          <p:sp>
            <p:nvSpPr>
              <p:cNvPr id="31" name="Arc 30"/>
              <p:cNvSpPr/>
              <p:nvPr/>
            </p:nvSpPr>
            <p:spPr>
              <a:xfrm rot="10800000">
                <a:off x="2437783" y="1066608"/>
                <a:ext cx="1447622" cy="664979"/>
              </a:xfrm>
              <a:prstGeom prst="arc">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2" name="Arc 31"/>
              <p:cNvSpPr/>
              <p:nvPr/>
            </p:nvSpPr>
            <p:spPr>
              <a:xfrm rot="10800000">
                <a:off x="2437783" y="1239721"/>
                <a:ext cx="1065779" cy="664979"/>
              </a:xfrm>
              <a:prstGeom prst="arc">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 name="Arc 32"/>
              <p:cNvSpPr/>
              <p:nvPr/>
            </p:nvSpPr>
            <p:spPr>
              <a:xfrm rot="10800000">
                <a:off x="2437783" y="1143548"/>
                <a:ext cx="1218032" cy="664979"/>
              </a:xfrm>
              <a:prstGeom prst="arc">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9" name="TextBox 8"/>
            <p:cNvSpPr txBox="1"/>
            <p:nvPr/>
          </p:nvSpPr>
          <p:spPr>
            <a:xfrm>
              <a:off x="2667373" y="3963562"/>
              <a:ext cx="1319535" cy="279689"/>
            </a:xfrm>
            <a:prstGeom prst="rect">
              <a:avLst/>
            </a:prstGeom>
            <a:noFill/>
          </p:spPr>
          <p:txBody>
            <a:bodyPr>
              <a:spAutoFit/>
            </a:bodyPr>
            <a:lstStyle/>
            <a:p>
              <a:pPr algn="ctr">
                <a:defRPr/>
              </a:pPr>
              <a:r>
                <a:rPr lang="en-US" sz="800" b="1" dirty="0">
                  <a:solidFill>
                    <a:schemeClr val="tx1">
                      <a:lumMod val="65000"/>
                      <a:lumOff val="35000"/>
                    </a:schemeClr>
                  </a:solidFill>
                </a:rPr>
                <a:t>Substation</a:t>
              </a:r>
            </a:p>
          </p:txBody>
        </p:sp>
        <p:sp>
          <p:nvSpPr>
            <p:cNvPr id="32835" name="TextBox 9"/>
            <p:cNvSpPr txBox="1">
              <a:spLocks noChangeArrowheads="1"/>
            </p:cNvSpPr>
            <p:nvPr/>
          </p:nvSpPr>
          <p:spPr bwMode="auto">
            <a:xfrm>
              <a:off x="1536191" y="4329413"/>
              <a:ext cx="1559898" cy="279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800" b="1">
                  <a:solidFill>
                    <a:srgbClr val="C00000"/>
                  </a:solidFill>
                </a:rPr>
                <a:t>Transmission</a:t>
              </a:r>
            </a:p>
          </p:txBody>
        </p:sp>
        <p:pic>
          <p:nvPicPr>
            <p:cNvPr id="32836" name="Picture 7" descr="http://www.solarsolutionssa.co.za/files/model-houses-pv-panel.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9575" y="4191000"/>
              <a:ext cx="142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837" name="Picture 4" descr="C:\Users\halatrash\Desktop\www.brickshelf.com_gallery_legotrains_Buildings_Utility-Pole_pole15.jpg_SPLASH.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5410200" y="3334603"/>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838" name="Group 46"/>
            <p:cNvGrpSpPr>
              <a:grpSpLocks/>
            </p:cNvGrpSpPr>
            <p:nvPr/>
          </p:nvGrpSpPr>
          <p:grpSpPr bwMode="auto">
            <a:xfrm>
              <a:off x="4529138" y="2562225"/>
              <a:ext cx="1166812" cy="904875"/>
              <a:chOff x="4529138" y="733425"/>
              <a:chExt cx="1166812" cy="904875"/>
            </a:xfrm>
          </p:grpSpPr>
          <p:sp>
            <p:nvSpPr>
              <p:cNvPr id="28" name="Freeform 27"/>
              <p:cNvSpPr/>
              <p:nvPr/>
            </p:nvSpPr>
            <p:spPr>
              <a:xfrm>
                <a:off x="4743343" y="799308"/>
                <a:ext cx="952191" cy="838094"/>
              </a:xfrm>
              <a:custGeom>
                <a:avLst/>
                <a:gdLst>
                  <a:gd name="connsiteX0" fmla="*/ 0 w 952500"/>
                  <a:gd name="connsiteY0" fmla="*/ 0 h 838200"/>
                  <a:gd name="connsiteX1" fmla="*/ 190500 w 952500"/>
                  <a:gd name="connsiteY1" fmla="*/ 533400 h 838200"/>
                  <a:gd name="connsiteX2" fmla="*/ 952500 w 952500"/>
                  <a:gd name="connsiteY2" fmla="*/ 838200 h 838200"/>
                </a:gdLst>
                <a:ahLst/>
                <a:cxnLst>
                  <a:cxn ang="0">
                    <a:pos x="connsiteX0" y="connsiteY0"/>
                  </a:cxn>
                  <a:cxn ang="0">
                    <a:pos x="connsiteX1" y="connsiteY1"/>
                  </a:cxn>
                  <a:cxn ang="0">
                    <a:pos x="connsiteX2" y="connsiteY2"/>
                  </a:cxn>
                </a:cxnLst>
                <a:rect l="l" t="t" r="r" b="b"/>
                <a:pathLst>
                  <a:path w="952500" h="838200">
                    <a:moveTo>
                      <a:pt x="0" y="0"/>
                    </a:moveTo>
                    <a:cubicBezTo>
                      <a:pt x="15875" y="196850"/>
                      <a:pt x="31750" y="393700"/>
                      <a:pt x="190500" y="533400"/>
                    </a:cubicBezTo>
                    <a:cubicBezTo>
                      <a:pt x="349250" y="673100"/>
                      <a:pt x="831850" y="792163"/>
                      <a:pt x="952500" y="83820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 name="Freeform 28"/>
              <p:cNvSpPr/>
              <p:nvPr/>
            </p:nvSpPr>
            <p:spPr>
              <a:xfrm>
                <a:off x="4646674" y="810299"/>
                <a:ext cx="964276" cy="799624"/>
              </a:xfrm>
              <a:custGeom>
                <a:avLst/>
                <a:gdLst>
                  <a:gd name="connsiteX0" fmla="*/ 0 w 962025"/>
                  <a:gd name="connsiteY0" fmla="*/ 0 h 800100"/>
                  <a:gd name="connsiteX1" fmla="*/ 190500 w 962025"/>
                  <a:gd name="connsiteY1" fmla="*/ 542925 h 800100"/>
                  <a:gd name="connsiteX2" fmla="*/ 962025 w 962025"/>
                  <a:gd name="connsiteY2" fmla="*/ 800100 h 800100"/>
                </a:gdLst>
                <a:ahLst/>
                <a:cxnLst>
                  <a:cxn ang="0">
                    <a:pos x="connsiteX0" y="connsiteY0"/>
                  </a:cxn>
                  <a:cxn ang="0">
                    <a:pos x="connsiteX1" y="connsiteY1"/>
                  </a:cxn>
                  <a:cxn ang="0">
                    <a:pos x="connsiteX2" y="connsiteY2"/>
                  </a:cxn>
                </a:cxnLst>
                <a:rect l="l" t="t" r="r" b="b"/>
                <a:pathLst>
                  <a:path w="962025" h="800100">
                    <a:moveTo>
                      <a:pt x="0" y="0"/>
                    </a:moveTo>
                    <a:cubicBezTo>
                      <a:pt x="15081" y="204787"/>
                      <a:pt x="30162" y="409575"/>
                      <a:pt x="190500" y="542925"/>
                    </a:cubicBezTo>
                    <a:cubicBezTo>
                      <a:pt x="350838" y="676275"/>
                      <a:pt x="656431" y="738187"/>
                      <a:pt x="962025" y="80010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0" name="Freeform 29"/>
              <p:cNvSpPr/>
              <p:nvPr/>
            </p:nvSpPr>
            <p:spPr>
              <a:xfrm>
                <a:off x="4528255" y="733359"/>
                <a:ext cx="1015026" cy="838094"/>
              </a:xfrm>
              <a:custGeom>
                <a:avLst/>
                <a:gdLst>
                  <a:gd name="connsiteX0" fmla="*/ 14287 w 1014412"/>
                  <a:gd name="connsiteY0" fmla="*/ 0 h 838200"/>
                  <a:gd name="connsiteX1" fmla="*/ 166687 w 1014412"/>
                  <a:gd name="connsiteY1" fmla="*/ 600075 h 838200"/>
                  <a:gd name="connsiteX2" fmla="*/ 1014412 w 1014412"/>
                  <a:gd name="connsiteY2" fmla="*/ 838200 h 838200"/>
                </a:gdLst>
                <a:ahLst/>
                <a:cxnLst>
                  <a:cxn ang="0">
                    <a:pos x="connsiteX0" y="connsiteY0"/>
                  </a:cxn>
                  <a:cxn ang="0">
                    <a:pos x="connsiteX1" y="connsiteY1"/>
                  </a:cxn>
                  <a:cxn ang="0">
                    <a:pos x="connsiteX2" y="connsiteY2"/>
                  </a:cxn>
                </a:cxnLst>
                <a:rect l="l" t="t" r="r" b="b"/>
                <a:pathLst>
                  <a:path w="1014412" h="838200">
                    <a:moveTo>
                      <a:pt x="14287" y="0"/>
                    </a:moveTo>
                    <a:cubicBezTo>
                      <a:pt x="7143" y="230187"/>
                      <a:pt x="0" y="460375"/>
                      <a:pt x="166687" y="600075"/>
                    </a:cubicBezTo>
                    <a:cubicBezTo>
                      <a:pt x="333374" y="739775"/>
                      <a:pt x="1014412" y="838200"/>
                      <a:pt x="1014412" y="83820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32839" name="Picture 4" descr="C:\Users\halatrash\Desktop\www.brickshelf.com_gallery_legotrains_Buildings_Utility-Pole_pole15.jpg_SPLASH.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4419600" y="2496403"/>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840" name="Group 51"/>
            <p:cNvGrpSpPr>
              <a:grpSpLocks/>
            </p:cNvGrpSpPr>
            <p:nvPr/>
          </p:nvGrpSpPr>
          <p:grpSpPr bwMode="auto">
            <a:xfrm>
              <a:off x="3505200" y="2571750"/>
              <a:ext cx="1247775" cy="920750"/>
              <a:chOff x="3505200" y="742950"/>
              <a:chExt cx="1247775" cy="920750"/>
            </a:xfrm>
          </p:grpSpPr>
          <p:sp>
            <p:nvSpPr>
              <p:cNvPr id="25" name="Freeform 24"/>
              <p:cNvSpPr/>
              <p:nvPr/>
            </p:nvSpPr>
            <p:spPr>
              <a:xfrm>
                <a:off x="3505978" y="741603"/>
                <a:ext cx="1036777" cy="686962"/>
              </a:xfrm>
              <a:custGeom>
                <a:avLst/>
                <a:gdLst>
                  <a:gd name="connsiteX0" fmla="*/ 1038225 w 1038225"/>
                  <a:gd name="connsiteY0" fmla="*/ 0 h 685800"/>
                  <a:gd name="connsiteX1" fmla="*/ 457200 w 1038225"/>
                  <a:gd name="connsiteY1" fmla="*/ 581025 h 685800"/>
                  <a:gd name="connsiteX2" fmla="*/ 0 w 1038225"/>
                  <a:gd name="connsiteY2" fmla="*/ 628650 h 685800"/>
                </a:gdLst>
                <a:ahLst/>
                <a:cxnLst>
                  <a:cxn ang="0">
                    <a:pos x="connsiteX0" y="connsiteY0"/>
                  </a:cxn>
                  <a:cxn ang="0">
                    <a:pos x="connsiteX1" y="connsiteY1"/>
                  </a:cxn>
                  <a:cxn ang="0">
                    <a:pos x="connsiteX2" y="connsiteY2"/>
                  </a:cxn>
                </a:cxnLst>
                <a:rect l="l" t="t" r="r" b="b"/>
                <a:pathLst>
                  <a:path w="1038225" h="685800">
                    <a:moveTo>
                      <a:pt x="1038225" y="0"/>
                    </a:moveTo>
                    <a:cubicBezTo>
                      <a:pt x="834231" y="238125"/>
                      <a:pt x="630237" y="476250"/>
                      <a:pt x="457200" y="581025"/>
                    </a:cubicBezTo>
                    <a:cubicBezTo>
                      <a:pt x="284163" y="685800"/>
                      <a:pt x="69850" y="622300"/>
                      <a:pt x="0" y="62865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6" name="Freeform 25"/>
              <p:cNvSpPr/>
              <p:nvPr/>
            </p:nvSpPr>
            <p:spPr>
              <a:xfrm>
                <a:off x="3525312" y="780073"/>
                <a:ext cx="1123780" cy="769398"/>
              </a:xfrm>
              <a:custGeom>
                <a:avLst/>
                <a:gdLst>
                  <a:gd name="connsiteX0" fmla="*/ 1123950 w 1123950"/>
                  <a:gd name="connsiteY0" fmla="*/ 0 h 766762"/>
                  <a:gd name="connsiteX1" fmla="*/ 466725 w 1123950"/>
                  <a:gd name="connsiteY1" fmla="*/ 657225 h 766762"/>
                  <a:gd name="connsiteX2" fmla="*/ 0 w 1123950"/>
                  <a:gd name="connsiteY2" fmla="*/ 657225 h 766762"/>
                </a:gdLst>
                <a:ahLst/>
                <a:cxnLst>
                  <a:cxn ang="0">
                    <a:pos x="connsiteX0" y="connsiteY0"/>
                  </a:cxn>
                  <a:cxn ang="0">
                    <a:pos x="connsiteX1" y="connsiteY1"/>
                  </a:cxn>
                  <a:cxn ang="0">
                    <a:pos x="connsiteX2" y="connsiteY2"/>
                  </a:cxn>
                </a:cxnLst>
                <a:rect l="l" t="t" r="r" b="b"/>
                <a:pathLst>
                  <a:path w="1123950" h="766762">
                    <a:moveTo>
                      <a:pt x="1123950" y="0"/>
                    </a:moveTo>
                    <a:cubicBezTo>
                      <a:pt x="889000" y="273844"/>
                      <a:pt x="654050" y="547688"/>
                      <a:pt x="466725" y="657225"/>
                    </a:cubicBezTo>
                    <a:cubicBezTo>
                      <a:pt x="279400" y="766762"/>
                      <a:pt x="139700" y="711993"/>
                      <a:pt x="0" y="65722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 name="Freeform 26"/>
              <p:cNvSpPr/>
              <p:nvPr/>
            </p:nvSpPr>
            <p:spPr>
              <a:xfrm>
                <a:off x="3525312" y="826788"/>
                <a:ext cx="1227698" cy="838093"/>
              </a:xfrm>
              <a:custGeom>
                <a:avLst/>
                <a:gdLst>
                  <a:gd name="connsiteX0" fmla="*/ 1228725 w 1228725"/>
                  <a:gd name="connsiteY0" fmla="*/ 0 h 835025"/>
                  <a:gd name="connsiteX1" fmla="*/ 466725 w 1228725"/>
                  <a:gd name="connsiteY1" fmla="*/ 723900 h 835025"/>
                  <a:gd name="connsiteX2" fmla="*/ 0 w 1228725"/>
                  <a:gd name="connsiteY2" fmla="*/ 666750 h 835025"/>
                </a:gdLst>
                <a:ahLst/>
                <a:cxnLst>
                  <a:cxn ang="0">
                    <a:pos x="connsiteX0" y="connsiteY0"/>
                  </a:cxn>
                  <a:cxn ang="0">
                    <a:pos x="connsiteX1" y="connsiteY1"/>
                  </a:cxn>
                  <a:cxn ang="0">
                    <a:pos x="connsiteX2" y="connsiteY2"/>
                  </a:cxn>
                </a:cxnLst>
                <a:rect l="l" t="t" r="r" b="b"/>
                <a:pathLst>
                  <a:path w="1228725" h="835025">
                    <a:moveTo>
                      <a:pt x="1228725" y="0"/>
                    </a:moveTo>
                    <a:cubicBezTo>
                      <a:pt x="950119" y="306387"/>
                      <a:pt x="671513" y="612775"/>
                      <a:pt x="466725" y="723900"/>
                    </a:cubicBezTo>
                    <a:cubicBezTo>
                      <a:pt x="261938" y="835025"/>
                      <a:pt x="79375" y="669925"/>
                      <a:pt x="0" y="66675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16" name="Freeform 15"/>
            <p:cNvSpPr/>
            <p:nvPr/>
          </p:nvSpPr>
          <p:spPr>
            <a:xfrm>
              <a:off x="5105853" y="3504672"/>
              <a:ext cx="551014" cy="915035"/>
            </a:xfrm>
            <a:custGeom>
              <a:avLst/>
              <a:gdLst>
                <a:gd name="connsiteX0" fmla="*/ 781050 w 781050"/>
                <a:gd name="connsiteY0" fmla="*/ 0 h 609600"/>
                <a:gd name="connsiteX1" fmla="*/ 571500 w 781050"/>
                <a:gd name="connsiteY1" fmla="*/ 323850 h 609600"/>
                <a:gd name="connsiteX2" fmla="*/ 0 w 781050"/>
                <a:gd name="connsiteY2" fmla="*/ 609600 h 609600"/>
              </a:gdLst>
              <a:ahLst/>
              <a:cxnLst>
                <a:cxn ang="0">
                  <a:pos x="connsiteX0" y="connsiteY0"/>
                </a:cxn>
                <a:cxn ang="0">
                  <a:pos x="connsiteX1" y="connsiteY1"/>
                </a:cxn>
                <a:cxn ang="0">
                  <a:pos x="connsiteX2" y="connsiteY2"/>
                </a:cxn>
              </a:cxnLst>
              <a:rect l="l" t="t" r="r" b="b"/>
              <a:pathLst>
                <a:path w="781050" h="609600">
                  <a:moveTo>
                    <a:pt x="781050" y="0"/>
                  </a:moveTo>
                  <a:cubicBezTo>
                    <a:pt x="741362" y="111125"/>
                    <a:pt x="701675" y="222250"/>
                    <a:pt x="571500" y="323850"/>
                  </a:cubicBezTo>
                  <a:cubicBezTo>
                    <a:pt x="441325" y="425450"/>
                    <a:pt x="95250" y="569913"/>
                    <a:pt x="0" y="60960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Rectangle 16"/>
            <p:cNvSpPr/>
            <p:nvPr/>
          </p:nvSpPr>
          <p:spPr>
            <a:xfrm>
              <a:off x="3733150" y="3125468"/>
              <a:ext cx="77335" cy="379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MS PGothic" charset="0"/>
                <a:cs typeface="MS PGothic" charset="0"/>
              </a:endParaRPr>
            </a:p>
          </p:txBody>
        </p:sp>
        <p:grpSp>
          <p:nvGrpSpPr>
            <p:cNvPr id="32843" name="Group 57"/>
            <p:cNvGrpSpPr>
              <a:grpSpLocks/>
            </p:cNvGrpSpPr>
            <p:nvPr/>
          </p:nvGrpSpPr>
          <p:grpSpPr bwMode="auto">
            <a:xfrm>
              <a:off x="1029366" y="1295400"/>
              <a:ext cx="1104234" cy="3117731"/>
              <a:chOff x="1331065" y="-34866"/>
              <a:chExt cx="1104234" cy="3117731"/>
            </a:xfrm>
          </p:grpSpPr>
          <p:sp>
            <p:nvSpPr>
              <p:cNvPr id="22" name="Arc 21"/>
              <p:cNvSpPr/>
              <p:nvPr/>
            </p:nvSpPr>
            <p:spPr>
              <a:xfrm rot="6065419">
                <a:off x="464909" y="850088"/>
                <a:ext cx="2855017" cy="1085110"/>
              </a:xfrm>
              <a:prstGeom prst="arc">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 name="Arc 22"/>
              <p:cNvSpPr/>
              <p:nvPr/>
            </p:nvSpPr>
            <p:spPr>
              <a:xfrm rot="6065419">
                <a:off x="445577" y="962749"/>
                <a:ext cx="2855016" cy="1085110"/>
              </a:xfrm>
              <a:prstGeom prst="arc">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4" name="Arc 23"/>
              <p:cNvSpPr/>
              <p:nvPr/>
            </p:nvSpPr>
            <p:spPr>
              <a:xfrm rot="6065419">
                <a:off x="445576" y="1113881"/>
                <a:ext cx="2855017" cy="1085110"/>
              </a:xfrm>
              <a:prstGeom prst="arc">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32844" name="Picture 2" descr="http://www.clker.com/cliparts/W/6/E/o/M/s/power-plant-m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657600"/>
              <a:ext cx="838200" cy="85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9"/>
            <p:cNvSpPr txBox="1"/>
            <p:nvPr/>
          </p:nvSpPr>
          <p:spPr>
            <a:xfrm>
              <a:off x="533400" y="3029294"/>
              <a:ext cx="1002944" cy="439510"/>
            </a:xfrm>
            <a:prstGeom prst="rect">
              <a:avLst/>
            </a:prstGeom>
            <a:noFill/>
          </p:spPr>
          <p:txBody>
            <a:bodyPr>
              <a:spAutoFit/>
            </a:bodyPr>
            <a:lstStyle/>
            <a:p>
              <a:pPr algn="ctr">
                <a:defRPr/>
              </a:pPr>
              <a:r>
                <a:rPr lang="en-US" sz="800" b="1" dirty="0">
                  <a:solidFill>
                    <a:schemeClr val="tx1">
                      <a:lumMod val="65000"/>
                      <a:lumOff val="35000"/>
                    </a:schemeClr>
                  </a:solidFill>
                </a:rPr>
                <a:t>Power Plant</a:t>
              </a:r>
            </a:p>
          </p:txBody>
        </p:sp>
        <p:sp>
          <p:nvSpPr>
            <p:cNvPr id="32846" name="TextBox 20"/>
            <p:cNvSpPr txBox="1">
              <a:spLocks noChangeArrowheads="1"/>
            </p:cNvSpPr>
            <p:nvPr/>
          </p:nvSpPr>
          <p:spPr bwMode="auto">
            <a:xfrm>
              <a:off x="3987460" y="3586480"/>
              <a:ext cx="1448478" cy="279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800" b="1">
                  <a:solidFill>
                    <a:srgbClr val="0070C0"/>
                  </a:solidFill>
                </a:rPr>
                <a:t>Distribution</a:t>
              </a:r>
            </a:p>
          </p:txBody>
        </p:sp>
      </p:grpSp>
      <p:grpSp>
        <p:nvGrpSpPr>
          <p:cNvPr id="32773" name="Group 198"/>
          <p:cNvGrpSpPr>
            <a:grpSpLocks/>
          </p:cNvGrpSpPr>
          <p:nvPr/>
        </p:nvGrpSpPr>
        <p:grpSpPr bwMode="auto">
          <a:xfrm>
            <a:off x="5448301" y="3462867"/>
            <a:ext cx="3597275" cy="2906184"/>
            <a:chOff x="2057400" y="667603"/>
            <a:chExt cx="7272454" cy="5979994"/>
          </a:xfrm>
        </p:grpSpPr>
        <p:sp>
          <p:nvSpPr>
            <p:cNvPr id="35" name="Freeform 34"/>
            <p:cNvSpPr/>
            <p:nvPr/>
          </p:nvSpPr>
          <p:spPr>
            <a:xfrm>
              <a:off x="6248850" y="1277362"/>
              <a:ext cx="513501" cy="561851"/>
            </a:xfrm>
            <a:custGeom>
              <a:avLst/>
              <a:gdLst>
                <a:gd name="connsiteX0" fmla="*/ 0 w 514350"/>
                <a:gd name="connsiteY0" fmla="*/ 561975 h 561975"/>
                <a:gd name="connsiteX1" fmla="*/ 409575 w 514350"/>
                <a:gd name="connsiteY1" fmla="*/ 371475 h 561975"/>
                <a:gd name="connsiteX2" fmla="*/ 514350 w 514350"/>
                <a:gd name="connsiteY2" fmla="*/ 0 h 561975"/>
              </a:gdLst>
              <a:ahLst/>
              <a:cxnLst>
                <a:cxn ang="0">
                  <a:pos x="connsiteX0" y="connsiteY0"/>
                </a:cxn>
                <a:cxn ang="0">
                  <a:pos x="connsiteX1" y="connsiteY1"/>
                </a:cxn>
                <a:cxn ang="0">
                  <a:pos x="connsiteX2" y="connsiteY2"/>
                </a:cxn>
              </a:cxnLst>
              <a:rect l="l" t="t" r="r" b="b"/>
              <a:pathLst>
                <a:path w="514350" h="561975">
                  <a:moveTo>
                    <a:pt x="0" y="561975"/>
                  </a:moveTo>
                  <a:cubicBezTo>
                    <a:pt x="161925" y="513556"/>
                    <a:pt x="323850" y="465138"/>
                    <a:pt x="409575" y="371475"/>
                  </a:cubicBezTo>
                  <a:cubicBezTo>
                    <a:pt x="495300" y="277812"/>
                    <a:pt x="496888" y="58737"/>
                    <a:pt x="514350"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2776" name="Picture 4" descr="C:\Users\halatrash\Desktop\www.brickshelf.com_gallery_legotrains_Buildings_Utility-Pole_pole15.jpg_SPLASH.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7239000" y="1792406"/>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777" name="Group 144"/>
            <p:cNvGrpSpPr>
              <a:grpSpLocks/>
            </p:cNvGrpSpPr>
            <p:nvPr/>
          </p:nvGrpSpPr>
          <p:grpSpPr bwMode="auto">
            <a:xfrm>
              <a:off x="6238875" y="1624866"/>
              <a:ext cx="1304925" cy="466724"/>
              <a:chOff x="6543675" y="1338263"/>
              <a:chExt cx="1304925" cy="466724"/>
            </a:xfrm>
          </p:grpSpPr>
          <p:sp>
            <p:nvSpPr>
              <p:cNvPr id="88" name="Freeform 87"/>
              <p:cNvSpPr/>
              <p:nvPr/>
            </p:nvSpPr>
            <p:spPr>
              <a:xfrm>
                <a:off x="6544023" y="1339193"/>
                <a:ext cx="1132910" cy="357145"/>
              </a:xfrm>
              <a:custGeom>
                <a:avLst/>
                <a:gdLst>
                  <a:gd name="connsiteX0" fmla="*/ 0 w 1133475"/>
                  <a:gd name="connsiteY0" fmla="*/ 0 h 357187"/>
                  <a:gd name="connsiteX1" fmla="*/ 628650 w 1133475"/>
                  <a:gd name="connsiteY1" fmla="*/ 314325 h 357187"/>
                  <a:gd name="connsiteX2" fmla="*/ 1133475 w 1133475"/>
                  <a:gd name="connsiteY2" fmla="*/ 257175 h 357187"/>
                </a:gdLst>
                <a:ahLst/>
                <a:cxnLst>
                  <a:cxn ang="0">
                    <a:pos x="connsiteX0" y="connsiteY0"/>
                  </a:cxn>
                  <a:cxn ang="0">
                    <a:pos x="connsiteX1" y="connsiteY1"/>
                  </a:cxn>
                  <a:cxn ang="0">
                    <a:pos x="connsiteX2" y="connsiteY2"/>
                  </a:cxn>
                </a:cxnLst>
                <a:rect l="l" t="t" r="r" b="b"/>
                <a:pathLst>
                  <a:path w="1133475" h="357187">
                    <a:moveTo>
                      <a:pt x="0" y="0"/>
                    </a:moveTo>
                    <a:cubicBezTo>
                      <a:pt x="219869" y="135731"/>
                      <a:pt x="439738" y="271463"/>
                      <a:pt x="628650" y="314325"/>
                    </a:cubicBezTo>
                    <a:cubicBezTo>
                      <a:pt x="817562" y="357187"/>
                      <a:pt x="1063625" y="273050"/>
                      <a:pt x="1133475" y="2571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9" name="Freeform 88"/>
              <p:cNvSpPr/>
              <p:nvPr/>
            </p:nvSpPr>
            <p:spPr>
              <a:xfrm>
                <a:off x="6640304" y="1395815"/>
                <a:ext cx="1129702" cy="357145"/>
              </a:xfrm>
              <a:custGeom>
                <a:avLst/>
                <a:gdLst>
                  <a:gd name="connsiteX0" fmla="*/ 0 w 1133475"/>
                  <a:gd name="connsiteY0" fmla="*/ 0 h 357187"/>
                  <a:gd name="connsiteX1" fmla="*/ 628650 w 1133475"/>
                  <a:gd name="connsiteY1" fmla="*/ 314325 h 357187"/>
                  <a:gd name="connsiteX2" fmla="*/ 1133475 w 1133475"/>
                  <a:gd name="connsiteY2" fmla="*/ 257175 h 357187"/>
                </a:gdLst>
                <a:ahLst/>
                <a:cxnLst>
                  <a:cxn ang="0">
                    <a:pos x="connsiteX0" y="connsiteY0"/>
                  </a:cxn>
                  <a:cxn ang="0">
                    <a:pos x="connsiteX1" y="connsiteY1"/>
                  </a:cxn>
                  <a:cxn ang="0">
                    <a:pos x="connsiteX2" y="connsiteY2"/>
                  </a:cxn>
                </a:cxnLst>
                <a:rect l="l" t="t" r="r" b="b"/>
                <a:pathLst>
                  <a:path w="1133475" h="357187">
                    <a:moveTo>
                      <a:pt x="0" y="0"/>
                    </a:moveTo>
                    <a:cubicBezTo>
                      <a:pt x="219869" y="135731"/>
                      <a:pt x="439738" y="271463"/>
                      <a:pt x="628650" y="314325"/>
                    </a:cubicBezTo>
                    <a:cubicBezTo>
                      <a:pt x="817562" y="357187"/>
                      <a:pt x="1063625" y="273050"/>
                      <a:pt x="1133475" y="2571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0" name="Freeform 89"/>
              <p:cNvSpPr/>
              <p:nvPr/>
            </p:nvSpPr>
            <p:spPr>
              <a:xfrm>
                <a:off x="6714119" y="1448080"/>
                <a:ext cx="1132912" cy="357145"/>
              </a:xfrm>
              <a:custGeom>
                <a:avLst/>
                <a:gdLst>
                  <a:gd name="connsiteX0" fmla="*/ 0 w 1133475"/>
                  <a:gd name="connsiteY0" fmla="*/ 0 h 357187"/>
                  <a:gd name="connsiteX1" fmla="*/ 628650 w 1133475"/>
                  <a:gd name="connsiteY1" fmla="*/ 314325 h 357187"/>
                  <a:gd name="connsiteX2" fmla="*/ 1133475 w 1133475"/>
                  <a:gd name="connsiteY2" fmla="*/ 257175 h 357187"/>
                </a:gdLst>
                <a:ahLst/>
                <a:cxnLst>
                  <a:cxn ang="0">
                    <a:pos x="connsiteX0" y="connsiteY0"/>
                  </a:cxn>
                  <a:cxn ang="0">
                    <a:pos x="connsiteX1" y="connsiteY1"/>
                  </a:cxn>
                  <a:cxn ang="0">
                    <a:pos x="connsiteX2" y="connsiteY2"/>
                  </a:cxn>
                </a:cxnLst>
                <a:rect l="l" t="t" r="r" b="b"/>
                <a:pathLst>
                  <a:path w="1133475" h="357187">
                    <a:moveTo>
                      <a:pt x="0" y="0"/>
                    </a:moveTo>
                    <a:cubicBezTo>
                      <a:pt x="219869" y="135731"/>
                      <a:pt x="439738" y="271463"/>
                      <a:pt x="628650" y="314325"/>
                    </a:cubicBezTo>
                    <a:cubicBezTo>
                      <a:pt x="817562" y="357187"/>
                      <a:pt x="1063625" y="273050"/>
                      <a:pt x="1133475" y="2571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32778" name="Picture 4" descr="C:\Users\halatrash\Desktop\www.brickshelf.com_gallery_legotrains_Buildings_Utility-Pole_pole15.jpg_SPLASH.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4495800" y="3087806"/>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9" name="Picture 4" descr="C:\Users\halatrash\Desktop\www.brickshelf.com_gallery_legotrains_Buildings_Utility-Pole_pole15.jpg_SPLASH.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6400800" y="4611806"/>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780" name="Group 150"/>
            <p:cNvGrpSpPr>
              <a:grpSpLocks/>
            </p:cNvGrpSpPr>
            <p:nvPr/>
          </p:nvGrpSpPr>
          <p:grpSpPr bwMode="auto">
            <a:xfrm>
              <a:off x="5334000" y="4355365"/>
              <a:ext cx="1390650" cy="492126"/>
              <a:chOff x="5638800" y="4068762"/>
              <a:chExt cx="1390650" cy="492126"/>
            </a:xfrm>
          </p:grpSpPr>
          <p:sp>
            <p:nvSpPr>
              <p:cNvPr id="85" name="Freeform 84"/>
              <p:cNvSpPr/>
              <p:nvPr/>
            </p:nvSpPr>
            <p:spPr>
              <a:xfrm>
                <a:off x="5809074" y="4135373"/>
                <a:ext cx="1219563" cy="426832"/>
              </a:xfrm>
              <a:custGeom>
                <a:avLst/>
                <a:gdLst>
                  <a:gd name="connsiteX0" fmla="*/ 0 w 1219200"/>
                  <a:gd name="connsiteY0" fmla="*/ 0 h 427038"/>
                  <a:gd name="connsiteX1" fmla="*/ 561975 w 1219200"/>
                  <a:gd name="connsiteY1" fmla="*/ 371475 h 427038"/>
                  <a:gd name="connsiteX2" fmla="*/ 1219200 w 1219200"/>
                  <a:gd name="connsiteY2" fmla="*/ 333375 h 427038"/>
                </a:gdLst>
                <a:ahLst/>
                <a:cxnLst>
                  <a:cxn ang="0">
                    <a:pos x="connsiteX0" y="connsiteY0"/>
                  </a:cxn>
                  <a:cxn ang="0">
                    <a:pos x="connsiteX1" y="connsiteY1"/>
                  </a:cxn>
                  <a:cxn ang="0">
                    <a:pos x="connsiteX2" y="connsiteY2"/>
                  </a:cxn>
                </a:cxnLst>
                <a:rect l="l" t="t" r="r" b="b"/>
                <a:pathLst>
                  <a:path w="1219200" h="427038">
                    <a:moveTo>
                      <a:pt x="0" y="0"/>
                    </a:moveTo>
                    <a:cubicBezTo>
                      <a:pt x="179387" y="157956"/>
                      <a:pt x="358775" y="315913"/>
                      <a:pt x="561975" y="371475"/>
                    </a:cubicBezTo>
                    <a:cubicBezTo>
                      <a:pt x="765175" y="427038"/>
                      <a:pt x="992187" y="380206"/>
                      <a:pt x="1219200" y="3333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6" name="Freeform 85"/>
              <p:cNvSpPr/>
              <p:nvPr/>
            </p:nvSpPr>
            <p:spPr>
              <a:xfrm>
                <a:off x="5638978" y="4070043"/>
                <a:ext cx="1219563" cy="426832"/>
              </a:xfrm>
              <a:custGeom>
                <a:avLst/>
                <a:gdLst>
                  <a:gd name="connsiteX0" fmla="*/ 0 w 1219200"/>
                  <a:gd name="connsiteY0" fmla="*/ 0 h 427038"/>
                  <a:gd name="connsiteX1" fmla="*/ 561975 w 1219200"/>
                  <a:gd name="connsiteY1" fmla="*/ 371475 h 427038"/>
                  <a:gd name="connsiteX2" fmla="*/ 1219200 w 1219200"/>
                  <a:gd name="connsiteY2" fmla="*/ 333375 h 427038"/>
                </a:gdLst>
                <a:ahLst/>
                <a:cxnLst>
                  <a:cxn ang="0">
                    <a:pos x="connsiteX0" y="connsiteY0"/>
                  </a:cxn>
                  <a:cxn ang="0">
                    <a:pos x="connsiteX1" y="connsiteY1"/>
                  </a:cxn>
                  <a:cxn ang="0">
                    <a:pos x="connsiteX2" y="connsiteY2"/>
                  </a:cxn>
                </a:cxnLst>
                <a:rect l="l" t="t" r="r" b="b"/>
                <a:pathLst>
                  <a:path w="1219200" h="427038">
                    <a:moveTo>
                      <a:pt x="0" y="0"/>
                    </a:moveTo>
                    <a:cubicBezTo>
                      <a:pt x="179387" y="157956"/>
                      <a:pt x="358775" y="315913"/>
                      <a:pt x="561975" y="371475"/>
                    </a:cubicBezTo>
                    <a:cubicBezTo>
                      <a:pt x="765175" y="427038"/>
                      <a:pt x="992187" y="380206"/>
                      <a:pt x="1219200" y="3333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7" name="Freeform 86"/>
              <p:cNvSpPr/>
              <p:nvPr/>
            </p:nvSpPr>
            <p:spPr>
              <a:xfrm>
                <a:off x="5716003" y="4117952"/>
                <a:ext cx="1216353" cy="426832"/>
              </a:xfrm>
              <a:custGeom>
                <a:avLst/>
                <a:gdLst>
                  <a:gd name="connsiteX0" fmla="*/ 0 w 1219200"/>
                  <a:gd name="connsiteY0" fmla="*/ 0 h 427038"/>
                  <a:gd name="connsiteX1" fmla="*/ 561975 w 1219200"/>
                  <a:gd name="connsiteY1" fmla="*/ 371475 h 427038"/>
                  <a:gd name="connsiteX2" fmla="*/ 1219200 w 1219200"/>
                  <a:gd name="connsiteY2" fmla="*/ 333375 h 427038"/>
                </a:gdLst>
                <a:ahLst/>
                <a:cxnLst>
                  <a:cxn ang="0">
                    <a:pos x="connsiteX0" y="connsiteY0"/>
                  </a:cxn>
                  <a:cxn ang="0">
                    <a:pos x="connsiteX1" y="connsiteY1"/>
                  </a:cxn>
                  <a:cxn ang="0">
                    <a:pos x="connsiteX2" y="connsiteY2"/>
                  </a:cxn>
                </a:cxnLst>
                <a:rect l="l" t="t" r="r" b="b"/>
                <a:pathLst>
                  <a:path w="1219200" h="427038">
                    <a:moveTo>
                      <a:pt x="0" y="0"/>
                    </a:moveTo>
                    <a:cubicBezTo>
                      <a:pt x="179387" y="157956"/>
                      <a:pt x="358775" y="315913"/>
                      <a:pt x="561975" y="371475"/>
                    </a:cubicBezTo>
                    <a:cubicBezTo>
                      <a:pt x="765175" y="427038"/>
                      <a:pt x="992187" y="380206"/>
                      <a:pt x="1219200" y="3333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32781" name="Picture 4" descr="C:\Users\halatrash\Desktop\www.brickshelf.com_gallery_legotrains_Buildings_Utility-Pole_pole15.jpg_SPLASH.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5181600" y="4307006"/>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2" name="Picture 4" descr="C:\Users\halatrash\Desktop\www.brickshelf.com_gallery_legotrains_Buildings_Utility-Pole_pole15.jpg_SPLASH.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6096000" y="1563806"/>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3" name="Picture 7"/>
            <p:cNvPicPr>
              <a:picLocks noChangeAspect="1" noChangeArrowheads="1"/>
            </p:cNvPicPr>
            <p:nvPr/>
          </p:nvPicPr>
          <p:blipFill>
            <a:blip r:embed="rId10">
              <a:clrChange>
                <a:clrFrom>
                  <a:srgbClr val="D2D0B9"/>
                </a:clrFrom>
                <a:clrTo>
                  <a:srgbClr val="D2D0B9">
                    <a:alpha val="0"/>
                  </a:srgbClr>
                </a:clrTo>
              </a:clrChange>
              <a:extLst>
                <a:ext uri="{28A0092B-C50C-407E-A947-70E740481C1C}">
                  <a14:useLocalDpi xmlns:a14="http://schemas.microsoft.com/office/drawing/2010/main" val="0"/>
                </a:ext>
              </a:extLst>
            </a:blip>
            <a:srcRect/>
            <a:stretch>
              <a:fillRect/>
            </a:stretch>
          </p:blipFill>
          <p:spPr bwMode="auto">
            <a:xfrm>
              <a:off x="6934200" y="4419600"/>
              <a:ext cx="1447800" cy="1223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4" name="Picture 7" descr="http://www.solarsolutionssa.co.za/files/model-houses-pv-panel.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667603"/>
              <a:ext cx="12192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5" name="Picture 8" descr="C:\Users\halatrash\Desktop\2012_06_array.png"/>
            <p:cNvPicPr>
              <a:picLocks noChangeAspect="1" noChangeArrowheads="1"/>
            </p:cNvPicPr>
            <p:nvPr/>
          </p:nvPicPr>
          <p:blipFill>
            <a:blip r:embed="rId12">
              <a:clrChange>
                <a:clrFrom>
                  <a:srgbClr val="D2D0B9"/>
                </a:clrFrom>
                <a:clrTo>
                  <a:srgbClr val="D2D0B9">
                    <a:alpha val="0"/>
                  </a:srgbClr>
                </a:clrTo>
              </a:clrChange>
              <a:extLst>
                <a:ext uri="{28A0092B-C50C-407E-A947-70E740481C1C}">
                  <a14:useLocalDpi xmlns:a14="http://schemas.microsoft.com/office/drawing/2010/main" val="0"/>
                </a:ext>
              </a:extLst>
            </a:blip>
            <a:srcRect l="9985" t="10667" r="11307" b="14667"/>
            <a:stretch>
              <a:fillRect/>
            </a:stretch>
          </p:blipFill>
          <p:spPr bwMode="auto">
            <a:xfrm>
              <a:off x="3352800" y="5638800"/>
              <a:ext cx="2413907" cy="1008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6" name="Picture 7" descr="http://www.solarsolutionssa.co.za/files/model-houses-pv-panel.jpg"/>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3505200"/>
              <a:ext cx="1727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787" name="Group 160"/>
            <p:cNvGrpSpPr>
              <a:grpSpLocks/>
            </p:cNvGrpSpPr>
            <p:nvPr/>
          </p:nvGrpSpPr>
          <p:grpSpPr bwMode="auto">
            <a:xfrm>
              <a:off x="5267325" y="1626453"/>
              <a:ext cx="1104900" cy="412750"/>
              <a:chOff x="5572125" y="1339850"/>
              <a:chExt cx="1104900" cy="412750"/>
            </a:xfrm>
          </p:grpSpPr>
          <p:sp>
            <p:nvSpPr>
              <p:cNvPr id="82" name="Freeform 81"/>
              <p:cNvSpPr/>
              <p:nvPr/>
            </p:nvSpPr>
            <p:spPr>
              <a:xfrm>
                <a:off x="5571579" y="1339192"/>
                <a:ext cx="962814" cy="326657"/>
              </a:xfrm>
              <a:custGeom>
                <a:avLst/>
                <a:gdLst>
                  <a:gd name="connsiteX0" fmla="*/ 0 w 962025"/>
                  <a:gd name="connsiteY0" fmla="*/ 212725 h 323850"/>
                  <a:gd name="connsiteX1" fmla="*/ 571500 w 962025"/>
                  <a:gd name="connsiteY1" fmla="*/ 288925 h 323850"/>
                  <a:gd name="connsiteX2" fmla="*/ 962025 w 962025"/>
                  <a:gd name="connsiteY2" fmla="*/ 3175 h 323850"/>
                </a:gdLst>
                <a:ahLst/>
                <a:cxnLst>
                  <a:cxn ang="0">
                    <a:pos x="connsiteX0" y="connsiteY0"/>
                  </a:cxn>
                  <a:cxn ang="0">
                    <a:pos x="connsiteX1" y="connsiteY1"/>
                  </a:cxn>
                  <a:cxn ang="0">
                    <a:pos x="connsiteX2" y="connsiteY2"/>
                  </a:cxn>
                </a:cxnLst>
                <a:rect l="l" t="t" r="r" b="b"/>
                <a:pathLst>
                  <a:path w="962025" h="323850">
                    <a:moveTo>
                      <a:pt x="0" y="212725"/>
                    </a:moveTo>
                    <a:cubicBezTo>
                      <a:pt x="205581" y="268287"/>
                      <a:pt x="411163" y="323850"/>
                      <a:pt x="571500" y="288925"/>
                    </a:cubicBezTo>
                    <a:cubicBezTo>
                      <a:pt x="731837" y="254000"/>
                      <a:pt x="903288" y="0"/>
                      <a:pt x="962025" y="31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3" name="Freeform 82"/>
              <p:cNvSpPr/>
              <p:nvPr/>
            </p:nvSpPr>
            <p:spPr>
              <a:xfrm>
                <a:off x="5638977" y="1369681"/>
                <a:ext cx="959604" cy="326654"/>
              </a:xfrm>
              <a:custGeom>
                <a:avLst/>
                <a:gdLst>
                  <a:gd name="connsiteX0" fmla="*/ 0 w 962025"/>
                  <a:gd name="connsiteY0" fmla="*/ 212725 h 323850"/>
                  <a:gd name="connsiteX1" fmla="*/ 571500 w 962025"/>
                  <a:gd name="connsiteY1" fmla="*/ 288925 h 323850"/>
                  <a:gd name="connsiteX2" fmla="*/ 962025 w 962025"/>
                  <a:gd name="connsiteY2" fmla="*/ 3175 h 323850"/>
                </a:gdLst>
                <a:ahLst/>
                <a:cxnLst>
                  <a:cxn ang="0">
                    <a:pos x="connsiteX0" y="connsiteY0"/>
                  </a:cxn>
                  <a:cxn ang="0">
                    <a:pos x="connsiteX1" y="connsiteY1"/>
                  </a:cxn>
                  <a:cxn ang="0">
                    <a:pos x="connsiteX2" y="connsiteY2"/>
                  </a:cxn>
                </a:cxnLst>
                <a:rect l="l" t="t" r="r" b="b"/>
                <a:pathLst>
                  <a:path w="962025" h="323850">
                    <a:moveTo>
                      <a:pt x="0" y="212725"/>
                    </a:moveTo>
                    <a:cubicBezTo>
                      <a:pt x="205581" y="268287"/>
                      <a:pt x="411163" y="323850"/>
                      <a:pt x="571500" y="288925"/>
                    </a:cubicBezTo>
                    <a:cubicBezTo>
                      <a:pt x="731837" y="254000"/>
                      <a:pt x="903288" y="0"/>
                      <a:pt x="962025" y="31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4" name="Freeform 83"/>
              <p:cNvSpPr/>
              <p:nvPr/>
            </p:nvSpPr>
            <p:spPr>
              <a:xfrm>
                <a:off x="5712792" y="1426300"/>
                <a:ext cx="962814" cy="326657"/>
              </a:xfrm>
              <a:custGeom>
                <a:avLst/>
                <a:gdLst>
                  <a:gd name="connsiteX0" fmla="*/ 0 w 962025"/>
                  <a:gd name="connsiteY0" fmla="*/ 212725 h 323850"/>
                  <a:gd name="connsiteX1" fmla="*/ 571500 w 962025"/>
                  <a:gd name="connsiteY1" fmla="*/ 288925 h 323850"/>
                  <a:gd name="connsiteX2" fmla="*/ 962025 w 962025"/>
                  <a:gd name="connsiteY2" fmla="*/ 3175 h 323850"/>
                </a:gdLst>
                <a:ahLst/>
                <a:cxnLst>
                  <a:cxn ang="0">
                    <a:pos x="connsiteX0" y="connsiteY0"/>
                  </a:cxn>
                  <a:cxn ang="0">
                    <a:pos x="connsiteX1" y="connsiteY1"/>
                  </a:cxn>
                  <a:cxn ang="0">
                    <a:pos x="connsiteX2" y="connsiteY2"/>
                  </a:cxn>
                </a:cxnLst>
                <a:rect l="l" t="t" r="r" b="b"/>
                <a:pathLst>
                  <a:path w="962025" h="323850">
                    <a:moveTo>
                      <a:pt x="0" y="212725"/>
                    </a:moveTo>
                    <a:cubicBezTo>
                      <a:pt x="205581" y="268287"/>
                      <a:pt x="411163" y="323850"/>
                      <a:pt x="571500" y="288925"/>
                    </a:cubicBezTo>
                    <a:cubicBezTo>
                      <a:pt x="731837" y="254000"/>
                      <a:pt x="903288" y="0"/>
                      <a:pt x="962025" y="31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32788" name="Picture 4" descr="C:\Users\halatrash\Desktop\www.brickshelf.com_gallery_legotrains_Buildings_Utility-Pole_pole15.jpg_SPLASH.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5105400" y="1792406"/>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789" name="Group 165"/>
            <p:cNvGrpSpPr>
              <a:grpSpLocks/>
            </p:cNvGrpSpPr>
            <p:nvPr/>
          </p:nvGrpSpPr>
          <p:grpSpPr bwMode="auto">
            <a:xfrm>
              <a:off x="4224338" y="1020028"/>
              <a:ext cx="1166812" cy="904875"/>
              <a:chOff x="4529138" y="733425"/>
              <a:chExt cx="1166812" cy="904875"/>
            </a:xfrm>
          </p:grpSpPr>
          <p:sp>
            <p:nvSpPr>
              <p:cNvPr id="79" name="Freeform 78"/>
              <p:cNvSpPr/>
              <p:nvPr/>
            </p:nvSpPr>
            <p:spPr>
              <a:xfrm>
                <a:off x="4743559" y="799120"/>
                <a:ext cx="953187" cy="840599"/>
              </a:xfrm>
              <a:custGeom>
                <a:avLst/>
                <a:gdLst>
                  <a:gd name="connsiteX0" fmla="*/ 0 w 952500"/>
                  <a:gd name="connsiteY0" fmla="*/ 0 h 838200"/>
                  <a:gd name="connsiteX1" fmla="*/ 190500 w 952500"/>
                  <a:gd name="connsiteY1" fmla="*/ 533400 h 838200"/>
                  <a:gd name="connsiteX2" fmla="*/ 952500 w 952500"/>
                  <a:gd name="connsiteY2" fmla="*/ 838200 h 838200"/>
                </a:gdLst>
                <a:ahLst/>
                <a:cxnLst>
                  <a:cxn ang="0">
                    <a:pos x="connsiteX0" y="connsiteY0"/>
                  </a:cxn>
                  <a:cxn ang="0">
                    <a:pos x="connsiteX1" y="connsiteY1"/>
                  </a:cxn>
                  <a:cxn ang="0">
                    <a:pos x="connsiteX2" y="connsiteY2"/>
                  </a:cxn>
                </a:cxnLst>
                <a:rect l="l" t="t" r="r" b="b"/>
                <a:pathLst>
                  <a:path w="952500" h="838200">
                    <a:moveTo>
                      <a:pt x="0" y="0"/>
                    </a:moveTo>
                    <a:cubicBezTo>
                      <a:pt x="15875" y="196850"/>
                      <a:pt x="31750" y="393700"/>
                      <a:pt x="190500" y="533400"/>
                    </a:cubicBezTo>
                    <a:cubicBezTo>
                      <a:pt x="349250" y="673100"/>
                      <a:pt x="831850" y="792163"/>
                      <a:pt x="952500" y="83820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0" name="Freeform 79"/>
              <p:cNvSpPr/>
              <p:nvPr/>
            </p:nvSpPr>
            <p:spPr>
              <a:xfrm>
                <a:off x="4647278" y="812188"/>
                <a:ext cx="962815" cy="797042"/>
              </a:xfrm>
              <a:custGeom>
                <a:avLst/>
                <a:gdLst>
                  <a:gd name="connsiteX0" fmla="*/ 0 w 962025"/>
                  <a:gd name="connsiteY0" fmla="*/ 0 h 800100"/>
                  <a:gd name="connsiteX1" fmla="*/ 190500 w 962025"/>
                  <a:gd name="connsiteY1" fmla="*/ 542925 h 800100"/>
                  <a:gd name="connsiteX2" fmla="*/ 962025 w 962025"/>
                  <a:gd name="connsiteY2" fmla="*/ 800100 h 800100"/>
                </a:gdLst>
                <a:ahLst/>
                <a:cxnLst>
                  <a:cxn ang="0">
                    <a:pos x="connsiteX0" y="connsiteY0"/>
                  </a:cxn>
                  <a:cxn ang="0">
                    <a:pos x="connsiteX1" y="connsiteY1"/>
                  </a:cxn>
                  <a:cxn ang="0">
                    <a:pos x="connsiteX2" y="connsiteY2"/>
                  </a:cxn>
                </a:cxnLst>
                <a:rect l="l" t="t" r="r" b="b"/>
                <a:pathLst>
                  <a:path w="962025" h="800100">
                    <a:moveTo>
                      <a:pt x="0" y="0"/>
                    </a:moveTo>
                    <a:cubicBezTo>
                      <a:pt x="15081" y="204787"/>
                      <a:pt x="30162" y="409575"/>
                      <a:pt x="190500" y="542925"/>
                    </a:cubicBezTo>
                    <a:cubicBezTo>
                      <a:pt x="350838" y="676275"/>
                      <a:pt x="656431" y="738187"/>
                      <a:pt x="962025" y="80010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1" name="Freeform 80"/>
              <p:cNvSpPr/>
              <p:nvPr/>
            </p:nvSpPr>
            <p:spPr>
              <a:xfrm>
                <a:off x="4528532" y="733790"/>
                <a:ext cx="1014165" cy="840596"/>
              </a:xfrm>
              <a:custGeom>
                <a:avLst/>
                <a:gdLst>
                  <a:gd name="connsiteX0" fmla="*/ 14287 w 1014412"/>
                  <a:gd name="connsiteY0" fmla="*/ 0 h 838200"/>
                  <a:gd name="connsiteX1" fmla="*/ 166687 w 1014412"/>
                  <a:gd name="connsiteY1" fmla="*/ 600075 h 838200"/>
                  <a:gd name="connsiteX2" fmla="*/ 1014412 w 1014412"/>
                  <a:gd name="connsiteY2" fmla="*/ 838200 h 838200"/>
                </a:gdLst>
                <a:ahLst/>
                <a:cxnLst>
                  <a:cxn ang="0">
                    <a:pos x="connsiteX0" y="connsiteY0"/>
                  </a:cxn>
                  <a:cxn ang="0">
                    <a:pos x="connsiteX1" y="connsiteY1"/>
                  </a:cxn>
                  <a:cxn ang="0">
                    <a:pos x="connsiteX2" y="connsiteY2"/>
                  </a:cxn>
                </a:cxnLst>
                <a:rect l="l" t="t" r="r" b="b"/>
                <a:pathLst>
                  <a:path w="1014412" h="838200">
                    <a:moveTo>
                      <a:pt x="14287" y="0"/>
                    </a:moveTo>
                    <a:cubicBezTo>
                      <a:pt x="7143" y="230187"/>
                      <a:pt x="0" y="460375"/>
                      <a:pt x="166687" y="600075"/>
                    </a:cubicBezTo>
                    <a:cubicBezTo>
                      <a:pt x="333374" y="739775"/>
                      <a:pt x="1014412" y="838200"/>
                      <a:pt x="1014412" y="83820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32790" name="Picture 4" descr="C:\Users\halatrash\Desktop\www.brickshelf.com_gallery_legotrains_Buildings_Utility-Pole_pole15.jpg_SPLASH.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4114800" y="954206"/>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791" name="Group 170"/>
            <p:cNvGrpSpPr>
              <a:grpSpLocks/>
            </p:cNvGrpSpPr>
            <p:nvPr/>
          </p:nvGrpSpPr>
          <p:grpSpPr bwMode="auto">
            <a:xfrm>
              <a:off x="4651375" y="1858228"/>
              <a:ext cx="765175" cy="1400175"/>
              <a:chOff x="4956175" y="1571625"/>
              <a:chExt cx="765175" cy="1400175"/>
            </a:xfrm>
          </p:grpSpPr>
          <p:sp>
            <p:nvSpPr>
              <p:cNvPr id="76" name="Freeform 75"/>
              <p:cNvSpPr/>
              <p:nvPr/>
            </p:nvSpPr>
            <p:spPr>
              <a:xfrm>
                <a:off x="4955378" y="1570031"/>
                <a:ext cx="616201" cy="1289206"/>
              </a:xfrm>
              <a:custGeom>
                <a:avLst/>
                <a:gdLst>
                  <a:gd name="connsiteX0" fmla="*/ 615950 w 615950"/>
                  <a:gd name="connsiteY0" fmla="*/ 0 h 1285875"/>
                  <a:gd name="connsiteX1" fmla="*/ 406400 w 615950"/>
                  <a:gd name="connsiteY1" fmla="*/ 971550 h 1285875"/>
                  <a:gd name="connsiteX2" fmla="*/ 6350 w 615950"/>
                  <a:gd name="connsiteY2" fmla="*/ 1285875 h 1285875"/>
                </a:gdLst>
                <a:ahLst/>
                <a:cxnLst>
                  <a:cxn ang="0">
                    <a:pos x="connsiteX0" y="connsiteY0"/>
                  </a:cxn>
                  <a:cxn ang="0">
                    <a:pos x="connsiteX1" y="connsiteY1"/>
                  </a:cxn>
                  <a:cxn ang="0">
                    <a:pos x="connsiteX2" y="connsiteY2"/>
                  </a:cxn>
                </a:cxnLst>
                <a:rect l="l" t="t" r="r" b="b"/>
                <a:pathLst>
                  <a:path w="615950" h="1285875">
                    <a:moveTo>
                      <a:pt x="615950" y="0"/>
                    </a:moveTo>
                    <a:cubicBezTo>
                      <a:pt x="561975" y="378619"/>
                      <a:pt x="508000" y="757238"/>
                      <a:pt x="406400" y="971550"/>
                    </a:cubicBezTo>
                    <a:cubicBezTo>
                      <a:pt x="304800" y="1185862"/>
                      <a:pt x="0" y="1257300"/>
                      <a:pt x="6350" y="12858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7" name="Freeform 76"/>
              <p:cNvSpPr/>
              <p:nvPr/>
            </p:nvSpPr>
            <p:spPr>
              <a:xfrm>
                <a:off x="5106220" y="1683272"/>
                <a:ext cx="616201" cy="1289206"/>
              </a:xfrm>
              <a:custGeom>
                <a:avLst/>
                <a:gdLst>
                  <a:gd name="connsiteX0" fmla="*/ 615950 w 615950"/>
                  <a:gd name="connsiteY0" fmla="*/ 0 h 1285875"/>
                  <a:gd name="connsiteX1" fmla="*/ 406400 w 615950"/>
                  <a:gd name="connsiteY1" fmla="*/ 971550 h 1285875"/>
                  <a:gd name="connsiteX2" fmla="*/ 6350 w 615950"/>
                  <a:gd name="connsiteY2" fmla="*/ 1285875 h 1285875"/>
                </a:gdLst>
                <a:ahLst/>
                <a:cxnLst>
                  <a:cxn ang="0">
                    <a:pos x="connsiteX0" y="connsiteY0"/>
                  </a:cxn>
                  <a:cxn ang="0">
                    <a:pos x="connsiteX1" y="connsiteY1"/>
                  </a:cxn>
                  <a:cxn ang="0">
                    <a:pos x="connsiteX2" y="connsiteY2"/>
                  </a:cxn>
                </a:cxnLst>
                <a:rect l="l" t="t" r="r" b="b"/>
                <a:pathLst>
                  <a:path w="615950" h="1285875">
                    <a:moveTo>
                      <a:pt x="615950" y="0"/>
                    </a:moveTo>
                    <a:cubicBezTo>
                      <a:pt x="561975" y="378619"/>
                      <a:pt x="508000" y="757238"/>
                      <a:pt x="406400" y="971550"/>
                    </a:cubicBezTo>
                    <a:cubicBezTo>
                      <a:pt x="304800" y="1185862"/>
                      <a:pt x="0" y="1257300"/>
                      <a:pt x="6350" y="12858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8" name="Freeform 77"/>
              <p:cNvSpPr/>
              <p:nvPr/>
            </p:nvSpPr>
            <p:spPr>
              <a:xfrm>
                <a:off x="5029195" y="1600518"/>
                <a:ext cx="616201" cy="1284852"/>
              </a:xfrm>
              <a:custGeom>
                <a:avLst/>
                <a:gdLst>
                  <a:gd name="connsiteX0" fmla="*/ 615950 w 615950"/>
                  <a:gd name="connsiteY0" fmla="*/ 0 h 1285875"/>
                  <a:gd name="connsiteX1" fmla="*/ 406400 w 615950"/>
                  <a:gd name="connsiteY1" fmla="*/ 971550 h 1285875"/>
                  <a:gd name="connsiteX2" fmla="*/ 6350 w 615950"/>
                  <a:gd name="connsiteY2" fmla="*/ 1285875 h 1285875"/>
                </a:gdLst>
                <a:ahLst/>
                <a:cxnLst>
                  <a:cxn ang="0">
                    <a:pos x="connsiteX0" y="connsiteY0"/>
                  </a:cxn>
                  <a:cxn ang="0">
                    <a:pos x="connsiteX1" y="connsiteY1"/>
                  </a:cxn>
                  <a:cxn ang="0">
                    <a:pos x="connsiteX2" y="connsiteY2"/>
                  </a:cxn>
                </a:cxnLst>
                <a:rect l="l" t="t" r="r" b="b"/>
                <a:pathLst>
                  <a:path w="615950" h="1285875">
                    <a:moveTo>
                      <a:pt x="615950" y="0"/>
                    </a:moveTo>
                    <a:cubicBezTo>
                      <a:pt x="561975" y="378619"/>
                      <a:pt x="508000" y="757238"/>
                      <a:pt x="406400" y="971550"/>
                    </a:cubicBezTo>
                    <a:cubicBezTo>
                      <a:pt x="304800" y="1185862"/>
                      <a:pt x="0" y="1257300"/>
                      <a:pt x="6350" y="12858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2792" name="Group 174"/>
            <p:cNvGrpSpPr>
              <a:grpSpLocks/>
            </p:cNvGrpSpPr>
            <p:nvPr/>
          </p:nvGrpSpPr>
          <p:grpSpPr bwMode="auto">
            <a:xfrm>
              <a:off x="4657725" y="3172678"/>
              <a:ext cx="838200" cy="1371600"/>
              <a:chOff x="4962525" y="2886075"/>
              <a:chExt cx="838200" cy="1371600"/>
            </a:xfrm>
          </p:grpSpPr>
          <p:sp>
            <p:nvSpPr>
              <p:cNvPr id="73" name="Freeform 72"/>
              <p:cNvSpPr/>
              <p:nvPr/>
            </p:nvSpPr>
            <p:spPr>
              <a:xfrm>
                <a:off x="5122266" y="2950697"/>
                <a:ext cx="677179" cy="1306627"/>
              </a:xfrm>
              <a:custGeom>
                <a:avLst/>
                <a:gdLst>
                  <a:gd name="connsiteX0" fmla="*/ 0 w 676275"/>
                  <a:gd name="connsiteY0" fmla="*/ 0 h 1304925"/>
                  <a:gd name="connsiteX1" fmla="*/ 228600 w 676275"/>
                  <a:gd name="connsiteY1" fmla="*/ 1104900 h 1304925"/>
                  <a:gd name="connsiteX2" fmla="*/ 676275 w 676275"/>
                  <a:gd name="connsiteY2" fmla="*/ 1200150 h 1304925"/>
                </a:gdLst>
                <a:ahLst/>
                <a:cxnLst>
                  <a:cxn ang="0">
                    <a:pos x="connsiteX0" y="connsiteY0"/>
                  </a:cxn>
                  <a:cxn ang="0">
                    <a:pos x="connsiteX1" y="connsiteY1"/>
                  </a:cxn>
                  <a:cxn ang="0">
                    <a:pos x="connsiteX2" y="connsiteY2"/>
                  </a:cxn>
                </a:cxnLst>
                <a:rect l="l" t="t" r="r" b="b"/>
                <a:pathLst>
                  <a:path w="676275" h="1304925">
                    <a:moveTo>
                      <a:pt x="0" y="0"/>
                    </a:moveTo>
                    <a:cubicBezTo>
                      <a:pt x="57943" y="452437"/>
                      <a:pt x="115887" y="904875"/>
                      <a:pt x="228600" y="1104900"/>
                    </a:cubicBezTo>
                    <a:cubicBezTo>
                      <a:pt x="341313" y="1304925"/>
                      <a:pt x="592138" y="1174750"/>
                      <a:pt x="676275" y="120015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4" name="Freeform 73"/>
              <p:cNvSpPr/>
              <p:nvPr/>
            </p:nvSpPr>
            <p:spPr>
              <a:xfrm>
                <a:off x="4961797" y="2885367"/>
                <a:ext cx="677179" cy="1306627"/>
              </a:xfrm>
              <a:custGeom>
                <a:avLst/>
                <a:gdLst>
                  <a:gd name="connsiteX0" fmla="*/ 0 w 676275"/>
                  <a:gd name="connsiteY0" fmla="*/ 0 h 1304925"/>
                  <a:gd name="connsiteX1" fmla="*/ 228600 w 676275"/>
                  <a:gd name="connsiteY1" fmla="*/ 1104900 h 1304925"/>
                  <a:gd name="connsiteX2" fmla="*/ 676275 w 676275"/>
                  <a:gd name="connsiteY2" fmla="*/ 1200150 h 1304925"/>
                </a:gdLst>
                <a:ahLst/>
                <a:cxnLst>
                  <a:cxn ang="0">
                    <a:pos x="connsiteX0" y="connsiteY0"/>
                  </a:cxn>
                  <a:cxn ang="0">
                    <a:pos x="connsiteX1" y="connsiteY1"/>
                  </a:cxn>
                  <a:cxn ang="0">
                    <a:pos x="connsiteX2" y="connsiteY2"/>
                  </a:cxn>
                </a:cxnLst>
                <a:rect l="l" t="t" r="r" b="b"/>
                <a:pathLst>
                  <a:path w="676275" h="1304925">
                    <a:moveTo>
                      <a:pt x="0" y="0"/>
                    </a:moveTo>
                    <a:cubicBezTo>
                      <a:pt x="57943" y="452437"/>
                      <a:pt x="115887" y="904875"/>
                      <a:pt x="228600" y="1104900"/>
                    </a:cubicBezTo>
                    <a:cubicBezTo>
                      <a:pt x="341313" y="1304925"/>
                      <a:pt x="592138" y="1174750"/>
                      <a:pt x="676275" y="120015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5" name="Freeform 74"/>
              <p:cNvSpPr/>
              <p:nvPr/>
            </p:nvSpPr>
            <p:spPr>
              <a:xfrm>
                <a:off x="5029195" y="2894078"/>
                <a:ext cx="673969" cy="1306627"/>
              </a:xfrm>
              <a:custGeom>
                <a:avLst/>
                <a:gdLst>
                  <a:gd name="connsiteX0" fmla="*/ 0 w 676275"/>
                  <a:gd name="connsiteY0" fmla="*/ 0 h 1304925"/>
                  <a:gd name="connsiteX1" fmla="*/ 228600 w 676275"/>
                  <a:gd name="connsiteY1" fmla="*/ 1104900 h 1304925"/>
                  <a:gd name="connsiteX2" fmla="*/ 676275 w 676275"/>
                  <a:gd name="connsiteY2" fmla="*/ 1200150 h 1304925"/>
                </a:gdLst>
                <a:ahLst/>
                <a:cxnLst>
                  <a:cxn ang="0">
                    <a:pos x="connsiteX0" y="connsiteY0"/>
                  </a:cxn>
                  <a:cxn ang="0">
                    <a:pos x="connsiteX1" y="connsiteY1"/>
                  </a:cxn>
                  <a:cxn ang="0">
                    <a:pos x="connsiteX2" y="connsiteY2"/>
                  </a:cxn>
                </a:cxnLst>
                <a:rect l="l" t="t" r="r" b="b"/>
                <a:pathLst>
                  <a:path w="676275" h="1304925">
                    <a:moveTo>
                      <a:pt x="0" y="0"/>
                    </a:moveTo>
                    <a:cubicBezTo>
                      <a:pt x="57943" y="452437"/>
                      <a:pt x="115887" y="904875"/>
                      <a:pt x="228600" y="1104900"/>
                    </a:cubicBezTo>
                    <a:cubicBezTo>
                      <a:pt x="341313" y="1304925"/>
                      <a:pt x="592138" y="1174750"/>
                      <a:pt x="676275" y="120015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2793" name="Group 178"/>
            <p:cNvGrpSpPr>
              <a:grpSpLocks/>
            </p:cNvGrpSpPr>
            <p:nvPr/>
          </p:nvGrpSpPr>
          <p:grpSpPr bwMode="auto">
            <a:xfrm>
              <a:off x="4914900" y="4553803"/>
              <a:ext cx="600075" cy="1190625"/>
              <a:chOff x="5219700" y="4267200"/>
              <a:chExt cx="600075" cy="1190625"/>
            </a:xfrm>
          </p:grpSpPr>
          <p:sp>
            <p:nvSpPr>
              <p:cNvPr id="70" name="Freeform 69"/>
              <p:cNvSpPr/>
              <p:nvPr/>
            </p:nvSpPr>
            <p:spPr>
              <a:xfrm>
                <a:off x="5398273" y="4283456"/>
                <a:ext cx="420430" cy="1175963"/>
              </a:xfrm>
              <a:custGeom>
                <a:avLst/>
                <a:gdLst>
                  <a:gd name="connsiteX0" fmla="*/ 419100 w 419100"/>
                  <a:gd name="connsiteY0" fmla="*/ 0 h 1171575"/>
                  <a:gd name="connsiteX1" fmla="*/ 285750 w 419100"/>
                  <a:gd name="connsiteY1" fmla="*/ 933450 h 1171575"/>
                  <a:gd name="connsiteX2" fmla="*/ 0 w 419100"/>
                  <a:gd name="connsiteY2" fmla="*/ 1171575 h 1171575"/>
                </a:gdLst>
                <a:ahLst/>
                <a:cxnLst>
                  <a:cxn ang="0">
                    <a:pos x="connsiteX0" y="connsiteY0"/>
                  </a:cxn>
                  <a:cxn ang="0">
                    <a:pos x="connsiteX1" y="connsiteY1"/>
                  </a:cxn>
                  <a:cxn ang="0">
                    <a:pos x="connsiteX2" y="connsiteY2"/>
                  </a:cxn>
                </a:cxnLst>
                <a:rect l="l" t="t" r="r" b="b"/>
                <a:pathLst>
                  <a:path w="419100" h="1171575">
                    <a:moveTo>
                      <a:pt x="419100" y="0"/>
                    </a:moveTo>
                    <a:cubicBezTo>
                      <a:pt x="387350" y="369094"/>
                      <a:pt x="355600" y="738188"/>
                      <a:pt x="285750" y="933450"/>
                    </a:cubicBezTo>
                    <a:cubicBezTo>
                      <a:pt x="215900" y="1128712"/>
                      <a:pt x="107950" y="1150143"/>
                      <a:pt x="0" y="11715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1" name="Freeform 70"/>
              <p:cNvSpPr/>
              <p:nvPr/>
            </p:nvSpPr>
            <p:spPr>
              <a:xfrm>
                <a:off x="5218548" y="4266034"/>
                <a:ext cx="420430" cy="1175963"/>
              </a:xfrm>
              <a:custGeom>
                <a:avLst/>
                <a:gdLst>
                  <a:gd name="connsiteX0" fmla="*/ 419100 w 419100"/>
                  <a:gd name="connsiteY0" fmla="*/ 0 h 1171575"/>
                  <a:gd name="connsiteX1" fmla="*/ 285750 w 419100"/>
                  <a:gd name="connsiteY1" fmla="*/ 933450 h 1171575"/>
                  <a:gd name="connsiteX2" fmla="*/ 0 w 419100"/>
                  <a:gd name="connsiteY2" fmla="*/ 1171575 h 1171575"/>
                </a:gdLst>
                <a:ahLst/>
                <a:cxnLst>
                  <a:cxn ang="0">
                    <a:pos x="connsiteX0" y="connsiteY0"/>
                  </a:cxn>
                  <a:cxn ang="0">
                    <a:pos x="connsiteX1" y="connsiteY1"/>
                  </a:cxn>
                  <a:cxn ang="0">
                    <a:pos x="connsiteX2" y="connsiteY2"/>
                  </a:cxn>
                </a:cxnLst>
                <a:rect l="l" t="t" r="r" b="b"/>
                <a:pathLst>
                  <a:path w="419100" h="1171575">
                    <a:moveTo>
                      <a:pt x="419100" y="0"/>
                    </a:moveTo>
                    <a:cubicBezTo>
                      <a:pt x="387350" y="369094"/>
                      <a:pt x="355600" y="738188"/>
                      <a:pt x="285750" y="933450"/>
                    </a:cubicBezTo>
                    <a:cubicBezTo>
                      <a:pt x="215900" y="1128712"/>
                      <a:pt x="107950" y="1150143"/>
                      <a:pt x="0" y="11715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2" name="Freeform 71"/>
              <p:cNvSpPr/>
              <p:nvPr/>
            </p:nvSpPr>
            <p:spPr>
              <a:xfrm>
                <a:off x="5295573" y="4266034"/>
                <a:ext cx="417220" cy="1175963"/>
              </a:xfrm>
              <a:custGeom>
                <a:avLst/>
                <a:gdLst>
                  <a:gd name="connsiteX0" fmla="*/ 419100 w 419100"/>
                  <a:gd name="connsiteY0" fmla="*/ 0 h 1171575"/>
                  <a:gd name="connsiteX1" fmla="*/ 285750 w 419100"/>
                  <a:gd name="connsiteY1" fmla="*/ 933450 h 1171575"/>
                  <a:gd name="connsiteX2" fmla="*/ 0 w 419100"/>
                  <a:gd name="connsiteY2" fmla="*/ 1171575 h 1171575"/>
                </a:gdLst>
                <a:ahLst/>
                <a:cxnLst>
                  <a:cxn ang="0">
                    <a:pos x="connsiteX0" y="connsiteY0"/>
                  </a:cxn>
                  <a:cxn ang="0">
                    <a:pos x="connsiteX1" y="connsiteY1"/>
                  </a:cxn>
                  <a:cxn ang="0">
                    <a:pos x="connsiteX2" y="connsiteY2"/>
                  </a:cxn>
                </a:cxnLst>
                <a:rect l="l" t="t" r="r" b="b"/>
                <a:pathLst>
                  <a:path w="419100" h="1171575">
                    <a:moveTo>
                      <a:pt x="419100" y="0"/>
                    </a:moveTo>
                    <a:cubicBezTo>
                      <a:pt x="387350" y="369094"/>
                      <a:pt x="355600" y="738188"/>
                      <a:pt x="285750" y="933450"/>
                    </a:cubicBezTo>
                    <a:cubicBezTo>
                      <a:pt x="215900" y="1128712"/>
                      <a:pt x="107950" y="1150143"/>
                      <a:pt x="0" y="11715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54" name="Freeform 53"/>
            <p:cNvSpPr/>
            <p:nvPr/>
          </p:nvSpPr>
          <p:spPr>
            <a:xfrm>
              <a:off x="6640394" y="4953337"/>
              <a:ext cx="1485944" cy="762200"/>
            </a:xfrm>
            <a:custGeom>
              <a:avLst/>
              <a:gdLst>
                <a:gd name="connsiteX0" fmla="*/ 0 w 1485900"/>
                <a:gd name="connsiteY0" fmla="*/ 0 h 762000"/>
                <a:gd name="connsiteX1" fmla="*/ 771525 w 1485900"/>
                <a:gd name="connsiteY1" fmla="*/ 676275 h 762000"/>
                <a:gd name="connsiteX2" fmla="*/ 1485900 w 1485900"/>
                <a:gd name="connsiteY2" fmla="*/ 514350 h 762000"/>
              </a:gdLst>
              <a:ahLst/>
              <a:cxnLst>
                <a:cxn ang="0">
                  <a:pos x="connsiteX0" y="connsiteY0"/>
                </a:cxn>
                <a:cxn ang="0">
                  <a:pos x="connsiteX1" y="connsiteY1"/>
                </a:cxn>
                <a:cxn ang="0">
                  <a:pos x="connsiteX2" y="connsiteY2"/>
                </a:cxn>
              </a:cxnLst>
              <a:rect l="l" t="t" r="r" b="b"/>
              <a:pathLst>
                <a:path w="1485900" h="762000">
                  <a:moveTo>
                    <a:pt x="0" y="0"/>
                  </a:moveTo>
                  <a:cubicBezTo>
                    <a:pt x="261937" y="295275"/>
                    <a:pt x="523875" y="590550"/>
                    <a:pt x="771525" y="676275"/>
                  </a:cubicBezTo>
                  <a:cubicBezTo>
                    <a:pt x="1019175" y="762000"/>
                    <a:pt x="1365250" y="525462"/>
                    <a:pt x="1485900" y="51435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5" name="Freeform 54"/>
            <p:cNvSpPr/>
            <p:nvPr/>
          </p:nvSpPr>
          <p:spPr>
            <a:xfrm>
              <a:off x="3838607" y="3402807"/>
              <a:ext cx="779878" cy="609759"/>
            </a:xfrm>
            <a:custGeom>
              <a:avLst/>
              <a:gdLst>
                <a:gd name="connsiteX0" fmla="*/ 781050 w 781050"/>
                <a:gd name="connsiteY0" fmla="*/ 0 h 609600"/>
                <a:gd name="connsiteX1" fmla="*/ 571500 w 781050"/>
                <a:gd name="connsiteY1" fmla="*/ 323850 h 609600"/>
                <a:gd name="connsiteX2" fmla="*/ 0 w 781050"/>
                <a:gd name="connsiteY2" fmla="*/ 609600 h 609600"/>
              </a:gdLst>
              <a:ahLst/>
              <a:cxnLst>
                <a:cxn ang="0">
                  <a:pos x="connsiteX0" y="connsiteY0"/>
                </a:cxn>
                <a:cxn ang="0">
                  <a:pos x="connsiteX1" y="connsiteY1"/>
                </a:cxn>
                <a:cxn ang="0">
                  <a:pos x="connsiteX2" y="connsiteY2"/>
                </a:cxn>
              </a:cxnLst>
              <a:rect l="l" t="t" r="r" b="b"/>
              <a:pathLst>
                <a:path w="781050" h="609600">
                  <a:moveTo>
                    <a:pt x="781050" y="0"/>
                  </a:moveTo>
                  <a:cubicBezTo>
                    <a:pt x="741362" y="111125"/>
                    <a:pt x="701675" y="222250"/>
                    <a:pt x="571500" y="323850"/>
                  </a:cubicBezTo>
                  <a:cubicBezTo>
                    <a:pt x="441325" y="425450"/>
                    <a:pt x="95250" y="569913"/>
                    <a:pt x="0" y="60960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6" name="Freeform 55"/>
            <p:cNvSpPr/>
            <p:nvPr/>
          </p:nvSpPr>
          <p:spPr>
            <a:xfrm>
              <a:off x="7487670" y="2161514"/>
              <a:ext cx="943558" cy="657667"/>
            </a:xfrm>
            <a:custGeom>
              <a:avLst/>
              <a:gdLst>
                <a:gd name="connsiteX0" fmla="*/ 0 w 942975"/>
                <a:gd name="connsiteY0" fmla="*/ 0 h 657225"/>
                <a:gd name="connsiteX1" fmla="*/ 219075 w 942975"/>
                <a:gd name="connsiteY1" fmla="*/ 485775 h 657225"/>
                <a:gd name="connsiteX2" fmla="*/ 942975 w 942975"/>
                <a:gd name="connsiteY2" fmla="*/ 657225 h 657225"/>
              </a:gdLst>
              <a:ahLst/>
              <a:cxnLst>
                <a:cxn ang="0">
                  <a:pos x="connsiteX0" y="connsiteY0"/>
                </a:cxn>
                <a:cxn ang="0">
                  <a:pos x="connsiteX1" y="connsiteY1"/>
                </a:cxn>
                <a:cxn ang="0">
                  <a:pos x="connsiteX2" y="connsiteY2"/>
                </a:cxn>
              </a:cxnLst>
              <a:rect l="l" t="t" r="r" b="b"/>
              <a:pathLst>
                <a:path w="942975" h="657225">
                  <a:moveTo>
                    <a:pt x="0" y="0"/>
                  </a:moveTo>
                  <a:cubicBezTo>
                    <a:pt x="30956" y="188119"/>
                    <a:pt x="61913" y="376238"/>
                    <a:pt x="219075" y="485775"/>
                  </a:cubicBezTo>
                  <a:cubicBezTo>
                    <a:pt x="376237" y="595312"/>
                    <a:pt x="831850" y="614363"/>
                    <a:pt x="942975" y="657225"/>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7" name="Freeform 56"/>
            <p:cNvSpPr/>
            <p:nvPr/>
          </p:nvSpPr>
          <p:spPr>
            <a:xfrm>
              <a:off x="5440086" y="4095320"/>
              <a:ext cx="1027001" cy="553137"/>
            </a:xfrm>
            <a:custGeom>
              <a:avLst/>
              <a:gdLst>
                <a:gd name="connsiteX0" fmla="*/ 0 w 1028700"/>
                <a:gd name="connsiteY0" fmla="*/ 552450 h 552450"/>
                <a:gd name="connsiteX1" fmla="*/ 752475 w 1028700"/>
                <a:gd name="connsiteY1" fmla="*/ 295275 h 552450"/>
                <a:gd name="connsiteX2" fmla="*/ 1028700 w 1028700"/>
                <a:gd name="connsiteY2" fmla="*/ 0 h 552450"/>
              </a:gdLst>
              <a:ahLst/>
              <a:cxnLst>
                <a:cxn ang="0">
                  <a:pos x="connsiteX0" y="connsiteY0"/>
                </a:cxn>
                <a:cxn ang="0">
                  <a:pos x="connsiteX1" y="connsiteY1"/>
                </a:cxn>
                <a:cxn ang="0">
                  <a:pos x="connsiteX2" y="connsiteY2"/>
                </a:cxn>
              </a:cxnLst>
              <a:rect l="l" t="t" r="r" b="b"/>
              <a:pathLst>
                <a:path w="1028700" h="552450">
                  <a:moveTo>
                    <a:pt x="0" y="552450"/>
                  </a:moveTo>
                  <a:cubicBezTo>
                    <a:pt x="290512" y="469900"/>
                    <a:pt x="581025" y="387350"/>
                    <a:pt x="752475" y="295275"/>
                  </a:cubicBezTo>
                  <a:cubicBezTo>
                    <a:pt x="923925" y="203200"/>
                    <a:pt x="976312" y="101600"/>
                    <a:pt x="1028700"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2798" name="TextBox 57"/>
            <p:cNvSpPr txBox="1">
              <a:spLocks noChangeArrowheads="1"/>
            </p:cNvSpPr>
            <p:nvPr/>
          </p:nvSpPr>
          <p:spPr bwMode="auto">
            <a:xfrm>
              <a:off x="7976838" y="4538579"/>
              <a:ext cx="1353016" cy="443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800" b="1">
                  <a:solidFill>
                    <a:srgbClr val="00B0F0"/>
                  </a:solidFill>
                </a:rPr>
                <a:t>PHEV</a:t>
              </a:r>
            </a:p>
          </p:txBody>
        </p:sp>
        <p:sp>
          <p:nvSpPr>
            <p:cNvPr id="32799" name="TextBox 58"/>
            <p:cNvSpPr txBox="1">
              <a:spLocks noChangeArrowheads="1"/>
            </p:cNvSpPr>
            <p:nvPr/>
          </p:nvSpPr>
          <p:spPr bwMode="auto">
            <a:xfrm>
              <a:off x="7807713" y="2877402"/>
              <a:ext cx="1183888" cy="443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800" b="1">
                  <a:solidFill>
                    <a:srgbClr val="00B0F0"/>
                  </a:solidFill>
                </a:rPr>
                <a:t>PHEV</a:t>
              </a:r>
            </a:p>
          </p:txBody>
        </p:sp>
        <p:pic>
          <p:nvPicPr>
            <p:cNvPr id="32800" name="Picture 8" descr="C:\Users\halatrash\Desktop\2012_06_array.png"/>
            <p:cNvPicPr>
              <a:picLocks noChangeAspect="1" noChangeArrowheads="1"/>
            </p:cNvPicPr>
            <p:nvPr/>
          </p:nvPicPr>
          <p:blipFill>
            <a:blip r:embed="rId14">
              <a:clrChange>
                <a:clrFrom>
                  <a:srgbClr val="D2D0B9"/>
                </a:clrFrom>
                <a:clrTo>
                  <a:srgbClr val="D2D0B9">
                    <a:alpha val="0"/>
                  </a:srgbClr>
                </a:clrTo>
              </a:clrChange>
              <a:extLst>
                <a:ext uri="{28A0092B-C50C-407E-A947-70E740481C1C}">
                  <a14:useLocalDpi xmlns:a14="http://schemas.microsoft.com/office/drawing/2010/main" val="0"/>
                </a:ext>
              </a:extLst>
            </a:blip>
            <a:srcRect l="9985" t="10667" r="11307" b="14667"/>
            <a:stretch>
              <a:fillRect/>
            </a:stretch>
          </p:blipFill>
          <p:spPr bwMode="auto">
            <a:xfrm>
              <a:off x="2057400" y="2133600"/>
              <a:ext cx="2540879" cy="1061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801" name="Group 189"/>
            <p:cNvGrpSpPr>
              <a:grpSpLocks/>
            </p:cNvGrpSpPr>
            <p:nvPr/>
          </p:nvGrpSpPr>
          <p:grpSpPr bwMode="auto">
            <a:xfrm>
              <a:off x="3810000" y="1071740"/>
              <a:ext cx="600075" cy="1190625"/>
              <a:chOff x="5219700" y="4267200"/>
              <a:chExt cx="600075" cy="1190625"/>
            </a:xfrm>
          </p:grpSpPr>
          <p:sp>
            <p:nvSpPr>
              <p:cNvPr id="67" name="Freeform 66"/>
              <p:cNvSpPr/>
              <p:nvPr/>
            </p:nvSpPr>
            <p:spPr>
              <a:xfrm>
                <a:off x="5399147" y="4285541"/>
                <a:ext cx="420430" cy="1171607"/>
              </a:xfrm>
              <a:custGeom>
                <a:avLst/>
                <a:gdLst>
                  <a:gd name="connsiteX0" fmla="*/ 419100 w 419100"/>
                  <a:gd name="connsiteY0" fmla="*/ 0 h 1171575"/>
                  <a:gd name="connsiteX1" fmla="*/ 285750 w 419100"/>
                  <a:gd name="connsiteY1" fmla="*/ 933450 h 1171575"/>
                  <a:gd name="connsiteX2" fmla="*/ 0 w 419100"/>
                  <a:gd name="connsiteY2" fmla="*/ 1171575 h 1171575"/>
                </a:gdLst>
                <a:ahLst/>
                <a:cxnLst>
                  <a:cxn ang="0">
                    <a:pos x="connsiteX0" y="connsiteY0"/>
                  </a:cxn>
                  <a:cxn ang="0">
                    <a:pos x="connsiteX1" y="connsiteY1"/>
                  </a:cxn>
                  <a:cxn ang="0">
                    <a:pos x="connsiteX2" y="connsiteY2"/>
                  </a:cxn>
                </a:cxnLst>
                <a:rect l="l" t="t" r="r" b="b"/>
                <a:pathLst>
                  <a:path w="419100" h="1171575">
                    <a:moveTo>
                      <a:pt x="419100" y="0"/>
                    </a:moveTo>
                    <a:cubicBezTo>
                      <a:pt x="387350" y="369094"/>
                      <a:pt x="355600" y="738188"/>
                      <a:pt x="285750" y="933450"/>
                    </a:cubicBezTo>
                    <a:cubicBezTo>
                      <a:pt x="215900" y="1128712"/>
                      <a:pt x="107950" y="1150143"/>
                      <a:pt x="0" y="11715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8" name="Freeform 67"/>
              <p:cNvSpPr/>
              <p:nvPr/>
            </p:nvSpPr>
            <p:spPr>
              <a:xfrm>
                <a:off x="5219421" y="4268119"/>
                <a:ext cx="420430" cy="1171607"/>
              </a:xfrm>
              <a:custGeom>
                <a:avLst/>
                <a:gdLst>
                  <a:gd name="connsiteX0" fmla="*/ 419100 w 419100"/>
                  <a:gd name="connsiteY0" fmla="*/ 0 h 1171575"/>
                  <a:gd name="connsiteX1" fmla="*/ 285750 w 419100"/>
                  <a:gd name="connsiteY1" fmla="*/ 933450 h 1171575"/>
                  <a:gd name="connsiteX2" fmla="*/ 0 w 419100"/>
                  <a:gd name="connsiteY2" fmla="*/ 1171575 h 1171575"/>
                </a:gdLst>
                <a:ahLst/>
                <a:cxnLst>
                  <a:cxn ang="0">
                    <a:pos x="connsiteX0" y="connsiteY0"/>
                  </a:cxn>
                  <a:cxn ang="0">
                    <a:pos x="connsiteX1" y="connsiteY1"/>
                  </a:cxn>
                  <a:cxn ang="0">
                    <a:pos x="connsiteX2" y="connsiteY2"/>
                  </a:cxn>
                </a:cxnLst>
                <a:rect l="l" t="t" r="r" b="b"/>
                <a:pathLst>
                  <a:path w="419100" h="1171575">
                    <a:moveTo>
                      <a:pt x="419100" y="0"/>
                    </a:moveTo>
                    <a:cubicBezTo>
                      <a:pt x="387350" y="369094"/>
                      <a:pt x="355600" y="738188"/>
                      <a:pt x="285750" y="933450"/>
                    </a:cubicBezTo>
                    <a:cubicBezTo>
                      <a:pt x="215900" y="1128712"/>
                      <a:pt x="107950" y="1150143"/>
                      <a:pt x="0" y="11715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9" name="Freeform 68"/>
              <p:cNvSpPr/>
              <p:nvPr/>
            </p:nvSpPr>
            <p:spPr>
              <a:xfrm>
                <a:off x="5296446" y="4268119"/>
                <a:ext cx="417220" cy="1171607"/>
              </a:xfrm>
              <a:custGeom>
                <a:avLst/>
                <a:gdLst>
                  <a:gd name="connsiteX0" fmla="*/ 419100 w 419100"/>
                  <a:gd name="connsiteY0" fmla="*/ 0 h 1171575"/>
                  <a:gd name="connsiteX1" fmla="*/ 285750 w 419100"/>
                  <a:gd name="connsiteY1" fmla="*/ 933450 h 1171575"/>
                  <a:gd name="connsiteX2" fmla="*/ 0 w 419100"/>
                  <a:gd name="connsiteY2" fmla="*/ 1171575 h 1171575"/>
                </a:gdLst>
                <a:ahLst/>
                <a:cxnLst>
                  <a:cxn ang="0">
                    <a:pos x="connsiteX0" y="connsiteY0"/>
                  </a:cxn>
                  <a:cxn ang="0">
                    <a:pos x="connsiteX1" y="connsiteY1"/>
                  </a:cxn>
                  <a:cxn ang="0">
                    <a:pos x="connsiteX2" y="connsiteY2"/>
                  </a:cxn>
                </a:cxnLst>
                <a:rect l="l" t="t" r="r" b="b"/>
                <a:pathLst>
                  <a:path w="419100" h="1171575">
                    <a:moveTo>
                      <a:pt x="419100" y="0"/>
                    </a:moveTo>
                    <a:cubicBezTo>
                      <a:pt x="387350" y="369094"/>
                      <a:pt x="355600" y="738188"/>
                      <a:pt x="285750" y="933450"/>
                    </a:cubicBezTo>
                    <a:cubicBezTo>
                      <a:pt x="215900" y="1128712"/>
                      <a:pt x="107950" y="1150143"/>
                      <a:pt x="0" y="11715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32802" name="Picture 4" descr="http://theenergycollective.com/sites/theenergycollective.com/files/imagepicker/488516/thermostats.jp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0" y="4495800"/>
              <a:ext cx="457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803" name="Picture 4" descr="http://theenergycollective.com/sites/theenergycollective.com/files/imagepicker/488516/thermostats.jp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5600" y="3276600"/>
              <a:ext cx="457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804" name="Picture 4" descr="http://theenergycollective.com/sites/theenergycollective.com/files/imagepicker/488516/thermostats.jp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3600" y="990600"/>
              <a:ext cx="457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805" name="Picture 7"/>
            <p:cNvPicPr>
              <a:picLocks noChangeAspect="1" noChangeArrowheads="1"/>
            </p:cNvPicPr>
            <p:nvPr/>
          </p:nvPicPr>
          <p:blipFill>
            <a:blip r:embed="rId10">
              <a:clrChange>
                <a:clrFrom>
                  <a:srgbClr val="D2D0B9"/>
                </a:clrFrom>
                <a:clrTo>
                  <a:srgbClr val="D2D0B9">
                    <a:alpha val="0"/>
                  </a:srgbClr>
                </a:clrTo>
              </a:clrChange>
              <a:extLst>
                <a:ext uri="{28A0092B-C50C-407E-A947-70E740481C1C}">
                  <a14:useLocalDpi xmlns:a14="http://schemas.microsoft.com/office/drawing/2010/main" val="0"/>
                </a:ext>
              </a:extLst>
            </a:blip>
            <a:srcRect/>
            <a:stretch>
              <a:fillRect/>
            </a:stretch>
          </p:blipFill>
          <p:spPr bwMode="auto">
            <a:xfrm>
              <a:off x="7543800" y="1752600"/>
              <a:ext cx="1447800" cy="1223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806" name="Picture 7" descr="http://www.solarsolutionssa.co.za/files/model-houses-pv-panel.jpg"/>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3200400"/>
              <a:ext cx="1727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2774" name="TextBox 90"/>
          <p:cNvSpPr txBox="1">
            <a:spLocks noChangeArrowheads="1"/>
          </p:cNvSpPr>
          <p:nvPr/>
        </p:nvSpPr>
        <p:spPr bwMode="auto">
          <a:xfrm>
            <a:off x="7440613" y="6510867"/>
            <a:ext cx="1433726"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900"/>
              <a:t>Courtesy of Gluon.Power</a:t>
            </a:r>
          </a:p>
        </p:txBody>
      </p:sp>
    </p:spTree>
    <p:extLst>
      <p:ext uri="{BB962C8B-B14F-4D97-AF65-F5344CB8AC3E}">
        <p14:creationId xmlns:p14="http://schemas.microsoft.com/office/powerpoint/2010/main" val="4069437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571501"/>
            <a:ext cx="7886700" cy="1325033"/>
          </a:xfrm>
          <a:prstGeom prst="rect">
            <a:avLst/>
          </a:prstGeom>
        </p:spPr>
        <p:txBody>
          <a:bodyPr lIns="68580" tIns="34290" rIns="68580" bIns="34290"/>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en-US" sz="4000" b="1" dirty="0"/>
              <a:t>Grid Evolution</a:t>
            </a:r>
          </a:p>
        </p:txBody>
      </p:sp>
      <p:pic>
        <p:nvPicPr>
          <p:cNvPr id="33794" name="Content Placeholder 9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6" y="1477434"/>
            <a:ext cx="4995863" cy="1849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1" y="3642784"/>
            <a:ext cx="5160963" cy="1852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796" name="Group 62"/>
          <p:cNvGrpSpPr>
            <a:grpSpLocks/>
          </p:cNvGrpSpPr>
          <p:nvPr/>
        </p:nvGrpSpPr>
        <p:grpSpPr bwMode="auto">
          <a:xfrm>
            <a:off x="5448300" y="275168"/>
            <a:ext cx="3513138" cy="3052233"/>
            <a:chOff x="533400" y="1295400"/>
            <a:chExt cx="5348224" cy="3962400"/>
          </a:xfrm>
        </p:grpSpPr>
        <p:pic>
          <p:nvPicPr>
            <p:cNvPr id="33858" name="Picture 2" descr="C:\Users\halatrash\Desktop\download.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708" r="35408"/>
            <a:stretch>
              <a:fillRect/>
            </a:stretch>
          </p:blipFill>
          <p:spPr bwMode="auto">
            <a:xfrm>
              <a:off x="1828800" y="2725003"/>
              <a:ext cx="762000" cy="148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59" name="Picture 3" descr="C:\Users\halatrash\Desktop\Power-Transformer-Oil-Immersed-with-OLTC.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95600" y="3182203"/>
              <a:ext cx="762000" cy="642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860" name="Group 38"/>
            <p:cNvGrpSpPr>
              <a:grpSpLocks/>
            </p:cNvGrpSpPr>
            <p:nvPr/>
          </p:nvGrpSpPr>
          <p:grpSpPr bwMode="auto">
            <a:xfrm>
              <a:off x="2438400" y="2496403"/>
              <a:ext cx="1447800" cy="838200"/>
              <a:chOff x="2438400" y="1066800"/>
              <a:chExt cx="1447800" cy="838200"/>
            </a:xfrm>
          </p:grpSpPr>
          <p:sp>
            <p:nvSpPr>
              <p:cNvPr id="31" name="Arc 30"/>
              <p:cNvSpPr/>
              <p:nvPr/>
            </p:nvSpPr>
            <p:spPr>
              <a:xfrm rot="10800000">
                <a:off x="2437783" y="1066608"/>
                <a:ext cx="1447622" cy="664979"/>
              </a:xfrm>
              <a:prstGeom prst="arc">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2" name="Arc 31"/>
              <p:cNvSpPr/>
              <p:nvPr/>
            </p:nvSpPr>
            <p:spPr>
              <a:xfrm rot="10800000">
                <a:off x="2437783" y="1239721"/>
                <a:ext cx="1065779" cy="664979"/>
              </a:xfrm>
              <a:prstGeom prst="arc">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 name="Arc 32"/>
              <p:cNvSpPr/>
              <p:nvPr/>
            </p:nvSpPr>
            <p:spPr>
              <a:xfrm rot="10800000">
                <a:off x="2437783" y="1143548"/>
                <a:ext cx="1218032" cy="664979"/>
              </a:xfrm>
              <a:prstGeom prst="arc">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9" name="TextBox 8"/>
            <p:cNvSpPr txBox="1"/>
            <p:nvPr/>
          </p:nvSpPr>
          <p:spPr>
            <a:xfrm>
              <a:off x="2667373" y="3963562"/>
              <a:ext cx="1319535" cy="279689"/>
            </a:xfrm>
            <a:prstGeom prst="rect">
              <a:avLst/>
            </a:prstGeom>
            <a:noFill/>
          </p:spPr>
          <p:txBody>
            <a:bodyPr>
              <a:spAutoFit/>
            </a:bodyPr>
            <a:lstStyle/>
            <a:p>
              <a:pPr algn="ctr">
                <a:defRPr/>
              </a:pPr>
              <a:r>
                <a:rPr lang="en-US" sz="800" b="1" dirty="0">
                  <a:solidFill>
                    <a:schemeClr val="tx1">
                      <a:lumMod val="65000"/>
                      <a:lumOff val="35000"/>
                    </a:schemeClr>
                  </a:solidFill>
                </a:rPr>
                <a:t>Substation</a:t>
              </a:r>
            </a:p>
          </p:txBody>
        </p:sp>
        <p:sp>
          <p:nvSpPr>
            <p:cNvPr id="33862" name="TextBox 9"/>
            <p:cNvSpPr txBox="1">
              <a:spLocks noChangeArrowheads="1"/>
            </p:cNvSpPr>
            <p:nvPr/>
          </p:nvSpPr>
          <p:spPr bwMode="auto">
            <a:xfrm>
              <a:off x="1536191" y="4329413"/>
              <a:ext cx="1559898" cy="279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800" b="1">
                  <a:solidFill>
                    <a:srgbClr val="C00000"/>
                  </a:solidFill>
                </a:rPr>
                <a:t>Transmission</a:t>
              </a:r>
            </a:p>
          </p:txBody>
        </p:sp>
        <p:pic>
          <p:nvPicPr>
            <p:cNvPr id="33863" name="Picture 7" descr="http://www.solarsolutionssa.co.za/files/model-houses-pv-panel.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9575" y="4191000"/>
              <a:ext cx="142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64" name="Picture 4" descr="C:\Users\halatrash\Desktop\www.brickshelf.com_gallery_legotrains_Buildings_Utility-Pole_pole15.jpg_SPLASH.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5410200" y="3334603"/>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865" name="Group 46"/>
            <p:cNvGrpSpPr>
              <a:grpSpLocks/>
            </p:cNvGrpSpPr>
            <p:nvPr/>
          </p:nvGrpSpPr>
          <p:grpSpPr bwMode="auto">
            <a:xfrm>
              <a:off x="4529138" y="2562225"/>
              <a:ext cx="1166812" cy="904875"/>
              <a:chOff x="4529138" y="733425"/>
              <a:chExt cx="1166812" cy="904875"/>
            </a:xfrm>
          </p:grpSpPr>
          <p:sp>
            <p:nvSpPr>
              <p:cNvPr id="28" name="Freeform 27"/>
              <p:cNvSpPr/>
              <p:nvPr/>
            </p:nvSpPr>
            <p:spPr>
              <a:xfrm>
                <a:off x="4743343" y="799308"/>
                <a:ext cx="952191" cy="838094"/>
              </a:xfrm>
              <a:custGeom>
                <a:avLst/>
                <a:gdLst>
                  <a:gd name="connsiteX0" fmla="*/ 0 w 952500"/>
                  <a:gd name="connsiteY0" fmla="*/ 0 h 838200"/>
                  <a:gd name="connsiteX1" fmla="*/ 190500 w 952500"/>
                  <a:gd name="connsiteY1" fmla="*/ 533400 h 838200"/>
                  <a:gd name="connsiteX2" fmla="*/ 952500 w 952500"/>
                  <a:gd name="connsiteY2" fmla="*/ 838200 h 838200"/>
                </a:gdLst>
                <a:ahLst/>
                <a:cxnLst>
                  <a:cxn ang="0">
                    <a:pos x="connsiteX0" y="connsiteY0"/>
                  </a:cxn>
                  <a:cxn ang="0">
                    <a:pos x="connsiteX1" y="connsiteY1"/>
                  </a:cxn>
                  <a:cxn ang="0">
                    <a:pos x="connsiteX2" y="connsiteY2"/>
                  </a:cxn>
                </a:cxnLst>
                <a:rect l="l" t="t" r="r" b="b"/>
                <a:pathLst>
                  <a:path w="952500" h="838200">
                    <a:moveTo>
                      <a:pt x="0" y="0"/>
                    </a:moveTo>
                    <a:cubicBezTo>
                      <a:pt x="15875" y="196850"/>
                      <a:pt x="31750" y="393700"/>
                      <a:pt x="190500" y="533400"/>
                    </a:cubicBezTo>
                    <a:cubicBezTo>
                      <a:pt x="349250" y="673100"/>
                      <a:pt x="831850" y="792163"/>
                      <a:pt x="952500" y="83820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 name="Freeform 28"/>
              <p:cNvSpPr/>
              <p:nvPr/>
            </p:nvSpPr>
            <p:spPr>
              <a:xfrm>
                <a:off x="4646674" y="810299"/>
                <a:ext cx="964276" cy="799624"/>
              </a:xfrm>
              <a:custGeom>
                <a:avLst/>
                <a:gdLst>
                  <a:gd name="connsiteX0" fmla="*/ 0 w 962025"/>
                  <a:gd name="connsiteY0" fmla="*/ 0 h 800100"/>
                  <a:gd name="connsiteX1" fmla="*/ 190500 w 962025"/>
                  <a:gd name="connsiteY1" fmla="*/ 542925 h 800100"/>
                  <a:gd name="connsiteX2" fmla="*/ 962025 w 962025"/>
                  <a:gd name="connsiteY2" fmla="*/ 800100 h 800100"/>
                </a:gdLst>
                <a:ahLst/>
                <a:cxnLst>
                  <a:cxn ang="0">
                    <a:pos x="connsiteX0" y="connsiteY0"/>
                  </a:cxn>
                  <a:cxn ang="0">
                    <a:pos x="connsiteX1" y="connsiteY1"/>
                  </a:cxn>
                  <a:cxn ang="0">
                    <a:pos x="connsiteX2" y="connsiteY2"/>
                  </a:cxn>
                </a:cxnLst>
                <a:rect l="l" t="t" r="r" b="b"/>
                <a:pathLst>
                  <a:path w="962025" h="800100">
                    <a:moveTo>
                      <a:pt x="0" y="0"/>
                    </a:moveTo>
                    <a:cubicBezTo>
                      <a:pt x="15081" y="204787"/>
                      <a:pt x="30162" y="409575"/>
                      <a:pt x="190500" y="542925"/>
                    </a:cubicBezTo>
                    <a:cubicBezTo>
                      <a:pt x="350838" y="676275"/>
                      <a:pt x="656431" y="738187"/>
                      <a:pt x="962025" y="80010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0" name="Freeform 29"/>
              <p:cNvSpPr/>
              <p:nvPr/>
            </p:nvSpPr>
            <p:spPr>
              <a:xfrm>
                <a:off x="4528255" y="733359"/>
                <a:ext cx="1015026" cy="838094"/>
              </a:xfrm>
              <a:custGeom>
                <a:avLst/>
                <a:gdLst>
                  <a:gd name="connsiteX0" fmla="*/ 14287 w 1014412"/>
                  <a:gd name="connsiteY0" fmla="*/ 0 h 838200"/>
                  <a:gd name="connsiteX1" fmla="*/ 166687 w 1014412"/>
                  <a:gd name="connsiteY1" fmla="*/ 600075 h 838200"/>
                  <a:gd name="connsiteX2" fmla="*/ 1014412 w 1014412"/>
                  <a:gd name="connsiteY2" fmla="*/ 838200 h 838200"/>
                </a:gdLst>
                <a:ahLst/>
                <a:cxnLst>
                  <a:cxn ang="0">
                    <a:pos x="connsiteX0" y="connsiteY0"/>
                  </a:cxn>
                  <a:cxn ang="0">
                    <a:pos x="connsiteX1" y="connsiteY1"/>
                  </a:cxn>
                  <a:cxn ang="0">
                    <a:pos x="connsiteX2" y="connsiteY2"/>
                  </a:cxn>
                </a:cxnLst>
                <a:rect l="l" t="t" r="r" b="b"/>
                <a:pathLst>
                  <a:path w="1014412" h="838200">
                    <a:moveTo>
                      <a:pt x="14287" y="0"/>
                    </a:moveTo>
                    <a:cubicBezTo>
                      <a:pt x="7143" y="230187"/>
                      <a:pt x="0" y="460375"/>
                      <a:pt x="166687" y="600075"/>
                    </a:cubicBezTo>
                    <a:cubicBezTo>
                      <a:pt x="333374" y="739775"/>
                      <a:pt x="1014412" y="838200"/>
                      <a:pt x="1014412" y="83820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33866" name="Picture 4" descr="C:\Users\halatrash\Desktop\www.brickshelf.com_gallery_legotrains_Buildings_Utility-Pole_pole15.jpg_SPLASH.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4419600" y="2496403"/>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867" name="Group 51"/>
            <p:cNvGrpSpPr>
              <a:grpSpLocks/>
            </p:cNvGrpSpPr>
            <p:nvPr/>
          </p:nvGrpSpPr>
          <p:grpSpPr bwMode="auto">
            <a:xfrm>
              <a:off x="3505200" y="2571750"/>
              <a:ext cx="1247775" cy="920750"/>
              <a:chOff x="3505200" y="742950"/>
              <a:chExt cx="1247775" cy="920750"/>
            </a:xfrm>
          </p:grpSpPr>
          <p:sp>
            <p:nvSpPr>
              <p:cNvPr id="25" name="Freeform 24"/>
              <p:cNvSpPr/>
              <p:nvPr/>
            </p:nvSpPr>
            <p:spPr>
              <a:xfrm>
                <a:off x="3505978" y="741603"/>
                <a:ext cx="1036777" cy="686962"/>
              </a:xfrm>
              <a:custGeom>
                <a:avLst/>
                <a:gdLst>
                  <a:gd name="connsiteX0" fmla="*/ 1038225 w 1038225"/>
                  <a:gd name="connsiteY0" fmla="*/ 0 h 685800"/>
                  <a:gd name="connsiteX1" fmla="*/ 457200 w 1038225"/>
                  <a:gd name="connsiteY1" fmla="*/ 581025 h 685800"/>
                  <a:gd name="connsiteX2" fmla="*/ 0 w 1038225"/>
                  <a:gd name="connsiteY2" fmla="*/ 628650 h 685800"/>
                </a:gdLst>
                <a:ahLst/>
                <a:cxnLst>
                  <a:cxn ang="0">
                    <a:pos x="connsiteX0" y="connsiteY0"/>
                  </a:cxn>
                  <a:cxn ang="0">
                    <a:pos x="connsiteX1" y="connsiteY1"/>
                  </a:cxn>
                  <a:cxn ang="0">
                    <a:pos x="connsiteX2" y="connsiteY2"/>
                  </a:cxn>
                </a:cxnLst>
                <a:rect l="l" t="t" r="r" b="b"/>
                <a:pathLst>
                  <a:path w="1038225" h="685800">
                    <a:moveTo>
                      <a:pt x="1038225" y="0"/>
                    </a:moveTo>
                    <a:cubicBezTo>
                      <a:pt x="834231" y="238125"/>
                      <a:pt x="630237" y="476250"/>
                      <a:pt x="457200" y="581025"/>
                    </a:cubicBezTo>
                    <a:cubicBezTo>
                      <a:pt x="284163" y="685800"/>
                      <a:pt x="69850" y="622300"/>
                      <a:pt x="0" y="62865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6" name="Freeform 25"/>
              <p:cNvSpPr/>
              <p:nvPr/>
            </p:nvSpPr>
            <p:spPr>
              <a:xfrm>
                <a:off x="3525312" y="780073"/>
                <a:ext cx="1123780" cy="769398"/>
              </a:xfrm>
              <a:custGeom>
                <a:avLst/>
                <a:gdLst>
                  <a:gd name="connsiteX0" fmla="*/ 1123950 w 1123950"/>
                  <a:gd name="connsiteY0" fmla="*/ 0 h 766762"/>
                  <a:gd name="connsiteX1" fmla="*/ 466725 w 1123950"/>
                  <a:gd name="connsiteY1" fmla="*/ 657225 h 766762"/>
                  <a:gd name="connsiteX2" fmla="*/ 0 w 1123950"/>
                  <a:gd name="connsiteY2" fmla="*/ 657225 h 766762"/>
                </a:gdLst>
                <a:ahLst/>
                <a:cxnLst>
                  <a:cxn ang="0">
                    <a:pos x="connsiteX0" y="connsiteY0"/>
                  </a:cxn>
                  <a:cxn ang="0">
                    <a:pos x="connsiteX1" y="connsiteY1"/>
                  </a:cxn>
                  <a:cxn ang="0">
                    <a:pos x="connsiteX2" y="connsiteY2"/>
                  </a:cxn>
                </a:cxnLst>
                <a:rect l="l" t="t" r="r" b="b"/>
                <a:pathLst>
                  <a:path w="1123950" h="766762">
                    <a:moveTo>
                      <a:pt x="1123950" y="0"/>
                    </a:moveTo>
                    <a:cubicBezTo>
                      <a:pt x="889000" y="273844"/>
                      <a:pt x="654050" y="547688"/>
                      <a:pt x="466725" y="657225"/>
                    </a:cubicBezTo>
                    <a:cubicBezTo>
                      <a:pt x="279400" y="766762"/>
                      <a:pt x="139700" y="711993"/>
                      <a:pt x="0" y="65722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 name="Freeform 26"/>
              <p:cNvSpPr/>
              <p:nvPr/>
            </p:nvSpPr>
            <p:spPr>
              <a:xfrm>
                <a:off x="3525312" y="826788"/>
                <a:ext cx="1227698" cy="838093"/>
              </a:xfrm>
              <a:custGeom>
                <a:avLst/>
                <a:gdLst>
                  <a:gd name="connsiteX0" fmla="*/ 1228725 w 1228725"/>
                  <a:gd name="connsiteY0" fmla="*/ 0 h 835025"/>
                  <a:gd name="connsiteX1" fmla="*/ 466725 w 1228725"/>
                  <a:gd name="connsiteY1" fmla="*/ 723900 h 835025"/>
                  <a:gd name="connsiteX2" fmla="*/ 0 w 1228725"/>
                  <a:gd name="connsiteY2" fmla="*/ 666750 h 835025"/>
                </a:gdLst>
                <a:ahLst/>
                <a:cxnLst>
                  <a:cxn ang="0">
                    <a:pos x="connsiteX0" y="connsiteY0"/>
                  </a:cxn>
                  <a:cxn ang="0">
                    <a:pos x="connsiteX1" y="connsiteY1"/>
                  </a:cxn>
                  <a:cxn ang="0">
                    <a:pos x="connsiteX2" y="connsiteY2"/>
                  </a:cxn>
                </a:cxnLst>
                <a:rect l="l" t="t" r="r" b="b"/>
                <a:pathLst>
                  <a:path w="1228725" h="835025">
                    <a:moveTo>
                      <a:pt x="1228725" y="0"/>
                    </a:moveTo>
                    <a:cubicBezTo>
                      <a:pt x="950119" y="306387"/>
                      <a:pt x="671513" y="612775"/>
                      <a:pt x="466725" y="723900"/>
                    </a:cubicBezTo>
                    <a:cubicBezTo>
                      <a:pt x="261938" y="835025"/>
                      <a:pt x="79375" y="669925"/>
                      <a:pt x="0" y="66675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16" name="Freeform 15"/>
            <p:cNvSpPr/>
            <p:nvPr/>
          </p:nvSpPr>
          <p:spPr>
            <a:xfrm>
              <a:off x="5105853" y="3504672"/>
              <a:ext cx="551014" cy="915035"/>
            </a:xfrm>
            <a:custGeom>
              <a:avLst/>
              <a:gdLst>
                <a:gd name="connsiteX0" fmla="*/ 781050 w 781050"/>
                <a:gd name="connsiteY0" fmla="*/ 0 h 609600"/>
                <a:gd name="connsiteX1" fmla="*/ 571500 w 781050"/>
                <a:gd name="connsiteY1" fmla="*/ 323850 h 609600"/>
                <a:gd name="connsiteX2" fmla="*/ 0 w 781050"/>
                <a:gd name="connsiteY2" fmla="*/ 609600 h 609600"/>
              </a:gdLst>
              <a:ahLst/>
              <a:cxnLst>
                <a:cxn ang="0">
                  <a:pos x="connsiteX0" y="connsiteY0"/>
                </a:cxn>
                <a:cxn ang="0">
                  <a:pos x="connsiteX1" y="connsiteY1"/>
                </a:cxn>
                <a:cxn ang="0">
                  <a:pos x="connsiteX2" y="connsiteY2"/>
                </a:cxn>
              </a:cxnLst>
              <a:rect l="l" t="t" r="r" b="b"/>
              <a:pathLst>
                <a:path w="781050" h="609600">
                  <a:moveTo>
                    <a:pt x="781050" y="0"/>
                  </a:moveTo>
                  <a:cubicBezTo>
                    <a:pt x="741362" y="111125"/>
                    <a:pt x="701675" y="222250"/>
                    <a:pt x="571500" y="323850"/>
                  </a:cubicBezTo>
                  <a:cubicBezTo>
                    <a:pt x="441325" y="425450"/>
                    <a:pt x="95250" y="569913"/>
                    <a:pt x="0" y="60960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Rectangle 16"/>
            <p:cNvSpPr/>
            <p:nvPr/>
          </p:nvSpPr>
          <p:spPr>
            <a:xfrm>
              <a:off x="3733150" y="3125468"/>
              <a:ext cx="77335" cy="379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MS PGothic" charset="0"/>
                <a:cs typeface="MS PGothic" charset="0"/>
              </a:endParaRPr>
            </a:p>
          </p:txBody>
        </p:sp>
        <p:grpSp>
          <p:nvGrpSpPr>
            <p:cNvPr id="33870" name="Group 57"/>
            <p:cNvGrpSpPr>
              <a:grpSpLocks/>
            </p:cNvGrpSpPr>
            <p:nvPr/>
          </p:nvGrpSpPr>
          <p:grpSpPr bwMode="auto">
            <a:xfrm>
              <a:off x="1029366" y="1295400"/>
              <a:ext cx="1104234" cy="3117731"/>
              <a:chOff x="1331065" y="-34866"/>
              <a:chExt cx="1104234" cy="3117731"/>
            </a:xfrm>
          </p:grpSpPr>
          <p:sp>
            <p:nvSpPr>
              <p:cNvPr id="22" name="Arc 21"/>
              <p:cNvSpPr/>
              <p:nvPr/>
            </p:nvSpPr>
            <p:spPr>
              <a:xfrm rot="6065419">
                <a:off x="464909" y="850088"/>
                <a:ext cx="2855017" cy="1085110"/>
              </a:xfrm>
              <a:prstGeom prst="arc">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 name="Arc 22"/>
              <p:cNvSpPr/>
              <p:nvPr/>
            </p:nvSpPr>
            <p:spPr>
              <a:xfrm rot="6065419">
                <a:off x="445577" y="962749"/>
                <a:ext cx="2855016" cy="1085110"/>
              </a:xfrm>
              <a:prstGeom prst="arc">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4" name="Arc 23"/>
              <p:cNvSpPr/>
              <p:nvPr/>
            </p:nvSpPr>
            <p:spPr>
              <a:xfrm rot="6065419">
                <a:off x="445576" y="1113881"/>
                <a:ext cx="2855017" cy="1085110"/>
              </a:xfrm>
              <a:prstGeom prst="arc">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33871" name="Picture 2" descr="http://www.clker.com/cliparts/W/6/E/o/M/s/power-plant-m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657600"/>
              <a:ext cx="838200" cy="85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9"/>
            <p:cNvSpPr txBox="1"/>
            <p:nvPr/>
          </p:nvSpPr>
          <p:spPr>
            <a:xfrm>
              <a:off x="533400" y="3029294"/>
              <a:ext cx="1002944" cy="439510"/>
            </a:xfrm>
            <a:prstGeom prst="rect">
              <a:avLst/>
            </a:prstGeom>
            <a:noFill/>
          </p:spPr>
          <p:txBody>
            <a:bodyPr>
              <a:spAutoFit/>
            </a:bodyPr>
            <a:lstStyle/>
            <a:p>
              <a:pPr algn="ctr">
                <a:defRPr/>
              </a:pPr>
              <a:r>
                <a:rPr lang="en-US" sz="800" b="1" dirty="0">
                  <a:solidFill>
                    <a:schemeClr val="tx1">
                      <a:lumMod val="65000"/>
                      <a:lumOff val="35000"/>
                    </a:schemeClr>
                  </a:solidFill>
                </a:rPr>
                <a:t>Power Plant</a:t>
              </a:r>
            </a:p>
          </p:txBody>
        </p:sp>
        <p:sp>
          <p:nvSpPr>
            <p:cNvPr id="33873" name="TextBox 20"/>
            <p:cNvSpPr txBox="1">
              <a:spLocks noChangeArrowheads="1"/>
            </p:cNvSpPr>
            <p:nvPr/>
          </p:nvSpPr>
          <p:spPr bwMode="auto">
            <a:xfrm>
              <a:off x="3987460" y="3586480"/>
              <a:ext cx="1448478" cy="279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800" b="1">
                  <a:solidFill>
                    <a:srgbClr val="0070C0"/>
                  </a:solidFill>
                </a:rPr>
                <a:t>Distribution</a:t>
              </a:r>
            </a:p>
          </p:txBody>
        </p:sp>
      </p:grpSp>
      <p:grpSp>
        <p:nvGrpSpPr>
          <p:cNvPr id="33797" name="Group 198"/>
          <p:cNvGrpSpPr>
            <a:grpSpLocks/>
          </p:cNvGrpSpPr>
          <p:nvPr/>
        </p:nvGrpSpPr>
        <p:grpSpPr bwMode="auto">
          <a:xfrm>
            <a:off x="5448301" y="3462867"/>
            <a:ext cx="3597275" cy="2906184"/>
            <a:chOff x="2057400" y="667603"/>
            <a:chExt cx="7272454" cy="5979994"/>
          </a:xfrm>
        </p:grpSpPr>
        <p:sp>
          <p:nvSpPr>
            <p:cNvPr id="35" name="Freeform 34"/>
            <p:cNvSpPr/>
            <p:nvPr/>
          </p:nvSpPr>
          <p:spPr>
            <a:xfrm>
              <a:off x="6248850" y="1277362"/>
              <a:ext cx="513501" cy="561851"/>
            </a:xfrm>
            <a:custGeom>
              <a:avLst/>
              <a:gdLst>
                <a:gd name="connsiteX0" fmla="*/ 0 w 514350"/>
                <a:gd name="connsiteY0" fmla="*/ 561975 h 561975"/>
                <a:gd name="connsiteX1" fmla="*/ 409575 w 514350"/>
                <a:gd name="connsiteY1" fmla="*/ 371475 h 561975"/>
                <a:gd name="connsiteX2" fmla="*/ 514350 w 514350"/>
                <a:gd name="connsiteY2" fmla="*/ 0 h 561975"/>
              </a:gdLst>
              <a:ahLst/>
              <a:cxnLst>
                <a:cxn ang="0">
                  <a:pos x="connsiteX0" y="connsiteY0"/>
                </a:cxn>
                <a:cxn ang="0">
                  <a:pos x="connsiteX1" y="connsiteY1"/>
                </a:cxn>
                <a:cxn ang="0">
                  <a:pos x="connsiteX2" y="connsiteY2"/>
                </a:cxn>
              </a:cxnLst>
              <a:rect l="l" t="t" r="r" b="b"/>
              <a:pathLst>
                <a:path w="514350" h="561975">
                  <a:moveTo>
                    <a:pt x="0" y="561975"/>
                  </a:moveTo>
                  <a:cubicBezTo>
                    <a:pt x="161925" y="513556"/>
                    <a:pt x="323850" y="465138"/>
                    <a:pt x="409575" y="371475"/>
                  </a:cubicBezTo>
                  <a:cubicBezTo>
                    <a:pt x="495300" y="277812"/>
                    <a:pt x="496888" y="58737"/>
                    <a:pt x="514350"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803" name="Picture 4" descr="C:\Users\halatrash\Desktop\www.brickshelf.com_gallery_legotrains_Buildings_Utility-Pole_pole15.jpg_SPLASH.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7239000" y="1792406"/>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804" name="Group 144"/>
            <p:cNvGrpSpPr>
              <a:grpSpLocks/>
            </p:cNvGrpSpPr>
            <p:nvPr/>
          </p:nvGrpSpPr>
          <p:grpSpPr bwMode="auto">
            <a:xfrm>
              <a:off x="6238875" y="1624866"/>
              <a:ext cx="1304925" cy="466724"/>
              <a:chOff x="6543675" y="1338263"/>
              <a:chExt cx="1304925" cy="466724"/>
            </a:xfrm>
          </p:grpSpPr>
          <p:sp>
            <p:nvSpPr>
              <p:cNvPr id="88" name="Freeform 87"/>
              <p:cNvSpPr/>
              <p:nvPr/>
            </p:nvSpPr>
            <p:spPr>
              <a:xfrm>
                <a:off x="6544023" y="1339193"/>
                <a:ext cx="1132910" cy="357145"/>
              </a:xfrm>
              <a:custGeom>
                <a:avLst/>
                <a:gdLst>
                  <a:gd name="connsiteX0" fmla="*/ 0 w 1133475"/>
                  <a:gd name="connsiteY0" fmla="*/ 0 h 357187"/>
                  <a:gd name="connsiteX1" fmla="*/ 628650 w 1133475"/>
                  <a:gd name="connsiteY1" fmla="*/ 314325 h 357187"/>
                  <a:gd name="connsiteX2" fmla="*/ 1133475 w 1133475"/>
                  <a:gd name="connsiteY2" fmla="*/ 257175 h 357187"/>
                </a:gdLst>
                <a:ahLst/>
                <a:cxnLst>
                  <a:cxn ang="0">
                    <a:pos x="connsiteX0" y="connsiteY0"/>
                  </a:cxn>
                  <a:cxn ang="0">
                    <a:pos x="connsiteX1" y="connsiteY1"/>
                  </a:cxn>
                  <a:cxn ang="0">
                    <a:pos x="connsiteX2" y="connsiteY2"/>
                  </a:cxn>
                </a:cxnLst>
                <a:rect l="l" t="t" r="r" b="b"/>
                <a:pathLst>
                  <a:path w="1133475" h="357187">
                    <a:moveTo>
                      <a:pt x="0" y="0"/>
                    </a:moveTo>
                    <a:cubicBezTo>
                      <a:pt x="219869" y="135731"/>
                      <a:pt x="439738" y="271463"/>
                      <a:pt x="628650" y="314325"/>
                    </a:cubicBezTo>
                    <a:cubicBezTo>
                      <a:pt x="817562" y="357187"/>
                      <a:pt x="1063625" y="273050"/>
                      <a:pt x="1133475" y="2571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9" name="Freeform 88"/>
              <p:cNvSpPr/>
              <p:nvPr/>
            </p:nvSpPr>
            <p:spPr>
              <a:xfrm>
                <a:off x="6640304" y="1395815"/>
                <a:ext cx="1129702" cy="357145"/>
              </a:xfrm>
              <a:custGeom>
                <a:avLst/>
                <a:gdLst>
                  <a:gd name="connsiteX0" fmla="*/ 0 w 1133475"/>
                  <a:gd name="connsiteY0" fmla="*/ 0 h 357187"/>
                  <a:gd name="connsiteX1" fmla="*/ 628650 w 1133475"/>
                  <a:gd name="connsiteY1" fmla="*/ 314325 h 357187"/>
                  <a:gd name="connsiteX2" fmla="*/ 1133475 w 1133475"/>
                  <a:gd name="connsiteY2" fmla="*/ 257175 h 357187"/>
                </a:gdLst>
                <a:ahLst/>
                <a:cxnLst>
                  <a:cxn ang="0">
                    <a:pos x="connsiteX0" y="connsiteY0"/>
                  </a:cxn>
                  <a:cxn ang="0">
                    <a:pos x="connsiteX1" y="connsiteY1"/>
                  </a:cxn>
                  <a:cxn ang="0">
                    <a:pos x="connsiteX2" y="connsiteY2"/>
                  </a:cxn>
                </a:cxnLst>
                <a:rect l="l" t="t" r="r" b="b"/>
                <a:pathLst>
                  <a:path w="1133475" h="357187">
                    <a:moveTo>
                      <a:pt x="0" y="0"/>
                    </a:moveTo>
                    <a:cubicBezTo>
                      <a:pt x="219869" y="135731"/>
                      <a:pt x="439738" y="271463"/>
                      <a:pt x="628650" y="314325"/>
                    </a:cubicBezTo>
                    <a:cubicBezTo>
                      <a:pt x="817562" y="357187"/>
                      <a:pt x="1063625" y="273050"/>
                      <a:pt x="1133475" y="2571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0" name="Freeform 89"/>
              <p:cNvSpPr/>
              <p:nvPr/>
            </p:nvSpPr>
            <p:spPr>
              <a:xfrm>
                <a:off x="6714119" y="1448080"/>
                <a:ext cx="1132912" cy="357145"/>
              </a:xfrm>
              <a:custGeom>
                <a:avLst/>
                <a:gdLst>
                  <a:gd name="connsiteX0" fmla="*/ 0 w 1133475"/>
                  <a:gd name="connsiteY0" fmla="*/ 0 h 357187"/>
                  <a:gd name="connsiteX1" fmla="*/ 628650 w 1133475"/>
                  <a:gd name="connsiteY1" fmla="*/ 314325 h 357187"/>
                  <a:gd name="connsiteX2" fmla="*/ 1133475 w 1133475"/>
                  <a:gd name="connsiteY2" fmla="*/ 257175 h 357187"/>
                </a:gdLst>
                <a:ahLst/>
                <a:cxnLst>
                  <a:cxn ang="0">
                    <a:pos x="connsiteX0" y="connsiteY0"/>
                  </a:cxn>
                  <a:cxn ang="0">
                    <a:pos x="connsiteX1" y="connsiteY1"/>
                  </a:cxn>
                  <a:cxn ang="0">
                    <a:pos x="connsiteX2" y="connsiteY2"/>
                  </a:cxn>
                </a:cxnLst>
                <a:rect l="l" t="t" r="r" b="b"/>
                <a:pathLst>
                  <a:path w="1133475" h="357187">
                    <a:moveTo>
                      <a:pt x="0" y="0"/>
                    </a:moveTo>
                    <a:cubicBezTo>
                      <a:pt x="219869" y="135731"/>
                      <a:pt x="439738" y="271463"/>
                      <a:pt x="628650" y="314325"/>
                    </a:cubicBezTo>
                    <a:cubicBezTo>
                      <a:pt x="817562" y="357187"/>
                      <a:pt x="1063625" y="273050"/>
                      <a:pt x="1133475" y="2571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33805" name="Picture 4" descr="C:\Users\halatrash\Desktop\www.brickshelf.com_gallery_legotrains_Buildings_Utility-Pole_pole15.jpg_SPLASH.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4495800" y="3087806"/>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6" name="Picture 4" descr="C:\Users\halatrash\Desktop\www.brickshelf.com_gallery_legotrains_Buildings_Utility-Pole_pole15.jpg_SPLASH.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6400800" y="4611806"/>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807" name="Group 150"/>
            <p:cNvGrpSpPr>
              <a:grpSpLocks/>
            </p:cNvGrpSpPr>
            <p:nvPr/>
          </p:nvGrpSpPr>
          <p:grpSpPr bwMode="auto">
            <a:xfrm>
              <a:off x="5334000" y="4355365"/>
              <a:ext cx="1390650" cy="492126"/>
              <a:chOff x="5638800" y="4068762"/>
              <a:chExt cx="1390650" cy="492126"/>
            </a:xfrm>
          </p:grpSpPr>
          <p:sp>
            <p:nvSpPr>
              <p:cNvPr id="85" name="Freeform 84"/>
              <p:cNvSpPr/>
              <p:nvPr/>
            </p:nvSpPr>
            <p:spPr>
              <a:xfrm>
                <a:off x="5809074" y="4135373"/>
                <a:ext cx="1219563" cy="426832"/>
              </a:xfrm>
              <a:custGeom>
                <a:avLst/>
                <a:gdLst>
                  <a:gd name="connsiteX0" fmla="*/ 0 w 1219200"/>
                  <a:gd name="connsiteY0" fmla="*/ 0 h 427038"/>
                  <a:gd name="connsiteX1" fmla="*/ 561975 w 1219200"/>
                  <a:gd name="connsiteY1" fmla="*/ 371475 h 427038"/>
                  <a:gd name="connsiteX2" fmla="*/ 1219200 w 1219200"/>
                  <a:gd name="connsiteY2" fmla="*/ 333375 h 427038"/>
                </a:gdLst>
                <a:ahLst/>
                <a:cxnLst>
                  <a:cxn ang="0">
                    <a:pos x="connsiteX0" y="connsiteY0"/>
                  </a:cxn>
                  <a:cxn ang="0">
                    <a:pos x="connsiteX1" y="connsiteY1"/>
                  </a:cxn>
                  <a:cxn ang="0">
                    <a:pos x="connsiteX2" y="connsiteY2"/>
                  </a:cxn>
                </a:cxnLst>
                <a:rect l="l" t="t" r="r" b="b"/>
                <a:pathLst>
                  <a:path w="1219200" h="427038">
                    <a:moveTo>
                      <a:pt x="0" y="0"/>
                    </a:moveTo>
                    <a:cubicBezTo>
                      <a:pt x="179387" y="157956"/>
                      <a:pt x="358775" y="315913"/>
                      <a:pt x="561975" y="371475"/>
                    </a:cubicBezTo>
                    <a:cubicBezTo>
                      <a:pt x="765175" y="427038"/>
                      <a:pt x="992187" y="380206"/>
                      <a:pt x="1219200" y="3333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6" name="Freeform 85"/>
              <p:cNvSpPr/>
              <p:nvPr/>
            </p:nvSpPr>
            <p:spPr>
              <a:xfrm>
                <a:off x="5638978" y="4070043"/>
                <a:ext cx="1219563" cy="426832"/>
              </a:xfrm>
              <a:custGeom>
                <a:avLst/>
                <a:gdLst>
                  <a:gd name="connsiteX0" fmla="*/ 0 w 1219200"/>
                  <a:gd name="connsiteY0" fmla="*/ 0 h 427038"/>
                  <a:gd name="connsiteX1" fmla="*/ 561975 w 1219200"/>
                  <a:gd name="connsiteY1" fmla="*/ 371475 h 427038"/>
                  <a:gd name="connsiteX2" fmla="*/ 1219200 w 1219200"/>
                  <a:gd name="connsiteY2" fmla="*/ 333375 h 427038"/>
                </a:gdLst>
                <a:ahLst/>
                <a:cxnLst>
                  <a:cxn ang="0">
                    <a:pos x="connsiteX0" y="connsiteY0"/>
                  </a:cxn>
                  <a:cxn ang="0">
                    <a:pos x="connsiteX1" y="connsiteY1"/>
                  </a:cxn>
                  <a:cxn ang="0">
                    <a:pos x="connsiteX2" y="connsiteY2"/>
                  </a:cxn>
                </a:cxnLst>
                <a:rect l="l" t="t" r="r" b="b"/>
                <a:pathLst>
                  <a:path w="1219200" h="427038">
                    <a:moveTo>
                      <a:pt x="0" y="0"/>
                    </a:moveTo>
                    <a:cubicBezTo>
                      <a:pt x="179387" y="157956"/>
                      <a:pt x="358775" y="315913"/>
                      <a:pt x="561975" y="371475"/>
                    </a:cubicBezTo>
                    <a:cubicBezTo>
                      <a:pt x="765175" y="427038"/>
                      <a:pt x="992187" y="380206"/>
                      <a:pt x="1219200" y="3333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7" name="Freeform 86"/>
              <p:cNvSpPr/>
              <p:nvPr/>
            </p:nvSpPr>
            <p:spPr>
              <a:xfrm>
                <a:off x="5716003" y="4117952"/>
                <a:ext cx="1216353" cy="426832"/>
              </a:xfrm>
              <a:custGeom>
                <a:avLst/>
                <a:gdLst>
                  <a:gd name="connsiteX0" fmla="*/ 0 w 1219200"/>
                  <a:gd name="connsiteY0" fmla="*/ 0 h 427038"/>
                  <a:gd name="connsiteX1" fmla="*/ 561975 w 1219200"/>
                  <a:gd name="connsiteY1" fmla="*/ 371475 h 427038"/>
                  <a:gd name="connsiteX2" fmla="*/ 1219200 w 1219200"/>
                  <a:gd name="connsiteY2" fmla="*/ 333375 h 427038"/>
                </a:gdLst>
                <a:ahLst/>
                <a:cxnLst>
                  <a:cxn ang="0">
                    <a:pos x="connsiteX0" y="connsiteY0"/>
                  </a:cxn>
                  <a:cxn ang="0">
                    <a:pos x="connsiteX1" y="connsiteY1"/>
                  </a:cxn>
                  <a:cxn ang="0">
                    <a:pos x="connsiteX2" y="connsiteY2"/>
                  </a:cxn>
                </a:cxnLst>
                <a:rect l="l" t="t" r="r" b="b"/>
                <a:pathLst>
                  <a:path w="1219200" h="427038">
                    <a:moveTo>
                      <a:pt x="0" y="0"/>
                    </a:moveTo>
                    <a:cubicBezTo>
                      <a:pt x="179387" y="157956"/>
                      <a:pt x="358775" y="315913"/>
                      <a:pt x="561975" y="371475"/>
                    </a:cubicBezTo>
                    <a:cubicBezTo>
                      <a:pt x="765175" y="427038"/>
                      <a:pt x="992187" y="380206"/>
                      <a:pt x="1219200" y="3333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33808" name="Picture 4" descr="C:\Users\halatrash\Desktop\www.brickshelf.com_gallery_legotrains_Buildings_Utility-Pole_pole15.jpg_SPLASH.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5181600" y="4307006"/>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9" name="Picture 4" descr="C:\Users\halatrash\Desktop\www.brickshelf.com_gallery_legotrains_Buildings_Utility-Pole_pole15.jpg_SPLASH.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6096000" y="1563806"/>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0" name="Picture 7"/>
            <p:cNvPicPr>
              <a:picLocks noChangeAspect="1" noChangeArrowheads="1"/>
            </p:cNvPicPr>
            <p:nvPr/>
          </p:nvPicPr>
          <p:blipFill>
            <a:blip r:embed="rId10">
              <a:clrChange>
                <a:clrFrom>
                  <a:srgbClr val="D2D0B9"/>
                </a:clrFrom>
                <a:clrTo>
                  <a:srgbClr val="D2D0B9">
                    <a:alpha val="0"/>
                  </a:srgbClr>
                </a:clrTo>
              </a:clrChange>
              <a:extLst>
                <a:ext uri="{28A0092B-C50C-407E-A947-70E740481C1C}">
                  <a14:useLocalDpi xmlns:a14="http://schemas.microsoft.com/office/drawing/2010/main" val="0"/>
                </a:ext>
              </a:extLst>
            </a:blip>
            <a:srcRect/>
            <a:stretch>
              <a:fillRect/>
            </a:stretch>
          </p:blipFill>
          <p:spPr bwMode="auto">
            <a:xfrm>
              <a:off x="6934200" y="4419600"/>
              <a:ext cx="1447800" cy="1223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1" name="Picture 7" descr="http://www.solarsolutionssa.co.za/files/model-houses-pv-panel.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667603"/>
              <a:ext cx="12192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2" name="Picture 8" descr="C:\Users\halatrash\Desktop\2012_06_array.png"/>
            <p:cNvPicPr>
              <a:picLocks noChangeAspect="1" noChangeArrowheads="1"/>
            </p:cNvPicPr>
            <p:nvPr/>
          </p:nvPicPr>
          <p:blipFill>
            <a:blip r:embed="rId12">
              <a:clrChange>
                <a:clrFrom>
                  <a:srgbClr val="D2D0B9"/>
                </a:clrFrom>
                <a:clrTo>
                  <a:srgbClr val="D2D0B9">
                    <a:alpha val="0"/>
                  </a:srgbClr>
                </a:clrTo>
              </a:clrChange>
              <a:extLst>
                <a:ext uri="{28A0092B-C50C-407E-A947-70E740481C1C}">
                  <a14:useLocalDpi xmlns:a14="http://schemas.microsoft.com/office/drawing/2010/main" val="0"/>
                </a:ext>
              </a:extLst>
            </a:blip>
            <a:srcRect l="9985" t="10667" r="11307" b="14667"/>
            <a:stretch>
              <a:fillRect/>
            </a:stretch>
          </p:blipFill>
          <p:spPr bwMode="auto">
            <a:xfrm>
              <a:off x="3352800" y="5638800"/>
              <a:ext cx="2413907" cy="1008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3" name="Picture 7" descr="http://www.solarsolutionssa.co.za/files/model-houses-pv-panel.jpg"/>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3505200"/>
              <a:ext cx="1727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814" name="Group 160"/>
            <p:cNvGrpSpPr>
              <a:grpSpLocks/>
            </p:cNvGrpSpPr>
            <p:nvPr/>
          </p:nvGrpSpPr>
          <p:grpSpPr bwMode="auto">
            <a:xfrm>
              <a:off x="5267325" y="1626453"/>
              <a:ext cx="1104900" cy="412750"/>
              <a:chOff x="5572125" y="1339850"/>
              <a:chExt cx="1104900" cy="412750"/>
            </a:xfrm>
          </p:grpSpPr>
          <p:sp>
            <p:nvSpPr>
              <p:cNvPr id="82" name="Freeform 81"/>
              <p:cNvSpPr/>
              <p:nvPr/>
            </p:nvSpPr>
            <p:spPr>
              <a:xfrm>
                <a:off x="5571579" y="1339192"/>
                <a:ext cx="962814" cy="326657"/>
              </a:xfrm>
              <a:custGeom>
                <a:avLst/>
                <a:gdLst>
                  <a:gd name="connsiteX0" fmla="*/ 0 w 962025"/>
                  <a:gd name="connsiteY0" fmla="*/ 212725 h 323850"/>
                  <a:gd name="connsiteX1" fmla="*/ 571500 w 962025"/>
                  <a:gd name="connsiteY1" fmla="*/ 288925 h 323850"/>
                  <a:gd name="connsiteX2" fmla="*/ 962025 w 962025"/>
                  <a:gd name="connsiteY2" fmla="*/ 3175 h 323850"/>
                </a:gdLst>
                <a:ahLst/>
                <a:cxnLst>
                  <a:cxn ang="0">
                    <a:pos x="connsiteX0" y="connsiteY0"/>
                  </a:cxn>
                  <a:cxn ang="0">
                    <a:pos x="connsiteX1" y="connsiteY1"/>
                  </a:cxn>
                  <a:cxn ang="0">
                    <a:pos x="connsiteX2" y="connsiteY2"/>
                  </a:cxn>
                </a:cxnLst>
                <a:rect l="l" t="t" r="r" b="b"/>
                <a:pathLst>
                  <a:path w="962025" h="323850">
                    <a:moveTo>
                      <a:pt x="0" y="212725"/>
                    </a:moveTo>
                    <a:cubicBezTo>
                      <a:pt x="205581" y="268287"/>
                      <a:pt x="411163" y="323850"/>
                      <a:pt x="571500" y="288925"/>
                    </a:cubicBezTo>
                    <a:cubicBezTo>
                      <a:pt x="731837" y="254000"/>
                      <a:pt x="903288" y="0"/>
                      <a:pt x="962025" y="31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3" name="Freeform 82"/>
              <p:cNvSpPr/>
              <p:nvPr/>
            </p:nvSpPr>
            <p:spPr>
              <a:xfrm>
                <a:off x="5638977" y="1369681"/>
                <a:ext cx="959604" cy="326654"/>
              </a:xfrm>
              <a:custGeom>
                <a:avLst/>
                <a:gdLst>
                  <a:gd name="connsiteX0" fmla="*/ 0 w 962025"/>
                  <a:gd name="connsiteY0" fmla="*/ 212725 h 323850"/>
                  <a:gd name="connsiteX1" fmla="*/ 571500 w 962025"/>
                  <a:gd name="connsiteY1" fmla="*/ 288925 h 323850"/>
                  <a:gd name="connsiteX2" fmla="*/ 962025 w 962025"/>
                  <a:gd name="connsiteY2" fmla="*/ 3175 h 323850"/>
                </a:gdLst>
                <a:ahLst/>
                <a:cxnLst>
                  <a:cxn ang="0">
                    <a:pos x="connsiteX0" y="connsiteY0"/>
                  </a:cxn>
                  <a:cxn ang="0">
                    <a:pos x="connsiteX1" y="connsiteY1"/>
                  </a:cxn>
                  <a:cxn ang="0">
                    <a:pos x="connsiteX2" y="connsiteY2"/>
                  </a:cxn>
                </a:cxnLst>
                <a:rect l="l" t="t" r="r" b="b"/>
                <a:pathLst>
                  <a:path w="962025" h="323850">
                    <a:moveTo>
                      <a:pt x="0" y="212725"/>
                    </a:moveTo>
                    <a:cubicBezTo>
                      <a:pt x="205581" y="268287"/>
                      <a:pt x="411163" y="323850"/>
                      <a:pt x="571500" y="288925"/>
                    </a:cubicBezTo>
                    <a:cubicBezTo>
                      <a:pt x="731837" y="254000"/>
                      <a:pt x="903288" y="0"/>
                      <a:pt x="962025" y="31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4" name="Freeform 83"/>
              <p:cNvSpPr/>
              <p:nvPr/>
            </p:nvSpPr>
            <p:spPr>
              <a:xfrm>
                <a:off x="5712792" y="1426300"/>
                <a:ext cx="962814" cy="326657"/>
              </a:xfrm>
              <a:custGeom>
                <a:avLst/>
                <a:gdLst>
                  <a:gd name="connsiteX0" fmla="*/ 0 w 962025"/>
                  <a:gd name="connsiteY0" fmla="*/ 212725 h 323850"/>
                  <a:gd name="connsiteX1" fmla="*/ 571500 w 962025"/>
                  <a:gd name="connsiteY1" fmla="*/ 288925 h 323850"/>
                  <a:gd name="connsiteX2" fmla="*/ 962025 w 962025"/>
                  <a:gd name="connsiteY2" fmla="*/ 3175 h 323850"/>
                </a:gdLst>
                <a:ahLst/>
                <a:cxnLst>
                  <a:cxn ang="0">
                    <a:pos x="connsiteX0" y="connsiteY0"/>
                  </a:cxn>
                  <a:cxn ang="0">
                    <a:pos x="connsiteX1" y="connsiteY1"/>
                  </a:cxn>
                  <a:cxn ang="0">
                    <a:pos x="connsiteX2" y="connsiteY2"/>
                  </a:cxn>
                </a:cxnLst>
                <a:rect l="l" t="t" r="r" b="b"/>
                <a:pathLst>
                  <a:path w="962025" h="323850">
                    <a:moveTo>
                      <a:pt x="0" y="212725"/>
                    </a:moveTo>
                    <a:cubicBezTo>
                      <a:pt x="205581" y="268287"/>
                      <a:pt x="411163" y="323850"/>
                      <a:pt x="571500" y="288925"/>
                    </a:cubicBezTo>
                    <a:cubicBezTo>
                      <a:pt x="731837" y="254000"/>
                      <a:pt x="903288" y="0"/>
                      <a:pt x="962025" y="31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33815" name="Picture 4" descr="C:\Users\halatrash\Desktop\www.brickshelf.com_gallery_legotrains_Buildings_Utility-Pole_pole15.jpg_SPLASH.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5105400" y="1792406"/>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816" name="Group 165"/>
            <p:cNvGrpSpPr>
              <a:grpSpLocks/>
            </p:cNvGrpSpPr>
            <p:nvPr/>
          </p:nvGrpSpPr>
          <p:grpSpPr bwMode="auto">
            <a:xfrm>
              <a:off x="4224338" y="1020028"/>
              <a:ext cx="1166812" cy="904875"/>
              <a:chOff x="4529138" y="733425"/>
              <a:chExt cx="1166812" cy="904875"/>
            </a:xfrm>
          </p:grpSpPr>
          <p:sp>
            <p:nvSpPr>
              <p:cNvPr id="79" name="Freeform 78"/>
              <p:cNvSpPr/>
              <p:nvPr/>
            </p:nvSpPr>
            <p:spPr>
              <a:xfrm>
                <a:off x="4743559" y="799120"/>
                <a:ext cx="953187" cy="840599"/>
              </a:xfrm>
              <a:custGeom>
                <a:avLst/>
                <a:gdLst>
                  <a:gd name="connsiteX0" fmla="*/ 0 w 952500"/>
                  <a:gd name="connsiteY0" fmla="*/ 0 h 838200"/>
                  <a:gd name="connsiteX1" fmla="*/ 190500 w 952500"/>
                  <a:gd name="connsiteY1" fmla="*/ 533400 h 838200"/>
                  <a:gd name="connsiteX2" fmla="*/ 952500 w 952500"/>
                  <a:gd name="connsiteY2" fmla="*/ 838200 h 838200"/>
                </a:gdLst>
                <a:ahLst/>
                <a:cxnLst>
                  <a:cxn ang="0">
                    <a:pos x="connsiteX0" y="connsiteY0"/>
                  </a:cxn>
                  <a:cxn ang="0">
                    <a:pos x="connsiteX1" y="connsiteY1"/>
                  </a:cxn>
                  <a:cxn ang="0">
                    <a:pos x="connsiteX2" y="connsiteY2"/>
                  </a:cxn>
                </a:cxnLst>
                <a:rect l="l" t="t" r="r" b="b"/>
                <a:pathLst>
                  <a:path w="952500" h="838200">
                    <a:moveTo>
                      <a:pt x="0" y="0"/>
                    </a:moveTo>
                    <a:cubicBezTo>
                      <a:pt x="15875" y="196850"/>
                      <a:pt x="31750" y="393700"/>
                      <a:pt x="190500" y="533400"/>
                    </a:cubicBezTo>
                    <a:cubicBezTo>
                      <a:pt x="349250" y="673100"/>
                      <a:pt x="831850" y="792163"/>
                      <a:pt x="952500" y="83820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0" name="Freeform 79"/>
              <p:cNvSpPr/>
              <p:nvPr/>
            </p:nvSpPr>
            <p:spPr>
              <a:xfrm>
                <a:off x="4647278" y="812188"/>
                <a:ext cx="962815" cy="797042"/>
              </a:xfrm>
              <a:custGeom>
                <a:avLst/>
                <a:gdLst>
                  <a:gd name="connsiteX0" fmla="*/ 0 w 962025"/>
                  <a:gd name="connsiteY0" fmla="*/ 0 h 800100"/>
                  <a:gd name="connsiteX1" fmla="*/ 190500 w 962025"/>
                  <a:gd name="connsiteY1" fmla="*/ 542925 h 800100"/>
                  <a:gd name="connsiteX2" fmla="*/ 962025 w 962025"/>
                  <a:gd name="connsiteY2" fmla="*/ 800100 h 800100"/>
                </a:gdLst>
                <a:ahLst/>
                <a:cxnLst>
                  <a:cxn ang="0">
                    <a:pos x="connsiteX0" y="connsiteY0"/>
                  </a:cxn>
                  <a:cxn ang="0">
                    <a:pos x="connsiteX1" y="connsiteY1"/>
                  </a:cxn>
                  <a:cxn ang="0">
                    <a:pos x="connsiteX2" y="connsiteY2"/>
                  </a:cxn>
                </a:cxnLst>
                <a:rect l="l" t="t" r="r" b="b"/>
                <a:pathLst>
                  <a:path w="962025" h="800100">
                    <a:moveTo>
                      <a:pt x="0" y="0"/>
                    </a:moveTo>
                    <a:cubicBezTo>
                      <a:pt x="15081" y="204787"/>
                      <a:pt x="30162" y="409575"/>
                      <a:pt x="190500" y="542925"/>
                    </a:cubicBezTo>
                    <a:cubicBezTo>
                      <a:pt x="350838" y="676275"/>
                      <a:pt x="656431" y="738187"/>
                      <a:pt x="962025" y="80010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1" name="Freeform 80"/>
              <p:cNvSpPr/>
              <p:nvPr/>
            </p:nvSpPr>
            <p:spPr>
              <a:xfrm>
                <a:off x="4528532" y="733790"/>
                <a:ext cx="1014165" cy="840596"/>
              </a:xfrm>
              <a:custGeom>
                <a:avLst/>
                <a:gdLst>
                  <a:gd name="connsiteX0" fmla="*/ 14287 w 1014412"/>
                  <a:gd name="connsiteY0" fmla="*/ 0 h 838200"/>
                  <a:gd name="connsiteX1" fmla="*/ 166687 w 1014412"/>
                  <a:gd name="connsiteY1" fmla="*/ 600075 h 838200"/>
                  <a:gd name="connsiteX2" fmla="*/ 1014412 w 1014412"/>
                  <a:gd name="connsiteY2" fmla="*/ 838200 h 838200"/>
                </a:gdLst>
                <a:ahLst/>
                <a:cxnLst>
                  <a:cxn ang="0">
                    <a:pos x="connsiteX0" y="connsiteY0"/>
                  </a:cxn>
                  <a:cxn ang="0">
                    <a:pos x="connsiteX1" y="connsiteY1"/>
                  </a:cxn>
                  <a:cxn ang="0">
                    <a:pos x="connsiteX2" y="connsiteY2"/>
                  </a:cxn>
                </a:cxnLst>
                <a:rect l="l" t="t" r="r" b="b"/>
                <a:pathLst>
                  <a:path w="1014412" h="838200">
                    <a:moveTo>
                      <a:pt x="14287" y="0"/>
                    </a:moveTo>
                    <a:cubicBezTo>
                      <a:pt x="7143" y="230187"/>
                      <a:pt x="0" y="460375"/>
                      <a:pt x="166687" y="600075"/>
                    </a:cubicBezTo>
                    <a:cubicBezTo>
                      <a:pt x="333374" y="739775"/>
                      <a:pt x="1014412" y="838200"/>
                      <a:pt x="1014412" y="83820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33817" name="Picture 4" descr="C:\Users\halatrash\Desktop\www.brickshelf.com_gallery_legotrains_Buildings_Utility-Pole_pole15.jpg_SPLASH.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4000" r="34000"/>
            <a:stretch>
              <a:fillRect/>
            </a:stretch>
          </p:blipFill>
          <p:spPr bwMode="auto">
            <a:xfrm>
              <a:off x="4114800" y="954206"/>
              <a:ext cx="47142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818" name="Group 170"/>
            <p:cNvGrpSpPr>
              <a:grpSpLocks/>
            </p:cNvGrpSpPr>
            <p:nvPr/>
          </p:nvGrpSpPr>
          <p:grpSpPr bwMode="auto">
            <a:xfrm>
              <a:off x="4651375" y="1858228"/>
              <a:ext cx="765175" cy="1400175"/>
              <a:chOff x="4956175" y="1571625"/>
              <a:chExt cx="765175" cy="1400175"/>
            </a:xfrm>
          </p:grpSpPr>
          <p:sp>
            <p:nvSpPr>
              <p:cNvPr id="76" name="Freeform 75"/>
              <p:cNvSpPr/>
              <p:nvPr/>
            </p:nvSpPr>
            <p:spPr>
              <a:xfrm>
                <a:off x="4955378" y="1570031"/>
                <a:ext cx="616201" cy="1289206"/>
              </a:xfrm>
              <a:custGeom>
                <a:avLst/>
                <a:gdLst>
                  <a:gd name="connsiteX0" fmla="*/ 615950 w 615950"/>
                  <a:gd name="connsiteY0" fmla="*/ 0 h 1285875"/>
                  <a:gd name="connsiteX1" fmla="*/ 406400 w 615950"/>
                  <a:gd name="connsiteY1" fmla="*/ 971550 h 1285875"/>
                  <a:gd name="connsiteX2" fmla="*/ 6350 w 615950"/>
                  <a:gd name="connsiteY2" fmla="*/ 1285875 h 1285875"/>
                </a:gdLst>
                <a:ahLst/>
                <a:cxnLst>
                  <a:cxn ang="0">
                    <a:pos x="connsiteX0" y="connsiteY0"/>
                  </a:cxn>
                  <a:cxn ang="0">
                    <a:pos x="connsiteX1" y="connsiteY1"/>
                  </a:cxn>
                  <a:cxn ang="0">
                    <a:pos x="connsiteX2" y="connsiteY2"/>
                  </a:cxn>
                </a:cxnLst>
                <a:rect l="l" t="t" r="r" b="b"/>
                <a:pathLst>
                  <a:path w="615950" h="1285875">
                    <a:moveTo>
                      <a:pt x="615950" y="0"/>
                    </a:moveTo>
                    <a:cubicBezTo>
                      <a:pt x="561975" y="378619"/>
                      <a:pt x="508000" y="757238"/>
                      <a:pt x="406400" y="971550"/>
                    </a:cubicBezTo>
                    <a:cubicBezTo>
                      <a:pt x="304800" y="1185862"/>
                      <a:pt x="0" y="1257300"/>
                      <a:pt x="6350" y="12858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7" name="Freeform 76"/>
              <p:cNvSpPr/>
              <p:nvPr/>
            </p:nvSpPr>
            <p:spPr>
              <a:xfrm>
                <a:off x="5106220" y="1683272"/>
                <a:ext cx="616201" cy="1289206"/>
              </a:xfrm>
              <a:custGeom>
                <a:avLst/>
                <a:gdLst>
                  <a:gd name="connsiteX0" fmla="*/ 615950 w 615950"/>
                  <a:gd name="connsiteY0" fmla="*/ 0 h 1285875"/>
                  <a:gd name="connsiteX1" fmla="*/ 406400 w 615950"/>
                  <a:gd name="connsiteY1" fmla="*/ 971550 h 1285875"/>
                  <a:gd name="connsiteX2" fmla="*/ 6350 w 615950"/>
                  <a:gd name="connsiteY2" fmla="*/ 1285875 h 1285875"/>
                </a:gdLst>
                <a:ahLst/>
                <a:cxnLst>
                  <a:cxn ang="0">
                    <a:pos x="connsiteX0" y="connsiteY0"/>
                  </a:cxn>
                  <a:cxn ang="0">
                    <a:pos x="connsiteX1" y="connsiteY1"/>
                  </a:cxn>
                  <a:cxn ang="0">
                    <a:pos x="connsiteX2" y="connsiteY2"/>
                  </a:cxn>
                </a:cxnLst>
                <a:rect l="l" t="t" r="r" b="b"/>
                <a:pathLst>
                  <a:path w="615950" h="1285875">
                    <a:moveTo>
                      <a:pt x="615950" y="0"/>
                    </a:moveTo>
                    <a:cubicBezTo>
                      <a:pt x="561975" y="378619"/>
                      <a:pt x="508000" y="757238"/>
                      <a:pt x="406400" y="971550"/>
                    </a:cubicBezTo>
                    <a:cubicBezTo>
                      <a:pt x="304800" y="1185862"/>
                      <a:pt x="0" y="1257300"/>
                      <a:pt x="6350" y="12858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8" name="Freeform 77"/>
              <p:cNvSpPr/>
              <p:nvPr/>
            </p:nvSpPr>
            <p:spPr>
              <a:xfrm>
                <a:off x="5029195" y="1600518"/>
                <a:ext cx="616201" cy="1284852"/>
              </a:xfrm>
              <a:custGeom>
                <a:avLst/>
                <a:gdLst>
                  <a:gd name="connsiteX0" fmla="*/ 615950 w 615950"/>
                  <a:gd name="connsiteY0" fmla="*/ 0 h 1285875"/>
                  <a:gd name="connsiteX1" fmla="*/ 406400 w 615950"/>
                  <a:gd name="connsiteY1" fmla="*/ 971550 h 1285875"/>
                  <a:gd name="connsiteX2" fmla="*/ 6350 w 615950"/>
                  <a:gd name="connsiteY2" fmla="*/ 1285875 h 1285875"/>
                </a:gdLst>
                <a:ahLst/>
                <a:cxnLst>
                  <a:cxn ang="0">
                    <a:pos x="connsiteX0" y="connsiteY0"/>
                  </a:cxn>
                  <a:cxn ang="0">
                    <a:pos x="connsiteX1" y="connsiteY1"/>
                  </a:cxn>
                  <a:cxn ang="0">
                    <a:pos x="connsiteX2" y="connsiteY2"/>
                  </a:cxn>
                </a:cxnLst>
                <a:rect l="l" t="t" r="r" b="b"/>
                <a:pathLst>
                  <a:path w="615950" h="1285875">
                    <a:moveTo>
                      <a:pt x="615950" y="0"/>
                    </a:moveTo>
                    <a:cubicBezTo>
                      <a:pt x="561975" y="378619"/>
                      <a:pt x="508000" y="757238"/>
                      <a:pt x="406400" y="971550"/>
                    </a:cubicBezTo>
                    <a:cubicBezTo>
                      <a:pt x="304800" y="1185862"/>
                      <a:pt x="0" y="1257300"/>
                      <a:pt x="6350" y="12858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3819" name="Group 174"/>
            <p:cNvGrpSpPr>
              <a:grpSpLocks/>
            </p:cNvGrpSpPr>
            <p:nvPr/>
          </p:nvGrpSpPr>
          <p:grpSpPr bwMode="auto">
            <a:xfrm>
              <a:off x="4657725" y="3172678"/>
              <a:ext cx="838200" cy="1371600"/>
              <a:chOff x="4962525" y="2886075"/>
              <a:chExt cx="838200" cy="1371600"/>
            </a:xfrm>
          </p:grpSpPr>
          <p:sp>
            <p:nvSpPr>
              <p:cNvPr id="73" name="Freeform 72"/>
              <p:cNvSpPr/>
              <p:nvPr/>
            </p:nvSpPr>
            <p:spPr>
              <a:xfrm>
                <a:off x="5122266" y="2950697"/>
                <a:ext cx="677179" cy="1306627"/>
              </a:xfrm>
              <a:custGeom>
                <a:avLst/>
                <a:gdLst>
                  <a:gd name="connsiteX0" fmla="*/ 0 w 676275"/>
                  <a:gd name="connsiteY0" fmla="*/ 0 h 1304925"/>
                  <a:gd name="connsiteX1" fmla="*/ 228600 w 676275"/>
                  <a:gd name="connsiteY1" fmla="*/ 1104900 h 1304925"/>
                  <a:gd name="connsiteX2" fmla="*/ 676275 w 676275"/>
                  <a:gd name="connsiteY2" fmla="*/ 1200150 h 1304925"/>
                </a:gdLst>
                <a:ahLst/>
                <a:cxnLst>
                  <a:cxn ang="0">
                    <a:pos x="connsiteX0" y="connsiteY0"/>
                  </a:cxn>
                  <a:cxn ang="0">
                    <a:pos x="connsiteX1" y="connsiteY1"/>
                  </a:cxn>
                  <a:cxn ang="0">
                    <a:pos x="connsiteX2" y="connsiteY2"/>
                  </a:cxn>
                </a:cxnLst>
                <a:rect l="l" t="t" r="r" b="b"/>
                <a:pathLst>
                  <a:path w="676275" h="1304925">
                    <a:moveTo>
                      <a:pt x="0" y="0"/>
                    </a:moveTo>
                    <a:cubicBezTo>
                      <a:pt x="57943" y="452437"/>
                      <a:pt x="115887" y="904875"/>
                      <a:pt x="228600" y="1104900"/>
                    </a:cubicBezTo>
                    <a:cubicBezTo>
                      <a:pt x="341313" y="1304925"/>
                      <a:pt x="592138" y="1174750"/>
                      <a:pt x="676275" y="120015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4" name="Freeform 73"/>
              <p:cNvSpPr/>
              <p:nvPr/>
            </p:nvSpPr>
            <p:spPr>
              <a:xfrm>
                <a:off x="4961797" y="2885367"/>
                <a:ext cx="677179" cy="1306627"/>
              </a:xfrm>
              <a:custGeom>
                <a:avLst/>
                <a:gdLst>
                  <a:gd name="connsiteX0" fmla="*/ 0 w 676275"/>
                  <a:gd name="connsiteY0" fmla="*/ 0 h 1304925"/>
                  <a:gd name="connsiteX1" fmla="*/ 228600 w 676275"/>
                  <a:gd name="connsiteY1" fmla="*/ 1104900 h 1304925"/>
                  <a:gd name="connsiteX2" fmla="*/ 676275 w 676275"/>
                  <a:gd name="connsiteY2" fmla="*/ 1200150 h 1304925"/>
                </a:gdLst>
                <a:ahLst/>
                <a:cxnLst>
                  <a:cxn ang="0">
                    <a:pos x="connsiteX0" y="connsiteY0"/>
                  </a:cxn>
                  <a:cxn ang="0">
                    <a:pos x="connsiteX1" y="connsiteY1"/>
                  </a:cxn>
                  <a:cxn ang="0">
                    <a:pos x="connsiteX2" y="connsiteY2"/>
                  </a:cxn>
                </a:cxnLst>
                <a:rect l="l" t="t" r="r" b="b"/>
                <a:pathLst>
                  <a:path w="676275" h="1304925">
                    <a:moveTo>
                      <a:pt x="0" y="0"/>
                    </a:moveTo>
                    <a:cubicBezTo>
                      <a:pt x="57943" y="452437"/>
                      <a:pt x="115887" y="904875"/>
                      <a:pt x="228600" y="1104900"/>
                    </a:cubicBezTo>
                    <a:cubicBezTo>
                      <a:pt x="341313" y="1304925"/>
                      <a:pt x="592138" y="1174750"/>
                      <a:pt x="676275" y="120015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5" name="Freeform 74"/>
              <p:cNvSpPr/>
              <p:nvPr/>
            </p:nvSpPr>
            <p:spPr>
              <a:xfrm>
                <a:off x="5029195" y="2894078"/>
                <a:ext cx="673969" cy="1306627"/>
              </a:xfrm>
              <a:custGeom>
                <a:avLst/>
                <a:gdLst>
                  <a:gd name="connsiteX0" fmla="*/ 0 w 676275"/>
                  <a:gd name="connsiteY0" fmla="*/ 0 h 1304925"/>
                  <a:gd name="connsiteX1" fmla="*/ 228600 w 676275"/>
                  <a:gd name="connsiteY1" fmla="*/ 1104900 h 1304925"/>
                  <a:gd name="connsiteX2" fmla="*/ 676275 w 676275"/>
                  <a:gd name="connsiteY2" fmla="*/ 1200150 h 1304925"/>
                </a:gdLst>
                <a:ahLst/>
                <a:cxnLst>
                  <a:cxn ang="0">
                    <a:pos x="connsiteX0" y="connsiteY0"/>
                  </a:cxn>
                  <a:cxn ang="0">
                    <a:pos x="connsiteX1" y="connsiteY1"/>
                  </a:cxn>
                  <a:cxn ang="0">
                    <a:pos x="connsiteX2" y="connsiteY2"/>
                  </a:cxn>
                </a:cxnLst>
                <a:rect l="l" t="t" r="r" b="b"/>
                <a:pathLst>
                  <a:path w="676275" h="1304925">
                    <a:moveTo>
                      <a:pt x="0" y="0"/>
                    </a:moveTo>
                    <a:cubicBezTo>
                      <a:pt x="57943" y="452437"/>
                      <a:pt x="115887" y="904875"/>
                      <a:pt x="228600" y="1104900"/>
                    </a:cubicBezTo>
                    <a:cubicBezTo>
                      <a:pt x="341313" y="1304925"/>
                      <a:pt x="592138" y="1174750"/>
                      <a:pt x="676275" y="120015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3820" name="Group 178"/>
            <p:cNvGrpSpPr>
              <a:grpSpLocks/>
            </p:cNvGrpSpPr>
            <p:nvPr/>
          </p:nvGrpSpPr>
          <p:grpSpPr bwMode="auto">
            <a:xfrm>
              <a:off x="4914900" y="4553803"/>
              <a:ext cx="600075" cy="1190625"/>
              <a:chOff x="5219700" y="4267200"/>
              <a:chExt cx="600075" cy="1190625"/>
            </a:xfrm>
          </p:grpSpPr>
          <p:sp>
            <p:nvSpPr>
              <p:cNvPr id="70" name="Freeform 69"/>
              <p:cNvSpPr/>
              <p:nvPr/>
            </p:nvSpPr>
            <p:spPr>
              <a:xfrm>
                <a:off x="5398273" y="4283456"/>
                <a:ext cx="420430" cy="1175963"/>
              </a:xfrm>
              <a:custGeom>
                <a:avLst/>
                <a:gdLst>
                  <a:gd name="connsiteX0" fmla="*/ 419100 w 419100"/>
                  <a:gd name="connsiteY0" fmla="*/ 0 h 1171575"/>
                  <a:gd name="connsiteX1" fmla="*/ 285750 w 419100"/>
                  <a:gd name="connsiteY1" fmla="*/ 933450 h 1171575"/>
                  <a:gd name="connsiteX2" fmla="*/ 0 w 419100"/>
                  <a:gd name="connsiteY2" fmla="*/ 1171575 h 1171575"/>
                </a:gdLst>
                <a:ahLst/>
                <a:cxnLst>
                  <a:cxn ang="0">
                    <a:pos x="connsiteX0" y="connsiteY0"/>
                  </a:cxn>
                  <a:cxn ang="0">
                    <a:pos x="connsiteX1" y="connsiteY1"/>
                  </a:cxn>
                  <a:cxn ang="0">
                    <a:pos x="connsiteX2" y="connsiteY2"/>
                  </a:cxn>
                </a:cxnLst>
                <a:rect l="l" t="t" r="r" b="b"/>
                <a:pathLst>
                  <a:path w="419100" h="1171575">
                    <a:moveTo>
                      <a:pt x="419100" y="0"/>
                    </a:moveTo>
                    <a:cubicBezTo>
                      <a:pt x="387350" y="369094"/>
                      <a:pt x="355600" y="738188"/>
                      <a:pt x="285750" y="933450"/>
                    </a:cubicBezTo>
                    <a:cubicBezTo>
                      <a:pt x="215900" y="1128712"/>
                      <a:pt x="107950" y="1150143"/>
                      <a:pt x="0" y="11715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1" name="Freeform 70"/>
              <p:cNvSpPr/>
              <p:nvPr/>
            </p:nvSpPr>
            <p:spPr>
              <a:xfrm>
                <a:off x="5218548" y="4266034"/>
                <a:ext cx="420430" cy="1175963"/>
              </a:xfrm>
              <a:custGeom>
                <a:avLst/>
                <a:gdLst>
                  <a:gd name="connsiteX0" fmla="*/ 419100 w 419100"/>
                  <a:gd name="connsiteY0" fmla="*/ 0 h 1171575"/>
                  <a:gd name="connsiteX1" fmla="*/ 285750 w 419100"/>
                  <a:gd name="connsiteY1" fmla="*/ 933450 h 1171575"/>
                  <a:gd name="connsiteX2" fmla="*/ 0 w 419100"/>
                  <a:gd name="connsiteY2" fmla="*/ 1171575 h 1171575"/>
                </a:gdLst>
                <a:ahLst/>
                <a:cxnLst>
                  <a:cxn ang="0">
                    <a:pos x="connsiteX0" y="connsiteY0"/>
                  </a:cxn>
                  <a:cxn ang="0">
                    <a:pos x="connsiteX1" y="connsiteY1"/>
                  </a:cxn>
                  <a:cxn ang="0">
                    <a:pos x="connsiteX2" y="connsiteY2"/>
                  </a:cxn>
                </a:cxnLst>
                <a:rect l="l" t="t" r="r" b="b"/>
                <a:pathLst>
                  <a:path w="419100" h="1171575">
                    <a:moveTo>
                      <a:pt x="419100" y="0"/>
                    </a:moveTo>
                    <a:cubicBezTo>
                      <a:pt x="387350" y="369094"/>
                      <a:pt x="355600" y="738188"/>
                      <a:pt x="285750" y="933450"/>
                    </a:cubicBezTo>
                    <a:cubicBezTo>
                      <a:pt x="215900" y="1128712"/>
                      <a:pt x="107950" y="1150143"/>
                      <a:pt x="0" y="11715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2" name="Freeform 71"/>
              <p:cNvSpPr/>
              <p:nvPr/>
            </p:nvSpPr>
            <p:spPr>
              <a:xfrm>
                <a:off x="5295573" y="4266034"/>
                <a:ext cx="417220" cy="1175963"/>
              </a:xfrm>
              <a:custGeom>
                <a:avLst/>
                <a:gdLst>
                  <a:gd name="connsiteX0" fmla="*/ 419100 w 419100"/>
                  <a:gd name="connsiteY0" fmla="*/ 0 h 1171575"/>
                  <a:gd name="connsiteX1" fmla="*/ 285750 w 419100"/>
                  <a:gd name="connsiteY1" fmla="*/ 933450 h 1171575"/>
                  <a:gd name="connsiteX2" fmla="*/ 0 w 419100"/>
                  <a:gd name="connsiteY2" fmla="*/ 1171575 h 1171575"/>
                </a:gdLst>
                <a:ahLst/>
                <a:cxnLst>
                  <a:cxn ang="0">
                    <a:pos x="connsiteX0" y="connsiteY0"/>
                  </a:cxn>
                  <a:cxn ang="0">
                    <a:pos x="connsiteX1" y="connsiteY1"/>
                  </a:cxn>
                  <a:cxn ang="0">
                    <a:pos x="connsiteX2" y="connsiteY2"/>
                  </a:cxn>
                </a:cxnLst>
                <a:rect l="l" t="t" r="r" b="b"/>
                <a:pathLst>
                  <a:path w="419100" h="1171575">
                    <a:moveTo>
                      <a:pt x="419100" y="0"/>
                    </a:moveTo>
                    <a:cubicBezTo>
                      <a:pt x="387350" y="369094"/>
                      <a:pt x="355600" y="738188"/>
                      <a:pt x="285750" y="933450"/>
                    </a:cubicBezTo>
                    <a:cubicBezTo>
                      <a:pt x="215900" y="1128712"/>
                      <a:pt x="107950" y="1150143"/>
                      <a:pt x="0" y="11715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54" name="Freeform 53"/>
            <p:cNvSpPr/>
            <p:nvPr/>
          </p:nvSpPr>
          <p:spPr>
            <a:xfrm>
              <a:off x="6640394" y="4953337"/>
              <a:ext cx="1485944" cy="762200"/>
            </a:xfrm>
            <a:custGeom>
              <a:avLst/>
              <a:gdLst>
                <a:gd name="connsiteX0" fmla="*/ 0 w 1485900"/>
                <a:gd name="connsiteY0" fmla="*/ 0 h 762000"/>
                <a:gd name="connsiteX1" fmla="*/ 771525 w 1485900"/>
                <a:gd name="connsiteY1" fmla="*/ 676275 h 762000"/>
                <a:gd name="connsiteX2" fmla="*/ 1485900 w 1485900"/>
                <a:gd name="connsiteY2" fmla="*/ 514350 h 762000"/>
              </a:gdLst>
              <a:ahLst/>
              <a:cxnLst>
                <a:cxn ang="0">
                  <a:pos x="connsiteX0" y="connsiteY0"/>
                </a:cxn>
                <a:cxn ang="0">
                  <a:pos x="connsiteX1" y="connsiteY1"/>
                </a:cxn>
                <a:cxn ang="0">
                  <a:pos x="connsiteX2" y="connsiteY2"/>
                </a:cxn>
              </a:cxnLst>
              <a:rect l="l" t="t" r="r" b="b"/>
              <a:pathLst>
                <a:path w="1485900" h="762000">
                  <a:moveTo>
                    <a:pt x="0" y="0"/>
                  </a:moveTo>
                  <a:cubicBezTo>
                    <a:pt x="261937" y="295275"/>
                    <a:pt x="523875" y="590550"/>
                    <a:pt x="771525" y="676275"/>
                  </a:cubicBezTo>
                  <a:cubicBezTo>
                    <a:pt x="1019175" y="762000"/>
                    <a:pt x="1365250" y="525462"/>
                    <a:pt x="1485900" y="51435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5" name="Freeform 54"/>
            <p:cNvSpPr/>
            <p:nvPr/>
          </p:nvSpPr>
          <p:spPr>
            <a:xfrm>
              <a:off x="3838607" y="3402807"/>
              <a:ext cx="779878" cy="609759"/>
            </a:xfrm>
            <a:custGeom>
              <a:avLst/>
              <a:gdLst>
                <a:gd name="connsiteX0" fmla="*/ 781050 w 781050"/>
                <a:gd name="connsiteY0" fmla="*/ 0 h 609600"/>
                <a:gd name="connsiteX1" fmla="*/ 571500 w 781050"/>
                <a:gd name="connsiteY1" fmla="*/ 323850 h 609600"/>
                <a:gd name="connsiteX2" fmla="*/ 0 w 781050"/>
                <a:gd name="connsiteY2" fmla="*/ 609600 h 609600"/>
              </a:gdLst>
              <a:ahLst/>
              <a:cxnLst>
                <a:cxn ang="0">
                  <a:pos x="connsiteX0" y="connsiteY0"/>
                </a:cxn>
                <a:cxn ang="0">
                  <a:pos x="connsiteX1" y="connsiteY1"/>
                </a:cxn>
                <a:cxn ang="0">
                  <a:pos x="connsiteX2" y="connsiteY2"/>
                </a:cxn>
              </a:cxnLst>
              <a:rect l="l" t="t" r="r" b="b"/>
              <a:pathLst>
                <a:path w="781050" h="609600">
                  <a:moveTo>
                    <a:pt x="781050" y="0"/>
                  </a:moveTo>
                  <a:cubicBezTo>
                    <a:pt x="741362" y="111125"/>
                    <a:pt x="701675" y="222250"/>
                    <a:pt x="571500" y="323850"/>
                  </a:cubicBezTo>
                  <a:cubicBezTo>
                    <a:pt x="441325" y="425450"/>
                    <a:pt x="95250" y="569913"/>
                    <a:pt x="0" y="60960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6" name="Freeform 55"/>
            <p:cNvSpPr/>
            <p:nvPr/>
          </p:nvSpPr>
          <p:spPr>
            <a:xfrm>
              <a:off x="7487670" y="2161514"/>
              <a:ext cx="943558" cy="657667"/>
            </a:xfrm>
            <a:custGeom>
              <a:avLst/>
              <a:gdLst>
                <a:gd name="connsiteX0" fmla="*/ 0 w 942975"/>
                <a:gd name="connsiteY0" fmla="*/ 0 h 657225"/>
                <a:gd name="connsiteX1" fmla="*/ 219075 w 942975"/>
                <a:gd name="connsiteY1" fmla="*/ 485775 h 657225"/>
                <a:gd name="connsiteX2" fmla="*/ 942975 w 942975"/>
                <a:gd name="connsiteY2" fmla="*/ 657225 h 657225"/>
              </a:gdLst>
              <a:ahLst/>
              <a:cxnLst>
                <a:cxn ang="0">
                  <a:pos x="connsiteX0" y="connsiteY0"/>
                </a:cxn>
                <a:cxn ang="0">
                  <a:pos x="connsiteX1" y="connsiteY1"/>
                </a:cxn>
                <a:cxn ang="0">
                  <a:pos x="connsiteX2" y="connsiteY2"/>
                </a:cxn>
              </a:cxnLst>
              <a:rect l="l" t="t" r="r" b="b"/>
              <a:pathLst>
                <a:path w="942975" h="657225">
                  <a:moveTo>
                    <a:pt x="0" y="0"/>
                  </a:moveTo>
                  <a:cubicBezTo>
                    <a:pt x="30956" y="188119"/>
                    <a:pt x="61913" y="376238"/>
                    <a:pt x="219075" y="485775"/>
                  </a:cubicBezTo>
                  <a:cubicBezTo>
                    <a:pt x="376237" y="595312"/>
                    <a:pt x="831850" y="614363"/>
                    <a:pt x="942975" y="657225"/>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7" name="Freeform 56"/>
            <p:cNvSpPr/>
            <p:nvPr/>
          </p:nvSpPr>
          <p:spPr>
            <a:xfrm>
              <a:off x="5440086" y="4095320"/>
              <a:ext cx="1027001" cy="553137"/>
            </a:xfrm>
            <a:custGeom>
              <a:avLst/>
              <a:gdLst>
                <a:gd name="connsiteX0" fmla="*/ 0 w 1028700"/>
                <a:gd name="connsiteY0" fmla="*/ 552450 h 552450"/>
                <a:gd name="connsiteX1" fmla="*/ 752475 w 1028700"/>
                <a:gd name="connsiteY1" fmla="*/ 295275 h 552450"/>
                <a:gd name="connsiteX2" fmla="*/ 1028700 w 1028700"/>
                <a:gd name="connsiteY2" fmla="*/ 0 h 552450"/>
              </a:gdLst>
              <a:ahLst/>
              <a:cxnLst>
                <a:cxn ang="0">
                  <a:pos x="connsiteX0" y="connsiteY0"/>
                </a:cxn>
                <a:cxn ang="0">
                  <a:pos x="connsiteX1" y="connsiteY1"/>
                </a:cxn>
                <a:cxn ang="0">
                  <a:pos x="connsiteX2" y="connsiteY2"/>
                </a:cxn>
              </a:cxnLst>
              <a:rect l="l" t="t" r="r" b="b"/>
              <a:pathLst>
                <a:path w="1028700" h="552450">
                  <a:moveTo>
                    <a:pt x="0" y="552450"/>
                  </a:moveTo>
                  <a:cubicBezTo>
                    <a:pt x="290512" y="469900"/>
                    <a:pt x="581025" y="387350"/>
                    <a:pt x="752475" y="295275"/>
                  </a:cubicBezTo>
                  <a:cubicBezTo>
                    <a:pt x="923925" y="203200"/>
                    <a:pt x="976312" y="101600"/>
                    <a:pt x="1028700"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825" name="TextBox 57"/>
            <p:cNvSpPr txBox="1">
              <a:spLocks noChangeArrowheads="1"/>
            </p:cNvSpPr>
            <p:nvPr/>
          </p:nvSpPr>
          <p:spPr bwMode="auto">
            <a:xfrm>
              <a:off x="7976838" y="4538579"/>
              <a:ext cx="1353016" cy="443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800" b="1">
                  <a:solidFill>
                    <a:srgbClr val="00B0F0"/>
                  </a:solidFill>
                </a:rPr>
                <a:t>PHEV</a:t>
              </a:r>
            </a:p>
          </p:txBody>
        </p:sp>
        <p:sp>
          <p:nvSpPr>
            <p:cNvPr id="33826" name="TextBox 58"/>
            <p:cNvSpPr txBox="1">
              <a:spLocks noChangeArrowheads="1"/>
            </p:cNvSpPr>
            <p:nvPr/>
          </p:nvSpPr>
          <p:spPr bwMode="auto">
            <a:xfrm>
              <a:off x="7807713" y="2877402"/>
              <a:ext cx="1183888" cy="443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800" b="1" dirty="0">
                  <a:solidFill>
                    <a:srgbClr val="00B0F0"/>
                  </a:solidFill>
                </a:rPr>
                <a:t>PHEV</a:t>
              </a:r>
            </a:p>
          </p:txBody>
        </p:sp>
        <p:pic>
          <p:nvPicPr>
            <p:cNvPr id="33827" name="Picture 8" descr="C:\Users\halatrash\Desktop\2012_06_array.png"/>
            <p:cNvPicPr>
              <a:picLocks noChangeAspect="1" noChangeArrowheads="1"/>
            </p:cNvPicPr>
            <p:nvPr/>
          </p:nvPicPr>
          <p:blipFill>
            <a:blip r:embed="rId14">
              <a:clrChange>
                <a:clrFrom>
                  <a:srgbClr val="D2D0B9"/>
                </a:clrFrom>
                <a:clrTo>
                  <a:srgbClr val="D2D0B9">
                    <a:alpha val="0"/>
                  </a:srgbClr>
                </a:clrTo>
              </a:clrChange>
              <a:extLst>
                <a:ext uri="{28A0092B-C50C-407E-A947-70E740481C1C}">
                  <a14:useLocalDpi xmlns:a14="http://schemas.microsoft.com/office/drawing/2010/main" val="0"/>
                </a:ext>
              </a:extLst>
            </a:blip>
            <a:srcRect l="9985" t="10667" r="11307" b="14667"/>
            <a:stretch>
              <a:fillRect/>
            </a:stretch>
          </p:blipFill>
          <p:spPr bwMode="auto">
            <a:xfrm>
              <a:off x="2057400" y="2133600"/>
              <a:ext cx="2540879" cy="1061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828" name="Group 189"/>
            <p:cNvGrpSpPr>
              <a:grpSpLocks/>
            </p:cNvGrpSpPr>
            <p:nvPr/>
          </p:nvGrpSpPr>
          <p:grpSpPr bwMode="auto">
            <a:xfrm>
              <a:off x="3810000" y="1071740"/>
              <a:ext cx="600075" cy="1190625"/>
              <a:chOff x="5219700" y="4267200"/>
              <a:chExt cx="600075" cy="1190625"/>
            </a:xfrm>
          </p:grpSpPr>
          <p:sp>
            <p:nvSpPr>
              <p:cNvPr id="67" name="Freeform 66"/>
              <p:cNvSpPr/>
              <p:nvPr/>
            </p:nvSpPr>
            <p:spPr>
              <a:xfrm>
                <a:off x="5399147" y="4285541"/>
                <a:ext cx="420430" cy="1171607"/>
              </a:xfrm>
              <a:custGeom>
                <a:avLst/>
                <a:gdLst>
                  <a:gd name="connsiteX0" fmla="*/ 419100 w 419100"/>
                  <a:gd name="connsiteY0" fmla="*/ 0 h 1171575"/>
                  <a:gd name="connsiteX1" fmla="*/ 285750 w 419100"/>
                  <a:gd name="connsiteY1" fmla="*/ 933450 h 1171575"/>
                  <a:gd name="connsiteX2" fmla="*/ 0 w 419100"/>
                  <a:gd name="connsiteY2" fmla="*/ 1171575 h 1171575"/>
                </a:gdLst>
                <a:ahLst/>
                <a:cxnLst>
                  <a:cxn ang="0">
                    <a:pos x="connsiteX0" y="connsiteY0"/>
                  </a:cxn>
                  <a:cxn ang="0">
                    <a:pos x="connsiteX1" y="connsiteY1"/>
                  </a:cxn>
                  <a:cxn ang="0">
                    <a:pos x="connsiteX2" y="connsiteY2"/>
                  </a:cxn>
                </a:cxnLst>
                <a:rect l="l" t="t" r="r" b="b"/>
                <a:pathLst>
                  <a:path w="419100" h="1171575">
                    <a:moveTo>
                      <a:pt x="419100" y="0"/>
                    </a:moveTo>
                    <a:cubicBezTo>
                      <a:pt x="387350" y="369094"/>
                      <a:pt x="355600" y="738188"/>
                      <a:pt x="285750" y="933450"/>
                    </a:cubicBezTo>
                    <a:cubicBezTo>
                      <a:pt x="215900" y="1128712"/>
                      <a:pt x="107950" y="1150143"/>
                      <a:pt x="0" y="11715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8" name="Freeform 67"/>
              <p:cNvSpPr/>
              <p:nvPr/>
            </p:nvSpPr>
            <p:spPr>
              <a:xfrm>
                <a:off x="5219421" y="4268119"/>
                <a:ext cx="420430" cy="1171607"/>
              </a:xfrm>
              <a:custGeom>
                <a:avLst/>
                <a:gdLst>
                  <a:gd name="connsiteX0" fmla="*/ 419100 w 419100"/>
                  <a:gd name="connsiteY0" fmla="*/ 0 h 1171575"/>
                  <a:gd name="connsiteX1" fmla="*/ 285750 w 419100"/>
                  <a:gd name="connsiteY1" fmla="*/ 933450 h 1171575"/>
                  <a:gd name="connsiteX2" fmla="*/ 0 w 419100"/>
                  <a:gd name="connsiteY2" fmla="*/ 1171575 h 1171575"/>
                </a:gdLst>
                <a:ahLst/>
                <a:cxnLst>
                  <a:cxn ang="0">
                    <a:pos x="connsiteX0" y="connsiteY0"/>
                  </a:cxn>
                  <a:cxn ang="0">
                    <a:pos x="connsiteX1" y="connsiteY1"/>
                  </a:cxn>
                  <a:cxn ang="0">
                    <a:pos x="connsiteX2" y="connsiteY2"/>
                  </a:cxn>
                </a:cxnLst>
                <a:rect l="l" t="t" r="r" b="b"/>
                <a:pathLst>
                  <a:path w="419100" h="1171575">
                    <a:moveTo>
                      <a:pt x="419100" y="0"/>
                    </a:moveTo>
                    <a:cubicBezTo>
                      <a:pt x="387350" y="369094"/>
                      <a:pt x="355600" y="738188"/>
                      <a:pt x="285750" y="933450"/>
                    </a:cubicBezTo>
                    <a:cubicBezTo>
                      <a:pt x="215900" y="1128712"/>
                      <a:pt x="107950" y="1150143"/>
                      <a:pt x="0" y="11715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9" name="Freeform 68"/>
              <p:cNvSpPr/>
              <p:nvPr/>
            </p:nvSpPr>
            <p:spPr>
              <a:xfrm>
                <a:off x="5296446" y="4268119"/>
                <a:ext cx="417220" cy="1171607"/>
              </a:xfrm>
              <a:custGeom>
                <a:avLst/>
                <a:gdLst>
                  <a:gd name="connsiteX0" fmla="*/ 419100 w 419100"/>
                  <a:gd name="connsiteY0" fmla="*/ 0 h 1171575"/>
                  <a:gd name="connsiteX1" fmla="*/ 285750 w 419100"/>
                  <a:gd name="connsiteY1" fmla="*/ 933450 h 1171575"/>
                  <a:gd name="connsiteX2" fmla="*/ 0 w 419100"/>
                  <a:gd name="connsiteY2" fmla="*/ 1171575 h 1171575"/>
                </a:gdLst>
                <a:ahLst/>
                <a:cxnLst>
                  <a:cxn ang="0">
                    <a:pos x="connsiteX0" y="connsiteY0"/>
                  </a:cxn>
                  <a:cxn ang="0">
                    <a:pos x="connsiteX1" y="connsiteY1"/>
                  </a:cxn>
                  <a:cxn ang="0">
                    <a:pos x="connsiteX2" y="connsiteY2"/>
                  </a:cxn>
                </a:cxnLst>
                <a:rect l="l" t="t" r="r" b="b"/>
                <a:pathLst>
                  <a:path w="419100" h="1171575">
                    <a:moveTo>
                      <a:pt x="419100" y="0"/>
                    </a:moveTo>
                    <a:cubicBezTo>
                      <a:pt x="387350" y="369094"/>
                      <a:pt x="355600" y="738188"/>
                      <a:pt x="285750" y="933450"/>
                    </a:cubicBezTo>
                    <a:cubicBezTo>
                      <a:pt x="215900" y="1128712"/>
                      <a:pt x="107950" y="1150143"/>
                      <a:pt x="0" y="1171575"/>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33829" name="Picture 4" descr="http://theenergycollective.com/sites/theenergycollective.com/files/imagepicker/488516/thermostats.jp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0" y="4495800"/>
              <a:ext cx="457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30" name="Picture 4" descr="http://theenergycollective.com/sites/theenergycollective.com/files/imagepicker/488516/thermostats.jp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5600" y="3276600"/>
              <a:ext cx="457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31" name="Picture 4" descr="http://theenergycollective.com/sites/theenergycollective.com/files/imagepicker/488516/thermostats.jp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3600" y="990600"/>
              <a:ext cx="457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32" name="Picture 7"/>
            <p:cNvPicPr>
              <a:picLocks noChangeAspect="1" noChangeArrowheads="1"/>
            </p:cNvPicPr>
            <p:nvPr/>
          </p:nvPicPr>
          <p:blipFill>
            <a:blip r:embed="rId10">
              <a:clrChange>
                <a:clrFrom>
                  <a:srgbClr val="D2D0B9"/>
                </a:clrFrom>
                <a:clrTo>
                  <a:srgbClr val="D2D0B9">
                    <a:alpha val="0"/>
                  </a:srgbClr>
                </a:clrTo>
              </a:clrChange>
              <a:extLst>
                <a:ext uri="{28A0092B-C50C-407E-A947-70E740481C1C}">
                  <a14:useLocalDpi xmlns:a14="http://schemas.microsoft.com/office/drawing/2010/main" val="0"/>
                </a:ext>
              </a:extLst>
            </a:blip>
            <a:srcRect/>
            <a:stretch>
              <a:fillRect/>
            </a:stretch>
          </p:blipFill>
          <p:spPr bwMode="auto">
            <a:xfrm>
              <a:off x="7543800" y="1752600"/>
              <a:ext cx="1447800" cy="1223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33" name="Picture 7" descr="http://www.solarsolutionssa.co.za/files/model-houses-pv-panel.jpg"/>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3200400"/>
              <a:ext cx="1727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3798" name="TextBox 90"/>
          <p:cNvSpPr txBox="1">
            <a:spLocks noChangeArrowheads="1"/>
          </p:cNvSpPr>
          <p:nvPr/>
        </p:nvSpPr>
        <p:spPr bwMode="auto">
          <a:xfrm>
            <a:off x="7440613" y="6510867"/>
            <a:ext cx="1433726"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900"/>
              <a:t>Courtesy of Gluon.Power</a:t>
            </a:r>
          </a:p>
        </p:txBody>
      </p:sp>
      <p:sp>
        <p:nvSpPr>
          <p:cNvPr id="4" name="Oval 3"/>
          <p:cNvSpPr>
            <a:spLocks noChangeArrowheads="1"/>
          </p:cNvSpPr>
          <p:nvPr/>
        </p:nvSpPr>
        <p:spPr bwMode="auto">
          <a:xfrm>
            <a:off x="2057400" y="4677834"/>
            <a:ext cx="2133600" cy="666751"/>
          </a:xfrm>
          <a:prstGeom prst="ellipse">
            <a:avLst/>
          </a:prstGeom>
          <a:solidFill>
            <a:srgbClr val="953735">
              <a:alpha val="36862"/>
            </a:srgbClr>
          </a:soli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a:solidFill>
                <a:srgbClr val="FFFFFF"/>
              </a:solidFill>
              <a:latin typeface="Calibri" charset="0"/>
            </a:endParaRPr>
          </a:p>
        </p:txBody>
      </p:sp>
      <p:cxnSp>
        <p:nvCxnSpPr>
          <p:cNvPr id="6" name="Straight Arrow Connector 5"/>
          <p:cNvCxnSpPr>
            <a:cxnSpLocks noChangeShapeType="1"/>
          </p:cNvCxnSpPr>
          <p:nvPr/>
        </p:nvCxnSpPr>
        <p:spPr bwMode="auto">
          <a:xfrm flipH="1" flipV="1">
            <a:off x="3581400" y="5346701"/>
            <a:ext cx="533400" cy="842433"/>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3801" name="TextBox 7"/>
          <p:cNvSpPr txBox="1">
            <a:spLocks noChangeArrowheads="1"/>
          </p:cNvSpPr>
          <p:nvPr/>
        </p:nvSpPr>
        <p:spPr bwMode="auto">
          <a:xfrm>
            <a:off x="3962400" y="6369051"/>
            <a:ext cx="28279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Opportunity for innovation</a:t>
            </a:r>
          </a:p>
        </p:txBody>
      </p:sp>
    </p:spTree>
    <p:extLst>
      <p:ext uri="{BB962C8B-B14F-4D97-AF65-F5344CB8AC3E}">
        <p14:creationId xmlns:p14="http://schemas.microsoft.com/office/powerpoint/2010/main" val="34566936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1603C6-DFC3-7612-EFBD-BD66C6BA0F5A}"/>
              </a:ext>
            </a:extLst>
          </p:cNvPr>
          <p:cNvSpPr txBox="1"/>
          <p:nvPr/>
        </p:nvSpPr>
        <p:spPr>
          <a:xfrm>
            <a:off x="1215024" y="2782669"/>
            <a:ext cx="6713951" cy="6463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en-US" sz="3600" b="1" cap="small" dirty="0">
                <a:solidFill>
                  <a:schemeClr val="accent2">
                    <a:lumMod val="75000"/>
                  </a:schemeClr>
                </a:solidFill>
                <a:latin typeface="Arial"/>
                <a:cs typeface="Arial"/>
              </a:rPr>
              <a:t>Power Electronics Systems</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p:cNvSpPr>
          <p:nvPr>
            <p:ph type="body" idx="1"/>
          </p:nvPr>
        </p:nvSpPr>
        <p:spPr>
          <a:xfrm>
            <a:off x="990600" y="1143000"/>
            <a:ext cx="8153400" cy="5334000"/>
          </a:xfrm>
          <a:prstGeom prst="rect">
            <a:avLst/>
          </a:prstGeom>
        </p:spPr>
        <p:txBody>
          <a:bodyPr lIns="0" tIns="0" rIns="0" bIns="0">
            <a:normAutofit/>
          </a:bodyPr>
          <a:lstStyle/>
          <a:p>
            <a:pPr lvl="0">
              <a:buSzTx/>
              <a:buNone/>
            </a:pPr>
            <a:endParaRPr sz="1400" i="1" dirty="0"/>
          </a:p>
          <a:p>
            <a:pPr marL="0" lvl="0" indent="0">
              <a:spcBef>
                <a:spcPts val="500"/>
              </a:spcBef>
              <a:buNone/>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Traditional power conversion</a:t>
            </a:r>
          </a:p>
          <a:p>
            <a:pPr marL="838200" lvl="1" indent="-381000">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Linear Electronics- Transistors in active mode (linear region)</a:t>
            </a:r>
          </a:p>
          <a:p>
            <a:pPr marL="1200150" lvl="2" indent="-285750"/>
            <a:r>
              <a:rPr sz="2000" dirty="0">
                <a:effectLst>
                  <a:outerShdw blurRad="12700" dist="25400" dir="2700000" rotWithShape="0">
                    <a:srgbClr val="DDDDDD"/>
                  </a:outerShdw>
                </a:effectLst>
                <a:latin typeface="Times New Roman Bold"/>
                <a:ea typeface="Times New Roman Bold"/>
                <a:cs typeface="Times New Roman Bold"/>
                <a:sym typeface="Times New Roman Bold"/>
              </a:rPr>
              <a:t>Transistor acts as variable resistor for control</a:t>
            </a:r>
          </a:p>
          <a:p>
            <a:pPr marL="1200150" lvl="2" indent="-285750"/>
            <a:r>
              <a:rPr sz="2000" dirty="0">
                <a:effectLst>
                  <a:outerShdw blurRad="12700" dist="25400" dir="2700000" rotWithShape="0">
                    <a:srgbClr val="DDDDDD"/>
                  </a:outerShdw>
                </a:effectLst>
                <a:latin typeface="Times New Roman Bold"/>
                <a:ea typeface="Times New Roman Bold"/>
                <a:cs typeface="Times New Roman Bold"/>
                <a:sym typeface="Times New Roman Bold"/>
              </a:rPr>
              <a:t>Terrible efficiency (50% not uncommon)</a:t>
            </a:r>
          </a:p>
          <a:p>
            <a:pPr marL="1200150" lvl="2" indent="-285750"/>
            <a:r>
              <a:rPr sz="2000" dirty="0">
                <a:effectLst>
                  <a:outerShdw blurRad="12700" dist="25400" dir="2700000" rotWithShape="0">
                    <a:srgbClr val="DDDDDD"/>
                  </a:outerShdw>
                </a:effectLst>
                <a:latin typeface="Times New Roman Bold"/>
                <a:ea typeface="Times New Roman Bold"/>
                <a:cs typeface="Times New Roman Bold"/>
                <a:sym typeface="Times New Roman Bold"/>
              </a:rPr>
              <a:t>Low conversion range (greater </a:t>
            </a:r>
            <a:r>
              <a:rPr sz="2000" dirty="0" err="1">
                <a:effectLst>
                  <a:outerShdw blurRad="12700" dist="25400" dir="2700000" rotWithShape="0">
                    <a:srgbClr val="DDDDDD"/>
                  </a:outerShdw>
                </a:effectLst>
                <a:latin typeface="Times New Roman Bold"/>
                <a:ea typeface="Times New Roman Bold"/>
                <a:cs typeface="Times New Roman Bold"/>
                <a:sym typeface="Times New Roman Bold"/>
              </a:rPr>
              <a:t>Vd</a:t>
            </a:r>
            <a:r>
              <a:rPr sz="2000" dirty="0">
                <a:effectLst>
                  <a:outerShdw blurRad="12700" dist="25400" dir="2700000" rotWithShape="0">
                    <a:srgbClr val="DDDDDD"/>
                  </a:outerShdw>
                </a:effectLst>
                <a:latin typeface="Times New Roman Bold"/>
                <a:ea typeface="Times New Roman Bold"/>
                <a:cs typeface="Times New Roman Bold"/>
                <a:sym typeface="Times New Roman Bold"/>
              </a:rPr>
              <a:t> smaller efficiency)</a:t>
            </a:r>
          </a:p>
          <a:p>
            <a:pPr marL="1200150" lvl="2" indent="-285750"/>
            <a:r>
              <a:rPr sz="2000" dirty="0">
                <a:effectLst>
                  <a:outerShdw blurRad="12700" dist="25400" dir="2700000" rotWithShape="0">
                    <a:srgbClr val="DDDDDD"/>
                  </a:outerShdw>
                </a:effectLst>
                <a:latin typeface="Times New Roman Bold"/>
                <a:ea typeface="Times New Roman Bold"/>
                <a:cs typeface="Times New Roman Bold"/>
                <a:sym typeface="Times New Roman Bold"/>
              </a:rPr>
              <a:t>Low power applications</a:t>
            </a:r>
          </a:p>
          <a:p>
            <a:pPr marL="838200" lvl="1" indent="-381000">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Motor-Generator Sets (AC-DC or AC-AC)</a:t>
            </a:r>
          </a:p>
          <a:p>
            <a:pPr marL="1200150" lvl="2" indent="-285750"/>
            <a:r>
              <a:rPr sz="2000" dirty="0">
                <a:effectLst>
                  <a:outerShdw blurRad="12700" dist="25400" dir="2700000" rotWithShape="0">
                    <a:srgbClr val="DDDDDD"/>
                  </a:outerShdw>
                </a:effectLst>
                <a:latin typeface="Times New Roman Bold"/>
                <a:ea typeface="Times New Roman Bold"/>
                <a:cs typeface="Times New Roman Bold"/>
                <a:sym typeface="Times New Roman Bold"/>
              </a:rPr>
              <a:t>Can still be found in use</a:t>
            </a:r>
          </a:p>
          <a:p>
            <a:pPr marL="1200150" lvl="2" indent="-285750"/>
            <a:r>
              <a:rPr sz="2000" dirty="0">
                <a:effectLst>
                  <a:outerShdw blurRad="12700" dist="25400" dir="2700000" rotWithShape="0">
                    <a:srgbClr val="DDDDDD"/>
                  </a:outerShdw>
                </a:effectLst>
                <a:latin typeface="Times New Roman Bold"/>
                <a:ea typeface="Times New Roman Bold"/>
                <a:cs typeface="Times New Roman Bold"/>
                <a:sym typeface="Times New Roman Bold"/>
              </a:rPr>
              <a:t>Large physical size</a:t>
            </a:r>
          </a:p>
          <a:p>
            <a:pPr marL="1200150" lvl="2" indent="-285750"/>
            <a:r>
              <a:rPr sz="2000" dirty="0">
                <a:effectLst>
                  <a:outerShdw blurRad="12700" dist="25400" dir="2700000" rotWithShape="0">
                    <a:srgbClr val="DDDDDD"/>
                  </a:outerShdw>
                </a:effectLst>
                <a:latin typeface="Times New Roman Bold"/>
                <a:ea typeface="Times New Roman Bold"/>
                <a:cs typeface="Times New Roman Bold"/>
                <a:sym typeface="Times New Roman Bold"/>
              </a:rPr>
              <a:t>Maintenance intensive</a:t>
            </a:r>
          </a:p>
          <a:p>
            <a:pPr marL="1200150" lvl="2" indent="-285750"/>
            <a:r>
              <a:rPr sz="2000" dirty="0">
                <a:effectLst>
                  <a:outerShdw blurRad="12700" dist="25400" dir="2700000" rotWithShape="0">
                    <a:srgbClr val="DDDDDD"/>
                  </a:outerShdw>
                </a:effectLst>
                <a:latin typeface="Times New Roman Bold"/>
                <a:ea typeface="Times New Roman Bold"/>
                <a:cs typeface="Times New Roman Bold"/>
                <a:sym typeface="Times New Roman Bold"/>
              </a:rPr>
              <a:t>Low efficiency</a:t>
            </a:r>
          </a:p>
          <a:p>
            <a:pPr marL="1200150" lvl="2" indent="-285750"/>
            <a:r>
              <a:rPr sz="2000" dirty="0">
                <a:effectLst>
                  <a:outerShdw blurRad="12700" dist="25400" dir="2700000" rotWithShape="0">
                    <a:srgbClr val="DDDDDD"/>
                  </a:outerShdw>
                </a:effectLst>
                <a:latin typeface="Times New Roman Bold"/>
                <a:ea typeface="Times New Roman Bold"/>
                <a:cs typeface="Times New Roman Bold"/>
                <a:sym typeface="Times New Roman Bold"/>
              </a:rPr>
              <a:t>Poor Load regulation</a:t>
            </a:r>
          </a:p>
        </p:txBody>
      </p:sp>
      <p:sp>
        <p:nvSpPr>
          <p:cNvPr id="2" name="TextBox 1">
            <a:extLst>
              <a:ext uri="{FF2B5EF4-FFF2-40B4-BE49-F238E27FC236}">
                <a16:creationId xmlns:a16="http://schemas.microsoft.com/office/drawing/2014/main" id="{6B73CB39-1FFF-F14C-0DC5-1A387E957123}"/>
              </a:ext>
            </a:extLst>
          </p:cNvPr>
          <p:cNvSpPr txBox="1"/>
          <p:nvPr/>
        </p:nvSpPr>
        <p:spPr>
          <a:xfrm>
            <a:off x="1439449" y="381000"/>
            <a:ext cx="6713951" cy="830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en-US" b="1" cap="small" dirty="0">
                <a:solidFill>
                  <a:schemeClr val="accent2">
                    <a:lumMod val="75000"/>
                  </a:schemeClr>
                </a:solidFill>
                <a:latin typeface="Arial"/>
                <a:cs typeface="Arial"/>
              </a:rPr>
              <a:t>Power Electronics: A Historical Perspective</a:t>
            </a:r>
          </a:p>
        </p:txBody>
      </p:sp>
    </p:spTree>
    <p:extLst>
      <p:ext uri="{BB962C8B-B14F-4D97-AF65-F5344CB8AC3E}">
        <p14:creationId xmlns:p14="http://schemas.microsoft.com/office/powerpoint/2010/main" val="2165694159"/>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pdf"/>
          <p:cNvPicPr/>
          <p:nvPr/>
        </p:nvPicPr>
        <p:blipFill>
          <a:blip r:embed="rId2"/>
          <a:stretch>
            <a:fillRect/>
          </a:stretch>
        </p:blipFill>
        <p:spPr>
          <a:xfrm>
            <a:off x="914400" y="1524000"/>
            <a:ext cx="7559675" cy="4005263"/>
          </a:xfrm>
          <a:prstGeom prst="rect">
            <a:avLst/>
          </a:prstGeom>
          <a:ln w="12700">
            <a:miter lim="400000"/>
          </a:ln>
        </p:spPr>
      </p:pic>
      <p:sp>
        <p:nvSpPr>
          <p:cNvPr id="4" name="TextBox 3">
            <a:extLst>
              <a:ext uri="{FF2B5EF4-FFF2-40B4-BE49-F238E27FC236}">
                <a16:creationId xmlns:a16="http://schemas.microsoft.com/office/drawing/2014/main" id="{A0B72600-5D5B-B26E-2BAC-E65769408C6A}"/>
              </a:ext>
            </a:extLst>
          </p:cNvPr>
          <p:cNvSpPr txBox="1"/>
          <p:nvPr/>
        </p:nvSpPr>
        <p:spPr>
          <a:xfrm>
            <a:off x="1453019" y="386168"/>
            <a:ext cx="6713951" cy="830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en-US" b="1" cap="small" dirty="0">
                <a:solidFill>
                  <a:schemeClr val="accent2">
                    <a:lumMod val="75000"/>
                  </a:schemeClr>
                </a:solidFill>
                <a:latin typeface="Arial"/>
                <a:cs typeface="Arial"/>
                <a:sym typeface="Times New Roman Bold"/>
              </a:rPr>
              <a:t> Simplified Block Diagram of Power Electronics System</a:t>
            </a:r>
            <a:r>
              <a:rPr lang="en-US" b="1" cap="small" dirty="0">
                <a:solidFill>
                  <a:schemeClr val="accent2">
                    <a:lumMod val="75000"/>
                  </a:schemeClr>
                </a:solidFill>
                <a:latin typeface="Arial"/>
                <a:cs typeface="Arial"/>
              </a:rPr>
              <a:t> </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pdf"/>
          <p:cNvPicPr/>
          <p:nvPr/>
        </p:nvPicPr>
        <p:blipFill>
          <a:blip r:embed="rId2"/>
          <a:stretch>
            <a:fillRect/>
          </a:stretch>
        </p:blipFill>
        <p:spPr>
          <a:xfrm>
            <a:off x="685800" y="1371600"/>
            <a:ext cx="7907338" cy="4810125"/>
          </a:xfrm>
          <a:prstGeom prst="rect">
            <a:avLst/>
          </a:prstGeom>
          <a:ln w="12700">
            <a:miter lim="400000"/>
          </a:ln>
        </p:spPr>
      </p:pic>
      <p:sp>
        <p:nvSpPr>
          <p:cNvPr id="3" name="TextBox 2">
            <a:extLst>
              <a:ext uri="{FF2B5EF4-FFF2-40B4-BE49-F238E27FC236}">
                <a16:creationId xmlns:a16="http://schemas.microsoft.com/office/drawing/2014/main" id="{56536004-6866-CB27-1ABE-B983729F2668}"/>
              </a:ext>
            </a:extLst>
          </p:cNvPr>
          <p:cNvSpPr txBox="1"/>
          <p:nvPr/>
        </p:nvSpPr>
        <p:spPr>
          <a:xfrm>
            <a:off x="1565753" y="361116"/>
            <a:ext cx="6713951" cy="830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en-US" b="1" cap="small" dirty="0">
                <a:solidFill>
                  <a:schemeClr val="accent2">
                    <a:lumMod val="75000"/>
                  </a:schemeClr>
                </a:solidFill>
                <a:latin typeface="Arial"/>
                <a:cs typeface="Arial"/>
                <a:sym typeface="Times New Roman Bold"/>
              </a:rPr>
              <a:t>Detailed Block Diagram of Power Electronics System</a:t>
            </a:r>
            <a:r>
              <a:rPr lang="en-US" b="1" cap="small" dirty="0">
                <a:solidFill>
                  <a:schemeClr val="accent2">
                    <a:lumMod val="75000"/>
                  </a:schemeClr>
                </a:solidFill>
                <a:latin typeface="Arial"/>
                <a:cs typeface="Arial"/>
              </a:rPr>
              <a:t> </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image.png"/>
          <p:cNvPicPr/>
          <p:nvPr/>
        </p:nvPicPr>
        <p:blipFill>
          <a:blip r:embed="rId2"/>
          <a:stretch>
            <a:fillRect/>
          </a:stretch>
        </p:blipFill>
        <p:spPr>
          <a:xfrm>
            <a:off x="609600" y="1752600"/>
            <a:ext cx="7315200" cy="3371850"/>
          </a:xfrm>
          <a:prstGeom prst="rect">
            <a:avLst/>
          </a:prstGeom>
          <a:ln w="12700">
            <a:miter lim="400000"/>
          </a:ln>
        </p:spPr>
      </p:pic>
      <p:sp>
        <p:nvSpPr>
          <p:cNvPr id="2" name="TextBox 1">
            <a:extLst>
              <a:ext uri="{FF2B5EF4-FFF2-40B4-BE49-F238E27FC236}">
                <a16:creationId xmlns:a16="http://schemas.microsoft.com/office/drawing/2014/main" id="{EF216664-40AA-5DA0-C326-EA6E2B6BB2E1}"/>
              </a:ext>
            </a:extLst>
          </p:cNvPr>
          <p:cNvSpPr txBox="1"/>
          <p:nvPr/>
        </p:nvSpPr>
        <p:spPr>
          <a:xfrm>
            <a:off x="1981199" y="216075"/>
            <a:ext cx="6523973" cy="830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en-US" b="1" cap="small" dirty="0">
                <a:solidFill>
                  <a:schemeClr val="accent2">
                    <a:lumMod val="75000"/>
                  </a:schemeClr>
                </a:solidFill>
                <a:latin typeface="Arial"/>
                <a:cs typeface="Arial"/>
              </a:rPr>
              <a:t>Typical PC Power Supply Conversion Block Diagram</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p:cNvSpPr>
          <p:nvPr>
            <p:ph type="body" idx="1"/>
          </p:nvPr>
        </p:nvSpPr>
        <p:spPr>
          <a:xfrm>
            <a:off x="685800" y="1676400"/>
            <a:ext cx="8229600" cy="4191000"/>
          </a:xfrm>
          <a:prstGeom prst="rect">
            <a:avLst/>
          </a:prstGeom>
        </p:spPr>
        <p:txBody>
          <a:bodyPr lIns="0" tIns="0" rIns="0" bIns="0">
            <a:normAutofit/>
          </a:bodyPr>
          <a:lstStyle/>
          <a:p>
            <a:pPr marL="0" lvl="0" indent="0" algn="just">
              <a:spcBef>
                <a:spcPts val="500"/>
              </a:spcBef>
              <a:buNone/>
            </a:pPr>
            <a:r>
              <a:rPr sz="2400" dirty="0"/>
              <a:t>Power Electronic systems perform one or more of the following conversion functions:</a:t>
            </a:r>
          </a:p>
          <a:p>
            <a:pPr lvl="0" algn="just">
              <a:buSzTx/>
              <a:buNone/>
            </a:pPr>
            <a:endParaRPr sz="2400" dirty="0"/>
          </a:p>
          <a:p>
            <a:pPr lvl="0" algn="just">
              <a:spcBef>
                <a:spcPts val="500"/>
              </a:spcBef>
              <a:buSzTx/>
              <a:buNone/>
            </a:pPr>
            <a:r>
              <a:rPr sz="2400" dirty="0">
                <a:latin typeface="Times New Roman Bold"/>
                <a:ea typeface="Times New Roman Bold"/>
                <a:cs typeface="Times New Roman Bold"/>
                <a:sym typeface="Times New Roman Bold"/>
              </a:rPr>
              <a:t>	a)Rectification (</a:t>
            </a:r>
            <a:r>
              <a:rPr sz="2400" b="1" i="1" dirty="0"/>
              <a:t>ac</a:t>
            </a:r>
            <a:r>
              <a:rPr sz="2400" dirty="0">
                <a:latin typeface="Times New Roman Bold"/>
                <a:ea typeface="Times New Roman Bold"/>
                <a:cs typeface="Times New Roman Bold"/>
                <a:sym typeface="Times New Roman Bold"/>
              </a:rPr>
              <a:t>-to-</a:t>
            </a:r>
            <a:r>
              <a:rPr sz="2400" b="1" i="1" dirty="0"/>
              <a:t>dc</a:t>
            </a:r>
            <a:r>
              <a:rPr sz="2400" dirty="0">
                <a:latin typeface="Times New Roman Bold"/>
                <a:ea typeface="Times New Roman Bold"/>
                <a:cs typeface="Times New Roman Bold"/>
                <a:sym typeface="Times New Roman Bold"/>
              </a:rPr>
              <a:t>)</a:t>
            </a:r>
          </a:p>
          <a:p>
            <a:pPr lvl="0" algn="just">
              <a:spcBef>
                <a:spcPts val="500"/>
              </a:spcBef>
              <a:buSzTx/>
              <a:buNone/>
            </a:pPr>
            <a:r>
              <a:rPr sz="2400" dirty="0">
                <a:latin typeface="Times New Roman Bold"/>
                <a:ea typeface="Times New Roman Bold"/>
                <a:cs typeface="Times New Roman Bold"/>
                <a:sym typeface="Times New Roman Bold"/>
              </a:rPr>
              <a:t>	b) Inversion (</a:t>
            </a:r>
            <a:r>
              <a:rPr sz="2400" b="1" i="1" dirty="0"/>
              <a:t>dc</a:t>
            </a:r>
            <a:r>
              <a:rPr sz="2400" dirty="0">
                <a:latin typeface="Times New Roman Bold"/>
                <a:ea typeface="Times New Roman Bold"/>
                <a:cs typeface="Times New Roman Bold"/>
                <a:sym typeface="Times New Roman Bold"/>
              </a:rPr>
              <a:t>-to-</a:t>
            </a:r>
            <a:r>
              <a:rPr sz="2400" b="1" i="1" dirty="0"/>
              <a:t>ac</a:t>
            </a:r>
            <a:r>
              <a:rPr sz="2400" dirty="0">
                <a:latin typeface="Times New Roman Bold"/>
                <a:ea typeface="Times New Roman Bold"/>
                <a:cs typeface="Times New Roman Bold"/>
                <a:sym typeface="Times New Roman Bold"/>
              </a:rPr>
              <a:t>)</a:t>
            </a:r>
          </a:p>
          <a:p>
            <a:pPr lvl="0" algn="just">
              <a:spcBef>
                <a:spcPts val="500"/>
              </a:spcBef>
              <a:buSzTx/>
              <a:buNone/>
            </a:pPr>
            <a:r>
              <a:rPr sz="2400" dirty="0">
                <a:latin typeface="Times New Roman Bold"/>
                <a:ea typeface="Times New Roman Bold"/>
                <a:cs typeface="Times New Roman Bold"/>
                <a:sym typeface="Times New Roman Bold"/>
              </a:rPr>
              <a:t>	c) Cycloconversion</a:t>
            </a:r>
          </a:p>
          <a:p>
            <a:pPr lvl="0" algn="just">
              <a:spcBef>
                <a:spcPts val="500"/>
              </a:spcBef>
              <a:buSzTx/>
              <a:buNone/>
            </a:pPr>
            <a:r>
              <a:rPr sz="2400" dirty="0">
                <a:latin typeface="Times New Roman Bold"/>
                <a:ea typeface="Times New Roman Bold"/>
                <a:cs typeface="Times New Roman Bold"/>
                <a:sym typeface="Times New Roman Bold"/>
              </a:rPr>
              <a:t>			(</a:t>
            </a:r>
            <a:r>
              <a:rPr sz="2400" b="1" i="1" dirty="0"/>
              <a:t>ac</a:t>
            </a:r>
            <a:r>
              <a:rPr sz="2400" dirty="0">
                <a:latin typeface="Times New Roman Bold"/>
                <a:ea typeface="Times New Roman Bold"/>
                <a:cs typeface="Times New Roman Bold"/>
                <a:sym typeface="Times New Roman Bold"/>
              </a:rPr>
              <a:t>-to-</a:t>
            </a:r>
            <a:r>
              <a:rPr sz="2400" b="1" i="1" dirty="0"/>
              <a:t>ac</a:t>
            </a:r>
            <a:r>
              <a:rPr sz="2400" dirty="0">
                <a:latin typeface="Times New Roman Bold"/>
                <a:ea typeface="Times New Roman Bold"/>
                <a:cs typeface="Times New Roman Bold"/>
                <a:sym typeface="Times New Roman Bold"/>
              </a:rPr>
              <a:t> different frequencies) or </a:t>
            </a:r>
          </a:p>
          <a:p>
            <a:pPr lvl="0" algn="just">
              <a:spcBef>
                <a:spcPts val="500"/>
              </a:spcBef>
              <a:buSzTx/>
              <a:buNone/>
            </a:pPr>
            <a:r>
              <a:rPr sz="2400" dirty="0">
                <a:latin typeface="Times New Roman Bold"/>
                <a:ea typeface="Times New Roman Bold"/>
                <a:cs typeface="Times New Roman Bold"/>
                <a:sym typeface="Times New Roman Bold"/>
              </a:rPr>
              <a:t>			(</a:t>
            </a:r>
            <a:r>
              <a:rPr sz="2400" b="1" i="1" dirty="0"/>
              <a:t>ac</a:t>
            </a:r>
            <a:r>
              <a:rPr sz="2400" dirty="0">
                <a:latin typeface="Times New Roman Bold"/>
                <a:ea typeface="Times New Roman Bold"/>
                <a:cs typeface="Times New Roman Bold"/>
                <a:sym typeface="Times New Roman Bold"/>
              </a:rPr>
              <a:t>-to-</a:t>
            </a:r>
            <a:r>
              <a:rPr sz="2400" b="1" i="1" dirty="0"/>
              <a:t>ac </a:t>
            </a:r>
            <a:r>
              <a:rPr sz="2400" dirty="0">
                <a:latin typeface="Times New Roman Bold"/>
                <a:ea typeface="Times New Roman Bold"/>
                <a:cs typeface="Times New Roman Bold"/>
                <a:sym typeface="Times New Roman Bold"/>
              </a:rPr>
              <a:t>same frequency)</a:t>
            </a:r>
          </a:p>
          <a:p>
            <a:pPr lvl="0" algn="just">
              <a:spcBef>
                <a:spcPts val="500"/>
              </a:spcBef>
              <a:buSzTx/>
              <a:buNone/>
            </a:pPr>
            <a:r>
              <a:rPr sz="2400" dirty="0">
                <a:latin typeface="Times New Roman Bold"/>
                <a:ea typeface="Times New Roman Bold"/>
                <a:cs typeface="Times New Roman Bold"/>
                <a:sym typeface="Times New Roman Bold"/>
              </a:rPr>
              <a:t>	d) Conversion (</a:t>
            </a:r>
            <a:r>
              <a:rPr sz="2400" b="1" i="1" dirty="0"/>
              <a:t>dc</a:t>
            </a:r>
            <a:r>
              <a:rPr sz="2400" dirty="0">
                <a:latin typeface="Times New Roman Bold"/>
                <a:ea typeface="Times New Roman Bold"/>
                <a:cs typeface="Times New Roman Bold"/>
                <a:sym typeface="Times New Roman Bold"/>
              </a:rPr>
              <a:t>-to-</a:t>
            </a:r>
            <a:r>
              <a:rPr sz="2400" b="1" i="1" dirty="0"/>
              <a:t>dc</a:t>
            </a:r>
            <a:r>
              <a:rPr sz="2400" dirty="0">
                <a:latin typeface="Times New Roman Bold"/>
                <a:ea typeface="Times New Roman Bold"/>
                <a:cs typeface="Times New Roman Bold"/>
                <a:sym typeface="Times New Roman Bold"/>
              </a:rPr>
              <a:t>)</a:t>
            </a:r>
          </a:p>
        </p:txBody>
      </p:sp>
      <p:sp>
        <p:nvSpPr>
          <p:cNvPr id="3" name="TextBox 2">
            <a:extLst>
              <a:ext uri="{FF2B5EF4-FFF2-40B4-BE49-F238E27FC236}">
                <a16:creationId xmlns:a16="http://schemas.microsoft.com/office/drawing/2014/main" id="{75E70D22-C8F8-CA92-3608-578E2D5E1798}"/>
              </a:ext>
            </a:extLst>
          </p:cNvPr>
          <p:cNvSpPr txBox="1"/>
          <p:nvPr/>
        </p:nvSpPr>
        <p:spPr>
          <a:xfrm>
            <a:off x="2286000" y="467380"/>
            <a:ext cx="4572000" cy="5232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US" sz="2400" b="1" cap="small" dirty="0">
                <a:solidFill>
                  <a:schemeClr val="accent2">
                    <a:lumMod val="75000"/>
                  </a:schemeClr>
                </a:solidFill>
                <a:latin typeface="Arial"/>
                <a:cs typeface="Arial"/>
                <a:sym typeface="Times New Roman"/>
              </a:rPr>
              <a:t>Conversion</a:t>
            </a:r>
            <a:r>
              <a:rPr lang="en-US" sz="2800" dirty="0"/>
              <a:t> </a:t>
            </a:r>
            <a:r>
              <a:rPr lang="en-US" sz="2400" b="1" cap="small" dirty="0">
                <a:solidFill>
                  <a:schemeClr val="accent2">
                    <a:lumMod val="75000"/>
                  </a:schemeClr>
                </a:solidFill>
                <a:latin typeface="Arial"/>
                <a:cs typeface="Arial"/>
              </a:rPr>
              <a:t>Type Description</a:t>
            </a:r>
            <a:endParaRPr lang="en-US" dirty="0"/>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a:spLocks noGrp="1"/>
          </p:cNvSpPr>
          <p:nvPr>
            <p:ph type="title"/>
          </p:nvPr>
        </p:nvSpPr>
        <p:spPr>
          <a:xfrm>
            <a:off x="685800" y="-1"/>
            <a:ext cx="8001000" cy="1143002"/>
          </a:xfrm>
          <a:prstGeom prst="rect">
            <a:avLst/>
          </a:prstGeom>
        </p:spPr>
        <p:txBody>
          <a:bodyPr lIns="0" tIns="0" rIns="0" bIns="0">
            <a:normAutofit/>
          </a:bodyPr>
          <a:lstStyle/>
          <a:p>
            <a:pPr lvl="0">
              <a:defRPr sz="1800"/>
            </a:pPr>
            <a:r>
              <a:rPr sz="2800">
                <a:latin typeface="Times New Roman Bold"/>
                <a:ea typeface="Times New Roman Bold"/>
                <a:cs typeface="Times New Roman Bold"/>
                <a:sym typeface="Times New Roman Bold"/>
              </a:rPr>
              <a:t>Power Flow </a:t>
            </a:r>
            <a:br>
              <a:rPr sz="2800">
                <a:latin typeface="Times New Roman Bold"/>
                <a:ea typeface="Times New Roman Bold"/>
                <a:cs typeface="Times New Roman Bold"/>
                <a:sym typeface="Times New Roman Bold"/>
              </a:rPr>
            </a:br>
            <a:r>
              <a:rPr sz="2800">
                <a:latin typeface="Times New Roman Bold"/>
                <a:ea typeface="Times New Roman Bold"/>
                <a:cs typeface="Times New Roman Bold"/>
                <a:sym typeface="Times New Roman Bold"/>
              </a:rPr>
              <a:t>Unidirectional: input-to-output</a:t>
            </a:r>
          </a:p>
        </p:txBody>
      </p:sp>
      <p:pic>
        <p:nvPicPr>
          <p:cNvPr id="51" name="image.pdf"/>
          <p:cNvPicPr/>
          <p:nvPr/>
        </p:nvPicPr>
        <p:blipFill>
          <a:blip r:embed="rId2"/>
          <a:stretch>
            <a:fillRect/>
          </a:stretch>
        </p:blipFill>
        <p:spPr>
          <a:xfrm>
            <a:off x="990600" y="2362200"/>
            <a:ext cx="4497388" cy="2387600"/>
          </a:xfrm>
          <a:prstGeom prst="rect">
            <a:avLst/>
          </a:prstGeom>
          <a:ln w="12700">
            <a:miter lim="400000"/>
          </a:ln>
        </p:spPr>
      </p:pic>
      <p:pic>
        <p:nvPicPr>
          <p:cNvPr id="52" name="image.pdf"/>
          <p:cNvPicPr/>
          <p:nvPr/>
        </p:nvPicPr>
        <p:blipFill>
          <a:blip r:embed="rId3"/>
          <a:stretch>
            <a:fillRect/>
          </a:stretch>
        </p:blipFill>
        <p:spPr>
          <a:xfrm>
            <a:off x="5715000" y="2286000"/>
            <a:ext cx="2555875" cy="2555875"/>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a:spLocks noGrp="1"/>
          </p:cNvSpPr>
          <p:nvPr>
            <p:ph type="title"/>
          </p:nvPr>
        </p:nvSpPr>
        <p:spPr>
          <a:xfrm>
            <a:off x="609600" y="-1"/>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sz="2800"/>
              <a:t>Power Flow – Bi-directional</a:t>
            </a:r>
          </a:p>
        </p:txBody>
      </p:sp>
      <p:pic>
        <p:nvPicPr>
          <p:cNvPr id="55" name="image.pdf"/>
          <p:cNvPicPr/>
          <p:nvPr/>
        </p:nvPicPr>
        <p:blipFill>
          <a:blip r:embed="rId2"/>
          <a:stretch>
            <a:fillRect/>
          </a:stretch>
        </p:blipFill>
        <p:spPr>
          <a:xfrm>
            <a:off x="838200" y="2209800"/>
            <a:ext cx="4433888" cy="2444750"/>
          </a:xfrm>
          <a:prstGeom prst="rect">
            <a:avLst/>
          </a:prstGeom>
          <a:ln w="12700">
            <a:miter lim="400000"/>
          </a:ln>
        </p:spPr>
      </p:pic>
      <p:pic>
        <p:nvPicPr>
          <p:cNvPr id="56" name="image.pdf"/>
          <p:cNvPicPr/>
          <p:nvPr/>
        </p:nvPicPr>
        <p:blipFill>
          <a:blip r:embed="rId3"/>
          <a:stretch>
            <a:fillRect/>
          </a:stretch>
        </p:blipFill>
        <p:spPr>
          <a:xfrm>
            <a:off x="5791200" y="2286000"/>
            <a:ext cx="2555875" cy="255587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25229" y="1271752"/>
            <a:ext cx="588818" cy="1549400"/>
            <a:chOff x="230909" y="0"/>
            <a:chExt cx="588818" cy="1549400"/>
          </a:xfrm>
        </p:grpSpPr>
        <p:sp>
          <p:nvSpPr>
            <p:cNvPr id="3" name="Rectangle 2"/>
            <p:cNvSpPr/>
            <p:nvPr/>
          </p:nvSpPr>
          <p:spPr>
            <a:xfrm>
              <a:off x="254000" y="0"/>
              <a:ext cx="565727" cy="531091"/>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sp>
          <p:nvSpPr>
            <p:cNvPr id="4" name="Rectangle 3"/>
            <p:cNvSpPr/>
            <p:nvPr/>
          </p:nvSpPr>
          <p:spPr>
            <a:xfrm>
              <a:off x="230909" y="1018309"/>
              <a:ext cx="565727" cy="531091"/>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gr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9E219AA1-B48C-ED4C-A493-7BA27B172B9B}"/>
                  </a:ext>
                </a:extLst>
              </p14:cNvPr>
              <p14:cNvContentPartPr/>
              <p14:nvPr/>
            </p14:nvContentPartPr>
            <p14:xfrm>
              <a:off x="9019258" y="6775452"/>
              <a:ext cx="19080" cy="122760"/>
            </p14:xfrm>
          </p:contentPart>
        </mc:Choice>
        <mc:Fallback xmlns="">
          <p:pic>
            <p:nvPicPr>
              <p:cNvPr id="6" name="Ink 5">
                <a:extLst>
                  <a:ext uri="{FF2B5EF4-FFF2-40B4-BE49-F238E27FC236}">
                    <a16:creationId xmlns:a16="http://schemas.microsoft.com/office/drawing/2014/main" id="{9E219AA1-B48C-ED4C-A493-7BA27B172B9B}"/>
                  </a:ext>
                </a:extLst>
              </p:cNvPr>
              <p:cNvPicPr/>
              <p:nvPr/>
            </p:nvPicPr>
            <p:blipFill>
              <a:blip r:embed="rId3"/>
              <a:stretch>
                <a:fillRect/>
              </a:stretch>
            </p:blipFill>
            <p:spPr>
              <a:xfrm>
                <a:off x="8956618" y="6712812"/>
                <a:ext cx="144720" cy="248400"/>
              </a:xfrm>
              <a:prstGeom prst="rect">
                <a:avLst/>
              </a:prstGeom>
            </p:spPr>
          </p:pic>
        </mc:Fallback>
      </mc:AlternateContent>
      <p:pic>
        <p:nvPicPr>
          <p:cNvPr id="8" name="Picture 7" descr="A close up of a map&#10;&#10;Description automatically generated">
            <a:extLst>
              <a:ext uri="{FF2B5EF4-FFF2-40B4-BE49-F238E27FC236}">
                <a16:creationId xmlns:a16="http://schemas.microsoft.com/office/drawing/2014/main" id="{7CC3DA30-EC5F-104E-B2A0-99B6A1CF7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3001"/>
            <a:ext cx="9144000" cy="5901373"/>
          </a:xfrm>
          <a:prstGeom prst="rect">
            <a:avLst/>
          </a:prstGeom>
        </p:spPr>
      </p:pic>
      <p:sp>
        <p:nvSpPr>
          <p:cNvPr id="9" name="Shape 47">
            <a:extLst>
              <a:ext uri="{FF2B5EF4-FFF2-40B4-BE49-F238E27FC236}">
                <a16:creationId xmlns:a16="http://schemas.microsoft.com/office/drawing/2014/main" id="{F2E7C118-D600-3240-938F-58F4262EE896}"/>
              </a:ext>
            </a:extLst>
          </p:cNvPr>
          <p:cNvSpPr>
            <a:spLocks noGrp="1"/>
          </p:cNvSpPr>
          <p:nvPr>
            <p:ph type="title"/>
          </p:nvPr>
        </p:nvSpPr>
        <p:spPr>
          <a:xfrm>
            <a:off x="609600" y="-1"/>
            <a:ext cx="7772400" cy="1143002"/>
          </a:xfrm>
          <a:prstGeom prst="rect">
            <a:avLst/>
          </a:prstGeom>
        </p:spPr>
        <p:txBody>
          <a:bodyPr lIns="0" tIns="0" rIns="0" bIns="0">
            <a:normAutofit/>
          </a:bodyPr>
          <a:lstStyle/>
          <a:p>
            <a:pPr lvl="0">
              <a:defRPr sz="1800"/>
            </a:pPr>
            <a:r>
              <a:rPr sz="2800" b="1" dirty="0">
                <a:solidFill>
                  <a:schemeClr val="accent2">
                    <a:lumMod val="75000"/>
                  </a:schemeClr>
                </a:solidFill>
                <a:latin typeface="Times New Roman Bold"/>
                <a:ea typeface="Times New Roman Bold"/>
                <a:cs typeface="Times New Roman Bold"/>
                <a:sym typeface="Times New Roman Bold"/>
              </a:rPr>
              <a:t>Power Electronics </a:t>
            </a:r>
            <a:br>
              <a:rPr sz="2800" b="1" dirty="0">
                <a:solidFill>
                  <a:schemeClr val="accent2">
                    <a:lumMod val="75000"/>
                  </a:schemeClr>
                </a:solidFill>
                <a:latin typeface="Times New Roman Bold"/>
                <a:ea typeface="Times New Roman Bold"/>
                <a:cs typeface="Times New Roman Bold"/>
                <a:sym typeface="Times New Roman Bold"/>
              </a:rPr>
            </a:br>
            <a:r>
              <a:rPr lang="en-US" sz="2800" b="1" dirty="0">
                <a:solidFill>
                  <a:schemeClr val="accent2">
                    <a:lumMod val="75000"/>
                  </a:schemeClr>
                </a:solidFill>
                <a:latin typeface="Times New Roman Bold"/>
                <a:ea typeface="Times New Roman Bold"/>
                <a:cs typeface="Times New Roman Bold"/>
                <a:sym typeface="Times New Roman Bold"/>
              </a:rPr>
              <a:t>In terms of</a:t>
            </a:r>
            <a:r>
              <a:rPr sz="2800" b="1" dirty="0">
                <a:solidFill>
                  <a:schemeClr val="accent2">
                    <a:lumMod val="75000"/>
                  </a:schemeClr>
                </a:solidFill>
                <a:latin typeface="Times New Roman Bold"/>
                <a:ea typeface="Times New Roman Bold"/>
                <a:cs typeface="Times New Roman Bold"/>
                <a:sym typeface="Times New Roman Bold"/>
              </a:rPr>
              <a:t> </a:t>
            </a:r>
            <a:r>
              <a:rPr lang="en-US" sz="2800" b="1" dirty="0">
                <a:solidFill>
                  <a:schemeClr val="accent2">
                    <a:lumMod val="75000"/>
                  </a:schemeClr>
                </a:solidFill>
                <a:latin typeface="Times New Roman Bold"/>
                <a:ea typeface="Times New Roman Bold"/>
                <a:cs typeface="Times New Roman Bold"/>
                <a:sym typeface="Times New Roman Bold"/>
              </a:rPr>
              <a:t>Fundamental Functions</a:t>
            </a:r>
            <a:endParaRPr sz="2800" b="1" dirty="0">
              <a:solidFill>
                <a:schemeClr val="accent2">
                  <a:lumMod val="75000"/>
                </a:schemeClr>
              </a:solidFill>
              <a:latin typeface="Times New Roman Bold"/>
              <a:ea typeface="Times New Roman Bold"/>
              <a:cs typeface="Times New Roman Bold"/>
              <a:sym typeface="Times New Roman Bold"/>
            </a:endParaRPr>
          </a:p>
        </p:txBody>
      </p:sp>
    </p:spTree>
    <p:extLst>
      <p:ext uri="{BB962C8B-B14F-4D97-AF65-F5344CB8AC3E}">
        <p14:creationId xmlns:p14="http://schemas.microsoft.com/office/powerpoint/2010/main" val="16609094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title"/>
          </p:nvPr>
        </p:nvSpPr>
        <p:spPr>
          <a:xfrm>
            <a:off x="609600" y="-1"/>
            <a:ext cx="7772400" cy="1143002"/>
          </a:xfrm>
          <a:prstGeom prst="rect">
            <a:avLst/>
          </a:prstGeom>
        </p:spPr>
        <p:txBody>
          <a:bodyPr lIns="0" tIns="0" rIns="0" bIns="0">
            <a:normAutofit/>
          </a:bodyPr>
          <a:lstStyle/>
          <a:p>
            <a:pPr lvl="0">
              <a:defRPr sz="1800"/>
            </a:pPr>
            <a:br>
              <a:rPr sz="2400" dirty="0">
                <a:latin typeface="Times New Roman Bold"/>
                <a:ea typeface="Times New Roman Bold"/>
                <a:cs typeface="Times New Roman Bold"/>
                <a:sym typeface="Times New Roman Bold"/>
              </a:rPr>
            </a:br>
            <a:r>
              <a:rPr lang="en-US" sz="2400" dirty="0">
                <a:latin typeface="Times New Roman Bold"/>
                <a:ea typeface="Times New Roman Bold"/>
                <a:cs typeface="Times New Roman Bold"/>
                <a:sym typeface="Times New Roman Bold"/>
              </a:rPr>
              <a:t>Example of </a:t>
            </a:r>
            <a:r>
              <a:rPr sz="2400" dirty="0">
                <a:latin typeface="Times New Roman Bold"/>
                <a:ea typeface="Times New Roman Bold"/>
                <a:cs typeface="Times New Roman Bold"/>
                <a:sym typeface="Times New Roman Bold"/>
              </a:rPr>
              <a:t>Non-isolated DC-DC Converter</a:t>
            </a:r>
            <a:br>
              <a:rPr sz="2400" dirty="0">
                <a:latin typeface="Times New Roman Bold"/>
                <a:ea typeface="Times New Roman Bold"/>
                <a:cs typeface="Times New Roman Bold"/>
                <a:sym typeface="Times New Roman Bold"/>
              </a:rPr>
            </a:br>
            <a:r>
              <a:rPr sz="2400" dirty="0">
                <a:latin typeface="Times New Roman Bold"/>
                <a:ea typeface="Times New Roman Bold"/>
                <a:cs typeface="Times New Roman Bold"/>
                <a:sym typeface="Times New Roman Bold"/>
              </a:rPr>
              <a:t>Continuous Conduction Mode (CCM)</a:t>
            </a:r>
          </a:p>
        </p:txBody>
      </p:sp>
      <p:pic>
        <p:nvPicPr>
          <p:cNvPr id="56" name="image.png"/>
          <p:cNvPicPr/>
          <p:nvPr/>
        </p:nvPicPr>
        <p:blipFill>
          <a:blip r:embed="rId2"/>
          <a:stretch>
            <a:fillRect/>
          </a:stretch>
        </p:blipFill>
        <p:spPr>
          <a:xfrm>
            <a:off x="381000" y="2743200"/>
            <a:ext cx="3810000" cy="1455738"/>
          </a:xfrm>
          <a:prstGeom prst="rect">
            <a:avLst/>
          </a:prstGeom>
          <a:ln w="12700">
            <a:miter lim="400000"/>
          </a:ln>
        </p:spPr>
      </p:pic>
      <p:sp>
        <p:nvSpPr>
          <p:cNvPr id="57" name="Shape 57"/>
          <p:cNvSpPr>
            <a:spLocks noGrp="1"/>
          </p:cNvSpPr>
          <p:nvPr>
            <p:ph type="body" idx="1"/>
          </p:nvPr>
        </p:nvSpPr>
        <p:spPr>
          <a:xfrm>
            <a:off x="5029200" y="1600200"/>
            <a:ext cx="4114800" cy="5257800"/>
          </a:xfrm>
          <a:prstGeom prst="rect">
            <a:avLst/>
          </a:prstGeom>
        </p:spPr>
        <p:txBody>
          <a:bodyPr lIns="0" tIns="0" rIns="0" bIns="0">
            <a:normAutofit/>
          </a:bodyPr>
          <a:lstStyle/>
          <a:p>
            <a:pPr marL="385762" lvl="0" indent="-385762"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Principles of Steady State Converter Analysis</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Definition of Steady State</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Inductor Volt-Second Balance</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Capacitor Charge Balance</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Small Ripple Approximation</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Average Values in Steady State</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Use of Power Conservation Principle in Converter Analysis</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Application of Analysis Techniques to Classic Converter Topologies</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Buck, Boost, and Buck Boost</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Analysis of Fourth Order Converters</a:t>
            </a:r>
          </a:p>
        </p:txBody>
      </p:sp>
      <p:pic>
        <p:nvPicPr>
          <p:cNvPr id="58" name="image.png"/>
          <p:cNvPicPr/>
          <p:nvPr/>
        </p:nvPicPr>
        <p:blipFill>
          <a:blip r:embed="rId3"/>
          <a:stretch>
            <a:fillRect/>
          </a:stretch>
        </p:blipFill>
        <p:spPr>
          <a:xfrm>
            <a:off x="381000" y="1219200"/>
            <a:ext cx="4114800" cy="1492250"/>
          </a:xfrm>
          <a:prstGeom prst="rect">
            <a:avLst/>
          </a:prstGeom>
          <a:ln w="12700">
            <a:miter lim="400000"/>
          </a:ln>
        </p:spPr>
      </p:pic>
      <p:pic>
        <p:nvPicPr>
          <p:cNvPr id="59" name="image.png"/>
          <p:cNvPicPr/>
          <p:nvPr/>
        </p:nvPicPr>
        <p:blipFill>
          <a:blip r:embed="rId4"/>
          <a:stretch>
            <a:fillRect/>
          </a:stretch>
        </p:blipFill>
        <p:spPr>
          <a:xfrm>
            <a:off x="228600" y="4648200"/>
            <a:ext cx="4724400" cy="1905000"/>
          </a:xfrm>
          <a:prstGeom prst="rect">
            <a:avLst/>
          </a:prstGeom>
          <a:ln w="12700">
            <a:miter lim="400000"/>
          </a:ln>
        </p:spPr>
      </p:pic>
    </p:spTree>
    <p:extLst>
      <p:ext uri="{BB962C8B-B14F-4D97-AF65-F5344CB8AC3E}">
        <p14:creationId xmlns:p14="http://schemas.microsoft.com/office/powerpoint/2010/main" val="3134345656"/>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p:cNvSpPr>
          <p:nvPr>
            <p:ph type="title"/>
          </p:nvPr>
        </p:nvSpPr>
        <p:spPr>
          <a:xfrm>
            <a:off x="609600" y="-1"/>
            <a:ext cx="7772400" cy="1143002"/>
          </a:xfrm>
          <a:prstGeom prst="rect">
            <a:avLst/>
          </a:prstGeom>
        </p:spPr>
        <p:txBody>
          <a:bodyPr lIns="0" tIns="0" rIns="0" bIns="0">
            <a:normAutofit/>
          </a:bodyPr>
          <a:lstStyle/>
          <a:p>
            <a:pPr lvl="0">
              <a:defRPr sz="1800"/>
            </a:pPr>
            <a:r>
              <a:rPr sz="2400">
                <a:latin typeface="Times New Roman Bold"/>
                <a:ea typeface="Times New Roman Bold"/>
                <a:cs typeface="Times New Roman Bold"/>
                <a:sym typeface="Times New Roman Bold"/>
              </a:rPr>
              <a:t>Course Content Overview: </a:t>
            </a:r>
            <a:br>
              <a:rPr sz="2400">
                <a:latin typeface="Times New Roman Bold"/>
                <a:ea typeface="Times New Roman Bold"/>
                <a:cs typeface="Times New Roman Bold"/>
                <a:sym typeface="Times New Roman Bold"/>
              </a:rPr>
            </a:br>
            <a:r>
              <a:rPr sz="2400">
                <a:latin typeface="Times New Roman Bold"/>
                <a:ea typeface="Times New Roman Bold"/>
                <a:cs typeface="Times New Roman Bold"/>
                <a:sym typeface="Times New Roman Bold"/>
              </a:rPr>
              <a:t>Non-isolated DC-DC Converters</a:t>
            </a:r>
            <a:br>
              <a:rPr sz="2400">
                <a:latin typeface="Times New Roman Bold"/>
                <a:ea typeface="Times New Roman Bold"/>
                <a:cs typeface="Times New Roman Bold"/>
                <a:sym typeface="Times New Roman Bold"/>
              </a:rPr>
            </a:br>
            <a:r>
              <a:rPr sz="2400">
                <a:latin typeface="Times New Roman Bold"/>
                <a:ea typeface="Times New Roman Bold"/>
                <a:cs typeface="Times New Roman Bold"/>
                <a:sym typeface="Times New Roman Bold"/>
              </a:rPr>
              <a:t>Discontinuous Conduction Mode (DCM)</a:t>
            </a:r>
          </a:p>
        </p:txBody>
      </p:sp>
      <p:sp>
        <p:nvSpPr>
          <p:cNvPr id="62" name="Shape 62"/>
          <p:cNvSpPr>
            <a:spLocks noGrp="1"/>
          </p:cNvSpPr>
          <p:nvPr>
            <p:ph type="body" idx="1"/>
          </p:nvPr>
        </p:nvSpPr>
        <p:spPr>
          <a:xfrm>
            <a:off x="4343400" y="1905000"/>
            <a:ext cx="4114800" cy="3886200"/>
          </a:xfrm>
          <a:prstGeom prst="rect">
            <a:avLst/>
          </a:prstGeom>
        </p:spPr>
        <p:txBody>
          <a:bodyPr lIns="0" tIns="0" rIns="0" bIns="0">
            <a:normAutofit/>
          </a:bodyPr>
          <a:lstStyle/>
          <a:p>
            <a:pPr marL="385762" lvl="0" indent="-385762"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Description of DCM</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At what operating condition does DCM occur?</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Application of Steady State Analysis Principles to Converters in DCM </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Buck</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Boost</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Buck-Boost</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Cuk</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Properties of Converters in DCM</a:t>
            </a:r>
          </a:p>
        </p:txBody>
      </p:sp>
      <p:pic>
        <p:nvPicPr>
          <p:cNvPr id="63" name="image.png"/>
          <p:cNvPicPr/>
          <p:nvPr/>
        </p:nvPicPr>
        <p:blipFill>
          <a:blip r:embed="rId2"/>
          <a:stretch>
            <a:fillRect/>
          </a:stretch>
        </p:blipFill>
        <p:spPr>
          <a:xfrm>
            <a:off x="381000" y="1295400"/>
            <a:ext cx="3522663" cy="5257800"/>
          </a:xfrm>
          <a:prstGeom prst="rect">
            <a:avLst/>
          </a:prstGeom>
          <a:ln w="12700">
            <a:miter lim="400000"/>
          </a:ln>
        </p:spPr>
      </p:pic>
    </p:spTree>
    <p:extLst>
      <p:ext uri="{BB962C8B-B14F-4D97-AF65-F5344CB8AC3E}">
        <p14:creationId xmlns:p14="http://schemas.microsoft.com/office/powerpoint/2010/main" val="1732291784"/>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image.png"/>
          <p:cNvPicPr/>
          <p:nvPr/>
        </p:nvPicPr>
        <p:blipFill>
          <a:blip r:embed="rId2"/>
          <a:stretch>
            <a:fillRect/>
          </a:stretch>
        </p:blipFill>
        <p:spPr>
          <a:xfrm>
            <a:off x="1600200" y="1371600"/>
            <a:ext cx="6172200" cy="1733550"/>
          </a:xfrm>
          <a:prstGeom prst="rect">
            <a:avLst/>
          </a:prstGeom>
          <a:ln w="12700">
            <a:miter lim="400000"/>
          </a:ln>
        </p:spPr>
      </p:pic>
      <p:pic>
        <p:nvPicPr>
          <p:cNvPr id="75" name="image.png"/>
          <p:cNvPicPr/>
          <p:nvPr/>
        </p:nvPicPr>
        <p:blipFill>
          <a:blip r:embed="rId3"/>
          <a:stretch>
            <a:fillRect/>
          </a:stretch>
        </p:blipFill>
        <p:spPr>
          <a:xfrm>
            <a:off x="1828800" y="3429000"/>
            <a:ext cx="5343525" cy="2085975"/>
          </a:xfrm>
          <a:prstGeom prst="rect">
            <a:avLst/>
          </a:prstGeom>
          <a:ln w="12700">
            <a:miter lim="400000"/>
          </a:ln>
        </p:spPr>
      </p:pic>
      <p:sp>
        <p:nvSpPr>
          <p:cNvPr id="2" name="TextBox 1">
            <a:extLst>
              <a:ext uri="{FF2B5EF4-FFF2-40B4-BE49-F238E27FC236}">
                <a16:creationId xmlns:a16="http://schemas.microsoft.com/office/drawing/2014/main" id="{6C03803A-B146-783D-0F21-D33B46946334}"/>
              </a:ext>
            </a:extLst>
          </p:cNvPr>
          <p:cNvSpPr txBox="1"/>
          <p:nvPr/>
        </p:nvSpPr>
        <p:spPr>
          <a:xfrm>
            <a:off x="1758800" y="512028"/>
            <a:ext cx="5855000"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en-US" b="1" cap="small" dirty="0">
                <a:solidFill>
                  <a:schemeClr val="accent2">
                    <a:lumMod val="75000"/>
                  </a:schemeClr>
                </a:solidFill>
                <a:latin typeface="Arial"/>
                <a:cs typeface="Arial"/>
              </a:rPr>
              <a:t>Example - Classic Inverter Scheme</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a:spLocks noGrp="1"/>
          </p:cNvSpPr>
          <p:nvPr>
            <p:ph type="body" idx="1"/>
          </p:nvPr>
        </p:nvSpPr>
        <p:spPr>
          <a:xfrm>
            <a:off x="5181600" y="3352800"/>
            <a:ext cx="3429000" cy="3048000"/>
          </a:xfrm>
          <a:prstGeom prst="rect">
            <a:avLst/>
          </a:prstGeom>
        </p:spPr>
        <p:txBody>
          <a:bodyPr lIns="0" tIns="0" rIns="0" bIns="0">
            <a:normAutofit/>
          </a:bodyPr>
          <a:lstStyle/>
          <a:p>
            <a:pPr lvl="0" algn="l">
              <a:spcBef>
                <a:spcPts val="300"/>
              </a:spcBef>
              <a:buSzTx/>
              <a:buNone/>
            </a:pPr>
            <a:endParaRPr sz="1200" i="1" dirty="0"/>
          </a:p>
          <a:p>
            <a:pPr marL="385762" lvl="0" indent="-385762" algn="l">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The Need for Switching in Power Electronic Circuits</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Efficiency Example Comparing Power Supply Designs</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Ideal Switch Discussion</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Ideal Switch Types</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Practical Switch Characteristics</a:t>
            </a:r>
          </a:p>
        </p:txBody>
      </p:sp>
      <p:pic>
        <p:nvPicPr>
          <p:cNvPr id="46" name="image.png"/>
          <p:cNvPicPr/>
          <p:nvPr/>
        </p:nvPicPr>
        <p:blipFill>
          <a:blip r:embed="rId2"/>
          <a:stretch>
            <a:fillRect/>
          </a:stretch>
        </p:blipFill>
        <p:spPr>
          <a:xfrm>
            <a:off x="1295400" y="1371600"/>
            <a:ext cx="1609725" cy="2152650"/>
          </a:xfrm>
          <a:prstGeom prst="rect">
            <a:avLst/>
          </a:prstGeom>
          <a:ln w="12700">
            <a:miter lim="400000"/>
          </a:ln>
        </p:spPr>
      </p:pic>
      <p:pic>
        <p:nvPicPr>
          <p:cNvPr id="47" name="image.png"/>
          <p:cNvPicPr/>
          <p:nvPr/>
        </p:nvPicPr>
        <p:blipFill>
          <a:blip r:embed="rId3"/>
          <a:stretch>
            <a:fillRect/>
          </a:stretch>
        </p:blipFill>
        <p:spPr>
          <a:xfrm>
            <a:off x="381000" y="4114800"/>
            <a:ext cx="4572000" cy="1641475"/>
          </a:xfrm>
          <a:prstGeom prst="rect">
            <a:avLst/>
          </a:prstGeom>
          <a:ln w="12700">
            <a:miter lim="400000"/>
          </a:ln>
        </p:spPr>
      </p:pic>
      <p:pic>
        <p:nvPicPr>
          <p:cNvPr id="48" name="image.png"/>
          <p:cNvPicPr/>
          <p:nvPr/>
        </p:nvPicPr>
        <p:blipFill>
          <a:blip r:embed="rId4"/>
          <a:stretch>
            <a:fillRect/>
          </a:stretch>
        </p:blipFill>
        <p:spPr>
          <a:xfrm>
            <a:off x="3581400" y="1066800"/>
            <a:ext cx="5105400" cy="2152650"/>
          </a:xfrm>
          <a:prstGeom prst="rect">
            <a:avLst/>
          </a:prstGeom>
          <a:ln w="12700">
            <a:miter lim="400000"/>
          </a:ln>
        </p:spPr>
      </p:pic>
      <p:sp>
        <p:nvSpPr>
          <p:cNvPr id="2" name="TextBox 1">
            <a:extLst>
              <a:ext uri="{FF2B5EF4-FFF2-40B4-BE49-F238E27FC236}">
                <a16:creationId xmlns:a16="http://schemas.microsoft.com/office/drawing/2014/main" id="{AE1A9244-6F08-FED9-6BCB-0A84D465EA0B}"/>
              </a:ext>
            </a:extLst>
          </p:cNvPr>
          <p:cNvSpPr txBox="1"/>
          <p:nvPr/>
        </p:nvSpPr>
        <p:spPr>
          <a:xfrm>
            <a:off x="1644500" y="258580"/>
            <a:ext cx="5855000"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en-US" sz="2400" b="1" cap="small" dirty="0">
                <a:solidFill>
                  <a:schemeClr val="accent2">
                    <a:lumMod val="75000"/>
                  </a:schemeClr>
                </a:solidFill>
                <a:latin typeface="Arial"/>
                <a:cs typeface="Arial"/>
                <a:sym typeface="Times New Roman Bold"/>
              </a:rPr>
              <a:t>Switching concepts</a:t>
            </a:r>
            <a:endParaRPr lang="en-US" dirty="0"/>
          </a:p>
        </p:txBody>
      </p:sp>
      <p:sp>
        <p:nvSpPr>
          <p:cNvPr id="4" name="Title 3">
            <a:extLst>
              <a:ext uri="{FF2B5EF4-FFF2-40B4-BE49-F238E27FC236}">
                <a16:creationId xmlns:a16="http://schemas.microsoft.com/office/drawing/2014/main" id="{B62088DF-6328-E960-A25C-1783309EEA6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402567890"/>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p:cNvSpPr>
          <p:nvPr>
            <p:ph type="body" idx="1"/>
          </p:nvPr>
        </p:nvSpPr>
        <p:spPr>
          <a:xfrm>
            <a:off x="4800600" y="1219199"/>
            <a:ext cx="3886200" cy="4953002"/>
          </a:xfrm>
          <a:prstGeom prst="rect">
            <a:avLst/>
          </a:prstGeom>
        </p:spPr>
        <p:txBody>
          <a:bodyPr lIns="0" tIns="0" rIns="0" bIns="0">
            <a:normAutofit/>
          </a:bodyPr>
          <a:lstStyle/>
          <a:p>
            <a:pPr lvl="0">
              <a:lnSpc>
                <a:spcPct val="90000"/>
              </a:lnSpc>
              <a:spcBef>
                <a:spcPts val="300"/>
              </a:spcBef>
              <a:buSzTx/>
              <a:buNone/>
            </a:pPr>
            <a:endParaRPr sz="1200" i="1" dirty="0"/>
          </a:p>
          <a:p>
            <a:pPr marL="385762" lvl="0" indent="-385762" algn="l">
              <a:lnSpc>
                <a:spcPct val="90000"/>
              </a:lnSpc>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Discussion of Available Power Semiconductor Devices</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lnSpc>
                <a:spcPct val="90000"/>
              </a:lnSpc>
            </a:pPr>
            <a:r>
              <a:rPr dirty="0">
                <a:effectLst>
                  <a:outerShdw blurRad="12700" dist="25400" dir="2700000" rotWithShape="0">
                    <a:srgbClr val="DDDDDD"/>
                  </a:outerShdw>
                </a:effectLst>
                <a:latin typeface="Times New Roman Bold"/>
                <a:ea typeface="Times New Roman Bold"/>
                <a:cs typeface="Times New Roman Bold"/>
                <a:sym typeface="Times New Roman Bold"/>
              </a:rPr>
              <a:t>Power Diode</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lnSpc>
                <a:spcPct val="90000"/>
              </a:lnSpc>
            </a:pPr>
            <a:r>
              <a:rPr dirty="0">
                <a:effectLst>
                  <a:outerShdw blurRad="12700" dist="25400" dir="2700000" rotWithShape="0">
                    <a:srgbClr val="DDDDDD"/>
                  </a:outerShdw>
                </a:effectLst>
                <a:latin typeface="Times New Roman Bold"/>
                <a:ea typeface="Times New Roman Bold"/>
                <a:cs typeface="Times New Roman Bold"/>
                <a:sym typeface="Times New Roman Bold"/>
              </a:rPr>
              <a:t>BJT</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lnSpc>
                <a:spcPct val="90000"/>
              </a:lnSpc>
            </a:pPr>
            <a:r>
              <a:rPr dirty="0">
                <a:effectLst>
                  <a:outerShdw blurRad="12700" dist="25400" dir="2700000" rotWithShape="0">
                    <a:srgbClr val="DDDDDD"/>
                  </a:outerShdw>
                </a:effectLst>
                <a:latin typeface="Times New Roman Bold"/>
                <a:ea typeface="Times New Roman Bold"/>
                <a:cs typeface="Times New Roman Bold"/>
                <a:sym typeface="Times New Roman Bold"/>
              </a:rPr>
              <a:t>Power MOSFET</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lnSpc>
                <a:spcPct val="90000"/>
              </a:lnSpc>
            </a:pPr>
            <a:r>
              <a:rPr dirty="0">
                <a:effectLst>
                  <a:outerShdw blurRad="12700" dist="25400" dir="2700000" rotWithShape="0">
                    <a:srgbClr val="DDDDDD"/>
                  </a:outerShdw>
                </a:effectLst>
                <a:latin typeface="Times New Roman Bold"/>
                <a:ea typeface="Times New Roman Bold"/>
                <a:cs typeface="Times New Roman Bold"/>
                <a:sym typeface="Times New Roman Bold"/>
              </a:rPr>
              <a:t>IGBT</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lnSpc>
                <a:spcPct val="90000"/>
              </a:lnSpc>
            </a:pPr>
            <a:r>
              <a:rPr dirty="0">
                <a:effectLst>
                  <a:outerShdw blurRad="12700" dist="25400" dir="2700000" rotWithShape="0">
                    <a:srgbClr val="DDDDDD"/>
                  </a:outerShdw>
                </a:effectLst>
                <a:latin typeface="Times New Roman Bold"/>
                <a:ea typeface="Times New Roman Bold"/>
                <a:cs typeface="Times New Roman Bold"/>
                <a:sym typeface="Times New Roman Bold"/>
              </a:rPr>
              <a:t>SCR</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lnSpc>
                <a:spcPct val="90000"/>
              </a:lnSpc>
            </a:pPr>
            <a:r>
              <a:rPr dirty="0">
                <a:effectLst>
                  <a:outerShdw blurRad="12700" dist="25400" dir="2700000" rotWithShape="0">
                    <a:srgbClr val="DDDDDD"/>
                  </a:outerShdw>
                </a:effectLst>
                <a:latin typeface="Times New Roman Bold"/>
                <a:ea typeface="Times New Roman Bold"/>
                <a:cs typeface="Times New Roman Bold"/>
                <a:sym typeface="Times New Roman Bold"/>
              </a:rPr>
              <a:t>GTO</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lnSpc>
                <a:spcPct val="90000"/>
              </a:lnSpc>
            </a:pPr>
            <a:r>
              <a:rPr dirty="0">
                <a:effectLst>
                  <a:outerShdw blurRad="12700" dist="25400" dir="2700000" rotWithShape="0">
                    <a:srgbClr val="DDDDDD"/>
                  </a:outerShdw>
                </a:effectLst>
                <a:latin typeface="Times New Roman Bold"/>
                <a:ea typeface="Times New Roman Bold"/>
                <a:cs typeface="Times New Roman Bold"/>
                <a:sym typeface="Times New Roman Bold"/>
              </a:rPr>
              <a:t>TRIAC</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lnSpc>
                <a:spcPct val="90000"/>
              </a:lnSpc>
              <a:buChar char="•"/>
            </a:pPr>
            <a:endParaRPr lang="en-US"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lnSpc>
                <a:spcPct val="90000"/>
              </a:lnSpc>
              <a:buFont typeface="Wingdings" charset="2"/>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Focus on Device i-v Characteristics</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lnSpc>
                <a:spcPct val="90000"/>
              </a:lnSpc>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Comparison of Switching Devices</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lnSpc>
                <a:spcPct val="90000"/>
              </a:lnSpc>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Survey of Commercially Available Devices</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lnSpc>
                <a:spcPct val="90000"/>
              </a:lnSpc>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Future Trends</a:t>
            </a:r>
          </a:p>
        </p:txBody>
      </p:sp>
      <p:pic>
        <p:nvPicPr>
          <p:cNvPr id="52" name="image.png"/>
          <p:cNvPicPr/>
          <p:nvPr/>
        </p:nvPicPr>
        <p:blipFill>
          <a:blip r:embed="rId2"/>
          <a:stretch>
            <a:fillRect/>
          </a:stretch>
        </p:blipFill>
        <p:spPr>
          <a:xfrm>
            <a:off x="1371600" y="1066800"/>
            <a:ext cx="1905000" cy="1890713"/>
          </a:xfrm>
          <a:prstGeom prst="rect">
            <a:avLst/>
          </a:prstGeom>
          <a:ln w="12700">
            <a:miter lim="400000"/>
          </a:ln>
        </p:spPr>
      </p:pic>
      <p:pic>
        <p:nvPicPr>
          <p:cNvPr id="53" name="image.png"/>
          <p:cNvPicPr/>
          <p:nvPr/>
        </p:nvPicPr>
        <p:blipFill>
          <a:blip r:embed="rId3"/>
          <a:stretch>
            <a:fillRect/>
          </a:stretch>
        </p:blipFill>
        <p:spPr>
          <a:xfrm>
            <a:off x="-404091" y="2819400"/>
            <a:ext cx="5105400" cy="3671888"/>
          </a:xfrm>
          <a:prstGeom prst="rect">
            <a:avLst/>
          </a:prstGeom>
          <a:ln w="12700">
            <a:miter lim="400000"/>
          </a:ln>
        </p:spPr>
      </p:pic>
      <p:sp>
        <p:nvSpPr>
          <p:cNvPr id="3" name="TextBox 2">
            <a:extLst>
              <a:ext uri="{FF2B5EF4-FFF2-40B4-BE49-F238E27FC236}">
                <a16:creationId xmlns:a16="http://schemas.microsoft.com/office/drawing/2014/main" id="{7874562A-9942-64A3-FBE6-6A995578EC63}"/>
              </a:ext>
            </a:extLst>
          </p:cNvPr>
          <p:cNvSpPr txBox="1"/>
          <p:nvPr/>
        </p:nvSpPr>
        <p:spPr>
          <a:xfrm>
            <a:off x="1644500" y="258580"/>
            <a:ext cx="5855000"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en-US" sz="2400" b="1" cap="small" dirty="0">
                <a:solidFill>
                  <a:schemeClr val="accent2">
                    <a:lumMod val="75000"/>
                  </a:schemeClr>
                </a:solidFill>
                <a:latin typeface="Arial"/>
                <a:cs typeface="Arial"/>
                <a:sym typeface="Times New Roman Bold"/>
              </a:rPr>
              <a:t>Semiconductor Device Overview</a:t>
            </a:r>
            <a:endParaRPr lang="en-US" dirty="0"/>
          </a:p>
        </p:txBody>
      </p:sp>
    </p:spTree>
    <p:extLst>
      <p:ext uri="{BB962C8B-B14F-4D97-AF65-F5344CB8AC3E}">
        <p14:creationId xmlns:p14="http://schemas.microsoft.com/office/powerpoint/2010/main" val="562981942"/>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8-28 at 8.16.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83" y="119944"/>
            <a:ext cx="9295438" cy="6618111"/>
          </a:xfrm>
          <a:prstGeom prst="rect">
            <a:avLst/>
          </a:prstGeom>
        </p:spPr>
      </p:pic>
    </p:spTree>
    <p:extLst>
      <p:ext uri="{BB962C8B-B14F-4D97-AF65-F5344CB8AC3E}">
        <p14:creationId xmlns:p14="http://schemas.microsoft.com/office/powerpoint/2010/main" val="2002027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p:cNvSpPr>
          <p:nvPr>
            <p:ph type="title"/>
          </p:nvPr>
        </p:nvSpPr>
        <p:spPr>
          <a:xfrm>
            <a:off x="609600" y="-1"/>
            <a:ext cx="7772400" cy="1143002"/>
          </a:xfrm>
          <a:prstGeom prst="rect">
            <a:avLst/>
          </a:prstGeom>
        </p:spPr>
        <p:txBody>
          <a:bodyPr lIns="0" tIns="0" rIns="0" bIns="0">
            <a:normAutofit/>
          </a:bodyPr>
          <a:lstStyle/>
          <a:p>
            <a:pPr lvl="0">
              <a:defRPr sz="1800"/>
            </a:pPr>
            <a:r>
              <a:rPr sz="2000" b="1" cap="small" dirty="0">
                <a:solidFill>
                  <a:schemeClr val="accent2">
                    <a:lumMod val="75000"/>
                  </a:schemeClr>
                </a:solidFill>
                <a:latin typeface="Arial"/>
                <a:cs typeface="Arial"/>
                <a:sym typeface="Times New Roman Bold"/>
              </a:rPr>
              <a:t>Figures</a:t>
            </a:r>
            <a:r>
              <a:rPr sz="4800" dirty="0">
                <a:latin typeface="Times New Roman Bold"/>
                <a:ea typeface="Times New Roman Bold"/>
                <a:cs typeface="Times New Roman Bold"/>
                <a:sym typeface="Times New Roman Bold"/>
              </a:rPr>
              <a:t> </a:t>
            </a:r>
            <a:r>
              <a:rPr sz="2000" b="1" cap="small" dirty="0">
                <a:solidFill>
                  <a:schemeClr val="accent2">
                    <a:lumMod val="75000"/>
                  </a:schemeClr>
                </a:solidFill>
                <a:latin typeface="Arial"/>
                <a:cs typeface="Arial"/>
                <a:sym typeface="Times New Roman Bold"/>
              </a:rPr>
              <a:t>of Merit</a:t>
            </a:r>
            <a:br>
              <a:rPr sz="2000" b="1" cap="small" dirty="0">
                <a:solidFill>
                  <a:schemeClr val="accent2">
                    <a:lumMod val="75000"/>
                  </a:schemeClr>
                </a:solidFill>
                <a:latin typeface="Arial"/>
                <a:cs typeface="Arial"/>
                <a:sym typeface="Times New Roman Bold"/>
              </a:rPr>
            </a:br>
            <a:r>
              <a:rPr sz="2000" b="1" cap="small" dirty="0">
                <a:solidFill>
                  <a:schemeClr val="accent2">
                    <a:lumMod val="75000"/>
                  </a:schemeClr>
                </a:solidFill>
                <a:latin typeface="Arial"/>
                <a:cs typeface="Arial"/>
                <a:sym typeface="Times New Roman Bold"/>
              </a:rPr>
              <a:t> for Power Electronic Converters</a:t>
            </a:r>
          </a:p>
        </p:txBody>
      </p:sp>
      <p:sp>
        <p:nvSpPr>
          <p:cNvPr id="65" name="Shape 65"/>
          <p:cNvSpPr>
            <a:spLocks noGrp="1"/>
          </p:cNvSpPr>
          <p:nvPr>
            <p:ph type="body" idx="1"/>
          </p:nvPr>
        </p:nvSpPr>
        <p:spPr>
          <a:xfrm>
            <a:off x="685800" y="1219200"/>
            <a:ext cx="8001000" cy="5334000"/>
          </a:xfrm>
          <a:prstGeom prst="rect">
            <a:avLst/>
          </a:prstGeom>
        </p:spPr>
        <p:txBody>
          <a:bodyPr lIns="0" tIns="0" rIns="0" bIns="0">
            <a:normAutofit/>
          </a:bodyPr>
          <a:lstStyle/>
          <a:p>
            <a:pPr marL="457200" lvl="0" indent="-457200">
              <a:lnSpc>
                <a:spcPct val="90000"/>
              </a:lnSpc>
              <a:spcBef>
                <a:spcPts val="500"/>
              </a:spcBef>
              <a:buChar char="•"/>
            </a:pPr>
            <a:r>
              <a:rPr sz="2400" dirty="0">
                <a:latin typeface="Times New Roman Bold"/>
                <a:ea typeface="Times New Roman Bold"/>
                <a:cs typeface="Times New Roman Bold"/>
                <a:sym typeface="Times New Roman Bold"/>
              </a:rPr>
              <a:t>What is the objective?</a:t>
            </a:r>
          </a:p>
          <a:p>
            <a:pPr marL="838200" lvl="1" indent="-381000">
              <a:lnSpc>
                <a:spcPct val="90000"/>
              </a:lnSpc>
              <a:spcBef>
                <a:spcPts val="500"/>
              </a:spcBef>
            </a:pPr>
            <a:r>
              <a:rPr sz="2400" dirty="0">
                <a:latin typeface="Times New Roman Bold"/>
                <a:ea typeface="Times New Roman Bold"/>
                <a:cs typeface="Times New Roman Bold"/>
                <a:sym typeface="Times New Roman Bold"/>
              </a:rPr>
              <a:t>Overall goal: To produce a converter that performs well in these areas:</a:t>
            </a:r>
          </a:p>
          <a:p>
            <a:pPr marL="1200150" lvl="2" indent="-285750">
              <a:lnSpc>
                <a:spcPct val="90000"/>
              </a:lnSpc>
            </a:pPr>
            <a:r>
              <a:rPr sz="2000" dirty="0">
                <a:latin typeface="Times New Roman Bold"/>
                <a:ea typeface="Times New Roman Bold"/>
                <a:cs typeface="Times New Roman Bold"/>
                <a:sym typeface="Times New Roman Bold"/>
              </a:rPr>
              <a:t>Efficiency</a:t>
            </a:r>
          </a:p>
          <a:p>
            <a:pPr marL="1200150" lvl="2" indent="-285750">
              <a:lnSpc>
                <a:spcPct val="90000"/>
              </a:lnSpc>
            </a:pPr>
            <a:r>
              <a:rPr sz="2000" dirty="0">
                <a:latin typeface="Times New Roman Bold"/>
                <a:ea typeface="Times New Roman Bold"/>
                <a:cs typeface="Times New Roman Bold"/>
                <a:sym typeface="Times New Roman Bold"/>
              </a:rPr>
              <a:t>Transient Response</a:t>
            </a:r>
          </a:p>
          <a:p>
            <a:pPr marL="1200150" lvl="2" indent="-285750">
              <a:lnSpc>
                <a:spcPct val="90000"/>
              </a:lnSpc>
            </a:pPr>
            <a:r>
              <a:rPr sz="2000" dirty="0">
                <a:latin typeface="Times New Roman Bold"/>
                <a:ea typeface="Times New Roman Bold"/>
                <a:cs typeface="Times New Roman Bold"/>
                <a:sym typeface="Times New Roman Bold"/>
              </a:rPr>
              <a:t>Load and Line Regulation</a:t>
            </a:r>
          </a:p>
          <a:p>
            <a:pPr marL="1200150" lvl="2" indent="-285750">
              <a:lnSpc>
                <a:spcPct val="90000"/>
              </a:lnSpc>
            </a:pPr>
            <a:r>
              <a:rPr sz="2000" dirty="0">
                <a:latin typeface="Times New Roman Bold"/>
                <a:ea typeface="Times New Roman Bold"/>
                <a:cs typeface="Times New Roman Bold"/>
                <a:sym typeface="Times New Roman Bold"/>
              </a:rPr>
              <a:t>Power Density</a:t>
            </a:r>
          </a:p>
          <a:p>
            <a:pPr marL="1200150" lvl="2" indent="-285750">
              <a:lnSpc>
                <a:spcPct val="90000"/>
              </a:lnSpc>
            </a:pPr>
            <a:r>
              <a:rPr sz="2000" dirty="0">
                <a:latin typeface="Times New Roman Bold"/>
                <a:ea typeface="Times New Roman Bold"/>
                <a:cs typeface="Times New Roman Bold"/>
                <a:sym typeface="Times New Roman Bold"/>
              </a:rPr>
              <a:t>Input/Output Distortion (Input Power Factor)</a:t>
            </a:r>
          </a:p>
          <a:p>
            <a:pPr marL="1200150" lvl="2" indent="-285750">
              <a:lnSpc>
                <a:spcPct val="90000"/>
              </a:lnSpc>
            </a:pPr>
            <a:r>
              <a:rPr sz="2000" dirty="0">
                <a:latin typeface="Times New Roman Bold"/>
                <a:ea typeface="Times New Roman Bold"/>
                <a:cs typeface="Times New Roman Bold"/>
                <a:sym typeface="Times New Roman Bold"/>
              </a:rPr>
              <a:t>Reliability (MTBF)</a:t>
            </a:r>
          </a:p>
          <a:p>
            <a:pPr marL="1200150" lvl="2" indent="-285750">
              <a:lnSpc>
                <a:spcPct val="90000"/>
              </a:lnSpc>
            </a:pPr>
            <a:r>
              <a:rPr sz="2000" dirty="0">
                <a:latin typeface="Times New Roman Bold"/>
                <a:ea typeface="Times New Roman Bold"/>
                <a:cs typeface="Times New Roman Bold"/>
                <a:sym typeface="Times New Roman Bold"/>
              </a:rPr>
              <a:t>Cost</a:t>
            </a:r>
          </a:p>
          <a:p>
            <a:pPr marL="838200" lvl="1" indent="-381000">
              <a:lnSpc>
                <a:spcPct val="90000"/>
              </a:lnSpc>
              <a:spcBef>
                <a:spcPts val="500"/>
              </a:spcBef>
            </a:pPr>
            <a:r>
              <a:rPr sz="2400" dirty="0">
                <a:latin typeface="Times New Roman Bold"/>
                <a:ea typeface="Times New Roman Bold"/>
                <a:cs typeface="Times New Roman Bold"/>
                <a:sym typeface="Times New Roman Bold"/>
              </a:rPr>
              <a:t>In the final analysis, the job is to process and control the flow of electric energy by supplying currents/voltages in a form most suited to both the load and energy source</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p:cNvSpPr>
          <p:nvPr>
            <p:ph type="title"/>
          </p:nvPr>
        </p:nvSpPr>
        <p:spPr>
          <a:xfrm>
            <a:off x="609600" y="-1"/>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sz="2400" b="1" cap="small" dirty="0">
                <a:solidFill>
                  <a:schemeClr val="accent2">
                    <a:lumMod val="75000"/>
                  </a:schemeClr>
                </a:solidFill>
                <a:latin typeface="Arial"/>
                <a:cs typeface="Arial"/>
                <a:sym typeface="Times New Roman"/>
              </a:rPr>
              <a:t>Modern</a:t>
            </a:r>
            <a:r>
              <a:rPr sz="4800" dirty="0"/>
              <a:t> </a:t>
            </a:r>
            <a:r>
              <a:rPr sz="2400" b="1" cap="small" dirty="0">
                <a:solidFill>
                  <a:schemeClr val="accent2">
                    <a:lumMod val="75000"/>
                  </a:schemeClr>
                </a:solidFill>
                <a:latin typeface="Arial"/>
                <a:cs typeface="Arial"/>
              </a:rPr>
              <a:t>Power Electronics</a:t>
            </a:r>
          </a:p>
        </p:txBody>
      </p:sp>
      <p:sp>
        <p:nvSpPr>
          <p:cNvPr id="36" name="Shape 36"/>
          <p:cNvSpPr>
            <a:spLocks noGrp="1"/>
          </p:cNvSpPr>
          <p:nvPr>
            <p:ph type="body" idx="1"/>
          </p:nvPr>
        </p:nvSpPr>
        <p:spPr>
          <a:xfrm>
            <a:off x="990600" y="1143000"/>
            <a:ext cx="8153400" cy="5334000"/>
          </a:xfrm>
          <a:prstGeom prst="rect">
            <a:avLst/>
          </a:prstGeom>
        </p:spPr>
        <p:txBody>
          <a:bodyPr lIns="0" tIns="0" rIns="0" bIns="0">
            <a:normAutofit/>
          </a:bodyPr>
          <a:lstStyle/>
          <a:p>
            <a:pPr lvl="0">
              <a:buSzTx/>
              <a:buNone/>
            </a:pPr>
            <a:endParaRPr sz="1400" i="1" dirty="0"/>
          </a:p>
          <a:p>
            <a:pPr marL="457200" lvl="0" indent="-457200">
              <a:spcBef>
                <a:spcPts val="500"/>
              </a:spcBef>
              <a:buChar char="•"/>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Can have efficiencies approaching 100%</a:t>
            </a:r>
          </a:p>
          <a:p>
            <a:pPr marL="838200" lvl="1" indent="-381000">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Uses switches in saturation mode (On of Off)</a:t>
            </a:r>
          </a:p>
          <a:p>
            <a:pPr marL="838200" lvl="1" indent="-381000">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On state-resistance can be down in tenths of Ohms</a:t>
            </a:r>
          </a:p>
          <a:p>
            <a:pPr marL="457200" lvl="0" indent="-457200">
              <a:spcBef>
                <a:spcPts val="500"/>
              </a:spcBef>
              <a:buChar char="•"/>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Are much smaller than predecessors</a:t>
            </a:r>
          </a:p>
          <a:p>
            <a:pPr marL="838200" lvl="1" indent="-381000">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High switching frequency means smaller magnetic components.</a:t>
            </a:r>
          </a:p>
          <a:p>
            <a:pPr marL="838200" lvl="1" indent="-381000">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Reduced losses means smaller package size</a:t>
            </a:r>
          </a:p>
          <a:p>
            <a:pPr marL="457200" lvl="0" indent="-457200">
              <a:spcBef>
                <a:spcPts val="500"/>
              </a:spcBef>
              <a:buChar char="•"/>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Net effect is better efficiency, greater power density (10’sW/in^3 attainable)</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108553" y="280269"/>
            <a:ext cx="8229600" cy="838200"/>
          </a:xfrm>
        </p:spPr>
        <p:txBody>
          <a:bodyPr/>
          <a:lstStyle/>
          <a:p>
            <a:r>
              <a:rPr lang="en-US" altLang="en-US" b="1" cap="small" dirty="0">
                <a:solidFill>
                  <a:schemeClr val="accent2">
                    <a:lumMod val="75000"/>
                  </a:schemeClr>
                </a:solidFill>
              </a:rPr>
              <a:t>Today’s</a:t>
            </a:r>
            <a:r>
              <a:rPr lang="en-US" altLang="en-US" sz="3200" b="1" dirty="0">
                <a:solidFill>
                  <a:schemeClr val="tx2"/>
                </a:solidFill>
                <a:latin typeface="Times New Roman" charset="0"/>
                <a:ea typeface="Times New Roman" charset="0"/>
                <a:cs typeface="Times New Roman" charset="0"/>
              </a:rPr>
              <a:t> </a:t>
            </a:r>
            <a:r>
              <a:rPr lang="en-US" altLang="en-US" b="1" cap="small" dirty="0">
                <a:solidFill>
                  <a:schemeClr val="accent2">
                    <a:lumMod val="75000"/>
                  </a:schemeClr>
                </a:solidFill>
              </a:rPr>
              <a:t>Barriers to Scalable </a:t>
            </a:r>
            <a:r>
              <a:rPr lang="en-US" altLang="en-US" b="1" cap="small" dirty="0" err="1">
                <a:solidFill>
                  <a:schemeClr val="accent2">
                    <a:lumMod val="75000"/>
                  </a:schemeClr>
                </a:solidFill>
              </a:rPr>
              <a:t>PV+Storage</a:t>
            </a:r>
            <a:endParaRPr lang="en-US" altLang="en-US" b="1" cap="small" dirty="0">
              <a:solidFill>
                <a:schemeClr val="accent2">
                  <a:lumMod val="75000"/>
                </a:schemeClr>
              </a:solidFill>
            </a:endParaRPr>
          </a:p>
        </p:txBody>
      </p:sp>
      <p:sp>
        <p:nvSpPr>
          <p:cNvPr id="3" name="Content Placeholder 2"/>
          <p:cNvSpPr>
            <a:spLocks noGrp="1"/>
          </p:cNvSpPr>
          <p:nvPr>
            <p:ph idx="1"/>
          </p:nvPr>
        </p:nvSpPr>
        <p:spPr>
          <a:xfrm>
            <a:off x="567847" y="2052972"/>
            <a:ext cx="8229600" cy="4373033"/>
          </a:xfrm>
        </p:spPr>
        <p:txBody>
          <a:bodyPr/>
          <a:lstStyle/>
          <a:p>
            <a:pPr>
              <a:defRPr/>
            </a:pPr>
            <a:r>
              <a:rPr lang="en-US" sz="2400" dirty="0">
                <a:latin typeface="Times New Roman" charset="0"/>
                <a:ea typeface="Times New Roman" charset="0"/>
                <a:cs typeface="Times New Roman" charset="0"/>
              </a:rPr>
              <a:t>The revenue models are not clear</a:t>
            </a:r>
          </a:p>
          <a:p>
            <a:pPr>
              <a:defRPr/>
            </a:pPr>
            <a:r>
              <a:rPr lang="en-US" sz="2400" dirty="0">
                <a:latin typeface="Times New Roman" charset="0"/>
                <a:ea typeface="Times New Roman" charset="0"/>
                <a:cs typeface="Times New Roman" charset="0"/>
              </a:rPr>
              <a:t>PV module improvements in efficiency and cost alone will not accomplish the anticipated revenue model</a:t>
            </a:r>
          </a:p>
          <a:p>
            <a:pPr>
              <a:lnSpc>
                <a:spcPct val="110000"/>
              </a:lnSpc>
            </a:pPr>
            <a:r>
              <a:rPr lang="en-US" sz="2400" dirty="0">
                <a:latin typeface="Times New Roman" charset="0"/>
                <a:ea typeface="Times New Roman" charset="0"/>
                <a:cs typeface="Times New Roman" charset="0"/>
              </a:rPr>
              <a:t>Complex installation, </a:t>
            </a:r>
            <a:r>
              <a:rPr lang="en-US" sz="2400" dirty="0" err="1">
                <a:latin typeface="Times New Roman" charset="0"/>
                <a:ea typeface="Times New Roman" charset="0"/>
                <a:cs typeface="Times New Roman" charset="0"/>
              </a:rPr>
              <a:t>maintance</a:t>
            </a:r>
            <a:r>
              <a:rPr lang="en-US" sz="2400" dirty="0">
                <a:latin typeface="Times New Roman" charset="0"/>
                <a:ea typeface="Times New Roman" charset="0"/>
                <a:cs typeface="Times New Roman" charset="0"/>
              </a:rPr>
              <a:t> and Expensive Value Chain</a:t>
            </a:r>
            <a:endParaRPr lang="en-US" sz="2000" dirty="0"/>
          </a:p>
          <a:p>
            <a:pPr>
              <a:lnSpc>
                <a:spcPct val="110000"/>
              </a:lnSpc>
            </a:pPr>
            <a:r>
              <a:rPr lang="en-US" altLang="zh-CN" sz="2400" dirty="0">
                <a:latin typeface="Times New Roman" charset="0"/>
                <a:ea typeface="Times New Roman" charset="0"/>
                <a:cs typeface="Times New Roman" charset="0"/>
              </a:rPr>
              <a:t>PV Generation and Load Profile Mismatch</a:t>
            </a:r>
          </a:p>
          <a:p>
            <a:pPr>
              <a:lnSpc>
                <a:spcPct val="110000"/>
              </a:lnSpc>
            </a:pPr>
            <a:r>
              <a:rPr lang="en-US" altLang="zh-CN" sz="2400" dirty="0">
                <a:latin typeface="Times New Roman" charset="0"/>
                <a:ea typeface="Times New Roman" charset="0"/>
                <a:cs typeface="Times New Roman" charset="0"/>
              </a:rPr>
              <a:t>PV Intermittency</a:t>
            </a:r>
          </a:p>
          <a:p>
            <a:pPr>
              <a:lnSpc>
                <a:spcPct val="110000"/>
              </a:lnSpc>
            </a:pPr>
            <a:r>
              <a:rPr lang="en-US" sz="2400" dirty="0">
                <a:latin typeface="Times New Roman" charset="0"/>
                <a:ea typeface="Times New Roman" charset="0"/>
                <a:cs typeface="Times New Roman" charset="0"/>
              </a:rPr>
              <a:t>Battery Operation at high ambient Temperature </a:t>
            </a:r>
          </a:p>
          <a:p>
            <a:pPr>
              <a:lnSpc>
                <a:spcPct val="110000"/>
              </a:lnSpc>
            </a:pPr>
            <a:endParaRPr lang="en-US" altLang="zh-CN" sz="2000" dirty="0"/>
          </a:p>
        </p:txBody>
      </p:sp>
      <p:sp>
        <p:nvSpPr>
          <p:cNvPr id="4" name="TextBox 3">
            <a:extLst>
              <a:ext uri="{FF2B5EF4-FFF2-40B4-BE49-F238E27FC236}">
                <a16:creationId xmlns:a16="http://schemas.microsoft.com/office/drawing/2014/main" id="{AE74ECB1-3089-C02C-E35D-B383A33337A3}"/>
              </a:ext>
            </a:extLst>
          </p:cNvPr>
          <p:cNvSpPr txBox="1"/>
          <p:nvPr/>
        </p:nvSpPr>
        <p:spPr>
          <a:xfrm>
            <a:off x="242170" y="1298317"/>
            <a:ext cx="7837118" cy="4691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nSpc>
                <a:spcPct val="110000"/>
              </a:lnSpc>
            </a:pPr>
            <a:r>
              <a:rPr lang="en-US" sz="2400" dirty="0">
                <a:latin typeface="Times New Roman" charset="0"/>
                <a:ea typeface="Times New Roman" charset="0"/>
                <a:cs typeface="Times New Roman" charset="0"/>
              </a:rPr>
              <a:t>Why the Battery + PV Integration has not taken off yet.</a:t>
            </a:r>
          </a:p>
        </p:txBody>
      </p:sp>
    </p:spTree>
    <p:extLst>
      <p:ext uri="{BB962C8B-B14F-4D97-AF65-F5344CB8AC3E}">
        <p14:creationId xmlns:p14="http://schemas.microsoft.com/office/powerpoint/2010/main" val="28541603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35">
            <a:extLst>
              <a:ext uri="{FF2B5EF4-FFF2-40B4-BE49-F238E27FC236}">
                <a16:creationId xmlns:a16="http://schemas.microsoft.com/office/drawing/2014/main" id="{73BE46A8-0732-E2ED-4374-E2582D5528F1}"/>
              </a:ext>
            </a:extLst>
          </p:cNvPr>
          <p:cNvSpPr>
            <a:spLocks noGrp="1"/>
          </p:cNvSpPr>
          <p:nvPr>
            <p:ph type="title"/>
          </p:nvPr>
        </p:nvSpPr>
        <p:spPr>
          <a:xfrm>
            <a:off x="546970" y="2857499"/>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lang="en-US" sz="2800" dirty="0"/>
              <a:t>Scaling the Global Innovation</a:t>
            </a:r>
            <a:endParaRPr sz="2800" dirty="0"/>
          </a:p>
        </p:txBody>
      </p:sp>
      <p:sp>
        <p:nvSpPr>
          <p:cNvPr id="8" name="Google Shape;668;p82">
            <a:extLst>
              <a:ext uri="{FF2B5EF4-FFF2-40B4-BE49-F238E27FC236}">
                <a16:creationId xmlns:a16="http://schemas.microsoft.com/office/drawing/2014/main" id="{944A61C4-1F4F-20C0-4743-4F9DF9EEFC90}"/>
              </a:ext>
            </a:extLst>
          </p:cNvPr>
          <p:cNvSpPr txBox="1">
            <a:spLocks/>
          </p:cNvSpPr>
          <p:nvPr/>
        </p:nvSpPr>
        <p:spPr>
          <a:xfrm>
            <a:off x="1640910" y="2192129"/>
            <a:ext cx="7666778" cy="545174"/>
          </a:xfrm>
          <a:prstGeom prst="rect">
            <a:avLst/>
          </a:prstGeom>
          <a:noFill/>
          <a:ln w="12700">
            <a:noFill/>
            <a:miter lim="400000"/>
          </a:ln>
          <a:extLst>
            <a:ext uri="{C572A759-6A51-4108-AA02-DFA0A04FC94B}">
              <ma14:wrappingTextBoxFlag xmlns="" xmlns:ma14="http://schemas.microsoft.com/office/mac/drawingml/2011/main" val="1"/>
            </a:ext>
          </a:extLst>
        </p:spPr>
        <p:txBody>
          <a:bodyPr spcFirstLastPara="1" wrap="square" lIns="91425" tIns="45700" rIns="91425" bIns="45700" anchor="t" anchorCtr="0">
            <a:noAutofit/>
          </a:bodyPr>
          <a:lstStyle>
            <a:lvl1pPr algn="ctr">
              <a:defRPr sz="2800" b="0" i="0">
                <a:solidFill>
                  <a:schemeClr val="tx1"/>
                </a:solidFill>
                <a:latin typeface="Arial"/>
                <a:ea typeface="Times New Roman"/>
                <a:cs typeface="Arial"/>
                <a:sym typeface="Times New Roman"/>
              </a:defRPr>
            </a:lvl1pPr>
            <a:lvl2pPr algn="ctr">
              <a:defRPr sz="2400">
                <a:latin typeface="Times New Roman"/>
                <a:ea typeface="Times New Roman"/>
                <a:cs typeface="Times New Roman"/>
                <a:sym typeface="Times New Roman"/>
              </a:defRPr>
            </a:lvl2pPr>
            <a:lvl3pPr algn="ctr">
              <a:defRPr sz="2400">
                <a:latin typeface="Times New Roman"/>
                <a:ea typeface="Times New Roman"/>
                <a:cs typeface="Times New Roman"/>
                <a:sym typeface="Times New Roman"/>
              </a:defRPr>
            </a:lvl3pPr>
            <a:lvl4pPr algn="ctr">
              <a:defRPr sz="2400">
                <a:latin typeface="Times New Roman"/>
                <a:ea typeface="Times New Roman"/>
                <a:cs typeface="Times New Roman"/>
                <a:sym typeface="Times New Roman"/>
              </a:defRPr>
            </a:lvl4pPr>
            <a:lvl5pPr algn="ctr">
              <a:defRPr sz="2400">
                <a:latin typeface="Times New Roman"/>
                <a:ea typeface="Times New Roman"/>
                <a:cs typeface="Times New Roman"/>
                <a:sym typeface="Times New Roman"/>
              </a:defRPr>
            </a:lvl5pPr>
            <a:lvl6pPr indent="457200" algn="ctr">
              <a:defRPr sz="2400">
                <a:latin typeface="Times New Roman"/>
                <a:ea typeface="Times New Roman"/>
                <a:cs typeface="Times New Roman"/>
                <a:sym typeface="Times New Roman"/>
              </a:defRPr>
            </a:lvl6pPr>
            <a:lvl7pPr indent="914400" algn="ctr">
              <a:defRPr sz="2400">
                <a:latin typeface="Times New Roman"/>
                <a:ea typeface="Times New Roman"/>
                <a:cs typeface="Times New Roman"/>
                <a:sym typeface="Times New Roman"/>
              </a:defRPr>
            </a:lvl7pPr>
            <a:lvl8pPr indent="1371600" algn="ctr">
              <a:defRPr sz="2400">
                <a:latin typeface="Times New Roman"/>
                <a:ea typeface="Times New Roman"/>
                <a:cs typeface="Times New Roman"/>
                <a:sym typeface="Times New Roman"/>
              </a:defRPr>
            </a:lvl8pPr>
            <a:lvl9pPr indent="1828800" algn="ctr">
              <a:defRPr sz="2400">
                <a:latin typeface="Times New Roman"/>
                <a:ea typeface="Times New Roman"/>
                <a:cs typeface="Times New Roman"/>
                <a:sym typeface="Times New Roman"/>
              </a:defRPr>
            </a:lvl9pPr>
          </a:lstStyle>
          <a:p>
            <a:pPr algn="l" rtl="0"/>
            <a:r>
              <a:rPr lang="en-US" b="1" cap="small">
                <a:solidFill>
                  <a:schemeClr val="accent2">
                    <a:lumMod val="75000"/>
                  </a:schemeClr>
                </a:solidFill>
              </a:rPr>
              <a:t>The Energy Access Challenge</a:t>
            </a:r>
            <a:endParaRPr lang="en-US" b="1" dirty="0">
              <a:solidFill>
                <a:schemeClr val="accent2">
                  <a:lumMod val="75000"/>
                </a:schemeClr>
              </a:solidFill>
            </a:endParaRPr>
          </a:p>
        </p:txBody>
      </p:sp>
    </p:spTree>
    <p:extLst>
      <p:ext uri="{BB962C8B-B14F-4D97-AF65-F5344CB8AC3E}">
        <p14:creationId xmlns:p14="http://schemas.microsoft.com/office/powerpoint/2010/main" val="3555579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7794" y="2890391"/>
            <a:ext cx="8436206" cy="1077218"/>
          </a:xfrm>
          <a:prstGeom prst="rect">
            <a:avLst/>
          </a:prstGeom>
        </p:spPr>
        <p:txBody>
          <a:bodyPr wrap="square">
            <a:spAutoFit/>
          </a:bodyPr>
          <a:lstStyle/>
          <a:p>
            <a:pPr marL="11397" algn="ctr"/>
            <a:r>
              <a:rPr lang="en-US" sz="3200" b="1" spc="-18" dirty="0">
                <a:solidFill>
                  <a:srgbClr val="005582"/>
                </a:solidFill>
                <a:latin typeface="Verdana"/>
                <a:cs typeface="Verdana"/>
              </a:rPr>
              <a:t>Po</a:t>
            </a:r>
            <a:r>
              <a:rPr lang="en-US" sz="3200" b="1" spc="-31" dirty="0">
                <a:solidFill>
                  <a:srgbClr val="005582"/>
                </a:solidFill>
                <a:latin typeface="Verdana"/>
                <a:cs typeface="Verdana"/>
              </a:rPr>
              <a:t>w</a:t>
            </a:r>
            <a:r>
              <a:rPr lang="en-US" sz="3200" b="1" spc="-18" dirty="0">
                <a:solidFill>
                  <a:srgbClr val="005582"/>
                </a:solidFill>
                <a:latin typeface="Verdana"/>
                <a:cs typeface="Verdana"/>
              </a:rPr>
              <a:t>er</a:t>
            </a:r>
            <a:r>
              <a:rPr lang="en-US" sz="3200" b="1" dirty="0">
                <a:solidFill>
                  <a:srgbClr val="005582"/>
                </a:solidFill>
                <a:latin typeface="Verdana"/>
                <a:cs typeface="Verdana"/>
              </a:rPr>
              <a:t> </a:t>
            </a:r>
            <a:r>
              <a:rPr lang="en-US" sz="3200" b="1" spc="-22" dirty="0">
                <a:solidFill>
                  <a:srgbClr val="005582"/>
                </a:solidFill>
                <a:latin typeface="Verdana"/>
                <a:cs typeface="Verdana"/>
              </a:rPr>
              <a:t>E</a:t>
            </a:r>
            <a:r>
              <a:rPr lang="en-US" sz="3200" b="1" spc="-13" dirty="0">
                <a:solidFill>
                  <a:srgbClr val="005582"/>
                </a:solidFill>
                <a:latin typeface="Verdana"/>
                <a:cs typeface="Verdana"/>
              </a:rPr>
              <a:t>lec</a:t>
            </a:r>
            <a:r>
              <a:rPr lang="en-US" sz="3200" b="1" spc="-18" dirty="0">
                <a:solidFill>
                  <a:srgbClr val="005582"/>
                </a:solidFill>
                <a:latin typeface="Verdana"/>
                <a:cs typeface="Verdana"/>
              </a:rPr>
              <a:t>tronics</a:t>
            </a:r>
            <a:r>
              <a:rPr lang="en-US" sz="3200" b="1" spc="40" dirty="0">
                <a:solidFill>
                  <a:srgbClr val="005582"/>
                </a:solidFill>
                <a:latin typeface="Verdana"/>
                <a:cs typeface="Verdana"/>
              </a:rPr>
              <a:t> </a:t>
            </a:r>
            <a:r>
              <a:rPr lang="en-US" sz="3200" b="1" spc="-18" dirty="0">
                <a:solidFill>
                  <a:srgbClr val="005582"/>
                </a:solidFill>
                <a:latin typeface="Verdana"/>
                <a:cs typeface="Verdana"/>
              </a:rPr>
              <a:t>as</a:t>
            </a:r>
            <a:r>
              <a:rPr lang="en-US" sz="3200" b="1" spc="9" dirty="0">
                <a:solidFill>
                  <a:srgbClr val="005582"/>
                </a:solidFill>
                <a:latin typeface="Verdana"/>
                <a:cs typeface="Verdana"/>
              </a:rPr>
              <a:t> </a:t>
            </a:r>
            <a:r>
              <a:rPr lang="en-US" sz="3200" b="1" spc="-18" dirty="0">
                <a:solidFill>
                  <a:srgbClr val="005582"/>
                </a:solidFill>
                <a:latin typeface="Verdana"/>
                <a:cs typeface="Verdana"/>
              </a:rPr>
              <a:t>an</a:t>
            </a:r>
            <a:r>
              <a:rPr lang="en-US" sz="3200" b="1" spc="13" dirty="0">
                <a:solidFill>
                  <a:srgbClr val="005582"/>
                </a:solidFill>
                <a:latin typeface="Verdana"/>
                <a:cs typeface="Verdana"/>
              </a:rPr>
              <a:t> </a:t>
            </a:r>
            <a:r>
              <a:rPr lang="en-US" sz="3200" b="1" spc="-22" dirty="0">
                <a:solidFill>
                  <a:srgbClr val="005582"/>
                </a:solidFill>
                <a:latin typeface="Verdana"/>
                <a:cs typeface="Verdana"/>
              </a:rPr>
              <a:t>E</a:t>
            </a:r>
            <a:r>
              <a:rPr lang="en-US" sz="3200" b="1" spc="-18" dirty="0">
                <a:solidFill>
                  <a:srgbClr val="005582"/>
                </a:solidFill>
                <a:latin typeface="Verdana"/>
                <a:cs typeface="Verdana"/>
              </a:rPr>
              <a:t>nabler </a:t>
            </a:r>
          </a:p>
          <a:p>
            <a:pPr marL="11397" algn="ctr"/>
            <a:r>
              <a:rPr lang="en-US" sz="3200" b="1" spc="-18" dirty="0">
                <a:solidFill>
                  <a:srgbClr val="005582"/>
                </a:solidFill>
                <a:latin typeface="Verdana"/>
                <a:cs typeface="Verdana"/>
              </a:rPr>
              <a:t>Technology</a:t>
            </a:r>
            <a:endParaRPr lang="en-US" sz="3200" dirty="0">
              <a:latin typeface="Verdana"/>
              <a:cs typeface="Verdana"/>
            </a:endParaRPr>
          </a:p>
        </p:txBody>
      </p:sp>
    </p:spTree>
    <p:extLst>
      <p:ext uri="{BB962C8B-B14F-4D97-AF65-F5344CB8AC3E}">
        <p14:creationId xmlns:p14="http://schemas.microsoft.com/office/powerpoint/2010/main" val="1127624240"/>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map&#10;&#10;Description automatically generated with medium confidence">
            <a:extLst>
              <a:ext uri="{FF2B5EF4-FFF2-40B4-BE49-F238E27FC236}">
                <a16:creationId xmlns:a16="http://schemas.microsoft.com/office/drawing/2014/main" id="{48C825B2-03F4-2A6A-513F-400F388DE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53" y="1114816"/>
            <a:ext cx="9091847" cy="5160723"/>
          </a:xfrm>
          <a:prstGeom prst="rect">
            <a:avLst/>
          </a:prstGeom>
        </p:spPr>
      </p:pic>
      <p:sp>
        <p:nvSpPr>
          <p:cNvPr id="4" name="Google Shape;668;p82">
            <a:extLst>
              <a:ext uri="{FF2B5EF4-FFF2-40B4-BE49-F238E27FC236}">
                <a16:creationId xmlns:a16="http://schemas.microsoft.com/office/drawing/2014/main" id="{B66D28F7-2623-6378-43A0-11105C6F8A5D}"/>
              </a:ext>
            </a:extLst>
          </p:cNvPr>
          <p:cNvSpPr txBox="1">
            <a:spLocks noGrp="1"/>
          </p:cNvSpPr>
          <p:nvPr>
            <p:ph type="title"/>
          </p:nvPr>
        </p:nvSpPr>
        <p:spPr>
          <a:xfrm>
            <a:off x="1941534" y="388381"/>
            <a:ext cx="7666778" cy="54517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cap="small" dirty="0">
                <a:solidFill>
                  <a:schemeClr val="accent2">
                    <a:lumMod val="75000"/>
                  </a:schemeClr>
                </a:solidFill>
              </a:rPr>
              <a:t>The Energy Access Challenge</a:t>
            </a:r>
            <a:endParaRPr b="1" dirty="0">
              <a:solidFill>
                <a:schemeClr val="accent2">
                  <a:lumMod val="75000"/>
                </a:schemeClr>
              </a:solidFill>
            </a:endParaRPr>
          </a:p>
        </p:txBody>
      </p:sp>
    </p:spTree>
    <p:extLst>
      <p:ext uri="{BB962C8B-B14F-4D97-AF65-F5344CB8AC3E}">
        <p14:creationId xmlns:p14="http://schemas.microsoft.com/office/powerpoint/2010/main" val="3773206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several images of different types of machines&#10;&#10;Description automatically generated">
            <a:extLst>
              <a:ext uri="{FF2B5EF4-FFF2-40B4-BE49-F238E27FC236}">
                <a16:creationId xmlns:a16="http://schemas.microsoft.com/office/drawing/2014/main" id="{990A2E2F-A24D-19E7-326A-E28B7851D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34" y="1127265"/>
            <a:ext cx="8954070" cy="5023014"/>
          </a:xfrm>
          <a:prstGeom prst="rect">
            <a:avLst/>
          </a:prstGeom>
        </p:spPr>
      </p:pic>
      <p:sp>
        <p:nvSpPr>
          <p:cNvPr id="4" name="Google Shape;668;p82">
            <a:extLst>
              <a:ext uri="{FF2B5EF4-FFF2-40B4-BE49-F238E27FC236}">
                <a16:creationId xmlns:a16="http://schemas.microsoft.com/office/drawing/2014/main" id="{F3056405-E12C-34F9-E7F7-15235D184456}"/>
              </a:ext>
            </a:extLst>
          </p:cNvPr>
          <p:cNvSpPr txBox="1">
            <a:spLocks noGrp="1"/>
          </p:cNvSpPr>
          <p:nvPr>
            <p:ph type="title"/>
          </p:nvPr>
        </p:nvSpPr>
        <p:spPr>
          <a:xfrm>
            <a:off x="1941534" y="388381"/>
            <a:ext cx="7666778" cy="54517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cap="small" dirty="0">
                <a:solidFill>
                  <a:schemeClr val="accent2">
                    <a:lumMod val="75000"/>
                  </a:schemeClr>
                </a:solidFill>
              </a:rPr>
              <a:t>The Energy Access Challenge</a:t>
            </a:r>
            <a:endParaRPr b="1" dirty="0">
              <a:solidFill>
                <a:schemeClr val="accent2">
                  <a:lumMod val="75000"/>
                </a:schemeClr>
              </a:solidFill>
            </a:endParaRPr>
          </a:p>
        </p:txBody>
      </p:sp>
    </p:spTree>
    <p:extLst>
      <p:ext uri="{BB962C8B-B14F-4D97-AF65-F5344CB8AC3E}">
        <p14:creationId xmlns:p14="http://schemas.microsoft.com/office/powerpoint/2010/main" val="1773277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901C8EE5-8A4A-1649-C559-60F33FE37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37"/>
            <a:ext cx="9235044" cy="5195841"/>
          </a:xfrm>
          <a:prstGeom prst="rect">
            <a:avLst/>
          </a:prstGeom>
        </p:spPr>
      </p:pic>
      <p:sp>
        <p:nvSpPr>
          <p:cNvPr id="4" name="Google Shape;668;p82">
            <a:extLst>
              <a:ext uri="{FF2B5EF4-FFF2-40B4-BE49-F238E27FC236}">
                <a16:creationId xmlns:a16="http://schemas.microsoft.com/office/drawing/2014/main" id="{D5ED8894-84BE-BA26-3F8F-267B19396005}"/>
              </a:ext>
            </a:extLst>
          </p:cNvPr>
          <p:cNvSpPr txBox="1">
            <a:spLocks noGrp="1"/>
          </p:cNvSpPr>
          <p:nvPr>
            <p:ph type="title"/>
          </p:nvPr>
        </p:nvSpPr>
        <p:spPr>
          <a:xfrm>
            <a:off x="1941534" y="388381"/>
            <a:ext cx="7666778" cy="54517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cap="small" dirty="0">
                <a:solidFill>
                  <a:schemeClr val="accent2">
                    <a:lumMod val="75000"/>
                  </a:schemeClr>
                </a:solidFill>
              </a:rPr>
              <a:t>The Energy Access Challenge</a:t>
            </a:r>
            <a:endParaRPr b="1" dirty="0">
              <a:solidFill>
                <a:schemeClr val="accent2">
                  <a:lumMod val="75000"/>
                </a:schemeClr>
              </a:solidFill>
            </a:endParaRPr>
          </a:p>
        </p:txBody>
      </p:sp>
    </p:spTree>
    <p:extLst>
      <p:ext uri="{BB962C8B-B14F-4D97-AF65-F5344CB8AC3E}">
        <p14:creationId xmlns:p14="http://schemas.microsoft.com/office/powerpoint/2010/main" val="13685109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AD51D8AF-BA9B-E450-2E9A-4F035AA2D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86" y="1130474"/>
            <a:ext cx="8896124" cy="5057384"/>
          </a:xfrm>
          <a:prstGeom prst="rect">
            <a:avLst/>
          </a:prstGeom>
        </p:spPr>
      </p:pic>
      <p:sp>
        <p:nvSpPr>
          <p:cNvPr id="4" name="Google Shape;668;p82">
            <a:extLst>
              <a:ext uri="{FF2B5EF4-FFF2-40B4-BE49-F238E27FC236}">
                <a16:creationId xmlns:a16="http://schemas.microsoft.com/office/drawing/2014/main" id="{F0FFEF82-1CA7-3EAB-AE28-2AF1128A628B}"/>
              </a:ext>
            </a:extLst>
          </p:cNvPr>
          <p:cNvSpPr txBox="1">
            <a:spLocks noGrp="1"/>
          </p:cNvSpPr>
          <p:nvPr>
            <p:ph type="title"/>
          </p:nvPr>
        </p:nvSpPr>
        <p:spPr>
          <a:xfrm>
            <a:off x="1941534" y="388381"/>
            <a:ext cx="7666778" cy="54517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cap="small" dirty="0">
                <a:solidFill>
                  <a:schemeClr val="accent2">
                    <a:lumMod val="75000"/>
                  </a:schemeClr>
                </a:solidFill>
              </a:rPr>
              <a:t>The Energy Access Challenge</a:t>
            </a:r>
            <a:endParaRPr b="1" dirty="0">
              <a:solidFill>
                <a:schemeClr val="accent2">
                  <a:lumMod val="75000"/>
                </a:schemeClr>
              </a:solidFill>
            </a:endParaRPr>
          </a:p>
        </p:txBody>
      </p:sp>
    </p:spTree>
    <p:extLst>
      <p:ext uri="{BB962C8B-B14F-4D97-AF65-F5344CB8AC3E}">
        <p14:creationId xmlns:p14="http://schemas.microsoft.com/office/powerpoint/2010/main" val="31108919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solar panel&#10;&#10;Description automatically generated with medium confidence">
            <a:extLst>
              <a:ext uri="{FF2B5EF4-FFF2-40B4-BE49-F238E27FC236}">
                <a16:creationId xmlns:a16="http://schemas.microsoft.com/office/drawing/2014/main" id="{549D4BE1-A592-4D86-3CA2-394D2DA13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23754"/>
            <a:ext cx="9126639" cy="5176837"/>
          </a:xfrm>
          <a:prstGeom prst="rect">
            <a:avLst/>
          </a:prstGeom>
        </p:spPr>
      </p:pic>
      <p:sp>
        <p:nvSpPr>
          <p:cNvPr id="6" name="Google Shape;668;p82">
            <a:extLst>
              <a:ext uri="{FF2B5EF4-FFF2-40B4-BE49-F238E27FC236}">
                <a16:creationId xmlns:a16="http://schemas.microsoft.com/office/drawing/2014/main" id="{5FB00767-DD0A-A03B-C3C9-3B4585F3F01D}"/>
              </a:ext>
            </a:extLst>
          </p:cNvPr>
          <p:cNvSpPr txBox="1">
            <a:spLocks noGrp="1"/>
          </p:cNvSpPr>
          <p:nvPr>
            <p:ph type="title"/>
          </p:nvPr>
        </p:nvSpPr>
        <p:spPr>
          <a:xfrm>
            <a:off x="1941534" y="388381"/>
            <a:ext cx="7666778" cy="54517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cap="small" dirty="0">
                <a:solidFill>
                  <a:schemeClr val="accent2">
                    <a:lumMod val="75000"/>
                  </a:schemeClr>
                </a:solidFill>
              </a:rPr>
              <a:t>The Energy Access Challenge</a:t>
            </a:r>
            <a:endParaRPr b="1" dirty="0">
              <a:solidFill>
                <a:schemeClr val="accent2">
                  <a:lumMod val="75000"/>
                </a:schemeClr>
              </a:solidFill>
            </a:endParaRPr>
          </a:p>
        </p:txBody>
      </p:sp>
    </p:spTree>
    <p:extLst>
      <p:ext uri="{BB962C8B-B14F-4D97-AF65-F5344CB8AC3E}">
        <p14:creationId xmlns:p14="http://schemas.microsoft.com/office/powerpoint/2010/main" val="30663950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company's innovation opportunity&#10;&#10;Description automatically generated">
            <a:extLst>
              <a:ext uri="{FF2B5EF4-FFF2-40B4-BE49-F238E27FC236}">
                <a16:creationId xmlns:a16="http://schemas.microsoft.com/office/drawing/2014/main" id="{BC239947-BADD-6E9B-E53C-4794CBAD6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781" y="1343132"/>
            <a:ext cx="8673070" cy="4907355"/>
          </a:xfrm>
          <a:prstGeom prst="rect">
            <a:avLst/>
          </a:prstGeom>
        </p:spPr>
      </p:pic>
      <p:sp>
        <p:nvSpPr>
          <p:cNvPr id="3" name="Google Shape;668;p82">
            <a:extLst>
              <a:ext uri="{FF2B5EF4-FFF2-40B4-BE49-F238E27FC236}">
                <a16:creationId xmlns:a16="http://schemas.microsoft.com/office/drawing/2014/main" id="{8C6D349F-87BE-8055-A851-7785D3E8E91D}"/>
              </a:ext>
            </a:extLst>
          </p:cNvPr>
          <p:cNvSpPr txBox="1">
            <a:spLocks noGrp="1"/>
          </p:cNvSpPr>
          <p:nvPr>
            <p:ph type="title"/>
          </p:nvPr>
        </p:nvSpPr>
        <p:spPr>
          <a:xfrm>
            <a:off x="1941534" y="388381"/>
            <a:ext cx="7666778" cy="54517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cap="small" dirty="0">
                <a:solidFill>
                  <a:schemeClr val="accent2">
                    <a:lumMod val="75000"/>
                  </a:schemeClr>
                </a:solidFill>
              </a:rPr>
              <a:t>The Energy Access Challenge</a:t>
            </a:r>
            <a:endParaRPr b="1" dirty="0">
              <a:solidFill>
                <a:schemeClr val="accent2">
                  <a:lumMod val="75000"/>
                </a:schemeClr>
              </a:solidFill>
            </a:endParaRPr>
          </a:p>
        </p:txBody>
      </p:sp>
    </p:spTree>
    <p:extLst>
      <p:ext uri="{BB962C8B-B14F-4D97-AF65-F5344CB8AC3E}">
        <p14:creationId xmlns:p14="http://schemas.microsoft.com/office/powerpoint/2010/main" val="34251254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pic>
        <p:nvPicPr>
          <p:cNvPr id="731" name="Google Shape;731;p85" descr="A close up of a logo&#10;&#10;Description generated with very high confidence"/>
          <p:cNvPicPr preferRelativeResize="0"/>
          <p:nvPr/>
        </p:nvPicPr>
        <p:blipFill rotWithShape="1">
          <a:blip r:embed="rId3">
            <a:alphaModFix/>
          </a:blip>
          <a:srcRect/>
          <a:stretch/>
        </p:blipFill>
        <p:spPr>
          <a:xfrm>
            <a:off x="2708524" y="2233733"/>
            <a:ext cx="2972222" cy="1180895"/>
          </a:xfrm>
          <a:prstGeom prst="rect">
            <a:avLst/>
          </a:prstGeom>
          <a:noFill/>
          <a:ln>
            <a:noFill/>
          </a:ln>
        </p:spPr>
      </p:pic>
      <p:sp>
        <p:nvSpPr>
          <p:cNvPr id="732" name="Google Shape;732;p85"/>
          <p:cNvSpPr txBox="1"/>
          <p:nvPr/>
        </p:nvSpPr>
        <p:spPr>
          <a:xfrm>
            <a:off x="3383404" y="4423619"/>
            <a:ext cx="1903793" cy="485918"/>
          </a:xfrm>
          <a:prstGeom prst="rect">
            <a:avLst/>
          </a:prstGeom>
          <a:noFill/>
          <a:ln>
            <a:noFill/>
          </a:ln>
        </p:spPr>
        <p:txBody>
          <a:bodyPr spcFirstLastPara="1" wrap="square" lIns="68569" tIns="34275" rIns="68569" bIns="34275" anchor="t" anchorCtr="0">
            <a:noAutofit/>
          </a:bodyPr>
          <a:lstStyle/>
          <a:p>
            <a:pPr algn="l" rtl="0">
              <a:lnSpc>
                <a:spcPct val="90000"/>
              </a:lnSpc>
            </a:pPr>
            <a:r>
              <a:rPr lang="en-US" sz="2100" b="1" dirty="0">
                <a:solidFill>
                  <a:schemeClr val="dk1"/>
                </a:solidFill>
                <a:latin typeface="Verdana"/>
                <a:ea typeface="Verdana"/>
                <a:cs typeface="Verdana"/>
                <a:sym typeface="Verdana"/>
              </a:rPr>
              <a:t>Thank you</a:t>
            </a:r>
            <a:endParaRPr sz="900" b="1" dirty="0">
              <a:solidFill>
                <a:schemeClr val="lt1"/>
              </a:solidFill>
              <a:latin typeface="Verdana"/>
              <a:ea typeface="Verdana"/>
              <a:cs typeface="Verdana"/>
              <a:sym typeface="Verdana"/>
            </a:endParaRPr>
          </a:p>
        </p:txBody>
      </p:sp>
      <p:sp>
        <p:nvSpPr>
          <p:cNvPr id="733" name="Google Shape;733;p85"/>
          <p:cNvSpPr txBox="1"/>
          <p:nvPr/>
        </p:nvSpPr>
        <p:spPr>
          <a:xfrm>
            <a:off x="2708525" y="3914989"/>
            <a:ext cx="3241474" cy="276969"/>
          </a:xfrm>
          <a:prstGeom prst="rect">
            <a:avLst/>
          </a:prstGeom>
          <a:noFill/>
          <a:ln>
            <a:noFill/>
          </a:ln>
        </p:spPr>
        <p:txBody>
          <a:bodyPr spcFirstLastPara="1" wrap="square" lIns="68569" tIns="34275" rIns="68569" bIns="34275" anchor="t" anchorCtr="0">
            <a:spAutoFit/>
          </a:bodyPr>
          <a:lstStyle/>
          <a:p>
            <a:pPr algn="l" rtl="0"/>
            <a:r>
              <a:rPr lang="en-US" sz="1350" b="1" u="sng">
                <a:solidFill>
                  <a:schemeClr val="hlink"/>
                </a:solidFill>
                <a:latin typeface="Verdana"/>
                <a:ea typeface="Verdana"/>
                <a:cs typeface="Verdana"/>
                <a:sym typeface="Verdana"/>
                <a:hlinkClick r:id="rId4"/>
              </a:rPr>
              <a:t>www.empowerabillionlives.org</a:t>
            </a:r>
            <a:r>
              <a:rPr lang="en-US" sz="1350" b="1">
                <a:solidFill>
                  <a:schemeClr val="dk1"/>
                </a:solidFill>
                <a:latin typeface="Verdana"/>
                <a:ea typeface="Verdana"/>
                <a:cs typeface="Verdana"/>
                <a:sym typeface="Verdana"/>
              </a:rPr>
              <a:t> </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object 5">
            <a:extLst>
              <a:ext uri="{FF2B5EF4-FFF2-40B4-BE49-F238E27FC236}">
                <a16:creationId xmlns:a16="http://schemas.microsoft.com/office/drawing/2014/main" id="{ED809A3E-3933-3F4C-BBE6-0BF81B337D49}"/>
              </a:ext>
            </a:extLst>
          </p:cNvPr>
          <p:cNvSpPr txBox="1"/>
          <p:nvPr/>
        </p:nvSpPr>
        <p:spPr>
          <a:xfrm>
            <a:off x="1684823" y="564774"/>
            <a:ext cx="7609489" cy="738664"/>
          </a:xfrm>
          <a:prstGeom prst="rect">
            <a:avLst/>
          </a:prstGeom>
        </p:spPr>
        <p:txBody>
          <a:bodyPr vert="horz" wrap="square" lIns="0" tIns="0" rIns="0" bIns="0" rtlCol="0">
            <a:spAutoFit/>
          </a:bodyPr>
          <a:lstStyle/>
          <a:p>
            <a:pPr marL="11397"/>
            <a:r>
              <a:rPr b="1" spc="-18" dirty="0">
                <a:solidFill>
                  <a:srgbClr val="005582"/>
                </a:solidFill>
                <a:latin typeface="Verdana"/>
                <a:cs typeface="Verdana"/>
              </a:rPr>
              <a:t>Po</a:t>
            </a:r>
            <a:r>
              <a:rPr b="1" spc="-31" dirty="0">
                <a:solidFill>
                  <a:srgbClr val="005582"/>
                </a:solidFill>
                <a:latin typeface="Verdana"/>
                <a:cs typeface="Verdana"/>
              </a:rPr>
              <a:t>w</a:t>
            </a:r>
            <a:r>
              <a:rPr b="1" spc="-18" dirty="0">
                <a:solidFill>
                  <a:srgbClr val="005582"/>
                </a:solidFill>
                <a:latin typeface="Verdana"/>
                <a:cs typeface="Verdana"/>
              </a:rPr>
              <a:t>er</a:t>
            </a:r>
            <a:r>
              <a:rPr b="1" dirty="0">
                <a:solidFill>
                  <a:srgbClr val="005582"/>
                </a:solidFill>
                <a:latin typeface="Verdana"/>
                <a:cs typeface="Verdana"/>
              </a:rPr>
              <a:t> </a:t>
            </a:r>
            <a:r>
              <a:rPr b="1" spc="-22" dirty="0">
                <a:solidFill>
                  <a:srgbClr val="005582"/>
                </a:solidFill>
                <a:latin typeface="Verdana"/>
                <a:cs typeface="Verdana"/>
              </a:rPr>
              <a:t>E</a:t>
            </a:r>
            <a:r>
              <a:rPr b="1" spc="-13" dirty="0">
                <a:solidFill>
                  <a:srgbClr val="005582"/>
                </a:solidFill>
                <a:latin typeface="Verdana"/>
                <a:cs typeface="Verdana"/>
              </a:rPr>
              <a:t>lec</a:t>
            </a:r>
            <a:r>
              <a:rPr b="1" spc="-18" dirty="0">
                <a:solidFill>
                  <a:srgbClr val="005582"/>
                </a:solidFill>
                <a:latin typeface="Verdana"/>
                <a:cs typeface="Verdana"/>
              </a:rPr>
              <a:t>tronics</a:t>
            </a:r>
            <a:r>
              <a:rPr b="1" spc="40" dirty="0">
                <a:solidFill>
                  <a:srgbClr val="005582"/>
                </a:solidFill>
                <a:latin typeface="Verdana"/>
                <a:cs typeface="Verdana"/>
              </a:rPr>
              <a:t> </a:t>
            </a:r>
            <a:r>
              <a:rPr lang="en-US" b="1" spc="40" dirty="0">
                <a:solidFill>
                  <a:srgbClr val="005582"/>
                </a:solidFill>
                <a:latin typeface="Verdana"/>
                <a:cs typeface="Verdana"/>
              </a:rPr>
              <a:t>is the Interface Technology – Physical and Virtual</a:t>
            </a:r>
          </a:p>
        </p:txBody>
      </p:sp>
      <p:pic>
        <p:nvPicPr>
          <p:cNvPr id="65" name="Picture 64" descr="A drawing of a person&#10;&#10;Description automatically generated">
            <a:extLst>
              <a:ext uri="{FF2B5EF4-FFF2-40B4-BE49-F238E27FC236}">
                <a16:creationId xmlns:a16="http://schemas.microsoft.com/office/drawing/2014/main" id="{FAE2C7FE-366F-DE4B-9F8D-A1868153B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97" y="1833625"/>
            <a:ext cx="6303558" cy="3552915"/>
          </a:xfrm>
          <a:prstGeom prst="rect">
            <a:avLst/>
          </a:prstGeom>
        </p:spPr>
      </p:pic>
      <p:sp>
        <p:nvSpPr>
          <p:cNvPr id="66" name="Rectangle 65">
            <a:extLst>
              <a:ext uri="{FF2B5EF4-FFF2-40B4-BE49-F238E27FC236}">
                <a16:creationId xmlns:a16="http://schemas.microsoft.com/office/drawing/2014/main" id="{696C0281-1692-D741-93B0-4C9D1D7B4EAB}"/>
              </a:ext>
            </a:extLst>
          </p:cNvPr>
          <p:cNvSpPr/>
          <p:nvPr/>
        </p:nvSpPr>
        <p:spPr>
          <a:xfrm>
            <a:off x="3850559" y="4479301"/>
            <a:ext cx="2507738" cy="461665"/>
          </a:xfrm>
          <a:prstGeom prst="rect">
            <a:avLst/>
          </a:prstGeom>
        </p:spPr>
        <p:txBody>
          <a:bodyPr wrap="none">
            <a:spAutoFit/>
          </a:bodyPr>
          <a:lstStyle/>
          <a:p>
            <a:pPr marR="1064260" algn="ctr">
              <a:lnSpc>
                <a:spcPct val="100000"/>
              </a:lnSpc>
            </a:pPr>
            <a:r>
              <a:rPr lang="en-US" spc="-10" dirty="0"/>
              <a:t>C</a:t>
            </a:r>
            <a:r>
              <a:rPr lang="en-US" spc="-30" dirty="0"/>
              <a:t>o</a:t>
            </a:r>
            <a:r>
              <a:rPr lang="en-US" spc="-10" dirty="0"/>
              <a:t>nt</a:t>
            </a:r>
            <a:r>
              <a:rPr lang="en-US" spc="10" dirty="0"/>
              <a:t>r</a:t>
            </a:r>
            <a:r>
              <a:rPr lang="en-US" spc="-30" dirty="0"/>
              <a:t>o</a:t>
            </a:r>
            <a:r>
              <a:rPr lang="en-US" spc="-15" dirty="0"/>
              <a:t>l</a:t>
            </a:r>
            <a:r>
              <a:rPr lang="en-US" spc="10" dirty="0"/>
              <a:t>l</a:t>
            </a:r>
            <a:r>
              <a:rPr lang="en-US" spc="-25" dirty="0"/>
              <a:t>e</a:t>
            </a:r>
            <a:r>
              <a:rPr lang="en-US" spc="-5" dirty="0"/>
              <a:t>r</a:t>
            </a:r>
            <a:endParaRPr lang="en-US" dirty="0"/>
          </a:p>
        </p:txBody>
      </p:sp>
    </p:spTree>
    <p:extLst>
      <p:ext uri="{BB962C8B-B14F-4D97-AF65-F5344CB8AC3E}">
        <p14:creationId xmlns:p14="http://schemas.microsoft.com/office/powerpoint/2010/main" val="1015374975"/>
      </p:ext>
    </p:extLst>
  </p:cSld>
  <p:clrMapOvr>
    <a:masterClrMapping/>
  </p:clrMapOvr>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IHS Oct15">
    <a:dk1>
      <a:sysClr val="windowText" lastClr="000000"/>
    </a:dk1>
    <a:lt1>
      <a:sysClr val="window" lastClr="FFFFFF"/>
    </a:lt1>
    <a:dk2>
      <a:srgbClr val="0066B3"/>
    </a:dk2>
    <a:lt2>
      <a:srgbClr val="F1F2F2"/>
    </a:lt2>
    <a:accent1>
      <a:srgbClr val="0066B3"/>
    </a:accent1>
    <a:accent2>
      <a:srgbClr val="A1DBE4"/>
    </a:accent2>
    <a:accent3>
      <a:srgbClr val="96BC33"/>
    </a:accent3>
    <a:accent4>
      <a:srgbClr val="ECEE9A"/>
    </a:accent4>
    <a:accent5>
      <a:srgbClr val="E98756"/>
    </a:accent5>
    <a:accent6>
      <a:srgbClr val="FDBA4D"/>
    </a:accent6>
    <a:hlink>
      <a:srgbClr val="0066B3"/>
    </a:hlink>
    <a:folHlink>
      <a:srgbClr val="103C6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IHS Oct15">
    <a:dk1>
      <a:sysClr val="windowText" lastClr="000000"/>
    </a:dk1>
    <a:lt1>
      <a:sysClr val="window" lastClr="FFFFFF"/>
    </a:lt1>
    <a:dk2>
      <a:srgbClr val="0066B3"/>
    </a:dk2>
    <a:lt2>
      <a:srgbClr val="F1F2F2"/>
    </a:lt2>
    <a:accent1>
      <a:srgbClr val="0066B3"/>
    </a:accent1>
    <a:accent2>
      <a:srgbClr val="A1DBE4"/>
    </a:accent2>
    <a:accent3>
      <a:srgbClr val="96BC33"/>
    </a:accent3>
    <a:accent4>
      <a:srgbClr val="ECEE9A"/>
    </a:accent4>
    <a:accent5>
      <a:srgbClr val="E98756"/>
    </a:accent5>
    <a:accent6>
      <a:srgbClr val="FDBA4D"/>
    </a:accent6>
    <a:hlink>
      <a:srgbClr val="0066B3"/>
    </a:hlink>
    <a:folHlink>
      <a:srgbClr val="103C6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2644</TotalTime>
  <Words>2538</Words>
  <Application>Microsoft Macintosh PowerPoint</Application>
  <PresentationFormat>On-screen Show (4:3)</PresentationFormat>
  <Paragraphs>411</Paragraphs>
  <Slides>86</Slides>
  <Notes>19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86</vt:i4>
      </vt:variant>
    </vt:vector>
  </HeadingPairs>
  <TitlesOfParts>
    <vt:vector size="100" baseType="lpstr">
      <vt:lpstr>Arial</vt:lpstr>
      <vt:lpstr>Avenir Roman</vt:lpstr>
      <vt:lpstr>Calibri</vt:lpstr>
      <vt:lpstr>Century Schoolbook Bold</vt:lpstr>
      <vt:lpstr>Graphik</vt:lpstr>
      <vt:lpstr>Helvetica</vt:lpstr>
      <vt:lpstr>inherit</vt:lpstr>
      <vt:lpstr>Noto Sans Symbols</vt:lpstr>
      <vt:lpstr>Roboto</vt:lpstr>
      <vt:lpstr>Times New Roman</vt:lpstr>
      <vt:lpstr>Times New Roman Bold</vt:lpstr>
      <vt:lpstr>Verdana</vt:lpstr>
      <vt:lpstr>Wingdings</vt:lpstr>
      <vt:lpstr>Default</vt:lpstr>
      <vt:lpstr>EEL 5245 POWER ELECTRONICS I  Lecture #2  Introduction to Power Electronics    </vt:lpstr>
      <vt:lpstr>Introduction to Power Electronics I</vt:lpstr>
      <vt:lpstr>PowerPoint Presentation</vt:lpstr>
      <vt:lpstr> What is Power Electronics? </vt:lpstr>
      <vt:lpstr>Multidisciplinary Nature  of Power Electronics</vt:lpstr>
      <vt:lpstr>Power Electronics  In terms of topical areas</vt:lpstr>
      <vt:lpstr>Power Electronics  In terms of Fundamental Functions</vt:lpstr>
      <vt:lpstr>PowerPoint Presentation</vt:lpstr>
      <vt:lpstr>PowerPoint Presentation</vt:lpstr>
      <vt:lpstr>PowerPoint Presentation</vt:lpstr>
      <vt:lpstr>PowerPoint Presentation</vt:lpstr>
      <vt:lpstr>Power Electronics – Market</vt:lpstr>
      <vt:lpstr>PowerPoint Presentation</vt:lpstr>
      <vt:lpstr>Applications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Solar is the Answer … Looking up !</vt:lpstr>
      <vt:lpstr>Global Energy Targets</vt:lpstr>
      <vt:lpstr>World Total Solar PV Market Scenario 2017-2021</vt:lpstr>
      <vt:lpstr>PowerPoint Presentation</vt:lpstr>
      <vt:lpstr>PowerPoint Presentation</vt:lpstr>
      <vt:lpstr>PowerPoint Presentation</vt:lpstr>
      <vt:lpstr>Solar Electricity Generation Cost in Comparison with Other  Power Sources</vt:lpstr>
      <vt:lpstr>The world market for PV is mainly driven by utility Scale and Large Commercial Installations</vt:lpstr>
      <vt:lpstr>Cumulative U.S. Solar Installations</vt:lpstr>
      <vt:lpstr>Solar PV Market Market 2020-2-3- $ Billion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Three-Phase  Low-power Dominates</vt:lpstr>
      <vt:lpstr>Strong price decline continues, low and high power approach similar price line</vt:lpstr>
      <vt:lpstr>Where the PV market heading?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Electric Grid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 Flow  Unidirectional: input-to-output</vt:lpstr>
      <vt:lpstr>Power Flow – Bi-directional</vt:lpstr>
      <vt:lpstr> Example of Non-isolated DC-DC Converter Continuous Conduction Mode (CCM)</vt:lpstr>
      <vt:lpstr>Course Content Overview:  Non-isolated DC-DC Converters Discontinuous Conduction Mode (DCM)</vt:lpstr>
      <vt:lpstr>PowerPoint Presentation</vt:lpstr>
      <vt:lpstr>PowerPoint Presentation</vt:lpstr>
      <vt:lpstr>PowerPoint Presentation</vt:lpstr>
      <vt:lpstr>PowerPoint Presentation</vt:lpstr>
      <vt:lpstr>Figures of Merit  for Power Electronic Converters</vt:lpstr>
      <vt:lpstr>Modern Power Electronics</vt:lpstr>
      <vt:lpstr>Today’s Barriers to Scalable PV+Storage</vt:lpstr>
      <vt:lpstr>Scaling the Global Innovation</vt:lpstr>
      <vt:lpstr>The Energy Access Challenge</vt:lpstr>
      <vt:lpstr>The Energy Access Challenge</vt:lpstr>
      <vt:lpstr>The Energy Access Challenge</vt:lpstr>
      <vt:lpstr>The Energy Access Challenge</vt:lpstr>
      <vt:lpstr>The Energy Access Challenge</vt:lpstr>
      <vt:lpstr>The Energy Access Challenge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EEL 5246 POWER ELECTRONICS I  Lecture #2 Introduction to Power Electronics   August 24, 2016  </dc:title>
  <cp:lastModifiedBy>Issa Batarseh</cp:lastModifiedBy>
  <cp:revision>26</cp:revision>
  <dcterms:modified xsi:type="dcterms:W3CDTF">2023-08-23T12:26:06Z</dcterms:modified>
</cp:coreProperties>
</file>