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1458" r:id="rId3"/>
    <p:sldId id="1459" r:id="rId4"/>
    <p:sldId id="1461" r:id="rId5"/>
    <p:sldId id="1462" r:id="rId6"/>
    <p:sldId id="1444" r:id="rId7"/>
    <p:sldId id="1446" r:id="rId8"/>
    <p:sldId id="1447" r:id="rId9"/>
    <p:sldId id="1456" r:id="rId10"/>
    <p:sldId id="1457" r:id="rId11"/>
    <p:sldId id="14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18:30:33.3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261 1 24575,'26'25'0,"-2"-2"0,-5 4 0,2-7 0,4 13 0,5-2 0,-5-1 0,11 11 0,-15-12 0,19 13 0,-6 1 0,-1 0 0,9 1 0,-15-9 0,9 2 0,-5-6 0,-2 0 0,0-8 0,-7-5 0,5 0 0,-5-5 0,1 0 0,3-4 0,-3 0 0,4 0 0,0 0 0,6 1 0,-4-1 0,4 0 0,-6 0 0,1-4 0,5 4 0,-5-8 0,5 3 0,0-4 0,-4 4 0,9-3 0,-4 4 0,6-5 0,0 0 0,0 0 0,0 0 0,23 0 0,-11 0 0,14 0 0,-14 0 0,-5 0 0,7 0 0,-6-5 0,4-1 0,-11-4 0,6 0 0,-13 0 0,4 0 0,-14 1 0,8 0 0,-14 0 0,3 4 0,-8-2 0,-2 6 0,-3-6 0,-1 6 0,-22-16 0,-4 9 0,-23-12 0,2 10 0,-6 0 0,4 0 0,-25-7 0,22 10 0,-22-9 0,-4 9 0,12-5 0,-33 0 0,41 6 0,-23-5 0,17 5 0,-5-6 0,1 1 0,13 1 0,2-1 0,6 1 0,5 5 0,2-4 0,11 8 0,-5-7 0,9 7 0,-3-7 0,4 7 0,0-7 0,1 8 0,3-8 0,-3 8 0,8-7 0,-4 6 0,0-6 0,4 2 0,-12-3 0,11 0 0,-6 4 0,7 0 0,0 1 0,1-1 0,-3 0 0,1 0 0,-1 4 0,-2-3 0,-1 2 0,-3-3 0,-6 4 0,-1 0 0,-4 0 0,-1 0 0,1 0 0,-1 0 0,1 0 0,-1 4 0,6 1 0,-5 4 0,9-1 0,-8 5 0,8 0 0,-3 1 0,4 2 0,0-3 0,0 0 0,1 2 0,-6-5 0,8 6 0,-12-2 0,12-1 0,-7 3 0,4-3 0,4 0 0,-3 3 0,4-4 0,-12 9 0,5-4 0,-5 4 0,7-5 0,0-3 0,0 3 0,-4-2 0,3 2 0,-4-2 0,10-2 0,-4-4 0,7 0 0,-2-1 0,6 1 0,26 0 0,3 1 0,22 1 0,-6-1 0,0 1 0,0 0 0,6 1 0,-5-1 0,0 0 0,-3-5 0,-14 3 0,8-3 0,-14-1 0,3 0 0,-4-4 0,-1 0 0,-3 0 0,2 0 0,-2 0 0,0 4 0,2-3 0,-6 2 0,6-3 0,-6 3 0,3-2 0,-5 2 0,5-3 0,-4 0 0,8 0 0,-8 0 0,8 0 0,-7 0 0,6 0 0,-6 0 0,6 0 0,-6-3 0,3-1 0,-5-4 0,1-3 0,0 2 0,0-7 0,-1 7 0,2-6 0,2 2 0,-1-4 0,2 0 0,-4 5 0,7-11 0,-5 8 0,9-6 0,-9 6 0,2 2 0,0-1 0,1-1 0,3 2 0,-3-4 0,3 4 0,-3-3 0,4 3 0,-1-4 0,1 4 0,0-3 0,-1 7 0,-3-3 0,-2 4 0,1 0 0,-3 0 0,2 4 0,-3-3 0,3 6 0,-2-6 0,6 3 0,-7 0 0,3-3 0,1 6 0,-4-6 0,4 7 0,-1-8 0,-2 7 0,6-2 0,-6-1 0,7 0 0,-4-1 0,5-2 0,-1 6 0,1-7 0,5 3 0,-5-3 0,10-1 0,-5 0 0,1-4 0,3 3 0,-3 2 0,11-8 0,-9 13 0,4-12 0,-13 10 0,1-3 0,0 3 0,-1 1 0,-3 1 0,2 2 0,-6-6 0,7 6 0,-8-2 0,8-1 0,-8 3 0,4-6 0,-1 6 0,-2-2 0,7 3 0,-8-4 0,8 4 0,-4-4 0,5 4 0,0 0 0,-1-4 0,8 4 0,0-4 0,1 0 0,1 3 0,-8-6 0,8 6 0,-3-7 0,4 3 0,0 0 0,1-4 0,5 4 0,-5-4 0,5 3 0,-5-2 0,-1 3 0,0-5 0,1 5 0,-6-3 0,5 8 0,-10-4 0,5 0 0,-6 3 0,1-3 0,0 4 0,7 0 0,-6-3 0,6 2 0,-7-3 0,-4 4 0,2 0 0,-6-3 0,2 2 0,-3-3 0,3 4 0,-3 0 0,3-3 0,-3 2 0,2-2 0,-2 3 0,3 0 0,-1 0 0,-2 0 0,3 0 0,-1 0 0,-1 0 0,1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30T12:17:39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24575,'23'0'0,"-3"0"0,6 0 0,-4 0 0,6 0 0,-1 0 0,0 0 0,1 0 0,-1 0 0,-4 0 0,15 0 0,-17 0 0,17 0 0,-20 0 0,8 0 0,-8-4 0,4 3 0,-6-3 0,1 1 0,0 2 0,-1-3 0,1 0 0,-5 3 0,4-2 0,-7-1 0,2 3 0,-3-2 0,-1 3 0,1-3 0,-1 2 0,-3-3 0,0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30T12:17:40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24575,'16'0'0,"-3"0"0,14 0 0,-5 0 0,1 0 0,3 0 0,-3 0 0,4 0 0,-4 0 0,8 0 0,-12 0 0,13 0 0,-9 0 0,4 0 0,-4 0 0,3 0 0,-8 0 0,3-8 0,-4 6 0,-1-5 0,1 7 0,0-4 0,-1-1 0,1 1 0,0-4 0,-1 7 0,-3-2 0,3-1 0,-8 3 0,4-6 0,-5 6 0,1-3 0,-1 4 0,1 0 0,-4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30T12:17:47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24575,'20'0'0,"1"0"0,7 0 0,11 0 0,-9 0 0,21 0 0,-15 0 0,16 0 0,-4 0 0,-1 0 0,12 0 0,-2 0 0,-1 0 0,3 0 0,-17 0 0,10 0 0,-11 0 0,5 0 0,-12 0 0,-1 0 0,-5 0 0,-1 0 0,-4 0 0,3 0 0,-12 0 0,6 0 0,-11 0 0,2 0 0,-3 0 0,-1 0 0,-3 3 0,-1 1 0,-3 4 0,0-1 0,0 5 0,0 0 0,0 10 0,0 0 0,5 11 0,-4 1 0,8 6 0,-8 0 0,8 0 0,-8 0 0,3-1 0,-4 1 0,0-5 0,0-3 0,0-9 0,0-6 0,0-5 0,0-4 0,0-1 0,0 1 0,3-4 0,1-1 0,3-3 0,0 0 0,0 0 0,0 0 0,5 0 0,0 0 0,5 0 0,4 0 0,-3 0 0,8 0 0,-3 0 0,4 0 0,-4 0 0,-2 0 0,1 0 0,-8 0 0,6 0 0,-11 0 0,2 0 0,-3 0 0,-4 3 0,-8 2 0,-6 2 0,-11 2 0,-2 0 0,-4 0 0,-1 4 0,-5-3 0,4 8 0,-9-7 0,9 6 0,-10-6 0,11 6 0,-5-6 0,5 2 0,5-4 0,-3 4 0,8-4 0,-3 4 0,8-5 0,1 0 0,5-1 0,-1-3 0,4 3 0,3-6 0,9 5 0,9-5 0,6 7 0,4-7 0,6 8 0,2-4 0,4 1 0,1 2 0,0-2 0,0-1 0,0 4 0,-6-8 0,-1 8 0,-6-8 0,-4 7 0,-2-7 0,-4 2 0,-5 1 0,0-4 0,-5 4 0,1-1 0,-4 1 0,0 3 0,-4 0 0,-4 0 0,-4 1 0,-5 0 0,-8 5 0,-2 0 0,-5 6 0,-5 0 0,5-1 0,-11 2 0,9 3 0,-3-2 0,4 2 0,2-5 0,4-4 0,5-2 0,3-3 0,6-2 0,1 1 0,4 0 0,1-4 0,2 3 0,1-7 0,8 4 0,9 0 0,5 1 0,6 4 0,5 1 0,-5-1 0,11 1 0,-5-1 0,0 1 0,-1-1 0,-5 0 0,-6 0 0,0 0 0,-10-1 0,0 0 0,-5-1 0,1 1 0,-4-1 0,-1 0 0,-3 1 0,0-1 0,0 0 0,-7 1 0,-2 0 0,-8 1 0,0 3 0,-4 1 0,3 0 0,-4 4 0,9-4 0,-3 0 0,7 2 0,-7-5 0,7 5 0,-3-6 0,7 7 0,-2-3 0,6 3 0,-3 6 0,4 0 0,0 11 0,0 1 0,0 6 0,0 0 0,0 6 0,0 2 0,0 5 0,0 1 0,0 0 0,5 0 0,1 0 0,5 0 0,-5-7 0,3-1 0,-8-6 0,4 0 0,-5-6 0,0 4 0,0-9 0,0 7 0,0-8 0,0-7 0,0-1 0,0-11 0,0 2 0,0-3 0,0-1 0,-4-2 0,0-2 0,-3-3 0,-1 0 0,1 0 0,-1 0 0,1 0 0,2-3 0,2-2 0,3-2 0,0-5 0,0-1 0,0 1 0,0-4 0,0 3 0,0 0 0,8-2 0,1 6 0,7-3 0,6 3 0,0 0 0,1 4 0,3 1 0,-3 4 0,10 0 0,-5 0 0,5 0 0,-10 3 0,3 6 0,-7 9 0,2 1 0,-3 7 0,-5-8 0,0 8 0,-4-8 0,-4 8 0,-2-4 0,-3 6 0,0-1 0,0 6 0,0-4 0,-4 4 0,-6-1 0,-5 3 0,-10 6 0,-2 1 0,-6 1 0,1 0 0,1-6 0,1-6 0,-6-2 0,7-9 0,-1 0 0,-8-3 0,17-7 0,-13-1 0,17-5 0,0-4 0,5 0 0,-4 0 0,7 0 0,-6 0 0,9-8 0,-5 3 0,11-7 0,-4 5 0,4-5 0,0 3 0,0-7 0,0 4 0,0-1 0,0-3 0,8 7 0,6-7 0,3 6 0,10-7 0,-10 7 0,22-3 0,-8 8 0,10 1 0,-13 4 0,-2 0 0,-3 0 0,-1 0 0,0 0 0,-6 0 0,-3 0 0,-1 0 0,-5 0 0,1 4 0,-1 0 0,1 3 0,-4 10 0,-1-4 0,-3 9 0,0-6 0,0 6 0,0 1 0,0-1 0,0 4 0,-8-3 0,-6 12 0,-5-6 0,-2 1 0,3-4 0,-4-7 0,4 2 0,-4-3 0,5-5 0,5-2 0,-4-3 0,7 0 0,-7 0 0,11 0 0,-6-4 0,7 0 0,0-1 0,1 1 0,3 7 0,4 6 0,1 12 0,9-1 0,-3 17 0,8 4 0,-7 0 0,11 25 0,-12-29 0,6 29 0,-6-25 0,0 19 0,0-12 0,0 4 0,0-12 0,-6-2 0,0-12 0,-5-1 0,0-5 0,0-6 0,0-4 0,0-3 0,0-6 0,0 2 0,0-3 0,0-1 0,0 1 0,-3-4 0,-2 2 0,-6-5 0,2 6 0,-6-3 0,-3 0 0,0 4 0,-8-7 0,3 7 0,-10-3 0,4 4 0,-9 1 0,3 0 0,-11 0 0,5 0 0,-19 1 0,11-1 0,-12 1 0,0 0 0,5 0 0,-4 0 0,6 0 0,6-1 0,-4-4 0,10-1 0,-4-1 0,11-3 0,-3 4 0,4-5 0,-1 0 0,2 0 0,6 0 0,4 0 0,1 0 0,6 0 0,3 0 0,1 0 0,5 0 0,-1 0 0,1 0 0,3-3 0,1-2 0,3-6 0,0 2 0,0-2 0,0 3 0,3 0 0,1 1 0,4-1 0,-1 1 0,1 2 0,3 2 0,-2 3 0,2 0 0,-3 0 0,-1 0 0,1 0 0,4 0 0,-4 0 0,4 0 0,-5 3 0,1 5 0,0 5 0,-3 4 0,2-1 0,-6 1 0,3 4 0,-4-3 0,0 4 0,0-6 0,0 1 0,0 0 0,0-1 0,0 1 0,0 0 0,0-1 0,-4 1 0,-1 0 0,-7-1 0,3 1 0,-7 0 0,3-5 0,-4 0 0,0 1 0,1-4 0,3 2 0,-3-2 0,3-1 0,-11 0 0,10-3 0,-10-2 0,16-3 0,-8 0 0,3 0 0,1 0 0,-4 0 0,7 0 0,-2 0 0,-1-7 0,3-2 0,0-8 0,2-5 0,6 4 0,-4-8 0,5 3 0,0-4 0,0 4 0,0-3 0,0 8 0,0-8 0,0 0 0,0-2 0,0 3 0,0 3 0,0 6 0,4 3 0,0-3 0,4 8 0,0-4 0,-1 4 0,1 1 0,-1-1 0,1 0 0,-1 4 0,1-3 0,4 3 0,-4-1 0,8 2 0,-8-1 0,4 3 0,-1-2 0,-2 3 0,3 0 0,-5 0 0,1 0 0,-1 0 0,1 0 0,-1 0 0,0 0 0,0 0 0,0 0 0,-3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30T12:17:49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1 24575,'10'7'0,"-5"-2"0,5 10 0,-5-7 0,3 8 0,0-8 0,0 8 0,-4-8 0,0 4 0,-4-4 0,0-1 0,3 1 0,-2-1 0,2 1 0,-3-1 0,0 1 0,0 3 0,0-2 0,0 6 0,0-6 0,0 7 0,0-4 0,0 1 0,0 2 0,0-2 0,0 0 0,-3 2 0,2-2 0,-7-1 0,4 0 0,-3-5 0,-1 1 0,-4 0 0,4 0 0,-8 0 0,7-4 0,-6 3 0,6-6 0,-7 3 0,4-4 0,0 0 0,-4 0 0,8 0 0,-4 0 0,0 0 0,4 0 0,-4 0 0,0 0 0,4 0 0,-4-3 0,5 2 0,3-5 0,-3 2 0,6-3 0,-2-1 0,3-3 0,0 2 0,0-7 0,0 4 0,0-1 0,0-3 0,0 4 0,0-1 0,0-3 0,0 7 0,0-6 0,4 6 0,-4-3 0,7 5 0,-3-1 0,4 0 0,-1 1 0,-2-1 0,1 0 0,-2 1 0,4-1 0,-1 4 0,-3-2 0,3 5 0,-3-3 0,0 1 0,3 2 0,-3-2 0,4-1 0,-1 4 0,1-4 0,-1 4 0,1 0 0,-1 0 0,1 0 0,-1 0 0,0 0 0,1 0 0,-1 0 0,0 0 0,1 0 0,-5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30T12:17:52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76 24575,'-4'3'0,"1"5"0,3 9 0,0 11 0,0 20 0,0-11 0,0 15 0,0-11 0,0 6 0,0 1 0,0 4 0,0-11 0,0 12 0,0-12 0,0 0 0,0-3 0,0-9 0,0 4 0,0-11 0,0 0 0,0-6 0,0-3 0,0-2 0,0-3 0,0 0 0,0-7 0,0-11 0,0-14 0,0-16 0,-5-15 0,3 5 0,-3-16 0,5 17 0,0-19 0,0 12 0,0 2 0,0 7 0,0 8 0,0 4 0,0 2 0,0 6 0,0 4 0,0 1 0,0 6 0,4-1 0,0 4 0,4-3 0,0 8 0,0-4 0,-1 4 0,1 1 0,-1-1 0,1 4 0,0-3 0,-1 3 0,1 0 0,3 0 0,-2 1 0,6 2 0,-2-2 0,4 3 0,-1 0 0,-3 0 0,2 0 0,-2 0 0,4 0 0,-1 0 0,1 0 0,0 0 0,-1 3 0,-3 2 0,3 6 0,-8 2 0,4 0 0,-4 2 0,0-2 0,1 4 0,-1-1 0,0 1 0,-3-1 0,-1 1 0,-4 0 0,0 7 0,0-6 0,0 6 0,0-7 0,0 0 0,0-1 0,0 1 0,-4 0 0,-5-4 0,0 2 0,-7-5 0,7 1 0,-7-3 0,4 4 0,-5-3 0,0 3 0,5-7 0,-9 3 0,11-7 0,-10 3 0,7-4 0,0 0 0,-6 0 0,10 0 0,-6 0 0,7 0 0,0 0 0,1 0 0,-1 0 0,11 0 0,2 0 0,15 8 0,3-2 0,4 11 0,1-3 0,-1 5 0,-4-2 0,3 1 0,-8-1 0,3-3 0,-4 2 0,-4-3 0,2-1 0,-6 0 0,3-4 0,-5 0 0,1-1 0,-1 1 0,1-1 0,-4 0 0,3 1 0,-4-4 0,5-1 0,-1 0 0,0-2 0,1 5 0,-1-2 0,0 4 0,-3-1 0,-1 0 0,-3-3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30T12:17:55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 24575,'-4'-1'0,"1"5"0,7 13 0,0 1 0,5 8 0,0-3 0,0 4 0,0 1 0,1-1 0,-1 0 0,0 1 0,-4-6 0,3 5 0,-7-5 0,7 1 0,-7-2 0,6-4 0,-6 4 0,3-7 0,-4 7 0,3-9 0,-2 5 0,3-1 0,0 1 0,-3-4 0,2 2 0,1-2 0,-3 4 0,3-5 0,-1 4 0,-2-8 0,3 4 0,-4-5 0,3 1 0,-2-1 0,3 1 0,-4 0 0,2-4 0,3-1 0,2-3 0,0 0 0,5-4 0,0 0 0,5-5 0,5 4 0,-5-2 0,10 2 0,-5-4 0,1 0 0,3 0 0,-8 1 0,3 2 0,-8-1 0,2 6 0,-6-5 0,3 5 0,-5-3 0,1 4 0,-1 0 0,0 0 0,4 0 0,-2 0 0,3 0 0,-5 0 0,1 0 0,-1 0 0,-3 0 0,-1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5F7D-EDA7-1A41-ABA4-6CF94C620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718F2-8A63-3A4A-BFFB-CDAA73732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AA8D8-FF30-D740-9598-3FE5C73F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949B-81EB-BB48-BDCC-B328CCEF111B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BD5A5-1BD0-EB44-9E0B-6908028FC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B7193-9A96-5448-80E6-B4612B03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4BC-9DD7-8D4D-9269-D21D427D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0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7E6B-8687-C64F-8FD3-E9B69C35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0D627-38B7-E941-B9DF-145F47160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1F0AA-1FFE-2442-A0E6-31DA9B4A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949B-81EB-BB48-BDCC-B328CCEF111B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09C3-7068-3742-892C-8AD68E5F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B9CD6-518B-B44E-806F-212D7854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4BC-9DD7-8D4D-9269-D21D427D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F3DEB-F307-B541-9471-4597FB9D8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28395-B186-4446-9B1C-9E429D8AD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078ED-0FC6-C24D-8DD5-680B11C5B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949B-81EB-BB48-BDCC-B328CCEF111B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DB0B7-23E9-B247-865E-297669EA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7F59D-6BB6-1D45-A985-325C7519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4BC-9DD7-8D4D-9269-D21D427D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0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86A68-2A4D-8341-A1BB-0051BED9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D6631-842A-0048-8609-9E889986B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82446-55C1-0E46-B7B6-D963E40F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949B-81EB-BB48-BDCC-B328CCEF111B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F1075-0CBF-5F4A-A835-8D7DC258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3ED78-6048-EA48-9F53-AE1F97DF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4BC-9DD7-8D4D-9269-D21D427D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9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D63F-0E4B-E345-B840-F1B0E049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4FF41-5EAC-1448-913D-BE2652F20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11BAA-F07A-F746-A118-29809C9A1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949B-81EB-BB48-BDCC-B328CCEF111B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B1C03-A9CD-4344-9591-F9D05E42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4B557-4EC8-0340-87C8-6215DD40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4BC-9DD7-8D4D-9269-D21D427D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1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55078-5250-5441-8B85-FBAFF3C1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88989-F3DE-054D-911D-725EB8C16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8EA51-97AA-AD4B-8833-44D62B0D2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BA297-ADB2-0345-9D83-31DD3759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949B-81EB-BB48-BDCC-B328CCEF111B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F2D18-B77F-AC44-9361-B52A7330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92E30-4B8A-B44F-B12E-F4D7083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4BC-9DD7-8D4D-9269-D21D427D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D8A6B-887C-524D-B313-3F906007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8FBDD-83DC-274E-AF85-3D39D621A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8B828-0BD3-D444-8E38-25974483E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570DA9-525D-C34A-9947-2D8AA9813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A0C26-800E-F04F-AC80-7B4DF2CA3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003980-8535-A14A-B25D-A3F25F51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949B-81EB-BB48-BDCC-B328CCEF111B}" type="datetimeFigureOut">
              <a:rPr lang="en-US" smtClean="0"/>
              <a:t>10/2/23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A235E-E05D-B741-8C2C-800E0A0C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F2766-54EA-0241-941A-4333D9BA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4BC-9DD7-8D4D-9269-D21D427D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23107-F495-6544-8324-84D15E843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27E8E-ACE8-C047-B2A7-838DA1078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949B-81EB-BB48-BDCC-B328CCEF111B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BB813-00F9-5949-B3FC-CE27AD95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2FDC4-1134-794B-8DD5-FEFB0A9A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4BC-9DD7-8D4D-9269-D21D427D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0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A2CC6-F486-5440-9C35-A0B87367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949B-81EB-BB48-BDCC-B328CCEF111B}" type="datetimeFigureOut">
              <a:rPr lang="en-US" smtClean="0"/>
              <a:t>10/2/23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703B6-B667-D34D-B139-BB6EF0E1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5548B-CA88-9E4B-AEB4-36729A72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4BC-9DD7-8D4D-9269-D21D427D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1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C776-8397-034A-BC74-A89B2BDE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A8F55-21EC-BB4D-82BD-CF6173D46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1F897-96C4-C043-9697-9857C1465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8BBDA-CDB9-0549-A2BF-12434BD4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949B-81EB-BB48-BDCC-B328CCEF111B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3F5E6-8B7B-D34A-A2D9-A825E374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0A2CA-EA1D-4344-9E30-AF6A927BE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4BC-9DD7-8D4D-9269-D21D427D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9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75A7-C7AB-4D4D-8DF1-EBE5E49F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EF6187-9280-104E-B198-FEC285368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89526-89DE-0544-B4DC-599D3BD6C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9D5EA-5EF4-E344-9D38-21A1A636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949B-81EB-BB48-BDCC-B328CCEF111B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085CB-90F5-CB45-8CC4-DA9255D0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43D78-257D-6C44-A448-3922A7C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54BC-9DD7-8D4D-9269-D21D427D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96A27-80AA-FE49-ACE7-54C29566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899CD-1AB2-5F4D-9674-0DA146C09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9514F-8ED1-1443-B940-BDA8B9E92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D949B-81EB-BB48-BDCC-B328CCEF111B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48492-E7AD-4749-B22C-ABA787815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2598B-DCB9-8949-9F90-815E166D6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54BC-9DD7-8D4D-9269-D21D427D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7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2.png"/><Relationship Id="rId13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41.png"/><Relationship Id="rId12" Type="http://schemas.openxmlformats.org/officeDocument/2006/relationships/image" Target="../media/image3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11" Type="http://schemas.openxmlformats.org/officeDocument/2006/relationships/image" Target="../media/image344.png"/><Relationship Id="rId5" Type="http://schemas.openxmlformats.org/officeDocument/2006/relationships/image" Target="../media/image334.png"/><Relationship Id="rId10" Type="http://schemas.openxmlformats.org/officeDocument/2006/relationships/image" Target="../media/image343.png"/><Relationship Id="rId4" Type="http://schemas.openxmlformats.org/officeDocument/2006/relationships/image" Target="../media/image37.png"/><Relationship Id="rId9" Type="http://schemas.openxmlformats.org/officeDocument/2006/relationships/image" Target="../media/image14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13" Type="http://schemas.openxmlformats.org/officeDocument/2006/relationships/image" Target="../media/image358.png"/><Relationship Id="rId3" Type="http://schemas.openxmlformats.org/officeDocument/2006/relationships/image" Target="../media/image348.png"/><Relationship Id="rId7" Type="http://schemas.openxmlformats.org/officeDocument/2006/relationships/image" Target="../media/image352.png"/><Relationship Id="rId12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50.png"/><Relationship Id="rId10" Type="http://schemas.openxmlformats.org/officeDocument/2006/relationships/image" Target="../media/image355.png"/><Relationship Id="rId4" Type="http://schemas.openxmlformats.org/officeDocument/2006/relationships/image" Target="../media/image349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3" Type="http://schemas.openxmlformats.org/officeDocument/2006/relationships/image" Target="../media/image2880.png"/><Relationship Id="rId7" Type="http://schemas.openxmlformats.org/officeDocument/2006/relationships/image" Target="../media/image29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0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0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02.png"/><Relationship Id="rId5" Type="http://schemas.openxmlformats.org/officeDocument/2006/relationships/image" Target="../media/image296.png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295.pn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8" Type="http://schemas.openxmlformats.org/officeDocument/2006/relationships/image" Target="../media/image321.png"/><Relationship Id="rId26" Type="http://schemas.openxmlformats.org/officeDocument/2006/relationships/image" Target="../media/image325.png"/><Relationship Id="rId3" Type="http://schemas.openxmlformats.org/officeDocument/2006/relationships/image" Target="../media/image18.png"/><Relationship Id="rId21" Type="http://schemas.openxmlformats.org/officeDocument/2006/relationships/customXml" Target="../ink/ink5.xml"/><Relationship Id="rId7" Type="http://schemas.openxmlformats.org/officeDocument/2006/relationships/image" Target="../media/image22.png"/><Relationship Id="rId17" Type="http://schemas.openxmlformats.org/officeDocument/2006/relationships/customXml" Target="../ink/ink3.xml"/><Relationship Id="rId25" Type="http://schemas.openxmlformats.org/officeDocument/2006/relationships/customXml" Target="../ink/ink7.xml"/><Relationship Id="rId2" Type="http://schemas.openxmlformats.org/officeDocument/2006/relationships/image" Target="../media/image17.png"/><Relationship Id="rId16" Type="http://schemas.openxmlformats.org/officeDocument/2006/relationships/image" Target="../media/image320.png"/><Relationship Id="rId20" Type="http://schemas.openxmlformats.org/officeDocument/2006/relationships/image" Target="../media/image3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customXml" Target="../ink/ink2.xml"/><Relationship Id="rId24" Type="http://schemas.openxmlformats.org/officeDocument/2006/relationships/image" Target="../media/image324.png"/><Relationship Id="rId5" Type="http://schemas.openxmlformats.org/officeDocument/2006/relationships/image" Target="../media/image20.png"/><Relationship Id="rId23" Type="http://schemas.openxmlformats.org/officeDocument/2006/relationships/customXml" Target="../ink/ink6.xml"/><Relationship Id="rId10" Type="http://schemas.openxmlformats.org/officeDocument/2006/relationships/image" Target="../media/image25.png"/><Relationship Id="rId19" Type="http://schemas.openxmlformats.org/officeDocument/2006/relationships/customXml" Target="../ink/ink4.xml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22" Type="http://schemas.openxmlformats.org/officeDocument/2006/relationships/image" Target="../media/image323.png"/><Relationship Id="rId27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30.png"/><Relationship Id="rId12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9.png"/><Relationship Id="rId11" Type="http://schemas.openxmlformats.org/officeDocument/2006/relationships/image" Target="../media/image31.png"/><Relationship Id="rId5" Type="http://schemas.openxmlformats.org/officeDocument/2006/relationships/image" Target="../media/image328.png"/><Relationship Id="rId10" Type="http://schemas.openxmlformats.org/officeDocument/2006/relationships/image" Target="../media/image30.png"/><Relationship Id="rId4" Type="http://schemas.openxmlformats.org/officeDocument/2006/relationships/image" Target="../media/image327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E2503A9-7200-F649-BF4A-A8BEFC603B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43100" y="2140226"/>
            <a:ext cx="8305800" cy="3505200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EEL 5245 POWER ELECTRONICS I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Lecture </a:t>
            </a: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#12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 3:Examples of Power Factor and PF Corrections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16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4338" name="Picture 6">
            <a:extLst>
              <a:ext uri="{FF2B5EF4-FFF2-40B4-BE49-F238E27FC236}">
                <a16:creationId xmlns:a16="http://schemas.microsoft.com/office/drawing/2014/main" id="{584CF995-7E60-594B-9C7D-CA2CC7E3F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"/>
            <a:ext cx="285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083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5516EC-26CF-384C-B018-6941EDD400D1}"/>
              </a:ext>
            </a:extLst>
          </p:cNvPr>
          <p:cNvSpPr/>
          <p:nvPr/>
        </p:nvSpPr>
        <p:spPr>
          <a:xfrm>
            <a:off x="268450" y="330290"/>
            <a:ext cx="320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Recall from the old </a:t>
            </a:r>
            <a:r>
              <a:rPr lang="en-US" i="1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pf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, we found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D44281-FB4C-294E-94A7-D3DFABBC86CF}"/>
                  </a:ext>
                </a:extLst>
              </p:cNvPr>
              <p:cNvSpPr/>
              <p:nvPr/>
            </p:nvSpPr>
            <p:spPr>
              <a:xfrm>
                <a:off x="351077" y="2788677"/>
                <a:ext cx="26066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Therefor,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is given by: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D44281-FB4C-294E-94A7-D3DFABBC86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77" y="2788677"/>
                <a:ext cx="2606676" cy="369332"/>
              </a:xfrm>
              <a:prstGeom prst="rect">
                <a:avLst/>
              </a:prstGeom>
              <a:blipFill>
                <a:blip r:embed="rId2"/>
                <a:stretch>
                  <a:fillRect l="-1942" t="-6667" r="-194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DF4EDE-9F8C-2341-999F-16FACFF47C5E}"/>
                  </a:ext>
                </a:extLst>
              </p:cNvPr>
              <p:cNvSpPr/>
              <p:nvPr/>
            </p:nvSpPr>
            <p:spPr>
              <a:xfrm>
                <a:off x="410087" y="3515267"/>
                <a:ext cx="6181116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𝒏𝒆𝒘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𝑟𝑚𝑠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𝑟𝑚𝑠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=22.22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10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𝑘𝑉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=222.22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𝑘𝑉𝐴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DF4EDE-9F8C-2341-999F-16FACFF47C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87" y="3515267"/>
                <a:ext cx="6181116" cy="404983"/>
              </a:xfrm>
              <a:prstGeom prst="rect">
                <a:avLst/>
              </a:prstGeom>
              <a:blipFill>
                <a:blip r:embed="rId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9BCF33-3A00-1A41-AAE4-BC5D6DEBA33D}"/>
                  </a:ext>
                </a:extLst>
              </p:cNvPr>
              <p:cNvSpPr/>
              <p:nvPr/>
            </p:nvSpPr>
            <p:spPr>
              <a:xfrm>
                <a:off x="354304" y="4302397"/>
                <a:ext cx="47130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Recall the complex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across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load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9BCF33-3A00-1A41-AAE4-BC5D6DEBA3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04" y="4302397"/>
                <a:ext cx="4713021" cy="369332"/>
              </a:xfrm>
              <a:prstGeom prst="rect">
                <a:avLst/>
              </a:prstGeom>
              <a:blipFill>
                <a:blip r:embed="rId4"/>
                <a:stretch>
                  <a:fillRect l="-80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A08D2F-ED94-3E46-A56B-CA4AEE06099E}"/>
                  </a:ext>
                </a:extLst>
              </p:cNvPr>
              <p:cNvSpPr/>
              <p:nvPr/>
            </p:nvSpPr>
            <p:spPr>
              <a:xfrm>
                <a:off x="1936439" y="4829662"/>
                <a:ext cx="1717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j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Q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A08D2F-ED94-3E46-A56B-CA4AEE060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439" y="4829662"/>
                <a:ext cx="1717073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2DFF7E5-DB12-7C47-98E2-184FADA76CEC}"/>
                  </a:ext>
                </a:extLst>
              </p:cNvPr>
              <p:cNvSpPr/>
              <p:nvPr/>
            </p:nvSpPr>
            <p:spPr>
              <a:xfrm>
                <a:off x="1791203" y="5356927"/>
                <a:ext cx="5940088" cy="411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𝒏𝒆𝒘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cos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=222.22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25.84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≈200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𝑘𝑊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2DFF7E5-DB12-7C47-98E2-184FADA76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203" y="5356927"/>
                <a:ext cx="5940088" cy="411779"/>
              </a:xfrm>
              <a:prstGeom prst="rect">
                <a:avLst/>
              </a:prstGeom>
              <a:blipFill>
                <a:blip r:embed="rId6"/>
                <a:stretch>
                  <a:fillRect t="-2941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9E649E3-D6F1-BE49-8F65-D49577DC17FA}"/>
                  </a:ext>
                </a:extLst>
              </p:cNvPr>
              <p:cNvSpPr/>
              <p:nvPr/>
            </p:nvSpPr>
            <p:spPr>
              <a:xfrm>
                <a:off x="1654415" y="5793529"/>
                <a:ext cx="6629186" cy="411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𝒏𝒆𝒘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=222.22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25.84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=96.86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𝑘𝑉𝐴𝑅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9E649E3-D6F1-BE49-8F65-D49577DC1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415" y="5793529"/>
                <a:ext cx="6629186" cy="411779"/>
              </a:xfrm>
              <a:prstGeom prst="rect">
                <a:avLst/>
              </a:prstGeom>
              <a:blipFill>
                <a:blip r:embed="rId7"/>
                <a:stretch>
                  <a:fillRect t="-303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A643B4F-5BB5-B74A-8FD0-72D4C87B1C94}"/>
                  </a:ext>
                </a:extLst>
              </p:cNvPr>
              <p:cNvSpPr/>
              <p:nvPr/>
            </p:nvSpPr>
            <p:spPr>
              <a:xfrm>
                <a:off x="1554132" y="6230130"/>
                <a:ext cx="793358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𝒏𝒆𝒘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j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222.22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+222.22</m:t>
                          </m:r>
                        </m:e>
                      </m:ra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222.22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98.97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48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𝑘𝑉𝐴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A643B4F-5BB5-B74A-8FD0-72D4C87B1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132" y="6230130"/>
                <a:ext cx="7933582" cy="612732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8C2BE32B-6A00-1443-A45B-CE449C14E7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7325" y="884663"/>
            <a:ext cx="3291986" cy="1730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5B8113D-D026-CC47-9271-507D92FBC9B9}"/>
                  </a:ext>
                </a:extLst>
              </p:cNvPr>
              <p:cNvSpPr/>
              <p:nvPr/>
            </p:nvSpPr>
            <p:spPr>
              <a:xfrm>
                <a:off x="6958515" y="2875132"/>
                <a:ext cx="662034" cy="394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𝒆𝒒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𝒏𝒆𝒘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5B8113D-D026-CC47-9271-507D92FBC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515" y="2875132"/>
                <a:ext cx="662034" cy="394339"/>
              </a:xfrm>
              <a:prstGeom prst="rect">
                <a:avLst/>
              </a:prstGeom>
              <a:blipFill>
                <a:blip r:embed="rId10"/>
                <a:stretch>
                  <a:fillRect r="-26415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>
            <a:extLst>
              <a:ext uri="{FF2B5EF4-FFF2-40B4-BE49-F238E27FC236}">
                <a16:creationId xmlns:a16="http://schemas.microsoft.com/office/drawing/2014/main" id="{223DC2BE-3E3C-404C-82EB-76C0CEAA8141}"/>
              </a:ext>
            </a:extLst>
          </p:cNvPr>
          <p:cNvSpPr/>
          <p:nvPr/>
        </p:nvSpPr>
        <p:spPr>
          <a:xfrm rot="5400000">
            <a:off x="7224840" y="2046868"/>
            <a:ext cx="129384" cy="139665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BF029CA-986E-1443-87F4-A9B65BE0991B}"/>
                  </a:ext>
                </a:extLst>
              </p:cNvPr>
              <p:cNvSpPr/>
              <p:nvPr/>
            </p:nvSpPr>
            <p:spPr>
              <a:xfrm>
                <a:off x="8359311" y="1295719"/>
                <a:ext cx="166755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kW </a:t>
                </a:r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BF029CA-986E-1443-87F4-A9B65BE099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311" y="1295719"/>
                <a:ext cx="1667558" cy="369332"/>
              </a:xfrm>
              <a:prstGeom prst="rect">
                <a:avLst/>
              </a:prstGeom>
              <a:blipFill>
                <a:blip r:embed="rId11"/>
                <a:stretch>
                  <a:fillRect t="-10000" r="-530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9919812-2DAC-AC4A-A19D-EE73BDD7082A}"/>
                  </a:ext>
                </a:extLst>
              </p:cNvPr>
              <p:cNvSpPr/>
              <p:nvPr/>
            </p:nvSpPr>
            <p:spPr>
              <a:xfrm>
                <a:off x="8463213" y="1676768"/>
                <a:ext cx="14551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𝑝𝑓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=0.9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9919812-2DAC-AC4A-A19D-EE73BDD70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213" y="1676768"/>
                <a:ext cx="1455155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B2FC53B5-8A73-094E-9046-D66FCB37CFA4}"/>
              </a:ext>
            </a:extLst>
          </p:cNvPr>
          <p:cNvSpPr/>
          <p:nvPr/>
        </p:nvSpPr>
        <p:spPr>
          <a:xfrm>
            <a:off x="8703475" y="2025669"/>
            <a:ext cx="1587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(lagging)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7839C4B-99B9-DD41-A425-3ACE93E3708D}"/>
                  </a:ext>
                </a:extLst>
              </p:cNvPr>
              <p:cNvSpPr/>
              <p:nvPr/>
            </p:nvSpPr>
            <p:spPr>
              <a:xfrm>
                <a:off x="288785" y="862278"/>
                <a:ext cx="2530693" cy="678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𝑟𝑚𝑠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𝑎𝑣𝑒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𝑟𝑚𝑠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7839C4B-99B9-DD41-A425-3ACE93E37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85" y="862278"/>
                <a:ext cx="2530693" cy="678904"/>
              </a:xfrm>
              <a:prstGeom prst="rect">
                <a:avLst/>
              </a:prstGeom>
              <a:blipFill>
                <a:blip r:embed="rId1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B1E445-2BE6-2646-84FD-A059113B92D5}"/>
                  </a:ext>
                </a:extLst>
              </p:cNvPr>
              <p:cNvSpPr/>
              <p:nvPr/>
            </p:nvSpPr>
            <p:spPr>
              <a:xfrm>
                <a:off x="1189903" y="1571234"/>
                <a:ext cx="2550314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200 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𝑘𝑊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𝑘𝑉𝑥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0.9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=22.22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B1E445-2BE6-2646-84FD-A059113B9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903" y="1571234"/>
                <a:ext cx="2550314" cy="618311"/>
              </a:xfrm>
              <a:prstGeom prst="rect">
                <a:avLst/>
              </a:prstGeom>
              <a:blipFill>
                <a:blip r:embed="rId14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09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661CA5-CAB0-4649-9EFA-BA1F365CA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433" y="627541"/>
            <a:ext cx="7672842" cy="4033620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16129E32-E8AD-B04B-89BE-61CBBE9B3090}"/>
              </a:ext>
            </a:extLst>
          </p:cNvPr>
          <p:cNvSpPr/>
          <p:nvPr/>
        </p:nvSpPr>
        <p:spPr>
          <a:xfrm rot="5400000">
            <a:off x="7678377" y="3379134"/>
            <a:ext cx="282808" cy="27796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2B436FB-F427-A942-B3EB-640230867F76}"/>
                  </a:ext>
                </a:extLst>
              </p:cNvPr>
              <p:cNvSpPr/>
              <p:nvPr/>
            </p:nvSpPr>
            <p:spPr>
              <a:xfrm>
                <a:off x="6257398" y="4963994"/>
                <a:ext cx="1719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kW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2B436FB-F427-A942-B3EB-640230867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98" y="4963994"/>
                <a:ext cx="1719381" cy="369332"/>
              </a:xfrm>
              <a:prstGeom prst="rect">
                <a:avLst/>
              </a:prstGeom>
              <a:blipFill>
                <a:blip r:embed="rId3"/>
                <a:stretch>
                  <a:fillRect t="-6452" r="-1460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80D7B7-1562-9748-8993-9DA868572549}"/>
                  </a:ext>
                </a:extLst>
              </p:cNvPr>
              <p:cNvSpPr/>
              <p:nvPr/>
            </p:nvSpPr>
            <p:spPr>
              <a:xfrm>
                <a:off x="8736631" y="5129044"/>
                <a:ext cx="14053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𝑝𝑓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=0.9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80D7B7-1562-9748-8993-9DA868572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631" y="5129044"/>
                <a:ext cx="1405385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4A69C3C-B222-4244-8248-9D61C0C86BBC}"/>
              </a:ext>
            </a:extLst>
          </p:cNvPr>
          <p:cNvSpPr/>
          <p:nvPr/>
        </p:nvSpPr>
        <p:spPr>
          <a:xfrm>
            <a:off x="13780310" y="77479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(lagging)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08BCF1D-D086-3D4F-B8F6-EB2DF264FFCE}"/>
                  </a:ext>
                </a:extLst>
              </p:cNvPr>
              <p:cNvSpPr/>
              <p:nvPr/>
            </p:nvSpPr>
            <p:spPr>
              <a:xfrm>
                <a:off x="5991829" y="898205"/>
                <a:ext cx="812979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𝒏𝒆𝒘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08BCF1D-D086-3D4F-B8F6-EB2DF264F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829" y="898205"/>
                <a:ext cx="812979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51D9FA-A4C9-B449-BCC3-4F389197585A}"/>
              </a:ext>
            </a:extLst>
          </p:cNvPr>
          <p:cNvCxnSpPr/>
          <p:nvPr/>
        </p:nvCxnSpPr>
        <p:spPr>
          <a:xfrm flipV="1">
            <a:off x="6102544" y="1375008"/>
            <a:ext cx="588925" cy="19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90BFB4-710D-0647-8984-40B42C7315F2}"/>
              </a:ext>
            </a:extLst>
          </p:cNvPr>
          <p:cNvCxnSpPr>
            <a:cxnSpLocks/>
          </p:cNvCxnSpPr>
          <p:nvPr/>
        </p:nvCxnSpPr>
        <p:spPr>
          <a:xfrm>
            <a:off x="7330904" y="1375008"/>
            <a:ext cx="593897" cy="95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3684FAD-6CC1-304C-AAC3-8D3B8AA081FE}"/>
                  </a:ext>
                </a:extLst>
              </p:cNvPr>
              <p:cNvSpPr/>
              <p:nvPr/>
            </p:nvSpPr>
            <p:spPr>
              <a:xfrm>
                <a:off x="15441" y="14776"/>
                <a:ext cx="8942969" cy="658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Final observations: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To correct pf , we must to reduce the angle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𝒏𝒆𝒘</m:t>
                        </m:r>
                      </m:sub>
                    </m:sSub>
                  </m:oMath>
                </a14:m>
                <a:r>
                  <a:rPr lang="en-US" dirty="0"/>
                  <a:t> by reducing the overall Q of the load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3684FAD-6CC1-304C-AAC3-8D3B8AA08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1" y="14776"/>
                <a:ext cx="8942969" cy="658514"/>
              </a:xfrm>
              <a:prstGeom prst="rect">
                <a:avLst/>
              </a:prstGeom>
              <a:blipFill>
                <a:blip r:embed="rId6"/>
                <a:stretch>
                  <a:fillRect l="-567" t="-188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7D05F4-A548-AB48-9437-B924926C959F}"/>
                  </a:ext>
                </a:extLst>
              </p:cNvPr>
              <p:cNvSpPr/>
              <p:nvPr/>
            </p:nvSpPr>
            <p:spPr>
              <a:xfrm>
                <a:off x="6771286" y="4909672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96.86 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𝑘𝑉𝐴𝑅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7D05F4-A548-AB48-9437-B924926C9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286" y="4909672"/>
                <a:ext cx="4572000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1FBD0CE-FEFB-CF47-8F7D-6A9A3E1319F4}"/>
                  </a:ext>
                </a:extLst>
              </p:cNvPr>
              <p:cNvSpPr/>
              <p:nvPr/>
            </p:nvSpPr>
            <p:spPr>
              <a:xfrm>
                <a:off x="9059047" y="3429000"/>
                <a:ext cx="18078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198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𝑘𝑉𝐴𝑅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1FBD0CE-FEFB-CF47-8F7D-6A9A3E1319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047" y="3429000"/>
                <a:ext cx="1807803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461B6B-CC77-E14E-9CFF-64B8A65947FF}"/>
                  </a:ext>
                </a:extLst>
              </p:cNvPr>
              <p:cNvSpPr/>
              <p:nvPr/>
            </p:nvSpPr>
            <p:spPr>
              <a:xfrm>
                <a:off x="764417" y="5055969"/>
                <a:ext cx="34065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𝒏𝒆𝒘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𝑸</m:t>
                      </m:r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𝟖𝟔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𝟏𝟗𝟖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461B6B-CC77-E14E-9CFF-64B8A6594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17" y="5055969"/>
                <a:ext cx="3406574" cy="369332"/>
              </a:xfrm>
              <a:prstGeom prst="rect">
                <a:avLst/>
              </a:prstGeom>
              <a:blipFill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4DFFDE-79FF-2544-B52B-6250BABEA337}"/>
                  </a:ext>
                </a:extLst>
              </p:cNvPr>
              <p:cNvSpPr/>
              <p:nvPr/>
            </p:nvSpPr>
            <p:spPr>
              <a:xfrm>
                <a:off x="4486926" y="2275019"/>
                <a:ext cx="2460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𝟏𝟎𝟏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𝑲𝑽𝑨𝑹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4DFFDE-79FF-2544-B52B-6250BABEA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926" y="2275019"/>
                <a:ext cx="2460866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9CF050-1F56-2F46-BC4D-EA30BC6C7D50}"/>
                  </a:ext>
                </a:extLst>
              </p:cNvPr>
              <p:cNvSpPr/>
              <p:nvPr/>
            </p:nvSpPr>
            <p:spPr>
              <a:xfrm>
                <a:off x="1133518" y="5515903"/>
                <a:ext cx="2129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𝟏𝟎𝟏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𝒌𝑽𝑨𝑹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9CF050-1F56-2F46-BC4D-EA30BC6C7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518" y="5515903"/>
                <a:ext cx="2129109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1168B9CD-25C0-8547-89C9-9CB5BAECE6F2}"/>
              </a:ext>
            </a:extLst>
          </p:cNvPr>
          <p:cNvSpPr/>
          <p:nvPr/>
        </p:nvSpPr>
        <p:spPr>
          <a:xfrm>
            <a:off x="99871" y="4561631"/>
            <a:ext cx="4196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The negative Q produced by C is given by,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750691C-11FA-BD4E-8F46-7737CB94A671}"/>
                  </a:ext>
                </a:extLst>
              </p:cNvPr>
              <p:cNvSpPr/>
              <p:nvPr/>
            </p:nvSpPr>
            <p:spPr>
              <a:xfrm>
                <a:off x="233100" y="5884482"/>
                <a:ext cx="3383555" cy="760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𝑟𝑚𝑠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101.14 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𝐾𝑉𝐴𝑅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𝐾𝑉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750691C-11FA-BD4E-8F46-7737CB94A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00" y="5884482"/>
                <a:ext cx="3383555" cy="760978"/>
              </a:xfrm>
              <a:prstGeom prst="rect">
                <a:avLst/>
              </a:prstGeom>
              <a:blipFill>
                <a:blip r:embed="rId12"/>
                <a:stretch>
                  <a:fillRect t="-163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19D6190-DD7E-894E-B900-A1E394BB743D}"/>
                  </a:ext>
                </a:extLst>
              </p:cNvPr>
              <p:cNvSpPr/>
              <p:nvPr/>
            </p:nvSpPr>
            <p:spPr>
              <a:xfrm>
                <a:off x="5438510" y="5884482"/>
                <a:ext cx="4977132" cy="668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𝐾𝑉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101.14 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𝐾𝑉𝐴𝑅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377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=2.74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19D6190-DD7E-894E-B900-A1E394BB74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510" y="5884482"/>
                <a:ext cx="4977132" cy="668709"/>
              </a:xfrm>
              <a:prstGeom prst="rect">
                <a:avLst/>
              </a:prstGeom>
              <a:blipFill>
                <a:blip r:embed="rId13"/>
                <a:stretch>
                  <a:fillRect l="-25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70817114-E116-56F6-4290-43E638C9F76F}"/>
              </a:ext>
            </a:extLst>
          </p:cNvPr>
          <p:cNvSpPr/>
          <p:nvPr/>
        </p:nvSpPr>
        <p:spPr>
          <a:xfrm>
            <a:off x="3966519" y="6104238"/>
            <a:ext cx="1346886" cy="3583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6EFEAABB-67A1-E44A-8E7D-C0C59A740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922" y="0"/>
            <a:ext cx="7772400" cy="1143000"/>
          </a:xfrm>
        </p:spPr>
        <p:txBody>
          <a:bodyPr/>
          <a:lstStyle/>
          <a:p>
            <a:r>
              <a:rPr lang="en-US" altLang="en-US" sz="2800" b="1" dirty="0"/>
              <a:t>Example – Finding THD</a:t>
            </a:r>
            <a:endParaRPr lang="en-US" alt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427A07-241A-A941-80AB-6C358CFEC24C}"/>
              </a:ext>
            </a:extLst>
          </p:cNvPr>
          <p:cNvSpPr/>
          <p:nvPr/>
        </p:nvSpPr>
        <p:spPr>
          <a:xfrm>
            <a:off x="1123122" y="1143000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Consider a power source with its terminal voltage and current given as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(t)=100+80sin(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itchFamily="2" charset="2"/>
              </a:rPr>
              <a:t>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-100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)+70cos(2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itchFamily="2" charset="2"/>
              </a:rPr>
              <a:t>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+120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)+25sin3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itchFamily="2" charset="2"/>
              </a:rPr>
              <a:t>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(t)=12+10sin(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itchFamily="2" charset="2"/>
              </a:rPr>
              <a:t>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+25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)+5sin(2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itchFamily="2" charset="2"/>
              </a:rPr>
              <a:t>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-30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)+2cos3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itchFamily="2" charset="2"/>
              </a:rPr>
              <a:t>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A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itchFamily="2" charset="2"/>
              </a:rPr>
              <a:t>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the fundamental angular frequency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Calculate: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lphaLcParenBoth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rms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value of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(t) and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(t)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lphaLcParenBoth"/>
            </a:pPr>
            <a:r>
              <a:rPr lang="en-US" b="1" dirty="0">
                <a:latin typeface="Times New Roman" panose="02020603050405020304" pitchFamily="18" charset="0"/>
              </a:rPr>
              <a:t>The average input power supplied by the source</a:t>
            </a:r>
          </a:p>
          <a:p>
            <a:pPr marL="342900" indent="-342900">
              <a:buAutoNum type="alphaLcParenBoth"/>
            </a:pPr>
            <a:r>
              <a:rPr lang="en-US" b="1" dirty="0">
                <a:latin typeface="Times New Roman" panose="02020603050405020304" pitchFamily="18" charset="0"/>
              </a:rPr>
              <a:t>The rms values of the fundamental components of is(t) and vs(t)</a:t>
            </a:r>
          </a:p>
          <a:p>
            <a:pPr marL="342900" indent="-342900">
              <a:buAutoNum type="alphaLcParenBoth"/>
            </a:pPr>
            <a:r>
              <a:rPr lang="en-US" b="1" dirty="0" err="1">
                <a:latin typeface="Times New Roman" panose="02020603050405020304" pitchFamily="18" charset="0"/>
              </a:rPr>
              <a:t>THDi</a:t>
            </a:r>
            <a:r>
              <a:rPr lang="en-US" b="1" dirty="0">
                <a:latin typeface="Times New Roman" panose="02020603050405020304" pitchFamily="18" charset="0"/>
              </a:rPr>
              <a:t> and </a:t>
            </a:r>
            <a:r>
              <a:rPr lang="en-US" b="1" dirty="0" err="1">
                <a:latin typeface="Times New Roman" panose="02020603050405020304" pitchFamily="18" charset="0"/>
              </a:rPr>
              <a:t>THDv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D6D02057-9C4A-4641-80EA-92BA34841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177" y="1603118"/>
            <a:ext cx="303053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BB769A0-DEBD-6BA4-A307-03EE6E5E5FD7}"/>
                  </a:ext>
                </a:extLst>
              </p:cNvPr>
              <p:cNvSpPr/>
              <p:nvPr/>
            </p:nvSpPr>
            <p:spPr>
              <a:xfrm>
                <a:off x="1123122" y="4559320"/>
                <a:ext cx="2413546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𝑑𝑖𝑠𝑡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𝑑𝑖𝑠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𝑝𝑓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BB769A0-DEBD-6BA4-A307-03EE6E5E5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22" y="4559320"/>
                <a:ext cx="2413546" cy="390748"/>
              </a:xfrm>
              <a:prstGeom prst="rect">
                <a:avLst/>
              </a:prstGeom>
              <a:blipFill>
                <a:blip r:embed="rId3"/>
                <a:stretch>
                  <a:fillRect t="-9677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95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6EFEAABB-67A1-E44A-8E7D-C0C59A740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922" y="0"/>
            <a:ext cx="7772400" cy="1143000"/>
          </a:xfrm>
        </p:spPr>
        <p:txBody>
          <a:bodyPr/>
          <a:lstStyle/>
          <a:p>
            <a:r>
              <a:rPr lang="en-US" altLang="en-US" sz="2800" b="1" dirty="0"/>
              <a:t>Solution:</a:t>
            </a:r>
            <a:endParaRPr lang="en-US" altLang="en-US" sz="2800" dirty="0"/>
          </a:p>
        </p:txBody>
      </p: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328E1ACE-C174-3A41-BF46-DD66ACFD0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88" y="1143000"/>
            <a:ext cx="11557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0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6EFEAABB-67A1-E44A-8E7D-C0C59A740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922" y="0"/>
            <a:ext cx="7772400" cy="1143000"/>
          </a:xfrm>
        </p:spPr>
        <p:txBody>
          <a:bodyPr/>
          <a:lstStyle/>
          <a:p>
            <a:r>
              <a:rPr lang="en-US" altLang="en-US" sz="2800" b="1" dirty="0"/>
              <a:t>Solution:</a:t>
            </a:r>
            <a:endParaRPr lang="en-US" altLang="en-US" sz="2800" dirty="0"/>
          </a:p>
        </p:txBody>
      </p:sp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9EBDCBE9-3742-C840-87DD-D430B03D3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1250950"/>
            <a:ext cx="79375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2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6EFEAABB-67A1-E44A-8E7D-C0C59A740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922" y="0"/>
            <a:ext cx="7772400" cy="1143000"/>
          </a:xfrm>
        </p:spPr>
        <p:txBody>
          <a:bodyPr/>
          <a:lstStyle/>
          <a:p>
            <a:r>
              <a:rPr lang="en-US" altLang="en-US" sz="2800" b="1" dirty="0"/>
              <a:t>Solution:</a:t>
            </a:r>
            <a:endParaRPr lang="en-US" altLang="en-US" sz="2800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D72988BC-8FDF-7D43-B09F-00A9AC1BE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17" y="1142999"/>
            <a:ext cx="7800876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8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3A34E8-0F55-5745-A731-8D89AF6CD739}"/>
              </a:ext>
            </a:extLst>
          </p:cNvPr>
          <p:cNvSpPr/>
          <p:nvPr/>
        </p:nvSpPr>
        <p:spPr>
          <a:xfrm>
            <a:off x="518856" y="19547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Example: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E5919F7-4689-7C40-A77F-6CBB9114481A}"/>
                  </a:ext>
                </a:extLst>
              </p14:cNvPr>
              <p14:cNvContentPartPr/>
              <p14:nvPr/>
            </p14:nvContentPartPr>
            <p14:xfrm>
              <a:off x="4884964" y="6193692"/>
              <a:ext cx="987120" cy="317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E5919F7-4689-7C40-A77F-6CBB911448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21987" y="6130620"/>
                <a:ext cx="1112714" cy="442943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7D28CFF-004D-B148-BC0B-DA859BFAA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724" y="3677166"/>
            <a:ext cx="5346700" cy="2984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B6AA24-F17C-124D-B13F-09BB707ECBD2}"/>
                  </a:ext>
                </a:extLst>
              </p:cNvPr>
              <p:cNvSpPr/>
              <p:nvPr/>
            </p:nvSpPr>
            <p:spPr>
              <a:xfrm>
                <a:off x="517433" y="606185"/>
                <a:ext cx="8418786" cy="2533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Consider the power transmission network with the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as shown. 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1000"/>
                  </a:spcAft>
                  <a:buAutoNum type="alphaLcParenBoth"/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Determine the value of the required capacitor C to be connected in parallel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that would improve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𝑝𝑓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to 0.9 lagging.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1000"/>
                  </a:spcAft>
                  <a:buAutoNum type="alphaLcParenBoth"/>
                </a:pPr>
                <a:r>
                  <a:rPr lang="en-US" sz="1600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What is the Q and </a:t>
                </a:r>
                <a:r>
                  <a:rPr lang="en-US" b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1600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in  the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b="1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1000"/>
                  </a:spcAft>
                  <a:buAutoNum type="alphaLcParenBoth"/>
                </a:pPr>
                <a:r>
                  <a:rPr lang="en-US" sz="1600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What is the Q and </a:t>
                </a:r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S</a:t>
                </a:r>
                <a:r>
                  <a:rPr lang="en-US" sz="1400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in the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𝒏𝒆𝒘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200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B6AA24-F17C-124D-B13F-09BB707EC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33" y="606185"/>
                <a:ext cx="8418786" cy="2533386"/>
              </a:xfrm>
              <a:prstGeom prst="rect">
                <a:avLst/>
              </a:prstGeom>
              <a:blipFill>
                <a:blip r:embed="rId5"/>
                <a:stretch>
                  <a:fillRect l="-602" b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494CE49-FA1B-2F48-B873-DD575B984159}"/>
                  </a:ext>
                </a:extLst>
              </p:cNvPr>
              <p:cNvSpPr/>
              <p:nvPr/>
            </p:nvSpPr>
            <p:spPr>
              <a:xfrm>
                <a:off x="7854038" y="4833962"/>
                <a:ext cx="1719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kW 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494CE49-FA1B-2F48-B873-DD575B984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038" y="4833962"/>
                <a:ext cx="1719381" cy="369332"/>
              </a:xfrm>
              <a:prstGeom prst="rect">
                <a:avLst/>
              </a:prstGeom>
              <a:blipFill>
                <a:blip r:embed="rId6"/>
                <a:stretch>
                  <a:fillRect t="-6667" r="-220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4E1ED7-E965-704F-BEE5-4FC7FCBEFEC8}"/>
                  </a:ext>
                </a:extLst>
              </p:cNvPr>
              <p:cNvSpPr/>
              <p:nvPr/>
            </p:nvSpPr>
            <p:spPr>
              <a:xfrm>
                <a:off x="4726826" y="5458544"/>
                <a:ext cx="1722266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𝑟𝑚𝑠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kV 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4E1ED7-E965-704F-BEE5-4FC7FCBE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26" y="5458544"/>
                <a:ext cx="1722266" cy="381515"/>
              </a:xfrm>
              <a:prstGeom prst="rect">
                <a:avLst/>
              </a:prstGeom>
              <a:blipFill>
                <a:blip r:embed="rId7"/>
                <a:stretch>
                  <a:fillRect t="-6452" r="-2206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71E0CC-D5EA-9640-B3CF-9A2F6A175070}"/>
                  </a:ext>
                </a:extLst>
              </p:cNvPr>
              <p:cNvSpPr/>
              <p:nvPr/>
            </p:nvSpPr>
            <p:spPr>
              <a:xfrm>
                <a:off x="7930369" y="5244677"/>
                <a:ext cx="12333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𝑝𝑓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=0.71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71E0CC-D5EA-9640-B3CF-9A2F6A175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369" y="5244677"/>
                <a:ext cx="1233350" cy="369332"/>
              </a:xfrm>
              <a:prstGeom prst="rect">
                <a:avLst/>
              </a:prstGeom>
              <a:blipFill>
                <a:blip r:embed="rId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49DE026-9848-2F47-BE8C-81CF908EFD9C}"/>
              </a:ext>
            </a:extLst>
          </p:cNvPr>
          <p:cNvSpPr/>
          <p:nvPr/>
        </p:nvSpPr>
        <p:spPr>
          <a:xfrm>
            <a:off x="8132669" y="5655392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(lagging)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4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9B7B59-6238-B54A-B910-D81028F7BAD1}"/>
                  </a:ext>
                </a:extLst>
              </p:cNvPr>
              <p:cNvSpPr/>
              <p:nvPr/>
            </p:nvSpPr>
            <p:spPr>
              <a:xfrm>
                <a:off x="324534" y="1345224"/>
                <a:ext cx="7577075" cy="393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The phase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is the same as the angle of the power factor, </a:t>
                </a:r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9B7B59-6238-B54A-B910-D81028F7B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34" y="1345224"/>
                <a:ext cx="7577075" cy="393121"/>
              </a:xfrm>
              <a:prstGeom prst="rect">
                <a:avLst/>
              </a:prstGeom>
              <a:blipFill>
                <a:blip r:embed="rId2"/>
                <a:stretch>
                  <a:fillRect l="-669" t="-9677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933E2C3-3AA4-0A40-8EE0-CC4EC280B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081" y="2215761"/>
            <a:ext cx="2638341" cy="1472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56D0DB1-7048-D84E-AD00-05D7A844D5F8}"/>
                  </a:ext>
                </a:extLst>
              </p:cNvPr>
              <p:cNvSpPr/>
              <p:nvPr/>
            </p:nvSpPr>
            <p:spPr>
              <a:xfrm>
                <a:off x="8293806" y="2361465"/>
                <a:ext cx="1719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kW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56D0DB1-7048-D84E-AD00-05D7A844D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806" y="2361465"/>
                <a:ext cx="1719381" cy="369332"/>
              </a:xfrm>
              <a:prstGeom prst="rect">
                <a:avLst/>
              </a:prstGeom>
              <a:blipFill>
                <a:blip r:embed="rId4"/>
                <a:stretch>
                  <a:fillRect t="-6452" r="-2206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6F1F0C-A13E-0246-B433-F07B5B5EE4A4}"/>
                  </a:ext>
                </a:extLst>
              </p:cNvPr>
              <p:cNvSpPr/>
              <p:nvPr/>
            </p:nvSpPr>
            <p:spPr>
              <a:xfrm>
                <a:off x="8370137" y="2772180"/>
                <a:ext cx="12333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𝑝𝑓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=0.71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6F1F0C-A13E-0246-B433-F07B5B5EE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137" y="2772180"/>
                <a:ext cx="123335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739FBEC-C90C-8E42-85D4-52EB82B5E61E}"/>
              </a:ext>
            </a:extLst>
          </p:cNvPr>
          <p:cNvSpPr/>
          <p:nvPr/>
        </p:nvSpPr>
        <p:spPr>
          <a:xfrm>
            <a:off x="8572437" y="3182895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(lagging)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294D526-0320-4D42-BA7E-67D36BAA5261}"/>
                  </a:ext>
                </a:extLst>
              </p:cNvPr>
              <p:cNvSpPr/>
              <p:nvPr/>
            </p:nvSpPr>
            <p:spPr>
              <a:xfrm>
                <a:off x="1922416" y="1944679"/>
                <a:ext cx="2221185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𝑝𝑓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=0.71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294D526-0320-4D42-BA7E-67D36BAA5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16" y="1944679"/>
                <a:ext cx="2221185" cy="393121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9B32EC9-F16E-EB4B-BB0B-16855EFF8309}"/>
                  </a:ext>
                </a:extLst>
              </p:cNvPr>
              <p:cNvSpPr/>
              <p:nvPr/>
            </p:nvSpPr>
            <p:spPr>
              <a:xfrm>
                <a:off x="2263791" y="2493947"/>
                <a:ext cx="1538433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44.77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9B32EC9-F16E-EB4B-BB0B-16855EFF8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791" y="2493947"/>
                <a:ext cx="1538433" cy="3931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AE642C-E15E-6647-80A5-FBD525C590ED}"/>
                  </a:ext>
                </a:extLst>
              </p:cNvPr>
              <p:cNvSpPr/>
              <p:nvPr/>
            </p:nvSpPr>
            <p:spPr>
              <a:xfrm>
                <a:off x="310662" y="3182895"/>
                <a:ext cx="4979404" cy="688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The phase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is the same as the angle of the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new power factor</a:t>
                </a: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, </a:t>
                </a:r>
                <a:endParaRPr lang="en-US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AE642C-E15E-6647-80A5-FBD525C59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62" y="3182895"/>
                <a:ext cx="4979404" cy="688778"/>
              </a:xfrm>
              <a:prstGeom prst="rect">
                <a:avLst/>
              </a:prstGeom>
              <a:blipFill>
                <a:blip r:embed="rId8"/>
                <a:stretch>
                  <a:fillRect l="-1018" t="-3636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605F453-927D-DE43-97E6-BA8D39AB0BD0}"/>
                  </a:ext>
                </a:extLst>
              </p:cNvPr>
              <p:cNvSpPr/>
              <p:nvPr/>
            </p:nvSpPr>
            <p:spPr>
              <a:xfrm>
                <a:off x="1531347" y="4101275"/>
                <a:ext cx="2790700" cy="411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𝑝𝑓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25.84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605F453-927D-DE43-97E6-BA8D39AB0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347" y="4101275"/>
                <a:ext cx="2790700" cy="411779"/>
              </a:xfrm>
              <a:prstGeom prst="rect">
                <a:avLst/>
              </a:prstGeom>
              <a:blipFill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55B9809F-B280-2E49-820A-E2722D6300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7426" y="3642884"/>
            <a:ext cx="2638340" cy="13869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CA92B8E-2397-774F-BBD1-AFB96CC5077E}"/>
                  </a:ext>
                </a:extLst>
              </p:cNvPr>
              <p:cNvSpPr/>
              <p:nvPr/>
            </p:nvSpPr>
            <p:spPr>
              <a:xfrm>
                <a:off x="7100417" y="5155035"/>
                <a:ext cx="1093125" cy="394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𝒆𝒒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𝒏𝒆𝒘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CA92B8E-2397-774F-BBD1-AFB96CC50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417" y="5155035"/>
                <a:ext cx="1093125" cy="394339"/>
              </a:xfrm>
              <a:prstGeom prst="rect">
                <a:avLst/>
              </a:prstGeom>
              <a:blipFill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91535A-91D8-7F48-8915-4ECE1DF80B77}"/>
                  </a:ext>
                </a:extLst>
              </p:cNvPr>
              <p:cNvSpPr/>
              <p:nvPr/>
            </p:nvSpPr>
            <p:spPr>
              <a:xfrm>
                <a:off x="8321863" y="3916609"/>
                <a:ext cx="1719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kW </a:t>
                </a:r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91535A-91D8-7F48-8915-4ECE1DF80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863" y="3916609"/>
                <a:ext cx="1719381" cy="369332"/>
              </a:xfrm>
              <a:prstGeom prst="rect">
                <a:avLst/>
              </a:prstGeom>
              <a:blipFill>
                <a:blip r:embed="rId12"/>
                <a:stretch>
                  <a:fillRect t="-6667" r="-220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865E7F5-36A0-1740-99DA-6D1F83D6A516}"/>
                  </a:ext>
                </a:extLst>
              </p:cNvPr>
              <p:cNvSpPr/>
              <p:nvPr/>
            </p:nvSpPr>
            <p:spPr>
              <a:xfrm>
                <a:off x="8450803" y="4310328"/>
                <a:ext cx="14053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𝑝𝑓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=0.9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865E7F5-36A0-1740-99DA-6D1F83D6A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803" y="4310328"/>
                <a:ext cx="1405385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3C79B60A-9E0B-2349-9126-C8176E9861CC}"/>
              </a:ext>
            </a:extLst>
          </p:cNvPr>
          <p:cNvSpPr/>
          <p:nvPr/>
        </p:nvSpPr>
        <p:spPr>
          <a:xfrm>
            <a:off x="8666027" y="4679660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(lagging)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7F0E375-9886-D544-9E1E-D0114B701267}"/>
                  </a:ext>
                </a:extLst>
              </p:cNvPr>
              <p:cNvSpPr/>
              <p:nvPr/>
            </p:nvSpPr>
            <p:spPr>
              <a:xfrm>
                <a:off x="427933" y="5358616"/>
                <a:ext cx="4663651" cy="38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To find the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dirty="0"/>
                  <a:t> we need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𝑟𝑚𝑠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7F0E375-9886-D544-9E1E-D0114B701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33" y="5358616"/>
                <a:ext cx="4663651" cy="381515"/>
              </a:xfrm>
              <a:prstGeom prst="rect">
                <a:avLst/>
              </a:prstGeom>
              <a:blipFill>
                <a:blip r:embed="rId14"/>
                <a:stretch>
                  <a:fillRect l="-1087" t="-312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C26D1BE-C359-7E46-9053-C9DCB19FC92C}"/>
                  </a:ext>
                </a:extLst>
              </p:cNvPr>
              <p:cNvSpPr/>
              <p:nvPr/>
            </p:nvSpPr>
            <p:spPr>
              <a:xfrm>
                <a:off x="406852" y="4785703"/>
                <a:ext cx="4382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Next we need to find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R and L </a:t>
                </a: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of the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C26D1BE-C359-7E46-9053-C9DCB19FC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52" y="4785703"/>
                <a:ext cx="4382290" cy="369332"/>
              </a:xfrm>
              <a:prstGeom prst="rect">
                <a:avLst/>
              </a:prstGeom>
              <a:blipFill>
                <a:blip r:embed="rId15"/>
                <a:stretch>
                  <a:fillRect l="-1445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CE9A2D7-5D48-BCA6-CA04-2A53EF4A277A}"/>
              </a:ext>
            </a:extLst>
          </p:cNvPr>
          <p:cNvSpPr/>
          <p:nvPr/>
        </p:nvSpPr>
        <p:spPr>
          <a:xfrm>
            <a:off x="324534" y="80290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Solution: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8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607B4F-C3C4-DC41-BB62-B00B5DA61FFF}"/>
                  </a:ext>
                </a:extLst>
              </p:cNvPr>
              <p:cNvSpPr/>
              <p:nvPr/>
            </p:nvSpPr>
            <p:spPr>
              <a:xfrm>
                <a:off x="241598" y="270987"/>
                <a:ext cx="7469913" cy="658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To find the load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current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𝑟𝑚𝑠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we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use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the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original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definition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of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𝑝𝑓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607B4F-C3C4-DC41-BB62-B00B5DA61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98" y="270987"/>
                <a:ext cx="7469913" cy="658514"/>
              </a:xfrm>
              <a:prstGeom prst="rect">
                <a:avLst/>
              </a:prstGeom>
              <a:blipFill>
                <a:blip r:embed="rId2"/>
                <a:stretch>
                  <a:fillRect l="-849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5E68834-6CA4-D146-AC90-EE7D70B3E8E4}"/>
                  </a:ext>
                </a:extLst>
              </p:cNvPr>
              <p:cNvSpPr/>
              <p:nvPr/>
            </p:nvSpPr>
            <p:spPr>
              <a:xfrm>
                <a:off x="253128" y="791908"/>
                <a:ext cx="3832781" cy="680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𝑝𝑓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𝐴𝑣𝑒𝑟𝑎𝑔𝑒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𝑃𝑜𝑤𝑒𝑟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𝐴𝑝𝑝𝑎𝑟𝑒𝑛𝑡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𝑎𝑣𝑒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𝑟𝑚𝑠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𝑟𝑚𝑠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5E68834-6CA4-D146-AC90-EE7D70B3E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28" y="791908"/>
                <a:ext cx="3832781" cy="680764"/>
              </a:xfrm>
              <a:prstGeom prst="rect">
                <a:avLst/>
              </a:prstGeom>
              <a:blipFill>
                <a:blip r:embed="rId3"/>
                <a:stretch>
                  <a:fillRect t="-1818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220B5C8-B92A-8045-82C2-8783BD005F4D}"/>
                  </a:ext>
                </a:extLst>
              </p:cNvPr>
              <p:cNvSpPr/>
              <p:nvPr/>
            </p:nvSpPr>
            <p:spPr>
              <a:xfrm>
                <a:off x="88775" y="1766092"/>
                <a:ext cx="4784643" cy="686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𝑎𝑣𝑒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𝑟𝑚𝑠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𝑝𝑓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200 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𝑘𝑊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𝑘𝑉𝑥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0.71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=28.17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220B5C8-B92A-8045-82C2-8783BD005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5" y="1766092"/>
                <a:ext cx="4784643" cy="686278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15A8C4-0E0A-C04C-BFF3-2B80A435D165}"/>
                  </a:ext>
                </a:extLst>
              </p:cNvPr>
              <p:cNvSpPr/>
              <p:nvPr/>
            </p:nvSpPr>
            <p:spPr>
              <a:xfrm>
                <a:off x="25292" y="3160725"/>
                <a:ext cx="3567259" cy="686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𝑟𝑚𝑠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𝑟𝑚𝑠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.17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𝑘𝐴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=0.5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15A8C4-0E0A-C04C-BFF3-2B80A435D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" y="3160725"/>
                <a:ext cx="3567259" cy="686278"/>
              </a:xfrm>
              <a:prstGeom prst="rect">
                <a:avLst/>
              </a:prstGeom>
              <a:blipFill>
                <a:blip r:embed="rId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1AE61F9-241E-324E-A3AF-7C23A9FAEC6D}"/>
                  </a:ext>
                </a:extLst>
              </p:cNvPr>
              <p:cNvSpPr/>
              <p:nvPr/>
            </p:nvSpPr>
            <p:spPr>
              <a:xfrm>
                <a:off x="25292" y="3913267"/>
                <a:ext cx="16018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1AE61F9-241E-324E-A3AF-7C23A9FAE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" y="3913267"/>
                <a:ext cx="160184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57CBCC-E3AA-FC44-8D7E-AAAAC039236C}"/>
                  </a:ext>
                </a:extLst>
              </p:cNvPr>
              <p:cNvSpPr/>
              <p:nvPr/>
            </p:nvSpPr>
            <p:spPr>
              <a:xfrm>
                <a:off x="55558" y="4448771"/>
                <a:ext cx="3989362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0.71=</m:t>
                      </m:r>
                      <m: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0.25 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57CBCC-E3AA-FC44-8D7E-AAAAC0392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8" y="4448771"/>
                <a:ext cx="3989362" cy="393121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62C5268-84E8-5E46-BD7C-1E408343561E}"/>
                  </a:ext>
                </a:extLst>
              </p:cNvPr>
              <p:cNvSpPr/>
              <p:nvPr/>
            </p:nvSpPr>
            <p:spPr>
              <a:xfrm>
                <a:off x="-104681" y="4956798"/>
                <a:ext cx="5336717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0.35 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𝑥𝑠𝑖𝑛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44.77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0.246 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62C5268-84E8-5E46-BD7C-1E4083435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4681" y="4956798"/>
                <a:ext cx="5336717" cy="393121"/>
              </a:xfrm>
              <a:prstGeom prst="rect">
                <a:avLst/>
              </a:prstGeom>
              <a:blipFill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0F0CD2-9F23-3D4D-BD74-0A095AD7CEE1}"/>
                  </a:ext>
                </a:extLst>
              </p:cNvPr>
              <p:cNvSpPr/>
              <p:nvPr/>
            </p:nvSpPr>
            <p:spPr>
              <a:xfrm>
                <a:off x="1239671" y="5915603"/>
                <a:ext cx="3213700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246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=0.653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0F0CD2-9F23-3D4D-BD74-0A095AD7C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671" y="5915603"/>
                <a:ext cx="3213700" cy="612796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78C5A635-FE92-8A49-8F99-B1A779F66C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0873" y="4723401"/>
            <a:ext cx="1117600" cy="14986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A86B1B5-175E-C84E-AFD3-9F65D6C55F88}"/>
              </a:ext>
            </a:extLst>
          </p:cNvPr>
          <p:cNvGrpSpPr/>
          <p:nvPr/>
        </p:nvGrpSpPr>
        <p:grpSpPr>
          <a:xfrm>
            <a:off x="8996921" y="4773132"/>
            <a:ext cx="889200" cy="1847160"/>
            <a:chOff x="7472921" y="4773132"/>
            <a:chExt cx="889200" cy="184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8035E2-C291-5640-9DD5-1489E6345394}"/>
                    </a:ext>
                  </a:extLst>
                </p14:cNvPr>
                <p14:cNvContentPartPr/>
                <p14:nvPr/>
              </p14:nvContentPartPr>
              <p14:xfrm>
                <a:off x="7493441" y="5515812"/>
                <a:ext cx="216720" cy="1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8035E2-C291-5640-9DD5-1489E634539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84801" y="5506812"/>
                  <a:ext cx="234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E62AE40-D49F-B14D-8638-13FA1D918422}"/>
                    </a:ext>
                  </a:extLst>
                </p14:cNvPr>
                <p14:cNvContentPartPr/>
                <p14:nvPr/>
              </p14:nvContentPartPr>
              <p14:xfrm>
                <a:off x="7472921" y="5616252"/>
                <a:ext cx="230400" cy="21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E62AE40-D49F-B14D-8638-13FA1D91842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63921" y="5607252"/>
                  <a:ext cx="248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84DA6B9-367F-E94E-AB83-CDF3BC288EA8}"/>
                    </a:ext>
                  </a:extLst>
                </p14:cNvPr>
                <p14:cNvContentPartPr/>
                <p14:nvPr/>
              </p14:nvContentPartPr>
              <p14:xfrm>
                <a:off x="7782881" y="4850532"/>
                <a:ext cx="579240" cy="1769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84DA6B9-367F-E94E-AB83-CDF3BC288EA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73881" y="4841532"/>
                  <a:ext cx="596880" cy="178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D84EFB2-5D2D-6E40-A41E-D1E646CA5F10}"/>
                    </a:ext>
                  </a:extLst>
                </p14:cNvPr>
                <p14:cNvContentPartPr/>
                <p14:nvPr/>
              </p14:nvContentPartPr>
              <p14:xfrm>
                <a:off x="7697921" y="4773132"/>
                <a:ext cx="94680" cy="137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D84EFB2-5D2D-6E40-A41E-D1E646CA5F1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88921" y="4764492"/>
                  <a:ext cx="11232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68F24F5-FBD7-414F-954E-7440FFF17123}"/>
                  </a:ext>
                </a:extLst>
              </p14:cNvPr>
              <p14:cNvContentPartPr/>
              <p14:nvPr/>
            </p14:nvContentPartPr>
            <p14:xfrm>
              <a:off x="10012481" y="5082372"/>
              <a:ext cx="180000" cy="300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68F24F5-FBD7-414F-954E-7440FFF1712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003481" y="5073732"/>
                <a:ext cx="19764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62DCDE-F669-E04E-B70C-481BCAF2A008}"/>
                  </a:ext>
                </a:extLst>
              </p14:cNvPr>
              <p14:cNvContentPartPr/>
              <p14:nvPr/>
            </p14:nvContentPartPr>
            <p14:xfrm>
              <a:off x="10022921" y="5885532"/>
              <a:ext cx="189720" cy="225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62DCDE-F669-E04E-B70C-481BCAF2A00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014281" y="5876892"/>
                <a:ext cx="2073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171133-69ED-A9E3-CDE8-13C2B0A26766}"/>
                  </a:ext>
                </a:extLst>
              </p:cNvPr>
              <p:cNvSpPr txBox="1"/>
              <p:nvPr/>
            </p:nvSpPr>
            <p:spPr>
              <a:xfrm>
                <a:off x="88775" y="2577903"/>
                <a:ext cx="17201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The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171133-69ED-A9E3-CDE8-13C2B0A26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5" y="2577903"/>
                <a:ext cx="1720147" cy="369332"/>
              </a:xfrm>
              <a:prstGeom prst="rect">
                <a:avLst/>
              </a:prstGeom>
              <a:blipFill>
                <a:blip r:embed="rId27"/>
                <a:stretch>
                  <a:fillRect l="-3676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47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D28CFF-004D-B148-BC0B-DA859BFAA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612" y="454860"/>
            <a:ext cx="4713021" cy="26307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B6AA24-F17C-124D-B13F-09BB707ECBD2}"/>
                  </a:ext>
                </a:extLst>
              </p:cNvPr>
              <p:cNvSpPr/>
              <p:nvPr/>
            </p:nvSpPr>
            <p:spPr>
              <a:xfrm>
                <a:off x="268265" y="57581"/>
                <a:ext cx="5053419" cy="506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Finding Q and </a:t>
                </a:r>
                <a:r>
                  <a:rPr lang="en-US" sz="2000" b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in  the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B6AA24-F17C-124D-B13F-09BB707EC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65" y="57581"/>
                <a:ext cx="5053419" cy="506036"/>
              </a:xfrm>
              <a:prstGeom prst="rect">
                <a:avLst/>
              </a:prstGeom>
              <a:blipFill>
                <a:blip r:embed="rId3"/>
                <a:stretch>
                  <a:fillRect l="-100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494CE49-FA1B-2F48-B873-DD575B984159}"/>
                  </a:ext>
                </a:extLst>
              </p:cNvPr>
              <p:cNvSpPr/>
              <p:nvPr/>
            </p:nvSpPr>
            <p:spPr>
              <a:xfrm>
                <a:off x="6647152" y="1158191"/>
                <a:ext cx="1719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kW 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494CE49-FA1B-2F48-B873-DD575B984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152" y="1158191"/>
                <a:ext cx="1719381" cy="369332"/>
              </a:xfrm>
              <a:prstGeom prst="rect">
                <a:avLst/>
              </a:prstGeom>
              <a:blipFill>
                <a:blip r:embed="rId4"/>
                <a:stretch>
                  <a:fillRect t="-6667" r="-220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4E1ED7-E965-704F-BEE5-4FC7FCBEFEC8}"/>
                  </a:ext>
                </a:extLst>
              </p:cNvPr>
              <p:cNvSpPr/>
              <p:nvPr/>
            </p:nvSpPr>
            <p:spPr>
              <a:xfrm>
                <a:off x="3653511" y="2037567"/>
                <a:ext cx="1722266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𝑟𝑚𝑠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kV 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4E1ED7-E965-704F-BEE5-4FC7FCBE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511" y="2037567"/>
                <a:ext cx="1722266" cy="381515"/>
              </a:xfrm>
              <a:prstGeom prst="rect">
                <a:avLst/>
              </a:prstGeom>
              <a:blipFill>
                <a:blip r:embed="rId5"/>
                <a:stretch>
                  <a:fillRect t="-6452" r="-2190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71E0CC-D5EA-9640-B3CF-9A2F6A175070}"/>
                  </a:ext>
                </a:extLst>
              </p:cNvPr>
              <p:cNvSpPr/>
              <p:nvPr/>
            </p:nvSpPr>
            <p:spPr>
              <a:xfrm>
                <a:off x="6723483" y="1568906"/>
                <a:ext cx="12333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𝑝𝑓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=0.71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71E0CC-D5EA-9640-B3CF-9A2F6A175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83" y="1568906"/>
                <a:ext cx="123335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49DE026-9848-2F47-BE8C-81CF908EFD9C}"/>
              </a:ext>
            </a:extLst>
          </p:cNvPr>
          <p:cNvSpPr/>
          <p:nvPr/>
        </p:nvSpPr>
        <p:spPr>
          <a:xfrm>
            <a:off x="6925783" y="1979621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(lagging)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788DA9F-BAB2-E446-9921-B478391083FF}"/>
                  </a:ext>
                </a:extLst>
              </p:cNvPr>
              <p:cNvSpPr/>
              <p:nvPr/>
            </p:nvSpPr>
            <p:spPr>
              <a:xfrm>
                <a:off x="2162695" y="3498988"/>
                <a:ext cx="1973425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=28.17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788DA9F-BAB2-E446-9921-B47839108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695" y="3498988"/>
                <a:ext cx="1973425" cy="381515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65516EC-26CF-384C-B018-6941EDD400D1}"/>
              </a:ext>
            </a:extLst>
          </p:cNvPr>
          <p:cNvSpPr/>
          <p:nvPr/>
        </p:nvSpPr>
        <p:spPr>
          <a:xfrm>
            <a:off x="188841" y="2939483"/>
            <a:ext cx="320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Recall from the old </a:t>
            </a:r>
            <a:r>
              <a:rPr lang="en-US" i="1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pf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, we found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D44281-FB4C-294E-94A7-D3DFABBC86CF}"/>
                  </a:ext>
                </a:extLst>
              </p:cNvPr>
              <p:cNvSpPr/>
              <p:nvPr/>
            </p:nvSpPr>
            <p:spPr>
              <a:xfrm>
                <a:off x="188298" y="3948810"/>
                <a:ext cx="26066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Therefor,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is given by: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D44281-FB4C-294E-94A7-D3DFABBC86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98" y="3948810"/>
                <a:ext cx="2606676" cy="369332"/>
              </a:xfrm>
              <a:prstGeom prst="rect">
                <a:avLst/>
              </a:prstGeom>
              <a:blipFill>
                <a:blip r:embed="rId8"/>
                <a:stretch>
                  <a:fillRect l="-1942" t="-10345" r="-1942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DF4EDE-9F8C-2341-999F-16FACFF47C5E}"/>
                  </a:ext>
                </a:extLst>
              </p:cNvPr>
              <p:cNvSpPr/>
              <p:nvPr/>
            </p:nvSpPr>
            <p:spPr>
              <a:xfrm>
                <a:off x="2933507" y="3929258"/>
                <a:ext cx="5433026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𝑟𝑚𝑠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𝑟𝑚𝑠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=28.17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10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𝑘𝑉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=281.17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𝑘𝑉𝐴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DF4EDE-9F8C-2341-999F-16FACFF47C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507" y="3929258"/>
                <a:ext cx="5433026" cy="381515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9BCF33-3A00-1A41-AAE4-BC5D6DEBA33D}"/>
                  </a:ext>
                </a:extLst>
              </p:cNvPr>
              <p:cNvSpPr/>
              <p:nvPr/>
            </p:nvSpPr>
            <p:spPr>
              <a:xfrm>
                <a:off x="188841" y="4468336"/>
                <a:ext cx="47130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Recall the complex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across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load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9BCF33-3A00-1A41-AAE4-BC5D6DEBA3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41" y="4468336"/>
                <a:ext cx="4713021" cy="369332"/>
              </a:xfrm>
              <a:prstGeom prst="rect">
                <a:avLst/>
              </a:prstGeom>
              <a:blipFill>
                <a:blip r:embed="rId10"/>
                <a:stretch>
                  <a:fillRect l="-806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A08D2F-ED94-3E46-A56B-CA4AEE06099E}"/>
                  </a:ext>
                </a:extLst>
              </p:cNvPr>
              <p:cNvSpPr/>
              <p:nvPr/>
            </p:nvSpPr>
            <p:spPr>
              <a:xfrm>
                <a:off x="828278" y="5276844"/>
                <a:ext cx="1717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j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Q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A08D2F-ED94-3E46-A56B-CA4AEE060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78" y="5276844"/>
                <a:ext cx="1717073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2DFF7E5-DB12-7C47-98E2-184FADA76CEC}"/>
                  </a:ext>
                </a:extLst>
              </p:cNvPr>
              <p:cNvSpPr/>
              <p:nvPr/>
            </p:nvSpPr>
            <p:spPr>
              <a:xfrm>
                <a:off x="3188120" y="4972709"/>
                <a:ext cx="5241178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cos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=281.17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44.77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≈200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𝑘𝑊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2DFF7E5-DB12-7C47-98E2-184FADA76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20" y="4972709"/>
                <a:ext cx="5241178" cy="393121"/>
              </a:xfrm>
              <a:prstGeom prst="rect">
                <a:avLst/>
              </a:prstGeom>
              <a:blipFill>
                <a:blip r:embed="rId12"/>
                <a:stretch>
                  <a:fillRect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9E649E3-D6F1-BE49-8F65-D49577DC17FA}"/>
                  </a:ext>
                </a:extLst>
              </p:cNvPr>
              <p:cNvSpPr/>
              <p:nvPr/>
            </p:nvSpPr>
            <p:spPr>
              <a:xfrm>
                <a:off x="3393564" y="5478402"/>
                <a:ext cx="5274457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=281.17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44.77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=198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𝑘𝑉𝐴𝑅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9E649E3-D6F1-BE49-8F65-D49577DC1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564" y="5478402"/>
                <a:ext cx="5274457" cy="393121"/>
              </a:xfrm>
              <a:prstGeom prst="rect">
                <a:avLst/>
              </a:prstGeom>
              <a:blipFill>
                <a:blip r:embed="rId13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A643B4F-5BB5-B74A-8FD0-72D4C87B1C94}"/>
                  </a:ext>
                </a:extLst>
              </p:cNvPr>
              <p:cNvSpPr/>
              <p:nvPr/>
            </p:nvSpPr>
            <p:spPr>
              <a:xfrm>
                <a:off x="645453" y="6099776"/>
                <a:ext cx="698133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j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198=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198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198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=281.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44.71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𝑘𝑉𝐴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A643B4F-5BB5-B74A-8FD0-72D4C87B1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3" y="6099776"/>
                <a:ext cx="6981334" cy="612732"/>
              </a:xfrm>
              <a:prstGeom prst="rect">
                <a:avLst/>
              </a:prstGeom>
              <a:blipFill>
                <a:blip r:embed="rId1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E2083502-C133-D46F-26C7-FEE3869204A1}"/>
              </a:ext>
            </a:extLst>
          </p:cNvPr>
          <p:cNvSpPr/>
          <p:nvPr/>
        </p:nvSpPr>
        <p:spPr>
          <a:xfrm>
            <a:off x="2794974" y="4995231"/>
            <a:ext cx="393146" cy="912110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89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667</Words>
  <Application>Microsoft Macintosh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 EEL 5245 POWER ELECTRONICS I Lecture #12 Ch 3:Examples of Power Factor and PF Corrections   </vt:lpstr>
      <vt:lpstr>Example – Finding THD</vt:lpstr>
      <vt:lpstr>Solution:</vt:lpstr>
      <vt:lpstr>Solution:</vt:lpstr>
      <vt:lpstr>Solution: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</dc:title>
  <dc:creator>Issa Batarseh</dc:creator>
  <cp:lastModifiedBy>Issa Batarseh</cp:lastModifiedBy>
  <cp:revision>17</cp:revision>
  <dcterms:created xsi:type="dcterms:W3CDTF">2020-09-28T12:36:26Z</dcterms:created>
  <dcterms:modified xsi:type="dcterms:W3CDTF">2023-10-02T12:03:33Z</dcterms:modified>
</cp:coreProperties>
</file>