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20" r:id="rId3"/>
    <p:sldId id="311" r:id="rId4"/>
    <p:sldId id="319" r:id="rId5"/>
    <p:sldId id="280" r:id="rId6"/>
    <p:sldId id="325" r:id="rId7"/>
    <p:sldId id="326" r:id="rId8"/>
    <p:sldId id="327" r:id="rId9"/>
    <p:sldId id="301" r:id="rId10"/>
    <p:sldId id="303" r:id="rId11"/>
    <p:sldId id="304" r:id="rId12"/>
    <p:sldId id="312" r:id="rId13"/>
    <p:sldId id="268" r:id="rId14"/>
    <p:sldId id="269" r:id="rId15"/>
    <p:sldId id="270" r:id="rId16"/>
    <p:sldId id="328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313" r:id="rId29"/>
    <p:sldId id="314" r:id="rId30"/>
    <p:sldId id="287" r:id="rId31"/>
    <p:sldId id="300" r:id="rId32"/>
    <p:sldId id="291" r:id="rId33"/>
    <p:sldId id="298" r:id="rId34"/>
    <p:sldId id="299" r:id="rId35"/>
    <p:sldId id="315" r:id="rId36"/>
    <p:sldId id="316" r:id="rId37"/>
    <p:sldId id="317" r:id="rId38"/>
    <p:sldId id="318" r:id="rId39"/>
    <p:sldId id="321" r:id="rId40"/>
    <p:sldId id="322" r:id="rId41"/>
    <p:sldId id="323" r:id="rId42"/>
    <p:sldId id="32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715"/>
  </p:normalViewPr>
  <p:slideViewPr>
    <p:cSldViewPr>
      <p:cViewPr varScale="1">
        <p:scale>
          <a:sx n="139" d="100"/>
          <a:sy n="139" d="100"/>
        </p:scale>
        <p:origin x="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3E80EB-661F-A306-EE49-41657397C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70A02-44ED-9EB7-0BBB-6CD5771250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55A42B-3DE7-0A4D-AE20-20B274FCA7C3}" type="datetimeFigureOut">
              <a:rPr lang="en-US" altLang="en-US"/>
              <a:pPr>
                <a:defRPr/>
              </a:pPr>
              <a:t>9/24/23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84F097-9D3D-5590-A339-C948056CB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C6AB05-1FC6-28DB-8E03-E0AFCC180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33CB4-3AFE-1824-BF00-08029BF3F8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4DE54-0B49-F8E7-6650-0B043DF9D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7C19A1-94EA-5A46-89FE-3CEC30B2F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91232087-F719-B7D3-0700-B790F0B30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8268A-D3B6-A25D-B19E-EF6271774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K-Factor rated equipment: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>
                <a:ea typeface="ＭＳ Ｐゴシック" panose="020B0600070205080204" pitchFamily="34" charset="-128"/>
              </a:rPr>
              <a:t>What is K-Factor? 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K-factor is a weighting of the harmonic load currents according to their effects on transformer heating, as derived from ANSI/IEEE C57.110. A K-factor of 1.0 indicates a linear load (no harmonics). The higher the K-factor, the greater the harmonic heating effects.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http://www.xitrontech.com/assets/002/5787.pdf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3450ED29-21D5-DE09-2409-F3B631648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fld id="{357CD01B-15AA-B04D-9DD2-4E013C49684A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42E5A-3929-FAB6-C45E-4967D069C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264EF0-3107-21A1-F9D1-7386A347B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4C5E5-03D7-1E96-EBBC-B9627CFDB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B727-30A0-5743-B55F-B9EE7B0F2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8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02B5A3-0A97-DAC9-BFEB-7D8CBDFC7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914FA6-B0BA-5EEF-7AD9-312C303BD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B17FC-DA15-EEE2-9FE7-632571234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28AD-219C-5043-994F-DDEAE20C2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0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90F5CF-D995-901E-14E2-E4A5C68EA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2417F3-6BB1-49E9-29B6-01FD5D060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12D246-627B-EFFD-07CB-B2C4C2F1E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0C9A-C6B1-A545-8CBA-2E593DE92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0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ABA66D-0A09-09E4-4845-DB966E7EE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F3D3D-9985-B3F2-3499-E7AE8651C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45250-E39A-65D3-25FE-CC0582E40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5F64-AD84-D040-8A47-1F65316FA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6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937FD-0695-2CA0-8620-06A8FC8E8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E2AA0-6093-E97A-94A4-90D7ED334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DAF2C9-4698-5B66-F293-C5C3582D0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A45E-78B6-874C-8CFB-A4274ABA5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83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FD14B-3804-D6A1-5BDE-F2CBFA27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53824-61EE-14E8-E202-FDE34F982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D522B-9FB5-DCBD-5BFD-0AAA7B351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7121-14F3-0645-A6CF-81D1ED6D3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23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5C383-1D65-9C59-0C44-71F0FC53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F5692B-FC0A-9C6B-EAC2-C07F3FDBE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EDCA21-8489-4C3F-C86F-C01E6F076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A6D1-B24C-C344-A593-F05E8BB84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82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931B41-BEF8-D910-84DF-78A5FA410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1484EF-5ACE-FDDA-AC6F-542AC6B76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7E6470-967E-07EE-1339-20439F6A7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04B3-217C-734D-8862-706EBB5BD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09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D017FF-F0D4-B616-D3D5-84B69A41E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CDD37A-8C14-05C2-BDEE-A8F915AD3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96A95A-C6AD-B1C4-CB7B-8076B9DEC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4A65-B074-C941-B1DA-6E6FA5D7E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73404-C981-CA88-BBC4-A578F9B1D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BD771-ADE5-060B-065B-63EC4942F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EBEAC-772E-0E4C-4748-FA6A2B7A4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E02A-3D8B-CF45-BB77-C94C41DEA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3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49F36-8073-D0DD-61FA-AA084017C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FCEC9-ED15-8D5F-736F-8517CFE9D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64738-93D5-1250-6EEB-0BDEB5079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3EFA-7AE5-9246-9BEA-6C4FF7826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75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BCEACA-19D3-84D8-60D5-F32A09D1E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FE33F1-50DE-030A-39F9-83891FC8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0F39E1-8DA8-F9AC-E33F-7C9D34B514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6659B6-C498-84B3-8DB5-43FB77709B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35419F-6B78-9CE5-828F-D75D7CE602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6EFFF7-84DE-EC4E-94EC-D5DEBD812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FD333A29-01B7-E0EB-F3CB-794D10B9A9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641350" imgH="685800" progId="Paint.Picture">
                  <p:embed/>
                </p:oleObj>
              </mc:Choice>
              <mc:Fallback>
                <p:oleObj name="Bitmap Image" r:id="rId13" imgW="641350" imgH="6858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E6A9133-14FB-CDBE-4730-4C3C70C916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Lecture </a:t>
            </a: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#11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 3:Non-Sinusoidal Systems and Harmonics Overview 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4338" name="Picture 6">
            <a:extLst>
              <a:ext uri="{FF2B5EF4-FFF2-40B4-BE49-F238E27FC236}">
                <a16:creationId xmlns:a16="http://schemas.microsoft.com/office/drawing/2014/main" id="{167017B7-91F5-9444-E2E8-262D65B9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9F78071-2BAB-55DD-998F-D48BB8A96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Decomposition of </a:t>
            </a:r>
            <a:r>
              <a:rPr lang="en-US" altLang="en-US" sz="3200" b="1" i="1"/>
              <a:t>v </a:t>
            </a:r>
            <a:r>
              <a:rPr lang="en-US" altLang="en-US" sz="2800" b="1"/>
              <a:t>&amp;</a:t>
            </a:r>
            <a:r>
              <a:rPr lang="en-US" altLang="en-US" sz="3200" b="1" i="1"/>
              <a:t> i </a:t>
            </a:r>
            <a:r>
              <a:rPr lang="en-US" altLang="en-US" sz="2800" b="1"/>
              <a:t>into</a:t>
            </a:r>
            <a:br>
              <a:rPr lang="en-US" altLang="en-US" sz="2800" b="1"/>
            </a:br>
            <a:r>
              <a:rPr lang="en-US" altLang="en-US" sz="2800" b="1"/>
              <a:t> Harmonic Components</a:t>
            </a:r>
            <a:endParaRPr lang="en-US" altLang="en-US" sz="2800"/>
          </a:p>
        </p:txBody>
      </p:sp>
      <p:sp>
        <p:nvSpPr>
          <p:cNvPr id="24578" name="Rectangle 6">
            <a:extLst>
              <a:ext uri="{FF2B5EF4-FFF2-40B4-BE49-F238E27FC236}">
                <a16:creationId xmlns:a16="http://schemas.microsoft.com/office/drawing/2014/main" id="{DD2F3AB4-DC0B-B5B9-F66A-CB93E67B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4579" name="Object 5">
            <a:extLst>
              <a:ext uri="{FF2B5EF4-FFF2-40B4-BE49-F238E27FC236}">
                <a16:creationId xmlns:a16="http://schemas.microsoft.com/office/drawing/2014/main" id="{CED2A602-14CB-DA34-A32D-7CDC03CC2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19200"/>
          <a:ext cx="5329238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42600" imgH="21069300" progId="Equation.3">
                  <p:embed/>
                </p:oleObj>
              </mc:Choice>
              <mc:Fallback>
                <p:oleObj name="Equation" r:id="rId2" imgW="61442600" imgH="21069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5329238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8">
            <a:extLst>
              <a:ext uri="{FF2B5EF4-FFF2-40B4-BE49-F238E27FC236}">
                <a16:creationId xmlns:a16="http://schemas.microsoft.com/office/drawing/2014/main" id="{21DC2CE1-D1D6-F6CC-B60E-AEFC60F18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4581" name="Object 7">
            <a:extLst>
              <a:ext uri="{FF2B5EF4-FFF2-40B4-BE49-F238E27FC236}">
                <a16:creationId xmlns:a16="http://schemas.microsoft.com/office/drawing/2014/main" id="{5D07C42A-AA10-0CCB-199A-1F98EF3C5C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800600"/>
          <a:ext cx="54292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611000" imgH="21069300" progId="Equation.3">
                  <p:embed/>
                </p:oleObj>
              </mc:Choice>
              <mc:Fallback>
                <p:oleObj name="Equation" r:id="rId4" imgW="62611000" imgH="21069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54292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AutoShape 12">
            <a:extLst>
              <a:ext uri="{FF2B5EF4-FFF2-40B4-BE49-F238E27FC236}">
                <a16:creationId xmlns:a16="http://schemas.microsoft.com/office/drawing/2014/main" id="{912AD143-0586-DD93-0C1E-83ED92F46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57600"/>
            <a:ext cx="1981200" cy="1066800"/>
          </a:xfrm>
          <a:prstGeom prst="wedgeEllipseCallout">
            <a:avLst>
              <a:gd name="adj1" fmla="val -11417"/>
              <a:gd name="adj2" fmla="val -127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DC Component</a:t>
            </a:r>
          </a:p>
        </p:txBody>
      </p:sp>
      <p:sp>
        <p:nvSpPr>
          <p:cNvPr id="24583" name="AutoShape 13">
            <a:extLst>
              <a:ext uri="{FF2B5EF4-FFF2-40B4-BE49-F238E27FC236}">
                <a16:creationId xmlns:a16="http://schemas.microsoft.com/office/drawing/2014/main" id="{82B1B5A1-1FC6-98C0-F363-657B77D9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2209800" cy="1066800"/>
          </a:xfrm>
          <a:prstGeom prst="wedgeEllipseCallout">
            <a:avLst>
              <a:gd name="adj1" fmla="val -34375"/>
              <a:gd name="adj2" fmla="val -129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Fundamental Component</a:t>
            </a:r>
          </a:p>
        </p:txBody>
      </p:sp>
      <p:sp>
        <p:nvSpPr>
          <p:cNvPr id="24584" name="AutoShape 14">
            <a:extLst>
              <a:ext uri="{FF2B5EF4-FFF2-40B4-BE49-F238E27FC236}">
                <a16:creationId xmlns:a16="http://schemas.microsoft.com/office/drawing/2014/main" id="{D2DBBFB6-04B9-98B2-E23D-93EC9034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2133600" cy="1066800"/>
          </a:xfrm>
          <a:prstGeom prst="wedgeEllipseCallout">
            <a:avLst>
              <a:gd name="adj1" fmla="val -55208"/>
              <a:gd name="adj2" fmla="val -124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Harmonic Components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4764C066-A946-B1FE-2553-ECE4143B4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Most Significant </a:t>
            </a:r>
            <a:r>
              <a:rPr lang="en-US" altLang="en-US" sz="2800" b="1">
                <a:solidFill>
                  <a:srgbClr val="FF0000"/>
                </a:solidFill>
              </a:rPr>
              <a:t>Effects</a:t>
            </a:r>
            <a:r>
              <a:rPr lang="en-US" altLang="en-US" sz="2800" b="1"/>
              <a:t> of </a:t>
            </a:r>
            <a:br>
              <a:rPr lang="en-US" altLang="en-US" sz="2800" b="1"/>
            </a:br>
            <a:r>
              <a:rPr lang="en-US" altLang="en-US" sz="2800" b="1"/>
              <a:t>Harmonics in the Power System</a:t>
            </a:r>
            <a:endParaRPr lang="en-US" altLang="en-US" sz="2800"/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70DA5A2D-AB54-5A4F-5078-A1715374C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Harmonics reduced True Power Factor (add to RMS but do no real work)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Less of power system capacity available with no benefit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EMI Created interferes with other equipment operation such as communications signals and control electronics in other devices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 equipment doesn</a:t>
            </a:r>
            <a:r>
              <a:rPr lang="ja-JP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 work well near harmonic generators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Neutral Current in 3 Phase Wye connected systems can be larger than phase current causing overloaded conductors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Historically neutral conductors had been design with smaller ampacity than phase conductors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high end metering devices detect harmonic content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it doesn</a:t>
            </a:r>
            <a:r>
              <a:rPr lang="ja-JP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 say </a:t>
            </a:r>
            <a:r>
              <a:rPr lang="ja-JP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 RMS</a:t>
            </a:r>
            <a:r>
              <a:rPr lang="ja-JP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it will read incorrectly for most electronic loads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Transformers and motors are subjected to additional heating due to harmonics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K-Factor rated equipment for additional I^2*R Losses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D36764EF-45A5-8DBB-33A9-7B141E9CE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Harmonics in the Power System</a:t>
            </a:r>
            <a:endParaRPr lang="en-US" altLang="en-US" sz="2800"/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0094A3B0-BB19-7097-3DFB-1834DCD8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899B02D5-262A-0001-CF45-503BBC842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Real Power and Harmonics</a:t>
            </a:r>
            <a:endParaRPr lang="en-US" altLang="en-US" sz="2800"/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24C5D6F2-3663-0D9A-B784-B2D4DBD9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01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99D1280-0D62-5478-8FF2-E26ED1521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Real Power and Harmonics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A2A4EF41-E335-5677-8607-1A67D7CA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73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E3796C13-DCFD-AEEB-3FB9-947C3A2D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6" y="1719256"/>
            <a:ext cx="4565650" cy="51387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364EC3-15A7-E291-41EE-B358FEB935A1}"/>
                  </a:ext>
                </a:extLst>
              </p:cNvPr>
              <p:cNvSpPr txBox="1"/>
              <p:nvPr/>
            </p:nvSpPr>
            <p:spPr>
              <a:xfrm>
                <a:off x="4099582" y="3705740"/>
                <a:ext cx="47979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𝐹𝑢𝑛𝑑𝑎𝑚𝑒𝑛𝑡𝑎𝑙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364EC3-15A7-E291-41EE-B358FEB93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82" y="3705740"/>
                <a:ext cx="4797972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A78C1-D205-3553-8898-E5721ECC4B4A}"/>
                  </a:ext>
                </a:extLst>
              </p:cNvPr>
              <p:cNvSpPr txBox="1"/>
              <p:nvPr/>
            </p:nvSpPr>
            <p:spPr>
              <a:xfrm>
                <a:off x="4343400" y="2474430"/>
                <a:ext cx="39897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𝑇h𝑖𝑟𝑑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h𝑎𝑟𝑚𝑜𝑛𝑖𝑐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A78C1-D205-3553-8898-E5721ECC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474430"/>
                <a:ext cx="3989771" cy="461665"/>
              </a:xfrm>
              <a:prstGeom prst="rect">
                <a:avLst/>
              </a:prstGeom>
              <a:blipFill>
                <a:blip r:embed="rId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571E3-527F-216E-0466-BD2E2DE6ED42}"/>
                  </a:ext>
                </a:extLst>
              </p:cNvPr>
              <p:cNvSpPr txBox="1"/>
              <p:nvPr/>
            </p:nvSpPr>
            <p:spPr>
              <a:xfrm>
                <a:off x="4770602" y="4787209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𝐼𝑛𝑠𝑡𝑎𝑛𝑡𝑒𝑛𝑜𝑢𝑠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571E3-527F-216E-0466-BD2E2DE6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02" y="4787209"/>
                <a:ext cx="3733800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926DC0-9E5C-0FB7-A6A7-6AA49A658BA7}"/>
                  </a:ext>
                </a:extLst>
              </p:cNvPr>
              <p:cNvSpPr txBox="1"/>
              <p:nvPr/>
            </p:nvSpPr>
            <p:spPr>
              <a:xfrm>
                <a:off x="4419600" y="5943600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926DC0-9E5C-0FB7-A6A7-6AA49A658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943600"/>
                <a:ext cx="3276600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surface and surface&#10;&#10;Description automatically generated with medium confidence">
            <a:extLst>
              <a:ext uri="{FF2B5EF4-FFF2-40B4-BE49-F238E27FC236}">
                <a16:creationId xmlns:a16="http://schemas.microsoft.com/office/drawing/2014/main" id="{9AE0360E-D57A-CCBC-29E4-B9A6484E7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166" y="623315"/>
            <a:ext cx="3541354" cy="180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375F8-BC6E-89C9-376E-BAF58CD96DA5}"/>
              </a:ext>
            </a:extLst>
          </p:cNvPr>
          <p:cNvSpPr txBox="1"/>
          <p:nvPr/>
        </p:nvSpPr>
        <p:spPr>
          <a:xfrm>
            <a:off x="1766284" y="216916"/>
            <a:ext cx="5777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Power Transfer – Different Harmonics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683069C-4A60-A576-05DC-9F54EFE6B4C9}"/>
              </a:ext>
            </a:extLst>
          </p:cNvPr>
          <p:cNvSpPr/>
          <p:nvPr/>
        </p:nvSpPr>
        <p:spPr bwMode="auto">
          <a:xfrm>
            <a:off x="6553200" y="1433755"/>
            <a:ext cx="685800" cy="3459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ＭＳ Ｐゴシック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F1469E-D6E5-8449-C2E6-DDD4D79958D6}"/>
              </a:ext>
            </a:extLst>
          </p:cNvPr>
          <p:cNvCxnSpPr/>
          <p:nvPr/>
        </p:nvCxnSpPr>
        <p:spPr bwMode="auto">
          <a:xfrm flipH="1">
            <a:off x="3519055" y="2739421"/>
            <a:ext cx="900545" cy="1928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0792B4-B397-9ACE-264E-588E68C313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97732" y="3929434"/>
            <a:ext cx="872870" cy="435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E567B3-D4DF-AFB6-5C8E-AE113F100273}"/>
              </a:ext>
            </a:extLst>
          </p:cNvPr>
          <p:cNvCxnSpPr>
            <a:cxnSpLocks/>
          </p:cNvCxnSpPr>
          <p:nvPr/>
        </p:nvCxnSpPr>
        <p:spPr bwMode="auto">
          <a:xfrm flipH="1">
            <a:off x="4135565" y="5164523"/>
            <a:ext cx="635037" cy="62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8F037-A0CA-5114-A0D2-F33EB643B5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91973" y="5604410"/>
            <a:ext cx="361110" cy="779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7EEF64-45F9-A716-C5B6-950B67711425}"/>
                  </a:ext>
                </a:extLst>
              </p:cNvPr>
              <p:cNvSpPr txBox="1"/>
              <p:nvPr/>
            </p:nvSpPr>
            <p:spPr>
              <a:xfrm>
                <a:off x="4272528" y="3000394"/>
                <a:ext cx="381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7EEF64-45F9-A716-C5B6-950B6771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28" y="3000394"/>
                <a:ext cx="381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937500-7596-2F6A-9815-60B7CDA7A204}"/>
                  </a:ext>
                </a:extLst>
              </p:cNvPr>
              <p:cNvSpPr txBox="1"/>
              <p:nvPr/>
            </p:nvSpPr>
            <p:spPr>
              <a:xfrm>
                <a:off x="4519915" y="531234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937500-7596-2F6A-9815-60B7CDA7A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5" y="5312340"/>
                <a:ext cx="3810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571E3-527F-216E-0466-BD2E2DE6ED42}"/>
                  </a:ext>
                </a:extLst>
              </p:cNvPr>
              <p:cNvSpPr txBox="1"/>
              <p:nvPr/>
            </p:nvSpPr>
            <p:spPr>
              <a:xfrm>
                <a:off x="4770602" y="4787209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𝐼𝑛𝑠𝑡𝑎𝑛𝑡𝑒𝑛𝑜𝑢𝑠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571E3-527F-216E-0466-BD2E2DE6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02" y="4787209"/>
                <a:ext cx="37338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926DC0-9E5C-0FB7-A6A7-6AA49A658BA7}"/>
                  </a:ext>
                </a:extLst>
              </p:cNvPr>
              <p:cNvSpPr txBox="1"/>
              <p:nvPr/>
            </p:nvSpPr>
            <p:spPr>
              <a:xfrm>
                <a:off x="4699985" y="5713934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926DC0-9E5C-0FB7-A6A7-6AA49A658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85" y="5713934"/>
                <a:ext cx="327660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surface and surface&#10;&#10;Description automatically generated with medium confidence">
            <a:extLst>
              <a:ext uri="{FF2B5EF4-FFF2-40B4-BE49-F238E27FC236}">
                <a16:creationId xmlns:a16="http://schemas.microsoft.com/office/drawing/2014/main" id="{9AE0360E-D57A-CCBC-29E4-B9A6484E7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323" y="1128916"/>
            <a:ext cx="3541354" cy="180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375F8-BC6E-89C9-376E-BAF58CD96DA5}"/>
              </a:ext>
            </a:extLst>
          </p:cNvPr>
          <p:cNvSpPr txBox="1"/>
          <p:nvPr/>
        </p:nvSpPr>
        <p:spPr>
          <a:xfrm>
            <a:off x="1766284" y="216916"/>
            <a:ext cx="5777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Power Transfer – Same Harmonics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683069C-4A60-A576-05DC-9F54EFE6B4C9}"/>
              </a:ext>
            </a:extLst>
          </p:cNvPr>
          <p:cNvSpPr/>
          <p:nvPr/>
        </p:nvSpPr>
        <p:spPr bwMode="auto">
          <a:xfrm>
            <a:off x="6338285" y="2063890"/>
            <a:ext cx="685800" cy="3459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ＭＳ Ｐゴシック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8F037-A0CA-5114-A0D2-F33EB643B5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91973" y="5604410"/>
            <a:ext cx="361110" cy="779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A graph of a function&#10;&#10;Description automatically generated">
            <a:extLst>
              <a:ext uri="{FF2B5EF4-FFF2-40B4-BE49-F238E27FC236}">
                <a16:creationId xmlns:a16="http://schemas.microsoft.com/office/drawing/2014/main" id="{B8D80A42-83C5-6115-3786-14582C155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00" y="1255155"/>
            <a:ext cx="3351355" cy="1963420"/>
          </a:xfrm>
          <a:prstGeom prst="rect">
            <a:avLst/>
          </a:prstGeom>
        </p:spPr>
      </p:pic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4C373B50-18CF-B0C9-25B6-27A97C520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32" y="3209330"/>
            <a:ext cx="3225768" cy="2016106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3F822E1A-0C30-94B3-47DE-D69A10F1B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9" y="5248874"/>
            <a:ext cx="4549750" cy="15324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B49A79-D5CE-CF60-7BFF-86B3B238F3E0}"/>
                  </a:ext>
                </a:extLst>
              </p:cNvPr>
              <p:cNvSpPr txBox="1"/>
              <p:nvPr/>
            </p:nvSpPr>
            <p:spPr>
              <a:xfrm>
                <a:off x="2574131" y="3400556"/>
                <a:ext cx="26472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𝑇h𝑖𝑟𝑑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h𝑎𝑟𝑚𝑜𝑛𝑖𝑐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B49A79-D5CE-CF60-7BFF-86B3B238F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131" y="3400556"/>
                <a:ext cx="2647202" cy="338554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E567B3-D4DF-AFB6-5C8E-AE113F10027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9327" y="5164523"/>
            <a:ext cx="801275" cy="4398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CD7AD9-FC57-7C8B-1F2F-380684957B7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56350" y="5907041"/>
            <a:ext cx="696650" cy="96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A78C1-D205-3553-8898-E5721ECC4B4A}"/>
                  </a:ext>
                </a:extLst>
              </p:cNvPr>
              <p:cNvSpPr txBox="1"/>
              <p:nvPr/>
            </p:nvSpPr>
            <p:spPr>
              <a:xfrm>
                <a:off x="2612284" y="1693865"/>
                <a:ext cx="264720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𝑇h𝑖𝑟𝑑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h𝑎𝑟𝑚𝑜𝑛𝑖𝑐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A78C1-D205-3553-8898-E5721ECC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84" y="1693865"/>
                <a:ext cx="2647203" cy="338554"/>
              </a:xfrm>
              <a:prstGeom prst="rect">
                <a:avLst/>
              </a:prstGeom>
              <a:blipFill>
                <a:blip r:embed="rId9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17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C985EF7B-423D-A1E6-90EB-AF827B8A1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531" y="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Example – Average power calculation</a:t>
            </a:r>
          </a:p>
        </p:txBody>
      </p:sp>
      <p:pic>
        <p:nvPicPr>
          <p:cNvPr id="32770" name="Picture 3">
            <a:extLst>
              <a:ext uri="{FF2B5EF4-FFF2-40B4-BE49-F238E27FC236}">
                <a16:creationId xmlns:a16="http://schemas.microsoft.com/office/drawing/2014/main" id="{1E0556D5-7A48-203D-17EB-FD211F59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90678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8FFA4AE7-5E95-99A4-4E4C-50DB5046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2965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D0AF06-7796-C3CC-E9D7-87C031FDB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2697" y="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Example – Average power calculation(</a:t>
            </a:r>
            <a:r>
              <a:rPr lang="en-US" altLang="en-US" sz="2800" b="1" dirty="0" err="1"/>
              <a:t>con’d</a:t>
            </a:r>
            <a:r>
              <a:rPr lang="en-US" altLang="en-US" sz="2800" b="1" dirty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9C3844A7-67FB-5242-232E-ADBC87046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   RMS Value of Nonlinear Waveform</a:t>
            </a:r>
            <a:endParaRPr lang="en-US" altLang="en-US" sz="2800"/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BEAF6EC4-21B8-345C-3A83-3EEE3768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61288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BBA4E2E-A3AF-1C26-47B8-C9E50E2D5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Discussion Topics</a:t>
            </a:r>
            <a:endParaRPr lang="en-US" altLang="en-US" sz="2800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B6F138A-FADA-6F77-9438-25913CC25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391400" cy="5410200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Real World Power System Data</a:t>
            </a:r>
          </a:p>
          <a:p>
            <a:pPr lvl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its harmonic content? And why?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Decomposition of non-sinusoidal waveforms into Fourier Series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Effects of Harmonics on Power System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Power Parameters for Non-sinusoidal Systems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Harmonics in Three Phase Systems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Standards for Harmonic Content</a:t>
            </a:r>
          </a:p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PC Power Supply Analysis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5F8A49C-AE72-28FC-27EC-E041D2CA3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Power Factor Definition</a:t>
            </a:r>
            <a:endParaRPr lang="en-US" altLang="en-US" sz="2800"/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C1D09809-C0FA-E9E0-E05F-C470DA76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96388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E4802732-C030-27E1-BA13-185D5773D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True Power Factor Definition</a:t>
            </a:r>
            <a:endParaRPr lang="en-US" altLang="en-US" sz="2800"/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14E5E77E-B8A7-46BF-8D92-0E7A723A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2966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D2F8F03-66E0-6256-4E50-9B0D9B82F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Distortion Factor and THD</a:t>
            </a:r>
            <a:endParaRPr lang="en-US" altLang="en-US" sz="2800"/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AD2FF14B-F739-4059-2A12-83CFF2D3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95400"/>
            <a:ext cx="910431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47D1EF3-4695-5F84-1BB8-D052B1F9F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DF vs. THD</a:t>
            </a:r>
            <a:endParaRPr lang="en-US" altLang="en-US" sz="2800"/>
          </a:p>
        </p:txBody>
      </p:sp>
      <p:pic>
        <p:nvPicPr>
          <p:cNvPr id="38914" name="Picture 4">
            <a:extLst>
              <a:ext uri="{FF2B5EF4-FFF2-40B4-BE49-F238E27FC236}">
                <a16:creationId xmlns:a16="http://schemas.microsoft.com/office/drawing/2014/main" id="{915276DE-40C7-F826-2402-3898BAC2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6435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2CDA161-7B14-AA2B-CC4D-A5892AD3A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    Harmonics in Three Phase Systems</a:t>
            </a:r>
            <a:endParaRPr lang="en-US" altLang="en-US" sz="2800"/>
          </a:p>
        </p:txBody>
      </p:sp>
      <p:pic>
        <p:nvPicPr>
          <p:cNvPr id="40962" name="Picture 3">
            <a:extLst>
              <a:ext uri="{FF2B5EF4-FFF2-40B4-BE49-F238E27FC236}">
                <a16:creationId xmlns:a16="http://schemas.microsoft.com/office/drawing/2014/main" id="{0637C567-32ED-C93E-9662-61CEF19C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0106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4DA29E39-58FC-8439-BB70-87E94CA28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 Harmonics in Three Phase Systems</a:t>
            </a:r>
          </a:p>
        </p:txBody>
      </p:sp>
      <p:pic>
        <p:nvPicPr>
          <p:cNvPr id="41986" name="Picture 3">
            <a:extLst>
              <a:ext uri="{FF2B5EF4-FFF2-40B4-BE49-F238E27FC236}">
                <a16:creationId xmlns:a16="http://schemas.microsoft.com/office/drawing/2014/main" id="{1C529D7E-EB7C-15AD-783C-90C2789E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8B6D313A-BA88-3055-C5CF-CB10826B5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Harmonics in Three Phase Systems</a:t>
            </a:r>
          </a:p>
        </p:txBody>
      </p:sp>
      <p:pic>
        <p:nvPicPr>
          <p:cNvPr id="43010" name="Picture 3">
            <a:extLst>
              <a:ext uri="{FF2B5EF4-FFF2-40B4-BE49-F238E27FC236}">
                <a16:creationId xmlns:a16="http://schemas.microsoft.com/office/drawing/2014/main" id="{42198607-3232-2E96-6C4A-43D9EF8F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89375A3-DD33-C43A-0918-576C3501C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Harmonics in Three Phase Systems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BF8B6052-9255-BE0B-B199-A94073C2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68362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B463FD0D-138E-79CE-36CB-6557E1719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Neutral Currents in 3 Phase, </a:t>
            </a:r>
            <a:br>
              <a:rPr lang="en-US" altLang="en-US" sz="2800" b="1"/>
            </a:br>
            <a:r>
              <a:rPr lang="en-US" altLang="en-US" sz="2800" b="1"/>
              <a:t>Wye Connected Systems</a:t>
            </a:r>
            <a:endParaRPr lang="en-US" altLang="en-US" sz="2800"/>
          </a:p>
        </p:txBody>
      </p:sp>
      <p:pic>
        <p:nvPicPr>
          <p:cNvPr id="45058" name="Picture 3">
            <a:extLst>
              <a:ext uri="{FF2B5EF4-FFF2-40B4-BE49-F238E27FC236}">
                <a16:creationId xmlns:a16="http://schemas.microsoft.com/office/drawing/2014/main" id="{1ABF8360-33FA-858F-CDEE-DF3A45D6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62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Rectangle 4">
            <a:extLst>
              <a:ext uri="{FF2B5EF4-FFF2-40B4-BE49-F238E27FC236}">
                <a16:creationId xmlns:a16="http://schemas.microsoft.com/office/drawing/2014/main" id="{8AC764FD-8428-78DA-3400-C6B2E2FAA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7848600" cy="1905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Assuming a balanced load with no phase shift (V and I in phase)</a:t>
            </a:r>
          </a:p>
          <a:p>
            <a:pPr>
              <a:lnSpc>
                <a:spcPct val="90000"/>
              </a:lnSpc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Assuming line current composed of fundamental, 60Hz, and third harmonic, 180 Hz only (In practice other harmonics would be present </a:t>
            </a:r>
          </a:p>
          <a:p>
            <a:pPr>
              <a:lnSpc>
                <a:spcPct val="90000"/>
              </a:lnSpc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Third harmonic set at 33% of fundamental current amplitude</a:t>
            </a:r>
          </a:p>
          <a:p>
            <a:pPr>
              <a:lnSpc>
                <a:spcPct val="90000"/>
              </a:lnSpc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Assume power system fully loaded such that phase conductors are rated for 100 A</a:t>
            </a:r>
            <a:r>
              <a:rPr lang="en-US" b="1" u="sng" baseline="-25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RMS</a:t>
            </a:r>
          </a:p>
          <a:p>
            <a:pPr>
              <a:lnSpc>
                <a:spcPct val="90000"/>
              </a:lnSpc>
              <a:defRPr/>
            </a:pPr>
            <a:endParaRPr lang="en-US" sz="2400" b="1" u="sng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9E80CE81-45DC-EDF1-B870-B09078698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Neutral Currents in 3 Phase, </a:t>
            </a:r>
            <a:br>
              <a:rPr lang="en-US" altLang="en-US" sz="2800" b="1"/>
            </a:br>
            <a:r>
              <a:rPr lang="en-US" altLang="en-US" sz="2800" b="1"/>
              <a:t>Wye Connected Systems</a:t>
            </a:r>
            <a:endParaRPr lang="en-US" altLang="en-US" sz="2800"/>
          </a:p>
        </p:txBody>
      </p:sp>
      <p:pic>
        <p:nvPicPr>
          <p:cNvPr id="46082" name="Picture 3">
            <a:extLst>
              <a:ext uri="{FF2B5EF4-FFF2-40B4-BE49-F238E27FC236}">
                <a16:creationId xmlns:a16="http://schemas.microsoft.com/office/drawing/2014/main" id="{01CD595B-6EC5-CEED-73A2-B2023B66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2148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>
            <a:extLst>
              <a:ext uri="{FF2B5EF4-FFF2-40B4-BE49-F238E27FC236}">
                <a16:creationId xmlns:a16="http://schemas.microsoft.com/office/drawing/2014/main" id="{C25AD625-57F1-C55D-CB35-DC9FB389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3388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>
            <a:extLst>
              <a:ext uri="{FF2B5EF4-FFF2-40B4-BE49-F238E27FC236}">
                <a16:creationId xmlns:a16="http://schemas.microsoft.com/office/drawing/2014/main" id="{7BE0E325-4899-0286-AAC0-16F71B85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9363"/>
            <a:ext cx="60975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62FE141-699C-EDEB-705B-4C7C06213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Nature of Modern Electrical Loads</a:t>
            </a:r>
            <a:endParaRPr lang="en-US" altLang="en-US" sz="2800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A299B7CA-F9CF-FAD7-EC07-96229F231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715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Historically, electrical loads in the power system were predominately linear (purely sinusoidal input voltage draws a sinusoidal current in a linear load)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Incandescent lighting, motor loads (cooling)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Semiconductor advances paved the way for boom in </a:t>
            </a:r>
            <a:r>
              <a:rPr lang="en-US" alt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electronic equipment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PC, laptops, iPhones, Audio/Video Equipment, Lighting Controls, etc.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These electronic loads are generally nonlinear (purely sinusoidal line voltage draws distorted, non-sinusoidal, line current)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nonlinear load means the current waveform, while periodic, is not sinusoidal and has harmonics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Harmonic content is a result of proliferation of nonlinear loads in the modern power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74AE8532-FA5C-8332-7267-15A067056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Harmonics in Three Phase Systems</a:t>
            </a:r>
          </a:p>
        </p:txBody>
      </p:sp>
      <p:pic>
        <p:nvPicPr>
          <p:cNvPr id="47106" name="Picture 3">
            <a:extLst>
              <a:ext uri="{FF2B5EF4-FFF2-40B4-BE49-F238E27FC236}">
                <a16:creationId xmlns:a16="http://schemas.microsoft.com/office/drawing/2014/main" id="{201FBC7E-BFD6-20A9-E1ED-875C8560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62012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DA12656-6F47-2BC7-819F-86992F12E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800" b="1"/>
            </a:br>
            <a:r>
              <a:rPr lang="en-US" altLang="en-US" sz="2800" b="1"/>
              <a:t> Standards Regulating</a:t>
            </a:r>
            <a:br>
              <a:rPr lang="en-US" altLang="en-US" sz="2800" b="1"/>
            </a:br>
            <a:r>
              <a:rPr lang="en-US" altLang="en-US" sz="2800" b="1"/>
              <a:t>Harmonic Content </a:t>
            </a:r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228356" name="Rectangle 4">
            <a:extLst>
              <a:ext uri="{FF2B5EF4-FFF2-40B4-BE49-F238E27FC236}">
                <a16:creationId xmlns:a16="http://schemas.microsoft.com/office/drawing/2014/main" id="{7EF43158-71F0-9F33-8B79-311B7192C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391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/>
              <a:t>US MIL-STD-461B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/>
              <a:t>US Military Standard (Mandatory)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/>
              <a:t>Harmonic limits now enforced by all US Armed Forces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/>
              <a:t>International Electro-technical Commission Standard 555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/>
              <a:t>European Standard (Mandatory)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/>
              <a:t>Limits based on actual current values specified by harmonic number by class of equipment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/>
              <a:t>IEEE 519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US Suggested Guidelines by IEEE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Harmonic limits are based on the ratio of fundamental component of load current to short circuit current at the utility interface point </a:t>
            </a:r>
          </a:p>
          <a:p>
            <a:pPr>
              <a:lnSpc>
                <a:spcPct val="90000"/>
              </a:lnSpc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C7FD1A9F-FC72-86F8-CAC9-3A3E9C8EB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 sz="2800" b="1"/>
              <a:t>IEC 555:</a:t>
            </a:r>
            <a:r>
              <a:rPr lang="en-US" altLang="en-US" sz="2800"/>
              <a:t> </a:t>
            </a:r>
            <a:r>
              <a:rPr lang="en-US" altLang="en-US" sz="2800" b="1"/>
              <a:t>Class A limits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5C7E81C0-F03D-58EE-2366-19EE6616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8001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D103B7E-5BBE-F21D-D549-547538EFB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800"/>
            </a:br>
            <a:r>
              <a:rPr lang="en-US" altLang="en-US" sz="2800" b="1"/>
              <a:t>IEEE-519 Current Limits, </a:t>
            </a:r>
            <a:br>
              <a:rPr lang="en-US" altLang="en-US" sz="2800" b="1"/>
            </a:br>
            <a:r>
              <a:rPr lang="en-US" altLang="en-US" sz="2800" b="1"/>
              <a:t>Low Voltage Systems</a:t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204CA90C-7AEB-4039-3461-1A5D0D27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181225"/>
            <a:ext cx="8134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BBAECF2-6CEF-5BD8-19A7-4ECDF9718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000"/>
            </a:br>
            <a:r>
              <a:rPr lang="en-US" altLang="en-US" sz="2800" b="1"/>
              <a:t>IEEE-519 voltage limits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1202" name="Picture 3">
            <a:extLst>
              <a:ext uri="{FF2B5EF4-FFF2-40B4-BE49-F238E27FC236}">
                <a16:creationId xmlns:a16="http://schemas.microsoft.com/office/drawing/2014/main" id="{F7AD91C4-97C3-AFB0-F185-096DF179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5488"/>
            <a:ext cx="7924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5D4A5AC5-8559-75A9-D1FE-FB9F44F55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000"/>
            </a:br>
            <a:r>
              <a:rPr lang="en-US" altLang="en-US" sz="2800" b="1"/>
              <a:t>PC Power Supply Analysis</a:t>
            </a:r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721CD68E-1FBA-AD84-8F83-7299A75B4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391400" cy="4648200"/>
          </a:xfrm>
        </p:spPr>
        <p:txBody>
          <a:bodyPr/>
          <a:lstStyle/>
          <a:p>
            <a:pPr>
              <a:defRPr/>
            </a:pPr>
            <a:r>
              <a:rPr lang="en-US" altLang="en-US" sz="2000" b="1"/>
              <a:t>To investigate the nature of Harmonics in the modern power system, the personal computer load is representative</a:t>
            </a:r>
          </a:p>
          <a:p>
            <a:pPr lvl="1"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Quantity in service increasing in residential, commercial, and industrial use</a:t>
            </a:r>
          </a:p>
          <a:p>
            <a:pPr lvl="2">
              <a:defRPr/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Not uncommon to have an office area with many PCs</a:t>
            </a:r>
          </a:p>
          <a:p>
            <a:pPr lvl="1"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PC Power supply is Switch Mode Power Supply (SMPS) with peak detection rectifier at front end for rectification</a:t>
            </a:r>
          </a:p>
          <a:p>
            <a:pPr lvl="2">
              <a:defRPr/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Moderate harmonic generator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For this analysis, experimental data is collected on a Pentium 4 Dell Machine, 80Gb Hard Drive, 250W Power Supply, and 19</a:t>
            </a:r>
            <a:r>
              <a:rPr lang="ja-JP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CRT Monitor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Data is collected with a Fluke 41, Power Harmonics Analyzer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41A19BF2-B59D-CF48-D422-791EA9FBF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000"/>
            </a:br>
            <a:r>
              <a:rPr lang="en-US" altLang="en-US" sz="2800" b="1"/>
              <a:t>PC Power Supply Analysis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3250" name="Picture 5" descr="Voltthd">
            <a:extLst>
              <a:ext uri="{FF2B5EF4-FFF2-40B4-BE49-F238E27FC236}">
                <a16:creationId xmlns:a16="http://schemas.microsoft.com/office/drawing/2014/main" id="{B8630746-57A4-C04E-BBB1-1124DA78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595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6" descr="PCVolt">
            <a:extLst>
              <a:ext uri="{FF2B5EF4-FFF2-40B4-BE49-F238E27FC236}">
                <a16:creationId xmlns:a16="http://schemas.microsoft.com/office/drawing/2014/main" id="{834C2A62-9DB1-A957-8EA1-34199195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595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7" descr="Voltthd1">
            <a:extLst>
              <a:ext uri="{FF2B5EF4-FFF2-40B4-BE49-F238E27FC236}">
                <a16:creationId xmlns:a16="http://schemas.microsoft.com/office/drawing/2014/main" id="{CD6A13BB-C168-1385-8D4B-2110E9E5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595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658F3F2-C293-C328-1373-94F64A40A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000"/>
            </a:br>
            <a:r>
              <a:rPr lang="en-US" altLang="en-US" sz="2800" b="1"/>
              <a:t>PC Power Supply Analysis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4274" name="Picture 6" descr="PCCURR">
            <a:extLst>
              <a:ext uri="{FF2B5EF4-FFF2-40B4-BE49-F238E27FC236}">
                <a16:creationId xmlns:a16="http://schemas.microsoft.com/office/drawing/2014/main" id="{E4C47C2D-41CF-ECDC-DE39-7B733DC7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595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7" descr="THDCU">
            <a:extLst>
              <a:ext uri="{FF2B5EF4-FFF2-40B4-BE49-F238E27FC236}">
                <a16:creationId xmlns:a16="http://schemas.microsoft.com/office/drawing/2014/main" id="{522D6077-C64C-6A8A-15AB-74DA4C88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2595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8" descr="THDiREAD">
            <a:extLst>
              <a:ext uri="{FF2B5EF4-FFF2-40B4-BE49-F238E27FC236}">
                <a16:creationId xmlns:a16="http://schemas.microsoft.com/office/drawing/2014/main" id="{91C4DE57-A131-A28B-6209-31B12624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595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7F709867-1DF4-002B-F58D-FBBBC62F4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000"/>
            </a:br>
            <a:r>
              <a:rPr lang="en-US" altLang="en-US" sz="2800" b="1"/>
              <a:t>PC Power Supply Analysis</a:t>
            </a:r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5298" name="Rectangle 13">
            <a:extLst>
              <a:ext uri="{FF2B5EF4-FFF2-40B4-BE49-F238E27FC236}">
                <a16:creationId xmlns:a16="http://schemas.microsoft.com/office/drawing/2014/main" id="{3D7BCE3F-C74D-414D-9B5E-57BDF04A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55299" name="Picture 12" descr="THDREAD">
            <a:extLst>
              <a:ext uri="{FF2B5EF4-FFF2-40B4-BE49-F238E27FC236}">
                <a16:creationId xmlns:a16="http://schemas.microsoft.com/office/drawing/2014/main" id="{268708D5-3591-4FA0-0ACD-BC098BBC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0527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9" descr="THDW">
            <a:extLst>
              <a:ext uri="{FF2B5EF4-FFF2-40B4-BE49-F238E27FC236}">
                <a16:creationId xmlns:a16="http://schemas.microsoft.com/office/drawing/2014/main" id="{5C2C8C2D-D7CB-1ABB-05B2-1BA1165B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0527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C90F267-5A23-830C-CBBD-30B6530A4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Fourier Analysis for </a:t>
            </a:r>
            <a:br>
              <a:rPr lang="en-US" altLang="en-US" sz="2800" b="1"/>
            </a:br>
            <a:r>
              <a:rPr lang="en-US" altLang="en-US" sz="2800" b="1"/>
              <a:t>Harmonics Calculation (</a:t>
            </a:r>
            <a:endParaRPr lang="en-US" altLang="en-US" sz="2800"/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D5CDEED3-A777-4875-821C-29AE7AE6D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648200"/>
            <a:ext cx="7848600" cy="1905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Periodic waveforms can be resolved into an infinite Fourier Series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Series is comprised of a summation of pure sinusoids each with frequencies that are integer multiples of the fundamental frequency of the periodic waveform</a:t>
            </a:r>
          </a:p>
          <a:p>
            <a:pPr>
              <a:lnSpc>
                <a:spcPct val="90000"/>
              </a:lnSpc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1BFA72AD-38F5-FA04-1ED0-47F1459C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6324" name="Object 5">
            <a:extLst>
              <a:ext uri="{FF2B5EF4-FFF2-40B4-BE49-F238E27FC236}">
                <a16:creationId xmlns:a16="http://schemas.microsoft.com/office/drawing/2014/main" id="{BD2BE578-CCB1-138F-0D82-0151525FD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371600"/>
          <a:ext cx="48180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00" imgH="12877800" progId="Equation.3">
                  <p:embed/>
                </p:oleObj>
              </mc:Choice>
              <mc:Fallback>
                <p:oleObj name="Equation" r:id="rId2" imgW="55880000" imgH="12877800" progId="Equation.3">
                  <p:embed/>
                  <p:pic>
                    <p:nvPicPr>
                      <p:cNvPr id="56324" name="Object 5">
                        <a:extLst>
                          <a:ext uri="{FF2B5EF4-FFF2-40B4-BE49-F238E27FC236}">
                            <a16:creationId xmlns:a16="http://schemas.microsoft.com/office/drawing/2014/main" id="{BD2BE578-CCB1-138F-0D82-0151525FD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48180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6">
            <a:extLst>
              <a:ext uri="{FF2B5EF4-FFF2-40B4-BE49-F238E27FC236}">
                <a16:creationId xmlns:a16="http://schemas.microsoft.com/office/drawing/2014/main" id="{2B42222A-C3B7-D6CB-7439-07A254EE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9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6326" name="Object 7">
            <a:extLst>
              <a:ext uri="{FF2B5EF4-FFF2-40B4-BE49-F238E27FC236}">
                <a16:creationId xmlns:a16="http://schemas.microsoft.com/office/drawing/2014/main" id="{B4BE0C99-E676-0BB7-8440-CD30A417F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124200"/>
          <a:ext cx="1955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21900" imgH="11112500" progId="Equation.3">
                  <p:embed/>
                </p:oleObj>
              </mc:Choice>
              <mc:Fallback>
                <p:oleObj name="Equation" r:id="rId4" imgW="22821900" imgH="11112500" progId="Equation.3">
                  <p:embed/>
                  <p:pic>
                    <p:nvPicPr>
                      <p:cNvPr id="56326" name="Object 7">
                        <a:extLst>
                          <a:ext uri="{FF2B5EF4-FFF2-40B4-BE49-F238E27FC236}">
                            <a16:creationId xmlns:a16="http://schemas.microsoft.com/office/drawing/2014/main" id="{B4BE0C99-E676-0BB7-8440-CD30A417F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955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8">
            <a:extLst>
              <a:ext uri="{FF2B5EF4-FFF2-40B4-BE49-F238E27FC236}">
                <a16:creationId xmlns:a16="http://schemas.microsoft.com/office/drawing/2014/main" id="{FA83CC50-D820-4094-AC15-072AAE30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6328" name="Object 9">
            <a:extLst>
              <a:ext uri="{FF2B5EF4-FFF2-40B4-BE49-F238E27FC236}">
                <a16:creationId xmlns:a16="http://schemas.microsoft.com/office/drawing/2014/main" id="{A78C37B8-5F7B-2DD1-C685-2881667D2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590800"/>
          <a:ext cx="48720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756300" imgH="11112500" progId="Equation.3">
                  <p:embed/>
                </p:oleObj>
              </mc:Choice>
              <mc:Fallback>
                <p:oleObj name="Equation" r:id="rId6" imgW="56756300" imgH="11112500" progId="Equation.3">
                  <p:embed/>
                  <p:pic>
                    <p:nvPicPr>
                      <p:cNvPr id="56328" name="Object 9">
                        <a:extLst>
                          <a:ext uri="{FF2B5EF4-FFF2-40B4-BE49-F238E27FC236}">
                            <a16:creationId xmlns:a16="http://schemas.microsoft.com/office/drawing/2014/main" id="{A78C37B8-5F7B-2DD1-C685-2881667D2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590800"/>
                        <a:ext cx="48720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9" name="Object 10">
            <a:extLst>
              <a:ext uri="{FF2B5EF4-FFF2-40B4-BE49-F238E27FC236}">
                <a16:creationId xmlns:a16="http://schemas.microsoft.com/office/drawing/2014/main" id="{6BAAA2E4-3D73-BBDF-5FDF-239ADAC67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581400"/>
          <a:ext cx="479901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80000" imgH="11112500" progId="Equation.DSMT4">
                  <p:embed/>
                </p:oleObj>
              </mc:Choice>
              <mc:Fallback>
                <p:oleObj name="Equation" r:id="rId8" imgW="55880000" imgH="11112500" progId="Equation.DSMT4">
                  <p:embed/>
                  <p:pic>
                    <p:nvPicPr>
                      <p:cNvPr id="56329" name="Object 10">
                        <a:extLst>
                          <a:ext uri="{FF2B5EF4-FFF2-40B4-BE49-F238E27FC236}">
                            <a16:creationId xmlns:a16="http://schemas.microsoft.com/office/drawing/2014/main" id="{6BAAA2E4-3D73-BBDF-5FDF-239ADAC67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4799013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Rectangle 11">
            <a:extLst>
              <a:ext uri="{FF2B5EF4-FFF2-40B4-BE49-F238E27FC236}">
                <a16:creationId xmlns:a16="http://schemas.microsoft.com/office/drawing/2014/main" id="{C585B21A-8C84-42FA-2ECE-3634E4BA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3200"/>
            <a:ext cx="219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4A1B775-4020-1351-E044-6DBEFE342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Nature of Modern Electrical Loads</a:t>
            </a:r>
            <a:br>
              <a:rPr lang="en-US" altLang="en-US" sz="2800" b="1"/>
            </a:br>
            <a:r>
              <a:rPr lang="en-US" altLang="en-US" sz="2800" b="1"/>
              <a:t>Real Data Examples</a:t>
            </a:r>
            <a:endParaRPr lang="en-US" altLang="en-US" sz="280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DADAAFCD-A14B-7A4A-DA22-C693D4F2D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1534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Note- </a:t>
            </a:r>
          </a:p>
          <a:p>
            <a:pPr marL="0" indent="0" algn="ctr">
              <a:buFontTx/>
              <a:buNone/>
            </a:pPr>
            <a:endParaRPr lang="en-US" altLang="en-US" sz="2400" b="1" i="1" u="sng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Voltage nearly sinusoidal, </a:t>
            </a:r>
          </a:p>
          <a:p>
            <a:pPr marL="0" indent="0" algn="ctr">
              <a:buFontTx/>
              <a:buNone/>
            </a:pPr>
            <a:endParaRPr lang="en-US" altLang="en-US" sz="2400" b="1" i="1" u="sng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Current moderately distorted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2C917ECD-0DE7-03A8-B660-EB10173A5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Fourier Analysis for </a:t>
            </a:r>
            <a:br>
              <a:rPr lang="en-US" altLang="en-US" sz="2800" b="1"/>
            </a:br>
            <a:r>
              <a:rPr lang="en-US" altLang="en-US" sz="2800" b="1"/>
              <a:t>Harmonics Calculation</a:t>
            </a:r>
            <a:endParaRPr lang="en-US" altLang="en-US" sz="2800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EBF6DA9C-8BA8-793F-54A5-624E0D302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382000" cy="2667000"/>
          </a:xfrm>
        </p:spPr>
        <p:txBody>
          <a:bodyPr/>
          <a:lstStyle/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Trigonometric Form often used</a:t>
            </a:r>
          </a:p>
          <a:p>
            <a:pPr lvl="1"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industrial test equipment uses this format</a:t>
            </a:r>
          </a:p>
          <a:p>
            <a:pPr lvl="1"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FFT function gives complex form, angle derived assumes a cosine function is used to recreate f(t) so Sine and Cosine not interchangeable without proper shifting</a:t>
            </a:r>
          </a:p>
          <a:p>
            <a:pPr lvl="2">
              <a:defRPr/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Note if function either even or odd, A</a:t>
            </a:r>
            <a:r>
              <a:rPr lang="en-US" altLang="en-US" sz="18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reduces to either a</a:t>
            </a:r>
            <a:r>
              <a:rPr lang="en-US" altLang="en-US" sz="18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(even) or b</a:t>
            </a:r>
            <a:r>
              <a:rPr lang="en-US" altLang="en-US" sz="18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(odd) and Theta</a:t>
            </a:r>
            <a:r>
              <a:rPr lang="en-US" altLang="en-US" sz="18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is either 0 (even) or -90 (odd) 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DCF1AE10-5B6E-F014-0AC8-DCDB42A1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7348" name="Object 5">
            <a:extLst>
              <a:ext uri="{FF2B5EF4-FFF2-40B4-BE49-F238E27FC236}">
                <a16:creationId xmlns:a16="http://schemas.microsoft.com/office/drawing/2014/main" id="{877FB006-A2F9-81B3-C348-9EC28D4903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066800"/>
          <a:ext cx="4994275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924700" imgH="21945600" progId="Equation.3">
                  <p:embed/>
                </p:oleObj>
              </mc:Choice>
              <mc:Fallback>
                <p:oleObj name="Equation" r:id="rId2" imgW="57924700" imgH="21945600" progId="Equation.3">
                  <p:embed/>
                  <p:pic>
                    <p:nvPicPr>
                      <p:cNvPr id="57348" name="Object 5">
                        <a:extLst>
                          <a:ext uri="{FF2B5EF4-FFF2-40B4-BE49-F238E27FC236}">
                            <a16:creationId xmlns:a16="http://schemas.microsoft.com/office/drawing/2014/main" id="{877FB006-A2F9-81B3-C348-9EC28D4903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4994275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Rectangle 6">
            <a:extLst>
              <a:ext uri="{FF2B5EF4-FFF2-40B4-BE49-F238E27FC236}">
                <a16:creationId xmlns:a16="http://schemas.microsoft.com/office/drawing/2014/main" id="{5035EAEE-6ED0-699F-DA2C-D965231E3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9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7350" name="Object 7">
            <a:extLst>
              <a:ext uri="{FF2B5EF4-FFF2-40B4-BE49-F238E27FC236}">
                <a16:creationId xmlns:a16="http://schemas.microsoft.com/office/drawing/2014/main" id="{AE424566-2C6B-4DFD-73DB-909FC7BB4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438400"/>
          <a:ext cx="22812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19200" imgH="16675100" progId="Equation.3">
                  <p:embed/>
                </p:oleObj>
              </mc:Choice>
              <mc:Fallback>
                <p:oleObj name="Equation" r:id="rId4" imgW="26619200" imgH="16675100" progId="Equation.3">
                  <p:embed/>
                  <p:pic>
                    <p:nvPicPr>
                      <p:cNvPr id="57350" name="Object 7">
                        <a:extLst>
                          <a:ext uri="{FF2B5EF4-FFF2-40B4-BE49-F238E27FC236}">
                            <a16:creationId xmlns:a16="http://schemas.microsoft.com/office/drawing/2014/main" id="{AE424566-2C6B-4DFD-73DB-909FC7BB4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22812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8">
            <a:extLst>
              <a:ext uri="{FF2B5EF4-FFF2-40B4-BE49-F238E27FC236}">
                <a16:creationId xmlns:a16="http://schemas.microsoft.com/office/drawing/2014/main" id="{576A3263-1B62-6464-C053-F38530112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7352" name="Object 10">
            <a:extLst>
              <a:ext uri="{FF2B5EF4-FFF2-40B4-BE49-F238E27FC236}">
                <a16:creationId xmlns:a16="http://schemas.microsoft.com/office/drawing/2014/main" id="{5F3789C2-1553-838D-E7CB-FDFFF82E89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895600"/>
          <a:ext cx="43227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317400" imgH="9944100" progId="Equation.DSMT4">
                  <p:embed/>
                </p:oleObj>
              </mc:Choice>
              <mc:Fallback>
                <p:oleObj name="Equation" r:id="rId6" imgW="50317400" imgH="9944100" progId="Equation.DSMT4">
                  <p:embed/>
                  <p:pic>
                    <p:nvPicPr>
                      <p:cNvPr id="57352" name="Object 10">
                        <a:extLst>
                          <a:ext uri="{FF2B5EF4-FFF2-40B4-BE49-F238E27FC236}">
                            <a16:creationId xmlns:a16="http://schemas.microsoft.com/office/drawing/2014/main" id="{5F3789C2-1553-838D-E7CB-FDFFF82E8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43227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Rectangle 11">
            <a:extLst>
              <a:ext uri="{FF2B5EF4-FFF2-40B4-BE49-F238E27FC236}">
                <a16:creationId xmlns:a16="http://schemas.microsoft.com/office/drawing/2014/main" id="{48CED8B7-172F-C797-12CC-5BF3F40C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3200"/>
            <a:ext cx="219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57354" name="AutoShape 12">
            <a:extLst>
              <a:ext uri="{FF2B5EF4-FFF2-40B4-BE49-F238E27FC236}">
                <a16:creationId xmlns:a16="http://schemas.microsoft.com/office/drawing/2014/main" id="{4E3E24E0-FBFE-EA83-215A-8FEBDAA0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85800"/>
            <a:ext cx="2133600" cy="1143000"/>
          </a:xfrm>
          <a:prstGeom prst="wedgeEllipseCallout">
            <a:avLst>
              <a:gd name="adj1" fmla="val -128648"/>
              <a:gd name="adj2" fmla="val 71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Book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Correction</a:t>
            </a:r>
          </a:p>
        </p:txBody>
      </p:sp>
      <p:sp>
        <p:nvSpPr>
          <p:cNvPr id="57355" name="AutoShape 17">
            <a:extLst>
              <a:ext uri="{FF2B5EF4-FFF2-40B4-BE49-F238E27FC236}">
                <a16:creationId xmlns:a16="http://schemas.microsoft.com/office/drawing/2014/main" id="{95DBB598-81C5-098A-9650-D41666EB7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33800"/>
            <a:ext cx="2133600" cy="914400"/>
          </a:xfrm>
          <a:prstGeom prst="wedgeEllipseCallout">
            <a:avLst>
              <a:gd name="adj1" fmla="val -30282"/>
              <a:gd name="adj2" fmla="val -807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Pay attention to Quadrant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54197F81-049F-7F04-5910-E4DD28AF4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      Use of Symmetry in Fourier Analysis</a:t>
            </a:r>
            <a:endParaRPr lang="en-US" altLang="en-US" sz="2800"/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F110EDE7-FEC4-6EBF-0727-5EEE5A1D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283646D6-4320-8946-5F48-0D5898394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9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558D1540-0D9F-C8BF-09F2-74DD8F7C7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8373" name="Object 6">
            <a:extLst>
              <a:ext uri="{FF2B5EF4-FFF2-40B4-BE49-F238E27FC236}">
                <a16:creationId xmlns:a16="http://schemas.microsoft.com/office/drawing/2014/main" id="{B5FF3ECA-03A8-42DB-55D9-DAB42C983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143000"/>
          <a:ext cx="8848725" cy="5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12000" imgH="4470400" progId="Word.Document.8">
                  <p:embed/>
                </p:oleObj>
              </mc:Choice>
              <mc:Fallback>
                <p:oleObj name="Document" r:id="rId2" imgW="7112000" imgH="4470400" progId="Word.Document.8">
                  <p:embed/>
                  <p:pic>
                    <p:nvPicPr>
                      <p:cNvPr id="58373" name="Object 6">
                        <a:extLst>
                          <a:ext uri="{FF2B5EF4-FFF2-40B4-BE49-F238E27FC236}">
                            <a16:creationId xmlns:a16="http://schemas.microsoft.com/office/drawing/2014/main" id="{B5FF3ECA-03A8-42DB-55D9-DAB42C983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8848725" cy="557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FCB4F1CA-4051-99D5-E3EA-DA90F3F99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Observations on Symmetry</a:t>
            </a:r>
            <a:endParaRPr lang="en-US" altLang="en-US" sz="2800"/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325C1F31-1361-230F-D397-3E4268DCE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848600" cy="5029200"/>
          </a:xfrm>
        </p:spPr>
        <p:txBody>
          <a:bodyPr/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Can save alot of time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Converter circuit waveforms often not symmetric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Converter input current and voltage generally has symmetry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Odd and Half Wave very common</a:t>
            </a:r>
          </a:p>
          <a:p>
            <a:pPr lvl="1"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Be able to recognize this combination and its effect on Fourier Components on sight 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In Industrial Power System (on AC side of things, most everything is odd with half wave symmetry, so no even harmonics and no DC value </a:t>
            </a:r>
          </a:p>
          <a:p>
            <a:pPr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CBAF7E7-BF68-0D29-8FC4-E2A4D6CFD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Harmonic Content of </a:t>
            </a:r>
            <a:br>
              <a:rPr lang="en-US" altLang="en-US" b="1"/>
            </a:br>
            <a:r>
              <a:rPr lang="en-US" altLang="en-US" b="1"/>
              <a:t>Full-Wave Rectifier </a:t>
            </a:r>
            <a:br>
              <a:rPr lang="en-US" altLang="en-US" b="1"/>
            </a:br>
            <a:r>
              <a:rPr lang="en-US" altLang="en-US" b="1"/>
              <a:t>with Filtering Cap</a:t>
            </a:r>
            <a:endParaRPr lang="en-US" altLang="en-US"/>
          </a:p>
        </p:txBody>
      </p:sp>
      <p:pic>
        <p:nvPicPr>
          <p:cNvPr id="19458" name="Picture 3">
            <a:extLst>
              <a:ext uri="{FF2B5EF4-FFF2-40B4-BE49-F238E27FC236}">
                <a16:creationId xmlns:a16="http://schemas.microsoft.com/office/drawing/2014/main" id="{285FAD0C-7072-3955-3C59-A85C5894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82955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Rectangle 4">
            <a:extLst>
              <a:ext uri="{FF2B5EF4-FFF2-40B4-BE49-F238E27FC236}">
                <a16:creationId xmlns:a16="http://schemas.microsoft.com/office/drawing/2014/main" id="{CE82FACE-F09D-8A45-43B1-1D7BF860E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419600"/>
            <a:ext cx="3429000" cy="2209800"/>
          </a:xfrm>
        </p:spPr>
        <p:txBody>
          <a:bodyPr/>
          <a:lstStyle/>
          <a:p>
            <a:pPr>
              <a:defRPr/>
            </a:pP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electronic loads employ a </a:t>
            </a:r>
            <a:r>
              <a:rPr lang="ja-JP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peak detection rectifier</a:t>
            </a:r>
            <a:r>
              <a:rPr lang="ja-JP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their front end</a:t>
            </a:r>
          </a:p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Source current present only when input sinusoidal exceeds DC voltage across capacitor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D26E763-7AB6-2F0E-E3BC-0B7ABB889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Loads – RL Circuits</a:t>
            </a:r>
          </a:p>
        </p:txBody>
      </p:sp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3EB838AA-B280-7B4B-CBEC-25DA4A4AE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3413125"/>
            <a:ext cx="3860800" cy="3479800"/>
          </a:xfrm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33F92391-375C-11E7-F412-BB1D2743C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35100"/>
            <a:ext cx="32242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>
            <a:extLst>
              <a:ext uri="{FF2B5EF4-FFF2-40B4-BE49-F238E27FC236}">
                <a16:creationId xmlns:a16="http://schemas.microsoft.com/office/drawing/2014/main" id="{31BEA81E-D5EF-3EE6-23F5-06EE00BFC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3" y="2805113"/>
            <a:ext cx="287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(b) Phasor Diagram</a:t>
            </a: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3E742F60-5842-3E5A-21FD-3969163E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09900"/>
            <a:ext cx="283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(a) Simple Liner RL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FC455C7-4C01-EE6C-F8B0-0B0EDD767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altLang="en-US"/>
              <a:t>None-Linear Loads – Power Electronics Circuits</a:t>
            </a:r>
          </a:p>
        </p:txBody>
      </p:sp>
      <p:sp>
        <p:nvSpPr>
          <p:cNvPr id="21506" name="TextBox 5">
            <a:extLst>
              <a:ext uri="{FF2B5EF4-FFF2-40B4-BE49-F238E27FC236}">
                <a16:creationId xmlns:a16="http://schemas.microsoft.com/office/drawing/2014/main" id="{0CDEE030-E873-A8F5-48F9-690459CE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00425"/>
            <a:ext cx="299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(b) Distortion current</a:t>
            </a: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FC48E1-29B9-74D3-B9CA-CE9115F1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434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(a) Source voltage and current</a:t>
            </a:r>
          </a:p>
        </p:txBody>
      </p:sp>
      <p:pic>
        <p:nvPicPr>
          <p:cNvPr id="21508" name="Content Placeholder 7">
            <a:extLst>
              <a:ext uri="{FF2B5EF4-FFF2-40B4-BE49-F238E27FC236}">
                <a16:creationId xmlns:a16="http://schemas.microsoft.com/office/drawing/2014/main" id="{46876A9A-7E70-46CB-4F87-820E3C9FE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911225"/>
            <a:ext cx="7772400" cy="2160588"/>
          </a:xfrm>
        </p:spPr>
      </p:pic>
      <p:pic>
        <p:nvPicPr>
          <p:cNvPr id="21509" name="Picture 8">
            <a:extLst>
              <a:ext uri="{FF2B5EF4-FFF2-40B4-BE49-F238E27FC236}">
                <a16:creationId xmlns:a16="http://schemas.microsoft.com/office/drawing/2014/main" id="{3F828A92-3E43-B490-D4A3-3C48F49C5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95750"/>
            <a:ext cx="76073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8E488BE-D44B-8DFD-6FF9-E5F35F8F0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altLang="en-US"/>
              <a:t>None-Linear Loads – Power Electronics Circuits</a:t>
            </a:r>
          </a:p>
        </p:txBody>
      </p:sp>
      <p:sp>
        <p:nvSpPr>
          <p:cNvPr id="22530" name="TextBox 5">
            <a:extLst>
              <a:ext uri="{FF2B5EF4-FFF2-40B4-BE49-F238E27FC236}">
                <a16:creationId xmlns:a16="http://schemas.microsoft.com/office/drawing/2014/main" id="{E8168CBF-47D9-F1BB-C0E3-CF1428D0C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990600"/>
            <a:ext cx="415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Example of Distortion current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C579A3AA-D4CB-4A70-485A-5A87288F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74800"/>
            <a:ext cx="5016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6EC13DC-3F54-DD45-0053-A3602692C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Fourier Analysis for </a:t>
            </a:r>
            <a:br>
              <a:rPr lang="en-US" altLang="en-US" sz="2800" b="1"/>
            </a:br>
            <a:r>
              <a:rPr lang="en-US" altLang="en-US" sz="2800" b="1"/>
              <a:t>Harmonics Calculation</a:t>
            </a:r>
            <a:endParaRPr lang="en-US" altLang="en-US" sz="2800"/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457027D-C105-71E2-2465-6E36B5A5C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4953000"/>
            <a:ext cx="7848600" cy="1905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Periodic waveforms can be resolved into an infinite Fourier Series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Series is comprised of a summation of pure sinusoids each with frequencies that are integer multiples of the fundamental frequency of the periodic waveform</a:t>
            </a:r>
          </a:p>
          <a:p>
            <a:pPr>
              <a:lnSpc>
                <a:spcPct val="90000"/>
              </a:lnSpc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F191D6F9-3A67-4AF5-F562-081478B4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A98D4461-8F68-5480-F289-BA2E1CD6A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371600"/>
          <a:ext cx="48180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00" imgH="12877800" progId="Equation.3">
                  <p:embed/>
                </p:oleObj>
              </mc:Choice>
              <mc:Fallback>
                <p:oleObj name="Equation" r:id="rId2" imgW="55880000" imgH="128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48180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6">
            <a:extLst>
              <a:ext uri="{FF2B5EF4-FFF2-40B4-BE49-F238E27FC236}">
                <a16:creationId xmlns:a16="http://schemas.microsoft.com/office/drawing/2014/main" id="{D845D606-AAE4-7D8D-4AD0-34171DEC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9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3558" name="Object 7">
            <a:extLst>
              <a:ext uri="{FF2B5EF4-FFF2-40B4-BE49-F238E27FC236}">
                <a16:creationId xmlns:a16="http://schemas.microsoft.com/office/drawing/2014/main" id="{771B0A33-5BF2-0162-65E4-DF8311DA3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000" y="3376613"/>
          <a:ext cx="1955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21900" imgH="11112500" progId="Equation.3">
                  <p:embed/>
                </p:oleObj>
              </mc:Choice>
              <mc:Fallback>
                <p:oleObj name="Equation" r:id="rId4" imgW="22821900" imgH="11112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376613"/>
                        <a:ext cx="1955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10">
            <a:extLst>
              <a:ext uri="{FF2B5EF4-FFF2-40B4-BE49-F238E27FC236}">
                <a16:creationId xmlns:a16="http://schemas.microsoft.com/office/drawing/2014/main" id="{9DA210DA-4F2A-F93A-D108-1253AC42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2492375"/>
            <a:ext cx="829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Where constant </a:t>
            </a:r>
            <a:r>
              <a:rPr lang="en-US" altLang="en-US" i="1" dirty="0" err="1"/>
              <a:t>F</a:t>
            </a:r>
            <a:r>
              <a:rPr lang="en-US" altLang="en-US" i="1" baseline="-25000" dirty="0" err="1"/>
              <a:t>o</a:t>
            </a:r>
            <a:r>
              <a:rPr lang="en-US" altLang="en-US" dirty="0"/>
              <a:t> and the coefficients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i="1" baseline="-25000" dirty="0"/>
              <a:t>n</a:t>
            </a:r>
            <a:r>
              <a:rPr lang="en-US" altLang="en-US" dirty="0"/>
              <a:t> given by,</a:t>
            </a:r>
          </a:p>
        </p:txBody>
      </p:sp>
      <p:graphicFrame>
        <p:nvGraphicFramePr>
          <p:cNvPr id="23560" name="Object 9">
            <a:extLst>
              <a:ext uri="{FF2B5EF4-FFF2-40B4-BE49-F238E27FC236}">
                <a16:creationId xmlns:a16="http://schemas.microsoft.com/office/drawing/2014/main" id="{DC2DFD23-63DC-4326-72A6-51B78C921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7288" y="2989263"/>
          <a:ext cx="48720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756300" imgH="11112500" progId="Equation.3">
                  <p:embed/>
                </p:oleObj>
              </mc:Choice>
              <mc:Fallback>
                <p:oleObj name="Equation" r:id="rId6" imgW="56756300" imgH="11112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989263"/>
                        <a:ext cx="487203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8">
            <a:extLst>
              <a:ext uri="{FF2B5EF4-FFF2-40B4-BE49-F238E27FC236}">
                <a16:creationId xmlns:a16="http://schemas.microsoft.com/office/drawing/2014/main" id="{94E12006-520F-25DD-FB41-014A0AFE2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948113"/>
          <a:ext cx="479901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80000" imgH="11112500" progId="Equation.3">
                  <p:embed/>
                </p:oleObj>
              </mc:Choice>
              <mc:Fallback>
                <p:oleObj name="Equation" r:id="rId8" imgW="55880000" imgH="11112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48113"/>
                        <a:ext cx="4799013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2">
            <a:extLst>
              <a:ext uri="{FF2B5EF4-FFF2-40B4-BE49-F238E27FC236}">
                <a16:creationId xmlns:a16="http://schemas.microsoft.com/office/drawing/2014/main" id="{DCCA5229-63FD-1BE0-7DF4-4D5C8C23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3200"/>
            <a:ext cx="219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1222</Words>
  <Application>Microsoft Macintosh PowerPoint</Application>
  <PresentationFormat>On-screen Show (4:3)</PresentationFormat>
  <Paragraphs>139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 Unicode MS</vt:lpstr>
      <vt:lpstr>ＭＳ Ｐゴシック</vt:lpstr>
      <vt:lpstr>Arial</vt:lpstr>
      <vt:lpstr>Calibri</vt:lpstr>
      <vt:lpstr>Times New Roman</vt:lpstr>
      <vt:lpstr>Century Schoolbook</vt:lpstr>
      <vt:lpstr>HelveticaNeue</vt:lpstr>
      <vt:lpstr>Default Design</vt:lpstr>
      <vt:lpstr>Bitmap Image</vt:lpstr>
      <vt:lpstr>Microsoft Equation 3.0</vt:lpstr>
      <vt:lpstr>Equation</vt:lpstr>
      <vt:lpstr>Document</vt:lpstr>
      <vt:lpstr> EEL 5245 POWER ELECTRONICS I Lecture #11 Ch 3:Non-Sinusoidal Systems and Harmonics Overview    </vt:lpstr>
      <vt:lpstr>Discussion Topics</vt:lpstr>
      <vt:lpstr>Nature of Modern Electrical Loads</vt:lpstr>
      <vt:lpstr>Nature of Modern Electrical Loads Real Data Examples</vt:lpstr>
      <vt:lpstr>Harmonic Content of  Full-Wave Rectifier  with Filtering Cap</vt:lpstr>
      <vt:lpstr>Linear Loads – RL Circuits</vt:lpstr>
      <vt:lpstr>None-Linear Loads – Power Electronics Circuits</vt:lpstr>
      <vt:lpstr>None-Linear Loads – Power Electronics Circuits</vt:lpstr>
      <vt:lpstr>Fourier Analysis for  Harmonics Calculation</vt:lpstr>
      <vt:lpstr>Decomposition of v &amp; i into  Harmonic Components</vt:lpstr>
      <vt:lpstr>Most Significant Effects of  Harmonics in the Power System</vt:lpstr>
      <vt:lpstr>Harmonics in the Power System</vt:lpstr>
      <vt:lpstr>Real Power and Harmonics</vt:lpstr>
      <vt:lpstr>Real Power and Harmonics</vt:lpstr>
      <vt:lpstr>PowerPoint Presentation</vt:lpstr>
      <vt:lpstr>PowerPoint Presentation</vt:lpstr>
      <vt:lpstr>Example – Average power calculation</vt:lpstr>
      <vt:lpstr>Example – Average power calculation(con’d)</vt:lpstr>
      <vt:lpstr>      RMS Value of Nonlinear Waveform</vt:lpstr>
      <vt:lpstr>Power Factor Definition</vt:lpstr>
      <vt:lpstr>True Power Factor Definition</vt:lpstr>
      <vt:lpstr>Distortion Factor and THD</vt:lpstr>
      <vt:lpstr>DF vs. THD</vt:lpstr>
      <vt:lpstr>       Harmonics in Three Phase Systems</vt:lpstr>
      <vt:lpstr>    Harmonics in Three Phase Systems</vt:lpstr>
      <vt:lpstr>   Harmonics in Three Phase Systems</vt:lpstr>
      <vt:lpstr>Harmonics in Three Phase Systems</vt:lpstr>
      <vt:lpstr>Neutral Currents in 3 Phase,  Wye Connected Systems</vt:lpstr>
      <vt:lpstr>Neutral Currents in 3 Phase,  Wye Connected Systems</vt:lpstr>
      <vt:lpstr>Harmonics in Three Phase Systems</vt:lpstr>
      <vt:lpstr>  Standards Regulating Harmonic Content  </vt:lpstr>
      <vt:lpstr> IEC 555: Class A limits </vt:lpstr>
      <vt:lpstr> IEEE-519 Current Limits,  Low Voltage Systems </vt:lpstr>
      <vt:lpstr> IEEE-519 voltage limits </vt:lpstr>
      <vt:lpstr> PC Power Supply Analysis </vt:lpstr>
      <vt:lpstr> PC Power Supply Analysis </vt:lpstr>
      <vt:lpstr> PC Power Supply Analysis </vt:lpstr>
      <vt:lpstr> PC Power Supply Analysis </vt:lpstr>
      <vt:lpstr>Fourier Analysis for  Harmonics Calculation (</vt:lpstr>
      <vt:lpstr>Fourier Analysis for  Harmonics Calculation</vt:lpstr>
      <vt:lpstr>         Use of Symmetry in Fourier Analysis</vt:lpstr>
      <vt:lpstr>Observations on Symmetry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EEL 5245 POWER ELECTRONICS I Lecture #10: Chapter 3 Non-Sinusoidal Systems and Harmonics Overview    </dc:title>
  <dc:creator>Microsoft Office User</dc:creator>
  <cp:lastModifiedBy>Issa Batarseh</cp:lastModifiedBy>
  <cp:revision>19</cp:revision>
  <cp:lastPrinted>1999-04-15T04:56:39Z</cp:lastPrinted>
  <dcterms:created xsi:type="dcterms:W3CDTF">2016-09-25T23:47:17Z</dcterms:created>
  <dcterms:modified xsi:type="dcterms:W3CDTF">2023-09-25T17:59:23Z</dcterms:modified>
</cp:coreProperties>
</file>