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3" r:id="rId4"/>
    <p:sldId id="264" r:id="rId5"/>
    <p:sldId id="266" r:id="rId6"/>
    <p:sldId id="270" r:id="rId7"/>
    <p:sldId id="267" r:id="rId8"/>
    <p:sldId id="273" r:id="rId9"/>
    <p:sldId id="268" r:id="rId10"/>
    <p:sldId id="271" r:id="rId11"/>
    <p:sldId id="269" r:id="rId12"/>
    <p:sldId id="272" r:id="rId13"/>
  </p:sldIdLst>
  <p:sldSz cx="9144000" cy="6858000" type="screen4x3"/>
  <p:notesSz cx="6858000" cy="9144000"/>
  <p:defaultTextStyle>
    <a:lvl1pPr>
      <a:defRPr sz="2400">
        <a:latin typeface="Times New Roman"/>
        <a:ea typeface="Times New Roman"/>
        <a:cs typeface="Times New Roman"/>
        <a:sym typeface="Times New Roman"/>
      </a:defRPr>
    </a:lvl1pPr>
    <a:lvl2pPr indent="457200">
      <a:defRPr sz="2400">
        <a:latin typeface="Times New Roman"/>
        <a:ea typeface="Times New Roman"/>
        <a:cs typeface="Times New Roman"/>
        <a:sym typeface="Times New Roman"/>
      </a:defRPr>
    </a:lvl2pPr>
    <a:lvl3pPr indent="914400">
      <a:defRPr sz="2400">
        <a:latin typeface="Times New Roman"/>
        <a:ea typeface="Times New Roman"/>
        <a:cs typeface="Times New Roman"/>
        <a:sym typeface="Times New Roman"/>
      </a:defRPr>
    </a:lvl3pPr>
    <a:lvl4pPr indent="1371600">
      <a:defRPr sz="2400">
        <a:latin typeface="Times New Roman"/>
        <a:ea typeface="Times New Roman"/>
        <a:cs typeface="Times New Roman"/>
        <a:sym typeface="Times New Roman"/>
      </a:defRPr>
    </a:lvl4pPr>
    <a:lvl5pPr indent="1828800">
      <a:defRPr sz="2400">
        <a:latin typeface="Times New Roman"/>
        <a:ea typeface="Times New Roman"/>
        <a:cs typeface="Times New Roman"/>
        <a:sym typeface="Times New Roman"/>
      </a:defRPr>
    </a:lvl5pPr>
    <a:lvl6pPr>
      <a:defRPr sz="2400">
        <a:latin typeface="Times New Roman"/>
        <a:ea typeface="Times New Roman"/>
        <a:cs typeface="Times New Roman"/>
        <a:sym typeface="Times New Roman"/>
      </a:defRPr>
    </a:lvl6pPr>
    <a:lvl7pPr>
      <a:defRPr sz="2400">
        <a:latin typeface="Times New Roman"/>
        <a:ea typeface="Times New Roman"/>
        <a:cs typeface="Times New Roman"/>
        <a:sym typeface="Times New Roman"/>
      </a:defRPr>
    </a:lvl7pPr>
    <a:lvl8pPr>
      <a:defRPr sz="2400">
        <a:latin typeface="Times New Roman"/>
        <a:ea typeface="Times New Roman"/>
        <a:cs typeface="Times New Roman"/>
        <a:sym typeface="Times New Roman"/>
      </a:defRPr>
    </a:lvl8pPr>
    <a:lvl9pPr>
      <a:defRPr sz="2400">
        <a:latin typeface="Times New Roman"/>
        <a:ea typeface="Times New Roman"/>
        <a:cs typeface="Times New Roman"/>
        <a:sym typeface="Times New Roman"/>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Row>
  </a:tblStyle>
  <a:tblStyle styleId="{CF821DB8-F4EB-4A41-A1BA-3FCAFE7338EE}" styleName="">
    <a:tblBg/>
    <a:wholeTbl>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121" d="100"/>
          <a:sy n="121" d="100"/>
        </p:scale>
        <p:origin x="190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 name="Shape 3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1" name="Shape 3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804289383"/>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8535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 name="Shape 7"/>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8" name="Shape 8"/>
          <p:cNvSpPr>
            <a:spLocks noGrp="1"/>
          </p:cNvSpPr>
          <p:nvPr>
            <p:ph type="title"/>
          </p:nvPr>
        </p:nvSpPr>
        <p:spPr>
          <a:xfrm>
            <a:off x="685800" y="1844675"/>
            <a:ext cx="7772400" cy="2041525"/>
          </a:xfrm>
          <a:prstGeom prst="rect">
            <a:avLst/>
          </a:prstGeom>
        </p:spPr>
        <p:txBody>
          <a:bodyPr/>
          <a:lstStyle/>
          <a:p>
            <a:pPr lvl="0">
              <a:defRPr sz="1800"/>
            </a:pPr>
            <a:r>
              <a:rPr sz="2400"/>
              <a:t>Title Text</a:t>
            </a:r>
          </a:p>
        </p:txBody>
      </p:sp>
      <p:sp>
        <p:nvSpPr>
          <p:cNvPr id="9" name="Shape 9"/>
          <p:cNvSpPr>
            <a:spLocks noGrp="1"/>
          </p:cNvSpPr>
          <p:nvPr>
            <p:ph type="body" idx="1"/>
          </p:nvPr>
        </p:nvSpPr>
        <p:spPr>
          <a:xfrm>
            <a:off x="1371600" y="3886200"/>
            <a:ext cx="6400800" cy="2971800"/>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efault 0">
    <p:spTree>
      <p:nvGrpSpPr>
        <p:cNvPr id="1" name=""/>
        <p:cNvGrpSpPr/>
        <p:nvPr/>
      </p:nvGrpSpPr>
      <p:grpSpPr>
        <a:xfrm>
          <a:off x="0" y="0"/>
          <a:ext cx="0" cy="0"/>
          <a:chOff x="0" y="0"/>
          <a:chExt cx="0" cy="0"/>
        </a:xfrm>
      </p:grpSpPr>
      <p:sp>
        <p:nvSpPr>
          <p:cNvPr id="11" name="Shape 11"/>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12" name="Shape 12"/>
          <p:cNvSpPr>
            <a:spLocks noGrp="1"/>
          </p:cNvSpPr>
          <p:nvPr>
            <p:ph type="title"/>
          </p:nvPr>
        </p:nvSpPr>
        <p:spPr>
          <a:xfrm>
            <a:off x="685800" y="1844675"/>
            <a:ext cx="7772400" cy="2041525"/>
          </a:xfrm>
          <a:prstGeom prst="rect">
            <a:avLst/>
          </a:prstGeom>
        </p:spPr>
        <p:txBody>
          <a:bodyPr/>
          <a:lstStyle/>
          <a:p>
            <a:pPr lvl="0">
              <a:defRPr sz="1800"/>
            </a:pPr>
            <a:r>
              <a:rPr sz="2400"/>
              <a:t>Title Text</a:t>
            </a:r>
          </a:p>
        </p:txBody>
      </p:sp>
      <p:sp>
        <p:nvSpPr>
          <p:cNvPr id="13" name="Shape 13"/>
          <p:cNvSpPr>
            <a:spLocks noGrp="1"/>
          </p:cNvSpPr>
          <p:nvPr>
            <p:ph type="body" idx="1"/>
          </p:nvPr>
        </p:nvSpPr>
        <p:spPr>
          <a:xfrm>
            <a:off x="1371600" y="3886200"/>
            <a:ext cx="6400800" cy="2971800"/>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5" name="Shape 15"/>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16" name="Shape 16"/>
          <p:cNvSpPr>
            <a:spLocks noGrp="1"/>
          </p:cNvSpPr>
          <p:nvPr>
            <p:ph type="title"/>
          </p:nvPr>
        </p:nvSpPr>
        <p:spPr>
          <a:prstGeom prst="rect">
            <a:avLst/>
          </a:prstGeom>
        </p:spPr>
        <p:txBody>
          <a:bodyPr/>
          <a:lstStyle/>
          <a:p>
            <a:pPr lvl="0">
              <a:defRPr sz="1800"/>
            </a:pPr>
            <a:r>
              <a:rPr sz="2400"/>
              <a:t>Title Text</a:t>
            </a:r>
          </a:p>
        </p:txBody>
      </p:sp>
      <p:sp>
        <p:nvSpPr>
          <p:cNvPr id="17" name="Shape 17"/>
          <p:cNvSpPr>
            <a:spLocks noGrp="1"/>
          </p:cNvSpPr>
          <p:nvPr>
            <p:ph type="body" idx="1"/>
          </p:nvPr>
        </p:nvSpPr>
        <p:spPr>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png"/>
          <p:cNvPicPr/>
          <p:nvPr/>
        </p:nvPicPr>
        <p:blipFill>
          <a:blip r:embed="rId5"/>
          <a:stretch>
            <a:fillRect/>
          </a:stretch>
        </p:blipFill>
        <p:spPr>
          <a:xfrm>
            <a:off x="609600" y="152400"/>
            <a:ext cx="962025" cy="1028700"/>
          </a:xfrm>
          <a:prstGeom prst="rect">
            <a:avLst/>
          </a:prstGeom>
          <a:ln w="12700">
            <a:miter lim="400000"/>
          </a:ln>
        </p:spPr>
      </p:pic>
      <p:sp>
        <p:nvSpPr>
          <p:cNvPr id="3" name="Shape 3"/>
          <p:cNvSpPr>
            <a:spLocks noGrp="1"/>
          </p:cNvSpPr>
          <p:nvPr>
            <p:ph type="sldNum" sz="quarter" idx="2"/>
          </p:nvPr>
        </p:nvSpPr>
        <p:spPr>
          <a:xfrm>
            <a:off x="6553200" y="6248400"/>
            <a:ext cx="1905000" cy="287087"/>
          </a:xfrm>
          <a:prstGeom prst="rect">
            <a:avLst/>
          </a:prstGeom>
          <a:ln w="12700">
            <a:miter lim="400000"/>
          </a:ln>
        </p:spPr>
        <p:txBody>
          <a:bodyPr lIns="45719" rIns="45719">
            <a:spAutoFit/>
          </a:bodyPr>
          <a:lstStyle>
            <a:lvl1pPr algn="r">
              <a:defRPr sz="1400"/>
            </a:lvl1pPr>
          </a:lstStyle>
          <a:p>
            <a:pPr lvl="0"/>
            <a:fld id="{86CB4B4D-7CA3-9044-876B-883B54F8677D}" type="slidenum">
              <a:t>‹#›</a:t>
            </a:fld>
            <a:endParaRPr/>
          </a:p>
        </p:txBody>
      </p:sp>
      <p:sp>
        <p:nvSpPr>
          <p:cNvPr id="4" name="Shape 4"/>
          <p:cNvSpPr>
            <a:spLocks noGrp="1"/>
          </p:cNvSpPr>
          <p:nvPr>
            <p:ph type="title"/>
          </p:nvPr>
        </p:nvSpPr>
        <p:spPr>
          <a:xfrm>
            <a:off x="609600" y="0"/>
            <a:ext cx="7772400" cy="114300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pPr lvl="0">
              <a:defRPr sz="1800"/>
            </a:pPr>
            <a:r>
              <a:rPr sz="2400"/>
              <a:t>Title Text</a:t>
            </a:r>
          </a:p>
        </p:txBody>
      </p:sp>
      <p:sp>
        <p:nvSpPr>
          <p:cNvPr id="5" name="Shape 5"/>
          <p:cNvSpPr>
            <a:spLocks noGrp="1"/>
          </p:cNvSpPr>
          <p:nvPr>
            <p:ph type="body" idx="1"/>
          </p:nvPr>
        </p:nvSpPr>
        <p:spPr>
          <a:xfrm>
            <a:off x="685800" y="1219200"/>
            <a:ext cx="7772400" cy="56388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txStyles>
    <p:titleStyle>
      <a:lvl1pPr algn="ctr">
        <a:defRPr sz="2400">
          <a:latin typeface="Times New Roman"/>
          <a:ea typeface="Times New Roman"/>
          <a:cs typeface="Times New Roman"/>
          <a:sym typeface="Times New Roman"/>
        </a:defRPr>
      </a:lvl1pPr>
      <a:lvl2pPr algn="ctr">
        <a:defRPr sz="2400">
          <a:latin typeface="Times New Roman"/>
          <a:ea typeface="Times New Roman"/>
          <a:cs typeface="Times New Roman"/>
          <a:sym typeface="Times New Roman"/>
        </a:defRPr>
      </a:lvl2pPr>
      <a:lvl3pPr algn="ctr">
        <a:defRPr sz="2400">
          <a:latin typeface="Times New Roman"/>
          <a:ea typeface="Times New Roman"/>
          <a:cs typeface="Times New Roman"/>
          <a:sym typeface="Times New Roman"/>
        </a:defRPr>
      </a:lvl3pPr>
      <a:lvl4pPr algn="ctr">
        <a:defRPr sz="2400">
          <a:latin typeface="Times New Roman"/>
          <a:ea typeface="Times New Roman"/>
          <a:cs typeface="Times New Roman"/>
          <a:sym typeface="Times New Roman"/>
        </a:defRPr>
      </a:lvl4pPr>
      <a:lvl5pPr algn="ctr">
        <a:defRPr sz="2400">
          <a:latin typeface="Times New Roman"/>
          <a:ea typeface="Times New Roman"/>
          <a:cs typeface="Times New Roman"/>
          <a:sym typeface="Times New Roman"/>
        </a:defRPr>
      </a:lvl5pPr>
      <a:lvl6pPr indent="457200" algn="ctr">
        <a:defRPr sz="2400">
          <a:latin typeface="Times New Roman"/>
          <a:ea typeface="Times New Roman"/>
          <a:cs typeface="Times New Roman"/>
          <a:sym typeface="Times New Roman"/>
        </a:defRPr>
      </a:lvl6pPr>
      <a:lvl7pPr indent="914400" algn="ctr">
        <a:defRPr sz="2400">
          <a:latin typeface="Times New Roman"/>
          <a:ea typeface="Times New Roman"/>
          <a:cs typeface="Times New Roman"/>
          <a:sym typeface="Times New Roman"/>
        </a:defRPr>
      </a:lvl7pPr>
      <a:lvl8pPr indent="1371600" algn="ctr">
        <a:defRPr sz="2400">
          <a:latin typeface="Times New Roman"/>
          <a:ea typeface="Times New Roman"/>
          <a:cs typeface="Times New Roman"/>
          <a:sym typeface="Times New Roman"/>
        </a:defRPr>
      </a:lvl8pPr>
      <a:lvl9pPr indent="1828800" algn="ctr">
        <a:defRPr sz="2400">
          <a:latin typeface="Times New Roman"/>
          <a:ea typeface="Times New Roman"/>
          <a:cs typeface="Times New Roman"/>
          <a:sym typeface="Times New Roman"/>
        </a:defRPr>
      </a:lvl9pPr>
    </p:titleStyle>
    <p:bodyStyle>
      <a:lvl1pPr marL="342900" indent="-342900">
        <a:spcBef>
          <a:spcPts val="400"/>
        </a:spcBef>
        <a:buSzPct val="100000"/>
        <a:buChar char="»"/>
        <a:defRPr>
          <a:latin typeface="Times New Roman"/>
          <a:ea typeface="Times New Roman"/>
          <a:cs typeface="Times New Roman"/>
          <a:sym typeface="Times New Roman"/>
        </a:defRPr>
      </a:lvl1pPr>
      <a:lvl2pPr marL="742950" indent="-285750">
        <a:spcBef>
          <a:spcPts val="400"/>
        </a:spcBef>
        <a:buSzPct val="100000"/>
        <a:buChar char="–"/>
        <a:defRPr>
          <a:latin typeface="Times New Roman"/>
          <a:ea typeface="Times New Roman"/>
          <a:cs typeface="Times New Roman"/>
          <a:sym typeface="Times New Roman"/>
        </a:defRPr>
      </a:lvl2pPr>
      <a:lvl3pPr marL="1171575" indent="-257175">
        <a:spcBef>
          <a:spcPts val="400"/>
        </a:spcBef>
        <a:buSzPct val="100000"/>
        <a:buChar char="•"/>
        <a:defRPr>
          <a:latin typeface="Times New Roman"/>
          <a:ea typeface="Times New Roman"/>
          <a:cs typeface="Times New Roman"/>
          <a:sym typeface="Times New Roman"/>
        </a:defRPr>
      </a:lvl3pPr>
      <a:lvl4pPr marL="1600200" indent="-228600">
        <a:spcBef>
          <a:spcPts val="400"/>
        </a:spcBef>
        <a:buSzPct val="100000"/>
        <a:buChar char="–"/>
        <a:defRPr>
          <a:latin typeface="Times New Roman"/>
          <a:ea typeface="Times New Roman"/>
          <a:cs typeface="Times New Roman"/>
          <a:sym typeface="Times New Roman"/>
        </a:defRPr>
      </a:lvl4pPr>
      <a:lvl5pPr marL="2057400" indent="-228600">
        <a:spcBef>
          <a:spcPts val="400"/>
        </a:spcBef>
        <a:buSzPct val="100000"/>
        <a:buChar char="»"/>
        <a:defRPr>
          <a:latin typeface="Times New Roman"/>
          <a:ea typeface="Times New Roman"/>
          <a:cs typeface="Times New Roman"/>
          <a:sym typeface="Times New Roman"/>
        </a:defRPr>
      </a:lvl5pPr>
      <a:lvl6pPr marL="2514600" indent="-228600">
        <a:spcBef>
          <a:spcPts val="400"/>
        </a:spcBef>
        <a:buSzPct val="100000"/>
        <a:buChar char="•"/>
        <a:defRPr>
          <a:latin typeface="Times New Roman"/>
          <a:ea typeface="Times New Roman"/>
          <a:cs typeface="Times New Roman"/>
          <a:sym typeface="Times New Roman"/>
        </a:defRPr>
      </a:lvl6pPr>
      <a:lvl7pPr marL="2971800" indent="-228600">
        <a:spcBef>
          <a:spcPts val="400"/>
        </a:spcBef>
        <a:buSzPct val="100000"/>
        <a:buChar char="•"/>
        <a:defRPr>
          <a:latin typeface="Times New Roman"/>
          <a:ea typeface="Times New Roman"/>
          <a:cs typeface="Times New Roman"/>
          <a:sym typeface="Times New Roman"/>
        </a:defRPr>
      </a:lvl7pPr>
      <a:lvl8pPr marL="3429000" indent="-228600">
        <a:spcBef>
          <a:spcPts val="400"/>
        </a:spcBef>
        <a:buSzPct val="100000"/>
        <a:buChar char="•"/>
        <a:defRPr>
          <a:latin typeface="Times New Roman"/>
          <a:ea typeface="Times New Roman"/>
          <a:cs typeface="Times New Roman"/>
          <a:sym typeface="Times New Roman"/>
        </a:defRPr>
      </a:lvl8pPr>
      <a:lvl9pPr marL="3886200" indent="-228600">
        <a:spcBef>
          <a:spcPts val="400"/>
        </a:spcBef>
        <a:buSzPct val="100000"/>
        <a:buChar char="•"/>
        <a:defRPr>
          <a:latin typeface="Times New Roman"/>
          <a:ea typeface="Times New Roman"/>
          <a:cs typeface="Times New Roman"/>
          <a:sym typeface="Times New Roman"/>
        </a:defRPr>
      </a:lvl9pPr>
    </p:bodyStyle>
    <p:otherStyle>
      <a:lvl1pPr algn="r">
        <a:defRPr sz="1400">
          <a:solidFill>
            <a:schemeClr val="tx1"/>
          </a:solidFill>
          <a:latin typeface="+mn-lt"/>
          <a:ea typeface="+mn-ea"/>
          <a:cs typeface="+mn-cs"/>
          <a:sym typeface="Times New Roman"/>
        </a:defRPr>
      </a:lvl1pPr>
      <a:lvl2pPr indent="457200" algn="r">
        <a:defRPr sz="1400">
          <a:solidFill>
            <a:schemeClr val="tx1"/>
          </a:solidFill>
          <a:latin typeface="+mn-lt"/>
          <a:ea typeface="+mn-ea"/>
          <a:cs typeface="+mn-cs"/>
          <a:sym typeface="Times New Roman"/>
        </a:defRPr>
      </a:lvl2pPr>
      <a:lvl3pPr indent="914400" algn="r">
        <a:defRPr sz="1400">
          <a:solidFill>
            <a:schemeClr val="tx1"/>
          </a:solidFill>
          <a:latin typeface="+mn-lt"/>
          <a:ea typeface="+mn-ea"/>
          <a:cs typeface="+mn-cs"/>
          <a:sym typeface="Times New Roman"/>
        </a:defRPr>
      </a:lvl3pPr>
      <a:lvl4pPr indent="1371600" algn="r">
        <a:defRPr sz="1400">
          <a:solidFill>
            <a:schemeClr val="tx1"/>
          </a:solidFill>
          <a:latin typeface="+mn-lt"/>
          <a:ea typeface="+mn-ea"/>
          <a:cs typeface="+mn-cs"/>
          <a:sym typeface="Times New Roman"/>
        </a:defRPr>
      </a:lvl4pPr>
      <a:lvl5pPr indent="1828800" algn="r">
        <a:defRPr sz="1400">
          <a:solidFill>
            <a:schemeClr val="tx1"/>
          </a:solidFill>
          <a:latin typeface="+mn-lt"/>
          <a:ea typeface="+mn-ea"/>
          <a:cs typeface="+mn-cs"/>
          <a:sym typeface="Times New Roman"/>
        </a:defRPr>
      </a:lvl5pPr>
      <a:lvl6pPr algn="r">
        <a:defRPr sz="1400">
          <a:solidFill>
            <a:schemeClr val="tx1"/>
          </a:solidFill>
          <a:latin typeface="+mn-lt"/>
          <a:ea typeface="+mn-ea"/>
          <a:cs typeface="+mn-cs"/>
          <a:sym typeface="Times New Roman"/>
        </a:defRPr>
      </a:lvl6pPr>
      <a:lvl7pPr algn="r">
        <a:defRPr sz="1400">
          <a:solidFill>
            <a:schemeClr val="tx1"/>
          </a:solidFill>
          <a:latin typeface="+mn-lt"/>
          <a:ea typeface="+mn-ea"/>
          <a:cs typeface="+mn-cs"/>
          <a:sym typeface="Times New Roman"/>
        </a:defRPr>
      </a:lvl7pPr>
      <a:lvl8pPr algn="r">
        <a:defRPr sz="1400">
          <a:solidFill>
            <a:schemeClr val="tx1"/>
          </a:solidFill>
          <a:latin typeface="+mn-lt"/>
          <a:ea typeface="+mn-ea"/>
          <a:cs typeface="+mn-cs"/>
          <a:sym typeface="Times New Roman"/>
        </a:defRPr>
      </a:lvl8pPr>
      <a:lvl9pPr algn="r">
        <a:defRPr sz="14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link.springer.com/book/10.1007%2F978-3-319-68366-9" TargetMode="External"/><Relationship Id="rId2" Type="http://schemas.openxmlformats.org/officeDocument/2006/relationships/hyperlink" Target="mailto:issa.batarseh@ucf.edu"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teach.ucf.edu/support/"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www.goldenrule.sdes.ucf.edu/"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hape 33"/>
          <p:cNvSpPr>
            <a:spLocks noGrp="1"/>
          </p:cNvSpPr>
          <p:nvPr>
            <p:ph type="title"/>
          </p:nvPr>
        </p:nvSpPr>
        <p:spPr>
          <a:xfrm>
            <a:off x="685800" y="2895600"/>
            <a:ext cx="7696200" cy="3505200"/>
          </a:xfrm>
          <a:prstGeom prst="rect">
            <a:avLst/>
          </a:prstGeom>
        </p:spPr>
        <p:txBody>
          <a:bodyPr lIns="0" tIns="0" rIns="0" bIns="0">
            <a:normAutofit/>
          </a:bodyPr>
          <a:lstStyle/>
          <a:p>
            <a:pPr lvl="0">
              <a:defRPr sz="1800"/>
            </a:pPr>
            <a:r>
              <a:rPr sz="2800" dirty="0">
                <a:effectLst>
                  <a:outerShdw blurRad="12700" dist="25400" dir="2700000" rotWithShape="0">
                    <a:srgbClr val="DDDDDD"/>
                  </a:outerShdw>
                </a:effectLst>
                <a:latin typeface="Times New Roman Bold"/>
                <a:ea typeface="Times New Roman Bold"/>
                <a:cs typeface="Times New Roman Bold"/>
                <a:sym typeface="Times New Roman Bold"/>
              </a:rPr>
              <a:t>EEL </a:t>
            </a:r>
            <a:r>
              <a:rPr lang="en-US" sz="2800" dirty="0">
                <a:effectLst>
                  <a:outerShdw blurRad="12700" dist="25400" dir="2700000" rotWithShape="0">
                    <a:srgbClr val="DDDDDD"/>
                  </a:outerShdw>
                </a:effectLst>
                <a:latin typeface="Times New Roman Bold"/>
                <a:ea typeface="Times New Roman Bold"/>
                <a:cs typeface="Times New Roman Bold"/>
                <a:sym typeface="Times New Roman Bold"/>
              </a:rPr>
              <a:t>5245</a:t>
            </a:r>
            <a:r>
              <a:rPr sz="2800" dirty="0">
                <a:effectLst>
                  <a:outerShdw blurRad="12700" dist="25400" dir="2700000" rotWithShape="0">
                    <a:srgbClr val="DDDDDD"/>
                  </a:outerShdw>
                </a:effectLst>
                <a:latin typeface="Times New Roman Bold"/>
                <a:ea typeface="Times New Roman Bold"/>
                <a:cs typeface="Times New Roman Bold"/>
                <a:sym typeface="Times New Roman Bold"/>
              </a:rPr>
              <a:t> POWER ELECTRONICS I</a:t>
            </a:r>
            <a:br>
              <a:rPr sz="2800" dirty="0">
                <a:effectLst>
                  <a:outerShdw blurRad="12700" dist="25400" dir="2700000" rotWithShape="0">
                    <a:srgbClr val="DDDDDD"/>
                  </a:outerShdw>
                </a:effectLst>
                <a:latin typeface="Times New Roman Bold"/>
                <a:ea typeface="Times New Roman Bold"/>
                <a:cs typeface="Times New Roman Bold"/>
                <a:sym typeface="Times New Roman Bold"/>
              </a:rPr>
            </a:br>
            <a:r>
              <a:rPr sz="2800" dirty="0">
                <a:effectLst>
                  <a:outerShdw blurRad="12700" dist="25400" dir="2700000" rotWithShape="0">
                    <a:srgbClr val="DDDDDD"/>
                  </a:outerShdw>
                </a:effectLst>
                <a:latin typeface="Times New Roman Bold"/>
                <a:ea typeface="Times New Roman Bold"/>
                <a:cs typeface="Times New Roman Bold"/>
                <a:sym typeface="Times New Roman Bold"/>
              </a:rPr>
              <a:t> </a:t>
            </a:r>
            <a:br>
              <a:rPr sz="2800" dirty="0">
                <a:effectLst>
                  <a:outerShdw blurRad="12700" dist="25400" dir="2700000" rotWithShape="0">
                    <a:srgbClr val="DDDDDD"/>
                  </a:outerShdw>
                </a:effectLst>
                <a:latin typeface="Times New Roman Bold"/>
                <a:ea typeface="Times New Roman Bold"/>
                <a:cs typeface="Times New Roman Bold"/>
                <a:sym typeface="Times New Roman Bold"/>
              </a:rPr>
            </a:br>
            <a:r>
              <a:rPr sz="2800" dirty="0">
                <a:effectLst>
                  <a:outerShdw blurRad="12700" dist="25400" dir="2700000" rotWithShape="0">
                    <a:srgbClr val="DDDDDD"/>
                  </a:outerShdw>
                </a:effectLst>
                <a:latin typeface="Times New Roman Bold"/>
                <a:ea typeface="Times New Roman Bold"/>
                <a:cs typeface="Times New Roman Bold"/>
                <a:sym typeface="Times New Roman Bold"/>
              </a:rPr>
              <a:t> Issa Batarseh</a:t>
            </a:r>
            <a:br>
              <a:rPr sz="2800" dirty="0">
                <a:effectLst>
                  <a:outerShdw blurRad="12700" dist="25400" dir="2700000" rotWithShape="0">
                    <a:srgbClr val="DDDDDD"/>
                  </a:outerShdw>
                </a:effectLst>
                <a:latin typeface="Times New Roman Bold"/>
                <a:ea typeface="Times New Roman Bold"/>
                <a:cs typeface="Times New Roman Bold"/>
                <a:sym typeface="Times New Roman Bold"/>
              </a:rPr>
            </a:br>
            <a:br>
              <a:rPr sz="2800" dirty="0">
                <a:effectLst>
                  <a:outerShdw blurRad="12700" dist="25400" dir="2700000" rotWithShape="0">
                    <a:srgbClr val="DDDDDD"/>
                  </a:outerShdw>
                </a:effectLst>
                <a:latin typeface="Times New Roman Bold"/>
                <a:ea typeface="Times New Roman Bold"/>
                <a:cs typeface="Times New Roman Bold"/>
                <a:sym typeface="Times New Roman Bold"/>
              </a:rPr>
            </a:br>
            <a:r>
              <a:rPr lang="en-US" b="1" dirty="0">
                <a:effectLst>
                  <a:outerShdw blurRad="12700" dist="25400" dir="2700000" rotWithShape="0">
                    <a:srgbClr val="DDDDDD"/>
                  </a:outerShdw>
                </a:effectLst>
                <a:latin typeface="Times New Roman Bold"/>
                <a:ea typeface="Times New Roman Bold"/>
                <a:cs typeface="Times New Roman Bold"/>
                <a:sym typeface="Times New Roman Bold"/>
              </a:rPr>
              <a:t>Lecture #1 </a:t>
            </a:r>
            <a:br>
              <a:rPr lang="en-US" b="1" dirty="0">
                <a:effectLst>
                  <a:outerShdw blurRad="12700" dist="25400" dir="2700000" rotWithShape="0">
                    <a:srgbClr val="DDDDDD"/>
                  </a:outerShdw>
                </a:effectLst>
                <a:latin typeface="Times New Roman Bold"/>
                <a:ea typeface="Times New Roman Bold"/>
                <a:cs typeface="Times New Roman Bold"/>
                <a:sym typeface="Times New Roman Bold"/>
              </a:rPr>
            </a:br>
            <a:r>
              <a:rPr lang="en-US" b="1" dirty="0">
                <a:effectLst>
                  <a:outerShdw blurRad="12700" dist="25400" dir="2700000" rotWithShape="0">
                    <a:srgbClr val="DDDDDD"/>
                  </a:outerShdw>
                </a:effectLst>
              </a:rPr>
              <a:t>Course Overview</a:t>
            </a:r>
            <a:endParaRPr b="1" dirty="0">
              <a:effectLst>
                <a:outerShdw blurRad="12700" dist="25400" dir="2700000" rotWithShape="0">
                  <a:srgbClr val="DDDDDD"/>
                </a:outerShdw>
              </a:effectLst>
            </a:endParaRPr>
          </a:p>
          <a:p>
            <a:pPr lvl="0">
              <a:defRPr sz="1800"/>
            </a:pPr>
            <a:br>
              <a:rPr sz="1600" dirty="0">
                <a:effectLst>
                  <a:outerShdw blurRad="12700" dist="25400" dir="2700000" rotWithShape="0">
                    <a:srgbClr val="DDDDDD"/>
                  </a:outerShdw>
                </a:effectLst>
              </a:rPr>
            </a:br>
            <a:endParaRPr sz="1600" dirty="0">
              <a:effectLst>
                <a:outerShdw blurRad="12700" dist="25400" dir="2700000" rotWithShape="0">
                  <a:srgbClr val="DDDDDD"/>
                </a:outerShdw>
              </a:effectLst>
            </a:endParaRPr>
          </a:p>
        </p:txBody>
      </p:sp>
      <p:pic>
        <p:nvPicPr>
          <p:cNvPr id="34" name="image.png"/>
          <p:cNvPicPr/>
          <p:nvPr/>
        </p:nvPicPr>
        <p:blipFill>
          <a:blip r:embed="rId3"/>
          <a:stretch>
            <a:fillRect/>
          </a:stretch>
        </p:blipFill>
        <p:spPr>
          <a:xfrm>
            <a:off x="2819400" y="685800"/>
            <a:ext cx="2857500" cy="1752600"/>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609600" y="-1"/>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pPr lvl="0"/>
            <a:r>
              <a:rPr lang="en-US" dirty="0">
                <a:effectLst>
                  <a:outerShdw blurRad="12700" dist="25400" dir="2700000" rotWithShape="0">
                    <a:srgbClr val="DDDDDD"/>
                  </a:outerShdw>
                </a:effectLst>
              </a:rPr>
              <a:t>Syllabus Review</a:t>
            </a:r>
            <a:endParaRPr lang="en-US" b="1" i="1" dirty="0">
              <a:effectLst>
                <a:outerShdw blurRad="12700" dist="25400" dir="2700000" rotWithShape="0">
                  <a:srgbClr val="DDDDDD"/>
                </a:outerShdw>
              </a:effectLst>
            </a:endParaRPr>
          </a:p>
        </p:txBody>
      </p:sp>
      <p:sp>
        <p:nvSpPr>
          <p:cNvPr id="2" name="Rectangle 1"/>
          <p:cNvSpPr/>
          <p:nvPr/>
        </p:nvSpPr>
        <p:spPr>
          <a:xfrm>
            <a:off x="150091" y="1143001"/>
            <a:ext cx="9144000" cy="4893647"/>
          </a:xfrm>
          <a:prstGeom prst="rect">
            <a:avLst/>
          </a:prstGeom>
        </p:spPr>
        <p:txBody>
          <a:bodyPr wrap="square">
            <a:spAutoFit/>
          </a:bodyPr>
          <a:lstStyle/>
          <a:p>
            <a:r>
              <a:rPr lang="en-US" b="1" dirty="0"/>
              <a:t>Core Policy Statements:</a:t>
            </a:r>
            <a:endParaRPr lang="en-US" dirty="0"/>
          </a:p>
          <a:p>
            <a:r>
              <a:rPr lang="en-US" b="1" dirty="0"/>
              <a:t> </a:t>
            </a:r>
            <a:endParaRPr lang="en-US" dirty="0"/>
          </a:p>
          <a:p>
            <a:pPr marL="342900" lvl="0" indent="-342900">
              <a:buFont typeface="Arial"/>
              <a:buChar char="•"/>
            </a:pPr>
            <a:r>
              <a:rPr lang="en-US" dirty="0"/>
              <a:t>The instructor all students to uphold the highest academic integrity in this courses according to UCF policies. </a:t>
            </a:r>
          </a:p>
          <a:p>
            <a:pPr marL="342900" lvl="0" indent="-342900">
              <a:buFont typeface="Arial"/>
              <a:buChar char="•"/>
            </a:pPr>
            <a:r>
              <a:rPr lang="en-US" dirty="0">
                <a:solidFill>
                  <a:schemeClr val="accent6"/>
                </a:solidFill>
              </a:rPr>
              <a:t>Students are encouraged to seek the instructor’s advise and Student Accessibility Services if needed.</a:t>
            </a:r>
          </a:p>
          <a:p>
            <a:pPr marL="342900" lvl="0" indent="-342900">
              <a:buFont typeface="Arial"/>
              <a:buChar char="•"/>
            </a:pPr>
            <a:r>
              <a:rPr lang="en-US" dirty="0"/>
              <a:t>For students’ safety and safety of others, students are encouraged to be aware of their surroundings and familiar with campus emergency procedures.</a:t>
            </a:r>
          </a:p>
          <a:p>
            <a:pPr marL="342900" indent="-342900">
              <a:buFont typeface="Arial"/>
              <a:buChar char="•"/>
            </a:pPr>
            <a:r>
              <a:rPr lang="en-US" dirty="0">
                <a:solidFill>
                  <a:schemeClr val="accent6"/>
                </a:solidFill>
              </a:rPr>
              <a:t>Active duty military students need to let the instructor know ahead of time to help accommodates their special needs.</a:t>
            </a:r>
          </a:p>
          <a:p>
            <a:pPr marL="342900" lvl="0" indent="-342900">
              <a:buFont typeface="Arial"/>
              <a:buChar char="•"/>
            </a:pPr>
            <a:r>
              <a:rPr lang="en-US" dirty="0"/>
              <a:t>Please note that essential policies and faculty resources are available in </a:t>
            </a:r>
            <a:r>
              <a:rPr lang="en-US" dirty="0" err="1"/>
              <a:t>Webcourses</a:t>
            </a:r>
            <a:r>
              <a:rPr lang="en-US" dirty="0"/>
              <a:t>.</a:t>
            </a:r>
          </a:p>
        </p:txBody>
      </p:sp>
    </p:spTree>
    <p:extLst>
      <p:ext uri="{BB962C8B-B14F-4D97-AF65-F5344CB8AC3E}">
        <p14:creationId xmlns:p14="http://schemas.microsoft.com/office/powerpoint/2010/main" val="398345590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609600" y="-1"/>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pPr lvl="0"/>
            <a:r>
              <a:rPr lang="en-US" dirty="0">
                <a:effectLst>
                  <a:outerShdw blurRad="12700" dist="25400" dir="2700000" rotWithShape="0">
                    <a:srgbClr val="DDDDDD"/>
                  </a:outerShdw>
                </a:effectLst>
              </a:rPr>
              <a:t>Syllabus Review - </a:t>
            </a:r>
            <a:r>
              <a:rPr lang="en-US" sz="2000" b="1" dirty="0"/>
              <a:t>Student learning outcomes</a:t>
            </a:r>
            <a:r>
              <a:rPr lang="en-US" sz="2000" dirty="0"/>
              <a:t> </a:t>
            </a:r>
            <a:endParaRPr lang="en-US" b="1" i="1" dirty="0">
              <a:effectLst>
                <a:outerShdw blurRad="12700" dist="25400" dir="2700000" rotWithShape="0">
                  <a:srgbClr val="DDDDDD"/>
                </a:outerShdw>
              </a:effectLs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43001"/>
            <a:ext cx="9144000" cy="5369034"/>
          </a:xfrm>
          <a:prstGeom prst="rect">
            <a:avLst/>
          </a:prstGeom>
        </p:spPr>
      </p:pic>
    </p:spTree>
    <p:extLst>
      <p:ext uri="{BB962C8B-B14F-4D97-AF65-F5344CB8AC3E}">
        <p14:creationId xmlns:p14="http://schemas.microsoft.com/office/powerpoint/2010/main" val="1918502651"/>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759690" y="1662702"/>
            <a:ext cx="8003309" cy="1651001"/>
          </a:xfrm>
          <a:prstGeom prst="rect">
            <a:avLst/>
          </a:prstGeom>
        </p:spPr>
        <p:txBody>
          <a:bodyPr lIns="0" tIns="0" rIns="0" bIns="0">
            <a:normAutofit fontScale="90000"/>
          </a:bodyPr>
          <a:lstStyle>
            <a:lvl1pPr>
              <a:defRPr sz="2800">
                <a:latin typeface="Times New Roman Bold"/>
                <a:ea typeface="Times New Roman Bold"/>
                <a:cs typeface="Times New Roman Bold"/>
                <a:sym typeface="Times New Roman Bold"/>
              </a:defRPr>
            </a:lvl1pPr>
          </a:lstStyle>
          <a:p>
            <a:pPr algn="l"/>
            <a:br>
              <a:rPr lang="en-US" dirty="0">
                <a:effectLst>
                  <a:outerShdw blurRad="12700" dist="25400" dir="2700000" rotWithShape="0">
                    <a:srgbClr val="DDDDDD"/>
                  </a:outerShdw>
                </a:effectLst>
              </a:rPr>
            </a:br>
            <a:r>
              <a:rPr lang="en-US" b="1" dirty="0"/>
              <a:t>Student Academic Activities:</a:t>
            </a:r>
            <a:br>
              <a:rPr lang="en-US" dirty="0"/>
            </a:br>
            <a:br>
              <a:rPr lang="en-US" dirty="0">
                <a:effectLst>
                  <a:outerShdw blurRad="12700" dist="25400" dir="2700000" rotWithShape="0">
                    <a:srgbClr val="DDDDDD"/>
                  </a:outerShdw>
                </a:effectLst>
              </a:rPr>
            </a:br>
            <a:r>
              <a:rPr lang="en-US" dirty="0">
                <a:effectLst>
                  <a:outerShdw blurRad="12700" dist="25400" dir="2700000" rotWithShape="0">
                    <a:srgbClr val="DDDDDD"/>
                  </a:outerShdw>
                </a:effectLst>
              </a:rPr>
              <a:t>1) Read Chapter 1 of the Textbook.</a:t>
            </a:r>
            <a:br>
              <a:rPr lang="en-US" dirty="0">
                <a:effectLst>
                  <a:outerShdw blurRad="12700" dist="25400" dir="2700000" rotWithShape="0">
                    <a:srgbClr val="DDDDDD"/>
                  </a:outerShdw>
                </a:effectLst>
              </a:rPr>
            </a:br>
            <a:r>
              <a:rPr lang="en-US" dirty="0">
                <a:effectLst>
                  <a:outerShdw blurRad="12700" dist="25400" dir="2700000" rotWithShape="0">
                    <a:srgbClr val="DDDDDD"/>
                  </a:outerShdw>
                </a:effectLst>
              </a:rPr>
              <a:t>2) Email Dr. Batarseh (on </a:t>
            </a:r>
            <a:r>
              <a:rPr lang="en-US" dirty="0" err="1">
                <a:effectLst>
                  <a:outerShdw blurRad="12700" dist="25400" dir="2700000" rotWithShape="0">
                    <a:srgbClr val="DDDDDD"/>
                  </a:outerShdw>
                </a:effectLst>
              </a:rPr>
              <a:t>webcouses</a:t>
            </a:r>
            <a:r>
              <a:rPr lang="en-US" dirty="0">
                <a:effectLst>
                  <a:outerShdw blurRad="12700" dist="25400" dir="2700000" rotWithShape="0">
                    <a:srgbClr val="DDDDDD"/>
                  </a:outerShdw>
                </a:effectLst>
              </a:rPr>
              <a:t>) the current global market value </a:t>
            </a:r>
            <a:r>
              <a:rPr lang="en-US" u="sng" dirty="0">
                <a:effectLst>
                  <a:outerShdw blurRad="12700" dist="25400" dir="2700000" rotWithShape="0">
                    <a:srgbClr val="DDDDDD"/>
                  </a:outerShdw>
                </a:effectLst>
              </a:rPr>
              <a:t>of power electronics</a:t>
            </a:r>
            <a:r>
              <a:rPr lang="en-US" dirty="0">
                <a:effectLst>
                  <a:outerShdw blurRad="12700" dist="25400" dir="2700000" rotWithShape="0">
                    <a:srgbClr val="DDDDDD"/>
                  </a:outerShdw>
                </a:effectLst>
              </a:rPr>
              <a:t>  by this coming Sunday </a:t>
            </a:r>
            <a:br>
              <a:rPr lang="en-US" dirty="0">
                <a:effectLst>
                  <a:outerShdw blurRad="12700" dist="25400" dir="2700000" rotWithShape="0">
                    <a:srgbClr val="DDDDDD"/>
                  </a:outerShdw>
                </a:effectLst>
              </a:rPr>
            </a:br>
            <a:br>
              <a:rPr lang="en-US" dirty="0">
                <a:effectLst>
                  <a:outerShdw blurRad="12700" dist="25400" dir="2700000" rotWithShape="0">
                    <a:srgbClr val="DDDDDD"/>
                  </a:outerShdw>
                </a:effectLst>
              </a:rPr>
            </a:br>
            <a:r>
              <a:rPr lang="en-US" dirty="0">
                <a:effectLst>
                  <a:outerShdw blurRad="12700" dist="25400" dir="2700000" rotWithShape="0">
                    <a:srgbClr val="DDDDDD"/>
                  </a:outerShdw>
                </a:effectLst>
              </a:rPr>
              <a:t>Thank you</a:t>
            </a:r>
            <a:endParaRPr lang="en-US" b="1" i="1" dirty="0">
              <a:effectLst>
                <a:outerShdw blurRad="12700" dist="25400" dir="2700000" rotWithShape="0">
                  <a:srgbClr val="DDDDDD"/>
                </a:outerShdw>
              </a:effectLst>
            </a:endParaRPr>
          </a:p>
        </p:txBody>
      </p:sp>
    </p:spTree>
    <p:extLst>
      <p:ext uri="{BB962C8B-B14F-4D97-AF65-F5344CB8AC3E}">
        <p14:creationId xmlns:p14="http://schemas.microsoft.com/office/powerpoint/2010/main" val="178594540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609600" y="-1"/>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pPr lvl="0">
              <a:defRPr sz="1800"/>
            </a:pPr>
            <a:r>
              <a:rPr sz="2800"/>
              <a:t>Agenda</a:t>
            </a:r>
          </a:p>
        </p:txBody>
      </p:sp>
      <p:sp>
        <p:nvSpPr>
          <p:cNvPr id="37" name="Shape 37"/>
          <p:cNvSpPr>
            <a:spLocks noGrp="1"/>
          </p:cNvSpPr>
          <p:nvPr>
            <p:ph type="body" idx="1"/>
          </p:nvPr>
        </p:nvSpPr>
        <p:spPr>
          <a:xfrm>
            <a:off x="990600" y="1143000"/>
            <a:ext cx="8153400" cy="4114800"/>
          </a:xfrm>
          <a:prstGeom prst="rect">
            <a:avLst/>
          </a:prstGeom>
        </p:spPr>
        <p:txBody>
          <a:bodyPr lIns="0" tIns="0" rIns="0" bIns="0">
            <a:normAutofit/>
          </a:bodyPr>
          <a:lstStyle/>
          <a:p>
            <a:pPr lvl="0">
              <a:buSzTx/>
              <a:buNone/>
            </a:pPr>
            <a:endParaRPr sz="1400" i="1" dirty="0"/>
          </a:p>
          <a:p>
            <a:pPr marL="381000" lvl="0" indent="-381000">
              <a:buChar char="•"/>
            </a:pPr>
            <a:r>
              <a:rPr lang="en-US" sz="2000" dirty="0">
                <a:effectLst>
                  <a:outerShdw blurRad="12700" dist="25400" dir="2700000" rotWithShape="0">
                    <a:srgbClr val="DDDDDD"/>
                  </a:outerShdw>
                </a:effectLst>
                <a:latin typeface="Times New Roman Bold"/>
                <a:ea typeface="Times New Roman Bold"/>
                <a:cs typeface="Times New Roman Bold"/>
                <a:sym typeface="Times New Roman Bold"/>
              </a:rPr>
              <a:t>Welcoming remarks</a:t>
            </a:r>
            <a:endParaRPr sz="2000" dirty="0">
              <a:effectLst>
                <a:outerShdw blurRad="12700" dist="25400" dir="2700000" rotWithShape="0">
                  <a:srgbClr val="DDDDDD"/>
                </a:outerShdw>
              </a:effectLst>
              <a:latin typeface="Times New Roman Bold"/>
              <a:ea typeface="Times New Roman Bold"/>
              <a:cs typeface="Times New Roman Bold"/>
              <a:sym typeface="Times New Roman Bold"/>
            </a:endParaRPr>
          </a:p>
          <a:p>
            <a:pPr marL="381000" lvl="0" indent="-381000">
              <a:buChar char="•"/>
            </a:pPr>
            <a:r>
              <a:rPr sz="2000" dirty="0">
                <a:effectLst>
                  <a:outerShdw blurRad="12700" dist="25400" dir="2700000" rotWithShape="0">
                    <a:srgbClr val="DDDDDD"/>
                  </a:outerShdw>
                </a:effectLst>
                <a:latin typeface="Times New Roman Bold"/>
                <a:ea typeface="Times New Roman Bold"/>
                <a:cs typeface="Times New Roman Bold"/>
                <a:sym typeface="Times New Roman Bold"/>
              </a:rPr>
              <a:t>Syllabus Review</a:t>
            </a:r>
            <a:endParaRPr sz="2000" b="1" i="1" dirty="0">
              <a:effectLst>
                <a:outerShdw blurRad="12700" dist="25400" dir="2700000" rotWithShape="0">
                  <a:srgbClr val="DDDDDD"/>
                </a:outerShdw>
              </a:effectLst>
            </a:endParaRPr>
          </a:p>
          <a:p>
            <a:pPr marL="381000" lvl="0" indent="-381000">
              <a:buClr>
                <a:srgbClr val="000000"/>
              </a:buClr>
              <a:buChar char="•"/>
            </a:pPr>
            <a:r>
              <a:rPr sz="2000" dirty="0">
                <a:effectLst>
                  <a:outerShdw blurRad="12700" dist="25400" dir="2700000" rotWithShape="0">
                    <a:srgbClr val="DDDDDD"/>
                  </a:outerShdw>
                </a:effectLst>
                <a:latin typeface="Times New Roman Bold"/>
                <a:ea typeface="Times New Roman Bold"/>
                <a:cs typeface="Times New Roman Bold"/>
                <a:sym typeface="Times New Roman Bold"/>
              </a:rPr>
              <a:t>Course Topics</a:t>
            </a:r>
          </a:p>
          <a:p>
            <a:pPr marL="381000" lvl="0" indent="-381000">
              <a:buClr>
                <a:srgbClr val="000000"/>
              </a:buClr>
              <a:buChar char="•"/>
            </a:pPr>
            <a:r>
              <a:rPr sz="2000" dirty="0">
                <a:effectLst>
                  <a:outerShdw blurRad="12700" dist="25400" dir="2700000" rotWithShape="0">
                    <a:srgbClr val="DDDDDD"/>
                  </a:outerShdw>
                </a:effectLst>
                <a:latin typeface="Times New Roman Bold"/>
                <a:ea typeface="Times New Roman Bold"/>
                <a:cs typeface="Times New Roman Bold"/>
                <a:sym typeface="Times New Roman Bold"/>
              </a:rPr>
              <a:t>Questions</a:t>
            </a:r>
            <a:endParaRPr lang="en-US" sz="2000" dirty="0">
              <a:effectLst>
                <a:outerShdw blurRad="12700" dist="25400" dir="2700000" rotWithShape="0">
                  <a:srgbClr val="DDDDDD"/>
                </a:outerShdw>
              </a:effectLst>
              <a:latin typeface="Times New Roman Bold"/>
              <a:ea typeface="Times New Roman Bold"/>
              <a:cs typeface="Times New Roman Bold"/>
              <a:sym typeface="Times New Roman Bold"/>
            </a:endParaRPr>
          </a:p>
          <a:p>
            <a:pPr marL="381000" lvl="0" indent="-381000">
              <a:buClr>
                <a:srgbClr val="000000"/>
              </a:buClr>
              <a:buChar char="•"/>
            </a:pPr>
            <a:r>
              <a:rPr lang="en-US" sz="2000" dirty="0">
                <a:effectLst>
                  <a:outerShdw blurRad="12700" dist="25400" dir="2700000" rotWithShape="0">
                    <a:srgbClr val="DDDDDD"/>
                  </a:outerShdw>
                </a:effectLst>
                <a:latin typeface="Times New Roman Bold"/>
                <a:ea typeface="Times New Roman Bold"/>
                <a:cs typeface="Times New Roman Bold"/>
                <a:sym typeface="Times New Roman Bold"/>
              </a:rPr>
              <a:t>Your Academic Assignment </a:t>
            </a:r>
            <a:r>
              <a:rPr lang="mr-IN" sz="2000" dirty="0">
                <a:effectLst>
                  <a:outerShdw blurRad="12700" dist="25400" dir="2700000" rotWithShape="0">
                    <a:srgbClr val="DDDDDD"/>
                  </a:outerShdw>
                </a:effectLst>
                <a:latin typeface="Times New Roman Bold"/>
                <a:ea typeface="Times New Roman Bold"/>
                <a:cs typeface="Times New Roman Bold"/>
                <a:sym typeface="Times New Roman Bold"/>
              </a:rPr>
              <a:t>–</a:t>
            </a:r>
            <a:r>
              <a:rPr lang="en-US" sz="2000" dirty="0">
                <a:effectLst>
                  <a:outerShdw blurRad="12700" dist="25400" dir="2700000" rotWithShape="0">
                    <a:srgbClr val="DDDDDD"/>
                  </a:outerShdw>
                </a:effectLst>
                <a:latin typeface="Times New Roman Bold"/>
                <a:ea typeface="Times New Roman Bold"/>
                <a:cs typeface="Times New Roman Bold"/>
                <a:sym typeface="Times New Roman Bold"/>
              </a:rPr>
              <a:t> Due by this Sunday.</a:t>
            </a:r>
            <a:endParaRPr sz="2000" dirty="0">
              <a:effectLst>
                <a:outerShdw blurRad="12700" dist="25400" dir="2700000" rotWithShape="0">
                  <a:srgbClr val="DDDDDD"/>
                </a:outerShdw>
              </a:effectLst>
              <a:latin typeface="Times New Roman Bold"/>
              <a:ea typeface="Times New Roman Bold"/>
              <a:cs typeface="Times New Roman Bold"/>
              <a:sym typeface="Times New Roman Bo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609600" y="-1"/>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r>
              <a:rPr lang="en-US" b="1" dirty="0"/>
              <a:t>POWER ELECTRONICS I</a:t>
            </a:r>
            <a:br>
              <a:rPr lang="en-US" dirty="0"/>
            </a:br>
            <a:r>
              <a:rPr lang="en-US" b="1" dirty="0"/>
              <a:t>EEL 5245</a:t>
            </a:r>
            <a:r>
              <a:rPr lang="en-US" dirty="0"/>
              <a:t> - </a:t>
            </a:r>
            <a:r>
              <a:rPr lang="en-US" b="1" dirty="0"/>
              <a:t>FALL 2018</a:t>
            </a:r>
            <a:endParaRPr lang="en-US" dirty="0"/>
          </a:p>
        </p:txBody>
      </p:sp>
      <p:sp>
        <p:nvSpPr>
          <p:cNvPr id="3" name="TextBox 2"/>
          <p:cNvSpPr txBox="1"/>
          <p:nvPr/>
        </p:nvSpPr>
        <p:spPr>
          <a:xfrm>
            <a:off x="277091" y="1154545"/>
            <a:ext cx="8543636" cy="624786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b="1" dirty="0"/>
              <a:t>Instructor: </a:t>
            </a:r>
            <a:r>
              <a:rPr lang="en-US" dirty="0"/>
              <a:t>		Dr. Issa Batarseh</a:t>
            </a:r>
          </a:p>
          <a:p>
            <a:r>
              <a:rPr lang="en-US" b="1" dirty="0"/>
              <a:t>Office:</a:t>
            </a:r>
            <a:r>
              <a:rPr lang="en-US" dirty="0"/>
              <a:t>			HEC 204</a:t>
            </a:r>
          </a:p>
          <a:p>
            <a:r>
              <a:rPr lang="en-US" b="1" dirty="0"/>
              <a:t>Office Hours:</a:t>
            </a:r>
            <a:r>
              <a:rPr lang="en-US" dirty="0"/>
              <a:t>		M, W 	10:15 - 11:45 PM </a:t>
            </a:r>
          </a:p>
          <a:p>
            <a:r>
              <a:rPr lang="en-US" b="1" dirty="0"/>
              <a:t>Phone:</a:t>
            </a:r>
            <a:r>
              <a:rPr lang="en-US" dirty="0"/>
              <a:t>		Work: 	407-823-0185 </a:t>
            </a:r>
          </a:p>
          <a:p>
            <a:r>
              <a:rPr lang="en-US" dirty="0"/>
              <a:t>			Cell: 	407-962-8630</a:t>
            </a:r>
          </a:p>
          <a:p>
            <a:r>
              <a:rPr lang="en-US" b="1" dirty="0"/>
              <a:t>Email:			 </a:t>
            </a:r>
            <a:r>
              <a:rPr lang="en-US" b="1" u="sng" dirty="0">
                <a:hlinkClick r:id="rId2"/>
              </a:rPr>
              <a:t>issa.batarseh@ucf.edu</a:t>
            </a:r>
            <a:endParaRPr lang="en-US" dirty="0"/>
          </a:p>
          <a:p>
            <a:r>
              <a:rPr lang="en-US" b="1" dirty="0"/>
              <a:t>Class Hours:</a:t>
            </a:r>
            <a:r>
              <a:rPr lang="en-US" dirty="0"/>
              <a:t>		MW 9:00 – 10:15 AM</a:t>
            </a:r>
          </a:p>
          <a:p>
            <a:r>
              <a:rPr lang="en-US" b="1" dirty="0"/>
              <a:t>Class Room:</a:t>
            </a:r>
            <a:r>
              <a:rPr lang="en-US" dirty="0"/>
              <a:t>		ENG1 386A </a:t>
            </a:r>
          </a:p>
          <a:p>
            <a:r>
              <a:rPr lang="en-US" b="1" dirty="0"/>
              <a:t>Textbook:</a:t>
            </a:r>
            <a:r>
              <a:rPr lang="en-US" dirty="0"/>
              <a:t>		</a:t>
            </a:r>
            <a:r>
              <a:rPr lang="en-US" i="1" dirty="0"/>
              <a:t>Power Electronics </a:t>
            </a:r>
            <a:r>
              <a:rPr lang="en-US" dirty="0"/>
              <a:t>- </a:t>
            </a:r>
            <a:r>
              <a:rPr lang="en-US" sz="1800" i="1" dirty="0"/>
              <a:t>Circuit Analysis and Design</a:t>
            </a:r>
            <a:endParaRPr lang="en-US" i="1" dirty="0"/>
          </a:p>
          <a:p>
            <a:r>
              <a:rPr lang="en-US" dirty="0"/>
              <a:t>			I. Batarseh and H. </a:t>
            </a:r>
            <a:r>
              <a:rPr lang="en-US" dirty="0" err="1"/>
              <a:t>Harb</a:t>
            </a:r>
            <a:r>
              <a:rPr lang="en-US" dirty="0"/>
              <a:t>, Springer, 2018.</a:t>
            </a:r>
          </a:p>
          <a:p>
            <a:r>
              <a:rPr lang="en-US" u="sng" dirty="0">
                <a:hlinkClick r:id="rId3"/>
              </a:rPr>
              <a:t>https://link.springer.com/book/10.1007%2F978-3-319-68366-9</a:t>
            </a:r>
            <a:r>
              <a:rPr lang="en-US" dirty="0"/>
              <a:t> </a:t>
            </a:r>
            <a:r>
              <a:rPr lang="en-US" b="1" dirty="0"/>
              <a:t>References:</a:t>
            </a:r>
          </a:p>
          <a:p>
            <a:pPr marL="457200" indent="-457200">
              <a:buAutoNum type="arabicPeriod"/>
            </a:pPr>
            <a:r>
              <a:rPr lang="en-US" sz="2000" b="1" i="1" dirty="0"/>
              <a:t>Fundamentals of Power Electronics</a:t>
            </a:r>
            <a:r>
              <a:rPr lang="en-US" sz="2000" b="1" dirty="0"/>
              <a:t>, </a:t>
            </a:r>
            <a:r>
              <a:rPr lang="en-US" sz="2000" dirty="0"/>
              <a:t>Erickson and </a:t>
            </a:r>
            <a:r>
              <a:rPr lang="en-US" sz="2000" dirty="0" err="1"/>
              <a:t>Maksimovic</a:t>
            </a:r>
            <a:r>
              <a:rPr lang="en-US" sz="2000" dirty="0"/>
              <a:t>, 2001</a:t>
            </a:r>
          </a:p>
          <a:p>
            <a:pPr marL="457200" indent="-457200">
              <a:buAutoNum type="arabicPeriod"/>
            </a:pPr>
            <a:r>
              <a:rPr lang="en-US" sz="2000" b="1" i="1" dirty="0"/>
              <a:t>Power Electronics: Converters, Applications and Design</a:t>
            </a:r>
            <a:r>
              <a:rPr lang="en-US" sz="2000" dirty="0"/>
              <a:t>, Mohan, </a:t>
            </a:r>
            <a:r>
              <a:rPr lang="en-US" sz="2000" dirty="0" err="1"/>
              <a:t>Undeland</a:t>
            </a:r>
            <a:r>
              <a:rPr lang="en-US" sz="2000" dirty="0"/>
              <a:t> and  Robbins</a:t>
            </a:r>
            <a:r>
              <a:rPr lang="en-US" b="1" i="1" dirty="0"/>
              <a:t>			</a:t>
            </a:r>
            <a:endParaRPr lang="en-US" dirty="0"/>
          </a:p>
          <a:p>
            <a:r>
              <a:rPr lang="en-US" dirty="0"/>
              <a:t> </a:t>
            </a:r>
          </a:p>
          <a:p>
            <a:pPr marL="0" marR="0" indent="0" algn="l" defTabSz="9144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000000"/>
              </a:solidFill>
              <a:effectLst/>
              <a:uFillTx/>
              <a:latin typeface="Times New Roman"/>
              <a:ea typeface="Times New Roman"/>
              <a:cs typeface="Times New Roman"/>
              <a:sym typeface="Times New Roman"/>
            </a:endParaRPr>
          </a:p>
        </p:txBody>
      </p:sp>
    </p:spTree>
    <p:extLst>
      <p:ext uri="{BB962C8B-B14F-4D97-AF65-F5344CB8AC3E}">
        <p14:creationId xmlns:p14="http://schemas.microsoft.com/office/powerpoint/2010/main" val="214517406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609600" y="-1"/>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pPr lvl="0"/>
            <a:r>
              <a:rPr lang="en-US" dirty="0">
                <a:effectLst>
                  <a:outerShdw blurRad="12700" dist="25400" dir="2700000" rotWithShape="0">
                    <a:srgbClr val="DDDDDD"/>
                  </a:outerShdw>
                </a:effectLst>
              </a:rPr>
              <a:t>Syllabus Review</a:t>
            </a:r>
            <a:endParaRPr lang="en-US" b="1" i="1" dirty="0">
              <a:effectLst>
                <a:outerShdw blurRad="12700" dist="25400" dir="2700000" rotWithShape="0">
                  <a:srgbClr val="DDDDDD"/>
                </a:outerShdw>
              </a:effectLst>
            </a:endParaRPr>
          </a:p>
        </p:txBody>
      </p:sp>
      <p:sp>
        <p:nvSpPr>
          <p:cNvPr id="4" name="TextBox 3"/>
          <p:cNvSpPr txBox="1"/>
          <p:nvPr/>
        </p:nvSpPr>
        <p:spPr>
          <a:xfrm>
            <a:off x="277091" y="1154545"/>
            <a:ext cx="8543636" cy="483209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b="1" dirty="0"/>
              <a:t>Catalog Description:</a:t>
            </a:r>
            <a:r>
              <a:rPr lang="en-US" dirty="0"/>
              <a:t> </a:t>
            </a:r>
            <a:r>
              <a:rPr lang="en-US" sz="2000" dirty="0"/>
              <a:t>Principles of power electronics, power semiconductor devices, switch-mode dc-dc converters, power losses, converter dynamics, stability and control design. </a:t>
            </a:r>
          </a:p>
          <a:p>
            <a:r>
              <a:rPr lang="en-US" b="1" dirty="0"/>
              <a:t> </a:t>
            </a:r>
            <a:endParaRPr lang="en-US" dirty="0"/>
          </a:p>
          <a:p>
            <a:r>
              <a:rPr lang="en-US" b="1" dirty="0"/>
              <a:t>Objective:</a:t>
            </a:r>
            <a:r>
              <a:rPr lang="en-US" dirty="0"/>
              <a:t> </a:t>
            </a:r>
            <a:r>
              <a:rPr lang="en-US" sz="2000" dirty="0"/>
              <a:t>The objective of this course is to present the principles of power electronics and its applications.  This includes power electronics circuits, power semiconductor devices, and converter topologies.  The student will learn analysis and design techniques for switch-mode converters using the buck, boost, and buck-boost topologies.  The course will emphasize complex theoretical analysis and computer simulation tools as course project. </a:t>
            </a:r>
          </a:p>
          <a:p>
            <a:r>
              <a:rPr lang="en-US" b="1" dirty="0"/>
              <a:t> </a:t>
            </a:r>
            <a:endParaRPr lang="en-US" dirty="0"/>
          </a:p>
          <a:p>
            <a:r>
              <a:rPr lang="en-US" b="1" dirty="0"/>
              <a:t>Prerequisites:</a:t>
            </a:r>
            <a:r>
              <a:rPr lang="en-US" dirty="0"/>
              <a:t>		Electronic Circuits - EEL 4309.</a:t>
            </a:r>
          </a:p>
          <a:p>
            <a:r>
              <a:rPr lang="en-US" b="1" dirty="0"/>
              <a:t>Course Content:</a:t>
            </a:r>
            <a:r>
              <a:rPr lang="en-US" dirty="0"/>
              <a:t>	Engineering Design:		1 credit hours </a:t>
            </a:r>
          </a:p>
          <a:p>
            <a:r>
              <a:rPr lang="en-US" dirty="0"/>
              <a:t>			Engineering Science:		2 </a:t>
            </a:r>
            <a:r>
              <a:rPr lang="en-US"/>
              <a:t>credit hours</a:t>
            </a:r>
            <a:endParaRPr lang="en-US" dirty="0"/>
          </a:p>
        </p:txBody>
      </p:sp>
    </p:spTree>
    <p:extLst>
      <p:ext uri="{BB962C8B-B14F-4D97-AF65-F5344CB8AC3E}">
        <p14:creationId xmlns:p14="http://schemas.microsoft.com/office/powerpoint/2010/main" val="93981958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685800" y="-235975"/>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r>
              <a:rPr lang="en-US" dirty="0">
                <a:effectLst>
                  <a:outerShdw blurRad="12700" dist="25400" dir="2700000" rotWithShape="0">
                    <a:srgbClr val="DDDDDD"/>
                  </a:outerShdw>
                </a:effectLst>
              </a:rPr>
              <a:t>Syllabus Review - </a:t>
            </a:r>
            <a:r>
              <a:rPr lang="en-US" b="1" dirty="0"/>
              <a:t>Covered Topics</a:t>
            </a:r>
            <a:endParaRPr lang="en-US" b="1" i="1" dirty="0">
              <a:effectLst>
                <a:outerShdw blurRad="12700" dist="25400" dir="2700000" rotWithShape="0">
                  <a:srgbClr val="DDDDDD"/>
                </a:outerShdw>
              </a:effectLst>
            </a:endParaRPr>
          </a:p>
        </p:txBody>
      </p:sp>
      <p:sp>
        <p:nvSpPr>
          <p:cNvPr id="5" name="TextBox 4"/>
          <p:cNvSpPr txBox="1"/>
          <p:nvPr/>
        </p:nvSpPr>
        <p:spPr>
          <a:xfrm>
            <a:off x="277091" y="1154545"/>
            <a:ext cx="8543636" cy="58785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dirty="0"/>
              <a:t> </a:t>
            </a:r>
            <a:r>
              <a:rPr lang="en-US" sz="2000" b="1" i="1" dirty="0"/>
              <a:t>Introduction (Chapter 1)</a:t>
            </a:r>
            <a:endParaRPr lang="en-US" sz="2000" dirty="0"/>
          </a:p>
          <a:p>
            <a:pPr lvl="1"/>
            <a:r>
              <a:rPr lang="en-US" sz="2000" dirty="0"/>
              <a:t>1.1 What is Power Electronics?</a:t>
            </a:r>
          </a:p>
          <a:p>
            <a:pPr lvl="1"/>
            <a:r>
              <a:rPr lang="en-US" sz="2000" dirty="0"/>
              <a:t>1.3 The Need for Power Conversion</a:t>
            </a:r>
          </a:p>
          <a:p>
            <a:pPr lvl="1"/>
            <a:r>
              <a:rPr lang="en-US" sz="2000" dirty="0"/>
              <a:t>1.4 Power Electronics Systems</a:t>
            </a:r>
          </a:p>
          <a:p>
            <a:pPr lvl="1"/>
            <a:r>
              <a:rPr lang="en-US" sz="2000" dirty="0"/>
              <a:t>1.5 Applications of Power Electronics</a:t>
            </a:r>
          </a:p>
          <a:p>
            <a:pPr lvl="1"/>
            <a:r>
              <a:rPr lang="en-US" sz="2000" dirty="0"/>
              <a:t>1.6 Future Trends</a:t>
            </a:r>
          </a:p>
          <a:p>
            <a:r>
              <a:rPr lang="en-US" sz="2000" b="1" i="1" dirty="0"/>
              <a:t>Switching Concepts and Overview of Power Semiconductor Devices (Chapter 2)</a:t>
            </a:r>
            <a:endParaRPr lang="en-US" sz="2000" dirty="0"/>
          </a:p>
          <a:p>
            <a:pPr lvl="1"/>
            <a:r>
              <a:rPr lang="en-US" sz="2000" dirty="0"/>
              <a:t>2.1 The Need for Switching in Power Electronic Circuits</a:t>
            </a:r>
          </a:p>
          <a:p>
            <a:pPr lvl="1"/>
            <a:r>
              <a:rPr lang="en-US" sz="2000" dirty="0"/>
              <a:t>2.2 Switching Characteristics</a:t>
            </a:r>
          </a:p>
          <a:p>
            <a:pPr lvl="1"/>
            <a:r>
              <a:rPr lang="en-US" sz="2000" dirty="0"/>
              <a:t>2.4 Types of Switches</a:t>
            </a:r>
          </a:p>
          <a:p>
            <a:pPr lvl="1"/>
            <a:r>
              <a:rPr lang="en-US" sz="2000" dirty="0"/>
              <a:t>2.5 Available Semiconductor Switching Devices</a:t>
            </a:r>
          </a:p>
          <a:p>
            <a:pPr lvl="1"/>
            <a:r>
              <a:rPr lang="en-US" sz="2000" dirty="0"/>
              <a:t>2.6 Comparison of Switching Devices</a:t>
            </a:r>
          </a:p>
          <a:p>
            <a:pPr lvl="1"/>
            <a:r>
              <a:rPr lang="en-US" sz="2000" dirty="0"/>
              <a:t>2.7 Future Trends in Power Devices</a:t>
            </a:r>
          </a:p>
          <a:p>
            <a:pPr lvl="1"/>
            <a:r>
              <a:rPr lang="en-US" sz="2000" dirty="0"/>
              <a:t>2.8 </a:t>
            </a:r>
            <a:r>
              <a:rPr lang="en-US" sz="2000" dirty="0" err="1"/>
              <a:t>Snubber</a:t>
            </a:r>
            <a:r>
              <a:rPr lang="en-US" sz="2000" dirty="0"/>
              <a:t> Circuits</a:t>
            </a:r>
          </a:p>
          <a:p>
            <a:r>
              <a:rPr lang="en-US" sz="2000" b="1" i="1" dirty="0"/>
              <a:t>Switching Circuits, Power Computations and Component Concepts (Chapter 3)</a:t>
            </a:r>
            <a:endParaRPr lang="en-US" sz="2000" dirty="0"/>
          </a:p>
          <a:p>
            <a:pPr lvl="1"/>
            <a:r>
              <a:rPr lang="en-US" sz="2000" dirty="0"/>
              <a:t>3.1 Diode Switching Circuits</a:t>
            </a:r>
          </a:p>
          <a:p>
            <a:pPr lvl="1"/>
            <a:r>
              <a:rPr lang="en-US" sz="2000" dirty="0"/>
              <a:t>3.2 Basic Power and Harmonic Concepts for Sinusoidal and Non-sinusoidal 	Waveforms</a:t>
            </a:r>
          </a:p>
        </p:txBody>
      </p:sp>
    </p:spTree>
    <p:extLst>
      <p:ext uri="{BB962C8B-B14F-4D97-AF65-F5344CB8AC3E}">
        <p14:creationId xmlns:p14="http://schemas.microsoft.com/office/powerpoint/2010/main" val="147717108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1182255" y="-229493"/>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r>
              <a:rPr lang="en-US" dirty="0">
                <a:effectLst>
                  <a:outerShdw blurRad="12700" dist="25400" dir="2700000" rotWithShape="0">
                    <a:srgbClr val="DDDDDD"/>
                  </a:outerShdw>
                </a:effectLst>
              </a:rPr>
              <a:t>Syllabus Review - </a:t>
            </a:r>
            <a:r>
              <a:rPr lang="en-US" b="1" dirty="0"/>
              <a:t>Covered Topics (cont’d)</a:t>
            </a:r>
            <a:endParaRPr lang="en-US" b="1" i="1" dirty="0">
              <a:effectLst>
                <a:outerShdw blurRad="12700" dist="25400" dir="2700000" rotWithShape="0">
                  <a:srgbClr val="DDDDDD"/>
                </a:outerShdw>
              </a:effectLst>
            </a:endParaRPr>
          </a:p>
        </p:txBody>
      </p:sp>
      <p:sp>
        <p:nvSpPr>
          <p:cNvPr id="5" name="TextBox 4"/>
          <p:cNvSpPr txBox="1"/>
          <p:nvPr/>
        </p:nvSpPr>
        <p:spPr>
          <a:xfrm>
            <a:off x="277091" y="1154545"/>
            <a:ext cx="8543636" cy="415498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dirty="0"/>
              <a:t> </a:t>
            </a:r>
            <a:r>
              <a:rPr lang="en-US" sz="2000" b="1" i="1" dirty="0"/>
              <a:t>Non-isolated DC-DC Converters (Chapter 4)</a:t>
            </a:r>
          </a:p>
          <a:p>
            <a:endParaRPr lang="en-US" sz="2000" dirty="0"/>
          </a:p>
          <a:p>
            <a:r>
              <a:rPr lang="en-US" sz="2000" dirty="0"/>
              <a:t>4.1 Power supply applications</a:t>
            </a:r>
          </a:p>
          <a:p>
            <a:r>
              <a:rPr lang="en-US" sz="2000" dirty="0"/>
              <a:t>4.2 DC-DC Converter Topologies-Continuous Conduction Mode (CCM)</a:t>
            </a:r>
          </a:p>
          <a:p>
            <a:r>
              <a:rPr lang="en-US" sz="2000" dirty="0"/>
              <a:t>4.3 DC-DC Converter Topologies-Discontinuous Conduction Mode (DCM)</a:t>
            </a:r>
          </a:p>
          <a:p>
            <a:r>
              <a:rPr lang="en-US" sz="2000" dirty="0"/>
              <a:t>4.4 Non-ideal Effects</a:t>
            </a:r>
          </a:p>
          <a:p>
            <a:r>
              <a:rPr lang="en-US" sz="2000" dirty="0"/>
              <a:t>4.5 Switch Utilization Factor</a:t>
            </a:r>
          </a:p>
          <a:p>
            <a:endParaRPr lang="en-US" sz="2000" b="1" i="1" dirty="0"/>
          </a:p>
          <a:p>
            <a:r>
              <a:rPr lang="en-US" sz="2000" b="1" i="1" dirty="0"/>
              <a:t>Isolated DC-DC Converters (Chapter 5)</a:t>
            </a:r>
            <a:endParaRPr lang="en-US" sz="2000" dirty="0"/>
          </a:p>
          <a:p>
            <a:r>
              <a:rPr lang="en-US" sz="2000" dirty="0"/>
              <a:t>Buck- and Boost-derived isolated DC-DC converters.</a:t>
            </a:r>
          </a:p>
          <a:p>
            <a:r>
              <a:rPr lang="en-US" sz="2000" dirty="0"/>
              <a:t>Power supply applications</a:t>
            </a:r>
          </a:p>
          <a:p>
            <a:endParaRPr lang="en-US" sz="2000" b="1" i="1" dirty="0"/>
          </a:p>
          <a:p>
            <a:r>
              <a:rPr lang="en-US" sz="2000" b="1" i="1" dirty="0"/>
              <a:t>Converter Dynamics and Control (Additional Material if time permits)</a:t>
            </a:r>
            <a:endParaRPr lang="en-US" sz="2000" dirty="0"/>
          </a:p>
        </p:txBody>
      </p:sp>
    </p:spTree>
    <p:extLst>
      <p:ext uri="{BB962C8B-B14F-4D97-AF65-F5344CB8AC3E}">
        <p14:creationId xmlns:p14="http://schemas.microsoft.com/office/powerpoint/2010/main" val="119009969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609600" y="-1"/>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pPr lvl="0"/>
            <a:r>
              <a:rPr lang="en-US" dirty="0">
                <a:effectLst>
                  <a:outerShdw blurRad="12700" dist="25400" dir="2700000" rotWithShape="0">
                    <a:srgbClr val="DDDDDD"/>
                  </a:outerShdw>
                </a:effectLst>
              </a:rPr>
              <a:t>Syllabus Review </a:t>
            </a:r>
            <a:r>
              <a:rPr lang="mr-IN" dirty="0">
                <a:effectLst>
                  <a:outerShdw blurRad="12700" dist="25400" dir="2700000" rotWithShape="0">
                    <a:srgbClr val="DDDDDD"/>
                  </a:outerShdw>
                </a:effectLst>
              </a:rPr>
              <a:t>–</a:t>
            </a:r>
            <a:r>
              <a:rPr lang="en-US" dirty="0">
                <a:effectLst>
                  <a:outerShdw blurRad="12700" dist="25400" dir="2700000" rotWithShape="0">
                    <a:srgbClr val="DDDDDD"/>
                  </a:outerShdw>
                </a:effectLst>
              </a:rPr>
              <a:t> Assignments/Grading</a:t>
            </a:r>
            <a:endParaRPr lang="en-US" b="1" i="1" dirty="0">
              <a:effectLst>
                <a:outerShdw blurRad="12700" dist="25400" dir="2700000" rotWithShape="0">
                  <a:srgbClr val="DDDDDD"/>
                </a:outerShdw>
              </a:effectLst>
            </a:endParaRPr>
          </a:p>
        </p:txBody>
      </p:sp>
      <p:sp>
        <p:nvSpPr>
          <p:cNvPr id="4" name="Rectangle 3"/>
          <p:cNvSpPr/>
          <p:nvPr/>
        </p:nvSpPr>
        <p:spPr>
          <a:xfrm>
            <a:off x="80818" y="1166139"/>
            <a:ext cx="9063182" cy="2369880"/>
          </a:xfrm>
          <a:prstGeom prst="rect">
            <a:avLst/>
          </a:prstGeom>
        </p:spPr>
        <p:txBody>
          <a:bodyPr wrap="square">
            <a:spAutoFit/>
          </a:bodyPr>
          <a:lstStyle/>
          <a:p>
            <a:pPr algn="just"/>
            <a:r>
              <a:rPr lang="en-US" b="1" dirty="0"/>
              <a:t>Homework:</a:t>
            </a:r>
            <a:r>
              <a:rPr lang="en-US" dirty="0"/>
              <a:t> </a:t>
            </a:r>
            <a:r>
              <a:rPr lang="en-US" sz="2000" dirty="0"/>
              <a:t>Homework assignments will be based on the textbook by the instructor. </a:t>
            </a:r>
            <a:r>
              <a:rPr lang="en-US" sz="1800" dirty="0">
                <a:effectLst/>
                <a:latin typeface="Times New Roman" panose="02020603050405020304" pitchFamily="18" charset="0"/>
                <a:ea typeface="Times New Roman" panose="02020603050405020304" pitchFamily="18" charset="0"/>
              </a:rPr>
              <a:t>No need to turn them in, but solutions will be provided.</a:t>
            </a:r>
          </a:p>
          <a:p>
            <a:r>
              <a:rPr lang="en-US" b="1" dirty="0"/>
              <a:t>Project:</a:t>
            </a:r>
            <a:r>
              <a:rPr lang="en-US" dirty="0"/>
              <a:t> </a:t>
            </a:r>
            <a:r>
              <a:rPr lang="en-US" sz="2000" dirty="0"/>
              <a:t>Each student will be required to choose a topic and submit 10 to 15 pages report at the end of the semester. You may select any topic in power electronics, provided it has appreciative level of theoretical complexity and must have simulation results to prove theory. Any simulation software is acceptable. However, list of suggested topics will be given to you later on in the course. </a:t>
            </a:r>
          </a:p>
        </p:txBody>
      </p:sp>
      <p:sp>
        <p:nvSpPr>
          <p:cNvPr id="6" name="Rectangle 3">
            <a:extLst>
              <a:ext uri="{FF2B5EF4-FFF2-40B4-BE49-F238E27FC236}">
                <a16:creationId xmlns:a16="http://schemas.microsoft.com/office/drawing/2014/main" id="{6F882A10-888A-6D47-8245-1D35DB206317}"/>
              </a:ext>
            </a:extLst>
          </p:cNvPr>
          <p:cNvSpPr>
            <a:spLocks noChangeArrowheads="1"/>
          </p:cNvSpPr>
          <p:nvPr/>
        </p:nvSpPr>
        <p:spPr bwMode="auto">
          <a:xfrm>
            <a:off x="80818" y="4183117"/>
            <a:ext cx="7907044" cy="1255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Rectangle 6">
            <a:extLst>
              <a:ext uri="{FF2B5EF4-FFF2-40B4-BE49-F238E27FC236}">
                <a16:creationId xmlns:a16="http://schemas.microsoft.com/office/drawing/2014/main" id="{81683A90-68E8-914A-AB63-16037243E106}"/>
              </a:ext>
            </a:extLst>
          </p:cNvPr>
          <p:cNvSpPr>
            <a:spLocks noChangeArrowheads="1"/>
          </p:cNvSpPr>
          <p:nvPr/>
        </p:nvSpPr>
        <p:spPr bwMode="auto">
          <a:xfrm>
            <a:off x="241738" y="3987983"/>
            <a:ext cx="7907044" cy="2654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tabLst>
                <a:tab pos="-457200" algn="l"/>
              </a:tabLst>
              <a:defRPr>
                <a:solidFill>
                  <a:schemeClr val="tx1"/>
                </a:solidFill>
                <a:latin typeface="Arial" panose="020B0604020202020204" pitchFamily="34" charset="0"/>
              </a:defRPr>
            </a:lvl1pPr>
            <a:lvl2pPr marL="457200" algn="l" rtl="0" eaLnBrk="0" fontAlgn="base" hangingPunct="0">
              <a:spcBef>
                <a:spcPct val="0"/>
              </a:spcBef>
              <a:spcAft>
                <a:spcPct val="0"/>
              </a:spcAft>
              <a:tabLst>
                <a:tab pos="-457200" algn="l"/>
              </a:tabLst>
              <a:defRPr>
                <a:solidFill>
                  <a:schemeClr val="tx1"/>
                </a:solidFill>
                <a:latin typeface="Arial" panose="020B0604020202020204" pitchFamily="34" charset="0"/>
              </a:defRPr>
            </a:lvl2pPr>
            <a:lvl3pPr marL="914400" algn="l" rtl="0" eaLnBrk="0" fontAlgn="base" hangingPunct="0">
              <a:spcBef>
                <a:spcPct val="0"/>
              </a:spcBef>
              <a:spcAft>
                <a:spcPct val="0"/>
              </a:spcAft>
              <a:tabLst>
                <a:tab pos="-457200" algn="l"/>
              </a:tabLst>
              <a:defRPr>
                <a:solidFill>
                  <a:schemeClr val="tx1"/>
                </a:solidFill>
                <a:latin typeface="Arial" panose="020B0604020202020204" pitchFamily="34" charset="0"/>
              </a:defRPr>
            </a:lvl3pPr>
            <a:lvl4pPr marL="1371600" algn="l" rtl="0" eaLnBrk="0" fontAlgn="base" hangingPunct="0">
              <a:spcBef>
                <a:spcPct val="0"/>
              </a:spcBef>
              <a:spcAft>
                <a:spcPct val="0"/>
              </a:spcAft>
              <a:tabLst>
                <a:tab pos="-457200" algn="l"/>
              </a:tabLst>
              <a:defRPr>
                <a:solidFill>
                  <a:schemeClr val="tx1"/>
                </a:solidFill>
                <a:latin typeface="Arial" panose="020B0604020202020204" pitchFamily="34" charset="0"/>
              </a:defRPr>
            </a:lvl4pPr>
            <a:lvl5pPr marL="1828800" algn="l" rtl="0" eaLnBrk="0" fontAlgn="base" hangingPunct="0">
              <a:spcBef>
                <a:spcPct val="0"/>
              </a:spcBef>
              <a:spcAft>
                <a:spcPct val="0"/>
              </a:spcAft>
              <a:tabLst>
                <a:tab pos="-457200" algn="l"/>
              </a:tabLst>
              <a:defRPr>
                <a:solidFill>
                  <a:schemeClr val="tx1"/>
                </a:solidFill>
                <a:latin typeface="Arial" panose="020B0604020202020204" pitchFamily="34" charset="0"/>
              </a:defRPr>
            </a:lvl5pPr>
            <a:lvl6pPr marL="2286000" algn="l" rtl="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743200" algn="l" rtl="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200400" algn="l" rtl="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657600" algn="l" rtl="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12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en-US" altLang="en-US"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Grading:</a:t>
            </a:r>
            <a:r>
              <a:rPr kumimoji="0" lang="en-US" altLang="en-US"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a:t>
            </a: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en-US" altLang="en-US"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Midterm Exam</a:t>
            </a:r>
            <a:r>
              <a:rPr lang="en-US" altLang="en-US" dirty="0">
                <a:solidFill>
                  <a:srgbClr val="000000"/>
                </a:solidFill>
                <a:ea typeface="Times New Roman" panose="02020603050405020304" pitchFamily="18" charset="0"/>
              </a:rPr>
              <a:t>	35</a:t>
            </a:r>
            <a:r>
              <a:rPr kumimoji="0" lang="en-US" altLang="en-US"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a:t>
            </a:r>
            <a:r>
              <a:rPr lang="en-US" sz="1800" spc="-15" dirty="0">
                <a:solidFill>
                  <a:srgbClr val="000000"/>
                </a:solidFill>
                <a:effectLst/>
                <a:latin typeface="Times New Roman" panose="02020603050405020304" pitchFamily="18" charset="0"/>
                <a:ea typeface="Times New Roman" panose="02020603050405020304" pitchFamily="18" charset="0"/>
              </a:rPr>
              <a:t> mid-end of October</a:t>
            </a:r>
            <a:r>
              <a:rPr lang="en-US" dirty="0">
                <a:effectLst/>
              </a:rPr>
              <a:t> </a:t>
            </a: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en-US" altLang="en-US"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Final Exam 	 	40%	( Dec 6)</a:t>
            </a:r>
            <a:endParaRPr kumimoji="0" lang="en-US" altLang="en-US" sz="1050" b="0" i="0" u="none" strike="noStrike" cap="none" normalizeH="0" baseline="0" dirty="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en-US" altLang="en-US"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Class Project		25%	(Dec </a:t>
            </a:r>
            <a:r>
              <a:rPr lang="en-US" altLang="en-US" dirty="0">
                <a:solidFill>
                  <a:srgbClr val="000000"/>
                </a:solidFill>
                <a:ea typeface="Times New Roman" panose="02020603050405020304" pitchFamily="18" charset="0"/>
              </a:rPr>
              <a:t>6, </a:t>
            </a:r>
            <a:r>
              <a:rPr kumimoji="0" lang="en-US" altLang="en-US"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by midnight)</a:t>
            </a:r>
            <a:endParaRPr kumimoji="0" lang="en-US" altLang="en-US" sz="1050" b="0" i="0" u="none" strike="noStrike" cap="none" normalizeH="0" baseline="0" dirty="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en-US" altLang="en-US"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	</a:t>
            </a:r>
            <a:endParaRPr kumimoji="0" lang="en-US" altLang="en-US" sz="1050" b="0" i="0" u="none" strike="noStrike" cap="none" normalizeH="0" baseline="0" dirty="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en-US" altLang="en-US"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a:t>
            </a:r>
            <a:r>
              <a:rPr lang="en-US" altLang="en-US" dirty="0">
                <a:solidFill>
                  <a:srgbClr val="000000"/>
                </a:solidFill>
                <a:ea typeface="Times New Roman" panose="02020603050405020304" pitchFamily="18" charset="0"/>
              </a:rPr>
              <a:t>		         </a:t>
            </a:r>
            <a:r>
              <a:rPr kumimoji="0" lang="en-US" altLang="en-US"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100%</a:t>
            </a: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endParaRPr kumimoji="0" lang="en-US" altLang="en-US" sz="105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4511727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609600" y="-1"/>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pPr lvl="0"/>
            <a:r>
              <a:rPr lang="en-US" dirty="0">
                <a:effectLst>
                  <a:outerShdw blurRad="12700" dist="25400" dir="2700000" rotWithShape="0">
                    <a:srgbClr val="DDDDDD"/>
                  </a:outerShdw>
                </a:effectLst>
              </a:rPr>
              <a:t>Syllabus Review</a:t>
            </a:r>
            <a:endParaRPr lang="en-US" b="1" i="1" dirty="0">
              <a:effectLst>
                <a:outerShdw blurRad="12700" dist="25400" dir="2700000" rotWithShape="0">
                  <a:srgbClr val="DDDDDD"/>
                </a:outerShdw>
              </a:effectLst>
            </a:endParaRPr>
          </a:p>
        </p:txBody>
      </p:sp>
      <p:sp>
        <p:nvSpPr>
          <p:cNvPr id="2" name="Rectangle 1"/>
          <p:cNvSpPr/>
          <p:nvPr/>
        </p:nvSpPr>
        <p:spPr>
          <a:xfrm>
            <a:off x="454572" y="1143001"/>
            <a:ext cx="8082455" cy="5355312"/>
          </a:xfrm>
          <a:prstGeom prst="rect">
            <a:avLst/>
          </a:prstGeom>
        </p:spPr>
        <p:txBody>
          <a:bodyPr wrap="square">
            <a:spAutoFit/>
          </a:bodyPr>
          <a:lstStyle/>
          <a:p>
            <a:r>
              <a:rPr lang="en-US" b="1" dirty="0"/>
              <a:t>Timing of Course activity:</a:t>
            </a:r>
            <a:endParaRPr lang="en-US" dirty="0"/>
          </a:p>
          <a:p>
            <a:r>
              <a:rPr lang="en-US" b="1" dirty="0"/>
              <a:t> </a:t>
            </a:r>
            <a:endParaRPr lang="en-US" dirty="0"/>
          </a:p>
          <a:p>
            <a:r>
              <a:rPr lang="en-US" b="1" dirty="0"/>
              <a:t>		- </a:t>
            </a:r>
            <a:r>
              <a:rPr lang="en-US" sz="1800" dirty="0"/>
              <a:t>Dates for exams and projects are roughly estimated above.</a:t>
            </a:r>
          </a:p>
          <a:p>
            <a:r>
              <a:rPr lang="en-US" sz="1800" dirty="0"/>
              <a:t>		- All lectures and handouts will be posted @UCF’s </a:t>
            </a:r>
            <a:r>
              <a:rPr lang="en-US" sz="1800" dirty="0" err="1"/>
              <a:t>Webcourses</a:t>
            </a:r>
            <a:r>
              <a:rPr lang="en-US" sz="1800" dirty="0"/>
              <a:t>. </a:t>
            </a:r>
          </a:p>
          <a:p>
            <a:r>
              <a:rPr lang="en-US" sz="1800" dirty="0"/>
              <a:t>		- Homework and project submissions are all done via UCF’s 		   </a:t>
            </a:r>
            <a:r>
              <a:rPr lang="en-US" sz="1800" dirty="0" err="1"/>
              <a:t>Webcourses</a:t>
            </a:r>
            <a:r>
              <a:rPr lang="en-US" sz="1800" dirty="0"/>
              <a:t>.</a:t>
            </a:r>
          </a:p>
          <a:p>
            <a:r>
              <a:rPr lang="en-US" b="1" dirty="0"/>
              <a:t> </a:t>
            </a:r>
            <a:endParaRPr lang="en-US" dirty="0"/>
          </a:p>
          <a:p>
            <a:r>
              <a:rPr lang="en-US" b="1" dirty="0"/>
              <a:t>Student Academic Activities:</a:t>
            </a:r>
            <a:r>
              <a:rPr lang="en-US" dirty="0"/>
              <a:t> </a:t>
            </a:r>
            <a:r>
              <a:rPr lang="en-US" sz="1800" dirty="0"/>
              <a:t>All faculty members are required to document students' academic activity at the beginning of each course. In order to document that you began this course, you must attend the first week and sign the attendance sheet. For students who are off campus, please review Chapter 1 and attend the first two lecture and send Dr. Batarseh email stating that you have done this assignment. </a:t>
            </a:r>
            <a:r>
              <a:rPr lang="en-US" sz="1800" u="sng" dirty="0">
                <a:highlight>
                  <a:srgbClr val="FFFF00"/>
                </a:highlight>
              </a:rPr>
              <a:t>This academic assignment (signing attendance sheet) must be done no by the end of the first week.</a:t>
            </a:r>
            <a:r>
              <a:rPr lang="en-US" sz="1800" u="sng" dirty="0"/>
              <a:t> </a:t>
            </a:r>
            <a:r>
              <a:rPr lang="en-US" sz="1800" dirty="0"/>
              <a:t>Failure to do so will result in a delay in the disbursement of your financial aid.</a:t>
            </a:r>
          </a:p>
          <a:p>
            <a:r>
              <a:rPr lang="en-US" dirty="0"/>
              <a:t> </a:t>
            </a:r>
          </a:p>
          <a:p>
            <a:r>
              <a:rPr lang="en-US" sz="1800" dirty="0"/>
              <a:t>For more info, please visit:   </a:t>
            </a:r>
            <a:r>
              <a:rPr lang="en-US" sz="1800" dirty="0">
                <a:hlinkClick r:id="rId2"/>
              </a:rPr>
              <a:t>http://teach.ucf.edu/support/</a:t>
            </a:r>
            <a:endParaRPr lang="en-US" sz="1800" dirty="0"/>
          </a:p>
        </p:txBody>
      </p:sp>
    </p:spTree>
    <p:extLst>
      <p:ext uri="{BB962C8B-B14F-4D97-AF65-F5344CB8AC3E}">
        <p14:creationId xmlns:p14="http://schemas.microsoft.com/office/powerpoint/2010/main" val="120531870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xfrm>
            <a:off x="609600" y="-241739"/>
            <a:ext cx="7772400" cy="1143002"/>
          </a:xfrm>
          <a:prstGeom prst="rect">
            <a:avLst/>
          </a:prstGeom>
        </p:spPr>
        <p:txBody>
          <a:bodyPr lIns="0" tIns="0" rIns="0" bIns="0">
            <a:normAutofit/>
          </a:bodyPr>
          <a:lstStyle>
            <a:lvl1pPr>
              <a:defRPr sz="2800">
                <a:latin typeface="Times New Roman Bold"/>
                <a:ea typeface="Times New Roman Bold"/>
                <a:cs typeface="Times New Roman Bold"/>
                <a:sym typeface="Times New Roman Bold"/>
              </a:defRPr>
            </a:lvl1pPr>
          </a:lstStyle>
          <a:p>
            <a:pPr lvl="0"/>
            <a:r>
              <a:rPr lang="en-US" dirty="0">
                <a:effectLst>
                  <a:outerShdw blurRad="12700" dist="25400" dir="2700000" rotWithShape="0">
                    <a:srgbClr val="DDDDDD"/>
                  </a:outerShdw>
                </a:effectLst>
              </a:rPr>
              <a:t>Syllabus Review</a:t>
            </a:r>
            <a:endParaRPr lang="en-US" b="1" i="1" dirty="0">
              <a:effectLst>
                <a:outerShdw blurRad="12700" dist="25400" dir="2700000" rotWithShape="0">
                  <a:srgbClr val="DDDDDD"/>
                </a:outerShdw>
              </a:effectLst>
            </a:endParaRPr>
          </a:p>
        </p:txBody>
      </p:sp>
      <p:sp>
        <p:nvSpPr>
          <p:cNvPr id="2" name="Rectangle 1"/>
          <p:cNvSpPr/>
          <p:nvPr/>
        </p:nvSpPr>
        <p:spPr>
          <a:xfrm>
            <a:off x="214148" y="680546"/>
            <a:ext cx="8563304" cy="6278642"/>
          </a:xfrm>
          <a:prstGeom prst="rect">
            <a:avLst/>
          </a:prstGeom>
        </p:spPr>
        <p:txBody>
          <a:bodyPr wrap="square">
            <a:spAutoFit/>
          </a:bodyPr>
          <a:lstStyle/>
          <a:p>
            <a:pPr algn="ctr"/>
            <a:r>
              <a:rPr lang="en-US" b="1" dirty="0"/>
              <a:t>Lectures:</a:t>
            </a:r>
            <a:endParaRPr lang="en-US" dirty="0"/>
          </a:p>
          <a:p>
            <a:pPr marL="342900" lvl="0" indent="-342900">
              <a:buFont typeface="Wingdings" pitchFamily="2" charset="2"/>
              <a:buChar char="Ø"/>
            </a:pPr>
            <a:r>
              <a:rPr lang="en-US" dirty="0"/>
              <a:t>All students are expected to attend all classes in person or online. Students are also expected to be on time and remain until class is dismissed by the instructor. In the exceptional case that a student must arrive late or depart early, students are expected to take every precaution to not disturb their classmates. </a:t>
            </a:r>
          </a:p>
          <a:p>
            <a:pPr lvl="0"/>
            <a:endParaRPr lang="en-US" dirty="0"/>
          </a:p>
          <a:p>
            <a:pPr marL="342900" lvl="0" indent="-342900">
              <a:buFont typeface="Wingdings" pitchFamily="2" charset="2"/>
              <a:buChar char="Ø"/>
            </a:pPr>
            <a:r>
              <a:rPr lang="en-US" dirty="0"/>
              <a:t>Per university policy and classroom etiquette, all mobile phones, iPods, etc. must be silenced during  all lectures. Students who do not abide by this rule will be asked to leave the classroom immediately so as to not disrupt the learning environment. </a:t>
            </a:r>
          </a:p>
          <a:p>
            <a:pPr marL="342900" lvl="0" indent="-342900">
              <a:buFont typeface="Wingdings" pitchFamily="2" charset="2"/>
              <a:buChar char="Ø"/>
            </a:pPr>
            <a:r>
              <a:rPr lang="en-US" dirty="0"/>
              <a:t>Academic Conduct: All students must abide by </a:t>
            </a:r>
            <a:r>
              <a:rPr lang="en-US" b="1" dirty="0"/>
              <a:t>The Golden Rule</a:t>
            </a:r>
            <a:r>
              <a:rPr lang="en-US" dirty="0"/>
              <a:t> - </a:t>
            </a:r>
            <a:r>
              <a:rPr lang="en-US" i="1" u="sng" dirty="0">
                <a:hlinkClick r:id="rId2"/>
              </a:rPr>
              <a:t>http://www.goldenrule.sdes.ucf.edu</a:t>
            </a:r>
            <a:r>
              <a:rPr lang="en-US" u="sng" dirty="0">
                <a:hlinkClick r:id="rId2"/>
              </a:rPr>
              <a:t>/</a:t>
            </a:r>
            <a:endParaRPr lang="en-US" dirty="0"/>
          </a:p>
          <a:p>
            <a:pPr lvl="0"/>
            <a:endParaRPr lang="en-US" b="1" dirty="0"/>
          </a:p>
          <a:p>
            <a:pPr lvl="0"/>
            <a:r>
              <a:rPr lang="en-US" b="1" i="1" u="sng" dirty="0"/>
              <a:t>Cheating will not be tolerated. I will support the highest possible penalty according to the University Policies. </a:t>
            </a:r>
            <a:endParaRPr lang="en-US" i="1" u="sng" dirty="0"/>
          </a:p>
          <a:p>
            <a:pPr algn="l" rtl="0"/>
            <a:endParaRPr lang="en-US" sz="1800" dirty="0"/>
          </a:p>
        </p:txBody>
      </p:sp>
    </p:spTree>
    <p:extLst>
      <p:ext uri="{BB962C8B-B14F-4D97-AF65-F5344CB8AC3E}">
        <p14:creationId xmlns:p14="http://schemas.microsoft.com/office/powerpoint/2010/main" val="491705403"/>
      </p:ext>
    </p:extLst>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7711</TotalTime>
  <Words>1145</Words>
  <Application>Microsoft Macintosh PowerPoint</Application>
  <PresentationFormat>On-screen Show (4:3)</PresentationFormat>
  <Paragraphs>102</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Avenir Roman</vt:lpstr>
      <vt:lpstr>Times New Roman</vt:lpstr>
      <vt:lpstr>Times New Roman Bold</vt:lpstr>
      <vt:lpstr>Wingdings</vt:lpstr>
      <vt:lpstr>Default</vt:lpstr>
      <vt:lpstr>EEL 5245 POWER ELECTRONICS I    Issa Batarseh  Lecture #1  Course Overview  </vt:lpstr>
      <vt:lpstr>Agenda</vt:lpstr>
      <vt:lpstr>POWER ELECTRONICS I EEL 5245 - FALL 2018</vt:lpstr>
      <vt:lpstr>Syllabus Review</vt:lpstr>
      <vt:lpstr>Syllabus Review - Covered Topics</vt:lpstr>
      <vt:lpstr>Syllabus Review - Covered Topics (cont’d)</vt:lpstr>
      <vt:lpstr>Syllabus Review – Assignments/Grading</vt:lpstr>
      <vt:lpstr>Syllabus Review</vt:lpstr>
      <vt:lpstr>Syllabus Review</vt:lpstr>
      <vt:lpstr>Syllabus Review</vt:lpstr>
      <vt:lpstr>Syllabus Review - Student learning outcomes </vt:lpstr>
      <vt:lpstr> Student Academic Activities:  1) Read Chapter 1 of the Textbook. 2) Email Dr. Batarseh (on webcouses) the current global market value of power electronics  by this coming Sunday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EEL 646 POWER ELECTRONICS II    Issa Batarseh  August 22, 2016  </dc:title>
  <cp:lastModifiedBy>Issa Batarseh</cp:lastModifiedBy>
  <cp:revision>22</cp:revision>
  <dcterms:modified xsi:type="dcterms:W3CDTF">2023-08-19T23:38:36Z</dcterms:modified>
</cp:coreProperties>
</file>