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notesMasterIdLst>
    <p:notesMasterId r:id="rId8"/>
  </p:notesMasterIdLst>
  <p:sldIdLst>
    <p:sldId id="501" r:id="rId2"/>
    <p:sldId id="502" r:id="rId3"/>
    <p:sldId id="503" r:id="rId4"/>
    <p:sldId id="504" r:id="rId5"/>
    <p:sldId id="505" r:id="rId6"/>
    <p:sldId id="506" r:id="rId7"/>
  </p:sldIdLst>
  <p:sldSz cx="9144000" cy="6858000" type="screen4x3"/>
  <p:notesSz cx="6858000" cy="9144000"/>
  <p:defaultTextStyle>
    <a:lvl1pPr>
      <a:defRPr sz="2400">
        <a:latin typeface="Times New Roman"/>
        <a:ea typeface="Times New Roman"/>
        <a:cs typeface="Times New Roman"/>
        <a:sym typeface="Times New Roman"/>
      </a:defRPr>
    </a:lvl1pPr>
    <a:lvl2pPr indent="457200">
      <a:defRPr sz="2400">
        <a:latin typeface="Times New Roman"/>
        <a:ea typeface="Times New Roman"/>
        <a:cs typeface="Times New Roman"/>
        <a:sym typeface="Times New Roman"/>
      </a:defRPr>
    </a:lvl2pPr>
    <a:lvl3pPr indent="914400">
      <a:defRPr sz="2400">
        <a:latin typeface="Times New Roman"/>
        <a:ea typeface="Times New Roman"/>
        <a:cs typeface="Times New Roman"/>
        <a:sym typeface="Times New Roman"/>
      </a:defRPr>
    </a:lvl3pPr>
    <a:lvl4pPr indent="1371600">
      <a:defRPr sz="2400">
        <a:latin typeface="Times New Roman"/>
        <a:ea typeface="Times New Roman"/>
        <a:cs typeface="Times New Roman"/>
        <a:sym typeface="Times New Roman"/>
      </a:defRPr>
    </a:lvl4pPr>
    <a:lvl5pPr indent="1828800">
      <a:defRPr sz="2400">
        <a:latin typeface="Times New Roman"/>
        <a:ea typeface="Times New Roman"/>
        <a:cs typeface="Times New Roman"/>
        <a:sym typeface="Times New Roman"/>
      </a:defRPr>
    </a:lvl5pPr>
    <a:lvl6pPr>
      <a:defRPr sz="2400">
        <a:latin typeface="Times New Roman"/>
        <a:ea typeface="Times New Roman"/>
        <a:cs typeface="Times New Roman"/>
        <a:sym typeface="Times New Roman"/>
      </a:defRPr>
    </a:lvl6pPr>
    <a:lvl7pPr>
      <a:defRPr sz="2400">
        <a:latin typeface="Times New Roman"/>
        <a:ea typeface="Times New Roman"/>
        <a:cs typeface="Times New Roman"/>
        <a:sym typeface="Times New Roman"/>
      </a:defRPr>
    </a:lvl7pPr>
    <a:lvl8pPr>
      <a:defRPr sz="2400">
        <a:latin typeface="Times New Roman"/>
        <a:ea typeface="Times New Roman"/>
        <a:cs typeface="Times New Roman"/>
        <a:sym typeface="Times New Roman"/>
      </a:defRPr>
    </a:lvl8pPr>
    <a:lvl9pPr>
      <a:defRPr sz="2400">
        <a:latin typeface="Times New Roman"/>
        <a:ea typeface="Times New Roman"/>
        <a:cs typeface="Times New Roman"/>
        <a:sym typeface="Times New Roman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86395" autoAdjust="0"/>
  </p:normalViewPr>
  <p:slideViewPr>
    <p:cSldViewPr snapToGrid="0" snapToObjects="1">
      <p:cViewPr varScale="1">
        <p:scale>
          <a:sx n="110" d="100"/>
          <a:sy n="110" d="100"/>
        </p:scale>
        <p:origin x="12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713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18:37:27.45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129 0 24575,'-9'9'0,"1"-1"0,5-3 0,-2 1 0,2 2 0,-2-2 0,-3 2 0,4-3 0,-4 1 0,3 2 0,-1-2 0,0 2 0,1-3 0,2 1 0,-3-1 0,1 1 0,2-1 0,-2 1 0,4-1 0,-1 1 0,-1 2 0,0-2 0,0 2 0,0 0 0,1-2 0,-4 2 0,3-5 0,-2-1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18:37:30.09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301 0 24575,'-2'9'0,"-1"-1"0,-5-3 0,1-2 0,-1 2 0,3-4 0,-3 1 0,-6 5 0,-3-2 0,0 2 0,-4 0 0,11-7 0,-10 4 0,12-2 0,-5-1 0,8 1 0,-3 3 0,1-4 0,-1 4 0,3-5 0,-3 0 0,-1 3 0,0-3 0,-1 5 0,4-2 0,-3 0 0,1 5 0,2-7 0,-2 6 0,3-6 0,-1 4 0,-2-5 0,2 3 0,0-3 0,4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1-22T23:21:23.4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476 8 24575,'0'7'0,"0"1"0,-4 2 0,3-1 0,-5 2 0,5-4 0,-6 1 0,3-1 0,-1 1 0,-1-1 0,5 1 0,-6-1 0,6 1 0,-6-1 0,7 1 0,-7-1 0,3 1 0,-1-1 0,-1 1 0,5-1 0,-3 0 0,1-2 0,2 1 0,-5-2 0,5 3 0,-6 0 0,3 1 0,0-1 0,-2 0 0,5 0 0,-6-3 0,6 3 0,-5-6 0,5 5 0,-6-2 0,3 4 0,-3-1 0,3 0 0,-3-3 0,7 3 0,-7-3 0,6 3 0,-6-2 0,6 1 0,-5-5 0,5 6 0,-6-3 0,3 0 0,-3-1 0,0-3 0,-4-4 0,2 3 0,-7-6 0,4 2 0,-1-7 0,-3 6 0,7-5 0,-7 7 0,7-4 0,-6 0 0,6 0 0,-3 0 0,5 4 0,-1-3 0,0 3 0,1-4 0,-1 1 0,1-1 0,0 1 0,-1 0 0,1 0 0,0 3 0,3-3 0,-3 3 0,3-4 0,-3 1 0,-1-1 0,4 1 0,-3 3 0,6-3 0,-5 3 0,5-3 0,-2-1 0,3 1 0,0 1 0,3-1 0,1 3 0,3-3 0,5 6 0,0-6 0,5 3 0,0-1 0,-1-2 0,6 6 0,-4-7 0,3 7 0,0-3 0,-3 1 0,4 2 0,-6-3 0,1 4 0,0-4 0,-1 3 0,1-2 0,-1 3 0,1 0 0,-4-4 0,2 3 0,-6-2 0,6 3 0,-6 0 0,2 0 0,1-4 0,-3 3 0,2-3 0,-3 1 0,3 2 0,-2-2 0,2 3 0,-3 0 0,-1 0 0,1 0 0,-1 0 0,1 0 0,-1 0 0,-3 3 0,-4 1 0,-4 3 0,-4 1 0,-4 0 0,0 3 0,-5 2 0,0 0 0,0 3 0,1-7 0,-1 7 0,0-7 0,0 3 0,1-4 0,3 0 0,1 0 0,5-4 0,-1 0 0,0-4 0,1 0 0,-1 0 0,1 0 0,-1 0 0,1 0 0,0 0 0,-1 0 0,1 0 0,-5 3 0,4-2 0,-8 7 0,7-7 0,-6 2 0,6-3 0,-7 0 0,8 0 0,-4 0 0,5 0 0,-1 0 0,4-3 0,4-1 0,4-3 0,4-1 0,-1 1 0,1-1 0,0 0 0,-1 4 0,5-3 0,-4 3 0,4-1 0,-5-2 0,1 6 0,-1-2 0,1 3 0,-1 0 0,1 0 0,-1 0 0,1 0 0,-1 0 0,1 0 0,0 0 0,-1 0 0,0 0 0,1 0 0,-8 0 0,-3 0 0,-2 3 0,2 1 0,7 3 0,0 1 0,0-1 0,-1-3 0,-2 3 0,2-3 0,-3 4 0,0-1 0,0 0 0,0 0 0,0 1 0,0-1 0,0 1 0,0-1 0,0 1 0,0-1 0,0 0 0,-3 1 0,2-1 0,-5-3 0,2-1 0,-4-3 0,1 0 0,-1 0 0,1 0 0,-5 0 0,4 0 0,-8-4 0,7 4 0,-2-8 0,3 4 0,0 0 0,1-3 0,-1 6 0,0-5 0,1 5 0,-1-6 0,0 6 0,4-6 0,-3 6 0,7-5 0,-7 5 0,6-2 0,-2 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25309487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pPr lvl="0"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Title Text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609600" y="152400"/>
            <a:ext cx="962025" cy="10287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sldNum" sz="quarter" idx="2"/>
          </p:nvPr>
        </p:nvSpPr>
        <p:spPr>
          <a:xfrm>
            <a:off x="6553200" y="6248400"/>
            <a:ext cx="1905000" cy="287087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4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pPr lvl="0">
              <a:defRPr sz="1800"/>
            </a:pPr>
            <a:r>
              <a:rPr sz="2400"/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685800" y="1219200"/>
            <a:ext cx="7772400" cy="563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lvl="0"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ransition spd="med"/>
  <p:txStyles>
    <p:titleStyle>
      <a:lvl1pPr algn="ctr">
        <a:defRPr sz="2400">
          <a:latin typeface="Times New Roman"/>
          <a:ea typeface="Times New Roman"/>
          <a:cs typeface="Times New Roman"/>
          <a:sym typeface="Times New Roman"/>
        </a:defRPr>
      </a:lvl1pPr>
      <a:lvl2pPr algn="ctr">
        <a:defRPr sz="2400">
          <a:latin typeface="Times New Roman"/>
          <a:ea typeface="Times New Roman"/>
          <a:cs typeface="Times New Roman"/>
          <a:sym typeface="Times New Roman"/>
        </a:defRPr>
      </a:lvl2pPr>
      <a:lvl3pPr algn="ctr">
        <a:defRPr sz="2400">
          <a:latin typeface="Times New Roman"/>
          <a:ea typeface="Times New Roman"/>
          <a:cs typeface="Times New Roman"/>
          <a:sym typeface="Times New Roman"/>
        </a:defRPr>
      </a:lvl3pPr>
      <a:lvl4pPr algn="ctr">
        <a:defRPr sz="2400">
          <a:latin typeface="Times New Roman"/>
          <a:ea typeface="Times New Roman"/>
          <a:cs typeface="Times New Roman"/>
          <a:sym typeface="Times New Roman"/>
        </a:defRPr>
      </a:lvl4pPr>
      <a:lvl5pPr algn="ctr">
        <a:defRPr sz="2400">
          <a:latin typeface="Times New Roman"/>
          <a:ea typeface="Times New Roman"/>
          <a:cs typeface="Times New Roman"/>
          <a:sym typeface="Times New Roman"/>
        </a:defRPr>
      </a:lvl5pPr>
      <a:lvl6pPr indent="457200" algn="ctr">
        <a:defRPr sz="2400">
          <a:latin typeface="Times New Roman"/>
          <a:ea typeface="Times New Roman"/>
          <a:cs typeface="Times New Roman"/>
          <a:sym typeface="Times New Roman"/>
        </a:defRPr>
      </a:lvl6pPr>
      <a:lvl7pPr indent="914400" algn="ctr">
        <a:defRPr sz="2400">
          <a:latin typeface="Times New Roman"/>
          <a:ea typeface="Times New Roman"/>
          <a:cs typeface="Times New Roman"/>
          <a:sym typeface="Times New Roman"/>
        </a:defRPr>
      </a:lvl7pPr>
      <a:lvl8pPr indent="1371600" algn="ctr">
        <a:defRPr sz="2400">
          <a:latin typeface="Times New Roman"/>
          <a:ea typeface="Times New Roman"/>
          <a:cs typeface="Times New Roman"/>
          <a:sym typeface="Times New Roman"/>
        </a:defRPr>
      </a:lvl8pPr>
      <a:lvl9pPr indent="1828800" algn="ctr">
        <a:defRPr sz="2400"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42900" indent="-342900">
        <a:spcBef>
          <a:spcPts val="400"/>
        </a:spcBef>
        <a:buSzPct val="100000"/>
        <a:buChar char="»"/>
        <a:defRPr>
          <a:latin typeface="Times New Roman"/>
          <a:ea typeface="Times New Roman"/>
          <a:cs typeface="Times New Roman"/>
          <a:sym typeface="Times New Roman"/>
        </a:defRPr>
      </a:lvl1pPr>
      <a:lvl2pPr marL="742950" indent="-285750">
        <a:spcBef>
          <a:spcPts val="400"/>
        </a:spcBef>
        <a:buSzPct val="100000"/>
        <a:buChar char="–"/>
        <a:defRPr>
          <a:latin typeface="Times New Roman"/>
          <a:ea typeface="Times New Roman"/>
          <a:cs typeface="Times New Roman"/>
          <a:sym typeface="Times New Roman"/>
        </a:defRPr>
      </a:lvl2pPr>
      <a:lvl3pPr marL="1171575" indent="-257175">
        <a:spcBef>
          <a:spcPts val="400"/>
        </a:spcBef>
        <a:buSzPct val="100000"/>
        <a:buChar char="•"/>
        <a:defRPr>
          <a:latin typeface="Times New Roman"/>
          <a:ea typeface="Times New Roman"/>
          <a:cs typeface="Times New Roman"/>
          <a:sym typeface="Times New Roman"/>
        </a:defRPr>
      </a:lvl3pPr>
      <a:lvl4pPr marL="1600200" indent="-228600">
        <a:spcBef>
          <a:spcPts val="400"/>
        </a:spcBef>
        <a:buSzPct val="100000"/>
        <a:buChar char="–"/>
        <a:defRPr>
          <a:latin typeface="Times New Roman"/>
          <a:ea typeface="Times New Roman"/>
          <a:cs typeface="Times New Roman"/>
          <a:sym typeface="Times New Roman"/>
        </a:defRPr>
      </a:lvl4pPr>
      <a:lvl5pPr marL="2057400" indent="-228600">
        <a:spcBef>
          <a:spcPts val="400"/>
        </a:spcBef>
        <a:buSzPct val="100000"/>
        <a:buChar char="»"/>
        <a:defRPr>
          <a:latin typeface="Times New Roman"/>
          <a:ea typeface="Times New Roman"/>
          <a:cs typeface="Times New Roman"/>
          <a:sym typeface="Times New Roman"/>
        </a:defRPr>
      </a:lvl5pPr>
      <a:lvl6pPr marL="2514600" indent="-228600">
        <a:spcBef>
          <a:spcPts val="400"/>
        </a:spcBef>
        <a:buSzPct val="100000"/>
        <a:buChar char="•"/>
        <a:defRPr>
          <a:latin typeface="Times New Roman"/>
          <a:ea typeface="Times New Roman"/>
          <a:cs typeface="Times New Roman"/>
          <a:sym typeface="Times New Roman"/>
        </a:defRPr>
      </a:lvl6pPr>
      <a:lvl7pPr marL="2971800" indent="-228600">
        <a:spcBef>
          <a:spcPts val="400"/>
        </a:spcBef>
        <a:buSzPct val="100000"/>
        <a:buChar char="•"/>
        <a:defRPr>
          <a:latin typeface="Times New Roman"/>
          <a:ea typeface="Times New Roman"/>
          <a:cs typeface="Times New Roman"/>
          <a:sym typeface="Times New Roman"/>
        </a:defRPr>
      </a:lvl7pPr>
      <a:lvl8pPr marL="3429000" indent="-228600">
        <a:spcBef>
          <a:spcPts val="400"/>
        </a:spcBef>
        <a:buSzPct val="100000"/>
        <a:buChar char="•"/>
        <a:defRPr>
          <a:latin typeface="Times New Roman"/>
          <a:ea typeface="Times New Roman"/>
          <a:cs typeface="Times New Roman"/>
          <a:sym typeface="Times New Roman"/>
        </a:defRPr>
      </a:lvl8pPr>
      <a:lvl9pPr marL="3886200" indent="-228600">
        <a:spcBef>
          <a:spcPts val="400"/>
        </a:spcBef>
        <a:buSzPct val="100000"/>
        <a:buChar char="•"/>
        <a:defRPr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2.png"/><Relationship Id="rId7" Type="http://schemas.openxmlformats.org/officeDocument/2006/relationships/customXml" Target="../ink/ink2.xml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customXml" Target="../ink/ink1.xml"/><Relationship Id="rId4" Type="http://schemas.openxmlformats.org/officeDocument/2006/relationships/image" Target="../media/image3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0.png"/><Relationship Id="rId7" Type="http://schemas.openxmlformats.org/officeDocument/2006/relationships/image" Target="../media/image50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0.png"/><Relationship Id="rId5" Type="http://schemas.openxmlformats.org/officeDocument/2006/relationships/customXml" Target="../ink/ink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900"/>
              </a:spcAft>
            </a:pP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Example 3.8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E2CCAFF-DE2B-374F-B407-2A65D1CDEEFF}"/>
                  </a:ext>
                </a:extLst>
              </p:cNvPr>
              <p:cNvSpPr/>
              <p:nvPr/>
            </p:nvSpPr>
            <p:spPr>
              <a:xfrm>
                <a:off x="131379" y="1117424"/>
                <a:ext cx="8881241" cy="24237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Figure 3.14 shows a circuit and its model with a voltage source (V</a:t>
                </a:r>
                <a:r>
                  <a:rPr lang="en-US" sz="18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</a:t>
                </a:r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supplying a load, represented by a resistance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𝐿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 that is located 3 miles away from the source V</a:t>
                </a:r>
                <a:r>
                  <a:rPr lang="en-US" sz="18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</a:t>
                </a:r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The voltage source and the load are connected by a </a:t>
                </a:r>
                <a:r>
                  <a:rPr lang="en-US" sz="1800" u="sng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long copper wire </a:t>
                </a:r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that has a resistance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𝑊</m:t>
                        </m:r>
                      </m:sub>
                    </m:sSub>
                  </m:oMath>
                </a14:m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value that is measured  at 0.2 </a:t>
                </a:r>
                <a:r>
                  <a:rPr lang="en-US" sz="1800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Ω</a:t>
                </a:r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/1000ft. Consider the case with V</a:t>
                </a:r>
                <a:r>
                  <a:rPr lang="en-US" sz="18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</a:t>
                </a:r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=100 V,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𝐿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=10 </m:t>
                    </m:r>
                    <m:r>
                      <m:rPr>
                        <m:sty m:val="p"/>
                      </m:rPr>
                      <a:rPr lang="en-US" sz="18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Ω</m:t>
                    </m:r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𝑊</m:t>
                        </m:r>
                      </m:sub>
                    </m:sSub>
                  </m:oMath>
                </a14:m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the total equivalent resistance for the copper wire as shown in Fig. 3.14(b),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𝑊</m:t>
                        </m:r>
                      </m:sub>
                    </m:sSub>
                  </m:oMath>
                </a14:m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the total resistance for the copper wire.</a:t>
                </a:r>
              </a:p>
              <a:p>
                <a:pPr marL="0" marR="0"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en-US" sz="18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If we desire that the voltage at the load bank be set at least V</a:t>
                </a:r>
                <a:r>
                  <a:rPr lang="en-US" sz="1800" i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 </a:t>
                </a:r>
                <a:r>
                  <a:rPr lang="en-US" sz="18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80 V, will this setup work? Why? What should we do to make it work?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E2CCAFF-DE2B-374F-B407-2A65D1CDEE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79" y="1117424"/>
                <a:ext cx="8881241" cy="2423740"/>
              </a:xfrm>
              <a:prstGeom prst="rect">
                <a:avLst/>
              </a:prstGeom>
              <a:blipFill>
                <a:blip r:embed="rId2"/>
                <a:stretch>
                  <a:fillRect l="-571" t="-1042" r="-429"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1E39D104-B728-6F40-948B-B0BBC9D00DF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864772" y="3429000"/>
            <a:ext cx="2732690" cy="229629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71938BB-DCBA-404E-AB7D-B0A1570DE058}"/>
              </a:ext>
            </a:extLst>
          </p:cNvPr>
          <p:cNvSpPr/>
          <p:nvPr/>
        </p:nvSpPr>
        <p:spPr>
          <a:xfrm>
            <a:off x="713828" y="5827164"/>
            <a:ext cx="4204138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90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90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Figure 3.14 Power System consisting of a voltage source supply electric load three miles away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DF3DD7-9662-BD48-9199-7271AAF0B362}"/>
              </a:ext>
            </a:extLst>
          </p:cNvPr>
          <p:cNvSpPr/>
          <p:nvPr/>
        </p:nvSpPr>
        <p:spPr>
          <a:xfrm>
            <a:off x="5597634" y="5889823"/>
            <a:ext cx="34149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400" i="1" dirty="0">
                <a:latin typeface="Times New Roman" panose="02020603050405020304" pitchFamily="18" charset="0"/>
              </a:rPr>
              <a:t>simplified electrical equivalent model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596E08-2EAE-2047-9D9C-5BB04EA0CA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828" y="3449583"/>
            <a:ext cx="4387351" cy="274801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C8BA1F5-EAFB-7F4E-BCD3-BDD384E43873}"/>
                  </a:ext>
                </a:extLst>
              </p14:cNvPr>
              <p14:cNvContentPartPr/>
              <p14:nvPr/>
            </p14:nvContentPartPr>
            <p14:xfrm>
              <a:off x="2049813" y="5598920"/>
              <a:ext cx="46800" cy="637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C8BA1F5-EAFB-7F4E-BCD3-BDD384E4387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032173" y="5580920"/>
                <a:ext cx="82440" cy="9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75FB4EE-AFC2-7049-AAC4-88473483221E}"/>
                  </a:ext>
                </a:extLst>
              </p14:cNvPr>
              <p14:cNvContentPartPr/>
              <p14:nvPr/>
            </p14:nvContentPartPr>
            <p14:xfrm>
              <a:off x="1987893" y="5760200"/>
              <a:ext cx="108720" cy="428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75FB4EE-AFC2-7049-AAC4-88473483221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970253" y="5742200"/>
                <a:ext cx="144360" cy="78480"/>
              </a:xfrm>
              <a:prstGeom prst="rect">
                <a:avLst/>
              </a:prstGeom>
            </p:spPr>
          </p:pic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E5320E9B-3955-404D-828C-78C12BB323C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675" y="5376413"/>
            <a:ext cx="165155" cy="24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71953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</a:rPr>
              <a:t>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24BCA23-6113-BC49-8434-DCC23226F8C2}"/>
                  </a:ext>
                </a:extLst>
              </p:cNvPr>
              <p:cNvSpPr/>
              <p:nvPr/>
            </p:nvSpPr>
            <p:spPr>
              <a:xfrm>
                <a:off x="762000" y="1069427"/>
                <a:ext cx="7047187" cy="30505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en-US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Given:</a:t>
                </a:r>
                <a:endParaRPr 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en-US" b="1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Voltage source: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𝑆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=100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V</m:t>
                    </m:r>
                  </m:oMath>
                </a14:m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en-US" b="1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Load Bank: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𝐿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=10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Ω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en-US" b="1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Distance  of wire between V</a:t>
                </a:r>
                <a:r>
                  <a:rPr lang="en-US" b="1" i="1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</a:t>
                </a:r>
                <a:r>
                  <a:rPr lang="en-US" b="1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𝑳</m:t>
                        </m:r>
                      </m:sub>
                    </m:sSub>
                  </m:oMath>
                </a14:m>
                <a:r>
                  <a:rPr lang="en-US" b="1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3 miles </a:t>
                </a:r>
              </a:p>
              <a:p>
                <a:pPr marL="0" marR="0"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en-US" b="1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Copper Wire Resistance: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𝑾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0.2 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Ω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1000 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ft</m:t>
                        </m:r>
                      </m:den>
                    </m:f>
                  </m:oMath>
                </a14:m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en-US" b="1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Desired Load Bank Voltage: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𝐿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=80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V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24BCA23-6113-BC49-8434-DCC23226F8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069427"/>
                <a:ext cx="7047187" cy="3050579"/>
              </a:xfrm>
              <a:prstGeom prst="rect">
                <a:avLst/>
              </a:prstGeom>
              <a:blipFill>
                <a:blip r:embed="rId2"/>
                <a:stretch>
                  <a:fillRect l="-1441" t="-1660" b="-37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2DE7E7C9-AB96-C141-A3D8-C57DC23F259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781332" y="4109277"/>
            <a:ext cx="3180255" cy="237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45820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</a:rPr>
              <a:t>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5C95EA9-36C4-504D-B322-0DC4BDE8DF86}"/>
                  </a:ext>
                </a:extLst>
              </p:cNvPr>
              <p:cNvSpPr/>
              <p:nvPr/>
            </p:nvSpPr>
            <p:spPr>
              <a:xfrm>
                <a:off x="126124" y="1048406"/>
                <a:ext cx="8923283" cy="29128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First calculate the equivalent resistance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𝑊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for a 3-mile copper wire: </a:t>
                </a:r>
              </a:p>
              <a:p>
                <a:pPr marL="0" marR="0"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length of the copper wire (L) in feet is given by.</a:t>
                </a:r>
              </a:p>
              <a:p>
                <a:pPr marL="0" marR="0">
                  <a:spcBef>
                    <a:spcPts val="0"/>
                  </a:spcBef>
                  <a:spcAft>
                    <a:spcPts val="9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𝐿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=3 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𝑚𝑖𝑙𝑒𝑥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5280 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𝑓𝑡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/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𝑚𝑖𝑙𝑒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=15,840 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𝑓𝑡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Then, the total 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equivalent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resistance for the copper wire is:</a:t>
                </a:r>
              </a:p>
              <a:p>
                <a:pPr marL="0" marR="0">
                  <a:spcBef>
                    <a:spcPts val="0"/>
                  </a:spcBef>
                  <a:spcAft>
                    <a:spcPts val="9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𝑊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0.2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𝛺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1000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𝑓𝑡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15,840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𝑓𝑡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≈3.17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𝛺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5C95EA9-36C4-504D-B322-0DC4BDE8DF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124" y="1048406"/>
                <a:ext cx="8923283" cy="2912849"/>
              </a:xfrm>
              <a:prstGeom prst="rect">
                <a:avLst/>
              </a:prstGeom>
              <a:blipFill>
                <a:blip r:embed="rId2"/>
                <a:stretch>
                  <a:fillRect l="-1138" t="-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7C73D5F-F635-EF49-AC14-AD4FC66B49F3}"/>
                  </a:ext>
                </a:extLst>
              </p:cNvPr>
              <p:cNvSpPr/>
              <p:nvPr/>
            </p:nvSpPr>
            <p:spPr>
              <a:xfrm>
                <a:off x="126124" y="3849415"/>
                <a:ext cx="9144000" cy="27873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Since the equivalent circuit represents a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single loop circuit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we write one the KVL eq.</a:t>
                </a:r>
              </a:p>
              <a:p>
                <a:pPr marL="0" marR="0">
                  <a:spcBef>
                    <a:spcPts val="0"/>
                  </a:spcBef>
                  <a:spcAft>
                    <a:spcPts val="9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𝐿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𝑊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Solving for the resultant load current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</a:t>
                </a:r>
              </a:p>
              <a:p>
                <a:pPr marL="0" marR="0">
                  <a:spcBef>
                    <a:spcPts val="0"/>
                  </a:spcBef>
                  <a:spcAft>
                    <a:spcPts val="9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𝑊</m:t>
                              </m:r>
                            </m:sub>
                          </m:sSub>
                        </m:den>
                      </m:f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100−80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3.17</m:t>
                          </m:r>
                        </m:den>
                      </m:f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6.31</m:t>
                      </m:r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A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7C73D5F-F635-EF49-AC14-AD4FC66B49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124" y="3849415"/>
                <a:ext cx="9144000" cy="2787301"/>
              </a:xfrm>
              <a:prstGeom prst="rect">
                <a:avLst/>
              </a:prstGeom>
              <a:blipFill>
                <a:blip r:embed="rId3"/>
                <a:stretch>
                  <a:fillRect l="-971" t="-1357" r="-4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C9C99DF0-A397-2149-A028-0EF1CCD698C7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864772" y="4512814"/>
            <a:ext cx="2806262" cy="194053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61A99F3-2435-BA41-8EE8-8C9089F44988}"/>
                  </a:ext>
                </a:extLst>
              </p14:cNvPr>
              <p14:cNvContentPartPr/>
              <p14:nvPr/>
            </p14:nvContentPartPr>
            <p14:xfrm>
              <a:off x="8125349" y="5176043"/>
              <a:ext cx="186840" cy="117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61A99F3-2435-BA41-8EE8-8C9089F4498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116709" y="5167403"/>
                <a:ext cx="204480" cy="13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986D34A-79C6-4044-89EC-E140B39219EF}"/>
                  </a:ext>
                </a:extLst>
              </p:cNvPr>
              <p:cNvSpPr/>
              <p:nvPr/>
            </p:nvSpPr>
            <p:spPr>
              <a:xfrm>
                <a:off x="8200345" y="4945210"/>
                <a:ext cx="5028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986D34A-79C6-4044-89EC-E140B39219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0345" y="4945210"/>
                <a:ext cx="502830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801186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</a:rPr>
              <a:t>Solution</a:t>
            </a:r>
            <a:endParaRPr lang="en-US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86BAECB-95ED-5149-A85C-C7F4056680D0}"/>
                  </a:ext>
                </a:extLst>
              </p:cNvPr>
              <p:cNvSpPr/>
              <p:nvPr/>
            </p:nvSpPr>
            <p:spPr>
              <a:xfrm>
                <a:off x="112987" y="1217134"/>
                <a:ext cx="8765626" cy="27699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Using Ohm’s law, the load voltage is given by,</a:t>
                </a:r>
              </a:p>
              <a:p>
                <a:pPr marL="0" marR="0">
                  <a:spcBef>
                    <a:spcPts val="0"/>
                  </a:spcBef>
                  <a:spcAft>
                    <a:spcPts val="9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=10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6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31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63.1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𝑉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resultant load voltage is below the desired value of V</a:t>
                </a:r>
                <a:r>
                  <a:rPr lang="en-US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80 V. </a:t>
                </a:r>
              </a:p>
              <a:p>
                <a:pPr marL="0" marR="0">
                  <a:spcBef>
                    <a:spcPts val="0"/>
                  </a:spcBef>
                  <a:spcAft>
                    <a:spcPts val="900"/>
                  </a:spcAft>
                </a:pPr>
                <a:endParaRPr 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Unfortunately, this setup will not deliver the required load voltage, hence it will not work.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86BAECB-95ED-5149-A85C-C7F4056680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987" y="1217134"/>
                <a:ext cx="8765626" cy="2769989"/>
              </a:xfrm>
              <a:prstGeom prst="rect">
                <a:avLst/>
              </a:prstGeom>
              <a:blipFill>
                <a:blip r:embed="rId2"/>
                <a:stretch>
                  <a:fillRect l="-1013" t="-1835" b="-4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835503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</a:rPr>
              <a:t>Solution</a:t>
            </a:r>
            <a:endParaRPr lang="en-US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2227CE2-BB35-B94A-A42B-5087B6567832}"/>
                  </a:ext>
                </a:extLst>
              </p:cNvPr>
              <p:cNvSpPr/>
              <p:nvPr/>
            </p:nvSpPr>
            <p:spPr>
              <a:xfrm>
                <a:off x="409903" y="1233127"/>
                <a:ext cx="8171794" cy="53926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For this setup to work, we have three options: </a:t>
                </a:r>
              </a:p>
              <a:p>
                <a:pPr marL="457200" lvl="1" indent="-457200">
                  <a:spcAft>
                    <a:spcPts val="900"/>
                  </a:spcAft>
                  <a:buAutoNum type="arabicParenR"/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move the load closer to the source ,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i.e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less than 2 miles, </a:t>
                </a:r>
              </a:p>
              <a:p>
                <a:pPr marL="457200" lvl="1" indent="-457200">
                  <a:spcAft>
                    <a:spcPts val="900"/>
                  </a:spcAft>
                  <a:buAutoNum type="arabicParenR"/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increase the source voltage Vs above 100V, </a:t>
                </a:r>
              </a:p>
              <a:p>
                <a:pPr marL="457200" lvl="1" indent="-457200">
                  <a:spcAft>
                    <a:spcPts val="900"/>
                  </a:spcAft>
                  <a:buAutoNum type="arabicParenR"/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change the copper wire with one has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less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line resistance/feet. </a:t>
                </a:r>
              </a:p>
              <a:p>
                <a:pPr marR="0">
                  <a:spcBef>
                    <a:spcPts val="0"/>
                  </a:spcBef>
                  <a:spcAft>
                    <a:spcPts val="900"/>
                  </a:spcAft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R="0"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Options 1 and 2 are too difficult, costly and maybe not practical, as they are part of condition of the source and load. </a:t>
                </a:r>
              </a:p>
              <a:p>
                <a:pPr marR="0"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This leaves with Option 3!</a:t>
                </a:r>
              </a:p>
              <a:p>
                <a:pPr marR="0"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What should the measured value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Ω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/1000ft of the new cable? </a:t>
                </a:r>
              </a:p>
              <a:p>
                <a:pPr marR="0"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What should the load current be for V</a:t>
                </a:r>
                <a:r>
                  <a:rPr lang="en-US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80 V?</a:t>
                </a:r>
              </a:p>
              <a:p>
                <a:pPr marL="0" marR="0">
                  <a:spcBef>
                    <a:spcPts val="0"/>
                  </a:spcBef>
                  <a:spcAft>
                    <a:spcPts val="9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𝐿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𝐿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𝐿</m:t>
                            </m:r>
                          </m:sub>
                        </m:sSub>
                      </m:den>
                    </m:f>
                    <m:r>
                      <a:rPr lang="en-US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80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10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=8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!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2227CE2-BB35-B94A-A42B-5087B65678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903" y="1233127"/>
                <a:ext cx="8171794" cy="5392695"/>
              </a:xfrm>
              <a:prstGeom prst="rect">
                <a:avLst/>
              </a:prstGeom>
              <a:blipFill>
                <a:blip r:embed="rId2"/>
                <a:stretch>
                  <a:fillRect l="-1085" t="-704" r="-4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78FAC8FA-6F73-8E40-8489-F7F19DE83C84}"/>
              </a:ext>
            </a:extLst>
          </p:cNvPr>
          <p:cNvSpPr/>
          <p:nvPr/>
        </p:nvSpPr>
        <p:spPr>
          <a:xfrm>
            <a:off x="3858343" y="6014940"/>
            <a:ext cx="49493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We need at least 8A reach the load!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93968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</a:rPr>
              <a:t>Solution</a:t>
            </a:r>
            <a:endParaRPr lang="en-US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5CC75C1D-689B-8A4D-949C-AA20958DE5F6}"/>
                  </a:ext>
                </a:extLst>
              </p:cNvPr>
              <p:cNvSpPr/>
              <p:nvPr/>
            </p:nvSpPr>
            <p:spPr>
              <a:xfrm>
                <a:off x="441433" y="1353047"/>
                <a:ext cx="8429297" cy="41681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From KVL we have,</a:t>
                </a:r>
              </a:p>
              <a:p>
                <a:pPr marL="0" marR="0">
                  <a:spcBef>
                    <a:spcPts val="0"/>
                  </a:spcBef>
                  <a:spcAft>
                    <a:spcPts val="9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𝐿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𝑊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𝑛𝑒𝑤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Solving for the value of the copper resistance,</a:t>
                </a:r>
              </a:p>
              <a:p>
                <a:pPr marL="0" marR="0">
                  <a:spcBef>
                    <a:spcPts val="0"/>
                  </a:spcBef>
                  <a:spcAft>
                    <a:spcPts val="9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𝑊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𝑛𝑒𝑤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100−80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 2.5 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𝛺</m:t>
                      </m:r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For a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10,560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𝑓𝑡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(3 mile) length of the copper wire (L), </a:t>
                </a:r>
                <a:r>
                  <a:rPr lang="en-US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maximum wire resistance/feet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that can be used: </a:t>
                </a:r>
              </a:p>
              <a:p>
                <a:pPr marL="0" marR="0">
                  <a:spcBef>
                    <a:spcPts val="0"/>
                  </a:spcBef>
                  <a:spcAft>
                    <a:spcPts val="9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2.5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𝛺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15,840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𝑓𝑡</m:t>
                          </m:r>
                        </m:den>
                      </m:f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0.1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𝛺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𝑓𝑡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n-US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0. 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6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𝛺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/1000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𝑓𝑡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5CC75C1D-689B-8A4D-949C-AA20958DE5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433" y="1353047"/>
                <a:ext cx="8429297" cy="4168129"/>
              </a:xfrm>
              <a:prstGeom prst="rect">
                <a:avLst/>
              </a:prstGeom>
              <a:blipFill>
                <a:blip r:embed="rId2"/>
                <a:stretch>
                  <a:fillRect l="-1053" t="-1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C17B136-EFED-CB42-ACCB-638F6DAC0562}"/>
                  </a:ext>
                </a:extLst>
              </p:cNvPr>
              <p:cNvSpPr/>
              <p:nvPr/>
            </p:nvSpPr>
            <p:spPr>
              <a:xfrm>
                <a:off x="1390015" y="5521176"/>
                <a:ext cx="2054729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𝑾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0.2 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Ω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1000 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ft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C17B136-EFED-CB42-ACCB-638F6DAC05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015" y="5521176"/>
                <a:ext cx="2054729" cy="793679"/>
              </a:xfrm>
              <a:prstGeom prst="rect">
                <a:avLst/>
              </a:prstGeom>
              <a:blipFill>
                <a:blip r:embed="rId3"/>
                <a:stretch>
                  <a:fillRect t="-1563" b="-1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D00BBA4-F86A-4149-B9E9-F9CAA4FA694E}"/>
                  </a:ext>
                </a:extLst>
              </p:cNvPr>
              <p:cNvSpPr/>
              <p:nvPr/>
            </p:nvSpPr>
            <p:spPr>
              <a:xfrm>
                <a:off x="5265676" y="5504953"/>
                <a:ext cx="2614177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𝑾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𝒏𝒆𝒘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0.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16</m:t>
                          </m:r>
                          <m: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𝛺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1000 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ft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D00BBA4-F86A-4149-B9E9-F9CAA4FA69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676" y="5504953"/>
                <a:ext cx="2614177" cy="793679"/>
              </a:xfrm>
              <a:prstGeom prst="rect">
                <a:avLst/>
              </a:prstGeom>
              <a:blipFill>
                <a:blip r:embed="rId4"/>
                <a:stretch>
                  <a:fillRect t="-1587" r="-483" b="-20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87614D7-8E09-2B44-8F8D-85CF14744976}"/>
              </a:ext>
            </a:extLst>
          </p:cNvPr>
          <p:cNvCxnSpPr/>
          <p:nvPr/>
        </p:nvCxnSpPr>
        <p:spPr>
          <a:xfrm>
            <a:off x="3657600" y="5918015"/>
            <a:ext cx="1313793" cy="0"/>
          </a:xfrm>
          <a:prstGeom prst="straightConnector1">
            <a:avLst/>
          </a:prstGeom>
          <a:noFill/>
          <a:ln w="117475" cap="flat">
            <a:solidFill>
              <a:srgbClr val="00CC99"/>
            </a:solidFill>
            <a:prstDash val="solid"/>
            <a:bevel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84021927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4115</TotalTime>
  <Words>571</Words>
  <Application>Microsoft Macintosh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Avenir Roman</vt:lpstr>
      <vt:lpstr>Cambria Math</vt:lpstr>
      <vt:lpstr>Times New Roman</vt:lpstr>
      <vt:lpstr>Default</vt:lpstr>
      <vt:lpstr>Example 3.8</vt:lpstr>
      <vt:lpstr>Solution</vt:lpstr>
      <vt:lpstr>Solution</vt:lpstr>
      <vt:lpstr>Solution</vt:lpstr>
      <vt:lpstr>Solution</vt:lpstr>
      <vt:lpstr>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EEL 3004 ELECTRIC NETWORKS    Issa Batarseh  August 25, 2015</dc:title>
  <dc:creator>Ala'a Amarin</dc:creator>
  <cp:lastModifiedBy>Issa Batarseh</cp:lastModifiedBy>
  <cp:revision>200</cp:revision>
  <dcterms:modified xsi:type="dcterms:W3CDTF">2022-01-25T08:42:30Z</dcterms:modified>
</cp:coreProperties>
</file>