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4"/>
  </p:notesMasterIdLst>
  <p:sldIdLst>
    <p:sldId id="501" r:id="rId2"/>
    <p:sldId id="344" r:id="rId3"/>
    <p:sldId id="354" r:id="rId4"/>
    <p:sldId id="336" r:id="rId5"/>
    <p:sldId id="345" r:id="rId6"/>
    <p:sldId id="515" r:id="rId7"/>
    <p:sldId id="508" r:id="rId8"/>
    <p:sldId id="509" r:id="rId9"/>
    <p:sldId id="510" r:id="rId10"/>
    <p:sldId id="513" r:id="rId11"/>
    <p:sldId id="514" r:id="rId12"/>
    <p:sldId id="512" r:id="rId13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86"/>
    <p:restoredTop sz="86395" autoAdjust="0"/>
  </p:normalViewPr>
  <p:slideViewPr>
    <p:cSldViewPr snapToGrid="0" snapToObjects="1">
      <p:cViewPr varScale="1">
        <p:scale>
          <a:sx n="69" d="100"/>
          <a:sy n="69" d="100"/>
        </p:scale>
        <p:origin x="168" y="1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1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1.xml"/><Relationship Id="rId7" Type="http://schemas.openxmlformats.org/officeDocument/2006/relationships/package" Target="../embeddings/Microsoft_Visio_Drawing31844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customXml" Target="../ink/ink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3.xml"/><Relationship Id="rId7" Type="http://schemas.openxmlformats.org/officeDocument/2006/relationships/package" Target="../embeddings/Microsoft_Visio_Drawing318444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image" Target="../media/image26.emf"/><Relationship Id="rId5" Type="http://schemas.openxmlformats.org/officeDocument/2006/relationships/customXml" Target="../ink/ink14.xml"/><Relationship Id="rId10" Type="http://schemas.openxmlformats.org/officeDocument/2006/relationships/package" Target="../embeddings/Microsoft_Visio_Drawing419555.vsdx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customXml" Target="../ink/ink15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11" Type="http://schemas.openxmlformats.org/officeDocument/2006/relationships/image" Target="../media/image28.emf"/><Relationship Id="rId5" Type="http://schemas.openxmlformats.org/officeDocument/2006/relationships/customXml" Target="../ink/ink16.xml"/><Relationship Id="rId15" Type="http://schemas.openxmlformats.org/officeDocument/2006/relationships/image" Target="../media/image35.png"/><Relationship Id="rId10" Type="http://schemas.openxmlformats.org/officeDocument/2006/relationships/package" Target="../embeddings/Microsoft_Visio_Drawing722888.vsdx"/><Relationship Id="rId4" Type="http://schemas.openxmlformats.org/officeDocument/2006/relationships/image" Target="../media/image11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3.xml"/><Relationship Id="rId7" Type="http://schemas.openxmlformats.org/officeDocument/2006/relationships/package" Target="../embeddings/Microsoft_Visio_Drawing15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9.png"/><Relationship Id="rId3" Type="http://schemas.openxmlformats.org/officeDocument/2006/relationships/customXml" Target="../ink/ink5.xml"/><Relationship Id="rId7" Type="http://schemas.openxmlformats.org/officeDocument/2006/relationships/package" Target="../embeddings/Microsoft_Visio_Drawing151111.vsdx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customXml" Target="../ink/ink6.xm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7.xml"/><Relationship Id="rId7" Type="http://schemas.openxmlformats.org/officeDocument/2006/relationships/package" Target="../embeddings/Microsoft_Visio_Drawing1162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9.xml"/><Relationship Id="rId7" Type="http://schemas.openxmlformats.org/officeDocument/2006/relationships/package" Target="../embeddings/Microsoft_Visio_Drawing2173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customXml" Target="../ink/ink10.xml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dirty="0"/>
              <a:t>Practical Relevance</a:t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Frequency Response of  the Transistor 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2173" y="5580920"/>
                <a:ext cx="824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0253" y="5742200"/>
                <a:ext cx="1443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847F2C1-E4F4-6B48-F5B8-1DF0CC5516D5}"/>
              </a:ext>
            </a:extLst>
          </p:cNvPr>
          <p:cNvSpPr/>
          <p:nvPr/>
        </p:nvSpPr>
        <p:spPr>
          <a:xfrm>
            <a:off x="115746" y="1238200"/>
            <a:ext cx="8912507" cy="22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common electronic device used in many applications is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transistor voltage amplifier. </a:t>
            </a: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are the Consumer Electronics: </a:t>
            </a:r>
            <a:r>
              <a:rPr lang="en-GB" altLang="en-US" sz="2000" dirty="0"/>
              <a:t>Radios, T.Vs., phones, satellites, VCRs and DVD.</a:t>
            </a:r>
            <a:r>
              <a:rPr lang="en-US" sz="2000" dirty="0"/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smart phone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one example of commercial device that has many amplifiers within its electronics and communication circuits.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F4EB24-77CF-1ABB-08CC-6B9409A1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793" y="1793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Screen Shot 2016-01-10 at 3.28.39 PM.png">
            <a:extLst>
              <a:ext uri="{FF2B5EF4-FFF2-40B4-BE49-F238E27FC236}">
                <a16:creationId xmlns:a16="http://schemas.microsoft.com/office/drawing/2014/main" id="{403C5CC4-F514-972B-93F7-9A9597132A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73" y="3737197"/>
            <a:ext cx="2392364" cy="2624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7E6352-A4F2-8823-B649-5CF42C14A018}"/>
              </a:ext>
            </a:extLst>
          </p:cNvPr>
          <p:cNvSpPr/>
          <p:nvPr/>
        </p:nvSpPr>
        <p:spPr>
          <a:xfrm>
            <a:off x="4136792" y="6379067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Phone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195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 algn="l"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i="1" dirty="0">
                <a:solidFill>
                  <a:srgbClr val="FF0000"/>
                </a:solidFill>
              </a:rPr>
              <a:t>Transistor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EF8737-6327-A63C-B2A3-9D50DFDA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4" y="1582665"/>
            <a:ext cx="11883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0925B-5606-1A50-34E1-64633F703231}"/>
              </a:ext>
            </a:extLst>
          </p:cNvPr>
          <p:cNvSpPr/>
          <p:nvPr/>
        </p:nvSpPr>
        <p:spPr>
          <a:xfrm>
            <a:off x="1823954" y="4389103"/>
            <a:ext cx="4677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Amplifier Model for all frequencies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E62BB6C-1CE2-EBD9-692C-3876AA2A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3" y="1843517"/>
            <a:ext cx="111537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AFE1E6E-D014-A1B9-FBEB-D5B0F75E7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28658"/>
              </p:ext>
            </p:extLst>
          </p:nvPr>
        </p:nvGraphicFramePr>
        <p:xfrm>
          <a:off x="752354" y="1843517"/>
          <a:ext cx="7417296" cy="209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7" imgW="9169400" imgH="2616200" progId="Visio.Drawing.15">
                  <p:embed/>
                </p:oleObj>
              </mc:Choice>
              <mc:Fallback>
                <p:oleObj r:id="rId7" imgW="9169400" imgH="261620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4" y="1843517"/>
                        <a:ext cx="7417296" cy="2097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0508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 algn="l"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i="1" dirty="0">
                <a:solidFill>
                  <a:srgbClr val="FF0000"/>
                </a:solidFill>
              </a:rPr>
              <a:t>Transistor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EF8737-6327-A63C-B2A3-9D50DFDA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4" y="1582665"/>
            <a:ext cx="11883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0925B-5606-1A50-34E1-64633F703231}"/>
              </a:ext>
            </a:extLst>
          </p:cNvPr>
          <p:cNvSpPr/>
          <p:nvPr/>
        </p:nvSpPr>
        <p:spPr>
          <a:xfrm>
            <a:off x="3815857" y="990863"/>
            <a:ext cx="4677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Amplifier Model for all frequencies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E62BB6C-1CE2-EBD9-692C-3876AA2A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3" y="1843517"/>
            <a:ext cx="111537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AFE1E6E-D014-A1B9-FBEB-D5B0F75E7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62753"/>
              </p:ext>
            </p:extLst>
          </p:nvPr>
        </p:nvGraphicFramePr>
        <p:xfrm>
          <a:off x="1076445" y="1054960"/>
          <a:ext cx="7417296" cy="209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7" imgW="9169400" imgH="2616200" progId="Visio.Drawing.15">
                  <p:embed/>
                </p:oleObj>
              </mc:Choice>
              <mc:Fallback>
                <p:oleObj r:id="rId7" imgW="9169400" imgH="2616200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AFE1E6E-D014-A1B9-FBEB-D5B0F75E7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445" y="1054960"/>
                        <a:ext cx="7417296" cy="2097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D3A6E2-25EB-89EF-B7DD-09191B604D3F}"/>
                  </a:ext>
                </a:extLst>
              </p:cNvPr>
              <p:cNvSpPr/>
              <p:nvPr/>
            </p:nvSpPr>
            <p:spPr>
              <a:xfrm>
                <a:off x="-92597" y="6101414"/>
                <a:ext cx="9236597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Complex number expression as a function of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D3A6E2-25EB-89EF-B7DD-09191B604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597" y="6101414"/>
                <a:ext cx="9236597" cy="680699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F04AA7A1-37A4-708C-DC1C-3BB33D24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04" y="3552631"/>
            <a:ext cx="11617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F265B9-1989-7DDD-DBCA-C195034C50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61195"/>
              </p:ext>
            </p:extLst>
          </p:nvPr>
        </p:nvGraphicFramePr>
        <p:xfrm>
          <a:off x="1515103" y="3552631"/>
          <a:ext cx="6113793" cy="2048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10" imgW="9169400" imgH="3111500" progId="Visio.Drawing.15">
                  <p:embed/>
                </p:oleObj>
              </mc:Choice>
              <mc:Fallback>
                <p:oleObj r:id="rId10" imgW="9169400" imgH="311150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103" y="3552631"/>
                        <a:ext cx="6113793" cy="2048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FDA2995-12A5-D97D-F08B-053E0DA9AD3B}"/>
              </a:ext>
            </a:extLst>
          </p:cNvPr>
          <p:cNvSpPr/>
          <p:nvPr/>
        </p:nvSpPr>
        <p:spPr>
          <a:xfrm>
            <a:off x="3839160" y="3163000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Time-domain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142C0-E924-A4FF-43B3-E36D349B3C2C}"/>
              </a:ext>
            </a:extLst>
          </p:cNvPr>
          <p:cNvSpPr/>
          <p:nvPr/>
        </p:nvSpPr>
        <p:spPr>
          <a:xfrm>
            <a:off x="3354360" y="5545599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Phasor-domain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406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dirty="0"/>
              <a:t>Practical Relevance</a:t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Frequency Response of  the Transistor 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4594B2-5150-D87C-B646-F31EFE7B53D2}"/>
                  </a:ext>
                </a:extLst>
              </p:cNvPr>
              <p:cNvSpPr/>
              <p:nvPr/>
            </p:nvSpPr>
            <p:spPr>
              <a:xfrm>
                <a:off x="-208343" y="1459866"/>
                <a:ext cx="7535118" cy="11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//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4594B2-5150-D87C-B646-F31EFE7B5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343" y="1459866"/>
                <a:ext cx="7535118" cy="1179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4D1FE6-BDC4-4E4D-CDA4-3C0CC485EF50}"/>
                  </a:ext>
                </a:extLst>
              </p:cNvPr>
              <p:cNvSpPr/>
              <p:nvPr/>
            </p:nvSpPr>
            <p:spPr>
              <a:xfrm>
                <a:off x="7224257" y="1980030"/>
                <a:ext cx="1662571" cy="663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4D1FE6-BDC4-4E4D-CDA4-3C0CC485E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57" y="1980030"/>
                <a:ext cx="1662571" cy="663964"/>
              </a:xfrm>
              <a:prstGeom prst="rect">
                <a:avLst/>
              </a:prstGeom>
              <a:blipFill>
                <a:blip r:embed="rId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9DAD7-8197-0BD8-693A-7E9E3985D8A9}"/>
                  </a:ext>
                </a:extLst>
              </p:cNvPr>
              <p:cNvSpPr/>
              <p:nvPr/>
            </p:nvSpPr>
            <p:spPr>
              <a:xfrm>
                <a:off x="7224257" y="2633526"/>
                <a:ext cx="1696939" cy="699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𝑔𝑠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9DAD7-8197-0BD8-693A-7E9E3985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57" y="2633526"/>
                <a:ext cx="1696939" cy="699487"/>
              </a:xfrm>
              <a:prstGeom prst="rect">
                <a:avLst/>
              </a:prstGeom>
              <a:blipFill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C91F3B47-7E13-EAE3-F92E-D3DBAF0A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524" y="3936334"/>
            <a:ext cx="14911281" cy="5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40E8E26-04E3-5EFD-1BEA-81A371626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03684"/>
              </p:ext>
            </p:extLst>
          </p:nvPr>
        </p:nvGraphicFramePr>
        <p:xfrm>
          <a:off x="1643605" y="3100880"/>
          <a:ext cx="6046443" cy="278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10" imgW="11214100" imgH="5181600" progId="Visio.Drawing.15">
                  <p:embed/>
                </p:oleObj>
              </mc:Choice>
              <mc:Fallback>
                <p:oleObj r:id="rId10" imgW="11214100" imgH="51816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605" y="3100880"/>
                        <a:ext cx="6046443" cy="2786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8C6EC7-C036-8654-1DC7-30DBF610709D}"/>
                  </a:ext>
                </a:extLst>
              </p:cNvPr>
              <p:cNvSpPr/>
              <p:nvPr/>
            </p:nvSpPr>
            <p:spPr>
              <a:xfrm>
                <a:off x="2878873" y="6110619"/>
                <a:ext cx="5003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=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=207-0.06=206.4 kHz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8C6EC7-C036-8654-1DC7-30DBF6107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873" y="6110619"/>
                <a:ext cx="5003486" cy="461665"/>
              </a:xfrm>
              <a:prstGeom prst="rect">
                <a:avLst/>
              </a:prstGeom>
              <a:blipFill>
                <a:blip r:embed="rId12"/>
                <a:stretch>
                  <a:fillRect l="-253" t="-7895" r="-10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7981AC-F64D-5C8A-8957-C8E65B220B21}"/>
                  </a:ext>
                </a:extLst>
              </p:cNvPr>
              <p:cNvSpPr/>
              <p:nvPr/>
            </p:nvSpPr>
            <p:spPr>
              <a:xfrm>
                <a:off x="86002" y="5735810"/>
                <a:ext cx="16840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Hz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7981AC-F64D-5C8A-8957-C8E65B220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" y="5735810"/>
                <a:ext cx="1684051" cy="461665"/>
              </a:xfrm>
              <a:prstGeom prst="rect">
                <a:avLst/>
              </a:prstGeom>
              <a:blipFill>
                <a:blip r:embed="rId13"/>
                <a:stretch>
                  <a:fillRect l="-298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9C6BBF-D349-02C2-DDBE-14BA59393C04}"/>
                  </a:ext>
                </a:extLst>
              </p:cNvPr>
              <p:cNvSpPr/>
              <p:nvPr/>
            </p:nvSpPr>
            <p:spPr>
              <a:xfrm>
                <a:off x="114939" y="6278502"/>
                <a:ext cx="1936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207 kHz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9C6BBF-D349-02C2-DDBE-14BA59393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" y="6278502"/>
                <a:ext cx="1936812" cy="461665"/>
              </a:xfrm>
              <a:prstGeom prst="rect">
                <a:avLst/>
              </a:prstGeom>
              <a:blipFill>
                <a:blip r:embed="rId14"/>
                <a:stretch>
                  <a:fillRect l="-3268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9F1F575-9ADF-88C2-245C-A5AEE2D75C89}"/>
              </a:ext>
            </a:extLst>
          </p:cNvPr>
          <p:cNvSpPr/>
          <p:nvPr/>
        </p:nvSpPr>
        <p:spPr>
          <a:xfrm>
            <a:off x="114939" y="466622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E4D0BB-3814-494E-2E27-643408368869}"/>
                  </a:ext>
                </a:extLst>
              </p:cNvPr>
              <p:cNvSpPr/>
              <p:nvPr/>
            </p:nvSpPr>
            <p:spPr>
              <a:xfrm>
                <a:off x="0" y="5169115"/>
                <a:ext cx="2255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13.3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E4D0BB-3814-494E-2E27-643408368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69115"/>
                <a:ext cx="2255297" cy="461665"/>
              </a:xfrm>
              <a:prstGeom prst="rect">
                <a:avLst/>
              </a:prstGeom>
              <a:blipFill>
                <a:blip r:embed="rId1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6BD20E-EF14-9D88-4DD1-1244816921BF}"/>
              </a:ext>
            </a:extLst>
          </p:cNvPr>
          <p:cNvSpPr/>
          <p:nvPr/>
        </p:nvSpPr>
        <p:spPr>
          <a:xfrm>
            <a:off x="222804" y="1451056"/>
            <a:ext cx="6629409" cy="130280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443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45" y="-211401"/>
            <a:ext cx="7772400" cy="2041525"/>
          </a:xfrm>
        </p:spPr>
        <p:txBody>
          <a:bodyPr/>
          <a:lstStyle/>
          <a:p>
            <a:r>
              <a:rPr lang="en-US" sz="3200" b="1" dirty="0"/>
              <a:t>Practical Example</a:t>
            </a:r>
            <a:br>
              <a:rPr lang="en-US" sz="3200" b="1" dirty="0"/>
            </a:br>
            <a:r>
              <a:rPr lang="en-US" sz="3200" b="1" dirty="0"/>
              <a:t>Apple iPhone</a:t>
            </a:r>
            <a:br>
              <a:rPr lang="en-US" sz="3200" b="1" dirty="0"/>
            </a:br>
            <a:r>
              <a:rPr lang="en-US" b="1" dirty="0"/>
              <a:t>Voltage/Power Amplifier</a:t>
            </a:r>
          </a:p>
        </p:txBody>
      </p:sp>
      <p:pic>
        <p:nvPicPr>
          <p:cNvPr id="7" name="Picture 6" descr="Screen Shot 2016-01-10 at 3.2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56" y="1602530"/>
            <a:ext cx="7127527" cy="4560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84" y="6162561"/>
            <a:ext cx="82694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http://</a:t>
            </a:r>
            <a:r>
              <a:rPr lang="es-ES_tradnl" sz="1600" dirty="0" err="1"/>
              <a:t>maltiel-consulting.com</a:t>
            </a:r>
            <a:r>
              <a:rPr lang="es-ES_tradnl" sz="1600" dirty="0"/>
              <a:t>/iPhone_Components_maltiel_semiconductor-Update.htm#Inside_Apple_iPhone_3G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58527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45" y="-211401"/>
            <a:ext cx="7772400" cy="2041525"/>
          </a:xfrm>
        </p:spPr>
        <p:txBody>
          <a:bodyPr/>
          <a:lstStyle/>
          <a:p>
            <a:r>
              <a:rPr lang="en-US" sz="3200" b="1" dirty="0"/>
              <a:t>Practical Example</a:t>
            </a:r>
            <a:br>
              <a:rPr lang="en-US" sz="3200" b="1" dirty="0"/>
            </a:br>
            <a:r>
              <a:rPr lang="en-US" sz="3200" b="1" dirty="0"/>
              <a:t>Smart iPhone</a:t>
            </a:r>
            <a:br>
              <a:rPr lang="en-US" sz="3200" b="1" dirty="0"/>
            </a:br>
            <a:r>
              <a:rPr lang="en-US" b="1" dirty="0"/>
              <a:t>Voltage/Power Amplifier</a:t>
            </a:r>
          </a:p>
        </p:txBody>
      </p:sp>
      <p:pic>
        <p:nvPicPr>
          <p:cNvPr id="7" name="Picture 6" descr="Screen Shot 2016-01-10 at 3.2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81" y="1566392"/>
            <a:ext cx="7127527" cy="4560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84" y="6162561"/>
            <a:ext cx="82694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http://</a:t>
            </a:r>
            <a:r>
              <a:rPr lang="es-ES_tradnl" sz="1600" dirty="0" err="1"/>
              <a:t>maltiel-consulting.com</a:t>
            </a:r>
            <a:r>
              <a:rPr lang="es-ES_tradnl" sz="1600" dirty="0"/>
              <a:t>/iPhone_Components_maltiel_semiconductor-Update.htm#Inside_Apple_iPhone_3G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1521E-BF82-1643-90E4-01371762720E}"/>
              </a:ext>
            </a:extLst>
          </p:cNvPr>
          <p:cNvSpPr/>
          <p:nvPr/>
        </p:nvSpPr>
        <p:spPr>
          <a:xfrm>
            <a:off x="7117773" y="2732809"/>
            <a:ext cx="1091045" cy="1891146"/>
          </a:xfrm>
          <a:prstGeom prst="rect">
            <a:avLst/>
          </a:prstGeom>
          <a:solidFill>
            <a:srgbClr val="FFFFFF">
              <a:alpha val="37000"/>
            </a:srgbClr>
          </a:solidFill>
          <a:ln w="25400" cap="flat">
            <a:solidFill>
              <a:srgbClr val="00CC99">
                <a:alpha val="90000"/>
              </a:srgb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5FD34-BD75-1C4B-BA71-2BF6EAC77572}"/>
              </a:ext>
            </a:extLst>
          </p:cNvPr>
          <p:cNvSpPr/>
          <p:nvPr/>
        </p:nvSpPr>
        <p:spPr>
          <a:xfrm>
            <a:off x="6026729" y="1630944"/>
            <a:ext cx="1091044" cy="722531"/>
          </a:xfrm>
          <a:prstGeom prst="rect">
            <a:avLst/>
          </a:prstGeom>
          <a:solidFill>
            <a:srgbClr val="FFFFFF">
              <a:alpha val="37000"/>
            </a:srgbClr>
          </a:solidFill>
          <a:ln w="25400" cap="flat">
            <a:solidFill>
              <a:srgbClr val="00CC99">
                <a:alpha val="90000"/>
              </a:srgb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0823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815041"/>
            <a:ext cx="1152043" cy="768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487546" y="6014737"/>
            <a:ext cx="327002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Stands for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Voltage Gain</a:t>
            </a:r>
          </a:p>
        </p:txBody>
      </p:sp>
      <p:pic>
        <p:nvPicPr>
          <p:cNvPr id="5" name="Picture 4" descr="Screen Shot 2016-01-10 at 3.30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94" y="236930"/>
            <a:ext cx="2060875" cy="19943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98094" y="1572667"/>
            <a:ext cx="1016441" cy="713624"/>
          </a:xfrm>
          <a:prstGeom prst="ellipse">
            <a:avLst/>
          </a:prstGeom>
          <a:solidFill>
            <a:srgbClr val="FFFFFF">
              <a:alpha val="26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Picture 9" descr="Screen Shot 2016-01-10 at 3.22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36" y="208068"/>
            <a:ext cx="2637745" cy="1994336"/>
          </a:xfrm>
          <a:prstGeom prst="rect">
            <a:avLst/>
          </a:prstGeom>
        </p:spPr>
      </p:pic>
      <p:pic>
        <p:nvPicPr>
          <p:cNvPr id="11" name="Picture 10" descr="Screen Shot 2016-01-10 at 3.28.3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1" y="204357"/>
            <a:ext cx="1817661" cy="1994336"/>
          </a:xfrm>
          <a:prstGeom prst="rect">
            <a:avLst/>
          </a:prstGeom>
        </p:spPr>
      </p:pic>
      <p:pic>
        <p:nvPicPr>
          <p:cNvPr id="12" name="Picture 11" descr="Screen Shot 2016-01-10 at 3.39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5" y="2787666"/>
            <a:ext cx="5063281" cy="16784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7" y="2345456"/>
            <a:ext cx="21627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Commercial Product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3589" y="2236610"/>
            <a:ext cx="2577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</a:rPr>
              <a:t>Printer Circuit Board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4036" y="2359256"/>
            <a:ext cx="214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FF0000"/>
                </a:solidFill>
              </a:rPr>
              <a:t>Power Amplifier 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2061" y="4295835"/>
            <a:ext cx="3853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</a:rPr>
              <a:t>Voltage Amplifier block Diagram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385" y="5974863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FF0000"/>
                </a:solidFill>
              </a:rPr>
              <a:t>Mathematical Representation: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42ACB5-A1D2-0D51-9CDD-5E6C5DE6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517" y="4846199"/>
            <a:ext cx="8554056" cy="878267"/>
          </a:xfrm>
        </p:spPr>
        <p:txBody>
          <a:bodyPr/>
          <a:lstStyle/>
          <a:p>
            <a:pPr lvl="0" algn="l" rtl="0"/>
            <a:r>
              <a:rPr lang="en-US" sz="2000" b="1" dirty="0">
                <a:solidFill>
                  <a:srgbClr val="FF0000"/>
                </a:solidFill>
              </a:rPr>
              <a:t>Voltage Amplifiers </a:t>
            </a:r>
            <a:r>
              <a:rPr lang="en-US" sz="2000" dirty="0"/>
              <a:t>are </a:t>
            </a:r>
            <a:r>
              <a:rPr lang="en-GB" altLang="en-US" sz="2000" dirty="0"/>
              <a:t>electronic circuits that are used to amplify (enlarge) a weak input signal (voltage/current) and produce a stronger output signal.</a:t>
            </a:r>
          </a:p>
        </p:txBody>
      </p:sp>
    </p:spTree>
    <p:extLst>
      <p:ext uri="{BB962C8B-B14F-4D97-AF65-F5344CB8AC3E}">
        <p14:creationId xmlns:p14="http://schemas.microsoft.com/office/powerpoint/2010/main" val="2642106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9939" y="764277"/>
            <a:ext cx="6657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en-GB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 amplifier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Shot 2016-01-10 at 3.4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" y="1254812"/>
            <a:ext cx="9040203" cy="48529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0146DC-E48F-1F84-5E8D-B067A54AB94B}"/>
              </a:ext>
            </a:extLst>
          </p:cNvPr>
          <p:cNvSpPr/>
          <p:nvPr/>
        </p:nvSpPr>
        <p:spPr>
          <a:xfrm>
            <a:off x="3664044" y="6259740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Multi-stage amplifier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424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dirty="0"/>
              <a:t>Practical Relevance</a:t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Frequency Response of  the Transistor 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847F2C1-E4F4-6B48-F5B8-1DF0CC5516D5}"/>
              </a:ext>
            </a:extLst>
          </p:cNvPr>
          <p:cNvSpPr/>
          <p:nvPr/>
        </p:nvSpPr>
        <p:spPr>
          <a:xfrm>
            <a:off x="115746" y="1238200"/>
            <a:ext cx="8912507" cy="22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common electronic device used in many applications is the transistor voltage amplifier.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transistor has revolutionized the electronics and digital industries at the global level.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popular voltage amplifier is known as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 Oxide Semiconductor Field Effect Transistor (MOSFET).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F4EB24-77CF-1ABB-08CC-6B9409A1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793" y="1793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8EB72B-9E97-6A54-B7AB-1CBF9377E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42555"/>
              </p:ext>
            </p:extLst>
          </p:nvPr>
        </p:nvGraphicFramePr>
        <p:xfrm>
          <a:off x="2303361" y="3248313"/>
          <a:ext cx="4537280" cy="352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7" imgW="6248400" imgH="4851400" progId="Visio.Drawing.15">
                  <p:embed/>
                </p:oleObj>
              </mc:Choice>
              <mc:Fallback>
                <p:oleObj r:id="rId7" imgW="6248400" imgH="4851400" progId="Visio.Drawing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8EB72B-9E97-6A54-B7AB-1CBF9377E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61" y="3248313"/>
                        <a:ext cx="4537280" cy="3522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7993C78-6725-BDE9-3FA9-3BBAF7A8C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44" y="5803040"/>
            <a:ext cx="609600" cy="5715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1416922D-7B93-1F5C-EF04-9366D2A44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58" y="5129240"/>
            <a:ext cx="812800" cy="106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DE6A34-B668-8043-2384-0E1BCFECE523}"/>
              </a:ext>
            </a:extLst>
          </p:cNvPr>
          <p:cNvSpPr/>
          <p:nvPr/>
        </p:nvSpPr>
        <p:spPr>
          <a:xfrm>
            <a:off x="-46101" y="4231388"/>
            <a:ext cx="3479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</a:t>
            </a:r>
            <a:r>
              <a:rPr lang="en-GB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Equivalent Circuit</a:t>
            </a:r>
            <a:r>
              <a:rPr lang="en-GB" sz="2000" b="1" i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MOSFET Voltage Amplifier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CB227E-2EF4-6E89-0900-C24EB0D72005}"/>
              </a:ext>
            </a:extLst>
          </p:cNvPr>
          <p:cNvSpPr/>
          <p:nvPr/>
        </p:nvSpPr>
        <p:spPr>
          <a:xfrm>
            <a:off x="4919026" y="4922380"/>
            <a:ext cx="864059" cy="880660"/>
          </a:xfrm>
          <a:prstGeom prst="ellipse">
            <a:avLst/>
          </a:prstGeom>
          <a:solidFill>
            <a:srgbClr val="FFC000">
              <a:alpha val="44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4D2892-3BCF-2A81-4E5A-595EA51475B3}"/>
              </a:ext>
            </a:extLst>
          </p:cNvPr>
          <p:cNvCxnSpPr>
            <a:cxnSpLocks/>
          </p:cNvCxnSpPr>
          <p:nvPr/>
        </p:nvCxnSpPr>
        <p:spPr>
          <a:xfrm flipH="1">
            <a:off x="5593239" y="3409244"/>
            <a:ext cx="1401534" cy="160011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F76D63-2CE0-6773-3221-944996585D46}"/>
              </a:ext>
            </a:extLst>
          </p:cNvPr>
          <p:cNvSpPr txBox="1"/>
          <p:nvPr/>
        </p:nvSpPr>
        <p:spPr>
          <a:xfrm>
            <a:off x="6994773" y="3279882"/>
            <a:ext cx="13683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Active device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Transistor</a:t>
            </a:r>
          </a:p>
        </p:txBody>
      </p:sp>
    </p:spTree>
    <p:extLst>
      <p:ext uri="{BB962C8B-B14F-4D97-AF65-F5344CB8AC3E}">
        <p14:creationId xmlns:p14="http://schemas.microsoft.com/office/powerpoint/2010/main" val="3910181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dirty="0"/>
              <a:t>Practical Relevance</a:t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Frequency Response of  the Transistor 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71C2F97-F2D4-079A-145D-5964B5B25E34}"/>
              </a:ext>
            </a:extLst>
          </p:cNvPr>
          <p:cNvSpPr/>
          <p:nvPr/>
        </p:nvSpPr>
        <p:spPr>
          <a:xfrm>
            <a:off x="299746" y="1195360"/>
            <a:ext cx="8544508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an AC input is applied, the corresponding output voltage will be amplified by a constant. This constant, known as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 amplifier gain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 defined as,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1F8DE73-F189-56EC-D8BA-9B68C936E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06627"/>
              </p:ext>
            </p:extLst>
          </p:nvPr>
        </p:nvGraphicFramePr>
        <p:xfrm>
          <a:off x="463790" y="2504418"/>
          <a:ext cx="4027490" cy="312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7" imgW="6248400" imgH="4851400" progId="Visio.Drawing.15">
                  <p:embed/>
                </p:oleObj>
              </mc:Choice>
              <mc:Fallback>
                <p:oleObj r:id="rId7" imgW="6248400" imgH="4851400" progId="Visio.Drawing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8EB72B-9E97-6A54-B7AB-1CBF9377E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90" y="2504418"/>
                        <a:ext cx="4027490" cy="3126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2BF54B-14F7-79A6-D072-396EED1B1E8E}"/>
                  </a:ext>
                </a:extLst>
              </p:cNvPr>
              <p:cNvSpPr/>
              <p:nvPr/>
            </p:nvSpPr>
            <p:spPr>
              <a:xfrm>
                <a:off x="5383327" y="5452812"/>
                <a:ext cx="1989747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2BF54B-14F7-79A6-D072-396EED1B1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27" y="5452812"/>
                <a:ext cx="1989747" cy="861326"/>
              </a:xfrm>
              <a:prstGeom prst="rect">
                <a:avLst/>
              </a:prstGeom>
              <a:blipFill>
                <a:blip r:embed="rId9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earphone, necklet, lamp, electronic&#10;&#10;Description automatically generated">
            <a:extLst>
              <a:ext uri="{FF2B5EF4-FFF2-40B4-BE49-F238E27FC236}">
                <a16:creationId xmlns:a16="http://schemas.microsoft.com/office/drawing/2014/main" id="{54FA3A4D-9365-49B2-2160-A7EFAF605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0" y="4869658"/>
            <a:ext cx="1483255" cy="515683"/>
          </a:xfrm>
          <a:prstGeom prst="rect">
            <a:avLst/>
          </a:prstGeom>
        </p:spPr>
      </p:pic>
      <p:pic>
        <p:nvPicPr>
          <p:cNvPr id="11" name="Picture 10" descr="A picture containing sky, wall, earphone, lamp&#10;&#10;Description automatically generated">
            <a:extLst>
              <a:ext uri="{FF2B5EF4-FFF2-40B4-BE49-F238E27FC236}">
                <a16:creationId xmlns:a16="http://schemas.microsoft.com/office/drawing/2014/main" id="{EA20217E-5AB4-0629-CC70-DEA430973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37" y="3796902"/>
            <a:ext cx="4012717" cy="15326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9B00AD-A6BC-5296-2589-732597639CB7}"/>
              </a:ext>
            </a:extLst>
          </p:cNvPr>
          <p:cNvSpPr/>
          <p:nvPr/>
        </p:nvSpPr>
        <p:spPr>
          <a:xfrm>
            <a:off x="5561636" y="6354649"/>
            <a:ext cx="4572000" cy="468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Voltage gain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2F505D-4FFB-C9DE-2171-0A9ED9ECCDC9}"/>
                  </a:ext>
                </a:extLst>
              </p:cNvPr>
              <p:cNvSpPr/>
              <p:nvPr/>
            </p:nvSpPr>
            <p:spPr>
              <a:xfrm>
                <a:off x="365304" y="563078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is typically a sinusoidal function with a given frequency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2F505D-4FFB-C9DE-2171-0A9ED9ECC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04" y="5630780"/>
                <a:ext cx="4572000" cy="830997"/>
              </a:xfrm>
              <a:prstGeom prst="rect">
                <a:avLst/>
              </a:prstGeom>
              <a:blipFill>
                <a:blip r:embed="rId12"/>
                <a:stretch>
                  <a:fillRect l="-1939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00E874-4E9B-599A-E829-3FCD9877146E}"/>
                  </a:ext>
                </a:extLst>
              </p:cNvPr>
              <p:cNvSpPr/>
              <p:nvPr/>
            </p:nvSpPr>
            <p:spPr>
              <a:xfrm>
                <a:off x="4831537" y="2473298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The corresponding AC output signal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at the same frequency. 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00E874-4E9B-599A-E829-3FCD98771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37" y="2473298"/>
                <a:ext cx="4572000" cy="1200329"/>
              </a:xfrm>
              <a:prstGeom prst="rect">
                <a:avLst/>
              </a:prstGeom>
              <a:blipFill>
                <a:blip r:embed="rId13"/>
                <a:stretch>
                  <a:fillRect l="-2216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342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dirty="0"/>
              <a:t>Practical Relevance</a:t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Frequency Response of  the Transistor 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5">
            <a:extLst>
              <a:ext uri="{FF2B5EF4-FFF2-40B4-BE49-F238E27FC236}">
                <a16:creationId xmlns:a16="http://schemas.microsoft.com/office/drawing/2014/main" id="{93F4E5C2-242A-628C-9E44-91C105278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94" y="1844692"/>
            <a:ext cx="141980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BA06706-83F2-5E6D-1767-BD1E78C15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70844"/>
              </p:ext>
            </p:extLst>
          </p:nvPr>
        </p:nvGraphicFramePr>
        <p:xfrm>
          <a:off x="1371600" y="1322391"/>
          <a:ext cx="6295211" cy="150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7" imgW="5499100" imgH="1320800" progId="Visio.Drawing.15">
                  <p:embed/>
                </p:oleObj>
              </mc:Choice>
              <mc:Fallback>
                <p:oleObj r:id="rId7" imgW="5499100" imgH="1320800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22391"/>
                        <a:ext cx="6295211" cy="1504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0D754F-A8A7-24D2-723B-F10C4C035D5A}"/>
              </a:ext>
            </a:extLst>
          </p:cNvPr>
          <p:cNvSpPr/>
          <p:nvPr/>
        </p:nvSpPr>
        <p:spPr>
          <a:xfrm>
            <a:off x="1908405" y="3198167"/>
            <a:ext cx="575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Block diagram of a voltage amplifier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48E629-4AFA-096E-AB93-02F252D480B5}"/>
                  </a:ext>
                </a:extLst>
              </p:cNvPr>
              <p:cNvSpPr/>
              <p:nvPr/>
            </p:nvSpPr>
            <p:spPr>
              <a:xfrm>
                <a:off x="2042253" y="4961106"/>
                <a:ext cx="1989747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48E629-4AFA-096E-AB93-02F252D48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53" y="4961106"/>
                <a:ext cx="1989747" cy="861326"/>
              </a:xfrm>
              <a:prstGeom prst="rect">
                <a:avLst/>
              </a:prstGeom>
              <a:blipFill>
                <a:blip r:embed="rId9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762C0CF-47EB-2FEC-2732-2C670E73D0F8}"/>
              </a:ext>
            </a:extLst>
          </p:cNvPr>
          <p:cNvSpPr/>
          <p:nvPr/>
        </p:nvSpPr>
        <p:spPr>
          <a:xfrm>
            <a:off x="432635" y="4128374"/>
            <a:ext cx="4572000" cy="904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Voltage gain is given by,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358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391"/>
            <a:ext cx="7772400" cy="1143000"/>
          </a:xfrm>
        </p:spPr>
        <p:txBody>
          <a:bodyPr/>
          <a:lstStyle/>
          <a:p>
            <a:pPr algn="l">
              <a:spcAft>
                <a:spcPts val="9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b="1" i="1" dirty="0">
                <a:solidFill>
                  <a:srgbClr val="FF0000"/>
                </a:solidFill>
              </a:rPr>
              <a:t>Transistor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Voltage Amplifier</a:t>
            </a:r>
            <a:br>
              <a:rPr lang="en-US" dirty="0"/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EF8737-6327-A63C-B2A3-9D50DFDA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4" y="1582665"/>
            <a:ext cx="11883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EA6BE1-ED1C-BF3C-2F71-6FAE144C5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901382"/>
              </p:ext>
            </p:extLst>
          </p:nvPr>
        </p:nvGraphicFramePr>
        <p:xfrm>
          <a:off x="752354" y="1246436"/>
          <a:ext cx="6490380" cy="313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7" imgW="11341100" imgH="5499100" progId="Visio.Drawing.15">
                  <p:embed/>
                </p:oleObj>
              </mc:Choice>
              <mc:Fallback>
                <p:oleObj r:id="rId7" imgW="11341100" imgH="54991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4" y="1246436"/>
                        <a:ext cx="6490380" cy="3137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A0922-3A1C-3485-DF8F-C63D67C6C655}"/>
                  </a:ext>
                </a:extLst>
              </p:cNvPr>
              <p:cNvSpPr/>
              <p:nvPr/>
            </p:nvSpPr>
            <p:spPr>
              <a:xfrm>
                <a:off x="343194" y="4536722"/>
                <a:ext cx="8800806" cy="1858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Corner frequencies are defined as the frequencies at which the output power is dropped to 50% of its maximum value.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Low corner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High corner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A0922-3A1C-3485-DF8F-C63D67C6C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4" y="4536722"/>
                <a:ext cx="8800806" cy="1858779"/>
              </a:xfrm>
              <a:prstGeom prst="rect">
                <a:avLst/>
              </a:prstGeom>
              <a:blipFill>
                <a:blip r:embed="rId9"/>
                <a:stretch>
                  <a:fillRect l="-1009" t="-2721" r="-1153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C40925B-5606-1A50-34E1-64633F703231}"/>
              </a:ext>
            </a:extLst>
          </p:cNvPr>
          <p:cNvSpPr/>
          <p:nvPr/>
        </p:nvSpPr>
        <p:spPr>
          <a:xfrm>
            <a:off x="3120320" y="1628384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Frequency Response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43E81-2C07-A25F-B55C-EFBBF63603EE}"/>
              </a:ext>
            </a:extLst>
          </p:cNvPr>
          <p:cNvSpPr/>
          <p:nvPr/>
        </p:nvSpPr>
        <p:spPr>
          <a:xfrm>
            <a:off x="433366" y="6361628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Band Width (B.W.)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B21016-635D-F3C4-3AF5-0E3BCC6D83A9}"/>
                  </a:ext>
                </a:extLst>
              </p:cNvPr>
              <p:cNvSpPr/>
              <p:nvPr/>
            </p:nvSpPr>
            <p:spPr>
              <a:xfrm>
                <a:off x="3397543" y="6305982"/>
                <a:ext cx="23489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B21016-635D-F3C4-3AF5-0E3BCC6D8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43" y="6305982"/>
                <a:ext cx="2348912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3539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508</Words>
  <Application>Microsoft Macintosh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Roman</vt:lpstr>
      <vt:lpstr>Calibri</vt:lpstr>
      <vt:lpstr>Cambria Math</vt:lpstr>
      <vt:lpstr>Times New Roman</vt:lpstr>
      <vt:lpstr>Default</vt:lpstr>
      <vt:lpstr>Visio.Drawing.15</vt:lpstr>
      <vt:lpstr>Example: Practical Relevance Frequency Response of  the Transistor Voltage Amplifier </vt:lpstr>
      <vt:lpstr>Practical Example Apple iPhone Voltage/Power Amplifier</vt:lpstr>
      <vt:lpstr>Practical Example Smart iPhone Voltage/Power Amplifier</vt:lpstr>
      <vt:lpstr>PowerPoint Presentation</vt:lpstr>
      <vt:lpstr>PowerPoint Presentation</vt:lpstr>
      <vt:lpstr>Example: Practical Relevance Frequency Response of  the Transistor Voltage Amplifier </vt:lpstr>
      <vt:lpstr>Example: Practical Relevance Frequency Response of  the Transistor Voltage Amplifier </vt:lpstr>
      <vt:lpstr>Example: Practical Relevance Frequency Response of  the Transistor Voltage Amplifier </vt:lpstr>
      <vt:lpstr>Example: Transistor Voltage Amplifier </vt:lpstr>
      <vt:lpstr>Example: Transistor Voltage Amplifier </vt:lpstr>
      <vt:lpstr>Example: Transistor Voltage Amplifier </vt:lpstr>
      <vt:lpstr>Example: Practical Relevance Frequency Response of  the Transistor Voltage Amplifier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202</cp:revision>
  <dcterms:modified xsi:type="dcterms:W3CDTF">2022-04-14T13:34:24Z</dcterms:modified>
</cp:coreProperties>
</file>