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530" r:id="rId2"/>
    <p:sldId id="830" r:id="rId3"/>
    <p:sldId id="256" r:id="rId4"/>
    <p:sldId id="831" r:id="rId5"/>
    <p:sldId id="832" r:id="rId6"/>
    <p:sldId id="833" r:id="rId7"/>
    <p:sldId id="839" r:id="rId8"/>
    <p:sldId id="834" r:id="rId9"/>
    <p:sldId id="8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E2DA9-9B3D-A04F-896E-0EAC86306F8F}" type="datetimeFigureOut">
              <a:rPr lang="en-US" smtClean="0"/>
              <a:t>3/24/22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A72C2-72A8-8A49-91CE-EA6887FBA9C3}" type="slidenum">
              <a:rPr lang="en-US" smtClean="0"/>
              <a:t>‹#›</a:t>
            </a:fld>
            <a:endParaRPr lang="en-US"/>
          </a:p>
        </p:txBody>
      </p:sp>
    </p:spTree>
    <p:extLst>
      <p:ext uri="{BB962C8B-B14F-4D97-AF65-F5344CB8AC3E}">
        <p14:creationId xmlns:p14="http://schemas.microsoft.com/office/powerpoint/2010/main" val="97138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04E0-A8FE-5647-81DF-1101666CF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ECA7A1-58AE-6145-AAB1-4DF04719A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BCA480-BD70-F04B-8D03-D2FA9FAC9A39}"/>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86774FEA-078B-6547-8B5D-6DC348410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FC509-F668-1F45-AB00-2CC326404EE6}"/>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153086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E291-7EC3-0840-94D2-CC574C4D4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B0E2A1-8335-8A41-936C-3CEC2E240F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7585F-AB0B-234B-9D70-B0E30E3C21C2}"/>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9D6EE2AD-2DCC-CC44-B23A-7C8EF7A7A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3E818-A023-F648-9A58-0EEE40340A7D}"/>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97713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B58F9-4BF4-0842-A249-EA8FE70278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60F5B-6DB7-8749-85FF-A49078AA35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641F2-F735-8449-B5E8-A2071F737C98}"/>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62E29CBB-14F5-074D-ACD1-4D2560FBF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5E304-FFCE-5049-9213-E5E800594BB5}"/>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242824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914400" y="1844676"/>
            <a:ext cx="103632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828800" y="3886200"/>
            <a:ext cx="85344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83550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B346-9EA7-EA4C-AA52-3BD815AA1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0D8E6-48A4-4A42-9AE2-8390EF5520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C4188-9382-4448-B3DF-1D89A13992FA}"/>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7FDB91B0-4FFF-934A-886D-6301E740E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CAFD-0838-8543-BD39-E98157478426}"/>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1676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942-6C57-9643-8074-403A36C39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D2F8F-3C93-1A4B-85C6-388031E6B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3E98FA-91D1-6F40-AF97-BAB994B43C0B}"/>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A4C41009-7162-3D42-9B2B-902B4EF0D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1224E-82EA-5D41-B643-667A177A44D1}"/>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348319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5171-06E3-3B43-8F0A-75C886EC7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28EE5-4652-234E-AAB4-993AB8B37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00AD3-FBAB-5448-A2FD-22F360DE0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D5304-2CC7-CB42-A89B-F98C2B2AFE3F}"/>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6" name="Footer Placeholder 5">
            <a:extLst>
              <a:ext uri="{FF2B5EF4-FFF2-40B4-BE49-F238E27FC236}">
                <a16:creationId xmlns:a16="http://schemas.microsoft.com/office/drawing/2014/main" id="{193AF847-F5D8-E641-BD8C-65C7A5C33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84A74-332A-B94A-9D94-CB5E5703F794}"/>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272805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70B2-D927-4147-80B8-E1A76CACD5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08651-203F-DD40-B0E6-B4D5CE891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C1E36-6ECC-2244-9EA6-0E02EA247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6A1CD-DF04-FB4A-9DD7-24FCE8F28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3FEF9-4FAE-0A44-A4EE-E3F58AA83F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759EB9-41E2-4C4D-95ED-9C1EF3BEEC7C}"/>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8" name="Footer Placeholder 7">
            <a:extLst>
              <a:ext uri="{FF2B5EF4-FFF2-40B4-BE49-F238E27FC236}">
                <a16:creationId xmlns:a16="http://schemas.microsoft.com/office/drawing/2014/main" id="{8940D74D-26D7-E34B-8D03-B3DAD7B62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62A6C-72A6-3A42-82F3-47DD77C2A287}"/>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393739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ADA7-D9CE-3E4D-84B4-1BD31747D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9F7AC0-C68D-BC41-9E73-08E21EEB6446}"/>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4" name="Footer Placeholder 3">
            <a:extLst>
              <a:ext uri="{FF2B5EF4-FFF2-40B4-BE49-F238E27FC236}">
                <a16:creationId xmlns:a16="http://schemas.microsoft.com/office/drawing/2014/main" id="{64EF0350-50A5-1B4D-A0B3-D62514EAC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3CC78A-C272-AA49-B503-5E765298651F}"/>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68058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5860A-7788-8C48-85B9-70C19725384C}"/>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3" name="Footer Placeholder 2">
            <a:extLst>
              <a:ext uri="{FF2B5EF4-FFF2-40B4-BE49-F238E27FC236}">
                <a16:creationId xmlns:a16="http://schemas.microsoft.com/office/drawing/2014/main" id="{19DAF7D8-E392-D14F-A7D1-306E3229EC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4EE2FD-4A7F-8C42-9395-124B28383E9A}"/>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322630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6817-DA18-F945-B968-57FA26DA8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40C805-481B-9644-B4AE-42E0CFC05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F7472-0944-1F4B-966E-E3178E96D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9D7F5-AC3F-3445-95B8-D5D39B37947E}"/>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6" name="Footer Placeholder 5">
            <a:extLst>
              <a:ext uri="{FF2B5EF4-FFF2-40B4-BE49-F238E27FC236}">
                <a16:creationId xmlns:a16="http://schemas.microsoft.com/office/drawing/2014/main" id="{F31DA20B-B000-D44E-AFDD-D30342684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B07C7-8499-C24A-AF25-075F12055134}"/>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102308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6B66-B5B2-5248-9C0F-48E15509B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CD5E7-8B66-2642-85D5-8713434E3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0A7BB-C821-CB44-BA92-FA7E4A9AF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CF166-CB15-E245-9EEA-AB5EEFBD7D81}"/>
              </a:ext>
            </a:extLst>
          </p:cNvPr>
          <p:cNvSpPr>
            <a:spLocks noGrp="1"/>
          </p:cNvSpPr>
          <p:nvPr>
            <p:ph type="dt" sz="half" idx="10"/>
          </p:nvPr>
        </p:nvSpPr>
        <p:spPr/>
        <p:txBody>
          <a:bodyPr/>
          <a:lstStyle/>
          <a:p>
            <a:fld id="{48D1975B-B464-F544-AC1C-D0C5418FA9FD}" type="datetimeFigureOut">
              <a:rPr lang="en-US" smtClean="0"/>
              <a:t>3/24/22</a:t>
            </a:fld>
            <a:endParaRPr lang="en-US"/>
          </a:p>
        </p:txBody>
      </p:sp>
      <p:sp>
        <p:nvSpPr>
          <p:cNvPr id="6" name="Footer Placeholder 5">
            <a:extLst>
              <a:ext uri="{FF2B5EF4-FFF2-40B4-BE49-F238E27FC236}">
                <a16:creationId xmlns:a16="http://schemas.microsoft.com/office/drawing/2014/main" id="{41E9B6E2-C67E-784E-937E-72E8E2822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2078E-7131-6C42-A30E-E55057D030BA}"/>
              </a:ext>
            </a:extLst>
          </p:cNvPr>
          <p:cNvSpPr>
            <a:spLocks noGrp="1"/>
          </p:cNvSpPr>
          <p:nvPr>
            <p:ph type="sldNum" sz="quarter" idx="12"/>
          </p:nvPr>
        </p:nvSpPr>
        <p:spPr/>
        <p:txBody>
          <a:bodyPr/>
          <a:lstStyle/>
          <a:p>
            <a:fld id="{4479798A-B55B-5C47-AD83-137F43BE9342}" type="slidenum">
              <a:rPr lang="en-US" smtClean="0"/>
              <a:t>‹#›</a:t>
            </a:fld>
            <a:endParaRPr lang="en-US"/>
          </a:p>
        </p:txBody>
      </p:sp>
    </p:spTree>
    <p:extLst>
      <p:ext uri="{BB962C8B-B14F-4D97-AF65-F5344CB8AC3E}">
        <p14:creationId xmlns:p14="http://schemas.microsoft.com/office/powerpoint/2010/main" val="211335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B65B-DA7F-1746-856F-16F98ED4F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0CD37-2F97-2046-AA4D-C7296DDAA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F88FD-5B98-8E48-A69E-29AD31B16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1975B-B464-F544-AC1C-D0C5418FA9FD}" type="datetimeFigureOut">
              <a:rPr lang="en-US" smtClean="0"/>
              <a:t>3/24/22</a:t>
            </a:fld>
            <a:endParaRPr lang="en-US"/>
          </a:p>
        </p:txBody>
      </p:sp>
      <p:sp>
        <p:nvSpPr>
          <p:cNvPr id="5" name="Footer Placeholder 4">
            <a:extLst>
              <a:ext uri="{FF2B5EF4-FFF2-40B4-BE49-F238E27FC236}">
                <a16:creationId xmlns:a16="http://schemas.microsoft.com/office/drawing/2014/main" id="{000C62B1-22B5-8C47-AC8A-CB421ADFC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B54E4-0557-A54B-BBE8-E21B1C837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9798A-B55B-5C47-AD83-137F43BE9342}" type="slidenum">
              <a:rPr lang="en-US" smtClean="0"/>
              <a:t>‹#›</a:t>
            </a:fld>
            <a:endParaRPr lang="en-US"/>
          </a:p>
        </p:txBody>
      </p:sp>
    </p:spTree>
    <p:extLst>
      <p:ext uri="{BB962C8B-B14F-4D97-AF65-F5344CB8AC3E}">
        <p14:creationId xmlns:p14="http://schemas.microsoft.com/office/powerpoint/2010/main" val="296247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chnofaq.org/posts/2018/05/understanding-the-nature-of-how-esd-damages-your-component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puterhope.com/jargon/a/asm.htm" TargetMode="External"/><Relationship Id="rId7" Type="http://schemas.openxmlformats.org/officeDocument/2006/relationships/image" Target="../media/image5.png"/><Relationship Id="rId2" Type="http://schemas.openxmlformats.org/officeDocument/2006/relationships/hyperlink" Target="https://www.computerhope.com/jargon/w/wrisstra.ht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cs-static-control-solutions.blog/2018/10/18/how-to-create-an-esd-protected-area-at-an-existing-workst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mc-partner.com/downloads/brochures/3-esd-test-system/file#nameddest=ESD3000DM1&amp;view=fit"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2209800" y="2895600"/>
            <a:ext cx="7696200" cy="3505200"/>
          </a:xfrm>
          <a:prstGeom prst="rect">
            <a:avLst/>
          </a:prstGeom>
        </p:spPr>
        <p:txBody>
          <a:bodyPr vert="horz" lIns="0" tIns="0" rIns="0" bIns="0" rtlCol="0" anchor="ctr">
            <a:normAutofit/>
          </a:bodyPr>
          <a:lstStyle/>
          <a:p>
            <a:pPr algn="ctr">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Electrical Networks</a:t>
            </a: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#18</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solidFill>
                  <a:srgbClr val="FF0000"/>
                </a:solidFill>
              </a:rPr>
              <a:t>Applications – </a:t>
            </a:r>
            <a:r>
              <a:rPr lang="en-US" sz="2800" dirty="0">
                <a:solidFill>
                  <a:srgbClr val="FF0000"/>
                </a:solidFill>
                <a:latin typeface="Times New Roman" panose="02020603050405020304" pitchFamily="18" charset="0"/>
                <a:ea typeface="Times New Roman" panose="02020603050405020304" pitchFamily="18" charset="0"/>
              </a:rPr>
              <a:t>Electro Static Discharge (ESD) </a:t>
            </a:r>
            <a:r>
              <a:rPr lang="en-US" sz="2800" dirty="0">
                <a:solidFill>
                  <a:srgbClr val="FF0000"/>
                </a:solidFill>
              </a:rPr>
              <a:t> – Ch. 5</a:t>
            </a:r>
            <a:br>
              <a:rPr lang="en-US" sz="2800" i="1" u="sng" dirty="0">
                <a:solidFill>
                  <a:srgbClr val="FF0000"/>
                </a:solidFill>
              </a:rPr>
            </a:br>
            <a:br>
              <a:rPr lang="en-US" sz="2800" i="1" dirty="0">
                <a:solidFill>
                  <a:srgbClr val="FF0000"/>
                </a:solidFill>
                <a:effectLst>
                  <a:outerShdw blurRad="12700" dist="25400" dir="2700000" rotWithShape="0">
                    <a:srgbClr val="DDDDDD"/>
                  </a:outerShdw>
                </a:effectLst>
                <a:latin typeface="Times New Roman Bold"/>
                <a:cs typeface="Times New Roman Bold"/>
                <a:sym typeface="Times New Roman Bold"/>
              </a:rPr>
            </a:br>
            <a:endParaRPr sz="2800" i="1" dirty="0">
              <a:solidFill>
                <a:srgbClr val="FF0000"/>
              </a:solidFill>
              <a:effectLst>
                <a:outerShdw blurRad="12700" dist="25400" dir="2700000" rotWithShape="0">
                  <a:srgbClr val="DDDDDD"/>
                </a:outerShdw>
              </a:effectLst>
              <a:latin typeface="Times New Roman Bold"/>
              <a:cs typeface="Times New Roman Bold"/>
            </a:endParaRPr>
          </a:p>
        </p:txBody>
      </p:sp>
      <p:pic>
        <p:nvPicPr>
          <p:cNvPr id="34" name="image.png"/>
          <p:cNvPicPr/>
          <p:nvPr/>
        </p:nvPicPr>
        <p:blipFill>
          <a:blip r:embed="rId2"/>
          <a:stretch>
            <a:fillRect/>
          </a:stretch>
        </p:blipFill>
        <p:spPr>
          <a:xfrm>
            <a:off x="4343400" y="685800"/>
            <a:ext cx="2857500" cy="1752600"/>
          </a:xfrm>
          <a:prstGeom prst="rect">
            <a:avLst/>
          </a:prstGeom>
          <a:ln w="12700">
            <a:miter lim="400000"/>
          </a:ln>
        </p:spPr>
      </p:pic>
    </p:spTree>
    <p:extLst>
      <p:ext uri="{BB962C8B-B14F-4D97-AF65-F5344CB8AC3E}">
        <p14:creationId xmlns:p14="http://schemas.microsoft.com/office/powerpoint/2010/main" val="27431216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8" y="819187"/>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5" name="Rectangle 4">
            <a:extLst>
              <a:ext uri="{FF2B5EF4-FFF2-40B4-BE49-F238E27FC236}">
                <a16:creationId xmlns:a16="http://schemas.microsoft.com/office/drawing/2014/main" id="{87D32AE6-C0AB-5246-BB2B-D1AC5F53D789}"/>
              </a:ext>
            </a:extLst>
          </p:cNvPr>
          <p:cNvSpPr/>
          <p:nvPr/>
        </p:nvSpPr>
        <p:spPr>
          <a:xfrm>
            <a:off x="3430634" y="242717"/>
            <a:ext cx="3798989"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rPr>
              <a:t>RC Transients - Practical Relevance </a:t>
            </a:r>
            <a:endParaRPr lang="en-US" dirty="0"/>
          </a:p>
        </p:txBody>
      </p:sp>
      <p:sp>
        <p:nvSpPr>
          <p:cNvPr id="6" name="Rectangle 5">
            <a:extLst>
              <a:ext uri="{FF2B5EF4-FFF2-40B4-BE49-F238E27FC236}">
                <a16:creationId xmlns:a16="http://schemas.microsoft.com/office/drawing/2014/main" id="{53D5C503-9831-924D-B726-7EA094591F81}"/>
              </a:ext>
            </a:extLst>
          </p:cNvPr>
          <p:cNvSpPr/>
          <p:nvPr/>
        </p:nvSpPr>
        <p:spPr>
          <a:xfrm>
            <a:off x="318051" y="1549545"/>
            <a:ext cx="11420062" cy="1569660"/>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Electro Static Discharge (ESD) is a dangerous phenomenon in electrical systems that can destroy electronic components, devices and systems. ESD occurs when </a:t>
            </a:r>
            <a:r>
              <a:rPr lang="en-US" sz="2400" u="sng" dirty="0">
                <a:latin typeface="Times New Roman" panose="02020603050405020304" pitchFamily="18" charset="0"/>
                <a:ea typeface="Times New Roman" panose="02020603050405020304" pitchFamily="18" charset="0"/>
              </a:rPr>
              <a:t>two physical bodies </a:t>
            </a:r>
            <a:r>
              <a:rPr lang="en-US" sz="2400" dirty="0">
                <a:latin typeface="Times New Roman" panose="02020603050405020304" pitchFamily="18" charset="0"/>
                <a:ea typeface="Times New Roman" panose="02020603050405020304" pitchFamily="18" charset="0"/>
              </a:rPr>
              <a:t>(human body and electric circuits) of </a:t>
            </a:r>
            <a:r>
              <a:rPr lang="en-US" sz="2400" u="sng" dirty="0">
                <a:latin typeface="Times New Roman" panose="02020603050405020304" pitchFamily="18" charset="0"/>
                <a:ea typeface="Times New Roman" panose="02020603050405020304" pitchFamily="18" charset="0"/>
              </a:rPr>
              <a:t>different electrical potential </a:t>
            </a:r>
            <a:r>
              <a:rPr lang="en-US" sz="2400" dirty="0">
                <a:latin typeface="Times New Roman" panose="02020603050405020304" pitchFamily="18" charset="0"/>
                <a:ea typeface="Times New Roman" panose="02020603050405020304" pitchFamily="18" charset="0"/>
              </a:rPr>
              <a:t>come into close proximity, and the electrostatic charges start to transfer between the two bodies. </a:t>
            </a:r>
            <a:endParaRPr lang="en-US" sz="2400" dirty="0"/>
          </a:p>
        </p:txBody>
      </p:sp>
      <p:sp>
        <p:nvSpPr>
          <p:cNvPr id="2" name="Rectangle 1">
            <a:extLst>
              <a:ext uri="{FF2B5EF4-FFF2-40B4-BE49-F238E27FC236}">
                <a16:creationId xmlns:a16="http://schemas.microsoft.com/office/drawing/2014/main" id="{96B43431-D783-B04F-8CAB-1AA9C6F68492}"/>
              </a:ext>
            </a:extLst>
          </p:cNvPr>
          <p:cNvSpPr/>
          <p:nvPr/>
        </p:nvSpPr>
        <p:spPr>
          <a:xfrm>
            <a:off x="318051" y="3429000"/>
            <a:ext cx="11420062" cy="830997"/>
          </a:xfrm>
          <a:prstGeom prst="rect">
            <a:avLst/>
          </a:prstGeom>
        </p:spPr>
        <p:txBody>
          <a:bodyPr wrap="square">
            <a:spAutoFit/>
          </a:bodyPr>
          <a:lstStyle/>
          <a:p>
            <a:r>
              <a:rPr lang="en-US" sz="2400" dirty="0">
                <a:latin typeface="Times New Roman" panose="02020603050405020304" pitchFamily="18" charset="0"/>
              </a:rPr>
              <a:t>The sudden electrostatic discharge can produce large current or voltage surges, causing severe damage to electronic parts. </a:t>
            </a:r>
          </a:p>
        </p:txBody>
      </p:sp>
      <p:sp>
        <p:nvSpPr>
          <p:cNvPr id="3" name="Rectangle 2">
            <a:extLst>
              <a:ext uri="{FF2B5EF4-FFF2-40B4-BE49-F238E27FC236}">
                <a16:creationId xmlns:a16="http://schemas.microsoft.com/office/drawing/2014/main" id="{BA63C0CA-CE9E-BC44-9F4F-798C2C5E7AC4}"/>
              </a:ext>
            </a:extLst>
          </p:cNvPr>
          <p:cNvSpPr/>
          <p:nvPr/>
        </p:nvSpPr>
        <p:spPr>
          <a:xfrm>
            <a:off x="318051" y="4569792"/>
            <a:ext cx="10518913" cy="830997"/>
          </a:xfrm>
          <a:prstGeom prst="rect">
            <a:avLst/>
          </a:prstGeom>
        </p:spPr>
        <p:txBody>
          <a:bodyPr wrap="square">
            <a:spAutoFit/>
          </a:bodyPr>
          <a:lstStyle/>
          <a:p>
            <a:r>
              <a:rPr lang="en-US" sz="2400" dirty="0">
                <a:latin typeface="Times New Roman" panose="02020603050405020304" pitchFamily="18" charset="0"/>
              </a:rPr>
              <a:t>The current surges can cause overheating of the electric package, silicon and metal parts  beyond their melting point causing permanent damage </a:t>
            </a:r>
          </a:p>
        </p:txBody>
      </p:sp>
      <p:sp>
        <p:nvSpPr>
          <p:cNvPr id="7" name="Rectangle 6">
            <a:extLst>
              <a:ext uri="{FF2B5EF4-FFF2-40B4-BE49-F238E27FC236}">
                <a16:creationId xmlns:a16="http://schemas.microsoft.com/office/drawing/2014/main" id="{5E7E4794-C71A-F649-909D-AD626EE6CC3E}"/>
              </a:ext>
            </a:extLst>
          </p:cNvPr>
          <p:cNvSpPr/>
          <p:nvPr/>
        </p:nvSpPr>
        <p:spPr>
          <a:xfrm>
            <a:off x="382633" y="5657671"/>
            <a:ext cx="11057306" cy="1200329"/>
          </a:xfrm>
          <a:prstGeom prst="rect">
            <a:avLst/>
          </a:prstGeom>
        </p:spPr>
        <p:txBody>
          <a:bodyPr wrap="square">
            <a:spAutoFit/>
          </a:bodyPr>
          <a:lstStyle/>
          <a:p>
            <a:r>
              <a:rPr lang="en-US" sz="2400" dirty="0">
                <a:latin typeface="Times New Roman" panose="02020603050405020304" pitchFamily="18" charset="0"/>
              </a:rPr>
              <a:t>The ESD can originate from several sources, but one of the most common causes of electrostatic damage is the direct transfer of the electrostatic charge from the human body to a device. </a:t>
            </a:r>
          </a:p>
        </p:txBody>
      </p:sp>
    </p:spTree>
    <p:extLst>
      <p:ext uri="{BB962C8B-B14F-4D97-AF65-F5344CB8AC3E}">
        <p14:creationId xmlns:p14="http://schemas.microsoft.com/office/powerpoint/2010/main" val="315760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261953"/>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5" name="Rectangle 4">
            <a:extLst>
              <a:ext uri="{FF2B5EF4-FFF2-40B4-BE49-F238E27FC236}">
                <a16:creationId xmlns:a16="http://schemas.microsoft.com/office/drawing/2014/main" id="{87D32AE6-C0AB-5246-BB2B-D1AC5F53D789}"/>
              </a:ext>
            </a:extLst>
          </p:cNvPr>
          <p:cNvSpPr/>
          <p:nvPr/>
        </p:nvSpPr>
        <p:spPr>
          <a:xfrm>
            <a:off x="3430633" y="-30755"/>
            <a:ext cx="3798989"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rPr>
              <a:t>RC Transients - Practical Relevance </a:t>
            </a:r>
            <a:endParaRPr lang="en-US" dirty="0"/>
          </a:p>
        </p:txBody>
      </p:sp>
      <p:sp>
        <p:nvSpPr>
          <p:cNvPr id="7" name="Rectangle 6">
            <a:extLst>
              <a:ext uri="{FF2B5EF4-FFF2-40B4-BE49-F238E27FC236}">
                <a16:creationId xmlns:a16="http://schemas.microsoft.com/office/drawing/2014/main" id="{C3A2A3D0-13AD-2741-9142-521C6297E97E}"/>
              </a:ext>
            </a:extLst>
          </p:cNvPr>
          <p:cNvSpPr/>
          <p:nvPr/>
        </p:nvSpPr>
        <p:spPr>
          <a:xfrm>
            <a:off x="509650" y="5968952"/>
            <a:ext cx="9640956" cy="646331"/>
          </a:xfrm>
          <a:prstGeom prst="rect">
            <a:avLst/>
          </a:prstGeom>
        </p:spPr>
        <p:txBody>
          <a:bodyPr wrap="square">
            <a:spAutoFit/>
          </a:bodyPr>
          <a:lstStyle/>
          <a:p>
            <a:pPr algn="ctr"/>
            <a:r>
              <a:rPr lang="en-US" i="1" dirty="0">
                <a:latin typeface="Times New Roman" panose="02020603050405020304" pitchFamily="18" charset="0"/>
                <a:ea typeface="Times New Roman" panose="02020603050405020304" pitchFamily="18" charset="0"/>
              </a:rPr>
              <a:t>Fig. 5.1 (a) sudden electrostatic discharge, (b) current or voltage surges, causing severe damage to electronic parts, (c) human touch without insulation, (d) permanently </a:t>
            </a:r>
            <a:r>
              <a:rPr lang="en-US" i="1" u="sng" dirty="0">
                <a:solidFill>
                  <a:srgbClr val="0000FF"/>
                </a:solidFill>
                <a:latin typeface="Times New Roman" panose="02020603050405020304" pitchFamily="18" charset="0"/>
                <a:ea typeface="Times New Roman" panose="02020603050405020304" pitchFamily="18" charset="0"/>
                <a:hlinkClick r:id="rId2"/>
              </a:rPr>
              <a:t>damaged IC</a:t>
            </a:r>
            <a:endParaRPr lang="en-US" dirty="0">
              <a:latin typeface="Times New Roman" panose="02020603050405020304" pitchFamily="18" charset="0"/>
              <a:ea typeface="Times New Roman" panose="02020603050405020304" pitchFamily="18" charset="0"/>
            </a:endParaRPr>
          </a:p>
        </p:txBody>
      </p:sp>
      <p:pic>
        <p:nvPicPr>
          <p:cNvPr id="9" name="Picture 8" descr="Graphical user interface&#10;&#10;Description automatically generated">
            <a:extLst>
              <a:ext uri="{FF2B5EF4-FFF2-40B4-BE49-F238E27FC236}">
                <a16:creationId xmlns:a16="http://schemas.microsoft.com/office/drawing/2014/main" id="{153CEB48-9B92-B441-AF71-6BD585196839}"/>
              </a:ext>
            </a:extLst>
          </p:cNvPr>
          <p:cNvPicPr>
            <a:picLocks noChangeAspect="1"/>
          </p:cNvPicPr>
          <p:nvPr/>
        </p:nvPicPr>
        <p:blipFill>
          <a:blip r:embed="rId3"/>
          <a:stretch>
            <a:fillRect/>
          </a:stretch>
        </p:blipFill>
        <p:spPr>
          <a:xfrm>
            <a:off x="1740061" y="698305"/>
            <a:ext cx="7664303" cy="5270647"/>
          </a:xfrm>
          <a:prstGeom prst="rect">
            <a:avLst/>
          </a:prstGeom>
        </p:spPr>
      </p:pic>
    </p:spTree>
    <p:extLst>
      <p:ext uri="{BB962C8B-B14F-4D97-AF65-F5344CB8AC3E}">
        <p14:creationId xmlns:p14="http://schemas.microsoft.com/office/powerpoint/2010/main" val="138047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F9DA38D1-39B5-1946-8F08-C5755B42F702}"/>
              </a:ext>
            </a:extLst>
          </p:cNvPr>
          <p:cNvSpPr/>
          <p:nvPr/>
        </p:nvSpPr>
        <p:spPr>
          <a:xfrm>
            <a:off x="513521" y="672692"/>
            <a:ext cx="10995991" cy="1815882"/>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The ESD is harmless to humans, but will cause severe damage to sensitive, modern electronic equipment. Several techniques are used to preventing ESD.  The best methods are to use a </a:t>
            </a:r>
            <a:r>
              <a:rPr lang="en-US" sz="2800" u="sng" dirty="0">
                <a:solidFill>
                  <a:srgbClr val="0000FF"/>
                </a:solidFill>
                <a:latin typeface="Times New Roman" panose="02020603050405020304" pitchFamily="18" charset="0"/>
                <a:ea typeface="Times New Roman" panose="02020603050405020304" pitchFamily="18" charset="0"/>
                <a:hlinkClick r:id="rId2"/>
              </a:rPr>
              <a:t>wrist strap</a:t>
            </a:r>
            <a:r>
              <a:rPr lang="en-US" sz="2800" dirty="0">
                <a:latin typeface="Times New Roman" panose="02020603050405020304" pitchFamily="18" charset="0"/>
                <a:ea typeface="Times New Roman" panose="02020603050405020304" pitchFamily="18" charset="0"/>
              </a:rPr>
              <a:t>, a </a:t>
            </a:r>
            <a:r>
              <a:rPr lang="en-US" sz="2800" u="sng" dirty="0">
                <a:solidFill>
                  <a:srgbClr val="0000FF"/>
                </a:solidFill>
                <a:latin typeface="Times New Roman" panose="02020603050405020304" pitchFamily="18" charset="0"/>
                <a:ea typeface="Times New Roman" panose="02020603050405020304" pitchFamily="18" charset="0"/>
                <a:hlinkClick r:id="rId3"/>
              </a:rPr>
              <a:t>grounding mat</a:t>
            </a:r>
            <a:r>
              <a:rPr lang="en-US" sz="2800" dirty="0">
                <a:latin typeface="Times New Roman" panose="02020603050405020304" pitchFamily="18" charset="0"/>
                <a:ea typeface="Times New Roman" panose="02020603050405020304" pitchFamily="18" charset="0"/>
              </a:rPr>
              <a:t>, ESD safe shoes, and a </a:t>
            </a:r>
            <a:r>
              <a:rPr lang="en-US" sz="2800" u="sng" dirty="0">
                <a:solidFill>
                  <a:srgbClr val="0000FF"/>
                </a:solidFill>
                <a:latin typeface="Times New Roman" panose="02020603050405020304" pitchFamily="18" charset="0"/>
                <a:ea typeface="Times New Roman" panose="02020603050405020304" pitchFamily="18" charset="0"/>
                <a:hlinkClick r:id="rId4"/>
              </a:rPr>
              <a:t>grounding workbench </a:t>
            </a:r>
            <a:r>
              <a:rPr lang="en-US" sz="2800" u="sng" dirty="0">
                <a:solidFill>
                  <a:srgbClr val="000000"/>
                </a:solidFill>
                <a:latin typeface="Times New Roman" panose="02020603050405020304" pitchFamily="18" charset="0"/>
                <a:ea typeface="Times New Roman" panose="02020603050405020304" pitchFamily="18" charset="0"/>
                <a:hlinkClick r:id="rId4"/>
              </a:rPr>
              <a:t>as shown in Fig. 5.2.</a:t>
            </a:r>
            <a:endParaRPr lang="en-US" sz="2800" dirty="0">
              <a:latin typeface="Times New Roman" panose="02020603050405020304" pitchFamily="18" charset="0"/>
              <a:ea typeface="Times New Roman" panose="02020603050405020304" pitchFamily="18" charset="0"/>
            </a:endParaRPr>
          </a:p>
        </p:txBody>
      </p:sp>
      <p:pic>
        <p:nvPicPr>
          <p:cNvPr id="14" name="Picture 13" descr="A picture containing person, indoor&#10;&#10;Description automatically generated">
            <a:extLst>
              <a:ext uri="{FF2B5EF4-FFF2-40B4-BE49-F238E27FC236}">
                <a16:creationId xmlns:a16="http://schemas.microsoft.com/office/drawing/2014/main" id="{341830C9-0CC8-0B46-8D0B-30621004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31" y="2807970"/>
            <a:ext cx="4602169" cy="2110842"/>
          </a:xfrm>
          <a:prstGeom prst="rect">
            <a:avLst/>
          </a:prstGeom>
        </p:spPr>
      </p:pic>
      <p:pic>
        <p:nvPicPr>
          <p:cNvPr id="15" name="Picture 14" descr="A picture containing person, computer, computer, indoor&#10;&#10;Description automatically generated">
            <a:extLst>
              <a:ext uri="{FF2B5EF4-FFF2-40B4-BE49-F238E27FC236}">
                <a16:creationId xmlns:a16="http://schemas.microsoft.com/office/drawing/2014/main" id="{4508B16E-8F6F-3540-8D4D-0D20857A5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6840" y="2807970"/>
            <a:ext cx="2667515" cy="2233587"/>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BCBBB0E9-AFBC-7F4B-AC43-9B66DDF1B4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0694" y="2807970"/>
            <a:ext cx="3973523" cy="2233587"/>
          </a:xfrm>
          <a:prstGeom prst="rect">
            <a:avLst/>
          </a:prstGeom>
        </p:spPr>
      </p:pic>
      <p:sp>
        <p:nvSpPr>
          <p:cNvPr id="11" name="Rectangle 10">
            <a:extLst>
              <a:ext uri="{FF2B5EF4-FFF2-40B4-BE49-F238E27FC236}">
                <a16:creationId xmlns:a16="http://schemas.microsoft.com/office/drawing/2014/main" id="{F1905E1A-8D59-9C44-8C1E-6FB4AD0AFD24}"/>
              </a:ext>
            </a:extLst>
          </p:cNvPr>
          <p:cNvSpPr/>
          <p:nvPr/>
        </p:nvSpPr>
        <p:spPr>
          <a:xfrm>
            <a:off x="1431235" y="5548916"/>
            <a:ext cx="8756373" cy="830997"/>
          </a:xfrm>
          <a:prstGeom prst="rect">
            <a:avLst/>
          </a:prstGeom>
        </p:spPr>
        <p:txBody>
          <a:bodyPr wrap="square">
            <a:spAutoFit/>
          </a:bodyPr>
          <a:lstStyle/>
          <a:p>
            <a:pPr algn="ctr"/>
            <a:r>
              <a:rPr lang="en-US" sz="2400" i="1" dirty="0">
                <a:latin typeface="Times New Roman" panose="02020603050405020304" pitchFamily="18" charset="0"/>
                <a:ea typeface="Times New Roman" panose="02020603050405020304" pitchFamily="18" charset="0"/>
              </a:rPr>
              <a:t>Fig. 5.2 Methods to prevent ESD from damaging electronic components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751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2D5EB63A-A592-834C-85BE-471B9588173C}"/>
              </a:ext>
            </a:extLst>
          </p:cNvPr>
          <p:cNvSpPr/>
          <p:nvPr/>
        </p:nvSpPr>
        <p:spPr>
          <a:xfrm>
            <a:off x="503583" y="792611"/>
            <a:ext cx="11136482" cy="1569660"/>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rPr>
              <a:t>There are many commercial ESD Test Systems available on the market to test the immunity of electronic devices to ESD.  The device emulates the origin of the ESD in the human body and then identifies how immune the electronic device is to the charge. Figure 5.3 shows one well known commercial </a:t>
            </a:r>
            <a:r>
              <a:rPr lang="en-US" sz="2400" u="sng" dirty="0">
                <a:solidFill>
                  <a:srgbClr val="0000FF"/>
                </a:solidFill>
                <a:latin typeface="Times New Roman" panose="02020603050405020304" pitchFamily="18" charset="0"/>
                <a:ea typeface="Times New Roman" panose="02020603050405020304" pitchFamily="18" charset="0"/>
                <a:hlinkClick r:id="rId2"/>
              </a:rPr>
              <a:t>ESD Test System</a:t>
            </a:r>
            <a:r>
              <a:rPr lang="en-US" sz="2400" u="sng" dirty="0">
                <a:solidFill>
                  <a:srgbClr val="0000FF"/>
                </a:solidFill>
                <a:latin typeface="Times New Roman" panose="02020603050405020304" pitchFamily="18" charset="0"/>
                <a:ea typeface="Times New Roman" panose="02020603050405020304" pitchFamily="18" charset="0"/>
              </a:rPr>
              <a:t>, </a:t>
            </a:r>
            <a:r>
              <a:rPr lang="en-US" sz="2400" u="sng" dirty="0">
                <a:solidFill>
                  <a:srgbClr val="000000"/>
                </a:solidFill>
                <a:latin typeface="Times New Roman" panose="02020603050405020304" pitchFamily="18" charset="0"/>
                <a:ea typeface="Times New Roman" panose="02020603050405020304" pitchFamily="18" charset="0"/>
              </a:rPr>
              <a:t>model #</a:t>
            </a:r>
            <a:r>
              <a:rPr lang="en-US" sz="2400" dirty="0">
                <a:solidFill>
                  <a:srgbClr val="000000"/>
                </a:solidFill>
                <a:latin typeface="Times New Roman" panose="02020603050405020304" pitchFamily="18" charset="0"/>
                <a:ea typeface="Times New Roman" panose="02020603050405020304" pitchFamily="18" charset="0"/>
              </a:rPr>
              <a:t> ESD3000.</a:t>
            </a:r>
            <a:endParaRPr lang="en-US" sz="2400" dirty="0">
              <a:latin typeface="Times New Roman" panose="02020603050405020304" pitchFamily="18" charset="0"/>
              <a:ea typeface="Times New Roman" panose="02020603050405020304" pitchFamily="18" charset="0"/>
            </a:endParaRPr>
          </a:p>
        </p:txBody>
      </p:sp>
      <p:pic>
        <p:nvPicPr>
          <p:cNvPr id="6" name="Picture 5" descr="A picture containing indoor, person, hand, dryer&#10;&#10;Description automatically generated">
            <a:extLst>
              <a:ext uri="{FF2B5EF4-FFF2-40B4-BE49-F238E27FC236}">
                <a16:creationId xmlns:a16="http://schemas.microsoft.com/office/drawing/2014/main" id="{FA5F9293-61F7-014F-A9F8-0FA388FC7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738" y="2631662"/>
            <a:ext cx="4472564" cy="2357631"/>
          </a:xfrm>
          <a:prstGeom prst="rect">
            <a:avLst/>
          </a:prstGeom>
        </p:spPr>
      </p:pic>
      <p:pic>
        <p:nvPicPr>
          <p:cNvPr id="7" name="Picture 6" descr="A picture containing indoor, remote, controller, game&#10;&#10;Description automatically generated">
            <a:extLst>
              <a:ext uri="{FF2B5EF4-FFF2-40B4-BE49-F238E27FC236}">
                <a16:creationId xmlns:a16="http://schemas.microsoft.com/office/drawing/2014/main" id="{06AEE052-776C-F042-8EA1-160422BAA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69" y="2622039"/>
            <a:ext cx="4502283" cy="2364235"/>
          </a:xfrm>
          <a:prstGeom prst="rect">
            <a:avLst/>
          </a:prstGeom>
        </p:spPr>
      </p:pic>
      <p:sp>
        <p:nvSpPr>
          <p:cNvPr id="3" name="Rectangle 2">
            <a:extLst>
              <a:ext uri="{FF2B5EF4-FFF2-40B4-BE49-F238E27FC236}">
                <a16:creationId xmlns:a16="http://schemas.microsoft.com/office/drawing/2014/main" id="{C85D36CA-3530-1646-BA18-5F7C8F900A7B}"/>
              </a:ext>
            </a:extLst>
          </p:cNvPr>
          <p:cNvSpPr/>
          <p:nvPr/>
        </p:nvSpPr>
        <p:spPr>
          <a:xfrm>
            <a:off x="1808937" y="5441531"/>
            <a:ext cx="7762445" cy="830997"/>
          </a:xfrm>
          <a:prstGeom prst="rect">
            <a:avLst/>
          </a:prstGeom>
        </p:spPr>
        <p:txBody>
          <a:bodyPr wrap="square">
            <a:spAutoFit/>
          </a:bodyPr>
          <a:lstStyle/>
          <a:p>
            <a:pPr algn="ctr"/>
            <a:r>
              <a:rPr lang="en-US" sz="2400" dirty="0">
                <a:latin typeface="Times New Roman" panose="02020603050405020304" pitchFamily="18" charset="0"/>
              </a:rPr>
              <a:t>Fig. 5.3 ESD3000 – Modular Handheld Tester for Electrostatic Discharging Testing</a:t>
            </a:r>
          </a:p>
        </p:txBody>
      </p:sp>
    </p:spTree>
    <p:extLst>
      <p:ext uri="{BB962C8B-B14F-4D97-AF65-F5344CB8AC3E}">
        <p14:creationId xmlns:p14="http://schemas.microsoft.com/office/powerpoint/2010/main" val="256460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611AAF34-7FB7-3541-97A3-7622090C0F45}"/>
              </a:ext>
            </a:extLst>
          </p:cNvPr>
          <p:cNvSpPr/>
          <p:nvPr/>
        </p:nvSpPr>
        <p:spPr>
          <a:xfrm>
            <a:off x="3627623" y="477703"/>
            <a:ext cx="3648756" cy="584775"/>
          </a:xfrm>
          <a:prstGeom prst="rect">
            <a:avLst/>
          </a:prstGeom>
        </p:spPr>
        <p:txBody>
          <a:bodyPr wrap="none">
            <a:spAutoFit/>
          </a:bodyPr>
          <a:lstStyle/>
          <a:p>
            <a:pPr>
              <a:spcAft>
                <a:spcPts val="1125"/>
              </a:spcAft>
            </a:pPr>
            <a:r>
              <a:rPr lang="en-US" sz="3200" b="1" dirty="0">
                <a:solidFill>
                  <a:srgbClr val="000000"/>
                </a:solidFill>
                <a:latin typeface="Times New Roman" panose="02020603050405020304" pitchFamily="18" charset="0"/>
                <a:ea typeface="Times New Roman" panose="02020603050405020304" pitchFamily="18" charset="0"/>
              </a:rPr>
              <a:t>The Human Model</a:t>
            </a:r>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58DA197-33BC-BB4A-8AC1-89B830041BF7}"/>
              </a:ext>
            </a:extLst>
          </p:cNvPr>
          <p:cNvSpPr/>
          <p:nvPr/>
        </p:nvSpPr>
        <p:spPr>
          <a:xfrm>
            <a:off x="429038" y="1458945"/>
            <a:ext cx="10717695" cy="830997"/>
          </a:xfrm>
          <a:prstGeom prst="rect">
            <a:avLst/>
          </a:prstGeom>
        </p:spPr>
        <p:txBody>
          <a:bodyPr wrap="square">
            <a:spAutoFit/>
          </a:bodyPr>
          <a:lstStyle/>
          <a:p>
            <a:pPr algn="just"/>
            <a:r>
              <a:rPr lang="en-US" sz="2400" dirty="0">
                <a:latin typeface="Times New Roman" panose="02020603050405020304" pitchFamily="18" charset="0"/>
              </a:rPr>
              <a:t>When a charged human body touches an electronic part, the electrostatic charge stored inside the human body discharges into the electronic part.</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0FF0A31-B6DB-8447-A4F2-304997DD1F63}"/>
                  </a:ext>
                </a:extLst>
              </p:cNvPr>
              <p:cNvSpPr/>
              <p:nvPr/>
            </p:nvSpPr>
            <p:spPr>
              <a:xfrm>
                <a:off x="429038" y="2763171"/>
                <a:ext cx="10846903" cy="830997"/>
              </a:xfrm>
              <a:prstGeom prst="rect">
                <a:avLst/>
              </a:prstGeom>
            </p:spPr>
            <p:txBody>
              <a:bodyPr wrap="square">
                <a:spAutoFit/>
              </a:bodyPr>
              <a:lstStyle/>
              <a:p>
                <a:pPr algn="just"/>
                <a:r>
                  <a:rPr lang="en-US" sz="2400" dirty="0">
                    <a:latin typeface="Times New Roman" panose="02020603050405020304" pitchFamily="18" charset="0"/>
                  </a:rPr>
                  <a:t>Equivalent Capacitance </a:t>
                </a:r>
                <a14:m>
                  <m:oMath xmlns:m="http://schemas.openxmlformats.org/officeDocument/2006/math">
                    <m:sSub>
                      <m:sSubPr>
                        <m:ctrlPr>
                          <a:rPr lang="en-US" sz="2400">
                            <a:latin typeface="Times New Roman" panose="02020603050405020304" pitchFamily="18" charset="0"/>
                          </a:rPr>
                        </m:ctrlPr>
                      </m:sSubPr>
                      <m:e>
                        <m:r>
                          <a:rPr lang="en-US" sz="2400">
                            <a:latin typeface="Times New Roman" panose="02020603050405020304" pitchFamily="18" charset="0"/>
                          </a:rPr>
                          <m:t>𝐶</m:t>
                        </m:r>
                      </m:e>
                      <m:sub>
                        <m:r>
                          <a:rPr lang="en-US" sz="2400">
                            <a:latin typeface="Times New Roman" panose="02020603050405020304" pitchFamily="18" charset="0"/>
                          </a:rPr>
                          <m:t>h</m:t>
                        </m:r>
                      </m:sub>
                    </m:sSub>
                  </m:oMath>
                </a14:m>
                <a:r>
                  <a:rPr lang="en-US" sz="2400" dirty="0">
                    <a:latin typeface="Times New Roman" panose="02020603050405020304" pitchFamily="18" charset="0"/>
                  </a:rPr>
                  <a:t>  is the human body capacitance,  </a:t>
                </a:r>
                <a14:m>
                  <m:oMath xmlns:m="http://schemas.openxmlformats.org/officeDocument/2006/math">
                    <m:sSub>
                      <m:sSubPr>
                        <m:ctrlPr>
                          <a:rPr lang="en-US" sz="2400">
                            <a:latin typeface="Times New Roman" panose="02020603050405020304" pitchFamily="18" charset="0"/>
                          </a:rPr>
                        </m:ctrlPr>
                      </m:sSubPr>
                      <m:e>
                        <m:r>
                          <a:rPr lang="en-US" sz="2400">
                            <a:latin typeface="Times New Roman" panose="02020603050405020304" pitchFamily="18" charset="0"/>
                          </a:rPr>
                          <m:t>𝑅</m:t>
                        </m:r>
                      </m:e>
                      <m:sub>
                        <m:r>
                          <a:rPr lang="en-US" sz="2400">
                            <a:latin typeface="Times New Roman" panose="02020603050405020304" pitchFamily="18" charset="0"/>
                          </a:rPr>
                          <m:t>h</m:t>
                        </m:r>
                      </m:sub>
                    </m:sSub>
                  </m:oMath>
                </a14:m>
                <a:r>
                  <a:rPr lang="en-US" sz="2400" dirty="0">
                    <a:latin typeface="Times New Roman" panose="02020603050405020304" pitchFamily="18" charset="0"/>
                  </a:rPr>
                  <a:t> is the discharging human resistance and the Device Under Test (DUT) is the electronic part.</a:t>
                </a:r>
              </a:p>
            </p:txBody>
          </p:sp>
        </mc:Choice>
        <mc:Fallback>
          <p:sp>
            <p:nvSpPr>
              <p:cNvPr id="5" name="Rectangle 4">
                <a:extLst>
                  <a:ext uri="{FF2B5EF4-FFF2-40B4-BE49-F238E27FC236}">
                    <a16:creationId xmlns:a16="http://schemas.microsoft.com/office/drawing/2014/main" id="{80FF0A31-B6DB-8447-A4F2-304997DD1F63}"/>
                  </a:ext>
                </a:extLst>
              </p:cNvPr>
              <p:cNvSpPr>
                <a:spLocks noRot="1" noChangeAspect="1" noMove="1" noResize="1" noEditPoints="1" noAdjustHandles="1" noChangeArrowheads="1" noChangeShapeType="1" noTextEdit="1"/>
              </p:cNvSpPr>
              <p:nvPr/>
            </p:nvSpPr>
            <p:spPr>
              <a:xfrm>
                <a:off x="429038" y="2763171"/>
                <a:ext cx="10846903" cy="830997"/>
              </a:xfrm>
              <a:prstGeom prst="rect">
                <a:avLst/>
              </a:prstGeom>
              <a:blipFill>
                <a:blip r:embed="rId2"/>
                <a:stretch>
                  <a:fillRect l="-818" t="-5970" r="-818" b="-1492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82275E1-7EA2-CE48-9290-B6A9C114F1F9}"/>
              </a:ext>
            </a:extLst>
          </p:cNvPr>
          <p:cNvSpPr/>
          <p:nvPr/>
        </p:nvSpPr>
        <p:spPr>
          <a:xfrm>
            <a:off x="414131" y="3990635"/>
            <a:ext cx="11164956" cy="1200329"/>
          </a:xfrm>
          <a:prstGeom prst="rect">
            <a:avLst/>
          </a:prstGeom>
        </p:spPr>
        <p:txBody>
          <a:bodyPr wrap="square">
            <a:spAutoFit/>
          </a:bodyPr>
          <a:lstStyle/>
          <a:p>
            <a:pPr algn="just"/>
            <a:r>
              <a:rPr lang="en-US" sz="2400" dirty="0">
                <a:latin typeface="Times New Roman" panose="02020603050405020304" pitchFamily="18" charset="0"/>
              </a:rPr>
              <a:t>Typically, the human body capacitance is charged with a static charge.  When it is connected suddenly to a device under test, the discharge begins with a large spike current that exponentially decays.</a:t>
            </a:r>
          </a:p>
        </p:txBody>
      </p:sp>
    </p:spTree>
    <p:extLst>
      <p:ext uri="{BB962C8B-B14F-4D97-AF65-F5344CB8AC3E}">
        <p14:creationId xmlns:p14="http://schemas.microsoft.com/office/powerpoint/2010/main" val="270841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611AAF34-7FB7-3541-97A3-7622090C0F45}"/>
              </a:ext>
            </a:extLst>
          </p:cNvPr>
          <p:cNvSpPr/>
          <p:nvPr/>
        </p:nvSpPr>
        <p:spPr>
          <a:xfrm>
            <a:off x="3627623" y="477703"/>
            <a:ext cx="3648756" cy="584775"/>
          </a:xfrm>
          <a:prstGeom prst="rect">
            <a:avLst/>
          </a:prstGeom>
        </p:spPr>
        <p:txBody>
          <a:bodyPr wrap="none">
            <a:spAutoFit/>
          </a:bodyPr>
          <a:lstStyle/>
          <a:p>
            <a:pPr>
              <a:spcAft>
                <a:spcPts val="1125"/>
              </a:spcAft>
            </a:pPr>
            <a:r>
              <a:rPr lang="en-US" sz="3200" b="1" dirty="0">
                <a:solidFill>
                  <a:srgbClr val="000000"/>
                </a:solidFill>
                <a:latin typeface="Times New Roman" panose="02020603050405020304" pitchFamily="18" charset="0"/>
                <a:ea typeface="Times New Roman" panose="02020603050405020304" pitchFamily="18" charset="0"/>
              </a:rPr>
              <a:t>The Human Model</a:t>
            </a:r>
            <a:endParaRPr lang="en-US" sz="3200" dirty="0">
              <a:latin typeface="Times New Roman" panose="02020603050405020304" pitchFamily="18" charset="0"/>
              <a:ea typeface="Times New Roman" panose="02020603050405020304" pitchFamily="18" charset="0"/>
            </a:endParaRPr>
          </a:p>
        </p:txBody>
      </p:sp>
      <p:pic>
        <p:nvPicPr>
          <p:cNvPr id="8" name="Picture 7" descr="Diagram, schematic&#10;&#10;Description automatically generated">
            <a:extLst>
              <a:ext uri="{FF2B5EF4-FFF2-40B4-BE49-F238E27FC236}">
                <a16:creationId xmlns:a16="http://schemas.microsoft.com/office/drawing/2014/main" id="{0D5B2EAA-54F5-2540-9E4A-5DBD5636A8B5}"/>
              </a:ext>
            </a:extLst>
          </p:cNvPr>
          <p:cNvPicPr>
            <a:picLocks noChangeAspect="1"/>
          </p:cNvPicPr>
          <p:nvPr/>
        </p:nvPicPr>
        <p:blipFill>
          <a:blip r:embed="rId2"/>
          <a:stretch>
            <a:fillRect/>
          </a:stretch>
        </p:blipFill>
        <p:spPr>
          <a:xfrm>
            <a:off x="894376" y="1072417"/>
            <a:ext cx="8871502" cy="4223042"/>
          </a:xfrm>
          <a:prstGeom prst="rect">
            <a:avLst/>
          </a:prstGeom>
        </p:spPr>
      </p:pic>
      <p:sp>
        <p:nvSpPr>
          <p:cNvPr id="7" name="Rectangle 6">
            <a:extLst>
              <a:ext uri="{FF2B5EF4-FFF2-40B4-BE49-F238E27FC236}">
                <a16:creationId xmlns:a16="http://schemas.microsoft.com/office/drawing/2014/main" id="{62B4342B-EDB3-104C-988D-7D3F9F101963}"/>
              </a:ext>
            </a:extLst>
          </p:cNvPr>
          <p:cNvSpPr/>
          <p:nvPr/>
        </p:nvSpPr>
        <p:spPr>
          <a:xfrm>
            <a:off x="1093303" y="5670779"/>
            <a:ext cx="9442175" cy="646331"/>
          </a:xfrm>
          <a:prstGeom prst="rect">
            <a:avLst/>
          </a:prstGeom>
        </p:spPr>
        <p:txBody>
          <a:bodyPr wrap="square">
            <a:spAutoFit/>
          </a:bodyPr>
          <a:lstStyle/>
          <a:p>
            <a:pPr algn="ctr">
              <a:spcBef>
                <a:spcPts val="600"/>
              </a:spcBef>
              <a:spcAft>
                <a:spcPts val="600"/>
              </a:spcAft>
            </a:pPr>
            <a:r>
              <a:rPr lang="en-GB" i="1" dirty="0">
                <a:latin typeface="Times New Roman" panose="02020603050405020304" pitchFamily="18" charset="0"/>
                <a:ea typeface="Times New Roman" panose="02020603050405020304" pitchFamily="18" charset="0"/>
              </a:rPr>
              <a:t>Figure 5.4: The ESD </a:t>
            </a:r>
            <a:r>
              <a:rPr lang="en-US" i="1" dirty="0">
                <a:latin typeface="Times New Roman" panose="02020603050405020304" pitchFamily="18" charset="0"/>
                <a:ea typeface="Times New Roman" panose="02020603050405020304" pitchFamily="18" charset="0"/>
              </a:rPr>
              <a:t>phenomenon where (a) a </a:t>
            </a:r>
            <a:r>
              <a:rPr lang="en-GB" i="1" dirty="0">
                <a:latin typeface="Times New Roman" panose="02020603050405020304" pitchFamily="18" charset="0"/>
                <a:ea typeface="Times New Roman" panose="02020603050405020304" pitchFamily="18" charset="0"/>
              </a:rPr>
              <a:t>human body model causes an electric discharge to transfer from the body to a “device under test” (DUT), (b) equivalent circuit model</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208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DF3906AD-70D0-E048-8CDF-B6150A89EB20}"/>
              </a:ext>
            </a:extLst>
          </p:cNvPr>
          <p:cNvSpPr/>
          <p:nvPr/>
        </p:nvSpPr>
        <p:spPr>
          <a:xfrm>
            <a:off x="412033" y="1037847"/>
            <a:ext cx="3675045"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Calculating the Discharge Current:</a:t>
            </a:r>
            <a:endParaRPr lang="en-US"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AA78529-B346-8243-98D9-97D9BEC864C5}"/>
              </a:ext>
            </a:extLst>
          </p:cNvPr>
          <p:cNvSpPr/>
          <p:nvPr/>
        </p:nvSpPr>
        <p:spPr>
          <a:xfrm>
            <a:off x="412032" y="1695126"/>
            <a:ext cx="11395655" cy="830997"/>
          </a:xfrm>
          <a:prstGeom prst="rect">
            <a:avLst/>
          </a:prstGeom>
        </p:spPr>
        <p:txBody>
          <a:bodyPr wrap="square">
            <a:spAutoFit/>
          </a:bodyPr>
          <a:lstStyle/>
          <a:p>
            <a:r>
              <a:rPr lang="en-US" sz="2400" dirty="0">
                <a:latin typeface="Times New Roman" panose="02020603050405020304" pitchFamily="18" charset="0"/>
              </a:rPr>
              <a:t>Under these standard conditions, it is assumed that the body’s capacitance is charged to 2kV. The current passing through the circuit is given by the equation of the RC circuit,</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6A4BC1F-DF99-0E4B-B77B-1D17055E187B}"/>
                  </a:ext>
                </a:extLst>
              </p:cNvPr>
              <p:cNvSpPr/>
              <p:nvPr/>
            </p:nvSpPr>
            <p:spPr>
              <a:xfrm>
                <a:off x="4467006" y="2690708"/>
                <a:ext cx="2239074" cy="8461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𝑖</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𝑜</m:t>
                              </m:r>
                            </m:sub>
                          </m:sSub>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h</m:t>
                              </m:r>
                            </m:sub>
                          </m:sSub>
                        </m:den>
                      </m:f>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1">
                                  <a:latin typeface="Cambria Math" panose="02040503050406030204" pitchFamily="18" charset="0"/>
                                </a:rPr>
                                <m:t>𝜏</m:t>
                              </m:r>
                            </m:den>
                          </m:f>
                        </m:sup>
                      </m:sSup>
                    </m:oMath>
                  </m:oMathPara>
                </a14:m>
                <a:endParaRPr lang="en-US" sz="2400" dirty="0"/>
              </a:p>
            </p:txBody>
          </p:sp>
        </mc:Choice>
        <mc:Fallback>
          <p:sp>
            <p:nvSpPr>
              <p:cNvPr id="5" name="Rectangle 4">
                <a:extLst>
                  <a:ext uri="{FF2B5EF4-FFF2-40B4-BE49-F238E27FC236}">
                    <a16:creationId xmlns:a16="http://schemas.microsoft.com/office/drawing/2014/main" id="{96A4BC1F-DF99-0E4B-B77B-1D17055E187B}"/>
                  </a:ext>
                </a:extLst>
              </p:cNvPr>
              <p:cNvSpPr>
                <a:spLocks noRot="1" noChangeAspect="1" noMove="1" noResize="1" noEditPoints="1" noAdjustHandles="1" noChangeArrowheads="1" noChangeShapeType="1" noTextEdit="1"/>
              </p:cNvSpPr>
              <p:nvPr/>
            </p:nvSpPr>
            <p:spPr>
              <a:xfrm>
                <a:off x="4467006" y="2690708"/>
                <a:ext cx="2239074" cy="846194"/>
              </a:xfrm>
              <a:prstGeom prst="rect">
                <a:avLst/>
              </a:prstGeom>
              <a:blipFill>
                <a:blip r:embed="rId2"/>
                <a:stretch>
                  <a:fillRect t="-30882" r="-1130" b="-3676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3DA1F10-CE63-EA49-B029-167E2D644F2B}"/>
              </a:ext>
            </a:extLst>
          </p:cNvPr>
          <p:cNvSpPr/>
          <p:nvPr/>
        </p:nvSpPr>
        <p:spPr>
          <a:xfrm>
            <a:off x="677593" y="3328697"/>
            <a:ext cx="857927" cy="369332"/>
          </a:xfrm>
          <a:prstGeom prst="rect">
            <a:avLst/>
          </a:prstGeom>
        </p:spPr>
        <p:txBody>
          <a:bodyPr wrap="none">
            <a:spAutoFit/>
          </a:bodyPr>
          <a:lstStyle/>
          <a:p>
            <a:pPr algn="just"/>
            <a:r>
              <a:rPr lang="en-GB" dirty="0">
                <a:solidFill>
                  <a:srgbClr val="333333"/>
                </a:solidFill>
                <a:latin typeface="Times New Roman" panose="02020603050405020304" pitchFamily="18" charset="0"/>
                <a:ea typeface="Times New Roman" panose="02020603050405020304" pitchFamily="18" charset="0"/>
              </a:rPr>
              <a:t>Where,</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7E9DC29-F389-3E4D-A2B7-396A99ABB0E5}"/>
                  </a:ext>
                </a:extLst>
              </p:cNvPr>
              <p:cNvSpPr/>
              <p:nvPr/>
            </p:nvSpPr>
            <p:spPr>
              <a:xfrm>
                <a:off x="1634051" y="3328697"/>
                <a:ext cx="115358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𝜏</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h</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h</m:t>
                          </m:r>
                        </m:sub>
                      </m:sSub>
                    </m:oMath>
                  </m:oMathPara>
                </a14:m>
                <a:endParaRPr lang="en-US" dirty="0"/>
              </a:p>
            </p:txBody>
          </p:sp>
        </mc:Choice>
        <mc:Fallback>
          <p:sp>
            <p:nvSpPr>
              <p:cNvPr id="7" name="Rectangle 6">
                <a:extLst>
                  <a:ext uri="{FF2B5EF4-FFF2-40B4-BE49-F238E27FC236}">
                    <a16:creationId xmlns:a16="http://schemas.microsoft.com/office/drawing/2014/main" id="{07E9DC29-F389-3E4D-A2B7-396A99ABB0E5}"/>
                  </a:ext>
                </a:extLst>
              </p:cNvPr>
              <p:cNvSpPr>
                <a:spLocks noRot="1" noChangeAspect="1" noMove="1" noResize="1" noEditPoints="1" noAdjustHandles="1" noChangeArrowheads="1" noChangeShapeType="1" noTextEdit="1"/>
              </p:cNvSpPr>
              <p:nvPr/>
            </p:nvSpPr>
            <p:spPr>
              <a:xfrm>
                <a:off x="1634051" y="3328697"/>
                <a:ext cx="1153585" cy="369332"/>
              </a:xfrm>
              <a:prstGeom prst="rect">
                <a:avLst/>
              </a:prstGeom>
              <a:blipFill>
                <a:blip r:embed="rId3"/>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ED88E7D-8914-7748-9C45-B8E492A53670}"/>
              </a:ext>
            </a:extLst>
          </p:cNvPr>
          <p:cNvSpPr/>
          <p:nvPr/>
        </p:nvSpPr>
        <p:spPr>
          <a:xfrm>
            <a:off x="412032" y="4285711"/>
            <a:ext cx="742549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Using the typical values, the discharge current is given by,</a:t>
            </a:r>
            <a:r>
              <a:rPr lang="en-US" sz="2400" dirty="0">
                <a:effectLst/>
              </a:rPr>
              <a:t> </a:t>
            </a:r>
            <a:endParaRPr lang="en-US" sz="2400" dirty="0"/>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E0A0B8C-A336-904A-8DBD-718ED5DC5868}"/>
                  </a:ext>
                </a:extLst>
              </p:cNvPr>
              <p:cNvSpPr/>
              <p:nvPr/>
            </p:nvSpPr>
            <p:spPr>
              <a:xfrm>
                <a:off x="2395844" y="5296490"/>
                <a:ext cx="7016344" cy="97456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𝑖</m:t>
                      </m:r>
                      <m:d>
                        <m:dPr>
                          <m:ctrlPr>
                            <a:rPr lang="en-US" sz="2800" i="1">
                              <a:solidFill>
                                <a:srgbClr val="836967"/>
                              </a:solidFill>
                              <a:latin typeface="Cambria Math" panose="02040503050406030204" pitchFamily="18" charset="0"/>
                            </a:rPr>
                          </m:ctrlPr>
                        </m:dPr>
                        <m:e>
                          <m:r>
                            <a:rPr lang="en-US" sz="2800" i="1">
                              <a:latin typeface="Cambria Math" panose="02040503050406030204" pitchFamily="18" charset="0"/>
                            </a:rPr>
                            <m:t>𝑡</m:t>
                          </m:r>
                        </m:e>
                      </m:d>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𝑜</m:t>
                              </m:r>
                            </m:sub>
                          </m:sSub>
                        </m:num>
                        <m:den>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h</m:t>
                              </m:r>
                            </m:sub>
                          </m:sSub>
                        </m:den>
                      </m:f>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𝑒</m:t>
                          </m:r>
                        </m:e>
                        <m:sup>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1">
                                  <a:latin typeface="Cambria Math" panose="02040503050406030204" pitchFamily="18" charset="0"/>
                                </a:rPr>
                                <m:t>𝑡</m:t>
                              </m:r>
                            </m:num>
                            <m:den>
                              <m:r>
                                <a:rPr lang="en-US" sz="2800" i="1">
                                  <a:latin typeface="Cambria Math" panose="02040503050406030204" pitchFamily="18" charset="0"/>
                                </a:rPr>
                                <m:t>𝜏</m:t>
                              </m:r>
                            </m:den>
                          </m:f>
                        </m:sup>
                      </m:sSup>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0">
                              <a:latin typeface="Cambria Math" panose="02040503050406030204" pitchFamily="18" charset="0"/>
                            </a:rPr>
                            <m:t>2</m:t>
                          </m:r>
                        </m:num>
                        <m:den>
                          <m:r>
                            <a:rPr lang="en-US" sz="2800" i="0">
                              <a:latin typeface="Cambria Math" panose="02040503050406030204" pitchFamily="18" charset="0"/>
                            </a:rPr>
                            <m:t>1.5</m:t>
                          </m:r>
                        </m:den>
                      </m:f>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𝑒</m:t>
                          </m:r>
                        </m:e>
                        <m:sup>
                          <m:r>
                            <a:rPr lang="en-US" sz="2800" i="0">
                              <a:latin typeface="Cambria Math" panose="02040503050406030204" pitchFamily="18" charset="0"/>
                            </a:rPr>
                            <m:t>−</m:t>
                          </m:r>
                          <m:f>
                            <m:fPr>
                              <m:type m:val="lin"/>
                              <m:ctrlPr>
                                <a:rPr lang="en-US" sz="2800" i="1">
                                  <a:latin typeface="Cambria Math" panose="02040503050406030204" pitchFamily="18" charset="0"/>
                                </a:rPr>
                              </m:ctrlPr>
                            </m:fPr>
                            <m:num>
                              <m:r>
                                <a:rPr lang="en-US" sz="2800" i="1">
                                  <a:latin typeface="Cambria Math" panose="02040503050406030204" pitchFamily="18" charset="0"/>
                                </a:rPr>
                                <m:t>𝑡</m:t>
                              </m:r>
                            </m:num>
                            <m:den>
                              <m:r>
                                <a:rPr lang="en-US" sz="2800" i="0">
                                  <a:latin typeface="Cambria Math" panose="02040503050406030204" pitchFamily="18" charset="0"/>
                                </a:rPr>
                                <m:t>150</m:t>
                              </m:r>
                            </m:den>
                          </m:f>
                        </m:sup>
                      </m:sSup>
                      <m:r>
                        <a:rPr lang="en-US" sz="2800" i="0">
                          <a:latin typeface="Cambria Math" panose="02040503050406030204" pitchFamily="18" charset="0"/>
                        </a:rPr>
                        <m:t>=1.33</m:t>
                      </m:r>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𝑒</m:t>
                          </m:r>
                        </m:e>
                        <m:sup>
                          <m:r>
                            <a:rPr lang="en-US" sz="2800" i="0">
                              <a:latin typeface="Cambria Math" panose="02040503050406030204" pitchFamily="18" charset="0"/>
                            </a:rPr>
                            <m:t>−</m:t>
                          </m:r>
                          <m:f>
                            <m:fPr>
                              <m:type m:val="lin"/>
                              <m:ctrlPr>
                                <a:rPr lang="en-US" sz="2800" i="1">
                                  <a:latin typeface="Cambria Math" panose="02040503050406030204" pitchFamily="18" charset="0"/>
                                </a:rPr>
                              </m:ctrlPr>
                            </m:fPr>
                            <m:num>
                              <m:r>
                                <a:rPr lang="en-US" sz="2800" i="1">
                                  <a:latin typeface="Cambria Math" panose="02040503050406030204" pitchFamily="18" charset="0"/>
                                </a:rPr>
                                <m:t>𝑡</m:t>
                              </m:r>
                            </m:num>
                            <m:den>
                              <m:r>
                                <a:rPr lang="en-US" sz="2800" i="0">
                                  <a:latin typeface="Cambria Math" panose="02040503050406030204" pitchFamily="18" charset="0"/>
                                </a:rPr>
                                <m:t>150</m:t>
                              </m:r>
                            </m:den>
                          </m:f>
                        </m:sup>
                      </m:sSup>
                      <m:r>
                        <a:rPr lang="en-US" sz="2800" i="0">
                          <a:latin typeface="Cambria Math" panose="02040503050406030204" pitchFamily="18" charset="0"/>
                        </a:rPr>
                        <m:t> </m:t>
                      </m:r>
                      <m:r>
                        <a:rPr lang="en-US" sz="2800" i="1">
                          <a:latin typeface="Cambria Math" panose="02040503050406030204" pitchFamily="18" charset="0"/>
                        </a:rPr>
                        <m:t>𝐴</m:t>
                      </m:r>
                    </m:oMath>
                  </m:oMathPara>
                </a14:m>
                <a:endParaRPr lang="en-US" sz="2800" dirty="0"/>
              </a:p>
            </p:txBody>
          </p:sp>
        </mc:Choice>
        <mc:Fallback>
          <p:sp>
            <p:nvSpPr>
              <p:cNvPr id="9" name="Rectangle 8">
                <a:extLst>
                  <a:ext uri="{FF2B5EF4-FFF2-40B4-BE49-F238E27FC236}">
                    <a16:creationId xmlns:a16="http://schemas.microsoft.com/office/drawing/2014/main" id="{7E0A0B8C-A336-904A-8DBD-718ED5DC5868}"/>
                  </a:ext>
                </a:extLst>
              </p:cNvPr>
              <p:cNvSpPr>
                <a:spLocks noRot="1" noChangeAspect="1" noMove="1" noResize="1" noEditPoints="1" noAdjustHandles="1" noChangeArrowheads="1" noChangeShapeType="1" noTextEdit="1"/>
              </p:cNvSpPr>
              <p:nvPr/>
            </p:nvSpPr>
            <p:spPr>
              <a:xfrm>
                <a:off x="2395844" y="5296490"/>
                <a:ext cx="7016344" cy="974562"/>
              </a:xfrm>
              <a:prstGeom prst="rect">
                <a:avLst/>
              </a:prstGeom>
              <a:blipFill>
                <a:blip r:embed="rId4"/>
                <a:stretch>
                  <a:fillRect t="-29870" b="-350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796A99D9-8EAA-4C40-8282-25EA27CF8615}"/>
                  </a:ext>
                </a:extLst>
              </p:cNvPr>
              <p:cNvSpPr/>
              <p:nvPr/>
            </p:nvSpPr>
            <p:spPr>
              <a:xfrm>
                <a:off x="9910095" y="5006768"/>
                <a:ext cx="1767600"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Where </a:t>
                </a:r>
                <a14:m>
                  <m:oMath xmlns:m="http://schemas.openxmlformats.org/officeDocument/2006/math">
                    <m:r>
                      <a:rPr lang="en-GB" i="1">
                        <a:solidFill>
                          <a:srgbClr val="333333"/>
                        </a:solidFill>
                        <a:latin typeface="Cambria Math" panose="02040503050406030204" pitchFamily="18" charset="0"/>
                        <a:ea typeface="Times New Roman" panose="02020603050405020304" pitchFamily="18" charset="0"/>
                        <a:cs typeface="Arial" panose="020B0604020202020204" pitchFamily="34" charset="0"/>
                      </a:rPr>
                      <m:t>𝑡</m:t>
                    </m:r>
                    <m:r>
                      <a:rPr lang="en-GB"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m:rPr>
                        <m:sty m:val="p"/>
                      </m:rPr>
                      <a:rPr lang="en-GB">
                        <a:solidFill>
                          <a:srgbClr val="333333"/>
                        </a:solidFill>
                        <a:latin typeface="Cambria Math" panose="02040503050406030204" pitchFamily="18" charset="0"/>
                        <a:ea typeface="Times New Roman" panose="02020603050405020304" pitchFamily="18" charset="0"/>
                        <a:cs typeface="Arial" panose="020B0604020202020204" pitchFamily="34" charset="0"/>
                      </a:rPr>
                      <m:t>is</m:t>
                    </m:r>
                    <m:r>
                      <a:rPr lang="en-GB">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m:rPr>
                        <m:sty m:val="p"/>
                      </m:rPr>
                      <a:rPr lang="en-GB">
                        <a:solidFill>
                          <a:srgbClr val="333333"/>
                        </a:solidFill>
                        <a:latin typeface="Cambria Math" panose="02040503050406030204" pitchFamily="18" charset="0"/>
                        <a:ea typeface="Times New Roman" panose="02020603050405020304" pitchFamily="18" charset="0"/>
                        <a:cs typeface="Arial" panose="020B0604020202020204" pitchFamily="34" charset="0"/>
                      </a:rPr>
                      <m:t>in</m:t>
                    </m:r>
                    <m:r>
                      <a:rPr lang="en-GB"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GB" i="1">
                        <a:solidFill>
                          <a:srgbClr val="333333"/>
                        </a:solidFill>
                        <a:latin typeface="Cambria Math" panose="02040503050406030204" pitchFamily="18" charset="0"/>
                        <a:ea typeface="Times New Roman" panose="02020603050405020304" pitchFamily="18" charset="0"/>
                        <a:cs typeface="Arial" panose="020B0604020202020204" pitchFamily="34" charset="0"/>
                      </a:rPr>
                      <m:t>𝑛𝑠</m:t>
                    </m:r>
                  </m:oMath>
                </a14:m>
                <a:r>
                  <a:rPr lang="en-US" dirty="0">
                    <a:latin typeface="Times New Roman" panose="02020603050405020304" pitchFamily="18" charset="0"/>
                    <a:ea typeface="Times New Roman" panose="02020603050405020304" pitchFamily="18" charset="0"/>
                  </a:rPr>
                  <a:t>.</a:t>
                </a:r>
              </a:p>
            </p:txBody>
          </p:sp>
        </mc:Choice>
        <mc:Fallback>
          <p:sp>
            <p:nvSpPr>
              <p:cNvPr id="10" name="Rectangle 9">
                <a:extLst>
                  <a:ext uri="{FF2B5EF4-FFF2-40B4-BE49-F238E27FC236}">
                    <a16:creationId xmlns:a16="http://schemas.microsoft.com/office/drawing/2014/main" id="{796A99D9-8EAA-4C40-8282-25EA27CF8615}"/>
                  </a:ext>
                </a:extLst>
              </p:cNvPr>
              <p:cNvSpPr>
                <a:spLocks noRot="1" noChangeAspect="1" noMove="1" noResize="1" noEditPoints="1" noAdjustHandles="1" noChangeArrowheads="1" noChangeShapeType="1" noTextEdit="1"/>
              </p:cNvSpPr>
              <p:nvPr/>
            </p:nvSpPr>
            <p:spPr>
              <a:xfrm>
                <a:off x="9910095" y="5006768"/>
                <a:ext cx="1767600" cy="369332"/>
              </a:xfrm>
              <a:prstGeom prst="rect">
                <a:avLst/>
              </a:prstGeom>
              <a:blipFill>
                <a:blip r:embed="rId5"/>
                <a:stretch>
                  <a:fillRect l="-2857" t="-6667" r="-2143" b="-23333"/>
                </a:stretch>
              </a:blipFill>
            </p:spPr>
            <p:txBody>
              <a:bodyPr/>
              <a:lstStyle/>
              <a:p>
                <a:r>
                  <a:rPr lang="en-US">
                    <a:noFill/>
                  </a:rPr>
                  <a:t> </a:t>
                </a:r>
              </a:p>
            </p:txBody>
          </p:sp>
        </mc:Fallback>
      </mc:AlternateContent>
    </p:spTree>
    <p:extLst>
      <p:ext uri="{BB962C8B-B14F-4D97-AF65-F5344CB8AC3E}">
        <p14:creationId xmlns:p14="http://schemas.microsoft.com/office/powerpoint/2010/main" val="237124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6E695-D4DE-AF49-ADA7-08508FD013EA}"/>
              </a:ext>
            </a:extLst>
          </p:cNvPr>
          <p:cNvSpPr/>
          <p:nvPr/>
        </p:nvSpPr>
        <p:spPr>
          <a:xfrm>
            <a:off x="2787636" y="0"/>
            <a:ext cx="508498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 </a:t>
            </a:r>
            <a:r>
              <a:rPr lang="en-GB" sz="2800" b="1" dirty="0">
                <a:solidFill>
                  <a:srgbClr val="FF0000"/>
                </a:solidFill>
                <a:latin typeface="Times New Roman" panose="02020603050405020304" pitchFamily="18" charset="0"/>
                <a:ea typeface="Times New Roman" panose="02020603050405020304" pitchFamily="18" charset="0"/>
              </a:rPr>
              <a:t>Electro Static Discharge (ESD)</a:t>
            </a:r>
            <a:r>
              <a:rPr lang="en-US" sz="2800" dirty="0">
                <a:solidFill>
                  <a:srgbClr val="FF0000"/>
                </a:solidFill>
                <a:effectLst/>
              </a:rPr>
              <a:t> </a:t>
            </a:r>
            <a:endParaRPr lang="en-US" sz="2800" dirty="0">
              <a:solidFill>
                <a:srgbClr val="FF0000"/>
              </a:solidFill>
            </a:endParaRPr>
          </a:p>
        </p:txBody>
      </p:sp>
      <p:sp>
        <p:nvSpPr>
          <p:cNvPr id="2" name="Rectangle 1">
            <a:extLst>
              <a:ext uri="{FF2B5EF4-FFF2-40B4-BE49-F238E27FC236}">
                <a16:creationId xmlns:a16="http://schemas.microsoft.com/office/drawing/2014/main" id="{DF3906AD-70D0-E048-8CDF-B6150A89EB20}"/>
              </a:ext>
            </a:extLst>
          </p:cNvPr>
          <p:cNvSpPr/>
          <p:nvPr/>
        </p:nvSpPr>
        <p:spPr>
          <a:xfrm>
            <a:off x="412033" y="1037847"/>
            <a:ext cx="2552943"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The Discharge Current:</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E0A0B8C-A336-904A-8DBD-718ED5DC5868}"/>
                  </a:ext>
                </a:extLst>
              </p:cNvPr>
              <p:cNvSpPr/>
              <p:nvPr/>
            </p:nvSpPr>
            <p:spPr>
              <a:xfrm>
                <a:off x="1806931" y="1619704"/>
                <a:ext cx="2493440" cy="419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𝑖</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𝑡</m:t>
                          </m:r>
                        </m:e>
                      </m:d>
                      <m:r>
                        <a:rPr lang="en-US" sz="2000" i="0">
                          <a:latin typeface="Cambria Math" panose="02040503050406030204" pitchFamily="18" charset="0"/>
                        </a:rPr>
                        <m:t>=1.33</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𝑡</m:t>
                              </m:r>
                            </m:num>
                            <m:den>
                              <m:r>
                                <a:rPr lang="en-US" sz="2000" i="0">
                                  <a:latin typeface="Cambria Math" panose="02040503050406030204" pitchFamily="18" charset="0"/>
                                </a:rPr>
                                <m:t>150</m:t>
                              </m:r>
                            </m:den>
                          </m:f>
                        </m:sup>
                      </m:sSup>
                      <m:r>
                        <a:rPr lang="en-US" sz="2000" i="0">
                          <a:latin typeface="Cambria Math" panose="02040503050406030204" pitchFamily="18" charset="0"/>
                        </a:rPr>
                        <m:t> </m:t>
                      </m:r>
                      <m:r>
                        <a:rPr lang="en-US" sz="2000" i="1">
                          <a:latin typeface="Cambria Math" panose="02040503050406030204" pitchFamily="18" charset="0"/>
                        </a:rPr>
                        <m:t>𝐴</m:t>
                      </m:r>
                    </m:oMath>
                  </m:oMathPara>
                </a14:m>
                <a:endParaRPr lang="en-US" sz="2000" dirty="0"/>
              </a:p>
            </p:txBody>
          </p:sp>
        </mc:Choice>
        <mc:Fallback>
          <p:sp>
            <p:nvSpPr>
              <p:cNvPr id="9" name="Rectangle 8">
                <a:extLst>
                  <a:ext uri="{FF2B5EF4-FFF2-40B4-BE49-F238E27FC236}">
                    <a16:creationId xmlns:a16="http://schemas.microsoft.com/office/drawing/2014/main" id="{7E0A0B8C-A336-904A-8DBD-718ED5DC5868}"/>
                  </a:ext>
                </a:extLst>
              </p:cNvPr>
              <p:cNvSpPr>
                <a:spLocks noRot="1" noChangeAspect="1" noMove="1" noResize="1" noEditPoints="1" noAdjustHandles="1" noChangeArrowheads="1" noChangeShapeType="1" noTextEdit="1"/>
              </p:cNvSpPr>
              <p:nvPr/>
            </p:nvSpPr>
            <p:spPr>
              <a:xfrm>
                <a:off x="1806931" y="1619704"/>
                <a:ext cx="2493440" cy="419346"/>
              </a:xfrm>
              <a:prstGeom prst="rect">
                <a:avLst/>
              </a:prstGeom>
              <a:blipFill>
                <a:blip r:embed="rId2"/>
                <a:stretch>
                  <a:fillRect t="-88235" b="-105882"/>
                </a:stretch>
              </a:blipFill>
            </p:spPr>
            <p:txBody>
              <a:bodyPr/>
              <a:lstStyle/>
              <a:p>
                <a:r>
                  <a:rPr lang="en-US">
                    <a:noFill/>
                  </a:rPr>
                  <a:t> </a:t>
                </a:r>
              </a:p>
            </p:txBody>
          </p:sp>
        </mc:Fallback>
      </mc:AlternateContent>
      <p:pic>
        <p:nvPicPr>
          <p:cNvPr id="11" name="Picture 10" descr="ESD_Waveform">
            <a:extLst>
              <a:ext uri="{FF2B5EF4-FFF2-40B4-BE49-F238E27FC236}">
                <a16:creationId xmlns:a16="http://schemas.microsoft.com/office/drawing/2014/main" id="{A6933162-F813-A54D-AEB6-1CBDFECA184A}"/>
              </a:ext>
            </a:extLst>
          </p:cNvPr>
          <p:cNvPicPr>
            <a:picLocks noChangeAspect="1"/>
          </p:cNvPicPr>
          <p:nvPr/>
        </p:nvPicPr>
        <p:blipFill>
          <a:blip r:embed="rId3"/>
          <a:srcRect/>
          <a:stretch>
            <a:fillRect/>
          </a:stretch>
        </p:blipFill>
        <p:spPr bwMode="auto">
          <a:xfrm>
            <a:off x="312791" y="2251575"/>
            <a:ext cx="5481721" cy="4111291"/>
          </a:xfrm>
          <a:prstGeom prst="rect">
            <a:avLst/>
          </a:prstGeom>
          <a:noFill/>
          <a:ln w="9525">
            <a:noFill/>
            <a:miter lim="800000"/>
            <a:headEnd/>
            <a:tailEnd/>
          </a:ln>
        </p:spPr>
      </p:pic>
      <p:sp>
        <p:nvSpPr>
          <p:cNvPr id="12" name="Rectangle 11">
            <a:extLst>
              <a:ext uri="{FF2B5EF4-FFF2-40B4-BE49-F238E27FC236}">
                <a16:creationId xmlns:a16="http://schemas.microsoft.com/office/drawing/2014/main" id="{14D456C4-A0C2-3A49-B0F1-27E0DCC46D9C}"/>
              </a:ext>
            </a:extLst>
          </p:cNvPr>
          <p:cNvSpPr/>
          <p:nvPr/>
        </p:nvSpPr>
        <p:spPr>
          <a:xfrm>
            <a:off x="1290938" y="6362866"/>
            <a:ext cx="3884268" cy="369332"/>
          </a:xfrm>
          <a:prstGeom prst="rect">
            <a:avLst/>
          </a:prstGeom>
        </p:spPr>
        <p:txBody>
          <a:bodyPr wrap="none">
            <a:spAutoFit/>
          </a:bodyPr>
          <a:lstStyle/>
          <a:p>
            <a:pPr algn="ctr">
              <a:spcBef>
                <a:spcPts val="600"/>
              </a:spcBef>
              <a:spcAft>
                <a:spcPts val="600"/>
              </a:spcAft>
            </a:pPr>
            <a:r>
              <a:rPr lang="en-GB" i="1" dirty="0">
                <a:latin typeface="Times New Roman" panose="02020603050405020304" pitchFamily="18" charset="0"/>
                <a:ea typeface="Times New Roman" panose="02020603050405020304" pitchFamily="18" charset="0"/>
              </a:rPr>
              <a:t>Figure 5.5: discharge current waveform</a:t>
            </a:r>
            <a:endParaRPr lang="en-US" b="1"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C1A6584E-CEAC-E749-8597-CF9DFF901494}"/>
                  </a:ext>
                </a:extLst>
              </p:cNvPr>
              <p:cNvSpPr/>
              <p:nvPr/>
            </p:nvSpPr>
            <p:spPr>
              <a:xfrm>
                <a:off x="5968278" y="2702006"/>
                <a:ext cx="6223721" cy="1453988"/>
              </a:xfrm>
              <a:prstGeom prst="rect">
                <a:avLst/>
              </a:prstGeom>
            </p:spPr>
            <p:txBody>
              <a:bodyPr wrap="square">
                <a:spAutoFit/>
              </a:bodyPr>
              <a:lstStyle/>
              <a:p>
                <a:r>
                  <a:rPr lang="en-GB" sz="2800" dirty="0">
                    <a:latin typeface="Times New Roman" panose="02020603050405020304" pitchFamily="18" charset="0"/>
                    <a:ea typeface="Times New Roman" panose="02020603050405020304" pitchFamily="18" charset="0"/>
                  </a:rPr>
                  <a:t>The peak power released during the voltage strike equals </a:t>
                </a:r>
                <a14:m>
                  <m:oMath xmlns:m="http://schemas.openxmlformats.org/officeDocument/2006/math">
                    <m:sSup>
                      <m:sSupPr>
                        <m:ctrlPr>
                          <a:rPr lang="en-US" sz="2800" i="1">
                            <a:latin typeface="Cambria Math" panose="02040503050406030204" pitchFamily="18" charset="0"/>
                            <a:ea typeface="Times New Roman" panose="02020603050405020304" pitchFamily="18" charset="0"/>
                          </a:rPr>
                        </m:ctrlPr>
                      </m:sSupPr>
                      <m:e>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𝐼</m:t>
                            </m:r>
                          </m:e>
                          <m:sub>
                            <m:r>
                              <a:rPr lang="en-US" sz="2800" i="1">
                                <a:latin typeface="Cambria Math" panose="02040503050406030204" pitchFamily="18" charset="0"/>
                                <a:ea typeface="Times New Roman" panose="02020603050405020304" pitchFamily="18" charset="0"/>
                              </a:rPr>
                              <m:t>𝑝</m:t>
                            </m:r>
                          </m:sub>
                        </m:sSub>
                      </m:e>
                      <m:sup>
                        <m:r>
                          <a:rPr lang="en-US" sz="2800" i="1">
                            <a:latin typeface="Cambria Math" panose="02040503050406030204" pitchFamily="18" charset="0"/>
                            <a:ea typeface="Times New Roman" panose="02020603050405020304" pitchFamily="18" charset="0"/>
                          </a:rPr>
                          <m:t>2</m:t>
                        </m:r>
                      </m:sup>
                    </m:sSup>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𝑅</m:t>
                        </m:r>
                      </m:e>
                      <m:sub>
                        <m:r>
                          <a:rPr lang="en-US" sz="2800" i="1">
                            <a:latin typeface="Cambria Math" panose="02040503050406030204" pitchFamily="18" charset="0"/>
                            <a:ea typeface="Times New Roman" panose="02020603050405020304" pitchFamily="18" charset="0"/>
                          </a:rPr>
                          <m:t>h</m:t>
                        </m:r>
                      </m:sub>
                    </m:sSub>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1.33</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1.5</m:t>
                    </m:r>
                    <m:r>
                      <a:rPr lang="en-US" sz="2800" i="1">
                        <a:latin typeface="Cambria Math" panose="02040503050406030204" pitchFamily="18" charset="0"/>
                        <a:ea typeface="Times New Roman" panose="02020603050405020304" pitchFamily="18" charset="0"/>
                      </a:rPr>
                      <m:t>𝑥</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10</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=2.65 </m:t>
                    </m:r>
                    <m:r>
                      <a:rPr lang="en-US" sz="2800" i="1">
                        <a:latin typeface="Cambria Math" panose="02040503050406030204" pitchFamily="18" charset="0"/>
                        <a:ea typeface="Times New Roman" panose="02020603050405020304" pitchFamily="18" charset="0"/>
                      </a:rPr>
                      <m:t>𝑘𝑊</m:t>
                    </m:r>
                    <m:r>
                      <a:rPr lang="en-US" sz="2800" i="1">
                        <a:latin typeface="Cambria Math" panose="02040503050406030204" pitchFamily="18" charset="0"/>
                        <a:ea typeface="Times New Roman" panose="02020603050405020304" pitchFamily="18" charset="0"/>
                      </a:rPr>
                      <m:t>!</m:t>
                    </m:r>
                  </m:oMath>
                </a14:m>
                <a:endParaRPr lang="en-US" sz="2800" dirty="0">
                  <a:latin typeface="Times New Roman" panose="02020603050405020304" pitchFamily="18" charset="0"/>
                  <a:ea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C1A6584E-CEAC-E749-8597-CF9DFF901494}"/>
                  </a:ext>
                </a:extLst>
              </p:cNvPr>
              <p:cNvSpPr>
                <a:spLocks noRot="1" noChangeAspect="1" noMove="1" noResize="1" noEditPoints="1" noAdjustHandles="1" noChangeArrowheads="1" noChangeShapeType="1" noTextEdit="1"/>
              </p:cNvSpPr>
              <p:nvPr/>
            </p:nvSpPr>
            <p:spPr>
              <a:xfrm>
                <a:off x="5968278" y="2702006"/>
                <a:ext cx="6223721" cy="1453988"/>
              </a:xfrm>
              <a:prstGeom prst="rect">
                <a:avLst/>
              </a:prstGeom>
              <a:blipFill>
                <a:blip r:embed="rId4"/>
                <a:stretch>
                  <a:fillRect l="-2033" t="-4310" b="-7759"/>
                </a:stretch>
              </a:blipFill>
            </p:spPr>
            <p:txBody>
              <a:bodyPr/>
              <a:lstStyle/>
              <a:p>
                <a:r>
                  <a:rPr lang="en-US">
                    <a:noFill/>
                  </a:rPr>
                  <a:t> </a:t>
                </a:r>
              </a:p>
            </p:txBody>
          </p:sp>
        </mc:Fallback>
      </mc:AlternateContent>
    </p:spTree>
    <p:extLst>
      <p:ext uri="{BB962C8B-B14F-4D97-AF65-F5344CB8AC3E}">
        <p14:creationId xmlns:p14="http://schemas.microsoft.com/office/powerpoint/2010/main" val="2836299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10163</TotalTime>
  <Words>651</Words>
  <Application>Microsoft Macintosh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 Math</vt:lpstr>
      <vt:lpstr>Times New Roman</vt:lpstr>
      <vt:lpstr>Times New Roman Bold</vt:lpstr>
      <vt:lpstr>Office Theme</vt:lpstr>
      <vt:lpstr>EEL 3004 Electrical Networks   Lecture #18  Applications – Electro Static Discharge (ESD)  – Ch.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3004 Electrical Networks   Lecture #18  Applications – ESD – Ch. 5  </dc:title>
  <dc:creator>Issa Batarseh</dc:creator>
  <cp:lastModifiedBy>Issa Batarseh</cp:lastModifiedBy>
  <cp:revision>4</cp:revision>
  <dcterms:created xsi:type="dcterms:W3CDTF">2022-03-24T11:02:06Z</dcterms:created>
  <dcterms:modified xsi:type="dcterms:W3CDTF">2022-03-31T12:25:14Z</dcterms:modified>
</cp:coreProperties>
</file>