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8"/>
  </p:notesMasterIdLst>
  <p:sldIdLst>
    <p:sldId id="501" r:id="rId2"/>
    <p:sldId id="509" r:id="rId3"/>
    <p:sldId id="502" r:id="rId4"/>
    <p:sldId id="511" r:id="rId5"/>
    <p:sldId id="507" r:id="rId6"/>
    <p:sldId id="508" r:id="rId7"/>
  </p:sldIdLst>
  <p:sldSz cx="9144000" cy="6858000" type="screen4x3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>
      <a:defRPr sz="2400">
        <a:latin typeface="Times New Roman"/>
        <a:ea typeface="Times New Roman"/>
        <a:cs typeface="Times New Roman"/>
        <a:sym typeface="Times New Roman"/>
      </a:defRPr>
    </a:lvl6pPr>
    <a:lvl7pPr>
      <a:defRPr sz="2400">
        <a:latin typeface="Times New Roman"/>
        <a:ea typeface="Times New Roman"/>
        <a:cs typeface="Times New Roman"/>
        <a:sym typeface="Times New Roman"/>
      </a:defRPr>
    </a:lvl7pPr>
    <a:lvl8pPr>
      <a:defRPr sz="2400">
        <a:latin typeface="Times New Roman"/>
        <a:ea typeface="Times New Roman"/>
        <a:cs typeface="Times New Roman"/>
        <a:sym typeface="Times New Roman"/>
      </a:defRPr>
    </a:lvl8pPr>
    <a:lvl9pPr>
      <a:defRPr sz="2400"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22"/>
    <p:restoredTop sz="86395" autoAdjust="0"/>
  </p:normalViewPr>
  <p:slideViewPr>
    <p:cSldViewPr snapToGrid="0" snapToObjects="1">
      <p:cViewPr varScale="1">
        <p:scale>
          <a:sx n="110" d="100"/>
          <a:sy n="110" d="100"/>
        </p:scale>
        <p:origin x="6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1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2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0 24575,'-9'9'0,"1"-1"0,5-3 0,-2 1 0,2 2 0,-2-2 0,-3 2 0,4-3 0,-4 1 0,3 2 0,-1-2 0,0 2 0,1-3 0,2 1 0,-3-1 0,1 1 0,2-1 0,-2 1 0,4-1 0,-1 1 0,-1 2 0,0-2 0,0 2 0,0 0 0,1-2 0,-4 2 0,3-5 0,-2-1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30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24575,'-2'9'0,"-1"-1"0,-5-3 0,1-2 0,-1 2 0,3-4 0,-3 1 0,-6 5 0,-3-2 0,0 2 0,-4 0 0,11-7 0,-10 4 0,12-2 0,-5-1 0,8 1 0,-3 3 0,1-4 0,-1 4 0,3-5 0,-3 0 0,-1 3 0,0-3 0,-1 5 0,4-2 0,-3 0 0,1 5 0,2-7 0,-2 6 0,3-6 0,-1 4 0,-2-5 0,2 3 0,0-3 0,4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2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0 24575,'-9'9'0,"1"-1"0,5-3 0,-2 1 0,2 2 0,-2-2 0,-3 2 0,4-3 0,-4 1 0,3 2 0,-1-2 0,0 2 0,1-3 0,2 1 0,-3-1 0,1 1 0,2-1 0,-2 1 0,4-1 0,-1 1 0,-1 2 0,0-2 0,0 2 0,0 0 0,1-2 0,-4 2 0,3-5 0,-2-1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8:37:30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24575,'-2'9'0,"-1"-1"0,-5-3 0,1-2 0,-1 2 0,3-4 0,-3 1 0,-6 5 0,-3-2 0,0 2 0,-4 0 0,11-7 0,-10 4 0,12-2 0,-5-1 0,8 1 0,-3 3 0,1-4 0,-1 4 0,3-5 0,-3 0 0,-1 3 0,0-3 0,-1 5 0,4-2 0,-3 0 0,1 5 0,2-7 0,-2 6 0,3-6 0,-1 4 0,-2-5 0,2 3 0,0-3 0,4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530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152400"/>
            <a:ext cx="962025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algn="ctr">
        <a:defRPr sz="2400">
          <a:latin typeface="Times New Roman"/>
          <a:ea typeface="Times New Roman"/>
          <a:cs typeface="Times New Roman"/>
          <a:sym typeface="Times New Roman"/>
        </a:defRPr>
      </a:lvl1pPr>
      <a:lvl2pPr algn="ctr">
        <a:defRPr sz="2400">
          <a:latin typeface="Times New Roman"/>
          <a:ea typeface="Times New Roman"/>
          <a:cs typeface="Times New Roman"/>
          <a:sym typeface="Times New Roman"/>
        </a:defRPr>
      </a:lvl2pPr>
      <a:lvl3pPr algn="ctr">
        <a:defRPr sz="2400">
          <a:latin typeface="Times New Roman"/>
          <a:ea typeface="Times New Roman"/>
          <a:cs typeface="Times New Roman"/>
          <a:sym typeface="Times New Roman"/>
        </a:defRPr>
      </a:lvl3pPr>
      <a:lvl4pPr algn="ctr">
        <a:defRPr sz="2400">
          <a:latin typeface="Times New Roman"/>
          <a:ea typeface="Times New Roman"/>
          <a:cs typeface="Times New Roman"/>
          <a:sym typeface="Times New Roman"/>
        </a:defRPr>
      </a:lvl4pPr>
      <a:lvl5pPr algn="ctr">
        <a:defRPr sz="2400">
          <a:latin typeface="Times New Roman"/>
          <a:ea typeface="Times New Roman"/>
          <a:cs typeface="Times New Roman"/>
          <a:sym typeface="Times New Roman"/>
        </a:defRPr>
      </a:lvl5pPr>
      <a:lvl6pPr indent="457200" algn="ctr">
        <a:defRPr sz="2400">
          <a:latin typeface="Times New Roman"/>
          <a:ea typeface="Times New Roman"/>
          <a:cs typeface="Times New Roman"/>
          <a:sym typeface="Times New Roman"/>
        </a:defRPr>
      </a:lvl6pPr>
      <a:lvl7pPr indent="914400" algn="ctr">
        <a:defRPr sz="2400">
          <a:latin typeface="Times New Roman"/>
          <a:ea typeface="Times New Roman"/>
          <a:cs typeface="Times New Roman"/>
          <a:sym typeface="Times New Roman"/>
        </a:defRPr>
      </a:lvl7pPr>
      <a:lvl8pPr indent="1371600" algn="ctr">
        <a:defRPr sz="2400">
          <a:latin typeface="Times New Roman"/>
          <a:ea typeface="Times New Roman"/>
          <a:cs typeface="Times New Roman"/>
          <a:sym typeface="Times New Roman"/>
        </a:defRPr>
      </a:lvl8pPr>
      <a:lvl9pPr indent="1828800" algn="ctr">
        <a:defRPr sz="2400"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1pPr>
      <a:lvl2pPr marL="742950" indent="-28575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2pPr>
      <a:lvl3pPr marL="1171575" indent="-257175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3pPr>
      <a:lvl4pPr marL="1600200" indent="-22860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4pPr>
      <a:lvl5pPr marL="2057400" indent="-2286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5pPr>
      <a:lvl6pPr marL="25146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6pPr>
      <a:lvl7pPr marL="29718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7pPr>
      <a:lvl8pPr marL="34290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8pPr>
      <a:lvl9pPr marL="38862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customXml" Target="../ink/ink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0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file:////Users/issabatarseh/Library/Group%20Containers/UBF8T346G9.ms/WebArchiveCopyPasteTempFiles/com.microsoft.Word/parallel-lighting-christmas-trees-treetime.jpg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766" y="-88040"/>
            <a:ext cx="7772400" cy="1143000"/>
          </a:xfrm>
        </p:spPr>
        <p:txBody>
          <a:bodyPr/>
          <a:lstStyle/>
          <a:p>
            <a:r>
              <a:rPr lang="en-GB" b="1" dirty="0"/>
              <a:t>Practical Relevance Example </a:t>
            </a:r>
            <a:r>
              <a:rPr lang="en-GB" b="1" i="1" dirty="0"/>
              <a:t>- Christmas Lights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14:cNvPr>
              <p14:cNvContentPartPr/>
              <p14:nvPr/>
            </p14:nvContentPartPr>
            <p14:xfrm>
              <a:off x="2049813" y="5598920"/>
              <a:ext cx="46800" cy="6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2173" y="5580920"/>
                <a:ext cx="824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14:cNvPr>
              <p14:cNvContentPartPr/>
              <p14:nvPr/>
            </p14:nvContentPartPr>
            <p14:xfrm>
              <a:off x="1987893" y="5760200"/>
              <a:ext cx="108720" cy="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0253" y="5742200"/>
                <a:ext cx="1443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062098A-9653-7844-8B70-1B13571B24CC}"/>
              </a:ext>
            </a:extLst>
          </p:cNvPr>
          <p:cNvSpPr txBox="1"/>
          <p:nvPr/>
        </p:nvSpPr>
        <p:spPr>
          <a:xfrm>
            <a:off x="138896" y="1134260"/>
            <a:ext cx="866527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Christmas lights are strands of electric lights used to decorate homes, buildings and Christmas trees during the Christmas season.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types of lamps used in Christmas lighting sets may be based on a variety of technologies. Common lamp types are incandescent light bulbs and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light-emitting diodes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(LEDs).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96715B-CC83-5E42-9AB4-096436AB94C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1" y="3587247"/>
            <a:ext cx="1817224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64CFA4-0596-334E-9831-8A467356503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7282" y="3673788"/>
            <a:ext cx="39799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ECC453-A8A3-BE45-834E-13098DA0A27A}"/>
              </a:ext>
            </a:extLst>
          </p:cNvPr>
          <p:cNvSpPr txBox="1"/>
          <p:nvPr/>
        </p:nvSpPr>
        <p:spPr>
          <a:xfrm>
            <a:off x="-62042" y="6478279"/>
            <a:ext cx="886620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GB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3.1: (a) Commercial (Residential) Applications of Christmas lights, (b) one strand or string of lights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82FEB-DE4A-E00E-8187-9F79D753BFD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73051" y="4237405"/>
            <a:ext cx="1646321" cy="13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B9C0A1-1669-0321-68CD-2D36EC99E01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34302" y="4976512"/>
            <a:ext cx="1333493" cy="112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7195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766" y="-88040"/>
            <a:ext cx="7772400" cy="1143000"/>
          </a:xfrm>
        </p:spPr>
        <p:txBody>
          <a:bodyPr/>
          <a:lstStyle/>
          <a:p>
            <a:r>
              <a:rPr lang="en-GB" b="1" dirty="0"/>
              <a:t>Practical Relevance Example </a:t>
            </a:r>
            <a:r>
              <a:rPr lang="en-GB" b="1" i="1" dirty="0"/>
              <a:t>- Christmas Lights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14:cNvPr>
              <p14:cNvContentPartPr/>
              <p14:nvPr/>
            </p14:nvContentPartPr>
            <p14:xfrm>
              <a:off x="2049813" y="5598920"/>
              <a:ext cx="46800" cy="6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8BA1F5-EAFB-7F4E-BCD3-BDD384E438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1673" y="5580920"/>
                <a:ext cx="82716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14:cNvPr>
              <p14:cNvContentPartPr/>
              <p14:nvPr/>
            </p14:nvContentPartPr>
            <p14:xfrm>
              <a:off x="1987893" y="5760200"/>
              <a:ext cx="108720" cy="4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5FB4EE-AFC2-7049-AAC4-8847348322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833" y="5742200"/>
                <a:ext cx="144478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062098A-9653-7844-8B70-1B13571B24CC}"/>
              </a:ext>
            </a:extLst>
          </p:cNvPr>
          <p:cNvSpPr txBox="1"/>
          <p:nvPr/>
        </p:nvSpPr>
        <p:spPr>
          <a:xfrm>
            <a:off x="138896" y="1134260"/>
            <a:ext cx="8665270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Christmas lights are connected in series to one voltage source, and the same current flows through each element of the circuit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Christmas lights are strands of electric lights used to decorate homes, buildings and Christmas trees during the Christmas season.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types of lamps used in Christmas lighting sets may be based on a variety of technologies. Common lamp types are incandescent light bulbs and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light-emitting diodes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(LEDs).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96715B-CC83-5E42-9AB4-096436AB94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4778" y="4281170"/>
            <a:ext cx="2463041" cy="207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64CFA4-0596-334E-9831-8A467356503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0562" y="4498027"/>
            <a:ext cx="3198661" cy="185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ECC453-A8A3-BE45-834E-13098DA0A27A}"/>
              </a:ext>
            </a:extLst>
          </p:cNvPr>
          <p:cNvSpPr txBox="1"/>
          <p:nvPr/>
        </p:nvSpPr>
        <p:spPr>
          <a:xfrm>
            <a:off x="-62042" y="6478279"/>
            <a:ext cx="886620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GB" sz="12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3.1: (a) Commercial (Residential) Applications of Christmas lights, (b) one strand or string of lights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358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77CA3D-9F4D-CA4A-A1EF-1D03E895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Series Connected Strands - model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39B999-7520-3B4B-B072-5A8501692414}"/>
                  </a:ext>
                </a:extLst>
              </p:cNvPr>
              <p:cNvSpPr txBox="1"/>
              <p:nvPr/>
            </p:nvSpPr>
            <p:spPr>
              <a:xfrm>
                <a:off x="121534" y="1259688"/>
                <a:ext cx="9022466" cy="1200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Christmas lights are connected in series; the elements are connected one after the other. Only the lead to the 1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element and the return lead from the last element are connected to the voltage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39B999-7520-3B4B-B072-5A8501692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4" y="1259688"/>
                <a:ext cx="9022466" cy="1200329"/>
              </a:xfrm>
              <a:prstGeom prst="rect">
                <a:avLst/>
              </a:prstGeom>
              <a:blipFill>
                <a:blip r:embed="rId2"/>
                <a:stretch>
                  <a:fillRect l="-1125" t="-4211" r="-1828" b="-115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28879EC5-BC19-304F-A006-BE4425B79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783" y="2745600"/>
            <a:ext cx="2637675" cy="2127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D29D9B-7C26-0742-B971-6F008FF890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167" y="3106516"/>
            <a:ext cx="3149538" cy="17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D28B4A15-5CAA-4046-8038-AF330804C129}"/>
              </a:ext>
            </a:extLst>
          </p:cNvPr>
          <p:cNvSpPr/>
          <p:nvPr/>
        </p:nvSpPr>
        <p:spPr>
          <a:xfrm>
            <a:off x="4101218" y="3553428"/>
            <a:ext cx="941565" cy="38196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9D4F4-0747-8944-BAE2-BA09DE9B0D3D}"/>
              </a:ext>
            </a:extLst>
          </p:cNvPr>
          <p:cNvSpPr txBox="1"/>
          <p:nvPr/>
        </p:nvSpPr>
        <p:spPr>
          <a:xfrm>
            <a:off x="573523" y="5352894"/>
            <a:ext cx="881990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Schematic Representation of Christmas light chain, (b) Simplified circuit model of Christmas lights connected in series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582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77CA3D-9F4D-CA4A-A1EF-1D03E895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Parallel Connected Strands - model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9B999-7520-3B4B-B072-5A8501692414}"/>
              </a:ext>
            </a:extLst>
          </p:cNvPr>
          <p:cNvSpPr txBox="1"/>
          <p:nvPr/>
        </p:nvSpPr>
        <p:spPr>
          <a:xfrm>
            <a:off x="121534" y="1259688"/>
            <a:ext cx="902246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When Christmas lights are connected in parallel configuration, then each light has its own closed-loop circuit as shown in the fifty lights example of Fig. 2.92(a).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9D4F4-0747-8944-BAE2-BA09DE9B0D3D}"/>
              </a:ext>
            </a:extLst>
          </p:cNvPr>
          <p:cNvSpPr txBox="1"/>
          <p:nvPr/>
        </p:nvSpPr>
        <p:spPr>
          <a:xfrm>
            <a:off x="324091" y="5880584"/>
            <a:ext cx="881990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Schematic Representation of parallel strand Christmas light chain, Simplified circuit model of Christmas lights connected in series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ACC42927-D674-AC7E-2523-2F4F913F5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4" y="2498577"/>
            <a:ext cx="3943889" cy="872172"/>
          </a:xfrm>
          <a:prstGeom prst="rect">
            <a:avLst/>
          </a:prstGeom>
        </p:spPr>
      </p:pic>
      <p:pic>
        <p:nvPicPr>
          <p:cNvPr id="4" name="Picture 3" descr="A black line drawing of a circuit&#10;&#10;Description automatically generated">
            <a:extLst>
              <a:ext uri="{FF2B5EF4-FFF2-40B4-BE49-F238E27FC236}">
                <a16:creationId xmlns:a16="http://schemas.microsoft.com/office/drawing/2014/main" id="{8E757912-3A45-7DC2-905F-051459C99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4" y="3409309"/>
            <a:ext cx="3517028" cy="131888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59FA85E-0DAD-5E8D-2BE4-AF243405B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696" y="28515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21E91973-4434-B597-75B1-F1AE5698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09" y="2516961"/>
            <a:ext cx="1961704" cy="174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iagram, sketch, text, line&#10;&#10;Description automatically generated">
            <a:extLst>
              <a:ext uri="{FF2B5EF4-FFF2-40B4-BE49-F238E27FC236}">
                <a16:creationId xmlns:a16="http://schemas.microsoft.com/office/drawing/2014/main" id="{5FF8F69A-3B3D-77D1-C43D-FDFCD191D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08" y="4316424"/>
            <a:ext cx="2872105" cy="1273810"/>
          </a:xfrm>
          <a:prstGeom prst="rect">
            <a:avLst/>
          </a:prstGeom>
        </p:spPr>
      </p:pic>
      <p:pic>
        <p:nvPicPr>
          <p:cNvPr id="16" name="Picture 15" descr="A picture containing screenshot, text, colorfulness, multimedia software&#10;&#10;Description automatically generated">
            <a:extLst>
              <a:ext uri="{FF2B5EF4-FFF2-40B4-BE49-F238E27FC236}">
                <a16:creationId xmlns:a16="http://schemas.microsoft.com/office/drawing/2014/main" id="{769B06B4-0CFE-B6C7-5AF5-367818C1F7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99" y="2544619"/>
            <a:ext cx="2438400" cy="1481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F3DFFF-7ED3-2FCC-B207-677EED37D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24" y="4540130"/>
            <a:ext cx="3120376" cy="8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627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77CA3D-9F4D-CA4A-A1EF-1D03E895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of 50 Lights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3D9213-8C7F-A24C-B5A9-E8FFDA277FA0}"/>
                  </a:ext>
                </a:extLst>
              </p:cNvPr>
              <p:cNvSpPr txBox="1"/>
              <p:nvPr/>
            </p:nvSpPr>
            <p:spPr>
              <a:xfrm>
                <a:off x="329878" y="1143000"/>
                <a:ext cx="8814122" cy="1200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 a numerical example, consider a Christmas lights circuit in which a total of 50 bulbs are connected in series to a voltage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=120 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3D9213-8C7F-A24C-B5A9-E8FFDA277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8" y="1143000"/>
                <a:ext cx="8814122" cy="1200329"/>
              </a:xfrm>
              <a:prstGeom prst="rect">
                <a:avLst/>
              </a:prstGeom>
              <a:blipFill>
                <a:blip r:embed="rId2"/>
                <a:stretch>
                  <a:fillRect l="-1007" t="-5263" r="-1727" b="-736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F958779-7147-E64B-B4D5-0A5184D1DE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2352" y="2395268"/>
            <a:ext cx="4701240" cy="233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611851-2D32-F246-9DCD-C7A2A7AA2999}"/>
              </a:ext>
            </a:extLst>
          </p:cNvPr>
          <p:cNvSpPr txBox="1"/>
          <p:nvPr/>
        </p:nvSpPr>
        <p:spPr>
          <a:xfrm>
            <a:off x="1584769" y="5365526"/>
            <a:ext cx="679723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Christmas lights schematic with 50 light bulbs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4D8B2-844F-024F-AAD4-5C989C8C1EA0}"/>
              </a:ext>
            </a:extLst>
          </p:cNvPr>
          <p:cNvSpPr txBox="1"/>
          <p:nvPr/>
        </p:nvSpPr>
        <p:spPr>
          <a:xfrm>
            <a:off x="460094" y="5997006"/>
            <a:ext cx="464723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What is the current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814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AF0C5E-74D7-4243-854E-36D5B0449939}"/>
                  </a:ext>
                </a:extLst>
              </p:cNvPr>
              <p:cNvSpPr txBox="1"/>
              <p:nvPr/>
            </p:nvSpPr>
            <p:spPr>
              <a:xfrm>
                <a:off x="145648" y="2620908"/>
                <a:ext cx="9005104" cy="41163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𝑅𝐼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𝑅𝐼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𝑅𝐼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Solving for </a:t>
                </a:r>
                <a14:m>
                  <m:oMath xmlns:m="http://schemas.openxmlformats.org/officeDocument/2006/math"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228</m:t>
                          </m:r>
                        </m:den>
                      </m:f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=10.5 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𝑚𝐴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voltage drop across each bulb is the same and is given by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𝑏𝑢𝑙𝑏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𝑅𝐼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=228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10.5=2.4 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AF0C5E-74D7-4243-854E-36D5B0449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8" y="2620908"/>
                <a:ext cx="9005104" cy="4116383"/>
              </a:xfrm>
              <a:prstGeom prst="rect">
                <a:avLst/>
              </a:prstGeom>
              <a:blipFill>
                <a:blip r:embed="rId2"/>
                <a:stretch>
                  <a:fillRect l="-1127" b="-1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5">
            <a:extLst>
              <a:ext uri="{FF2B5EF4-FFF2-40B4-BE49-F238E27FC236}">
                <a16:creationId xmlns:a16="http://schemas.microsoft.com/office/drawing/2014/main" id="{C7E4423A-083C-274E-83B0-DFCC33A4E74A}"/>
              </a:ext>
            </a:extLst>
          </p:cNvPr>
          <p:cNvSpPr txBox="1">
            <a:spLocks/>
          </p:cNvSpPr>
          <p:nvPr/>
        </p:nvSpPr>
        <p:spPr>
          <a:xfrm>
            <a:off x="762000" y="1524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457200"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914400"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1371600"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1828800"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b="1"/>
              <a:t>Example of 50 Lights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7FADA-18DB-E048-BE12-1E8D3017CAEC}"/>
              </a:ext>
            </a:extLst>
          </p:cNvPr>
          <p:cNvSpPr txBox="1"/>
          <p:nvPr/>
        </p:nvSpPr>
        <p:spPr>
          <a:xfrm>
            <a:off x="138896" y="1135576"/>
            <a:ext cx="178250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Solution: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8E425-1DF3-6A4D-B994-DD3A3CEC1C2B}"/>
              </a:ext>
            </a:extLst>
          </p:cNvPr>
          <p:cNvSpPr txBox="1"/>
          <p:nvPr/>
        </p:nvSpPr>
        <p:spPr>
          <a:xfrm>
            <a:off x="419100" y="1693576"/>
            <a:ext cx="84582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Since the equivalent circuit represents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single loop circuit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we write one the KVL eq.</a:t>
            </a:r>
          </a:p>
        </p:txBody>
      </p:sp>
    </p:spTree>
    <p:extLst>
      <p:ext uri="{BB962C8B-B14F-4D97-AF65-F5344CB8AC3E}">
        <p14:creationId xmlns:p14="http://schemas.microsoft.com/office/powerpoint/2010/main" val="11493664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423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Avenir Roman</vt:lpstr>
      <vt:lpstr>Cambria Math</vt:lpstr>
      <vt:lpstr>Times New Roman</vt:lpstr>
      <vt:lpstr>Default</vt:lpstr>
      <vt:lpstr>Practical Relevance Example - Christmas Lights</vt:lpstr>
      <vt:lpstr>Practical Relevance Example - Christmas Lights</vt:lpstr>
      <vt:lpstr>Series Connected Strands - model</vt:lpstr>
      <vt:lpstr>Parallel Connected Strands - model</vt:lpstr>
      <vt:lpstr>Example of 50 Lights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3004 ELECTRIC NETWORKS    Issa Batarseh  August 25, 2015</dc:title>
  <dc:creator>Ala'a Amarin</dc:creator>
  <cp:lastModifiedBy>Issa Batarseh</cp:lastModifiedBy>
  <cp:revision>202</cp:revision>
  <dcterms:modified xsi:type="dcterms:W3CDTF">2024-01-16T19:53:02Z</dcterms:modified>
</cp:coreProperties>
</file>