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418" r:id="rId2"/>
    <p:sldId id="412" r:id="rId3"/>
    <p:sldId id="413" r:id="rId4"/>
    <p:sldId id="414" r:id="rId5"/>
    <p:sldId id="415" r:id="rId6"/>
    <p:sldId id="333" r:id="rId7"/>
    <p:sldId id="536" r:id="rId8"/>
    <p:sldId id="537" r:id="rId9"/>
    <p:sldId id="53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95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16:05:03.7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240 74 24575,'-28'0'0,"10"7"0,3-5 0,9 13 0,-6-10 0,4 10 0,0-6 0,0 3 0,1-5 0,-1 1 0,0-1 0,1 1 0,2-1 0,-1 1 0,1-1 0,-2 4 0,-1-2 0,0 1 0,1-2 0,-1-1 0,1 1 0,-1-1 0,0 1 0,1-1 0,-1 1 0,4-1 0,-3 1 0,3 0 0,27-12 0,-12-2 0,21-6 0,-15-9 0,-5 7 0,2-12 0,-1 8 0,-4-8 0,-1 8 0,1-9 0,-1 9 0,-3-3 0,-1 4 0,-4 4 0,0 2 0,0 3 0,-3 0 0,-7 4 0,4-2 0,-4-1 0,10-4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16:11:23.5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592 16 24575,'-30'-4'0,"-3"1"0,10 3 0,-4 0 0,-1 0 0,-5 0 0,9 0 0,-7 0 0,8 0 0,-5 0 0,1 0 0,4 0 0,2 0 0,4 0 0,0 0 0,0 0 0,5 0 0,-4 0 0,7 0 0,-2 0 0,3 0 0,-4 0 0,4 0 0,-4 0 0,4 0 0,-3 0 0,3 0 0,-7 0 0,6 0 0,-3 0 0,1-4 0,2 3 0,-3-2 0,5 3 0,10 17 0,-4-6 0,8 12 0,-4-12 0,-2-3 0,6-1 0,-3 4 0,3-3 0,1 3 0,-1-3 0,5 0 0,0-4 0,5 3 0,0-6 0,-1 7 0,1-7 0,0 2 0,-1 1 0,1-3 0,0 3 0,-1-1 0,-3-2 0,-1 3 0,-5-4 0,1 3 0,2-2 0,-1 3 0,2-1 0,-4-2 0,0 5 0,3-5 0,-1 5 0,1-5 0,0 6 0,-2-6 0,2 5 0,1-2 0,-3 0 0,3 3 0,-3-6 0,-1 2 0,4 1 0,-3-4 0,2 4 0,0-4 0,-2 3 0,3-2 0,-4 5 0,3-2 0,-2 0 0,3 0 0,-3-1 0,2-2 0,2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16:11:26.5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414 1 24575,'-30'0'0,"-3"0"0,10 0 0,0 0 0,-3 0 0,3 0 0,1 0 0,0 0 0,1 0 0,3 0 0,-9 0 0,9 0 0,-3 0 0,-1 0 0,8 0 0,-6 0 0,11 0 0,-2 0 0,3 0 0,0 3 0,4 7 0,1-1 0,3 5 0,-4-6 0,3-1 0,-2 4 0,3-3 0,0 2 0,7-3 0,7 1 0,3 1 0,14 0 0,-7 0 0,9 0 0,-5 0 0,-1 1 0,0-1 0,1 0 0,-1 0 0,-4 0 0,-2-1 0,-8 0 0,2 0 0,-6-3 0,2-2 0,-3-3 0,-33 0 0,13 0 0,-32 0 0,22 0 0,-6 0 0,1 0 0,-1 0 0,1 0 0,4 0 0,2 0 0,4 0 0,4 0 0,2 0 0,36 0 0,-8 0 0,28 0 0,-18 0 0,1 0 0,-1 0 0,0 0 0,-4 0 0,-2 0 0,-8 0 0,-1 0 0,-5 0 0,4 0 0,1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16:11:29.5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1018 254 24575,'-47'0'0,"-8"0"0,12 0 0,-11 0 0,-6 0 0,16 0 0,-8 0 0,4 0 0,-1 0 0,-6 0 0,9 0 0,0 0 0,10 0 0,-9 0 0,16 0 0,-4 0 0,11 0 0,0 0 0,1 0 0,3 0 0,-4 0 0,9 0 0,2 0 0,-1 0 0,4 0 0,-4 0 0,5-3 0,3-8 0,0 2 0,4-5 0,-3 6 0,-8-14 0,5 11 0,-4-11 0,10 15 0,0 0 0,-4-4 0,4 3 0,-4-3 0,4 0 0,0 2 0,0-7 0,0 4 0,0-5 0,0 4 0,0 1 0,0 1 0,0 2 0,-13 27 0,6-11 0,-11 27 0,10-25 0,3 3 0,2-5 0,3 1 0,-3 3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16:08:08.3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38 24575,'29'0'0,"-7"0"0,-6 0 0,-3 0 0,3 0 0,-3 0 0,2 0 0,-6 0 0,7 0 0,-4 0 0,1 0 0,2 0 0,-6 0 0,7 0 0,-8 0 0,8 0 0,-8 0 0,4 0 0,-5 0 0,4 0 0,-2 0 0,2 0 0,-1 0 0,-1 0 0,1 0 0,0 0 0,-2 0 0,3 0 0,-1 0 0,-2 0 0,3 0 0,0-3 0,-3 2 0,3-2 0,0 3 0,-3 0 0,7 0 0,-6 0 0,3 0 0,-1 0 0,-2 0 0,6 0 0,-2 0 0,-1-4 0,0 4 0,0-4 0,-4 4 0,4-3 0,-5 2 0,1-2 0,3-1 0,-3 3 0,3-5 0,-4 5 0,1-3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16:08:11.2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583 0 24575,'-24'0'0,"2"0"0,10 0 0,4 0 0,-8 4 0,3 1 0,-3 3 0,-1 0 0,0 1 0,0-1 0,1-3 0,3 2 0,-3-7 0,3 8 0,-3-8 0,3 4 0,-3 0 0,7-3 0,-6 6 0,6-6 0,-7 3 0,4-4 0,-1 3 0,-3-2 0,3 6 0,1-6 0,-4 6 0,3-6 0,-3 7 0,-1-7 0,4 2 0,-3 1 0,4-3 0,-1 3 0,1-4 0,1 0 0,-1 3 0,-1-2 0,2 2 0,3-3 0,-3 0 0,3 0 0,20 16 0,-6-12 0,18 16 0,-17-16 0,5 0 0,-3 3 0,6-3 0,-2 0 0,3 4 0,-3-7 0,3 6 0,-8-6 0,8 3 0,-8-1 0,4-2 0,0 2 0,-4 1 0,8-3 0,-8 2 0,4-3 0,-1 0 0,-2 0 0,7 0 0,-8 0 0,4 0 0,-5 0 0,4 0 0,-3 0 0,3 3 0,-1-2 0,-2 2 0,2-3 0,-3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16:08:13.5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39 24575,'41'0'0,"2"0"0,-14 0 0,9 0 0,-4 0 0,6 0 0,-6 0 0,5 0 0,-11 0 0,11 0 0,-5 0 0,6 0 0,0 0 0,-6 0 0,-1 0 0,-6 0 0,1 0 0,-1 0 0,0 0 0,-4 0 0,3 0 0,-3 0 0,-1 0 0,5 0 0,-10 0 0,5 0 0,-1 0 0,-3 0 0,-1 0 0,-1 0 0,-7 0 0,2 0 0,-3 0 0,-33 0 0,14 0 0,-27 0 0,21 0 0,4 0 0,-3 0 0,8 0 0,0-3 0,27-4 0,-6-2 0,18 1 0,-14 1 0,-1 6 0,1-3 0,-4 4 0,2 0 0,-6 0 0,2 0 0,-3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16:09:36.2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483 1 24575,'-40'0'0,"0"0"0,22 0 0,-8 0 0,8 0 0,-8 0 0,8 0 0,-8 0 0,3 0 0,0 0 0,2 0 0,4 0 0,0 0 0,1 0 0,-1 0 0,0 0 0,0 0 0,0 0 0,1 0 0,3 0 0,1 0 0,5 0 0,-4 0 0,2 0 0,-1 0 0,6 13 0,0-7 0,4 12 0,4-11 0,0 1 0,7-1 0,-3-3 0,2 0 0,1-1 0,-3-2 0,3 6 0,1-3 0,0 4 0,5-3 0,0 2 0,-1-6 0,1 6 0,0-6 0,-5 3 0,0-4 0,-5 0 0,4 0 0,-3 0 0,3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16:09:38.7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567 36 24575,'-34'0'0,"3"0"0,9 0 0,0 0 0,-1 0 0,-3 0 0,-3 0 0,0 0 0,1 0 0,2 0 0,3 0 0,-4 0 0,4 0 0,-3 0 0,8 0 0,-9 0 0,9 0 0,-3 0 0,8 0 0,-3 0 0,8 0 0,-4 0 0,4 0 0,-3 0 0,3 0 0,-3 0 0,0 0 0,3 0 0,0-9 0,8 0 0,1-2 0,2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16:09:41.0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1356 81 24575,'-41'0'0,"-2"0"0,14 0 0,-10 0 0,5 0 0,-6 0 0,0 0 0,-6 0 0,10 0 0,-9 0 0,17 0 0,-5 0 0,10 0 0,1 0 0,5 0 0,1 0 0,3 0 0,1 0 0,1 0 0,2 0 0,-2 0 0,0 0 0,3 0 0,-2 0 0,-1 0 0,2 0 0,-2 0 0,0 0 0,3 0 0,-3 0 0,-1 0 0,3 0 0,-6 0 0,2 0 0,0 0 0,-7 0 0,6-8 0,-8 6 0,10-8 0,-4 9 0,3-6 0,-4 6 0,5-3 0,-4 0 0,3 3 0,0-3 0,-2 1 0,6 2 0,-7-3 0,8 4 0,-4-3 0,4 2 0,1-3 0,-4 1 0,2 2 0,-1-2 0,-1 3 0,3-3 0,-3 2 0,0-2 0,3 3 0,-3 0 0,0 0 0,3 0 0,-2 0 0,-1 0 0,3 0 0,-3 0 0,0 0 0,2 0 0,-7 0 0,3 0 0,-3 0 0,-1 0 0,4 0 0,-3 0 0,4-4 0,-5 3 0,0-3 0,0 4 0,1 0 0,-1 0 0,8 0 0,1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16:09:43.2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217 317 24575,'-30'-11'0,"-3"-2"0,19 3 0,-6-6 0,1 1 0,1 1 0,-5-8 0,7 9 0,2-9 0,6 9 0,0-13 0,7 12 0,-4-7 0,2 4 0,2 0 0,-3 1 0,4-1 0,0 4 0,0 1 0,0 5 0,0-1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4T16:09:46.0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347 40 24575,'45'0'0,"-2"0"0,-14 0 0,38 0 0,-30 0 0,26 0 0,5 0 0,-37 0 0,42 0 0,-42 0 0,28 0 0,-15 0 0,15 0 0,-18 0 0,0 0 0,-8 0 0,-1 0 0,-8 0 0,8 0 0,-9 0 0,-5 0 0,3 0 0,-13 0 0,4 0 0,-5 0 0,-28 13 0,6-5 0,-21 9 0,9-8 0,5 0 0,-6 0 0,1 0 0,-1 0 0,1 5 0,-1-4 0,1 3 0,-1 0 0,1-3 0,-1 3 0,1 1 0,-1-4 0,1 7 0,-1-7 0,1 7 0,-1-7 0,1 8 0,-1-8 0,1 3 0,-1-4 0,1 0 0,-1 0 0,1 0 0,0 1 0,-1-5 0,5 2 0,2-6 0,4 7 0,1-7 0,13 2 0,22-3 0,6 0 0,20 0 0,-17 0 0,11 5 0,-10-4 0,4 3 0,-6-4 0,0 0 0,-4 0 0,-6 0 0,-1 0 0,-8 0 0,4 0 0,-41 0 0,6 0 0,-32 0 0,15-4 0,0-2 0,-6-4 0,5-5 0,-5 4 0,6-4 0,0 1 0,0 3 0,6-3 0,-5-1 0,15 5 0,-8-4 0,9 1 0,1 3 0,0-2 0,5 3 0,5 1 0,3 0 0,3 4 0,5-6 0,-3 2 0,4-3 0,0 0 0,0 4 0,-3-4 0,-2-1 0,-3-5 0,0 1 0,-4 3 0,2-3 0,-2 3 0,4 0 0,0 1 0,1 5 0,2-1 0,2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41DC-1EFB-7F42-B5C4-04EACB50A421}" type="datetimeFigureOut">
              <a:rPr lang="en-US" smtClean="0"/>
              <a:t>4/16/20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8F730-664C-EC4C-8430-1648CEE1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7401" y="1031013"/>
            <a:ext cx="7529196" cy="8438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5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C3CA-A8B7-6D4A-B8A4-75E1800DB7CC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4.png"/><Relationship Id="rId5" Type="http://schemas.openxmlformats.org/officeDocument/2006/relationships/image" Target="../media/image213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9.png"/><Relationship Id="rId7" Type="http://schemas.openxmlformats.org/officeDocument/2006/relationships/image" Target="../media/image2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.xml"/><Relationship Id="rId5" Type="http://schemas.openxmlformats.org/officeDocument/2006/relationships/image" Target="../media/image218.png"/><Relationship Id="rId10" Type="http://schemas.openxmlformats.org/officeDocument/2006/relationships/image" Target="../media/image221.png"/><Relationship Id="rId4" Type="http://schemas.openxmlformats.org/officeDocument/2006/relationships/customXml" Target="../ink/ink2.xml"/><Relationship Id="rId9" Type="http://schemas.openxmlformats.org/officeDocument/2006/relationships/image" Target="../media/image2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226.png"/><Relationship Id="rId3" Type="http://schemas.openxmlformats.org/officeDocument/2006/relationships/image" Target="../media/image9.png"/><Relationship Id="rId7" Type="http://schemas.openxmlformats.org/officeDocument/2006/relationships/image" Target="../media/image223.png"/><Relationship Id="rId12" Type="http://schemas.openxmlformats.org/officeDocument/2006/relationships/customXml" Target="../ink/ink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6.xml"/><Relationship Id="rId11" Type="http://schemas.openxmlformats.org/officeDocument/2006/relationships/image" Target="../media/image225.png"/><Relationship Id="rId5" Type="http://schemas.openxmlformats.org/officeDocument/2006/relationships/image" Target="../media/image222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224.png"/><Relationship Id="rId14" Type="http://schemas.openxmlformats.org/officeDocument/2006/relationships/image" Target="../media/image2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10.png"/><Relationship Id="rId7" Type="http://schemas.openxmlformats.org/officeDocument/2006/relationships/image" Target="../media/image2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1.xml"/><Relationship Id="rId5" Type="http://schemas.openxmlformats.org/officeDocument/2006/relationships/image" Target="../media/image229.png"/><Relationship Id="rId10" Type="http://schemas.openxmlformats.org/officeDocument/2006/relationships/image" Target="../media/image233.png"/><Relationship Id="rId4" Type="http://schemas.openxmlformats.org/officeDocument/2006/relationships/customXml" Target="../ink/ink10.xml"/><Relationship Id="rId9" Type="http://schemas.openxmlformats.org/officeDocument/2006/relationships/image" Target="../media/image2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64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8632CECD-C318-AC4D-A7CB-A6BEE3B82B5B}"/>
              </a:ext>
            </a:extLst>
          </p:cNvPr>
          <p:cNvSpPr txBox="1">
            <a:spLocks/>
          </p:cNvSpPr>
          <p:nvPr/>
        </p:nvSpPr>
        <p:spPr>
          <a:xfrm>
            <a:off x="698959" y="281372"/>
            <a:ext cx="8237220" cy="6063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457200"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914400"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1371600"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1828800"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1463675" marR="12700" indent="-1224280">
              <a:lnSpc>
                <a:spcPts val="4300"/>
              </a:lnSpc>
            </a:pPr>
            <a:r>
              <a:rPr lang="en-US" sz="2800" dirty="0">
                <a:latin typeface="Calibri"/>
                <a:cs typeface="Calibri"/>
              </a:rPr>
              <a:t>P</a:t>
            </a:r>
            <a:r>
              <a:rPr lang="en-US" sz="2800" spc="-5" dirty="0">
                <a:latin typeface="Calibri"/>
                <a:cs typeface="Calibri"/>
              </a:rPr>
              <a:t>r</a:t>
            </a:r>
            <a:r>
              <a:rPr lang="en-US" sz="2800" dirty="0">
                <a:latin typeface="Calibri"/>
                <a:cs typeface="Calibri"/>
              </a:rPr>
              <a:t>actical Applic</a:t>
            </a:r>
            <a:r>
              <a:rPr lang="en-US" sz="2800" spc="-105" dirty="0">
                <a:latin typeface="Calibri"/>
                <a:cs typeface="Calibri"/>
              </a:rPr>
              <a:t>a</a:t>
            </a:r>
            <a:r>
              <a:rPr lang="en-US" sz="2800" spc="-140" dirty="0">
                <a:latin typeface="Calibri"/>
                <a:cs typeface="Calibri"/>
              </a:rPr>
              <a:t>tion: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lang="en-US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ltage Di</a:t>
            </a:r>
            <a:r>
              <a:rPr lang="en-US" spc="-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ision</a:t>
            </a:r>
            <a:r>
              <a:rPr lang="en-US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Fo</a:t>
            </a:r>
            <a:r>
              <a:rPr lang="en-US" spc="-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mula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E5D3BB0-9610-744F-8577-AD507889ECA5}"/>
              </a:ext>
            </a:extLst>
          </p:cNvPr>
          <p:cNvSpPr txBox="1"/>
          <p:nvPr/>
        </p:nvSpPr>
        <p:spPr>
          <a:xfrm>
            <a:off x="290599" y="1748008"/>
            <a:ext cx="8365030" cy="4607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53"/>
              </a:spcBef>
            </a:pPr>
            <a:endParaRPr sz="1300" dirty="0"/>
          </a:p>
          <a:p>
            <a:pPr marL="12700" marR="12700">
              <a:lnSpc>
                <a:spcPts val="2100"/>
              </a:lnSpc>
            </a:pPr>
            <a:r>
              <a:rPr sz="1800" dirty="0">
                <a:latin typeface="Calibri"/>
                <a:cs typeface="Calibri"/>
              </a:rPr>
              <a:t>A Wheatstone bridge is a measuring instrument used to measure an unknown electrical resistanc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AC254E-2836-6843-940E-B5E8A1370472}"/>
              </a:ext>
            </a:extLst>
          </p:cNvPr>
          <p:cNvGrpSpPr/>
          <p:nvPr/>
        </p:nvGrpSpPr>
        <p:grpSpPr>
          <a:xfrm>
            <a:off x="3262747" y="2697950"/>
            <a:ext cx="5392882" cy="3319072"/>
            <a:chOff x="2971800" y="1905000"/>
            <a:chExt cx="5775151" cy="395615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FFFFFA-B609-0B41-B4EA-6383B1E5492E}"/>
                </a:ext>
              </a:extLst>
            </p:cNvPr>
            <p:cNvGrpSpPr/>
            <p:nvPr/>
          </p:nvGrpSpPr>
          <p:grpSpPr>
            <a:xfrm>
              <a:off x="2971800" y="1905000"/>
              <a:ext cx="5775151" cy="3956158"/>
              <a:chOff x="3822859" y="3374708"/>
              <a:chExt cx="5186043" cy="3177083"/>
            </a:xfrm>
          </p:grpSpPr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91F7FCFC-63C3-464D-8A3D-25FDDFCEA056}"/>
                  </a:ext>
                </a:extLst>
              </p:cNvPr>
              <p:cNvSpPr/>
              <p:nvPr/>
            </p:nvSpPr>
            <p:spPr>
              <a:xfrm>
                <a:off x="3822859" y="3374708"/>
                <a:ext cx="4571998" cy="2570566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BB641C41-A38D-6943-9AB2-D52241BA4C1B}"/>
                  </a:ext>
                </a:extLst>
              </p:cNvPr>
              <p:cNvSpPr txBox="1"/>
              <p:nvPr/>
            </p:nvSpPr>
            <p:spPr>
              <a:xfrm>
                <a:off x="7780812" y="5904091"/>
                <a:ext cx="1228090" cy="64770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2400" dirty="0">
                    <a:latin typeface="Times New Roman"/>
                    <a:cs typeface="Times New Roman"/>
                  </a:rPr>
                  <a:t>Unknown</a:t>
                </a:r>
              </a:p>
              <a:p>
                <a:pPr marL="12700">
                  <a:lnSpc>
                    <a:spcPts val="2080"/>
                  </a:lnSpc>
                </a:pPr>
                <a:r>
                  <a:rPr sz="1800" dirty="0">
                    <a:latin typeface="Calibri"/>
                    <a:cs typeface="Calibri"/>
                  </a:rPr>
                  <a:t>Resistor</a:t>
                </a:r>
              </a:p>
            </p:txBody>
          </p:sp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863C0A61-E270-CC4C-9793-4DE2705CFE68}"/>
                  </a:ext>
                </a:extLst>
              </p:cNvPr>
              <p:cNvSpPr txBox="1"/>
              <p:nvPr/>
            </p:nvSpPr>
            <p:spPr>
              <a:xfrm>
                <a:off x="4643983" y="6174601"/>
                <a:ext cx="2014855" cy="37719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2400" spc="-270" dirty="0">
                    <a:latin typeface="Times New Roman"/>
                    <a:cs typeface="Times New Roman"/>
                  </a:rPr>
                  <a:t>V</a:t>
                </a:r>
                <a:r>
                  <a:rPr sz="2400" spc="-5" dirty="0">
                    <a:latin typeface="Times New Roman"/>
                    <a:cs typeface="Times New Roman"/>
                  </a:rPr>
                  <a:t>a</a:t>
                </a:r>
                <a:r>
                  <a:rPr sz="2400" spc="0" dirty="0">
                    <a:latin typeface="Times New Roman"/>
                    <a:cs typeface="Times New Roman"/>
                  </a:rPr>
                  <a:t>ri</a:t>
                </a:r>
                <a:r>
                  <a:rPr sz="2400" spc="-5" dirty="0">
                    <a:latin typeface="Times New Roman"/>
                    <a:cs typeface="Times New Roman"/>
                  </a:rPr>
                  <a:t>a</a:t>
                </a:r>
                <a:r>
                  <a:rPr sz="2400" spc="0" dirty="0">
                    <a:latin typeface="Times New Roman"/>
                    <a:cs typeface="Times New Roman"/>
                  </a:rPr>
                  <a:t>ble</a:t>
                </a:r>
                <a:r>
                  <a:rPr sz="2400" spc="-5" dirty="0">
                    <a:latin typeface="Times New Roman"/>
                    <a:cs typeface="Times New Roman"/>
                  </a:rPr>
                  <a:t> </a:t>
                </a:r>
                <a:r>
                  <a:rPr sz="2400" spc="0" dirty="0">
                    <a:latin typeface="Times New Roman"/>
                    <a:cs typeface="Times New Roman"/>
                  </a:rPr>
                  <a:t>r</a:t>
                </a:r>
                <a:r>
                  <a:rPr sz="2400" spc="-5" dirty="0">
                    <a:latin typeface="Times New Roman"/>
                    <a:cs typeface="Times New Roman"/>
                  </a:rPr>
                  <a:t>e</a:t>
                </a:r>
                <a:r>
                  <a:rPr sz="2400" spc="0" dirty="0">
                    <a:latin typeface="Times New Roman"/>
                    <a:cs typeface="Times New Roman"/>
                  </a:rPr>
                  <a:t>sistor</a:t>
                </a:r>
                <a:endParaRPr sz="2400" dirty="0">
                  <a:latin typeface="Times New Roman"/>
                  <a:cs typeface="Times New Roman"/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A82F304-A8F4-F048-AE43-697EE249904E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5008065" y="4648201"/>
              <a:ext cx="706935" cy="743274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4B6BB96-B949-A245-9E42-A4428B5792E4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H="1" flipV="1">
              <a:off x="7732824" y="4505421"/>
              <a:ext cx="330330" cy="54921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D31CF8C-2F67-F341-ABE3-D576E5CCB44B}"/>
              </a:ext>
            </a:extLst>
          </p:cNvPr>
          <p:cNvSpPr/>
          <p:nvPr/>
        </p:nvSpPr>
        <p:spPr>
          <a:xfrm>
            <a:off x="72736" y="2781662"/>
            <a:ext cx="28771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R</a:t>
            </a:r>
            <a:r>
              <a:rPr lang="en-US" spc="7" baseline="-21072" dirty="0">
                <a:latin typeface="Calibri"/>
                <a:cs typeface="Calibri"/>
              </a:rPr>
              <a:t>x </a:t>
            </a:r>
            <a:r>
              <a:rPr lang="en-US" spc="-240" baseline="-21072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is the unknown resistance to be measure</a:t>
            </a:r>
            <a:r>
              <a:rPr lang="en-US" spc="-5" dirty="0">
                <a:latin typeface="Calibri"/>
                <a:cs typeface="Calibri"/>
              </a:rPr>
              <a:t>d</a:t>
            </a:r>
            <a:r>
              <a:rPr lang="en-US" dirty="0">
                <a:latin typeface="Calibri"/>
                <a:cs typeface="Calibri"/>
              </a:rPr>
              <a:t>; R</a:t>
            </a:r>
            <a:r>
              <a:rPr lang="en-US" spc="7" baseline="-21072" dirty="0">
                <a:latin typeface="Calibri"/>
                <a:cs typeface="Calibri"/>
              </a:rPr>
              <a:t>1</a:t>
            </a:r>
            <a:r>
              <a:rPr lang="en-US" spc="5" dirty="0">
                <a:latin typeface="Calibri"/>
                <a:cs typeface="Calibri"/>
              </a:rPr>
              <a:t>, </a:t>
            </a:r>
            <a:r>
              <a:rPr lang="en-US" spc="-5" dirty="0">
                <a:latin typeface="Calibri"/>
                <a:cs typeface="Calibri"/>
              </a:rPr>
              <a:t>R</a:t>
            </a:r>
            <a:r>
              <a:rPr lang="en-US" spc="7" baseline="-21072" dirty="0">
                <a:latin typeface="Calibri"/>
                <a:cs typeface="Calibri"/>
              </a:rPr>
              <a:t>2 </a:t>
            </a:r>
            <a:r>
              <a:rPr lang="en-US" spc="-240" baseline="-21072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and R</a:t>
            </a:r>
            <a:r>
              <a:rPr lang="en-US" spc="7" baseline="-21072" dirty="0">
                <a:latin typeface="Calibri"/>
                <a:cs typeface="Calibri"/>
              </a:rPr>
              <a:t>3 </a:t>
            </a:r>
            <a:r>
              <a:rPr lang="en-US" spc="-240" baseline="-21072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are resistors of known resistance and the resistance of </a:t>
            </a:r>
            <a:r>
              <a:rPr lang="en-US" spc="-5" dirty="0">
                <a:latin typeface="Calibri"/>
                <a:cs typeface="Calibri"/>
              </a:rPr>
              <a:t>R</a:t>
            </a:r>
            <a:r>
              <a:rPr lang="en-US" spc="7" baseline="-21072" dirty="0">
                <a:latin typeface="Calibri"/>
                <a:cs typeface="Calibri"/>
              </a:rPr>
              <a:t>3 </a:t>
            </a:r>
            <a:r>
              <a:rPr lang="en-US" spc="-240" baseline="-21072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is adjustabl</a:t>
            </a:r>
            <a:r>
              <a:rPr lang="en-US" spc="-5" dirty="0">
                <a:latin typeface="Calibri"/>
                <a:cs typeface="Calibri"/>
              </a:rPr>
              <a:t>e</a:t>
            </a:r>
            <a:r>
              <a:rPr lang="en-US" dirty="0">
                <a:latin typeface="Calibri"/>
                <a:cs typeface="Calibri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977596-F0CC-CC42-8BE7-C383E7C6A6BD}"/>
              </a:ext>
            </a:extLst>
          </p:cNvPr>
          <p:cNvSpPr/>
          <p:nvPr/>
        </p:nvSpPr>
        <p:spPr>
          <a:xfrm>
            <a:off x="-158536" y="1085562"/>
            <a:ext cx="6216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0210" algn="ctr">
              <a:lnSpc>
                <a:spcPct val="100000"/>
              </a:lnSpc>
            </a:pPr>
            <a:r>
              <a:rPr lang="en-US" b="1" dirty="0">
                <a:latin typeface="Calibri"/>
                <a:cs typeface="Calibri"/>
              </a:rPr>
              <a:t>The W</a:t>
            </a:r>
            <a:r>
              <a:rPr lang="en-US" b="1" spc="-5" dirty="0">
                <a:latin typeface="Calibri"/>
                <a:cs typeface="Calibri"/>
              </a:rPr>
              <a:t>h</a:t>
            </a:r>
            <a:r>
              <a:rPr lang="en-US" b="1" dirty="0">
                <a:latin typeface="Calibri"/>
                <a:cs typeface="Calibri"/>
              </a:rPr>
              <a:t>e</a:t>
            </a:r>
            <a:r>
              <a:rPr lang="en-US" b="1" spc="-5" dirty="0">
                <a:latin typeface="Calibri"/>
                <a:cs typeface="Calibri"/>
              </a:rPr>
              <a:t>at</a:t>
            </a:r>
            <a:r>
              <a:rPr lang="en-US" b="1" dirty="0">
                <a:latin typeface="Calibri"/>
                <a:cs typeface="Calibri"/>
              </a:rPr>
              <a:t>s</a:t>
            </a:r>
            <a:r>
              <a:rPr lang="en-US" b="1" spc="-5" dirty="0">
                <a:latin typeface="Calibri"/>
                <a:cs typeface="Calibri"/>
              </a:rPr>
              <a:t>ton</a:t>
            </a:r>
            <a:r>
              <a:rPr lang="en-US" b="1" dirty="0">
                <a:latin typeface="Calibri"/>
                <a:cs typeface="Calibri"/>
              </a:rPr>
              <a:t>e </a:t>
            </a:r>
            <a:r>
              <a:rPr lang="en-US" b="1" spc="-5" dirty="0">
                <a:latin typeface="Calibri"/>
                <a:cs typeface="Calibri"/>
              </a:rPr>
              <a:t>B</a:t>
            </a:r>
            <a:r>
              <a:rPr lang="en-US" b="1" dirty="0">
                <a:latin typeface="Calibri"/>
                <a:cs typeface="Calibri"/>
              </a:rPr>
              <a:t>r</a:t>
            </a:r>
            <a:r>
              <a:rPr lang="en-US" b="1" spc="-5" dirty="0">
                <a:latin typeface="Calibri"/>
                <a:cs typeface="Calibri"/>
              </a:rPr>
              <a:t>id</a:t>
            </a:r>
            <a:r>
              <a:rPr lang="en-US" b="1" dirty="0">
                <a:latin typeface="Calibri"/>
                <a:cs typeface="Calibri"/>
              </a:rPr>
              <a:t>ge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519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2737" y="0"/>
            <a:ext cx="8585200" cy="6435623"/>
            <a:chOff x="0" y="-1"/>
            <a:chExt cx="8585200" cy="6435623"/>
          </a:xfrm>
        </p:grpSpPr>
        <p:pic>
          <p:nvPicPr>
            <p:cNvPr id="2" name="Picture 1" descr="Screen Shot 2016-02-07 at 6.57.08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8585200" cy="6435623"/>
            </a:xfrm>
            <a:prstGeom prst="rect">
              <a:avLst/>
            </a:prstGeom>
          </p:spPr>
        </p:pic>
        <p:pic>
          <p:nvPicPr>
            <p:cNvPr id="4" name="Picture 3" descr="Screen Shot 2016-02-07 at 8.51.20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800" y="3263899"/>
              <a:ext cx="381000" cy="43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113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2-07 at 6.5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0"/>
            <a:ext cx="8769926" cy="67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2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8343900" cy="6376278"/>
            <a:chOff x="0" y="0"/>
            <a:chExt cx="8343900" cy="6376278"/>
          </a:xfrm>
        </p:grpSpPr>
        <p:pic>
          <p:nvPicPr>
            <p:cNvPr id="2" name="Picture 1" descr="Screen Shot 2016-02-07 at 6.58.02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343900" cy="6376278"/>
            </a:xfrm>
            <a:prstGeom prst="rect">
              <a:avLst/>
            </a:prstGeom>
          </p:spPr>
        </p:pic>
        <p:pic>
          <p:nvPicPr>
            <p:cNvPr id="3" name="Picture 2" descr="Screen Shot 2016-02-07 at 8.54.45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000" y="2635918"/>
              <a:ext cx="409575" cy="330869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3BE8088-4A81-CB48-BD95-B5600FA8C476}"/>
                  </a:ext>
                </a:extLst>
              </p14:cNvPr>
              <p14:cNvContentPartPr/>
              <p14:nvPr/>
            </p14:nvContentPartPr>
            <p14:xfrm>
              <a:off x="3417633" y="2742083"/>
              <a:ext cx="86760" cy="106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3BE8088-4A81-CB48-BD95-B5600FA8C4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4633" y="2679443"/>
                <a:ext cx="21240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FA956C-28E2-E747-B7C4-7C593D8CFE69}"/>
                  </a:ext>
                </a:extLst>
              </p:cNvPr>
              <p:cNvSpPr txBox="1"/>
              <p:nvPr/>
            </p:nvSpPr>
            <p:spPr>
              <a:xfrm>
                <a:off x="3316436" y="2549321"/>
                <a:ext cx="202393" cy="4924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Times New Roman"/>
                        </a:rPr>
                        <m:t>𝜀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Times New Roman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FA956C-28E2-E747-B7C4-7C593D8CF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436" y="2549321"/>
                <a:ext cx="202393" cy="492443"/>
              </a:xfrm>
              <a:prstGeom prst="rect">
                <a:avLst/>
              </a:prstGeom>
              <a:blipFill>
                <a:blip r:embed="rId6"/>
                <a:stretch>
                  <a:fillRect l="-41176" r="-352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28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2-07 at 6.58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9" y="255272"/>
            <a:ext cx="8597900" cy="66027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5AA835-172F-2240-AAE7-3405549A2F56}"/>
              </a:ext>
            </a:extLst>
          </p:cNvPr>
          <p:cNvSpPr txBox="1"/>
          <p:nvPr/>
        </p:nvSpPr>
        <p:spPr>
          <a:xfrm>
            <a:off x="7147034" y="3993930"/>
            <a:ext cx="72391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(foil)</a:t>
            </a:r>
          </a:p>
        </p:txBody>
      </p:sp>
    </p:spTree>
    <p:extLst>
      <p:ext uri="{BB962C8B-B14F-4D97-AF65-F5344CB8AC3E}">
        <p14:creationId xmlns:p14="http://schemas.microsoft.com/office/powerpoint/2010/main" val="292703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841793" y="1748344"/>
            <a:ext cx="6257290" cy="843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89685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When all the resistors are equal to R: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6374" y="3506177"/>
            <a:ext cx="266699" cy="800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3613" y="3747302"/>
            <a:ext cx="266700" cy="800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86988" y="5563777"/>
            <a:ext cx="266698" cy="80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7200C75-2F53-0F4A-8F07-B5EE31554AFC}"/>
              </a:ext>
            </a:extLst>
          </p:cNvPr>
          <p:cNvSpPr txBox="1"/>
          <p:nvPr/>
        </p:nvSpPr>
        <p:spPr>
          <a:xfrm>
            <a:off x="1313613" y="231134"/>
            <a:ext cx="7018188" cy="1083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36345" marR="12700" indent="-1224280" algn="ctr">
              <a:lnSpc>
                <a:spcPts val="4300"/>
              </a:lnSpc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600" spc="0" dirty="0">
                <a:solidFill>
                  <a:srgbClr val="FF0000"/>
                </a:solidFill>
                <a:latin typeface="Calibri"/>
                <a:cs typeface="Calibri"/>
              </a:rPr>
              <a:t>ac</a:t>
            </a:r>
            <a:r>
              <a:rPr lang="en-US" sz="3600" spc="-254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3600" spc="0" dirty="0">
                <a:solidFill>
                  <a:srgbClr val="FF0000"/>
                </a:solidFill>
                <a:latin typeface="Calibri"/>
                <a:cs typeface="Calibri"/>
              </a:rPr>
              <a:t>cal Applic</a:t>
            </a:r>
            <a:r>
              <a:rPr lang="en-US" sz="3600" spc="-105" dirty="0">
                <a:solidFill>
                  <a:srgbClr val="FF0000"/>
                </a:solidFill>
                <a:latin typeface="Calibri"/>
                <a:cs typeface="Calibri"/>
              </a:rPr>
              <a:t>atio</a:t>
            </a:r>
            <a:r>
              <a:rPr sz="3600" spc="0" dirty="0">
                <a:solidFill>
                  <a:srgbClr val="FF0000"/>
                </a:solidFill>
                <a:latin typeface="Calibri"/>
                <a:cs typeface="Calibri"/>
              </a:rPr>
              <a:t>n </a:t>
            </a:r>
            <a:endParaRPr lang="en-US" sz="3600" spc="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36345" marR="12700" indent="-1224280" algn="ctr">
              <a:lnSpc>
                <a:spcPts val="4300"/>
              </a:lnSpc>
            </a:pPr>
            <a:r>
              <a:rPr lang="en-US" sz="3600" spc="0" dirty="0">
                <a:latin typeface="Calibri"/>
                <a:cs typeface="Calibri"/>
              </a:rPr>
              <a:t>- </a:t>
            </a:r>
            <a:r>
              <a:rPr sz="3600" spc="0" dirty="0">
                <a:latin typeface="Calibri"/>
                <a:cs typeface="Calibri"/>
              </a:rPr>
              <a:t>V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spc="0" dirty="0">
                <a:latin typeface="Calibri"/>
                <a:cs typeface="Calibri"/>
              </a:rPr>
              <a:t>ltage Di</a:t>
            </a:r>
            <a:r>
              <a:rPr sz="3600" spc="-5" dirty="0">
                <a:latin typeface="Calibri"/>
                <a:cs typeface="Calibri"/>
              </a:rPr>
              <a:t>v</a:t>
            </a:r>
            <a:r>
              <a:rPr sz="3600" spc="0" dirty="0">
                <a:latin typeface="Calibri"/>
                <a:cs typeface="Calibri"/>
              </a:rPr>
              <a:t>ision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Fo</a:t>
            </a:r>
            <a:r>
              <a:rPr sz="3600" spc="-5" dirty="0">
                <a:latin typeface="Calibri"/>
                <a:cs typeface="Calibri"/>
              </a:rPr>
              <a:t>r</a:t>
            </a:r>
            <a:r>
              <a:rPr sz="3600" spc="0" dirty="0">
                <a:latin typeface="Calibri"/>
                <a:cs typeface="Calibri"/>
              </a:rPr>
              <a:t>mula</a:t>
            </a:r>
            <a:r>
              <a:rPr lang="en-US" sz="3600" spc="0" dirty="0">
                <a:latin typeface="Calibri"/>
                <a:cs typeface="Calibri"/>
              </a:rPr>
              <a:t> -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8B3B907-F65D-0440-83DB-1585BA93C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41" y="2298362"/>
            <a:ext cx="4756824" cy="38114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06383BC-02BF-0A41-9EFB-56DE67A8D657}"/>
                  </a:ext>
                </a:extLst>
              </p14:cNvPr>
              <p14:cNvContentPartPr/>
              <p14:nvPr/>
            </p14:nvContentPartPr>
            <p14:xfrm>
              <a:off x="7199073" y="4767083"/>
              <a:ext cx="227880" cy="14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06383BC-02BF-0A41-9EFB-56DE67A8D6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36073" y="4704083"/>
                <a:ext cx="3535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DE310E9-4F29-0945-93DF-56CE8EDFFA88}"/>
                  </a:ext>
                </a:extLst>
              </p14:cNvPr>
              <p14:cNvContentPartPr/>
              <p14:nvPr/>
            </p14:nvContentPartPr>
            <p14:xfrm>
              <a:off x="7226433" y="3687083"/>
              <a:ext cx="209880" cy="85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DE310E9-4F29-0945-93DF-56CE8EDFFA8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63793" y="3624083"/>
                <a:ext cx="3355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4F5A1B0-E5BD-C74E-A67F-01A1DF01A247}"/>
                  </a:ext>
                </a:extLst>
              </p14:cNvPr>
              <p14:cNvContentPartPr/>
              <p14:nvPr/>
            </p14:nvContentPartPr>
            <p14:xfrm>
              <a:off x="7780473" y="4153643"/>
              <a:ext cx="344160" cy="14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4F5A1B0-E5BD-C74E-A67F-01A1DF01A24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17473" y="4090643"/>
                <a:ext cx="4698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A9C598-83E5-2D4B-8D86-BEBCCA52F2DE}"/>
                  </a:ext>
                </a:extLst>
              </p:cNvPr>
              <p:cNvSpPr txBox="1"/>
              <p:nvPr/>
            </p:nvSpPr>
            <p:spPr>
              <a:xfrm>
                <a:off x="7398364" y="3930011"/>
                <a:ext cx="1108378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kumimoji="0" lang="en-US" sz="2400" b="0" i="0" u="none" strike="noStrike" cap="none" spc="0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= 0</a:t>
                </a:r>
                <a:endParaRPr kumimoji="0" lang="en-US" sz="24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A9C598-83E5-2D4B-8D86-BEBCCA52F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364" y="3930011"/>
                <a:ext cx="1108378" cy="461663"/>
              </a:xfrm>
              <a:prstGeom prst="rect">
                <a:avLst/>
              </a:prstGeom>
              <a:blipFill>
                <a:blip r:embed="rId10"/>
                <a:stretch>
                  <a:fillRect l="-1136" t="-263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5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841793" y="1748344"/>
            <a:ext cx="6257290" cy="843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89685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When all the resistors are equal to R: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6374" y="3506177"/>
            <a:ext cx="266699" cy="800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3613" y="3747302"/>
            <a:ext cx="266700" cy="800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7200C75-2F53-0F4A-8F07-B5EE31554AFC}"/>
              </a:ext>
            </a:extLst>
          </p:cNvPr>
          <p:cNvSpPr txBox="1"/>
          <p:nvPr/>
        </p:nvSpPr>
        <p:spPr>
          <a:xfrm>
            <a:off x="1313613" y="231134"/>
            <a:ext cx="7018188" cy="1083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36345" marR="12700" indent="-1224280" algn="ctr">
              <a:lnSpc>
                <a:spcPts val="4300"/>
              </a:lnSpc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600" spc="0" dirty="0">
                <a:solidFill>
                  <a:srgbClr val="FF0000"/>
                </a:solidFill>
                <a:latin typeface="Calibri"/>
                <a:cs typeface="Calibri"/>
              </a:rPr>
              <a:t>ac</a:t>
            </a:r>
            <a:r>
              <a:rPr lang="en-US" sz="3600" spc="-254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3600" spc="0" dirty="0">
                <a:solidFill>
                  <a:srgbClr val="FF0000"/>
                </a:solidFill>
                <a:latin typeface="Calibri"/>
                <a:cs typeface="Calibri"/>
              </a:rPr>
              <a:t>cal Applic</a:t>
            </a:r>
            <a:r>
              <a:rPr lang="en-US" sz="3600" spc="-105" dirty="0">
                <a:solidFill>
                  <a:srgbClr val="FF0000"/>
                </a:solidFill>
                <a:latin typeface="Calibri"/>
                <a:cs typeface="Calibri"/>
              </a:rPr>
              <a:t>atio</a:t>
            </a:r>
            <a:r>
              <a:rPr sz="3600" spc="0" dirty="0">
                <a:solidFill>
                  <a:srgbClr val="FF0000"/>
                </a:solidFill>
                <a:latin typeface="Calibri"/>
                <a:cs typeface="Calibri"/>
              </a:rPr>
              <a:t>n </a:t>
            </a:r>
            <a:endParaRPr lang="en-US" sz="3600" spc="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36345" marR="12700" indent="-1224280" algn="ctr">
              <a:lnSpc>
                <a:spcPts val="4300"/>
              </a:lnSpc>
            </a:pPr>
            <a:r>
              <a:rPr lang="en-US" sz="3600" spc="0" dirty="0">
                <a:latin typeface="Calibri"/>
                <a:cs typeface="Calibri"/>
              </a:rPr>
              <a:t>- </a:t>
            </a:r>
            <a:r>
              <a:rPr sz="3600" spc="0" dirty="0">
                <a:latin typeface="Calibri"/>
                <a:cs typeface="Calibri"/>
              </a:rPr>
              <a:t>V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spc="0" dirty="0">
                <a:latin typeface="Calibri"/>
                <a:cs typeface="Calibri"/>
              </a:rPr>
              <a:t>ltage Di</a:t>
            </a:r>
            <a:r>
              <a:rPr sz="3600" spc="-5" dirty="0">
                <a:latin typeface="Calibri"/>
                <a:cs typeface="Calibri"/>
              </a:rPr>
              <a:t>v</a:t>
            </a:r>
            <a:r>
              <a:rPr sz="3600" spc="0" dirty="0">
                <a:latin typeface="Calibri"/>
                <a:cs typeface="Calibri"/>
              </a:rPr>
              <a:t>ision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Fo</a:t>
            </a:r>
            <a:r>
              <a:rPr sz="3600" spc="-5" dirty="0">
                <a:latin typeface="Calibri"/>
                <a:cs typeface="Calibri"/>
              </a:rPr>
              <a:t>r</a:t>
            </a:r>
            <a:r>
              <a:rPr sz="3600" spc="0" dirty="0">
                <a:latin typeface="Calibri"/>
                <a:cs typeface="Calibri"/>
              </a:rPr>
              <a:t>mula</a:t>
            </a:r>
            <a:r>
              <a:rPr lang="en-US" sz="3600" spc="0" dirty="0">
                <a:latin typeface="Calibri"/>
                <a:cs typeface="Calibri"/>
              </a:rPr>
              <a:t> -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E4F22F-67FA-394A-834C-476A460F0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8" y="2505002"/>
            <a:ext cx="4756824" cy="38114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07FCA6B-4699-D44B-9529-13D1DF3997AF}"/>
                  </a:ext>
                </a:extLst>
              </p14:cNvPr>
              <p14:cNvContentPartPr/>
              <p14:nvPr/>
            </p14:nvContentPartPr>
            <p14:xfrm>
              <a:off x="4094433" y="4979123"/>
              <a:ext cx="173880" cy="4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07FCA6B-4699-D44B-9529-13D1DF3997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1433" y="4916483"/>
                <a:ext cx="299520" cy="1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4908EBA-CBA3-E74A-9A88-D8E7E469E853}"/>
              </a:ext>
            </a:extLst>
          </p:cNvPr>
          <p:cNvGrpSpPr/>
          <p:nvPr/>
        </p:nvGrpSpPr>
        <p:grpSpPr>
          <a:xfrm>
            <a:off x="3646233" y="3809483"/>
            <a:ext cx="636840" cy="114480"/>
            <a:chOff x="3646233" y="3809483"/>
            <a:chExt cx="636840" cy="11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02E4248-8E2B-6544-BA64-95303D908EAD}"/>
                    </a:ext>
                  </a:extLst>
                </p14:cNvPr>
                <p14:cNvContentPartPr/>
                <p14:nvPr/>
              </p14:nvContentPartPr>
              <p14:xfrm>
                <a:off x="4078593" y="3903083"/>
                <a:ext cx="204480" cy="13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02E4248-8E2B-6544-BA64-95303D908EA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15593" y="3840083"/>
                  <a:ext cx="330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FCC8B4B-71BC-D748-8F56-50A06C378975}"/>
                    </a:ext>
                  </a:extLst>
                </p14:cNvPr>
                <p14:cNvContentPartPr/>
                <p14:nvPr/>
              </p14:nvContentPartPr>
              <p14:xfrm>
                <a:off x="3646233" y="3847643"/>
                <a:ext cx="488520" cy="29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FCC8B4B-71BC-D748-8F56-50A06C37897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83233" y="3784643"/>
                  <a:ext cx="614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AADDDA1-E030-F247-9F46-D43582AA63A1}"/>
                    </a:ext>
                  </a:extLst>
                </p14:cNvPr>
                <p14:cNvContentPartPr/>
                <p14:nvPr/>
              </p14:nvContentPartPr>
              <p14:xfrm>
                <a:off x="3967353" y="3809483"/>
                <a:ext cx="78480" cy="114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AADDDA1-E030-F247-9F46-D43582AA63A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04353" y="3746483"/>
                  <a:ext cx="204120" cy="24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31121C1-99C2-AB44-B7BC-9E923E629A76}"/>
                  </a:ext>
                </a:extLst>
              </p14:cNvPr>
              <p14:cNvContentPartPr/>
              <p14:nvPr/>
            </p14:nvContentPartPr>
            <p14:xfrm>
              <a:off x="4509153" y="4336523"/>
              <a:ext cx="463680" cy="142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31121C1-99C2-AB44-B7BC-9E923E629A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46513" y="4273883"/>
                <a:ext cx="5893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8FC8A88-15F8-6A45-AAE9-8B3B74277850}"/>
                  </a:ext>
                </a:extLst>
              </p:cNvPr>
              <p:cNvSpPr/>
              <p:nvPr/>
            </p:nvSpPr>
            <p:spPr>
              <a:xfrm>
                <a:off x="3766819" y="4051930"/>
                <a:ext cx="2949287" cy="581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>
                    <a:latin typeface="Franklin Gothic Book" panose="020B0503020102020204" pitchFamily="34" charset="0"/>
                    <a:ea typeface="Franklin Gothic Book" panose="020B050302010202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𝑜𝑢𝑡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Franklin Gothic Book" panose="020B050302010202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Franklin Gothic Book" panose="020B050302010202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endParaRPr lang="en-US" dirty="0">
                  <a:effectLst/>
                  <a:latin typeface="Franklin Gothic Book" panose="020B0503020102020204" pitchFamily="34" charset="0"/>
                  <a:ea typeface="Franklin Gothic Book" panose="020B050302010202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8FC8A88-15F8-6A45-AAE9-8B3B742778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819" y="4051930"/>
                <a:ext cx="2949287" cy="581891"/>
              </a:xfrm>
              <a:prstGeom prst="rect">
                <a:avLst/>
              </a:prstGeom>
              <a:blipFill>
                <a:blip r:embed="rId1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936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841793" y="1748344"/>
            <a:ext cx="6257290" cy="843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89685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With strain gage is connected,</a:t>
            </a:r>
          </a:p>
        </p:txBody>
      </p:sp>
      <p:sp>
        <p:nvSpPr>
          <p:cNvPr id="4" name="object 4"/>
          <p:cNvSpPr/>
          <p:nvPr/>
        </p:nvSpPr>
        <p:spPr>
          <a:xfrm>
            <a:off x="1056374" y="3506177"/>
            <a:ext cx="266699" cy="800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3613" y="3747302"/>
            <a:ext cx="266700" cy="800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7200C75-2F53-0F4A-8F07-B5EE31554AFC}"/>
              </a:ext>
            </a:extLst>
          </p:cNvPr>
          <p:cNvSpPr txBox="1"/>
          <p:nvPr/>
        </p:nvSpPr>
        <p:spPr>
          <a:xfrm>
            <a:off x="1313613" y="231134"/>
            <a:ext cx="7018188" cy="1083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36345" marR="12700" indent="-1224280" algn="ctr">
              <a:lnSpc>
                <a:spcPts val="4300"/>
              </a:lnSpc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600" spc="0" dirty="0">
                <a:solidFill>
                  <a:srgbClr val="FF0000"/>
                </a:solidFill>
                <a:latin typeface="Calibri"/>
                <a:cs typeface="Calibri"/>
              </a:rPr>
              <a:t>ac</a:t>
            </a:r>
            <a:r>
              <a:rPr lang="en-US" sz="3600" spc="-254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3600" spc="0" dirty="0">
                <a:solidFill>
                  <a:srgbClr val="FF0000"/>
                </a:solidFill>
                <a:latin typeface="Calibri"/>
                <a:cs typeface="Calibri"/>
              </a:rPr>
              <a:t>cal Applic</a:t>
            </a:r>
            <a:r>
              <a:rPr lang="en-US" sz="3600" spc="-105" dirty="0">
                <a:solidFill>
                  <a:srgbClr val="FF0000"/>
                </a:solidFill>
                <a:latin typeface="Calibri"/>
                <a:cs typeface="Calibri"/>
              </a:rPr>
              <a:t>atio</a:t>
            </a:r>
            <a:r>
              <a:rPr sz="3600" spc="0" dirty="0">
                <a:solidFill>
                  <a:srgbClr val="FF0000"/>
                </a:solidFill>
                <a:latin typeface="Calibri"/>
                <a:cs typeface="Calibri"/>
              </a:rPr>
              <a:t>n </a:t>
            </a:r>
            <a:endParaRPr lang="en-US" sz="3600" spc="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36345" marR="12700" indent="-1224280" algn="ctr">
              <a:lnSpc>
                <a:spcPts val="4300"/>
              </a:lnSpc>
            </a:pPr>
            <a:r>
              <a:rPr lang="en-US" sz="3600" spc="0" dirty="0">
                <a:latin typeface="Calibri"/>
                <a:cs typeface="Calibri"/>
              </a:rPr>
              <a:t>- </a:t>
            </a:r>
            <a:r>
              <a:rPr sz="3600" spc="0" dirty="0">
                <a:latin typeface="Calibri"/>
                <a:cs typeface="Calibri"/>
              </a:rPr>
              <a:t>V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spc="0" dirty="0">
                <a:latin typeface="Calibri"/>
                <a:cs typeface="Calibri"/>
              </a:rPr>
              <a:t>ltage Di</a:t>
            </a:r>
            <a:r>
              <a:rPr sz="3600" spc="-5" dirty="0">
                <a:latin typeface="Calibri"/>
                <a:cs typeface="Calibri"/>
              </a:rPr>
              <a:t>v</a:t>
            </a:r>
            <a:r>
              <a:rPr sz="3600" spc="0" dirty="0">
                <a:latin typeface="Calibri"/>
                <a:cs typeface="Calibri"/>
              </a:rPr>
              <a:t>ision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Fo</a:t>
            </a:r>
            <a:r>
              <a:rPr sz="3600" spc="-5" dirty="0">
                <a:latin typeface="Calibri"/>
                <a:cs typeface="Calibri"/>
              </a:rPr>
              <a:t>r</a:t>
            </a:r>
            <a:r>
              <a:rPr sz="3600" spc="0" dirty="0">
                <a:latin typeface="Calibri"/>
                <a:cs typeface="Calibri"/>
              </a:rPr>
              <a:t>mula</a:t>
            </a:r>
            <a:r>
              <a:rPr lang="en-US" sz="3600" spc="0" dirty="0">
                <a:latin typeface="Calibri"/>
                <a:cs typeface="Calibri"/>
              </a:rPr>
              <a:t> -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2068C8-79A3-4C49-AB0D-38F1824AF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12" y="2351165"/>
            <a:ext cx="4975728" cy="39102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0CFC25-52AC-0B40-83C7-140E03C4B02C}"/>
                  </a:ext>
                </a:extLst>
              </p14:cNvPr>
              <p14:cNvContentPartPr/>
              <p14:nvPr/>
            </p14:nvContentPartPr>
            <p14:xfrm>
              <a:off x="4189113" y="3797243"/>
              <a:ext cx="213480" cy="93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0CFC25-52AC-0B40-83C7-140E03C4B0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6113" y="3734603"/>
                <a:ext cx="3391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09FDF20-74FD-7647-A477-721D5F369534}"/>
                  </a:ext>
                </a:extLst>
              </p14:cNvPr>
              <p14:cNvContentPartPr/>
              <p14:nvPr/>
            </p14:nvContentPartPr>
            <p14:xfrm>
              <a:off x="4267593" y="4909283"/>
              <a:ext cx="149400" cy="79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09FDF20-74FD-7647-A477-721D5F3695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04593" y="4846643"/>
                <a:ext cx="2750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1D4C3A3-63A1-2145-91EA-23BF4E8F6209}"/>
                  </a:ext>
                </a:extLst>
              </p14:cNvPr>
              <p14:cNvContentPartPr/>
              <p14:nvPr/>
            </p14:nvContentPartPr>
            <p14:xfrm>
              <a:off x="4810833" y="4212683"/>
              <a:ext cx="366840" cy="91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1D4C3A3-63A1-2145-91EA-23BF4E8F62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47833" y="4149683"/>
                <a:ext cx="4924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373CD5A-2D92-D44B-B6DA-F7BF2625A69C}"/>
                  </a:ext>
                </a:extLst>
              </p:cNvPr>
              <p:cNvSpPr/>
              <p:nvPr/>
            </p:nvSpPr>
            <p:spPr>
              <a:xfrm>
                <a:off x="3956010" y="3845582"/>
                <a:ext cx="3743472" cy="840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>
                    <a:latin typeface="Franklin Gothic Book" panose="020B0503020102020204" pitchFamily="34" charset="0"/>
                    <a:ea typeface="Franklin Gothic Book" panose="020B050302010202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𝑜𝑢𝑡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Franklin Gothic Book" panose="020B0503020102020204" pitchFamily="34" charset="0"/>
                        <a:cs typeface="Tahoma" panose="020B0604030504040204" pitchFamily="34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△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𝑅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𝑅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+2△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𝑅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Franklin Gothic Book" panose="020B0503020102020204" pitchFamily="34" charset="0"/>
                        <a:cs typeface="Tahoma" panose="020B0604030504040204" pitchFamily="34" charset="0"/>
                      </a:rPr>
                      <m:t>𝑣</m:t>
                    </m:r>
                  </m:oMath>
                </a14:m>
                <a:r>
                  <a:rPr lang="en-US" sz="3200" dirty="0">
                    <a:latin typeface="Franklin Gothic Book" panose="020B050302010202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 </a:t>
                </a:r>
                <a:endParaRPr lang="en-US" dirty="0">
                  <a:effectLst/>
                  <a:latin typeface="Franklin Gothic Book" panose="020B0503020102020204" pitchFamily="34" charset="0"/>
                  <a:ea typeface="Franklin Gothic Book" panose="020B050302010202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373CD5A-2D92-D44B-B6DA-F7BF2625A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10" y="3845582"/>
                <a:ext cx="3743472" cy="840486"/>
              </a:xfrm>
              <a:prstGeom prst="rect">
                <a:avLst/>
              </a:prstGeom>
              <a:blipFill>
                <a:blip r:embed="rId10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714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56374" y="3506177"/>
            <a:ext cx="266699" cy="800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3613" y="3747302"/>
            <a:ext cx="266700" cy="800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47200C75-2F53-0F4A-8F07-B5EE31554AFC}"/>
              </a:ext>
            </a:extLst>
          </p:cNvPr>
          <p:cNvSpPr txBox="1"/>
          <p:nvPr/>
        </p:nvSpPr>
        <p:spPr>
          <a:xfrm>
            <a:off x="1313613" y="231134"/>
            <a:ext cx="7018188" cy="1083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36345" marR="12700" indent="-1224280" algn="ctr">
              <a:lnSpc>
                <a:spcPts val="4300"/>
              </a:lnSpc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600" spc="0" dirty="0">
                <a:solidFill>
                  <a:srgbClr val="FF0000"/>
                </a:solidFill>
                <a:latin typeface="Calibri"/>
                <a:cs typeface="Calibri"/>
              </a:rPr>
              <a:t>ac</a:t>
            </a:r>
            <a:r>
              <a:rPr lang="en-US" sz="3600" spc="-254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3600" spc="0" dirty="0">
                <a:solidFill>
                  <a:srgbClr val="FF0000"/>
                </a:solidFill>
                <a:latin typeface="Calibri"/>
                <a:cs typeface="Calibri"/>
              </a:rPr>
              <a:t>cal Applic</a:t>
            </a:r>
            <a:r>
              <a:rPr lang="en-US" sz="3600" spc="-105" dirty="0">
                <a:solidFill>
                  <a:srgbClr val="FF0000"/>
                </a:solidFill>
                <a:latin typeface="Calibri"/>
                <a:cs typeface="Calibri"/>
              </a:rPr>
              <a:t>atio</a:t>
            </a:r>
            <a:r>
              <a:rPr sz="3600" spc="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lang="en-US" sz="3600" spc="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3600" spc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3600" b="1" spc="-105" dirty="0">
                <a:solidFill>
                  <a:srgbClr val="FF0000"/>
                </a:solidFill>
                <a:latin typeface="Calibri"/>
                <a:cs typeface="Calibri"/>
              </a:rPr>
              <a:t>Strain Gauge - </a:t>
            </a:r>
            <a:r>
              <a:rPr sz="3600" spc="0" dirty="0">
                <a:latin typeface="Calibri"/>
                <a:cs typeface="Calibri"/>
              </a:rPr>
              <a:t>V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spc="0" dirty="0">
                <a:latin typeface="Calibri"/>
                <a:cs typeface="Calibri"/>
              </a:rPr>
              <a:t>ltage Di</a:t>
            </a:r>
            <a:r>
              <a:rPr sz="3600" spc="-5" dirty="0">
                <a:latin typeface="Calibri"/>
                <a:cs typeface="Calibri"/>
              </a:rPr>
              <a:t>v</a:t>
            </a:r>
            <a:r>
              <a:rPr sz="3600" spc="0" dirty="0">
                <a:latin typeface="Calibri"/>
                <a:cs typeface="Calibri"/>
              </a:rPr>
              <a:t>ision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0" dirty="0">
                <a:latin typeface="Calibri"/>
                <a:cs typeface="Calibri"/>
              </a:rPr>
              <a:t>Fo</a:t>
            </a:r>
            <a:r>
              <a:rPr sz="3600" spc="-5" dirty="0">
                <a:latin typeface="Calibri"/>
                <a:cs typeface="Calibri"/>
              </a:rPr>
              <a:t>r</a:t>
            </a:r>
            <a:r>
              <a:rPr sz="3600" spc="0" dirty="0">
                <a:latin typeface="Calibri"/>
                <a:cs typeface="Calibri"/>
              </a:rPr>
              <a:t>mula</a:t>
            </a:r>
            <a:r>
              <a:rPr lang="en-US" sz="3600" spc="0" dirty="0">
                <a:latin typeface="Calibri"/>
                <a:cs typeface="Calibri"/>
              </a:rPr>
              <a:t> -</a:t>
            </a:r>
            <a:endParaRPr sz="3600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373CD5A-2D92-D44B-B6DA-F7BF2625A69C}"/>
                  </a:ext>
                </a:extLst>
              </p:cNvPr>
              <p:cNvSpPr/>
              <p:nvPr/>
            </p:nvSpPr>
            <p:spPr>
              <a:xfrm>
                <a:off x="4364351" y="4234012"/>
                <a:ext cx="3743472" cy="840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>
                    <a:latin typeface="Franklin Gothic Book" panose="020B0503020102020204" pitchFamily="34" charset="0"/>
                    <a:ea typeface="Franklin Gothic Book" panose="020B050302010202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𝑜𝑢𝑡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Franklin Gothic Book" panose="020B0503020102020204" pitchFamily="34" charset="0"/>
                        <a:cs typeface="Tahoma" panose="020B0604030504040204" pitchFamily="34" charset="0"/>
                      </a:rPr>
                      <m:t>≈</m:t>
                    </m:r>
                    <m:r>
                      <a:rPr lang="en-US" sz="3200" i="1">
                        <a:latin typeface="Cambria Math" panose="02040503050406030204" pitchFamily="18" charset="0"/>
                        <a:ea typeface="Franklin Gothic Book" panose="020B0503020102020204" pitchFamily="34" charset="0"/>
                        <a:cs typeface="Tahoma" panose="020B0604030504040204" pitchFamily="34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△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𝑅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𝑅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Franklin Gothic Book" panose="020B0503020102020204" pitchFamily="34" charset="0"/>
                        <a:cs typeface="Tahoma" panose="020B0604030504040204" pitchFamily="34" charset="0"/>
                      </a:rPr>
                      <m:t>𝑣</m:t>
                    </m:r>
                  </m:oMath>
                </a14:m>
                <a:r>
                  <a:rPr lang="en-US" sz="3200" dirty="0">
                    <a:latin typeface="Franklin Gothic Book" panose="020B050302010202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 </a:t>
                </a:r>
                <a:endParaRPr lang="en-US" dirty="0">
                  <a:effectLst/>
                  <a:latin typeface="Franklin Gothic Book" panose="020B0503020102020204" pitchFamily="34" charset="0"/>
                  <a:ea typeface="Franklin Gothic Book" panose="020B050302010202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373CD5A-2D92-D44B-B6DA-F7BF2625A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351" y="4234012"/>
                <a:ext cx="3743472" cy="840486"/>
              </a:xfrm>
              <a:prstGeom prst="rect">
                <a:avLst/>
              </a:prstGeom>
              <a:blipFill>
                <a:blip r:embed="rId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ject 2">
            <a:extLst>
              <a:ext uri="{FF2B5EF4-FFF2-40B4-BE49-F238E27FC236}">
                <a16:creationId xmlns:a16="http://schemas.microsoft.com/office/drawing/2014/main" id="{CDB460ED-7DDB-0343-B304-58D8DE881122}"/>
              </a:ext>
            </a:extLst>
          </p:cNvPr>
          <p:cNvSpPr txBox="1"/>
          <p:nvPr/>
        </p:nvSpPr>
        <p:spPr>
          <a:xfrm>
            <a:off x="396903" y="1556204"/>
            <a:ext cx="7934897" cy="1398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43"/>
              </a:spcBef>
            </a:pPr>
            <a:endParaRPr sz="850" dirty="0"/>
          </a:p>
          <a:p>
            <a:pPr marL="12700" marR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The output of the bridge changes nonlinearly with applied force. </a:t>
            </a:r>
            <a:endParaRPr lang="en-US" sz="2000" dirty="0">
              <a:latin typeface="Calibri"/>
              <a:cs typeface="Calibri"/>
            </a:endParaRPr>
          </a:p>
          <a:p>
            <a:pPr marL="12700" marR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0" dirty="0">
                <a:latin typeface="Calibri"/>
                <a:cs typeface="Calibri"/>
              </a:rPr>
              <a:t>wever, R is several hundred ohms, while ∆R is typically 0.01 Ω, a factor of 10,000 </a:t>
            </a:r>
            <a:r>
              <a:rPr lang="en-US" sz="2000" spc="-140" dirty="0">
                <a:latin typeface="Calibri"/>
                <a:cs typeface="Calibri"/>
              </a:rPr>
              <a:t>times </a:t>
            </a:r>
            <a:r>
              <a:rPr sz="2000" spc="-140" dirty="0">
                <a:latin typeface="Calibri"/>
                <a:cs typeface="Calibri"/>
              </a:rPr>
              <a:t>smaller.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139F637-8E1C-5D4B-8E1D-C1BAED879B3E}"/>
              </a:ext>
            </a:extLst>
          </p:cNvPr>
          <p:cNvSpPr/>
          <p:nvPr/>
        </p:nvSpPr>
        <p:spPr>
          <a:xfrm>
            <a:off x="396903" y="3433915"/>
            <a:ext cx="1774797" cy="486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0A84FD-A221-0846-A770-0ACB75EEE9A2}"/>
              </a:ext>
            </a:extLst>
          </p:cNvPr>
          <p:cNvSpPr txBox="1"/>
          <p:nvPr/>
        </p:nvSpPr>
        <p:spPr>
          <a:xfrm>
            <a:off x="454017" y="2806833"/>
            <a:ext cx="245034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So, we assume that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CD716FF-6F08-8B49-9B33-80385E78A50C}"/>
                  </a:ext>
                </a:extLst>
              </p:cNvPr>
              <p:cNvSpPr/>
              <p:nvPr/>
            </p:nvSpPr>
            <p:spPr>
              <a:xfrm>
                <a:off x="-113046" y="4234012"/>
                <a:ext cx="3743472" cy="840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>
                    <a:latin typeface="Franklin Gothic Book" panose="020B0503020102020204" pitchFamily="34" charset="0"/>
                    <a:ea typeface="Franklin Gothic Book" panose="020B050302010202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𝑜𝑢𝑡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Franklin Gothic Book" panose="020B0503020102020204" pitchFamily="34" charset="0"/>
                        <a:cs typeface="Tahoma" panose="020B0604030504040204" pitchFamily="34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△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𝑅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𝑅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+2△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Franklin Gothic Book" panose="020B0503020102020204" pitchFamily="34" charset="0"/>
                            <a:cs typeface="Tahoma" panose="020B0604030504040204" pitchFamily="34" charset="0"/>
                          </a:rPr>
                          <m:t>𝑅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Franklin Gothic Book" panose="020B0503020102020204" pitchFamily="34" charset="0"/>
                        <a:cs typeface="Tahoma" panose="020B0604030504040204" pitchFamily="34" charset="0"/>
                      </a:rPr>
                      <m:t>𝑣</m:t>
                    </m:r>
                  </m:oMath>
                </a14:m>
                <a:r>
                  <a:rPr lang="en-US" sz="3200" dirty="0">
                    <a:latin typeface="Franklin Gothic Book" panose="020B050302010202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 </a:t>
                </a:r>
                <a:endParaRPr lang="en-US" dirty="0">
                  <a:effectLst/>
                  <a:latin typeface="Franklin Gothic Book" panose="020B0503020102020204" pitchFamily="34" charset="0"/>
                  <a:ea typeface="Franklin Gothic Book" panose="020B050302010202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CD716FF-6F08-8B49-9B33-80385E78A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3046" y="4234012"/>
                <a:ext cx="3743472" cy="840486"/>
              </a:xfrm>
              <a:prstGeom prst="rect">
                <a:avLst/>
              </a:prstGeom>
              <a:blipFill>
                <a:blip r:embed="rId5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260887-6F84-7542-AFC9-82F4A5A1B418}"/>
              </a:ext>
            </a:extLst>
          </p:cNvPr>
          <p:cNvCxnSpPr>
            <a:cxnSpLocks/>
          </p:cNvCxnSpPr>
          <p:nvPr/>
        </p:nvCxnSpPr>
        <p:spPr>
          <a:xfrm>
            <a:off x="3630426" y="4654255"/>
            <a:ext cx="1014310" cy="0"/>
          </a:xfrm>
          <a:prstGeom prst="straightConnector1">
            <a:avLst/>
          </a:prstGeom>
          <a:noFill/>
          <a:ln w="44450" cap="flat">
            <a:solidFill>
              <a:srgbClr val="00CC99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7B67386-0DA5-0A48-A1B3-545E6CF719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8" y="5290714"/>
            <a:ext cx="7226300" cy="1498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49C5F40-5BB2-A14F-9C78-F31B8F34A14B}"/>
              </a:ext>
            </a:extLst>
          </p:cNvPr>
          <p:cNvSpPr/>
          <p:nvPr/>
        </p:nvSpPr>
        <p:spPr>
          <a:xfrm>
            <a:off x="238991" y="5902036"/>
            <a:ext cx="5164282" cy="887278"/>
          </a:xfrm>
          <a:prstGeom prst="rect">
            <a:avLst/>
          </a:prstGeom>
          <a:noFill/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D47D48-4B2C-BA4E-8A08-DC82B86CE40B}"/>
              </a:ext>
            </a:extLst>
          </p:cNvPr>
          <p:cNvSpPr txBox="1"/>
          <p:nvPr/>
        </p:nvSpPr>
        <p:spPr>
          <a:xfrm>
            <a:off x="5508914" y="5902036"/>
            <a:ext cx="3209059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Small strain produced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measurable voltage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Wingdings" pitchFamily="2" charset="2"/>
              </a:rPr>
              <a:t>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0108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17858</TotalTime>
  <Words>197</Words>
  <Application>Microsoft Macintosh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Franklin Gothic Book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Issa Batarseh</cp:lastModifiedBy>
  <cp:revision>536</cp:revision>
  <dcterms:created xsi:type="dcterms:W3CDTF">2015-09-08T14:15:33Z</dcterms:created>
  <dcterms:modified xsi:type="dcterms:W3CDTF">2020-04-16T15:56:35Z</dcterms:modified>
</cp:coreProperties>
</file>