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2" r:id="rId4"/>
    <p:sldId id="260" r:id="rId5"/>
    <p:sldId id="261" r:id="rId6"/>
    <p:sldId id="262" r:id="rId7"/>
    <p:sldId id="263" r:id="rId8"/>
    <p:sldId id="270" r:id="rId9"/>
    <p:sldId id="265" r:id="rId10"/>
    <p:sldId id="266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7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9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5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B6DE-7275-49E3-89C0-C4798F0C843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9F37-C031-4CDA-980C-F0A6CEBC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Visio_Drawing2.vsd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Visio_Drawing3.vsd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F810A17-ACE8-4274-AE66-F06C39DF4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78" y="308693"/>
            <a:ext cx="71160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9.x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general network of figure 9.x whose voltage and current are given as shown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E6923F6-70EA-45C9-864D-967DFA40F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05682"/>
              </p:ext>
            </p:extLst>
          </p:nvPr>
        </p:nvGraphicFramePr>
        <p:xfrm>
          <a:off x="2443364" y="1014345"/>
          <a:ext cx="225742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324230" imgH="1847751" progId="Visio.Drawing.15">
                  <p:embed/>
                </p:oleObj>
              </mc:Choice>
              <mc:Fallback>
                <p:oleObj name="Visio" r:id="rId2" imgW="2324230" imgH="184775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364" y="1014345"/>
                        <a:ext cx="2257425" cy="184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0AE67E6-E698-484A-B982-0F8CC16D4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78" y="2862195"/>
            <a:ext cx="8567923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instantaneous, average, reactive, apparent and complex powers, as well as the power factor for each of the following cases: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v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(t)=240cos(400t) V</a:t>
            </a: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i(t)=20sin(400t-45°)A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v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(t)=20sin(377t-120°) V</a:t>
            </a: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it=2cos(377t-40°)A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DengXian" panose="020B0503020204020204" pitchFamily="2" charset="-122"/>
                <a:cs typeface="Times New Roman" panose="02020603050405020304" pitchFamily="18" charset="0"/>
              </a:rPr>
              <a:t>c. V=24∠30°  V </a:t>
            </a: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DengXian" panose="020B0503020204020204" pitchFamily="2" charset="-122"/>
                <a:cs typeface="Times New Roman" panose="02020603050405020304" pitchFamily="18" charset="0"/>
              </a:rPr>
              <a:t>I=1.5∠45°  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DengXian" panose="020B0503020204020204" pitchFamily="2" charset="-122"/>
                <a:cs typeface="Times New Roman" panose="02020603050405020304" pitchFamily="18" charset="0"/>
              </a:rPr>
              <a:t>d. V=5+j3*I  V </a:t>
            </a: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DengXian" panose="020B0503020204020204" pitchFamily="2" charset="-122"/>
                <a:cs typeface="Times New Roman" panose="02020603050405020304" pitchFamily="18" charset="0"/>
              </a:rPr>
              <a:t>I=2.5∠72°  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DengXian" panose="020B0503020204020204" pitchFamily="2" charset="-122"/>
                <a:cs typeface="Times New Roman" panose="02020603050405020304" pitchFamily="18" charset="0"/>
              </a:rPr>
              <a:t>e. V=1∠-90° V</a:t>
            </a:r>
            <a:endParaRPr kumimoji="0" lang="en-US" altLang="en-US" sz="1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DengXian" panose="020B0503020204020204" pitchFamily="2" charset="-122"/>
                <a:cs typeface="Times New Roman" panose="02020603050405020304" pitchFamily="18" charset="0"/>
              </a:rPr>
              <a:t>I=-</a:t>
            </a:r>
            <a:r>
              <a:rPr kumimoji="0" lang="en-US" altLang="en-US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DengXian" panose="020B0503020204020204" pitchFamily="2" charset="-122"/>
                <a:cs typeface="Times New Roman" panose="02020603050405020304" pitchFamily="18" charset="0"/>
              </a:rPr>
              <a:t>jV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DengXian" panose="020B0503020204020204" pitchFamily="2" charset="-122"/>
                <a:cs typeface="Times New Roman" panose="02020603050405020304" pitchFamily="18" charset="0"/>
              </a:rPr>
              <a:t> A</a:t>
            </a: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9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D04518-A75C-4A31-A171-DF05B12AB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77" y="243721"/>
            <a:ext cx="649248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figure below shows the power triangle for the question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956CE16-027B-444E-B65B-935D59CBE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783240"/>
              </p:ext>
            </p:extLst>
          </p:nvPr>
        </p:nvGraphicFramePr>
        <p:xfrm>
          <a:off x="2008460" y="1089651"/>
          <a:ext cx="5127080" cy="340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190758" imgH="2105110" progId="Visio.Drawing.15">
                  <p:embed/>
                </p:oleObj>
              </mc:Choice>
              <mc:Fallback>
                <p:oleObj name="Visio" r:id="rId2" imgW="3190758" imgH="210511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460" y="1089651"/>
                        <a:ext cx="5127080" cy="3407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FFABAE-9163-4E94-8985-369B2C51C075}"/>
                  </a:ext>
                </a:extLst>
              </p:cNvPr>
              <p:cNvSpPr txBox="1"/>
              <p:nvPr/>
            </p:nvSpPr>
            <p:spPr>
              <a:xfrm>
                <a:off x="720223" y="4711579"/>
                <a:ext cx="7162800" cy="1902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wanted power factor is 1. Therefore,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16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6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16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6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</m:t>
                          </m:r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𝑎𝑑𝑑</m:t>
                          </m:r>
                        </m:sub>
                      </m:sSub>
                      <m:r>
                        <a:rPr lang="en-US" sz="16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𝑜𝑙𝑑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0.0498 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63.43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0.0996 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sz="16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Finally, the capacitor that should be inserted to have a unity power factor is given by: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</m:t>
                          </m:r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𝑎𝑑𝑑</m:t>
                          </m:r>
                        </m:sub>
                      </m:sSub>
                      <m:r>
                        <a:rPr lang="en-US" sz="16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𝑡𝑜</m:t>
                              </m:r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𝑎𝑑𝑑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16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2×</m:t>
                          </m:r>
                          <m:r>
                            <a:rPr lang="en-US" sz="1600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0.0996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44.63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)(2×</m:t>
                          </m:r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×400)</m:t>
                          </m:r>
                        </m:den>
                      </m:f>
                      <m:r>
                        <a:rPr lang="en-US" sz="16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=3.977×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6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FFABAE-9163-4E94-8985-369B2C51C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23" y="4711579"/>
                <a:ext cx="7162800" cy="1902700"/>
              </a:xfrm>
              <a:prstGeom prst="rect">
                <a:avLst/>
              </a:prstGeom>
              <a:blipFill>
                <a:blip r:embed="rId4"/>
                <a:stretch>
                  <a:fillRect l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4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C1221D6-642F-407F-B9BF-2F781FDA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40" y="560925"/>
            <a:ext cx="79591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figure below shows the final circuit: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32B57A-F1AA-4A7C-B964-DD98215C6B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206573"/>
              </p:ext>
            </p:extLst>
          </p:nvPr>
        </p:nvGraphicFramePr>
        <p:xfrm>
          <a:off x="1004552" y="1721051"/>
          <a:ext cx="7542319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33984" imgH="3305106" progId="Visio.Drawing.15">
                  <p:embed/>
                </p:oleObj>
              </mc:Choice>
              <mc:Fallback>
                <p:oleObj name="Visio" r:id="rId2" imgW="5733984" imgH="330510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552" y="1721051"/>
                        <a:ext cx="7542319" cy="435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57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BDAC-14B8-4D00-89B5-7616A7EC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0" y="236337"/>
            <a:ext cx="78867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413A4C-A683-445F-B376-0CF24BB3B2EA}"/>
                  </a:ext>
                </a:extLst>
              </p:cNvPr>
              <p:cNvSpPr txBox="1"/>
              <p:nvPr/>
            </p:nvSpPr>
            <p:spPr>
              <a:xfrm>
                <a:off x="621585" y="1561900"/>
                <a:ext cx="8296382" cy="4518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rt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The instantaneous power is given by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)×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, and by applying the identity: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𝑐𝑜𝑠𝐴𝑐𝑜𝑠𝐵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The average power is given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The reactive power is given by: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The apparent power is given by: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The complex power is given by: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PF=</a:t>
                </a:r>
                <a:r>
                  <a:rPr lang="en-US" sz="1800" dirty="0"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413A4C-A683-445F-B376-0CF24BB3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5" y="1561900"/>
                <a:ext cx="8296382" cy="4518801"/>
              </a:xfrm>
              <a:prstGeom prst="rect">
                <a:avLst/>
              </a:prstGeom>
              <a:blipFill>
                <a:blip r:embed="rId2"/>
                <a:stretch>
                  <a:fillRect l="-661" t="-810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18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6FD0B-81E6-44E4-BE9B-96569B5D6C20}"/>
                  </a:ext>
                </a:extLst>
              </p:cNvPr>
              <p:cNvSpPr txBox="1"/>
              <p:nvPr/>
            </p:nvSpPr>
            <p:spPr>
              <a:xfrm>
                <a:off x="547352" y="2432934"/>
                <a:ext cx="4572000" cy="3506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Average Power: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×240×20×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0−</m:t>
                              </m:r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135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=−1687.056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Reactive Power: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×240×20×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0−</m:t>
                              </m:r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135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=1697.056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𝑉𝐴𝑅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Apparent Power: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×240×20=2400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Complex Power: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2400∠</m:t>
                      </m:r>
                      <m:sSup>
                        <m:sSup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Power Factor: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(135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)=0.707 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(Lagging/Inductive)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6FD0B-81E6-44E4-BE9B-96569B5D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2" y="2432934"/>
                <a:ext cx="4572000" cy="3506216"/>
              </a:xfrm>
              <a:prstGeom prst="rect">
                <a:avLst/>
              </a:prstGeom>
              <a:blipFill>
                <a:blip r:embed="rId2"/>
                <a:stretch>
                  <a:fillRect l="-133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C1D138-2118-4B80-8B5D-6C6BAF0D4380}"/>
                  </a:ext>
                </a:extLst>
              </p:cNvPr>
              <p:cNvSpPr txBox="1"/>
              <p:nvPr/>
            </p:nvSpPr>
            <p:spPr>
              <a:xfrm>
                <a:off x="547352" y="321972"/>
                <a:ext cx="9523927" cy="2110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Instantaneous Power: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First, let’s covert the voltage and current to the time domain as follows: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=24</m:t>
                      </m:r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−135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×24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800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×24</m:t>
                        </m:r>
                        <m:r>
                          <a:rPr lang="en-US" sz="1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1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2400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800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135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−1697.056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C1D138-2118-4B80-8B5D-6C6BAF0D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2" y="321972"/>
                <a:ext cx="9523927" cy="2110962"/>
              </a:xfrm>
              <a:prstGeom prst="rect">
                <a:avLst/>
              </a:prstGeom>
              <a:blipFill>
                <a:blip r:embed="rId3"/>
                <a:stretch>
                  <a:fillRect l="-64" t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10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B1F064-6CD6-49A8-B53C-949B2039E7FB}"/>
                  </a:ext>
                </a:extLst>
              </p:cNvPr>
              <p:cNvSpPr txBox="1"/>
              <p:nvPr/>
            </p:nvSpPr>
            <p:spPr>
              <a:xfrm>
                <a:off x="547352" y="2387173"/>
                <a:ext cx="4572000" cy="3506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Average Power: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×2×20×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−210−</m:t>
                              </m:r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40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=−19.696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Reactive Power: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×2×20×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−210−</m:t>
                              </m:r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40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=−3.472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𝑉𝐴𝑅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Apparent Power: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×2×20=20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Complex Power: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20∠</m:t>
                      </m:r>
                      <m:sSup>
                        <m:sSup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−170</m:t>
                          </m:r>
                        </m:e>
                        <m: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Power Factor: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(−170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)=0.984 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(Leading/Capacitive)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B1F064-6CD6-49A8-B53C-949B2039E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2" y="2387173"/>
                <a:ext cx="4572000" cy="3506216"/>
              </a:xfrm>
              <a:prstGeom prst="rect">
                <a:avLst/>
              </a:prstGeom>
              <a:blipFill>
                <a:blip r:embed="rId2"/>
                <a:stretch>
                  <a:fillRect l="-133" t="-174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163C34-9D7A-4F9F-B521-49359538BA19}"/>
                  </a:ext>
                </a:extLst>
              </p:cNvPr>
              <p:cNvSpPr txBox="1"/>
              <p:nvPr/>
            </p:nvSpPr>
            <p:spPr>
              <a:xfrm>
                <a:off x="547352" y="276211"/>
                <a:ext cx="5955048" cy="2110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Instantaneous Power: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First, let’s covert the voltage and current to the time domain as follows: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377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−210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×2×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377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×2×</m:t>
                        </m:r>
                        <m:r>
                          <a:rPr lang="en-US" sz="1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−170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754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250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19.696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163C34-9D7A-4F9F-B521-49359538B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2" y="276211"/>
                <a:ext cx="5955048" cy="2110962"/>
              </a:xfrm>
              <a:prstGeom prst="rect">
                <a:avLst/>
              </a:prstGeom>
              <a:blipFill>
                <a:blip r:embed="rId3"/>
                <a:stretch>
                  <a:fillRect l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72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61F91D-9EBC-475A-A7C6-2DBE06048001}"/>
                  </a:ext>
                </a:extLst>
              </p:cNvPr>
              <p:cNvSpPr txBox="1"/>
              <p:nvPr/>
            </p:nvSpPr>
            <p:spPr>
              <a:xfrm>
                <a:off x="444320" y="219732"/>
                <a:ext cx="7695127" cy="3213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Instantaneous Power: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First, let’s covert the voltage and current to the time domain as follows: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=24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=1.5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×24×1.5×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×24×1.5</m:t>
                        </m:r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−15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+17.386 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Average Power: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×24×1.5×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=17.386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61F91D-9EBC-475A-A7C6-2DBE06048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0" y="219732"/>
                <a:ext cx="7695127" cy="3213700"/>
              </a:xfrm>
              <a:prstGeom prst="rect">
                <a:avLst/>
              </a:prstGeom>
              <a:blipFill>
                <a:blip r:embed="rId2"/>
                <a:stretch>
                  <a:fillRect l="-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59A134-448B-40A2-8A64-E5BB965341EA}"/>
                  </a:ext>
                </a:extLst>
              </p:cNvPr>
              <p:cNvSpPr txBox="1"/>
              <p:nvPr/>
            </p:nvSpPr>
            <p:spPr>
              <a:xfrm>
                <a:off x="444320" y="3424445"/>
                <a:ext cx="4572000" cy="3035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Reactive Power: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×24×1.5×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=−4.658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𝑉𝐴𝑅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Apparent Power: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×24×1.5=18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Complex Power: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18∠</m:t>
                      </m:r>
                      <m:sSup>
                        <m:sSup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−15</m:t>
                          </m:r>
                        </m:e>
                        <m: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Power Factor: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(−15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)=0.965 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(Leading/Capacitive)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59A134-448B-40A2-8A64-E5BB96534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0" y="3424445"/>
                <a:ext cx="4572000" cy="3035254"/>
              </a:xfrm>
              <a:prstGeom prst="rect">
                <a:avLst/>
              </a:prstGeom>
              <a:blipFill>
                <a:blip r:embed="rId3"/>
                <a:stretch>
                  <a:fillRect l="-133" t="-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22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61C8E8-7512-41CF-8D0F-E7AA48074428}"/>
                  </a:ext>
                </a:extLst>
              </p:cNvPr>
              <p:cNvSpPr txBox="1"/>
              <p:nvPr/>
            </p:nvSpPr>
            <p:spPr>
              <a:xfrm>
                <a:off x="360608" y="91951"/>
                <a:ext cx="8783392" cy="3441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d.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Instantaneous Power: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First,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5+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2.5∠</m:t>
                        </m:r>
                        <m:sSup>
                          <m:sSup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72</m:t>
                            </m:r>
                          </m:e>
                          <m: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=14.577∠</m:t>
                    </m:r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102.963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Now, let’s covert the voltage and current to the time domain as follows: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=14.577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102.963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=2.5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72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×14.577×2.5×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+174.963</m:t>
                            </m:r>
                          </m:e>
                        </m:d>
                      </m:e>
                    </m:fun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×14.577×2.5</m:t>
                        </m:r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30.96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+15.625 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Average Power: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×14.577×2.5×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102.963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72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=15.624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61C8E8-7512-41CF-8D0F-E7AA48074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8" y="91951"/>
                <a:ext cx="8783392" cy="34411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E5A138-D527-4F7B-B63D-EB692A172E12}"/>
                  </a:ext>
                </a:extLst>
              </p:cNvPr>
              <p:cNvSpPr txBox="1"/>
              <p:nvPr/>
            </p:nvSpPr>
            <p:spPr>
              <a:xfrm>
                <a:off x="360608" y="3533149"/>
                <a:ext cx="5112912" cy="2733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Reactive Power: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×14.577×2.5×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102.963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72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=9.374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𝑉𝐴𝑅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Apparent Power: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×14.577×2.5=18.22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Complex Power: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18.22∠</m:t>
                      </m:r>
                      <m:sSup>
                        <m:sSup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30.96</m:t>
                          </m:r>
                        </m:e>
                        <m: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Power Factor: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(30.963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)=0.857 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(Lagging/Inductive)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E5A138-D527-4F7B-B63D-EB692A172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8" y="3533149"/>
                <a:ext cx="5112912" cy="2733569"/>
              </a:xfrm>
              <a:prstGeom prst="rect">
                <a:avLst/>
              </a:prstGeom>
              <a:blipFill>
                <a:blip r:embed="rId3"/>
                <a:stretch>
                  <a:fillRect t="-223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95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26AC23-9897-442D-9ADF-C4BA644C1929}"/>
                  </a:ext>
                </a:extLst>
              </p:cNvPr>
              <p:cNvSpPr txBox="1"/>
              <p:nvPr/>
            </p:nvSpPr>
            <p:spPr>
              <a:xfrm>
                <a:off x="373487" y="286556"/>
                <a:ext cx="5312535" cy="322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Instantaneous Power: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First, 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=1∠</m:t>
                    </m:r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−90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180∠</m:t>
                        </m:r>
                        <m:sSup>
                          <m:sSup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=180∠</m:t>
                    </m:r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−90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Now, let’s covert the voltage and current to the time domain as follows: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−90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×1×180×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−180</m:t>
                            </m:r>
                          </m:e>
                        </m:d>
                      </m:e>
                    </m:fun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×1×180×</m:t>
                        </m:r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</m:t>
                    </m:r>
                    <m:func>
                      <m:func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−180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+90 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Average Power: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×1×180×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−90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(−90)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=90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26AC23-9897-442D-9ADF-C4BA644C1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7" y="286556"/>
                <a:ext cx="5312535" cy="32224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086C3-0070-4FA3-81B8-DC2444545B19}"/>
                  </a:ext>
                </a:extLst>
              </p:cNvPr>
              <p:cNvSpPr txBox="1"/>
              <p:nvPr/>
            </p:nvSpPr>
            <p:spPr>
              <a:xfrm>
                <a:off x="373487" y="3802458"/>
                <a:ext cx="4572000" cy="2733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Reactive Power: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×1×180×</m:t>
                      </m:r>
                      <m:func>
                        <m:func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−90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(−90)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𝑉𝐴𝑅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Apparent Power: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×1×180=90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Complex Power: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90∠</m:t>
                      </m:r>
                      <m:sSup>
                        <m:sSup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Power Factor: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(0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)=1 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(Purely Resistive)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086C3-0070-4FA3-81B8-DC2444545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7" y="3802458"/>
                <a:ext cx="4572000" cy="2733569"/>
              </a:xfrm>
              <a:prstGeom prst="rect">
                <a:avLst/>
              </a:prstGeom>
              <a:blipFill>
                <a:blip r:embed="rId3"/>
                <a:stretch>
                  <a:fillRect t="-223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02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859BA81-580E-4C55-82E9-D661D2023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93" y="351473"/>
            <a:ext cx="72090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9.x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-Power Factor Correction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power transmission line circuit shown in the figure 9.x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0D5EE3E-4584-479E-A24E-331EF01D5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65079"/>
              </p:ext>
            </p:extLst>
          </p:nvPr>
        </p:nvGraphicFramePr>
        <p:xfrm>
          <a:off x="1584101" y="2162711"/>
          <a:ext cx="6435656" cy="286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33984" imgH="2552739" progId="Visio.Drawing.15">
                  <p:embed/>
                </p:oleObj>
              </mc:Choice>
              <mc:Fallback>
                <p:oleObj name="Visio" r:id="rId2" imgW="5733984" imgH="255273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101" y="2162711"/>
                        <a:ext cx="6435656" cy="2866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1821259-D119-4056-98D0-B8C019FCF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93" y="5029199"/>
            <a:ext cx="852581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the load voltage, current, average and reactive powers. The complex power and the power factor.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the required capacitor across the load needed to be added in order to make the load power factor unity.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(Assume the voltage source frequency is 400Hz).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7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CEA8E3-ABDF-4D35-AB2D-F62AE65193BD}"/>
                  </a:ext>
                </a:extLst>
              </p:cNvPr>
              <p:cNvSpPr txBox="1"/>
              <p:nvPr/>
            </p:nvSpPr>
            <p:spPr>
              <a:xfrm>
                <a:off x="628650" y="0"/>
                <a:ext cx="6822040" cy="6758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b="1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load current,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given by: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48∠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500+</m:t>
                              </m:r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500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+(4000+</m:t>
                          </m:r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8000)</m:t>
                          </m:r>
                        </m:den>
                      </m:f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=4.99×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∠−62.1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load voltage,</a:t>
                </a:r>
                <a:r>
                  <a:rPr lang="en-US" sz="1800" i="1" dirty="0">
                    <a:solidFill>
                      <a:srgbClr val="0D0D0D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given by: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4.99×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∠−62.1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4000+</m:t>
                          </m:r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8000</m:t>
                          </m:r>
                        </m:e>
                      </m:d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=44.63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∠1.33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average power,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given by: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(4.99×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×4000=</m:t>
                    </m:r>
                  </m:oMath>
                </a14:m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0.0498 W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reactive power,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(4.99×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D0D0D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×8000=0.0996 </m:t>
                      </m:r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𝑉𝐴𝑅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complex load power,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given by: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0.0498+</m:t>
                      </m:r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0.0996 </m:t>
                      </m:r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=0.1113∠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63.43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D0D0D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D0D0D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𝑉𝐴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load power factor,</a:t>
                </a:r>
                <a:r>
                  <a:rPr lang="en-US" sz="1800" i="1" dirty="0">
                    <a:solidFill>
                      <a:srgbClr val="0D0D0D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given by: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D0D0D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D0D0D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63.43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D0D0D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=0.447 </m:t>
                    </m:r>
                  </m:oMath>
                </a14:m>
                <a:r>
                  <a:rPr lang="en-US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Lagging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CEA8E3-ABDF-4D35-AB2D-F62AE6519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0"/>
                <a:ext cx="6822040" cy="6758325"/>
              </a:xfrm>
              <a:prstGeom prst="rect">
                <a:avLst/>
              </a:prstGeom>
              <a:blipFill>
                <a:blip r:embed="rId2"/>
                <a:stretch>
                  <a:fillRect l="-715" t="-451" b="-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19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1080</Words>
  <Application>Microsoft Office PowerPoint</Application>
  <PresentationFormat>On-screen Show (4:3)</PresentationFormat>
  <Paragraphs>138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Visio</vt:lpstr>
      <vt:lpstr>Microsoft Visio Drawing</vt:lpstr>
      <vt:lpstr>PowerPoint Presentation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miguel</dc:creator>
  <cp:lastModifiedBy>sandy miguel</cp:lastModifiedBy>
  <cp:revision>3</cp:revision>
  <dcterms:created xsi:type="dcterms:W3CDTF">2021-09-01T20:18:14Z</dcterms:created>
  <dcterms:modified xsi:type="dcterms:W3CDTF">2021-09-01T21:22:21Z</dcterms:modified>
</cp:coreProperties>
</file>