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35"/>
  </p:notesMasterIdLst>
  <p:sldIdLst>
    <p:sldId id="530" r:id="rId2"/>
    <p:sldId id="257" r:id="rId3"/>
    <p:sldId id="523" r:id="rId4"/>
    <p:sldId id="531" r:id="rId5"/>
    <p:sldId id="564" r:id="rId6"/>
    <p:sldId id="532" r:id="rId7"/>
    <p:sldId id="552" r:id="rId8"/>
    <p:sldId id="464" r:id="rId9"/>
    <p:sldId id="465" r:id="rId10"/>
    <p:sldId id="467" r:id="rId11"/>
    <p:sldId id="460" r:id="rId12"/>
    <p:sldId id="534" r:id="rId13"/>
    <p:sldId id="535" r:id="rId14"/>
    <p:sldId id="506" r:id="rId15"/>
    <p:sldId id="468" r:id="rId16"/>
    <p:sldId id="507" r:id="rId17"/>
    <p:sldId id="508" r:id="rId18"/>
    <p:sldId id="509" r:id="rId19"/>
    <p:sldId id="510" r:id="rId20"/>
    <p:sldId id="511" r:id="rId21"/>
    <p:sldId id="540" r:id="rId22"/>
    <p:sldId id="550" r:id="rId23"/>
    <p:sldId id="565" r:id="rId24"/>
    <p:sldId id="542" r:id="rId25"/>
    <p:sldId id="544" r:id="rId26"/>
    <p:sldId id="543" r:id="rId27"/>
    <p:sldId id="541" r:id="rId28"/>
    <p:sldId id="545" r:id="rId29"/>
    <p:sldId id="546" r:id="rId30"/>
    <p:sldId id="547" r:id="rId31"/>
    <p:sldId id="548" r:id="rId32"/>
    <p:sldId id="549" r:id="rId33"/>
    <p:sldId id="551" r:id="rId34"/>
  </p:sldIdLst>
  <p:sldSz cx="9144000" cy="6858000" type="screen4x3"/>
  <p:notesSz cx="6858000" cy="9144000"/>
  <p:defaultTextStyle>
    <a:lvl1pPr>
      <a:defRPr sz="2400">
        <a:latin typeface="Times New Roman"/>
        <a:ea typeface="Times New Roman"/>
        <a:cs typeface="Times New Roman"/>
        <a:sym typeface="Times New Roman"/>
      </a:defRPr>
    </a:lvl1pPr>
    <a:lvl2pPr indent="457200">
      <a:defRPr sz="2400">
        <a:latin typeface="Times New Roman"/>
        <a:ea typeface="Times New Roman"/>
        <a:cs typeface="Times New Roman"/>
        <a:sym typeface="Times New Roman"/>
      </a:defRPr>
    </a:lvl2pPr>
    <a:lvl3pPr indent="914400">
      <a:defRPr sz="2400">
        <a:latin typeface="Times New Roman"/>
        <a:ea typeface="Times New Roman"/>
        <a:cs typeface="Times New Roman"/>
        <a:sym typeface="Times New Roman"/>
      </a:defRPr>
    </a:lvl3pPr>
    <a:lvl4pPr indent="1371600">
      <a:defRPr sz="2400">
        <a:latin typeface="Times New Roman"/>
        <a:ea typeface="Times New Roman"/>
        <a:cs typeface="Times New Roman"/>
        <a:sym typeface="Times New Roman"/>
      </a:defRPr>
    </a:lvl4pPr>
    <a:lvl5pPr indent="1828800">
      <a:defRPr sz="2400">
        <a:latin typeface="Times New Roman"/>
        <a:ea typeface="Times New Roman"/>
        <a:cs typeface="Times New Roman"/>
        <a:sym typeface="Times New Roman"/>
      </a:defRPr>
    </a:lvl5pPr>
    <a:lvl6pPr>
      <a:defRPr sz="2400">
        <a:latin typeface="Times New Roman"/>
        <a:ea typeface="Times New Roman"/>
        <a:cs typeface="Times New Roman"/>
        <a:sym typeface="Times New Roman"/>
      </a:defRPr>
    </a:lvl6pPr>
    <a:lvl7pPr>
      <a:defRPr sz="2400">
        <a:latin typeface="Times New Roman"/>
        <a:ea typeface="Times New Roman"/>
        <a:cs typeface="Times New Roman"/>
        <a:sym typeface="Times New Roman"/>
      </a:defRPr>
    </a:lvl7pPr>
    <a:lvl8pPr>
      <a:defRPr sz="2400">
        <a:latin typeface="Times New Roman"/>
        <a:ea typeface="Times New Roman"/>
        <a:cs typeface="Times New Roman"/>
        <a:sym typeface="Times New Roman"/>
      </a:defRPr>
    </a:lvl8pPr>
    <a:lvl9pPr>
      <a:defRPr sz="2400"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63"/>
    <p:restoredTop sz="94422" autoAdjust="0"/>
  </p:normalViewPr>
  <p:slideViewPr>
    <p:cSldViewPr snapToGrid="0" snapToObjects="1">
      <p:cViewPr varScale="1">
        <p:scale>
          <a:sx n="121" d="100"/>
          <a:sy n="121" d="100"/>
        </p:scale>
        <p:origin x="9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20:50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4004 9 24575,'-13'-5'0,"-2"2"0,6 3 0,-7 0 0,4 0 0,-1 0 0,1 0 0,-7 0 0,5 0 0,-30 0 0,26 0 0,-52 0 0,42 0 0,-45 0 0,37 0 0,-23 0 0,-4 0 0,11 0 0,-21 0 0,10 0 0,-3 0 0,-23 0 0,9 0-547,-13 0 547,0 0 0,0 0 0,0 0 0,0 0 0,13 0 0,-9 0 0,9 0 0,1 0 0,-11 0 0,38 0 0,-21 0 0,10 0 0,-16 0 0,-1 0 0,-10 0 0,24 0 0,4 0 0,2 0 0,25 0 0,-25 0 547,11 0-547,0 0 0,-24 0 0,42 0 0,-54 0 0,53 0 0,-41 0 0,38 0 0,-25 0 0,11 0 0,-13 0 0,-1 0 0,0 0 0,1 0 0,-1 0 0,1 0 0,12 0 0,5 0 0,19 0 0,-11 0 0,-4 0 0,-2 0 0,-2 0 0,12 0 0,8 0 0,-5 0 0,12 0 0,-26 0 0,26 0 0,-25 0 0,32 0 0,-8 0 0,7 0 0,7 0 0,-2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21:50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24575,'8'8'0,"0"0"0,0 0 0,11 6 0,-5-5 0,20 10 0,-19-6 0,7 1 0,-10-3 0,-3-3 0,3-3 0,-1 2 0,-2-2 0,6 6 0,-6-2 0,6-1 0,-2-1 0,-1-2 0,4-1 0,-7 0 0,2-1 0,-6 2 0,-2 6 0,-3-2 0,-3 3 0,2-4 0,-3 4 0,0-3 0,4 2 0,-11 1 0,9-3 0,-5 2 0,3-3 0,-1 1 0,-3-1 0,0 0 0,4 0 0,-4 0 0,4 0 0,-4 0 0,-1 3 0,1-2 0,0 3 0,0-8 0,0 4 0,-1-4 0,1 4 0,0 0 0,-4 0 0,3-3 0,-2 2 0,-1-6 0,3 6 0,-3-3 0,7 1 0,2-2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21:53.3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1 24575,'0'8'0,"0"4"0,-3 0 0,2 1 0,-10 2 0,9-3 0,-9 1 0,10 9 0,-2-11 0,-2 18 0,4-14 0,-8 4 0,8 4 0,-2-13 0,3 20 0,0-16 0,0 17 0,0-17 0,0 8 0,0-9 0,0 3 0,0-4 0,0 4 0,0-7 0,0 2 0,0-3 0,0 4 0,0-3 0,0 2 0,3-3 0,8 11 0,-2-8 0,5 8 0,-6-11 0,4 3 0,-3-5 0,6 4 0,-6-9 0,3 3 0,-4-4 0,0 0 0,3 0 0,-2 3 0,3-2 0,-4 3 0,4-4 0,-4 0 0,4 0 0,-4 0 0,11-5 0,-8 0 0,7 0 0,-10-3 0,0 7 0,1-2 0,2-1 0,-2 0 0,-1-5 0,-1 1 0,-2 0 0,-1 0 0,0 3 0,-4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21:55.3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28 24575,'8'8'0,"-3"0"0,-5 0 0,-5-4 0,-7 4 0,0-8 0,-1 4 0,1-4 0,4 0 0,-4 0 0,3 0 0,-2-4 0,6 0 0,5-8 0,4 3 0,4 1 0,4-3 0,-3 9 0,3-5 0,-4 11 0,0 0 0,1 15 0,-1-8 0,-2 7 0,-2-6 0,-4-3 0,0 2 0,3 1 0,-2-3 0,-1 3 0,-5-4 0,-3-4 0,-4 0 0,0-8 0,3 0 0,-2-8 0,10 3 0,-3-3 0,4 4 0,0 0 0,0-4 0,0 3 0,0-3 0,0 4 0,4 0 0,0 0 0,5-4 0,-1 3 0,-4 1 0,0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21:59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24575,'6'22'0,"8"7"0,-7-7 0,8 10 0,16 27 0,-20-31 0,19 29 0,-22-22 0,2-7 0,7 16 0,-7-26 0,5 12 0,-7-12 0,1 5 0,-1-6 0,-3-5 0,2 3 0,-6-6 0,6 6 0,-6-6 0,6 7 0,1-4 0,1 1 0,3 2 0,-8-6 0,0 2 0,-1 1 0,-2-3 0,3 3 0,-1-4 0,2 0 0,3 3 0,-4-2 0,4 6 0,-8-2 0,8-1 0,-7 0 0,6-4 0,-3 0 0,1 0 0,2 4 0,-3 0 0,1 1 0,2-2 0,-6-3 0,9 4 0,-4-3 0,2 3 0,-1-1 0,-3 2 0,1-1 0,-1 0 0,-4-4 0,3 0 0,2-4 0,3-4 0,0-4 0,0-4 0,3-4 0,-2 3 0,3-3 0,-4 0 0,0 3 0,4-2 0,-3-1 0,13-3 0,-8 1 0,2 0 0,6 0 0,-15 5 0,15-9 0,-16 9 0,10-14 0,-10 12 0,12-11 0,-9 13 0,2-3 0,-3 0 0,4 0 0,-3-1 0,3 1 0,-4 4 0,0 0 0,-4-11 0,3 8 0,1-11 0,1 13 0,3-7 0,-4 7 0,0-6 0,4 2 0,-3-3 0,2 3 0,-6 2 0,-2 2 0,1-2 0,0 2 0,8-7 0,-7 7 0,6-3 0,-3 1 0,1 2 0,3-7 0,-4 7 0,-4-3 0,7 1 0,-6 2 0,8-14 0,-5 12 0,2-8 0,-2 11 0,0 0 0,0 0 0,-4 0 0,0-1 0,-1-2 0,2 2 0,3-3 0,0 4 0,0 0 0,0-4 0,4-1 0,-3 1 0,2-4 0,-3 7 0,4-6 0,-3 6 0,2-3 0,-3 4 0,4-4 0,-7 7 0,3-3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53:15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 24575,'-5'0'0,"-3"0"0,2 0 0,-4 2 0,6 1 0,-3 2 0,2 1 0,-1-1 0,-2 2 0,3-1 0,2 2 0,-2-3 0,2 0 0,-2 1 0,-1-1 0,3 0 0,-1 1 0,3-4 0,-1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53:17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24575,'5'5'0,"1"1"0,1 1 0,-1-1 0,2 2 0,-3-3 0,2 3 0,-1-3 0,2 3 0,-5-3 0,-1 1 0,1-1 0,-1 0 0,4-2 0,-3-1 0,-1-2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53:15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 24575,'-5'0'0,"-3"0"0,2 0 0,-4 2 0,6 1 0,-3 2 0,2 1 0,-1-1 0,-2 2 0,3-1 0,2 2 0,-2-3 0,2 0 0,-2 1 0,-1-1 0,3 0 0,-1 1 0,3-4 0,-1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53:17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24575,'5'5'0,"1"1"0,1 1 0,-1-1 0,2 2 0,-3-3 0,2 3 0,-1-3 0,2 3 0,-5-3 0,-1 1 0,1-1 0,-1 0 0,4-2 0,-3-1 0,-1-2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20:53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4277 140 24575,'-16'-4'0,"-7"-5"0,-3-2 0,-6 4 0,7-3 0,-6 10 0,-7-6 0,9 4 0,-28-5 0,15 0 0,0 5 0,-2-5 0,26 7 0,-26 0 0,22 0 0,-22 0 0,30 0 0,-16 0 0,16 0 0,-17 0 0,6 0 0,-7 0 0,7 0 0,-19 0 0,15 0 0,-17 0 0,1 0 0,9 0 0,-3 0 0,-5 0 0,2 0 0,-7 0 0,3 0 0,1 0 0,9 0 0,-10 0 0,0 0 0,11 0 0,-11 0 0,0 0 0,10 0 0,-9 0 0,20 0 0,-19 0 0,15 0 0,-17 0 0,14 0 0,-14 0 0,10 0 0,-9 0 0,-1 0 0,-18 0 0,-2 0 0,-11 0 0,1 0 0,24 0 0,-35 0 0,35 0 0,-24 0 0,13 0 0,14 0 0,-24-8 0,21 6 0,-11-7 0,-10 9 0,34 0 0,-34 0 0,38 0 0,-11 0 0,13 0 0,-12 0 0,-8 0 0,10 0 0,6 0 0,15 0 0,-13 0 0,6 0 0,-15-9 0,26 6 0,-13-6 0,17 9 0,-8 0 0,2 0 0,5 0 0,-14 0 0,14 0 0,-15 0 0,12 0 0,-13 0 0,13 0 0,-12 0 0,12 0 0,-6 0 0,1 0 0,5 0 0,-13 0 0,6 0 0,-7 0 0,-27 0 0,-8 0 0,0 0 0,7 0 0,35 0 0,-5 0 0,12 0 0,-6 0 0,1-5 0,-2 4 0,3-4 0,3 5 0,7 0 0,0-4 0,-1 0 0,-2-1 0,9 2 0,-1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21:07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24575,'-4'8'0,"0"3"0,4-2 0,0 14 0,0-9 0,0 9 0,0 0 0,0 16 0,7 10 0,-1 0 0,2 10 0,-3-31 0,-5 30 0,0-16 0,8 34 0,-6-11 0,7-2 0,-9-4 0,7-10 0,-6 14 0,6-14 0,-7 10 0,0-10 0,0 13 0,0-13 0,0-3 0,0 0 0,0-11 0,0 38 0,8-7 0,3 27 0,4-28 0,-6 22 0,-4-35 0,-5 11 0,0-4 0,0-10 0,0-7 0,0 1 0,0-18 0,-5 8 0,4-1 0,-8-7 0,9 5 0,-4-12 0,-3 26 0,5-2 0,-5 0 0,-7 15 0,11-29 0,-18 32 0,19-25 0,-5 24 0,7 4 0,0 4 0,0-11 0,-7 1 0,5-36 0,-5 23 0,7-19 0,0 7 0,0 1 0,0-8 0,0 5 0,0-12 0,0 12 0,0-12 0,0 12 0,0-12 0,0 13 0,0-13 0,0 12 0,0-16 0,0 19 0,0-17 0,-3 10 0,2-10 0,-3-3 0,4 2 0,0-2 0,0-1 0,-9 11 0,6-13 0,-6 9 0,9-7 0,0-3 0,0 2 0,0 8 0,0-8 0,0 8 0,0-11 0,0 3 0,0-2 0,0 3 0,0-4 0,0 3 0,0-2 0,0 3 0,0-4 0,0 4 0,0-3 0,0 2 0,0-3 0,3 0 0,-2 0 0,3 0 0,-4 4 0,0 1 0,0-1 0,0 0 0,0-4 0,5 10 0,-1-3 0,2 1 0,-2-9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21:12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24575,'8'0'0,"0"0"0,3 0 0,2 0 0,10 0 0,2 0 0,7 0 0,-7 0 0,19 0 0,-15 0 0,9 0 0,-8 0 0,22 0 0,-13 0 0,34 0 0,-48 0 0,45 0 0,-42 0 0,24 0 0,-22 0 0,9 7 0,-11-5 0,43 13 0,-39-8 0,27 7 0,-27-8 0,14 6 0,-18-11 0,5 6 0,-10-7 0,-12 0 0,31 0 0,-27 0 0,28 0 0,-22 5 0,11-4 0,0 4 0,1 5 0,-1-8 0,-7 7 0,-2-5 0,-7-3 0,0 3 0,21 2 0,-16-4 0,23 5 0,-19-7 0,0 0 0,5 0 0,-15 0 0,7 0 0,-9 0 0,-1 0 0,0 0 0,-4 0 0,11 0 0,-9 0 0,13 0 0,-14 0 0,2 0 0,-3 0 0,0 0 0,0 0 0,4 0 0,0 4 0,12-3 0,-6 2 0,5-3 0,-7 4 0,-4 0 0,4 1 0,-11-2 0,2-3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21:14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24575,'13'0'0,"2"4"0,5-3 0,-3 2 0,7-3 0,-8 0 0,7 0 0,2 0 0,21 0 0,-11 0 0,24 7 0,-30-1 0,28 1 0,-39-3 0,18-4 0,-17 0 0,-1 0 0,5 0 0,-10 0 0,-2 0 0,-3 0 0,4 0 0,1 0 0,-1 0 0,3 0 0,-9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21:15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24575,'8'0'0,"0"0"0,0 0 0,3 0 0,-2 0 0,3 0 0,7 0 0,-9 0 0,33 0 0,-29 0 0,22 0 0,-16 0 0,-2 0 0,12 0 0,-12 0 0,26 0 0,-16 0 0,11 0 0,-9 0 0,-12 0 0,26 0 0,-23 0 0,23 0 0,-5 0 0,-4 0 0,11 0 0,-21 0 0,19 0 0,-16 0 0,11 0 0,-9 0 0,-12 0 0,1 0 0,4 0 0,-9 4 0,16-3 0,9 9 0,-11-8 0,30 5 0,-37-3 0,23-3 0,22 9 0,-23-8 0,43 5 0,-57-7 0,15 0 0,-26 0 0,5 0 0,-7 7 0,7-5 0,2 10 0,7-11 0,-7 3 0,-1-4 0,-8 4 0,-4-3 0,11 3 0,-13-4 0,9 0 0,-7 0 0,-3 0 0,6 0 0,-3 3 0,1-2 0,-2 3 0,-2-4 0,-1 0 0,10 4 0,-7 1 0,11 1 0,-16-3 0,1-3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21:17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24575,'12'0'0,"0"7"0,1-5 0,-2 5 0,22-7 0,-16 0 0,41 7 0,-30-5 0,18 5 0,-1-1 0,-9-4 0,-1 5 0,-13-7 0,-9 0 0,3 4 0,-4-3 0,11 2 0,-13-3 0,9 0 0,-7 0 0,-3 0 0,2 0 0,-3 0 0,4 0 0,-3 0 0,3 0 0,-4 0 0,3 0 0,-2 0 0,3 0 0,-4 0 0,3 0 0,2 4 0,-1 0 0,4 1 0,-7 2 0,2-6 0,-3 2 0,4-3 0,-7 0 0,2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21:28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 24575,'5'8'0,"-2"0"0,-3 0 0,0 4 0,0-3 0,0 2 0,4-3 0,-3 4 0,2 0 0,-3 12 0,0-10 0,0 5 0,0-1 0,0-7 0,0 11 0,0-9 0,0-1 0,0 0 0,0 7 0,0-5 0,0 6 0,0 2 0,0-11 0,0 8 0,0-8 0,0-2 0,0 3 0,0-4 0,0 4 0,0-4 0,0 4 0,0-4 0,0 4 0,0-3 0,0 2 0,0-3 0,0 4 0,0-3 0,0 3 0,0 6 0,0-7 0,0 8 0,0-11 0,0 11 0,-21 9 0,12-5 0,-12 2 0,17-17 0,4 0 0,5 11 0,-4-5 0,4 9 0,-5-10 0,3 2 0,-2-2 0,3-1 0,-8 0 0,3 7 0,-3-9 0,4 9 0,0 0 0,0-8 0,0 11 0,0-2 0,0-3 0,0 7 0,0-8 0,0-4 0,0 11 0,0-13 0,0 9 0,0 0 0,0-8 0,0 7 0,0-6 0,0-3 0,-3 6 0,2-2 0,-3-1 0,4 3 0,0-2 0,0-1 0,0 0 0,0-4 0,0 4 0,0 0 0,0 1 0,0-2 0,0 1 0,0-3 0,0 3 0,0-1 0,0 2 0,0-1 0,0 3 0,0-6 0,0 3 0,0-4 0,0 11 0,0-9 0,0 20 0,0-19 0,0 7 0,0-9 0,0 2 0,0-2 0,0 3 0,0 6 0,0-7 0,0 8 0,0-7 0,0-3 0,0 6 0,0-3 0,0 1 0,0 2 0,-5 5 0,4-3 0,-4 7 0,5-8 0,0 7 0,0-5 0,0 12 0,0-15 0,0 7 0,0-2 0,0-6 0,0 15 0,0-18 0,0 12 0,0-4 0,0 6 0,0-3 0,0 0 0,0-2 0,0-6 0,0 5 0,0 0 0,0-5 0,0 16 0,0-15 0,0 14 0,0-15 0,0 6 0,0 2 0,0 13 0,0-10 0,0 11 0,0-24 0,0 4 0,0 8 0,0-10 0,0 8 0,0-9 0,0 3 0,0 14 0,0-14 0,0 21 0,0-26 0,0 8 0,0-1 0,0-7 0,0 19 0,0-20 0,0 13 0,0-4 0,0-4 0,0 3 0,0 1 0,0-8 0,-20 25 0,14-24 0,-18 17 0,23-9 0,-3-2 0,4 5 0,0-10 0,0 2 0,0-3 0,0 8 0,0 4 0,0-6 0,0 25 0,0-25 0,0 25 0,0-28 0,0 14 0,0-18 0,0 11 0,0-9 0,0-1 0,0 3 0,0 5 0,0-6 0,0 5 0,0 0 0,0-5 0,0 10 0,0-12 0,0 0 0,0-4 0,0 0 0,0 0 0,0 0 0,0 0 0,0 0 0,-3 0 0,-6-4 0,4 0 0,-2-4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4:21:40.8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261 33 24575,'-49'0'0,"-2"0"0,40 0 0,-8 0 0,11 0 0,0 0 0,-4 0 0,3-4 0,-3 4 0,4-4 0,0 4 0,-8-7 0,3 5 0,-4-5 0,6 3 0,6 3 0,2-2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530948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" y="152400"/>
            <a:ext cx="962025" cy="1028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28708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ctr">
        <a:defRPr sz="2400">
          <a:latin typeface="Times New Roman"/>
          <a:ea typeface="Times New Roman"/>
          <a:cs typeface="Times New Roman"/>
          <a:sym typeface="Times New Roman"/>
        </a:defRPr>
      </a:lvl1pPr>
      <a:lvl2pPr algn="ctr">
        <a:defRPr sz="2400">
          <a:latin typeface="Times New Roman"/>
          <a:ea typeface="Times New Roman"/>
          <a:cs typeface="Times New Roman"/>
          <a:sym typeface="Times New Roman"/>
        </a:defRPr>
      </a:lvl2pPr>
      <a:lvl3pPr algn="ctr">
        <a:defRPr sz="2400">
          <a:latin typeface="Times New Roman"/>
          <a:ea typeface="Times New Roman"/>
          <a:cs typeface="Times New Roman"/>
          <a:sym typeface="Times New Roman"/>
        </a:defRPr>
      </a:lvl3pPr>
      <a:lvl4pPr algn="ctr">
        <a:defRPr sz="2400">
          <a:latin typeface="Times New Roman"/>
          <a:ea typeface="Times New Roman"/>
          <a:cs typeface="Times New Roman"/>
          <a:sym typeface="Times New Roman"/>
        </a:defRPr>
      </a:lvl4pPr>
      <a:lvl5pPr algn="ctr">
        <a:defRPr sz="2400">
          <a:latin typeface="Times New Roman"/>
          <a:ea typeface="Times New Roman"/>
          <a:cs typeface="Times New Roman"/>
          <a:sym typeface="Times New Roman"/>
        </a:defRPr>
      </a:lvl5pPr>
      <a:lvl6pPr indent="457200" algn="ctr">
        <a:defRPr sz="2400">
          <a:latin typeface="Times New Roman"/>
          <a:ea typeface="Times New Roman"/>
          <a:cs typeface="Times New Roman"/>
          <a:sym typeface="Times New Roman"/>
        </a:defRPr>
      </a:lvl6pPr>
      <a:lvl7pPr indent="914400" algn="ctr">
        <a:defRPr sz="2400">
          <a:latin typeface="Times New Roman"/>
          <a:ea typeface="Times New Roman"/>
          <a:cs typeface="Times New Roman"/>
          <a:sym typeface="Times New Roman"/>
        </a:defRPr>
      </a:lvl7pPr>
      <a:lvl8pPr indent="1371600" algn="ctr">
        <a:defRPr sz="2400">
          <a:latin typeface="Times New Roman"/>
          <a:ea typeface="Times New Roman"/>
          <a:cs typeface="Times New Roman"/>
          <a:sym typeface="Times New Roman"/>
        </a:defRPr>
      </a:lvl8pPr>
      <a:lvl9pPr indent="1828800" algn="ctr">
        <a:defRPr sz="2400"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indent="-342900">
        <a:spcBef>
          <a:spcPts val="400"/>
        </a:spcBef>
        <a:buSzPct val="100000"/>
        <a:buChar char="»"/>
        <a:defRPr>
          <a:latin typeface="Times New Roman"/>
          <a:ea typeface="Times New Roman"/>
          <a:cs typeface="Times New Roman"/>
          <a:sym typeface="Times New Roman"/>
        </a:defRPr>
      </a:lvl1pPr>
      <a:lvl2pPr marL="742950" indent="-285750">
        <a:spcBef>
          <a:spcPts val="400"/>
        </a:spcBef>
        <a:buSzPct val="100000"/>
        <a:buChar char="–"/>
        <a:defRPr>
          <a:latin typeface="Times New Roman"/>
          <a:ea typeface="Times New Roman"/>
          <a:cs typeface="Times New Roman"/>
          <a:sym typeface="Times New Roman"/>
        </a:defRPr>
      </a:lvl2pPr>
      <a:lvl3pPr marL="1171575" indent="-257175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3pPr>
      <a:lvl4pPr marL="1600200" indent="-228600">
        <a:spcBef>
          <a:spcPts val="400"/>
        </a:spcBef>
        <a:buSzPct val="100000"/>
        <a:buChar char="–"/>
        <a:defRPr>
          <a:latin typeface="Times New Roman"/>
          <a:ea typeface="Times New Roman"/>
          <a:cs typeface="Times New Roman"/>
          <a:sym typeface="Times New Roman"/>
        </a:defRPr>
      </a:lvl4pPr>
      <a:lvl5pPr marL="2057400" indent="-228600">
        <a:spcBef>
          <a:spcPts val="400"/>
        </a:spcBef>
        <a:buSzPct val="100000"/>
        <a:buChar char="»"/>
        <a:defRPr>
          <a:latin typeface="Times New Roman"/>
          <a:ea typeface="Times New Roman"/>
          <a:cs typeface="Times New Roman"/>
          <a:sym typeface="Times New Roman"/>
        </a:defRPr>
      </a:lvl5pPr>
      <a:lvl6pPr marL="25146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6pPr>
      <a:lvl7pPr marL="29718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7pPr>
      <a:lvl8pPr marL="34290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8pPr>
      <a:lvl9pPr marL="38862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localhost/Users/issabatarseh/Desktop/EEL%203004/Macintosh%20HD:Users:issabatarseh:Desktop:EEL%203004:EEL%203004%20Spring%202016:EEL%203004%20Textbook:Chapter%203%20EEL%203004.docx!OLE_LINK8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58.png"/><Relationship Id="rId7" Type="http://schemas.openxmlformats.org/officeDocument/2006/relationships/image" Target="../media/image16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Relationship Id="rId9" Type="http://schemas.openxmlformats.org/officeDocument/2006/relationships/image" Target="../media/image1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158.png"/><Relationship Id="rId7" Type="http://schemas.openxmlformats.org/officeDocument/2006/relationships/image" Target="../media/image16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60.png"/><Relationship Id="rId10" Type="http://schemas.openxmlformats.org/officeDocument/2006/relationships/hyperlink" Target="https://cite.pearson.com/book/urn:pearson:entity:79a076d9-dd50-4862-9d17-36a9edd6b96c/urn:pearson:distributable:be2fa60a-78f6-41f7-b940-46011175803b/page/urn:pearson:entity:e36313cc-a6b3-459d-b32b-c499ac91c324" TargetMode="External"/><Relationship Id="rId4" Type="http://schemas.openxmlformats.org/officeDocument/2006/relationships/image" Target="../media/image159.png"/><Relationship Id="rId9" Type="http://schemas.openxmlformats.org/officeDocument/2006/relationships/image" Target="../media/image1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0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customXml" Target="../ink/ink6.xml"/><Relationship Id="rId18" Type="http://schemas.openxmlformats.org/officeDocument/2006/relationships/image" Target="../media/image123.png"/><Relationship Id="rId26" Type="http://schemas.openxmlformats.org/officeDocument/2006/relationships/image" Target="../media/image127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2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3.png"/><Relationship Id="rId16" Type="http://schemas.openxmlformats.org/officeDocument/2006/relationships/image" Target="../media/image122.png"/><Relationship Id="rId20" Type="http://schemas.openxmlformats.org/officeDocument/2006/relationships/image" Target="../media/image124.png"/><Relationship Id="rId29" Type="http://schemas.openxmlformats.org/officeDocument/2006/relationships/image" Target="../media/image1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.png"/><Relationship Id="rId11" Type="http://schemas.openxmlformats.org/officeDocument/2006/relationships/customXml" Target="../ink/ink5.xml"/><Relationship Id="rId24" Type="http://schemas.openxmlformats.org/officeDocument/2006/relationships/image" Target="../media/image126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28.png"/><Relationship Id="rId10" Type="http://schemas.openxmlformats.org/officeDocument/2006/relationships/image" Target="../media/image119.png"/><Relationship Id="rId19" Type="http://schemas.openxmlformats.org/officeDocument/2006/relationships/customXml" Target="../ink/ink9.xml"/><Relationship Id="rId4" Type="http://schemas.openxmlformats.org/officeDocument/2006/relationships/image" Target="../media/image116.png"/><Relationship Id="rId9" Type="http://schemas.openxmlformats.org/officeDocument/2006/relationships/customXml" Target="../ink/ink4.xml"/><Relationship Id="rId14" Type="http://schemas.openxmlformats.org/officeDocument/2006/relationships/image" Target="../media/image121.png"/><Relationship Id="rId22" Type="http://schemas.openxmlformats.org/officeDocument/2006/relationships/image" Target="../media/image125.png"/><Relationship Id="rId27" Type="http://schemas.openxmlformats.org/officeDocument/2006/relationships/customXml" Target="../ink/ink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>
              <a:defRPr sz="1800"/>
            </a:pP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Electrical Networks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Lecture #6 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b="1" i="1" dirty="0"/>
              <a:t>Simple Circuit Analysis</a:t>
            </a:r>
            <a:br>
              <a:rPr lang="en-US" sz="2800" b="1" i="1" dirty="0"/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Voltage and Current Division Formulas</a:t>
            </a: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&amp;</a:t>
            </a: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  <a:t>Delta and Wye Connection</a:t>
            </a: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</a:br>
            <a:endParaRPr sz="2800" i="1" dirty="0">
              <a:solidFill>
                <a:srgbClr val="FF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087789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Delta and Wye Connection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9831" y="6183885"/>
            <a:ext cx="32119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∆→Y and Y→∆ transformation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37" y="3683000"/>
            <a:ext cx="6873949" cy="2136497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405191"/>
              </p:ext>
            </p:extLst>
          </p:nvPr>
        </p:nvGraphicFramePr>
        <p:xfrm>
          <a:off x="1425575" y="2771775"/>
          <a:ext cx="118427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680" imgH="393480" progId="Equation.3">
                  <p:embed/>
                </p:oleObj>
              </mc:Choice>
              <mc:Fallback>
                <p:oleObj name="Equation" r:id="rId3" imgW="63468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2771775"/>
                        <a:ext cx="1184275" cy="728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668795"/>
              </p:ext>
            </p:extLst>
          </p:nvPr>
        </p:nvGraphicFramePr>
        <p:xfrm>
          <a:off x="3346449" y="2920999"/>
          <a:ext cx="119856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215640" progId="Equation.3">
                  <p:embed/>
                </p:oleObj>
              </mc:Choice>
              <mc:Fallback>
                <p:oleObj name="Equation" r:id="rId5" imgW="59688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49" y="2920999"/>
                        <a:ext cx="1198563" cy="430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AFDEA03-14A2-E844-AA32-0937E74BF5F8}"/>
              </a:ext>
            </a:extLst>
          </p:cNvPr>
          <p:cNvSpPr/>
          <p:nvPr/>
        </p:nvSpPr>
        <p:spPr>
          <a:xfrm>
            <a:off x="155531" y="1137116"/>
            <a:ext cx="8680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all resistors in a given structure are equal as shown, then the transformation equations are simplified as follows:</a:t>
            </a:r>
          </a:p>
        </p:txBody>
      </p:sp>
    </p:spTree>
    <p:extLst>
      <p:ext uri="{BB962C8B-B14F-4D97-AF65-F5344CB8AC3E}">
        <p14:creationId xmlns:p14="http://schemas.microsoft.com/office/powerpoint/2010/main" val="7399986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524"/>
            <a:ext cx="7772400" cy="1143000"/>
          </a:xfrm>
        </p:spPr>
        <p:txBody>
          <a:bodyPr/>
          <a:lstStyle/>
          <a:p>
            <a:pPr lvl="0"/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most Common Connection – </a:t>
            </a:r>
            <a:r>
              <a:rPr lang="en-US" sz="2000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Bridge Circuit</a:t>
            </a:r>
            <a:endParaRPr lang="en-US" sz="2800" dirty="0">
              <a:solidFill>
                <a:srgbClr val="FF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For example, for the circuit shown, we are interested in finding the total equivalent resistance R</a:t>
            </a:r>
            <a:r>
              <a:rPr lang="en-US" sz="2000" baseline="-25000" dirty="0"/>
              <a:t>eq</a:t>
            </a:r>
            <a:r>
              <a:rPr lang="en-US" sz="2000" dirty="0"/>
              <a:t> between terminals </a:t>
            </a:r>
            <a:r>
              <a:rPr lang="en-US" sz="2000" i="1" dirty="0"/>
              <a:t>a</a:t>
            </a:r>
            <a:r>
              <a:rPr lang="en-US" sz="2000" dirty="0"/>
              <a:t> and </a:t>
            </a:r>
            <a:r>
              <a:rPr lang="en-US" sz="2000" i="1" dirty="0"/>
              <a:t>b.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627164" y="5231870"/>
            <a:ext cx="58896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possible combination of resistors is allowed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44EBA-AC70-874B-A568-8E618DFB0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88" y="2285166"/>
            <a:ext cx="2883624" cy="284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4670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206" y="123077"/>
            <a:ext cx="3839441" cy="823369"/>
          </a:xfrm>
        </p:spPr>
        <p:txBody>
          <a:bodyPr/>
          <a:lstStyle/>
          <a:p>
            <a:pPr lvl="0"/>
            <a:r>
              <a:rPr lang="en-US" sz="32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Delta Connection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845136" cy="57842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Notice that there are two possible ways to from </a:t>
            </a:r>
            <a:r>
              <a:rPr lang="en-US" sz="2000" dirty="0">
                <a:solidFill>
                  <a:srgbClr val="FF0000"/>
                </a:solidFill>
              </a:rPr>
              <a:t>Delta</a:t>
            </a:r>
            <a:r>
              <a:rPr lang="en-US" sz="2000" dirty="0"/>
              <a:t> connections as shown.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44EBA-AC70-874B-A568-8E618DFB0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5" y="2901649"/>
            <a:ext cx="2883624" cy="2847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DD9019-54F4-3342-8496-BF33ABB01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41" y="2893750"/>
            <a:ext cx="2826327" cy="310072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76E96C-5F7C-0746-A368-1D30CC5A10AF}"/>
              </a:ext>
            </a:extLst>
          </p:cNvPr>
          <p:cNvCxnSpPr>
            <a:stCxn id="7" idx="3"/>
          </p:cNvCxnSpPr>
          <p:nvPr/>
        </p:nvCxnSpPr>
        <p:spPr>
          <a:xfrm>
            <a:off x="3418609" y="4325325"/>
            <a:ext cx="779318" cy="0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riangle 3">
            <a:extLst>
              <a:ext uri="{FF2B5EF4-FFF2-40B4-BE49-F238E27FC236}">
                <a16:creationId xmlns:a16="http://schemas.microsoft.com/office/drawing/2014/main" id="{771D03F3-C14A-D143-9E32-A0D04C6977B8}"/>
              </a:ext>
            </a:extLst>
          </p:cNvPr>
          <p:cNvSpPr/>
          <p:nvPr/>
        </p:nvSpPr>
        <p:spPr>
          <a:xfrm>
            <a:off x="5605893" y="3709555"/>
            <a:ext cx="1132609" cy="615770"/>
          </a:xfrm>
          <a:prstGeom prst="triangle">
            <a:avLst/>
          </a:prstGeom>
          <a:solidFill>
            <a:srgbClr val="FFFFFF">
              <a:alpha val="0"/>
            </a:srgbClr>
          </a:solidFill>
          <a:ln w="381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C67B3D7-FC25-EA45-812F-FBEDD7103DB9}"/>
              </a:ext>
            </a:extLst>
          </p:cNvPr>
          <p:cNvSpPr/>
          <p:nvPr/>
        </p:nvSpPr>
        <p:spPr>
          <a:xfrm rot="10800000">
            <a:off x="5605894" y="4675374"/>
            <a:ext cx="1132609" cy="615770"/>
          </a:xfrm>
          <a:prstGeom prst="triangle">
            <a:avLst/>
          </a:prstGeom>
          <a:noFill/>
          <a:ln w="38100" cap="flat">
            <a:solidFill>
              <a:schemeClr val="accent6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1BF10-6EA9-FC4E-8165-DB3A098B7E91}"/>
              </a:ext>
            </a:extLst>
          </p:cNvPr>
          <p:cNvSpPr txBox="1"/>
          <p:nvPr/>
        </p:nvSpPr>
        <p:spPr>
          <a:xfrm>
            <a:off x="2167916" y="1880076"/>
            <a:ext cx="467211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1)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Delta 1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 Resistors R1, R2, and R5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40CE77-5102-F74F-8C1A-7D881FE9D6B6}"/>
              </a:ext>
            </a:extLst>
          </p:cNvPr>
          <p:cNvSpPr txBox="1"/>
          <p:nvPr/>
        </p:nvSpPr>
        <p:spPr>
          <a:xfrm>
            <a:off x="2164861" y="2578500"/>
            <a:ext cx="467211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2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Delta 2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 Resistors R3, R4, and R5 </a:t>
            </a:r>
          </a:p>
        </p:txBody>
      </p:sp>
    </p:spTree>
    <p:extLst>
      <p:ext uri="{BB962C8B-B14F-4D97-AF65-F5344CB8AC3E}">
        <p14:creationId xmlns:p14="http://schemas.microsoft.com/office/powerpoint/2010/main" val="17918875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206" y="123077"/>
            <a:ext cx="3839441" cy="823369"/>
          </a:xfrm>
        </p:spPr>
        <p:txBody>
          <a:bodyPr/>
          <a:lstStyle/>
          <a:p>
            <a:pPr lvl="0"/>
            <a:r>
              <a:rPr lang="en-US" sz="32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Delta Connection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845136" cy="57842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Notice that there are two possible ways to from </a:t>
            </a:r>
            <a:r>
              <a:rPr lang="en-US" sz="2000" dirty="0">
                <a:solidFill>
                  <a:srgbClr val="FF0000"/>
                </a:solidFill>
              </a:rPr>
              <a:t>Wye </a:t>
            </a:r>
            <a:r>
              <a:rPr lang="en-US" sz="2000" dirty="0"/>
              <a:t>connections as shown.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44EBA-AC70-874B-A568-8E618DFB0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27" y="3119299"/>
            <a:ext cx="2883624" cy="284735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76E96C-5F7C-0746-A368-1D30CC5A10AF}"/>
              </a:ext>
            </a:extLst>
          </p:cNvPr>
          <p:cNvCxnSpPr>
            <a:stCxn id="7" idx="3"/>
          </p:cNvCxnSpPr>
          <p:nvPr/>
        </p:nvCxnSpPr>
        <p:spPr>
          <a:xfrm>
            <a:off x="2814597" y="4542975"/>
            <a:ext cx="779318" cy="0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491BF10-6EA9-FC4E-8165-DB3A098B7E91}"/>
              </a:ext>
            </a:extLst>
          </p:cNvPr>
          <p:cNvSpPr txBox="1"/>
          <p:nvPr/>
        </p:nvSpPr>
        <p:spPr>
          <a:xfrm>
            <a:off x="2167916" y="1880076"/>
            <a:ext cx="458715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1)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Wye 1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 Resistors R2, R4, and R5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40CE77-5102-F74F-8C1A-7D881FE9D6B6}"/>
              </a:ext>
            </a:extLst>
          </p:cNvPr>
          <p:cNvSpPr txBox="1"/>
          <p:nvPr/>
        </p:nvSpPr>
        <p:spPr>
          <a:xfrm>
            <a:off x="2164861" y="2578500"/>
            <a:ext cx="458715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2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Wye 2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 Resistors R1, R3, and R5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FB34C3-D9E4-DA48-83E3-867574C87138}"/>
              </a:ext>
            </a:extLst>
          </p:cNvPr>
          <p:cNvGrpSpPr/>
          <p:nvPr/>
        </p:nvGrpSpPr>
        <p:grpSpPr>
          <a:xfrm>
            <a:off x="3317588" y="3035560"/>
            <a:ext cx="2826327" cy="3100728"/>
            <a:chOff x="4432689" y="2816269"/>
            <a:chExt cx="2826327" cy="310072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C5E383B-3174-D548-A59A-D3484E5C7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689" y="2816269"/>
              <a:ext cx="2826327" cy="3100728"/>
            </a:xfrm>
            <a:prstGeom prst="rect">
              <a:avLst/>
            </a:prstGeom>
          </p:spPr>
        </p:pic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73B1EE1-357B-B445-8002-FF2C987062F7}"/>
                </a:ext>
              </a:extLst>
            </p:cNvPr>
            <p:cNvSpPr/>
            <p:nvPr/>
          </p:nvSpPr>
          <p:spPr>
            <a:xfrm>
              <a:off x="6082302" y="3463215"/>
              <a:ext cx="678966" cy="941003"/>
            </a:xfrm>
            <a:custGeom>
              <a:avLst/>
              <a:gdLst>
                <a:gd name="connsiteX0" fmla="*/ 0 w 557894"/>
                <a:gd name="connsiteY0" fmla="*/ 0 h 705054"/>
                <a:gd name="connsiteX1" fmla="*/ 540327 w 557894"/>
                <a:gd name="connsiteY1" fmla="*/ 685800 h 705054"/>
                <a:gd name="connsiteX2" fmla="*/ 436418 w 557894"/>
                <a:gd name="connsiteY2" fmla="*/ 529936 h 705054"/>
                <a:gd name="connsiteX3" fmla="*/ 436418 w 557894"/>
                <a:gd name="connsiteY3" fmla="*/ 529936 h 70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894" h="705054">
                  <a:moveTo>
                    <a:pt x="0" y="0"/>
                  </a:moveTo>
                  <a:lnTo>
                    <a:pt x="540327" y="685800"/>
                  </a:lnTo>
                  <a:cubicBezTo>
                    <a:pt x="613063" y="774123"/>
                    <a:pt x="436418" y="529936"/>
                    <a:pt x="436418" y="529936"/>
                  </a:cubicBezTo>
                  <a:lnTo>
                    <a:pt x="436418" y="529936"/>
                  </a:lnTo>
                </a:path>
              </a:pathLst>
            </a:custGeom>
            <a:noFill/>
            <a:ln w="69850" cap="flat">
              <a:solidFill>
                <a:srgbClr val="00CC99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C8066E5-DC08-7F4E-8CC6-937D8D4473A3}"/>
                </a:ext>
              </a:extLst>
            </p:cNvPr>
            <p:cNvSpPr/>
            <p:nvPr/>
          </p:nvSpPr>
          <p:spPr>
            <a:xfrm>
              <a:off x="5321909" y="4404218"/>
              <a:ext cx="1434116" cy="45719"/>
            </a:xfrm>
            <a:custGeom>
              <a:avLst/>
              <a:gdLst>
                <a:gd name="connsiteX0" fmla="*/ 0 w 557894"/>
                <a:gd name="connsiteY0" fmla="*/ 0 h 705054"/>
                <a:gd name="connsiteX1" fmla="*/ 540327 w 557894"/>
                <a:gd name="connsiteY1" fmla="*/ 685800 h 705054"/>
                <a:gd name="connsiteX2" fmla="*/ 436418 w 557894"/>
                <a:gd name="connsiteY2" fmla="*/ 529936 h 705054"/>
                <a:gd name="connsiteX3" fmla="*/ 436418 w 557894"/>
                <a:gd name="connsiteY3" fmla="*/ 529936 h 70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894" h="705054">
                  <a:moveTo>
                    <a:pt x="0" y="0"/>
                  </a:moveTo>
                  <a:lnTo>
                    <a:pt x="540327" y="685800"/>
                  </a:lnTo>
                  <a:cubicBezTo>
                    <a:pt x="613063" y="774123"/>
                    <a:pt x="436418" y="529936"/>
                    <a:pt x="436418" y="529936"/>
                  </a:cubicBezTo>
                  <a:lnTo>
                    <a:pt x="436418" y="529936"/>
                  </a:lnTo>
                </a:path>
              </a:pathLst>
            </a:custGeom>
            <a:noFill/>
            <a:ln w="69850" cap="flat">
              <a:solidFill>
                <a:srgbClr val="00CC99">
                  <a:alpha val="64000"/>
                </a:srgbClr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B6A2C91-BA53-AF47-8893-63CE26537D91}"/>
                </a:ext>
              </a:extLst>
            </p:cNvPr>
            <p:cNvSpPr/>
            <p:nvPr/>
          </p:nvSpPr>
          <p:spPr>
            <a:xfrm rot="1522045" flipH="1">
              <a:off x="6269634" y="4316517"/>
              <a:ext cx="238783" cy="1209648"/>
            </a:xfrm>
            <a:custGeom>
              <a:avLst/>
              <a:gdLst>
                <a:gd name="connsiteX0" fmla="*/ 0 w 557894"/>
                <a:gd name="connsiteY0" fmla="*/ 0 h 705054"/>
                <a:gd name="connsiteX1" fmla="*/ 540327 w 557894"/>
                <a:gd name="connsiteY1" fmla="*/ 685800 h 705054"/>
                <a:gd name="connsiteX2" fmla="*/ 436418 w 557894"/>
                <a:gd name="connsiteY2" fmla="*/ 529936 h 705054"/>
                <a:gd name="connsiteX3" fmla="*/ 436418 w 557894"/>
                <a:gd name="connsiteY3" fmla="*/ 529936 h 70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894" h="705054">
                  <a:moveTo>
                    <a:pt x="0" y="0"/>
                  </a:moveTo>
                  <a:lnTo>
                    <a:pt x="540327" y="685800"/>
                  </a:lnTo>
                  <a:cubicBezTo>
                    <a:pt x="613063" y="774123"/>
                    <a:pt x="436418" y="529936"/>
                    <a:pt x="436418" y="529936"/>
                  </a:cubicBezTo>
                  <a:lnTo>
                    <a:pt x="436418" y="529936"/>
                  </a:lnTo>
                </a:path>
              </a:pathLst>
            </a:custGeom>
            <a:noFill/>
            <a:ln w="69850" cap="flat">
              <a:solidFill>
                <a:srgbClr val="00CC99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DA3532F-D08C-0E48-8D10-B4CE1EFC706F}"/>
                </a:ext>
              </a:extLst>
            </p:cNvPr>
            <p:cNvSpPr/>
            <p:nvPr/>
          </p:nvSpPr>
          <p:spPr>
            <a:xfrm>
              <a:off x="6669672" y="4366633"/>
              <a:ext cx="113016" cy="13696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973D15-3222-5B47-B3B0-B379CCB9363A}"/>
              </a:ext>
            </a:extLst>
          </p:cNvPr>
          <p:cNvGrpSpPr/>
          <p:nvPr/>
        </p:nvGrpSpPr>
        <p:grpSpPr>
          <a:xfrm>
            <a:off x="6254833" y="3035560"/>
            <a:ext cx="2826327" cy="3100728"/>
            <a:chOff x="4432689" y="2816269"/>
            <a:chExt cx="2826327" cy="31007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141D5FE-72FD-2D4B-AB16-BECABA89C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689" y="2816269"/>
              <a:ext cx="2826327" cy="3100728"/>
            </a:xfrm>
            <a:prstGeom prst="rect">
              <a:avLst/>
            </a:prstGeom>
          </p:spPr>
        </p:pic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2542F68-FBDC-4244-9380-A41ED09226EF}"/>
                </a:ext>
              </a:extLst>
            </p:cNvPr>
            <p:cNvSpPr/>
            <p:nvPr/>
          </p:nvSpPr>
          <p:spPr>
            <a:xfrm flipH="1">
              <a:off x="5347429" y="3422577"/>
              <a:ext cx="767044" cy="981641"/>
            </a:xfrm>
            <a:custGeom>
              <a:avLst/>
              <a:gdLst>
                <a:gd name="connsiteX0" fmla="*/ 0 w 557894"/>
                <a:gd name="connsiteY0" fmla="*/ 0 h 705054"/>
                <a:gd name="connsiteX1" fmla="*/ 540327 w 557894"/>
                <a:gd name="connsiteY1" fmla="*/ 685800 h 705054"/>
                <a:gd name="connsiteX2" fmla="*/ 436418 w 557894"/>
                <a:gd name="connsiteY2" fmla="*/ 529936 h 705054"/>
                <a:gd name="connsiteX3" fmla="*/ 436418 w 557894"/>
                <a:gd name="connsiteY3" fmla="*/ 529936 h 70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894" h="705054">
                  <a:moveTo>
                    <a:pt x="0" y="0"/>
                  </a:moveTo>
                  <a:lnTo>
                    <a:pt x="540327" y="685800"/>
                  </a:lnTo>
                  <a:cubicBezTo>
                    <a:pt x="613063" y="774123"/>
                    <a:pt x="436418" y="529936"/>
                    <a:pt x="436418" y="529936"/>
                  </a:cubicBezTo>
                  <a:lnTo>
                    <a:pt x="436418" y="529936"/>
                  </a:lnTo>
                </a:path>
              </a:pathLst>
            </a:custGeom>
            <a:noFill/>
            <a:ln w="69850" cap="flat">
              <a:solidFill>
                <a:schemeClr val="accent6">
                  <a:lumMod val="75000"/>
                  <a:alpha val="68000"/>
                </a:schemeClr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D9F6FEA-59B6-5B4B-A392-1118F9617DA0}"/>
                </a:ext>
              </a:extLst>
            </p:cNvPr>
            <p:cNvSpPr/>
            <p:nvPr/>
          </p:nvSpPr>
          <p:spPr>
            <a:xfrm>
              <a:off x="5321909" y="4404218"/>
              <a:ext cx="1434116" cy="45719"/>
            </a:xfrm>
            <a:custGeom>
              <a:avLst/>
              <a:gdLst>
                <a:gd name="connsiteX0" fmla="*/ 0 w 557894"/>
                <a:gd name="connsiteY0" fmla="*/ 0 h 705054"/>
                <a:gd name="connsiteX1" fmla="*/ 540327 w 557894"/>
                <a:gd name="connsiteY1" fmla="*/ 685800 h 705054"/>
                <a:gd name="connsiteX2" fmla="*/ 436418 w 557894"/>
                <a:gd name="connsiteY2" fmla="*/ 529936 h 705054"/>
                <a:gd name="connsiteX3" fmla="*/ 436418 w 557894"/>
                <a:gd name="connsiteY3" fmla="*/ 529936 h 70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894" h="705054">
                  <a:moveTo>
                    <a:pt x="0" y="0"/>
                  </a:moveTo>
                  <a:lnTo>
                    <a:pt x="540327" y="685800"/>
                  </a:lnTo>
                  <a:cubicBezTo>
                    <a:pt x="613063" y="774123"/>
                    <a:pt x="436418" y="529936"/>
                    <a:pt x="436418" y="529936"/>
                  </a:cubicBezTo>
                  <a:lnTo>
                    <a:pt x="436418" y="529936"/>
                  </a:lnTo>
                </a:path>
              </a:pathLst>
            </a:custGeom>
            <a:noFill/>
            <a:ln w="69850" cap="flat">
              <a:solidFill>
                <a:schemeClr val="accent6">
                  <a:lumMod val="75000"/>
                  <a:alpha val="49000"/>
                </a:schemeClr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428FED1-8935-024A-8E28-4A3B85911283}"/>
                </a:ext>
              </a:extLst>
            </p:cNvPr>
            <p:cNvSpPr/>
            <p:nvPr/>
          </p:nvSpPr>
          <p:spPr>
            <a:xfrm rot="1522045">
              <a:off x="5179390" y="4670061"/>
              <a:ext cx="1010673" cy="556991"/>
            </a:xfrm>
            <a:custGeom>
              <a:avLst/>
              <a:gdLst>
                <a:gd name="connsiteX0" fmla="*/ 0 w 557894"/>
                <a:gd name="connsiteY0" fmla="*/ 0 h 705054"/>
                <a:gd name="connsiteX1" fmla="*/ 540327 w 557894"/>
                <a:gd name="connsiteY1" fmla="*/ 685800 h 705054"/>
                <a:gd name="connsiteX2" fmla="*/ 436418 w 557894"/>
                <a:gd name="connsiteY2" fmla="*/ 529936 h 705054"/>
                <a:gd name="connsiteX3" fmla="*/ 436418 w 557894"/>
                <a:gd name="connsiteY3" fmla="*/ 529936 h 70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894" h="705054">
                  <a:moveTo>
                    <a:pt x="0" y="0"/>
                  </a:moveTo>
                  <a:lnTo>
                    <a:pt x="540327" y="685800"/>
                  </a:lnTo>
                  <a:cubicBezTo>
                    <a:pt x="613063" y="774123"/>
                    <a:pt x="436418" y="529936"/>
                    <a:pt x="436418" y="529936"/>
                  </a:cubicBezTo>
                  <a:lnTo>
                    <a:pt x="436418" y="529936"/>
                  </a:lnTo>
                </a:path>
              </a:pathLst>
            </a:custGeom>
            <a:noFill/>
            <a:ln w="69850" cap="flat">
              <a:solidFill>
                <a:schemeClr val="accent6">
                  <a:lumMod val="75000"/>
                  <a:alpha val="63000"/>
                </a:schemeClr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1E73C48-B266-E643-BF72-6D2DD7AD841C}"/>
                </a:ext>
              </a:extLst>
            </p:cNvPr>
            <p:cNvSpPr/>
            <p:nvPr/>
          </p:nvSpPr>
          <p:spPr>
            <a:xfrm>
              <a:off x="5290921" y="4366633"/>
              <a:ext cx="113016" cy="13696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08348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999" y="1495336"/>
            <a:ext cx="8905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Consider the problem of finding </a:t>
            </a:r>
            <a:r>
              <a:rPr lang="en-US" i="1" dirty="0"/>
              <a:t>R</a:t>
            </a:r>
            <a:r>
              <a:rPr lang="en-US" i="1" baseline="-25000" dirty="0"/>
              <a:t>eq</a:t>
            </a:r>
            <a:r>
              <a:rPr lang="en-US" dirty="0"/>
              <a:t> for the circuit shown:</a:t>
            </a:r>
          </a:p>
        </p:txBody>
      </p:sp>
      <p:pic>
        <p:nvPicPr>
          <p:cNvPr id="8" name="Picture 7" descr="Macintosh HD:Users:issabatarseh:Desktop:Screen Shot 2016-01-19 at 12.56.35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98" y="2523490"/>
            <a:ext cx="3570365" cy="2620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78579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 (solution)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6549" y="5798639"/>
            <a:ext cx="1758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Resistive circuit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999" y="1143000"/>
            <a:ext cx="9017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Solution (A) – Use </a:t>
            </a:r>
            <a:r>
              <a:rPr lang="en-US" b="1" dirty="0">
                <a:solidFill>
                  <a:srgbClr val="FF0000"/>
                </a:solidFill>
              </a:rPr>
              <a:t>the upper ∆</a:t>
            </a:r>
            <a:r>
              <a:rPr lang="en-US" b="1" dirty="0"/>
              <a:t> to Y transformation):</a:t>
            </a:r>
          </a:p>
          <a:p>
            <a:endParaRPr lang="en-US" dirty="0"/>
          </a:p>
          <a:p>
            <a:r>
              <a:rPr lang="en-US" dirty="0"/>
              <a:t>Consider transforming the ∆ configuration formed by resistors </a:t>
            </a:r>
            <a:r>
              <a:rPr lang="en-US" i="1" dirty="0"/>
              <a:t>R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i="1" baseline="-25000" dirty="0"/>
              <a:t>2</a:t>
            </a:r>
            <a:r>
              <a:rPr lang="en-US" dirty="0"/>
              <a:t>, and </a:t>
            </a:r>
            <a:r>
              <a:rPr lang="en-US" i="1" dirty="0"/>
              <a:t>R</a:t>
            </a:r>
            <a:r>
              <a:rPr lang="en-US" i="1" baseline="-25000" dirty="0"/>
              <a:t>5</a:t>
            </a:r>
            <a:r>
              <a:rPr lang="en-US" dirty="0"/>
              <a:t> as shown:</a:t>
            </a:r>
          </a:p>
        </p:txBody>
      </p:sp>
      <p:pic>
        <p:nvPicPr>
          <p:cNvPr id="8" name="Picture 7" descr="Macintosh HD:Users:issabatarseh:Desktop:Screen Shot 2016-01-19 at 12.56.35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712660"/>
            <a:ext cx="3489550" cy="2620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acintosh HD:Users:issabatarseh:Desktop:Screen Shot 2016-01-19 at 12.58.14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2660"/>
            <a:ext cx="3810000" cy="274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3616550" y="4022665"/>
            <a:ext cx="1082450" cy="2546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6E2A7F5-ED90-6F45-882D-D66CAD5D707B}"/>
              </a:ext>
            </a:extLst>
          </p:cNvPr>
          <p:cNvSpPr/>
          <p:nvPr/>
        </p:nvSpPr>
        <p:spPr>
          <a:xfrm>
            <a:off x="966355" y="2847109"/>
            <a:ext cx="2650194" cy="1693718"/>
          </a:xfrm>
          <a:prstGeom prst="ellipse">
            <a:avLst/>
          </a:prstGeom>
          <a:noFill/>
          <a:ln w="41275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327118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 (solution-cont’d)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999" y="1143000"/>
            <a:ext cx="9017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 the ∆-to-Y transformation equations come the following equations:</a:t>
            </a:r>
          </a:p>
        </p:txBody>
      </p:sp>
      <p:pic>
        <p:nvPicPr>
          <p:cNvPr id="9" name="Picture 8" descr="Macintosh HD:Users:issabatarseh:Desktop:Screen Shot 2016-01-19 at 12.58.14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3997"/>
            <a:ext cx="3937000" cy="32965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3616550" y="4022665"/>
            <a:ext cx="1082450" cy="2546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9" descr="Macintosh HD:Users:issabatarseh:Desktop:Screen Shot 2016-01-19 at 12.59.11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973996"/>
            <a:ext cx="4000500" cy="3658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Screen Shot 2016-01-31 at 8.16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8" y="5661412"/>
            <a:ext cx="7885211" cy="119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2442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  (solution-cont’d)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999" y="1143000"/>
            <a:ext cx="9017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 the ∆-to-Y transformation equations come the following equations: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59275" y="4022665"/>
            <a:ext cx="1082450" cy="2546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9" descr="Macintosh HD:Users:issabatarseh:Desktop:Screen Shot 2016-01-19 at 12.59.11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3996"/>
            <a:ext cx="4000500" cy="36589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144000" y="5111750"/>
            <a:ext cx="206375" cy="17462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774898"/>
              </p:ext>
            </p:extLst>
          </p:nvPr>
        </p:nvGraphicFramePr>
        <p:xfrm>
          <a:off x="971563" y="6014321"/>
          <a:ext cx="1399032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317500" progId="Word.Document.12">
                  <p:link updateAutomatic="1"/>
                </p:oleObj>
              </mc:Choice>
              <mc:Fallback>
                <p:oleObj name="Document" r:id="rId3" imgW="5486400" imgH="317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63" y="6014321"/>
                        <a:ext cx="13990320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834769" y="3233116"/>
            <a:ext cx="131954" cy="11546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28702" y="2111423"/>
            <a:ext cx="4279228" cy="3936951"/>
            <a:chOff x="4528702" y="2111423"/>
            <a:chExt cx="4279228" cy="3936951"/>
          </a:xfrm>
        </p:grpSpPr>
        <p:grpSp>
          <p:nvGrpSpPr>
            <p:cNvPr id="17" name="Group 16"/>
            <p:cNvGrpSpPr/>
            <p:nvPr/>
          </p:nvGrpSpPr>
          <p:grpSpPr>
            <a:xfrm>
              <a:off x="4528702" y="2111423"/>
              <a:ext cx="4279228" cy="3936951"/>
              <a:chOff x="4528702" y="1926369"/>
              <a:chExt cx="4895700" cy="412200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28702" y="1926369"/>
                <a:ext cx="4778376" cy="4122005"/>
                <a:chOff x="4571999" y="1973995"/>
                <a:chExt cx="4778376" cy="4122005"/>
              </a:xfrm>
            </p:grpSpPr>
            <p:pic>
              <p:nvPicPr>
                <p:cNvPr id="8" name="Picture 7" descr="Macintosh HD:Users:issabatarseh:Desktop:Screen Shot 2016-01-19 at 1.00.24 AM.png"/>
                <p:cNvPicPr/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1999" y="1973995"/>
                  <a:ext cx="4778376" cy="41220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6477000" y="5111750"/>
                  <a:ext cx="95250" cy="174625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FFFFFF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9067714" y="5020352"/>
                <a:ext cx="356688" cy="24457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7372930" y="3348584"/>
              <a:ext cx="247414" cy="11546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8D77082-C102-5A41-94F1-65E191F5E1AC}"/>
              </a:ext>
            </a:extLst>
          </p:cNvPr>
          <p:cNvSpPr/>
          <p:nvPr/>
        </p:nvSpPr>
        <p:spPr>
          <a:xfrm>
            <a:off x="841664" y="5974773"/>
            <a:ext cx="5881254" cy="748145"/>
          </a:xfrm>
          <a:prstGeom prst="rect">
            <a:avLst/>
          </a:prstGeom>
          <a:noFill/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481737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16549" y="5798639"/>
            <a:ext cx="1758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Resistive circuit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624" y="1373832"/>
            <a:ext cx="901700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Solution (B) Use the </a:t>
            </a:r>
            <a:r>
              <a:rPr lang="en-US" b="1" dirty="0">
                <a:solidFill>
                  <a:srgbClr val="FF0000"/>
                </a:solidFill>
              </a:rPr>
              <a:t>lower ∆</a:t>
            </a:r>
            <a:r>
              <a:rPr lang="en-US" b="1" dirty="0"/>
              <a:t> to Y transformation):</a:t>
            </a:r>
            <a:endParaRPr lang="en-US" dirty="0"/>
          </a:p>
          <a:p>
            <a:r>
              <a:rPr lang="en-US" dirty="0"/>
              <a:t>Consider transforming the ∆ configuration formed by resistors </a:t>
            </a:r>
            <a:r>
              <a:rPr lang="en-US" i="1" dirty="0"/>
              <a:t>R</a:t>
            </a:r>
            <a:r>
              <a:rPr lang="en-US" i="1" baseline="-25000" dirty="0"/>
              <a:t>3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i="1" baseline="-25000" dirty="0"/>
              <a:t>4</a:t>
            </a:r>
            <a:r>
              <a:rPr lang="en-US" dirty="0"/>
              <a:t>, and </a:t>
            </a:r>
            <a:r>
              <a:rPr lang="en-US" i="1" dirty="0"/>
              <a:t>R</a:t>
            </a:r>
            <a:r>
              <a:rPr lang="en-US" i="1" baseline="-25000" dirty="0"/>
              <a:t>5</a:t>
            </a:r>
            <a:r>
              <a:rPr lang="en-US" dirty="0"/>
              <a:t> as shown;</a:t>
            </a:r>
          </a:p>
        </p:txBody>
      </p:sp>
      <p:pic>
        <p:nvPicPr>
          <p:cNvPr id="8" name="Picture 7" descr="Macintosh HD:Users:issabatarseh:Desktop:Screen Shot 2016-01-19 at 12.56.35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" y="2872739"/>
            <a:ext cx="3489550" cy="2620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3705225" y="4276262"/>
            <a:ext cx="1082450" cy="2546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9" descr="Macintosh HD:Users:issabatarseh:Desktop:Screen Shot 2016-01-19 at 1.11.52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2574160"/>
            <a:ext cx="3413125" cy="29185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285DBC-4128-E04A-90E1-5AC5472E8F1A}"/>
              </a:ext>
            </a:extLst>
          </p:cNvPr>
          <p:cNvSpPr/>
          <p:nvPr/>
        </p:nvSpPr>
        <p:spPr>
          <a:xfrm>
            <a:off x="2704115" y="361981"/>
            <a:ext cx="3690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Example  (solution-cont’d)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CC723E-3101-874B-8735-631146B32525}"/>
              </a:ext>
            </a:extLst>
          </p:cNvPr>
          <p:cNvSpPr/>
          <p:nvPr/>
        </p:nvSpPr>
        <p:spPr>
          <a:xfrm>
            <a:off x="1001056" y="3799031"/>
            <a:ext cx="2650194" cy="1693718"/>
          </a:xfrm>
          <a:prstGeom prst="ellipse">
            <a:avLst/>
          </a:prstGeom>
          <a:noFill/>
          <a:ln w="41275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137341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16549" y="5798639"/>
            <a:ext cx="1758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Resistive circuit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624" y="1373832"/>
            <a:ext cx="901700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Solution (C) - Use </a:t>
            </a:r>
            <a:r>
              <a:rPr lang="en-US" b="1" dirty="0">
                <a:solidFill>
                  <a:srgbClr val="FF0000"/>
                </a:solidFill>
              </a:rPr>
              <a:t>the right Y </a:t>
            </a:r>
            <a:r>
              <a:rPr lang="en-US" b="1" dirty="0"/>
              <a:t>to ∆ transformation):</a:t>
            </a:r>
            <a:endParaRPr lang="en-US" dirty="0"/>
          </a:p>
          <a:p>
            <a:r>
              <a:rPr lang="en-US" dirty="0"/>
              <a:t>Consider transforming the Y configuration formed by resistors </a:t>
            </a:r>
            <a:r>
              <a:rPr lang="en-US" i="1" dirty="0"/>
              <a:t>R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baseline="-25000" dirty="0"/>
              <a:t>4</a:t>
            </a:r>
            <a:r>
              <a:rPr lang="en-US" dirty="0"/>
              <a:t>, and </a:t>
            </a:r>
            <a:r>
              <a:rPr lang="en-US" i="1" dirty="0"/>
              <a:t>R</a:t>
            </a:r>
            <a:r>
              <a:rPr lang="en-US" baseline="-25000" dirty="0"/>
              <a:t>5</a:t>
            </a:r>
            <a:r>
              <a:rPr lang="en-US" dirty="0"/>
              <a:t> as shown:</a:t>
            </a:r>
          </a:p>
        </p:txBody>
      </p:sp>
      <p:pic>
        <p:nvPicPr>
          <p:cNvPr id="8" name="Picture 7" descr="Macintosh HD:Users:issabatarseh:Desktop:Screen Shot 2016-01-19 at 12.56.35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" y="2731387"/>
            <a:ext cx="3489550" cy="2620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3854674" y="4041392"/>
            <a:ext cx="1082450" cy="2546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8" descr="Macintosh HD:Users:issabatarseh:Desktop:Screen Shot 2016-01-19 at 1.18.42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62" y="2574160"/>
            <a:ext cx="3197437" cy="29344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415D11-E9EB-CF44-B2EF-CE65EE887BF5}"/>
              </a:ext>
            </a:extLst>
          </p:cNvPr>
          <p:cNvSpPr/>
          <p:nvPr/>
        </p:nvSpPr>
        <p:spPr>
          <a:xfrm>
            <a:off x="2573645" y="361981"/>
            <a:ext cx="3844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Example 3 (solution-cont’d)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78B20C-C6EE-5F47-A51F-470E7FEC1E48}"/>
              </a:ext>
            </a:extLst>
          </p:cNvPr>
          <p:cNvSpPr/>
          <p:nvPr/>
        </p:nvSpPr>
        <p:spPr>
          <a:xfrm rot="16200000">
            <a:off x="1526133" y="3145556"/>
            <a:ext cx="2518901" cy="1892780"/>
          </a:xfrm>
          <a:prstGeom prst="ellipse">
            <a:avLst/>
          </a:prstGeom>
          <a:noFill/>
          <a:ln w="41275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04345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90600" y="1143000"/>
            <a:ext cx="8153400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</a:pPr>
            <a:endParaRPr sz="1400" i="1" dirty="0"/>
          </a:p>
          <a:p>
            <a:pPr marL="0" lvl="0" indent="0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lecture today will focus on Sections 3.3 and 3.4:</a:t>
            </a:r>
          </a:p>
          <a:p>
            <a:pPr marL="0" lvl="0" indent="0">
              <a:buNone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0" lvl="0" indent="0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* Present two simple, but important, formulas: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	Voltage Division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	Current Division</a:t>
            </a:r>
          </a:p>
          <a:p>
            <a:pPr marL="0" lvl="0" indent="0">
              <a:buNone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0" lvl="0" indent="0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* Two simple practical analysis methods:</a:t>
            </a:r>
          </a:p>
          <a:p>
            <a:pPr marL="0" lvl="0" indent="0">
              <a:buNone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781050" lvl="1" indent="-381000">
              <a:buChar char="•"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Intuitive Method: Circuit Reduction</a:t>
            </a:r>
          </a:p>
          <a:p>
            <a:pPr marL="781050" lvl="1" indent="-381000">
              <a:buChar char="•"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Delta and Wye Connection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16549" y="5798639"/>
            <a:ext cx="1758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Resistive circuit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624" y="1135707"/>
            <a:ext cx="901700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Solution (D) – Use </a:t>
            </a:r>
            <a:r>
              <a:rPr lang="en-US" b="1" dirty="0">
                <a:solidFill>
                  <a:srgbClr val="FF0000"/>
                </a:solidFill>
              </a:rPr>
              <a:t>the left Y </a:t>
            </a:r>
            <a:r>
              <a:rPr lang="en-US" b="1" dirty="0"/>
              <a:t>to ∆ transformation):</a:t>
            </a:r>
            <a:endParaRPr lang="en-US" dirty="0"/>
          </a:p>
          <a:p>
            <a:r>
              <a:rPr lang="en-US" dirty="0"/>
              <a:t>Consider transforming the Y configuration formed by resistors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baseline="-25000" dirty="0"/>
              <a:t>3</a:t>
            </a:r>
            <a:r>
              <a:rPr lang="en-US" dirty="0"/>
              <a:t>, and </a:t>
            </a:r>
            <a:r>
              <a:rPr lang="en-US" i="1" dirty="0"/>
              <a:t>R</a:t>
            </a:r>
            <a:r>
              <a:rPr lang="en-US" baseline="-25000" dirty="0"/>
              <a:t>5</a:t>
            </a:r>
            <a:r>
              <a:rPr lang="en-US" dirty="0"/>
              <a:t> as shown:</a:t>
            </a:r>
          </a:p>
        </p:txBody>
      </p:sp>
      <p:pic>
        <p:nvPicPr>
          <p:cNvPr id="8" name="Picture 7" descr="Macintosh HD:Users:issabatarseh:Desktop:Screen Shot 2016-01-19 at 12.56.35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712660"/>
            <a:ext cx="3489550" cy="2620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3616550" y="4022665"/>
            <a:ext cx="1082450" cy="2546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9" descr="Macintosh HD:Users:issabatarseh:Desktop:Screen Shot 2016-01-19 at 1.19.53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34" y="2515553"/>
            <a:ext cx="3161665" cy="25168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070F430-A417-8147-A627-DCE4C77644D0}"/>
              </a:ext>
            </a:extLst>
          </p:cNvPr>
          <p:cNvSpPr/>
          <p:nvPr/>
        </p:nvSpPr>
        <p:spPr>
          <a:xfrm rot="16200000">
            <a:off x="796830" y="3152823"/>
            <a:ext cx="2213263" cy="1892780"/>
          </a:xfrm>
          <a:prstGeom prst="ellipse">
            <a:avLst/>
          </a:prstGeom>
          <a:noFill/>
          <a:ln w="41275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12D2CD-2049-3446-BC83-5B439C05C21B}"/>
              </a:ext>
            </a:extLst>
          </p:cNvPr>
          <p:cNvSpPr/>
          <p:nvPr/>
        </p:nvSpPr>
        <p:spPr>
          <a:xfrm>
            <a:off x="2573645" y="361981"/>
            <a:ext cx="3690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Example  (solution-cont’d)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9895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28C0FC-C830-5942-A561-D287696825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2811" y="99695"/>
            <a:ext cx="8539223" cy="513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2267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28C0FC-C830-5942-A561-D287696825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2811" y="123971"/>
            <a:ext cx="8539223" cy="5143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962B2E-D14E-D943-A5B3-7B5A1480A44C}"/>
                  </a:ext>
                </a:extLst>
              </p:cNvPr>
              <p:cNvSpPr txBox="1"/>
              <p:nvPr/>
            </p:nvSpPr>
            <p:spPr>
              <a:xfrm>
                <a:off x="222811" y="3788887"/>
                <a:ext cx="3604722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In another words find </a:t>
                </a:r>
                <a:r>
                  <a:rPr lang="en-US" i="1" dirty="0">
                    <a:solidFill>
                      <a:srgbClr val="FF0000"/>
                    </a:solidFill>
                  </a:rPr>
                  <a:t>i</a:t>
                </a:r>
                <a:r>
                  <a:rPr kumimoji="0" lang="en-US" sz="24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kumimoji="0" lang="en-US" sz="2400" b="0" i="1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first then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kumimoji="0" lang="en-US" sz="2400" b="0" i="1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962B2E-D14E-D943-A5B3-7B5A1480A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11" y="3788887"/>
                <a:ext cx="3604722" cy="830995"/>
              </a:xfrm>
              <a:prstGeom prst="rect">
                <a:avLst/>
              </a:prstGeom>
              <a:blipFill>
                <a:blip r:embed="rId3"/>
                <a:stretch>
                  <a:fillRect l="-3860" t="-6061" r="-1754" b="-1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6309D35-9BE1-734D-83DE-B78370447A53}"/>
                  </a:ext>
                </a:extLst>
              </p:cNvPr>
              <p:cNvSpPr/>
              <p:nvPr/>
            </p:nvSpPr>
            <p:spPr>
              <a:xfrm>
                <a:off x="610938" y="5019925"/>
                <a:ext cx="1165447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6309D35-9BE1-734D-83DE-B78370447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38" y="5019925"/>
                <a:ext cx="1165447" cy="783804"/>
              </a:xfrm>
              <a:prstGeom prst="rect">
                <a:avLst/>
              </a:prstGeom>
              <a:blipFill>
                <a:blip r:embed="rId4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B5876A-7380-C849-9371-BB40B370A658}"/>
                  </a:ext>
                </a:extLst>
              </p:cNvPr>
              <p:cNvSpPr/>
              <p:nvPr/>
            </p:nvSpPr>
            <p:spPr>
              <a:xfrm>
                <a:off x="1009091" y="2607449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B5876A-7380-C849-9371-BB40B370A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91" y="2607449"/>
                <a:ext cx="36913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9B2FE39-ACDB-8D43-B1F5-B16FB575D65A}"/>
              </a:ext>
            </a:extLst>
          </p:cNvPr>
          <p:cNvGrpSpPr/>
          <p:nvPr/>
        </p:nvGrpSpPr>
        <p:grpSpPr>
          <a:xfrm>
            <a:off x="1050378" y="2797359"/>
            <a:ext cx="74160" cy="31680"/>
            <a:chOff x="1050378" y="2797359"/>
            <a:chExt cx="74160" cy="3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3D92EAA-B93D-BB4C-BF31-60A4A190A1A3}"/>
                    </a:ext>
                  </a:extLst>
                </p14:cNvPr>
                <p14:cNvContentPartPr/>
                <p14:nvPr/>
              </p14:nvContentPartPr>
              <p14:xfrm>
                <a:off x="1050378" y="2800239"/>
                <a:ext cx="34920" cy="28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3D92EAA-B93D-BB4C-BF31-60A4A190A1A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1738" y="2791599"/>
                  <a:ext cx="52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3B985C2-02B7-3F4A-B280-6E1373F22A41}"/>
                    </a:ext>
                  </a:extLst>
                </p14:cNvPr>
                <p14:cNvContentPartPr/>
                <p14:nvPr/>
              </p14:nvContentPartPr>
              <p14:xfrm>
                <a:off x="1095738" y="2797359"/>
                <a:ext cx="28800" cy="30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3B985C2-02B7-3F4A-B280-6E1373F22A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87098" y="2788359"/>
                  <a:ext cx="46440" cy="4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7133275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28C0FC-C830-5942-A561-D287696825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2811" y="122766"/>
            <a:ext cx="8539223" cy="5143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962B2E-D14E-D943-A5B3-7B5A1480A44C}"/>
                  </a:ext>
                </a:extLst>
              </p:cNvPr>
              <p:cNvSpPr txBox="1"/>
              <p:nvPr/>
            </p:nvSpPr>
            <p:spPr>
              <a:xfrm>
                <a:off x="222811" y="3788887"/>
                <a:ext cx="3604722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In another words find </a:t>
                </a:r>
                <a:r>
                  <a:rPr lang="en-US" i="1" dirty="0">
                    <a:solidFill>
                      <a:srgbClr val="FF0000"/>
                    </a:solidFill>
                  </a:rPr>
                  <a:t>i</a:t>
                </a:r>
                <a:r>
                  <a:rPr kumimoji="0" lang="en-US" sz="24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kumimoji="0" lang="en-US" sz="2400" b="0" i="1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first then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kumimoji="0" lang="en-US" sz="2400" b="0" i="1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962B2E-D14E-D943-A5B3-7B5A1480A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11" y="3788887"/>
                <a:ext cx="3604722" cy="830995"/>
              </a:xfrm>
              <a:prstGeom prst="rect">
                <a:avLst/>
              </a:prstGeom>
              <a:blipFill>
                <a:blip r:embed="rId3"/>
                <a:stretch>
                  <a:fillRect l="-3860" t="-6061" r="-1754" b="-1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6309D35-9BE1-734D-83DE-B78370447A53}"/>
                  </a:ext>
                </a:extLst>
              </p:cNvPr>
              <p:cNvSpPr/>
              <p:nvPr/>
            </p:nvSpPr>
            <p:spPr>
              <a:xfrm>
                <a:off x="610938" y="5019925"/>
                <a:ext cx="1165447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6309D35-9BE1-734D-83DE-B78370447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38" y="5019925"/>
                <a:ext cx="1165447" cy="783804"/>
              </a:xfrm>
              <a:prstGeom prst="rect">
                <a:avLst/>
              </a:prstGeom>
              <a:blipFill>
                <a:blip r:embed="rId4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B5876A-7380-C849-9371-BB40B370A658}"/>
                  </a:ext>
                </a:extLst>
              </p:cNvPr>
              <p:cNvSpPr/>
              <p:nvPr/>
            </p:nvSpPr>
            <p:spPr>
              <a:xfrm>
                <a:off x="1009091" y="2607449"/>
                <a:ext cx="369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B5876A-7380-C849-9371-BB40B370A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91" y="2607449"/>
                <a:ext cx="36913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9B2FE39-ACDB-8D43-B1F5-B16FB575D65A}"/>
              </a:ext>
            </a:extLst>
          </p:cNvPr>
          <p:cNvGrpSpPr/>
          <p:nvPr/>
        </p:nvGrpSpPr>
        <p:grpSpPr>
          <a:xfrm>
            <a:off x="1050378" y="2797359"/>
            <a:ext cx="74160" cy="31680"/>
            <a:chOff x="1050378" y="2797359"/>
            <a:chExt cx="74160" cy="3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3D92EAA-B93D-BB4C-BF31-60A4A190A1A3}"/>
                    </a:ext>
                  </a:extLst>
                </p14:cNvPr>
                <p14:cNvContentPartPr/>
                <p14:nvPr/>
              </p14:nvContentPartPr>
              <p14:xfrm>
                <a:off x="1050378" y="2800239"/>
                <a:ext cx="34920" cy="28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3D92EAA-B93D-BB4C-BF31-60A4A190A1A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1378" y="2791239"/>
                  <a:ext cx="52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3B985C2-02B7-3F4A-B280-6E1373F22A41}"/>
                    </a:ext>
                  </a:extLst>
                </p14:cNvPr>
                <p14:cNvContentPartPr/>
                <p14:nvPr/>
              </p14:nvContentPartPr>
              <p14:xfrm>
                <a:off x="1095738" y="2797359"/>
                <a:ext cx="28800" cy="30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3B985C2-02B7-3F4A-B280-6E1373F22A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86738" y="2788359"/>
                  <a:ext cx="46440" cy="48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A04E955-3375-C241-99D5-4EF8CF254228}"/>
              </a:ext>
            </a:extLst>
          </p:cNvPr>
          <p:cNvSpPr txBox="1"/>
          <p:nvPr/>
        </p:nvSpPr>
        <p:spPr>
          <a:xfrm>
            <a:off x="1776385" y="6061839"/>
            <a:ext cx="686662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Dr.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Batarseh’s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 Pearson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eText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 – Copy Rights Protected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247887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C9A91-00A9-414F-8D6D-F17722FA9D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8089" y="0"/>
            <a:ext cx="8330878" cy="45488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4055B7-E8AA-4C44-A1BC-14A60BB264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93461" y="4548851"/>
            <a:ext cx="3557809" cy="211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2906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D43C12-CB77-F445-BDD7-CE5DAD5A42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7360" y="190983"/>
            <a:ext cx="6664124" cy="30094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F1C110-EBAC-3540-9E74-3D700C20051F}"/>
              </a:ext>
            </a:extLst>
          </p:cNvPr>
          <p:cNvSpPr/>
          <p:nvPr/>
        </p:nvSpPr>
        <p:spPr>
          <a:xfrm>
            <a:off x="294329" y="3139016"/>
            <a:ext cx="2791149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Redrawn as follows: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C60AF-5B08-3543-9354-C723553065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02933" y="3970212"/>
            <a:ext cx="4226130" cy="269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8291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5E43ACD-704C-5542-88F3-DF98694E4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84" y="344264"/>
            <a:ext cx="88546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Next, combine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en-US" altLang="en-US" sz="1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' and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en-US" altLang="en-US" sz="1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parallel and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en-US" altLang="en-US" sz="1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' and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en-US" altLang="en-US" sz="1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also in parallel as shown: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17F705A-1874-0D42-8B00-1B1612B715AA}"/>
                  </a:ext>
                </a:extLst>
              </p:cNvPr>
              <p:cNvSpPr/>
              <p:nvPr/>
            </p:nvSpPr>
            <p:spPr>
              <a:xfrm>
                <a:off x="144684" y="3555416"/>
                <a:ext cx="8854632" cy="2070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Finally,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obtained by combining the two resistors of Figure 3.58(d) in series to yield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//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//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)//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=(21//10+12.6//4)//10.5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17F705A-1874-0D42-8B00-1B1612B71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84" y="3555416"/>
                <a:ext cx="8854632" cy="2070823"/>
              </a:xfrm>
              <a:prstGeom prst="rect">
                <a:avLst/>
              </a:prstGeom>
              <a:blipFill>
                <a:blip r:embed="rId2"/>
                <a:stretch>
                  <a:fillRect l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B72BE2D-C385-5548-929B-2B826991F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30" y="990595"/>
            <a:ext cx="4068970" cy="2338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1C01BF3-9553-2245-8EAD-8BDB42C5C71C}"/>
                  </a:ext>
                </a:extLst>
              </p:cNvPr>
              <p:cNvSpPr/>
              <p:nvPr/>
            </p:nvSpPr>
            <p:spPr>
              <a:xfrm>
                <a:off x="416533" y="5354390"/>
                <a:ext cx="4572000" cy="8224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=(6.774+3.036)//10.5=9.81//10.5=5.1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1C01BF3-9553-2245-8EAD-8BDB42C5C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33" y="5354390"/>
                <a:ext cx="4572000" cy="822469"/>
              </a:xfrm>
              <a:prstGeom prst="rect">
                <a:avLst/>
              </a:prstGeom>
              <a:blipFill>
                <a:blip r:embed="rId4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75636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02CFA6F-4469-D644-A0E8-595D06C42C50}"/>
                  </a:ext>
                </a:extLst>
              </p:cNvPr>
              <p:cNvSpPr/>
              <p:nvPr/>
            </p:nvSpPr>
            <p:spPr>
              <a:xfrm>
                <a:off x="266218" y="390394"/>
                <a:ext cx="8877782" cy="2143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total power defined by the voltage source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r>
                  <a:rPr lang="en-US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given by,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5.1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=19.61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𝑚𝑊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02CFA6F-4469-D644-A0E8-595D06C42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18" y="390394"/>
                <a:ext cx="8877782" cy="2143407"/>
              </a:xfrm>
              <a:prstGeom prst="rect">
                <a:avLst/>
              </a:prstGeom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97218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4ACC8B-D0D6-D34C-A7C6-0FF01C95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3" y="298071"/>
            <a:ext cx="8808333" cy="406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6029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653AC8-AD3C-1B4B-9BDC-F068C3BE2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321"/>
            <a:ext cx="8669438" cy="3946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35DC3F-3FBA-224B-9178-2F6CDD0087CF}"/>
                  </a:ext>
                </a:extLst>
              </p:cNvPr>
              <p:cNvSpPr/>
              <p:nvPr/>
            </p:nvSpPr>
            <p:spPr>
              <a:xfrm>
                <a:off x="190982" y="3664940"/>
                <a:ext cx="9143999" cy="3192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From the ∆-to-Y transformation equations come the following equations:</a:t>
                </a:r>
              </a:p>
              <a:p>
                <a:pPr marL="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3+6+4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=1.385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3+6+4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=1.846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3+6+4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=0.923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D35DC3F-3FBA-224B-9178-2F6CDD008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82" y="3664940"/>
                <a:ext cx="9143999" cy="3192221"/>
              </a:xfrm>
              <a:prstGeom prst="rect">
                <a:avLst/>
              </a:prstGeom>
              <a:blipFill>
                <a:blip r:embed="rId3"/>
                <a:stretch>
                  <a:fillRect l="-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12796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Example  - Combining Resistors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What is the equivalent resistance seen between terminals “a” and “b?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Req ?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E94A3-4CC0-B84B-AB1B-12F2D730E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5" y="2287155"/>
            <a:ext cx="40386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7690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449302-9594-184C-9351-3D468B7F4B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3365" y="0"/>
            <a:ext cx="6710422" cy="3321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8C5450-1C54-024B-9E70-D603E0060E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1029" y="3321934"/>
            <a:ext cx="5943600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595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56F877-86F5-2F4C-B72E-F3871789100E}"/>
                  </a:ext>
                </a:extLst>
              </p:cNvPr>
              <p:cNvSpPr/>
              <p:nvPr/>
            </p:nvSpPr>
            <p:spPr>
              <a:xfrm>
                <a:off x="115747" y="0"/>
                <a:ext cx="8235387" cy="3505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Finally,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</a:t>
                </a:r>
                <a:r>
                  <a:rPr lang="en-US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eq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obtained by combining the two resistors in series to yield,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+[(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)//(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)=0.923+(5+1.38)//(10+1.846)=9.23+6.38//11.846=0.923+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75.577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18.226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=0.923+4.147=5.1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56F877-86F5-2F4C-B72E-F38717891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7" y="0"/>
                <a:ext cx="8235387" cy="3505832"/>
              </a:xfrm>
              <a:prstGeom prst="rect">
                <a:avLst/>
              </a:prstGeom>
              <a:blipFill>
                <a:blip r:embed="rId2"/>
                <a:stretch>
                  <a:fillRect l="-1077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71F1693-8B9C-2746-83FB-F6A2EE7D62E7}"/>
                  </a:ext>
                </a:extLst>
              </p:cNvPr>
              <p:cNvSpPr/>
              <p:nvPr/>
            </p:nvSpPr>
            <p:spPr>
              <a:xfrm>
                <a:off x="190981" y="4114296"/>
                <a:ext cx="8084917" cy="2143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total power defined by the voltage source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r>
                  <a:rPr lang="en-US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given by,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5.1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=19.61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𝑚𝑊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71F1693-8B9C-2746-83FB-F6A2EE7D6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81" y="4114296"/>
                <a:ext cx="8084917" cy="2143407"/>
              </a:xfrm>
              <a:prstGeom prst="rect">
                <a:avLst/>
              </a:prstGeom>
              <a:blipFill>
                <a:blip r:embed="rId3"/>
                <a:stretch>
                  <a:fillRect l="-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12431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DB2E05-FC54-9841-BEA0-CE90097F62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432" y="175039"/>
            <a:ext cx="8076235" cy="46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7583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D27922-E880-6A41-AB1C-26C5135D6C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5880" y="315000"/>
            <a:ext cx="7937339" cy="50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5594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Example  - Combining Resistors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What is the equivalent resistance seen between terminals “a” and “b?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Req ?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E94A3-4CC0-B84B-AB1B-12F2D730E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5" y="2287155"/>
            <a:ext cx="4038600" cy="3987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8194B8-2E62-C74C-8B3E-F88B2BEA4697}"/>
              </a:ext>
            </a:extLst>
          </p:cNvPr>
          <p:cNvSpPr txBox="1"/>
          <p:nvPr/>
        </p:nvSpPr>
        <p:spPr>
          <a:xfrm>
            <a:off x="363682" y="6104814"/>
            <a:ext cx="622381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None of the resistors are in series or in parallel !!!</a:t>
            </a:r>
          </a:p>
        </p:txBody>
      </p:sp>
    </p:spTree>
    <p:extLst>
      <p:ext uri="{BB962C8B-B14F-4D97-AF65-F5344CB8AC3E}">
        <p14:creationId xmlns:p14="http://schemas.microsoft.com/office/powerpoint/2010/main" val="387410183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Example  - Combining Resistors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One way to find the resistance between “a” and “b” is to </a:t>
            </a:r>
            <a:r>
              <a:rPr lang="en-US" sz="2000" u="sng" dirty="0">
                <a:solidFill>
                  <a:srgbClr val="FF0000"/>
                </a:solidFill>
              </a:rPr>
              <a:t>set-up an experiment in the lab</a:t>
            </a:r>
            <a:r>
              <a:rPr lang="en-US" sz="2000" dirty="0"/>
              <a:t> and apply a battery across terminals “a” and “b”: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E94A3-4CC0-B84B-AB1B-12F2D730E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5" y="2287155"/>
            <a:ext cx="4038600" cy="3987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8194B8-2E62-C74C-8B3E-F88B2BEA4697}"/>
              </a:ext>
            </a:extLst>
          </p:cNvPr>
          <p:cNvSpPr txBox="1"/>
          <p:nvPr/>
        </p:nvSpPr>
        <p:spPr>
          <a:xfrm>
            <a:off x="1171528" y="6121985"/>
            <a:ext cx="622381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None of the resistors are in series or in parallel !!!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F9A6C8F-1FF1-FA4E-80FA-FC391857CDD9}"/>
                  </a:ext>
                </a:extLst>
              </p14:cNvPr>
              <p14:cNvContentPartPr/>
              <p14:nvPr/>
            </p14:nvContentPartPr>
            <p14:xfrm>
              <a:off x="1922488" y="2834747"/>
              <a:ext cx="1441440" cy="3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F9A6C8F-1FF1-FA4E-80FA-FC391857CD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3848" y="2826107"/>
                <a:ext cx="14590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38D4EA-8648-F247-897B-0805CE87E80D}"/>
                  </a:ext>
                </a:extLst>
              </p14:cNvPr>
              <p14:cNvContentPartPr/>
              <p14:nvPr/>
            </p14:nvContentPartPr>
            <p14:xfrm>
              <a:off x="1802968" y="5816267"/>
              <a:ext cx="1540080" cy="50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38D4EA-8648-F247-897B-0805CE87E8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93968" y="5807627"/>
                <a:ext cx="15577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C036494-1682-5E4B-86CF-CF9F378B6321}"/>
                  </a:ext>
                </a:extLst>
              </p14:cNvPr>
              <p14:cNvContentPartPr/>
              <p14:nvPr/>
            </p14:nvContentPartPr>
            <p14:xfrm>
              <a:off x="1927888" y="2852747"/>
              <a:ext cx="46080" cy="1306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C036494-1682-5E4B-86CF-CF9F378B63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19248" y="2844107"/>
                <a:ext cx="63720" cy="132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4B67099-F2A5-124A-BA04-9C3199F5DE27}"/>
              </a:ext>
            </a:extLst>
          </p:cNvPr>
          <p:cNvGrpSpPr/>
          <p:nvPr/>
        </p:nvGrpSpPr>
        <p:grpSpPr>
          <a:xfrm>
            <a:off x="1574368" y="4167467"/>
            <a:ext cx="681840" cy="1681560"/>
            <a:chOff x="1574368" y="4167467"/>
            <a:chExt cx="681840" cy="168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BF3550A-7C60-5441-A990-5D2D65982AD1}"/>
                    </a:ext>
                  </a:extLst>
                </p14:cNvPr>
                <p14:cNvContentPartPr/>
                <p14:nvPr/>
              </p14:nvContentPartPr>
              <p14:xfrm>
                <a:off x="1574368" y="4167467"/>
                <a:ext cx="681840" cy="54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BF3550A-7C60-5441-A990-5D2D65982AD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65728" y="4158467"/>
                  <a:ext cx="699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F8C1E75-0B96-DF43-911A-6AF6C3201911}"/>
                    </a:ext>
                  </a:extLst>
                </p14:cNvPr>
                <p14:cNvContentPartPr/>
                <p14:nvPr/>
              </p14:nvContentPartPr>
              <p14:xfrm>
                <a:off x="1845448" y="4315067"/>
                <a:ext cx="212760" cy="11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F8C1E75-0B96-DF43-911A-6AF6C320191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36448" y="4306067"/>
                  <a:ext cx="230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E422DA-F029-3347-AC92-E6EFC4F483F8}"/>
                    </a:ext>
                  </a:extLst>
                </p14:cNvPr>
                <p14:cNvContentPartPr/>
                <p14:nvPr/>
              </p14:nvContentPartPr>
              <p14:xfrm>
                <a:off x="1601008" y="4469507"/>
                <a:ext cx="648000" cy="39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E422DA-F029-3347-AC92-E6EFC4F483F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92368" y="4460507"/>
                  <a:ext cx="665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4CA085F-33ED-4B4F-9EFB-A3D5365505F6}"/>
                    </a:ext>
                  </a:extLst>
                </p14:cNvPr>
                <p14:cNvContentPartPr/>
                <p14:nvPr/>
              </p14:nvContentPartPr>
              <p14:xfrm>
                <a:off x="1835728" y="4587947"/>
                <a:ext cx="247320" cy="28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4CA085F-33ED-4B4F-9EFB-A3D5365505F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26728" y="4579307"/>
                  <a:ext cx="264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C3BFA3E-102C-2342-AB44-9394C871FC83}"/>
                    </a:ext>
                  </a:extLst>
                </p14:cNvPr>
                <p14:cNvContentPartPr/>
                <p14:nvPr/>
              </p14:nvContentPartPr>
              <p14:xfrm>
                <a:off x="1901248" y="4643387"/>
                <a:ext cx="51840" cy="1205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C3BFA3E-102C-2342-AB44-9394C871FC8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92608" y="4634747"/>
                  <a:ext cx="69480" cy="122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019687D-B3B5-E447-861D-13C435F2FFB3}"/>
                  </a:ext>
                </a:extLst>
              </p14:cNvPr>
              <p14:cNvContentPartPr/>
              <p14:nvPr/>
            </p14:nvContentPartPr>
            <p14:xfrm>
              <a:off x="1712968" y="5772347"/>
              <a:ext cx="94320" cy="12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019687D-B3B5-E447-861D-13C435F2FF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50328" y="5709707"/>
                <a:ext cx="2199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731366F-B4A0-DE46-8D34-7FDD1128D68B}"/>
                  </a:ext>
                </a:extLst>
              </p14:cNvPr>
              <p14:cNvContentPartPr/>
              <p14:nvPr/>
            </p14:nvContentPartPr>
            <p14:xfrm>
              <a:off x="2259088" y="2754827"/>
              <a:ext cx="104760" cy="165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731366F-B4A0-DE46-8D34-7FDD1128D68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50448" y="2746187"/>
                <a:ext cx="12240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CFBE8A6-F4A0-0A44-B7AC-F9CE7B788399}"/>
              </a:ext>
            </a:extLst>
          </p:cNvPr>
          <p:cNvGrpSpPr/>
          <p:nvPr/>
        </p:nvGrpSpPr>
        <p:grpSpPr>
          <a:xfrm>
            <a:off x="2220928" y="2236427"/>
            <a:ext cx="115200" cy="336600"/>
            <a:chOff x="2220928" y="2236427"/>
            <a:chExt cx="11520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19B4A3F-6946-7545-93B6-A537665412C7}"/>
                    </a:ext>
                  </a:extLst>
                </p14:cNvPr>
                <p14:cNvContentPartPr/>
                <p14:nvPr/>
              </p14:nvContentPartPr>
              <p14:xfrm>
                <a:off x="2220928" y="2375747"/>
                <a:ext cx="115200" cy="19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19B4A3F-6946-7545-93B6-A537665412C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12288" y="2367107"/>
                  <a:ext cx="132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1D3408-880A-4E43-B546-6EB8C48ED13F}"/>
                    </a:ext>
                  </a:extLst>
                </p14:cNvPr>
                <p14:cNvContentPartPr/>
                <p14:nvPr/>
              </p14:nvContentPartPr>
              <p14:xfrm>
                <a:off x="2241808" y="2236427"/>
                <a:ext cx="36000" cy="53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41D3408-880A-4E43-B546-6EB8C48ED1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33168" y="2227787"/>
                  <a:ext cx="5364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55E8D87-E0E6-104E-A614-33AE9EACFE8E}"/>
                  </a:ext>
                </a:extLst>
              </p14:cNvPr>
              <p14:cNvContentPartPr/>
              <p14:nvPr/>
            </p14:nvContentPartPr>
            <p14:xfrm>
              <a:off x="970288" y="4280147"/>
              <a:ext cx="402480" cy="324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55E8D87-E0E6-104E-A614-33AE9EACFE8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61648" y="4271147"/>
                <a:ext cx="42012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A9E69EE-3FDC-C745-AE19-7ED1912053FB}"/>
                  </a:ext>
                </a:extLst>
              </p:cNvPr>
              <p:cNvSpPr txBox="1"/>
              <p:nvPr/>
            </p:nvSpPr>
            <p:spPr>
              <a:xfrm>
                <a:off x="5947216" y="2407386"/>
                <a:ext cx="2510984" cy="25417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i="1" dirty="0"/>
                  <a:t>Step 1: Measure I</a:t>
                </a: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2000" i="1" dirty="0"/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i="1" dirty="0"/>
                  <a:t>Step 2: Since you know V, then carry out Ohm’s Law</a:t>
                </a: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2000" i="1" dirty="0"/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A9E69EE-3FDC-C745-AE19-7ED191205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216" y="2407386"/>
                <a:ext cx="2510984" cy="2541719"/>
              </a:xfrm>
              <a:prstGeom prst="rect">
                <a:avLst/>
              </a:prstGeom>
              <a:blipFill>
                <a:blip r:embed="rId29"/>
                <a:stretch>
                  <a:fillRect l="-4523" t="-1493" r="-402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9449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3717"/>
            <a:ext cx="7772400" cy="2041525"/>
          </a:xfrm>
        </p:spPr>
        <p:txBody>
          <a:bodyPr/>
          <a:lstStyle/>
          <a:p>
            <a:pPr lvl="0"/>
            <a:r>
              <a:rPr lang="en-US" sz="32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Delta and Wye Connections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FCE2B3-4FE9-0D41-9258-E21E3751A3D3}"/>
              </a:ext>
            </a:extLst>
          </p:cNvPr>
          <p:cNvSpPr/>
          <p:nvPr/>
        </p:nvSpPr>
        <p:spPr>
          <a:xfrm>
            <a:off x="609600" y="1527016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some resistor circuits, none of the resistors can be combined either in series or in parallel.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EECCB-102D-CE43-A52F-5E0DDF252214}"/>
              </a:ext>
            </a:extLst>
          </p:cNvPr>
          <p:cNvSpPr/>
          <p:nvPr/>
        </p:nvSpPr>
        <p:spPr>
          <a:xfrm>
            <a:off x="609600" y="2459504"/>
            <a:ext cx="7921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Wye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delta</a:t>
            </a:r>
            <a:r>
              <a:rPr lang="en-US" dirty="0"/>
              <a:t> circuit interconnections are the most common configurations where resistors cannot be simplified by simple series or parallel.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C8778B-EB12-9740-BB27-6C033BC0EA9D}"/>
              </a:ext>
            </a:extLst>
          </p:cNvPr>
          <p:cNvSpPr/>
          <p:nvPr/>
        </p:nvSpPr>
        <p:spPr>
          <a:xfrm>
            <a:off x="6973456" y="3690768"/>
            <a:ext cx="416902" cy="50241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61C9A3-3F2E-FA46-842E-2353D59A0D52}"/>
              </a:ext>
            </a:extLst>
          </p:cNvPr>
          <p:cNvSpPr/>
          <p:nvPr/>
        </p:nvSpPr>
        <p:spPr>
          <a:xfrm>
            <a:off x="5196847" y="3761324"/>
            <a:ext cx="416902" cy="50241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C54715-5245-E34F-A4E2-833E5144B94B}"/>
              </a:ext>
            </a:extLst>
          </p:cNvPr>
          <p:cNvSpPr/>
          <p:nvPr/>
        </p:nvSpPr>
        <p:spPr>
          <a:xfrm>
            <a:off x="1065345" y="3992374"/>
            <a:ext cx="416902" cy="50241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F3C198-ED6C-F746-88E3-1A96CD16A72D}"/>
              </a:ext>
            </a:extLst>
          </p:cNvPr>
          <p:cNvSpPr/>
          <p:nvPr/>
        </p:nvSpPr>
        <p:spPr>
          <a:xfrm>
            <a:off x="2607327" y="5396726"/>
            <a:ext cx="416902" cy="50241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454598-570E-F649-BF82-C6713DB48D6B}"/>
              </a:ext>
            </a:extLst>
          </p:cNvPr>
          <p:cNvSpPr/>
          <p:nvPr/>
        </p:nvSpPr>
        <p:spPr>
          <a:xfrm>
            <a:off x="4287349" y="3992374"/>
            <a:ext cx="416902" cy="50241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E1FBB5-AA19-AA4A-A832-C5F9BBA12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52" y="4012533"/>
            <a:ext cx="1739900" cy="1930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1E165B-ACAA-DE4D-83DD-54A2A3BED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04" y="4038357"/>
            <a:ext cx="2933700" cy="1689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B7B5FEC-1A4F-2446-8F68-A50D141F56B9}"/>
              </a:ext>
            </a:extLst>
          </p:cNvPr>
          <p:cNvSpPr txBox="1"/>
          <p:nvPr/>
        </p:nvSpPr>
        <p:spPr>
          <a:xfrm>
            <a:off x="1974843" y="6200384"/>
            <a:ext cx="128015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Delta (△)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AF5B1B-8B1C-D344-98A8-92069EB4BF08}"/>
              </a:ext>
            </a:extLst>
          </p:cNvPr>
          <p:cNvSpPr/>
          <p:nvPr/>
        </p:nvSpPr>
        <p:spPr>
          <a:xfrm>
            <a:off x="5613749" y="6194142"/>
            <a:ext cx="120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i="1" dirty="0">
                <a:solidFill>
                  <a:srgbClr val="FF0000"/>
                </a:solidFill>
              </a:rPr>
              <a:t>Wye (Y)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549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3717"/>
            <a:ext cx="7772400" cy="2041525"/>
          </a:xfrm>
        </p:spPr>
        <p:txBody>
          <a:bodyPr/>
          <a:lstStyle/>
          <a:p>
            <a:pPr lvl="0"/>
            <a:r>
              <a:rPr lang="en-US" sz="32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Delta and Wye Connections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EECCB-102D-CE43-A52F-5E0DDF252214}"/>
              </a:ext>
            </a:extLst>
          </p:cNvPr>
          <p:cNvSpPr/>
          <p:nvPr/>
        </p:nvSpPr>
        <p:spPr>
          <a:xfrm>
            <a:off x="609600" y="1459408"/>
            <a:ext cx="7921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Other configuration of Wye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delta</a:t>
            </a:r>
            <a:r>
              <a:rPr lang="en-US" dirty="0"/>
              <a:t> circuit interconnections: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C8778B-EB12-9740-BB27-6C033BC0EA9D}"/>
              </a:ext>
            </a:extLst>
          </p:cNvPr>
          <p:cNvSpPr/>
          <p:nvPr/>
        </p:nvSpPr>
        <p:spPr>
          <a:xfrm>
            <a:off x="6973456" y="3690768"/>
            <a:ext cx="416902" cy="50241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61C9A3-3F2E-FA46-842E-2353D59A0D52}"/>
              </a:ext>
            </a:extLst>
          </p:cNvPr>
          <p:cNvSpPr/>
          <p:nvPr/>
        </p:nvSpPr>
        <p:spPr>
          <a:xfrm>
            <a:off x="5196847" y="3761324"/>
            <a:ext cx="416902" cy="50241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C54715-5245-E34F-A4E2-833E5144B94B}"/>
              </a:ext>
            </a:extLst>
          </p:cNvPr>
          <p:cNvSpPr/>
          <p:nvPr/>
        </p:nvSpPr>
        <p:spPr>
          <a:xfrm>
            <a:off x="1065345" y="3992374"/>
            <a:ext cx="416902" cy="50241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F3C198-ED6C-F746-88E3-1A96CD16A72D}"/>
              </a:ext>
            </a:extLst>
          </p:cNvPr>
          <p:cNvSpPr/>
          <p:nvPr/>
        </p:nvSpPr>
        <p:spPr>
          <a:xfrm>
            <a:off x="2607327" y="5396726"/>
            <a:ext cx="416902" cy="50241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454598-570E-F649-BF82-C6713DB48D6B}"/>
              </a:ext>
            </a:extLst>
          </p:cNvPr>
          <p:cNvSpPr/>
          <p:nvPr/>
        </p:nvSpPr>
        <p:spPr>
          <a:xfrm>
            <a:off x="4287349" y="3992374"/>
            <a:ext cx="416902" cy="50241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7B5FEC-1A4F-2446-8F68-A50D141F56B9}"/>
              </a:ext>
            </a:extLst>
          </p:cNvPr>
          <p:cNvSpPr txBox="1"/>
          <p:nvPr/>
        </p:nvSpPr>
        <p:spPr>
          <a:xfrm>
            <a:off x="3538221" y="2148704"/>
            <a:ext cx="128015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Delta (△)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AF5B1B-8B1C-D344-98A8-92069EB4BF08}"/>
              </a:ext>
            </a:extLst>
          </p:cNvPr>
          <p:cNvSpPr/>
          <p:nvPr/>
        </p:nvSpPr>
        <p:spPr>
          <a:xfrm>
            <a:off x="3625439" y="4263742"/>
            <a:ext cx="120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i="1" dirty="0">
                <a:solidFill>
                  <a:srgbClr val="FF0000"/>
                </a:solidFill>
              </a:rPr>
              <a:t>Wye (Y)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99AB66-1361-A74B-99F3-2EA1505355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08700" y="2335909"/>
            <a:ext cx="2146300" cy="1473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4207E8-5ADE-5346-9B34-D0F5E1608A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78300" y="3270250"/>
            <a:ext cx="787400" cy="317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DF74E0-D0AF-3F47-8A09-ECF343DD4D1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196847" y="2279097"/>
            <a:ext cx="2146300" cy="1625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89E2ED-29F2-F14C-983F-07EC10A2039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743700" y="4304465"/>
            <a:ext cx="1511300" cy="1828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80E6180-7FE5-614F-B595-4F67D321830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589238" y="4662318"/>
            <a:ext cx="1828800" cy="13081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A67E0C-D144-EA47-82BB-64C8F9A477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62513" y="5314989"/>
            <a:ext cx="787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31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Delta and Wye Connection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827031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 these two cases, we use a method known as the </a:t>
            </a:r>
            <a:r>
              <a:rPr lang="en-US" sz="2400" dirty="0">
                <a:solidFill>
                  <a:srgbClr val="FF0000"/>
                </a:solidFill>
              </a:rPr>
              <a:t>delta-to-wye (∆       Y) and</a:t>
            </a:r>
            <a:r>
              <a:rPr lang="en-US" sz="2000" dirty="0">
                <a:solidFill>
                  <a:srgbClr val="FF0000"/>
                </a:solidFill>
              </a:rPr>
              <a:t> wye-to-delta (Y        ∆) </a:t>
            </a:r>
            <a:r>
              <a:rPr lang="en-US" sz="2000" dirty="0"/>
              <a:t>transformations.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187297" y="5462223"/>
            <a:ext cx="2833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Circuit Transformation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0A9602-BCD9-6F44-A325-E244BDE17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2" y="2267741"/>
            <a:ext cx="4075816" cy="2958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A5537-B325-ED45-A15C-156245976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64" y="2158865"/>
            <a:ext cx="2733964" cy="306776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E376A4-4649-0040-8D50-95B0C5768564}"/>
              </a:ext>
            </a:extLst>
          </p:cNvPr>
          <p:cNvCxnSpPr>
            <a:cxnSpLocks/>
          </p:cNvCxnSpPr>
          <p:nvPr/>
        </p:nvCxnSpPr>
        <p:spPr>
          <a:xfrm>
            <a:off x="4052455" y="3512127"/>
            <a:ext cx="1319645" cy="0"/>
          </a:xfrm>
          <a:prstGeom prst="straightConnector1">
            <a:avLst/>
          </a:prstGeom>
          <a:noFill/>
          <a:ln w="41275" cap="flat">
            <a:solidFill>
              <a:srgbClr val="00CC99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DE949A-960F-3E43-9A96-93216E69C575}"/>
              </a:ext>
            </a:extLst>
          </p:cNvPr>
          <p:cNvCxnSpPr>
            <a:cxnSpLocks/>
          </p:cNvCxnSpPr>
          <p:nvPr/>
        </p:nvCxnSpPr>
        <p:spPr>
          <a:xfrm>
            <a:off x="7752995" y="1472473"/>
            <a:ext cx="467353" cy="0"/>
          </a:xfrm>
          <a:prstGeom prst="straightConnector1">
            <a:avLst/>
          </a:prstGeom>
          <a:noFill/>
          <a:ln w="41275" cap="flat">
            <a:solidFill>
              <a:srgbClr val="00CC99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86FAF5-475F-FC4F-ADB6-01F1BC9EAC0A}"/>
              </a:ext>
            </a:extLst>
          </p:cNvPr>
          <p:cNvCxnSpPr>
            <a:cxnSpLocks/>
          </p:cNvCxnSpPr>
          <p:nvPr/>
        </p:nvCxnSpPr>
        <p:spPr>
          <a:xfrm>
            <a:off x="2840885" y="1862867"/>
            <a:ext cx="467353" cy="0"/>
          </a:xfrm>
          <a:prstGeom prst="straightConnector1">
            <a:avLst/>
          </a:prstGeom>
          <a:noFill/>
          <a:ln w="41275" cap="flat">
            <a:solidFill>
              <a:srgbClr val="00CC99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7122155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Delta and Wye Transformation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Wye and delta circuit interconnections can be transformed from one configuration to the other by properly adjusting their resistor values.</a:t>
            </a:r>
          </a:p>
          <a:p>
            <a:endParaRPr lang="en-US" sz="2000" dirty="0"/>
          </a:p>
          <a:p>
            <a:r>
              <a:rPr lang="en-US" sz="2000" dirty="0"/>
              <a:t>To transform the ∆ configuration to Y configuration, you use the following relations:</a:t>
            </a:r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889831" y="6168010"/>
            <a:ext cx="32119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∆→Y and Y→∆ transformation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03" y="4094735"/>
            <a:ext cx="6422469" cy="1905091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441901"/>
              </p:ext>
            </p:extLst>
          </p:nvPr>
        </p:nvGraphicFramePr>
        <p:xfrm>
          <a:off x="1075703" y="3066048"/>
          <a:ext cx="1701873" cy="675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8400" imgH="444500" progId="Equation.3">
                  <p:embed/>
                </p:oleObj>
              </mc:Choice>
              <mc:Fallback>
                <p:oleObj name="Equation" r:id="rId3" imgW="1168400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703" y="3066048"/>
                        <a:ext cx="1701873" cy="675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278901"/>
              </p:ext>
            </p:extLst>
          </p:nvPr>
        </p:nvGraphicFramePr>
        <p:xfrm>
          <a:off x="3606452" y="3201376"/>
          <a:ext cx="1701873" cy="675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400" imgH="444500" progId="Equation.3">
                  <p:embed/>
                </p:oleObj>
              </mc:Choice>
              <mc:Fallback>
                <p:oleObj name="Equation" r:id="rId5" imgW="11684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452" y="3201376"/>
                        <a:ext cx="1701873" cy="675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356994"/>
              </p:ext>
            </p:extLst>
          </p:nvPr>
        </p:nvGraphicFramePr>
        <p:xfrm>
          <a:off x="6101769" y="3244988"/>
          <a:ext cx="1701870" cy="675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55700" imgH="444500" progId="Equation.3">
                  <p:embed/>
                </p:oleObj>
              </mc:Choice>
              <mc:Fallback>
                <p:oleObj name="Equation" r:id="rId7" imgW="11557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1769" y="3244988"/>
                        <a:ext cx="1701870" cy="675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530B604-ACA1-CD42-8F50-988A545150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72" y="5882351"/>
            <a:ext cx="3302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491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  <a:tailEnd type="arrow"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3593</TotalTime>
  <Words>922</Words>
  <Application>Microsoft Macintosh PowerPoint</Application>
  <PresentationFormat>On-screen Show (4:3)</PresentationFormat>
  <Paragraphs>104</Paragraphs>
  <Slides>33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Avenir Roman</vt:lpstr>
      <vt:lpstr>Cambria Math</vt:lpstr>
      <vt:lpstr>Times New Roman</vt:lpstr>
      <vt:lpstr>Times New Roman Bold</vt:lpstr>
      <vt:lpstr>Default</vt:lpstr>
      <vt:lpstr>file:///localhost/Users/issabatarseh/Desktop/EEL%203004/Macintosh%20HD:Users:issabatarseh:Desktop:EEL%203004:EEL%203004%20Spring%202016:EEL%203004%20Textbook:Chapter%203%20EEL%203004.docx!OLE_LINK8</vt:lpstr>
      <vt:lpstr>Equation</vt:lpstr>
      <vt:lpstr>EEL 3004 Electrical Networks   Lecture #6  Simple Circuit Analysis  Voltage and Current Division Formulas &amp; Delta and Wye Connection </vt:lpstr>
      <vt:lpstr>Lecture Objectives</vt:lpstr>
      <vt:lpstr>Example  - Combining Resistors</vt:lpstr>
      <vt:lpstr>Example  - Combining Resistors</vt:lpstr>
      <vt:lpstr>Example  - Combining Resistors</vt:lpstr>
      <vt:lpstr>Delta and Wye Connections</vt:lpstr>
      <vt:lpstr>Delta and Wye Connections</vt:lpstr>
      <vt:lpstr>Delta and Wye Connection</vt:lpstr>
      <vt:lpstr>Delta and Wye Transformation</vt:lpstr>
      <vt:lpstr>Delta and Wye Connection</vt:lpstr>
      <vt:lpstr>The most Common Connection – The Bridge Circuit</vt:lpstr>
      <vt:lpstr>Delta Connection</vt:lpstr>
      <vt:lpstr>Delta Connection</vt:lpstr>
      <vt:lpstr>Example </vt:lpstr>
      <vt:lpstr>Example  (solution)</vt:lpstr>
      <vt:lpstr>Example  (solution-cont’d)</vt:lpstr>
      <vt:lpstr>Example  (solution-cont’d)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 3004 ELECTRIC NETWORKS    Issa Batarseh  August 25, 2015</dc:title>
  <dc:creator>Ala'a Amarin</dc:creator>
  <cp:lastModifiedBy>Issa Batarseh</cp:lastModifiedBy>
  <cp:revision>298</cp:revision>
  <dcterms:modified xsi:type="dcterms:W3CDTF">2024-01-22T21:49:48Z</dcterms:modified>
</cp:coreProperties>
</file>