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530" r:id="rId2"/>
    <p:sldId id="298" r:id="rId3"/>
    <p:sldId id="260" r:id="rId4"/>
    <p:sldId id="596" r:id="rId5"/>
    <p:sldId id="604" r:id="rId6"/>
    <p:sldId id="598" r:id="rId7"/>
    <p:sldId id="605" r:id="rId8"/>
    <p:sldId id="606" r:id="rId9"/>
    <p:sldId id="607" r:id="rId10"/>
    <p:sldId id="608" r:id="rId11"/>
    <p:sldId id="609" r:id="rId12"/>
    <p:sldId id="610" r:id="rId13"/>
    <p:sldId id="611" r:id="rId14"/>
    <p:sldId id="61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14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46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03:43:21.3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0 890 24575,'0'-59'0,"0"-2"0,0 6 0,0 0 0,0-1 0,0-3 0,0-23 0,0 29 0,0 2 0,0-16 0,0 19 0,0-6 0,0 12 0,0 3 0,0 11 0,0 5 0,0 6 0,0 6 0,0 3 0,0-2 0,0-2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0:50:55.4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24575,'11'0'0,"-3"0"0,8 0 0,-3 0 0,-1 0 0,9 0 0,-12 0 0,12 0 0,-9 0 0,5 0 0,4 0 0,-7 0 0,7 0 0,-9 0 0,1 0 0,2 0 0,-6 0 0,7 0 0,-8 0 0,4 0 0,-5 0 0,1 0 0,3 0 0,-2 0 0,7 0 0,-8 0 0,4 0 0,-1 0 0,-2 0 0,6 0 0,-6 0 0,3 0 0,-5 0 0,1 0 0,-1 0 0,1 0 0,-1 0 0,1 0 0,-1 0 0,1 0 0,-1 0 0,1 0 0,-1 0 0,0 0 0,1 0 0,-1 0 0,1 0 0,-1 0 0,1 0 0,0 0 0,-1 0 0,1 0 0,-1 0 0,1 0 0,-1 0 0,0 0 0,-2 0 0,-2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0:50:55.4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0:50:55.4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8191,'0'4'0,"0"-1"0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0:50:55.4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0:50:55.4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0:50:55.4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0:50:55.4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0:50:55.4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1 193 24575,'15'0'0,"0"0"0,6 0 0,2 0 0,4 0 0,-4 0 0,3 0 0,-3 0 0,4 0 0,-4 0 0,3-8 0,-4 6 0,6-10 0,-6 7 0,5-4 0,-10 4 0,5-3 0,-6 7 0,1-6 0,0 6 0,-1-7 0,1 7 0,0-6 0,-5 6 0,4-6 0,-3 6 0,3-3 0,-3 4 0,2-4 0,-2 3 0,4-3 0,-5 4 0,4-3 0,-3 2 0,-1-3 0,4 0 0,-4 3 0,5-6 0,0 6 0,-1-3 0,1 0 0,-1 3 0,1-2 0,-4 3 0,2 0 0,-6 0 0,3 0 0,-5 0 0,1 0 0,-1 0 0,0 0 0,0 0 0,0 0 0,1 0 0,3 0 0,-2 0 0,7 0 0,-8 0 0,4 0 0,-5 0 0,1 0 0,-7 0 0,-5 0 0,-4 0 0,-2 0 0,3 0 0,-1 0 0,1 0 0,-1 0 0,1 0 0,-5 0 0,3 0 0,-6-4 0,2-1 0,-4 1 0,-4-4 0,3 3 0,-4 0 0,9-2 0,-2 6 0,6-3 0,-2 1 0,6-1 0,-1-3 0,8 4 0,-1-1 0,6 4 0,1 0 0,2 4 0,-1 0 0,2 4 0,-4-1 0,1-3 0,-1 3 0,1-3 0,-1 4 0,1-1 0,-1 1 0,1-1 0,-1 1 0,1-1 0,-1-3 0,1 3 0,-1-6 0,1 5 0,-2-5 0,-5 2 0,-2-3 0,-6 0 0,-4 4 0,2 0 0,-7 5 0,4-1 0,-5 0 0,0 0 0,0 1 0,1-1 0,3 0 0,1 0 0,5-1 0,-1 1 0,1-4 0,2 2 0,-1-5 0,5 5 0,-5-2 0,5 3 0,-5-3 0,5 2 0,-3-5 0,4 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0:50:55.4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0:50:55.4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190 16 8191,'-3'4'0,"-5"-1"5063,0-3-5063,-7 0 2818,7 0-2818,-4 0 1719,5 0-1719,-1 0 6784,0-3-6784,1 2 0,0-3 0,-1 4 0,1 0 0,-1 0 0,0 0 0,1 0 0,-1-3 0,1 2 0,-1-2 0,0 3 0,1-4 0,-1 3 0,1-2 0,3 3 0,1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03:43:23.1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24575,'59'0'0,"17"0"0,-10 0 0,21 0 0,0 0 0,-1 0 0,1 0 0,-31 0 0,15 0 0,-32 0 0,22 0 0,-7 0 0,-7 0 0,-1 0 0,-6 0 0,0 0 0,-6 0 0,-1 0 0,-10 0 0,3 0 0,-12 0 0,6 0 0,-11 0 0,2 0 0,-3 0 0,3 0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03:43:26.1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24575,'0'33'0,"0"6"0,0-12 0,0 1 0,0-2 0,0-3 0,0-4 0,0 1 0,0-7 0,0-1 0,0-1 0,0 0 0,0 7 0,0 4 0,0 6 0,0 4 0,0 3 0,0-1 0,0-1 0,0-11 0,0 0 0,0-5 0,0-5 0,0 0 0,0-5 0,14-22 0,-3 6 0,19-26 0,-11 12 0,9-7 0,-8-3 0,3 8 0,-4-7 0,-6 14 0,0-4 0,-5 10 0,0 0 0,-1 4 0,-2 1 0,1-1 0,-2-2 0,4-3 0,0-3 0,1 0 0,-1-1 0,0 4 0,0-3 0,0 4 0,0-1 0,0 1 0,-1 5 0,1-1 0,-1 4 0,4 0 0,-3 8 0,3 4 0,-3 5 0,4 8 0,2 2 0,11 11 0,2 14 0,-1-9 0,1 19 0,-7-16 0,2 12 0,4-1 0,-8 1 0,6-6 0,-12-2 0,6-6 0,-7-1 0,4 1 0,-5 0 0,-1-6 0,1 5 0,-5-11 0,4 5 0,-8-5 0,6-6 0,-6 4 0,3-8 0,0 4 0,-3-6 0,2 1 0,1-4 0,-3 2 0,2-6 0,-3 2 0,0-3 0,0 3 0,0-3 0,0 3 0,3-1 0,1-1 0,4 1 0,-4 2 0,3 0 0,-2 5 0,3-1 0,1 1 0,-1 0 0,0-1 0,0 1 0,0-4 0,0-2 0,-3-3 0,-2-1 0,0 4 0,-7-49 0,-4 2 0,-12-62 0,-5 9-204,9 36 1,0 0 203,2-1 0,0 2 0,-12-31 0,14 33 0,0 0 0,-6-17 0,-2-11 0,4 17 0,6 19 0,0 7 0,5 18 0,2 5 407,-1 4-407,3 1 0,-9-4 0,5 2 0,-5-2 0,2-1 0,0 4 0,-1-13 0,-3 7 0,3-7 0,-4 4 0,1 0 0,3 1 0,-3-1 0,3 0 0,-3 0 0,3 5 0,-3-4 0,4 3 0,0 0 0,0 2 0,0-1 0,0 7 0,4-6 0,-3 7 0,-1-1 0,0 2 0,-3 3 0,0 0 0,3 0 0,-3 0 0,3 3 0,1 1 0,-1 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03:43:28.6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24575,'0'38'0,"5"18"0,1-13 0,10 18 0,-9 12 0,12-21 0,-17 20 0,7-31 0,-5-5 0,-4-4 0,4-15 0,0 5 0,-3-5 0,2-5 0,-3 9 0,8-8 0,-6 19 0,13-8 0,-8 14 0,10-9 0,-2 10 0,0-11 0,3 11 0,-7-10 0,2 3 0,-4-9 0,0-2 0,-1-4 0,1 0 0,-1-5 0,-4 0 0,-1-5 0,4 1 0,-2 2 0,2-2 0,0 3 0,-3-3 0,4 3 0,0 2 0,0 8 0,1-3 0,3 4 0,-3-6 0,4 6 0,-5-4 0,0-1 0,1-1 0,-1-4 0,0 1 0,-1-2 0,1-3 0,-4-1 0,3 4 0,-6-2 0,5 2 0,-5-4 0,3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0:50:55.4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8191,'0'4'0,"0"0"0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0:50:55.4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0:50:55.4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0:50:55.4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0:50:55.4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131 0 24575,'-7'0'0,"0"4"0,3 0 0,-3 3 0,0 4 0,-2-3 0,-2 3 0,4-4 0,0 0 0,0-3 0,-1 3 0,0-3 0,1 3 0,-1-2 0,1 1 0,-1-2 0,1 0 0,3 3 0,4-7 0,4 4 0,3-4 0,0 0 0,0 0 0,0 3 0,1 1 0,-1 0 0,1 3 0,-1-6 0,1 6 0,0-7 0,-1 7 0,0-6 0,1 6 0,-1-7 0,0 4 0,-3-1 0,3-2 0,-3 2 0,4 1 0,-1-4 0,1 7 0,-1-6 0,0 6 0,1-6 0,-4 5 0,3-5 0,-3 6 0,0-4 0,2 1 0,-5 0 0,2-4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D41DC-1EFB-7F42-B5C4-04EACB50A421}" type="datetimeFigureOut">
              <a:rPr lang="en-US" smtClean="0"/>
              <a:t>2/11/24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8F730-664C-EC4C-8430-1648CEE17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4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3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820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609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13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412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14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222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4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673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341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6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230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8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966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9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417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561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769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0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40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38951766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9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2/11/24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5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2/11/24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8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2/11/24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8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2/11/24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8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2/11/24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4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2/11/24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8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EC3CA-A8B7-6D4A-B8A4-75E1800DB7CC}" type="datetimeFigureOut">
              <a:rPr lang="en-US" smtClean="0"/>
              <a:t>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1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1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6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41.png"/><Relationship Id="rId5" Type="http://schemas.openxmlformats.org/officeDocument/2006/relationships/image" Target="../media/image26.png"/><Relationship Id="rId10" Type="http://schemas.openxmlformats.org/officeDocument/2006/relationships/image" Target="../media/image40.png"/><Relationship Id="rId4" Type="http://schemas.openxmlformats.org/officeDocument/2006/relationships/image" Target="../media/image21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20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customXml" Target="../ink/ink7.xml"/><Relationship Id="rId26" Type="http://schemas.openxmlformats.org/officeDocument/2006/relationships/customXml" Target="../ink/ink13.xml"/><Relationship Id="rId3" Type="http://schemas.openxmlformats.org/officeDocument/2006/relationships/image" Target="../media/image57.png"/><Relationship Id="rId21" Type="http://schemas.openxmlformats.org/officeDocument/2006/relationships/image" Target="../media/image67.png"/><Relationship Id="rId34" Type="http://schemas.openxmlformats.org/officeDocument/2006/relationships/image" Target="../media/image70.png"/><Relationship Id="rId7" Type="http://schemas.openxmlformats.org/officeDocument/2006/relationships/image" Target="../media/image61.png"/><Relationship Id="rId12" Type="http://schemas.openxmlformats.org/officeDocument/2006/relationships/image" Target="../media/image22.png"/><Relationship Id="rId17" Type="http://schemas.openxmlformats.org/officeDocument/2006/relationships/image" Target="../media/image66.png"/><Relationship Id="rId25" Type="http://schemas.openxmlformats.org/officeDocument/2006/relationships/customXml" Target="../ink/ink12.xml"/><Relationship Id="rId33" Type="http://schemas.openxmlformats.org/officeDocument/2006/relationships/customXml" Target="../ink/ink19.xml"/><Relationship Id="rId2" Type="http://schemas.openxmlformats.org/officeDocument/2006/relationships/notesSlide" Target="../notesSlides/notesSlide12.xml"/><Relationship Id="rId16" Type="http://schemas.openxmlformats.org/officeDocument/2006/relationships/customXml" Target="../ink/ink6.xml"/><Relationship Id="rId20" Type="http://schemas.openxmlformats.org/officeDocument/2006/relationships/customXml" Target="../ink/ink9.xml"/><Relationship Id="rId29" Type="http://schemas.openxmlformats.org/officeDocument/2006/relationships/customXml" Target="../ink/ink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55.png"/><Relationship Id="rId24" Type="http://schemas.openxmlformats.org/officeDocument/2006/relationships/customXml" Target="../ink/ink11.xml"/><Relationship Id="rId32" Type="http://schemas.openxmlformats.org/officeDocument/2006/relationships/customXml" Target="../ink/ink18.xml"/><Relationship Id="rId5" Type="http://schemas.openxmlformats.org/officeDocument/2006/relationships/image" Target="../media/image59.png"/><Relationship Id="rId15" Type="http://schemas.openxmlformats.org/officeDocument/2006/relationships/image" Target="../media/image65.png"/><Relationship Id="rId23" Type="http://schemas.openxmlformats.org/officeDocument/2006/relationships/image" Target="../media/image68.png"/><Relationship Id="rId28" Type="http://schemas.openxmlformats.org/officeDocument/2006/relationships/customXml" Target="../ink/ink15.xml"/><Relationship Id="rId36" Type="http://schemas.openxmlformats.org/officeDocument/2006/relationships/image" Target="../media/image72.png"/><Relationship Id="rId10" Type="http://schemas.openxmlformats.org/officeDocument/2006/relationships/image" Target="../media/image64.png"/><Relationship Id="rId19" Type="http://schemas.openxmlformats.org/officeDocument/2006/relationships/customXml" Target="../ink/ink8.xml"/><Relationship Id="rId31" Type="http://schemas.openxmlformats.org/officeDocument/2006/relationships/image" Target="../media/image6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customXml" Target="../ink/ink5.xml"/><Relationship Id="rId22" Type="http://schemas.openxmlformats.org/officeDocument/2006/relationships/customXml" Target="../ink/ink10.xml"/><Relationship Id="rId27" Type="http://schemas.openxmlformats.org/officeDocument/2006/relationships/customXml" Target="../ink/ink14.xml"/><Relationship Id="rId30" Type="http://schemas.openxmlformats.org/officeDocument/2006/relationships/customXml" Target="../ink/ink17.xml"/><Relationship Id="rId35" Type="http://schemas.openxmlformats.org/officeDocument/2006/relationships/image" Target="../media/image71.png"/><Relationship Id="rId8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customXml" Target="../ink/ink4.xml"/><Relationship Id="rId3" Type="http://schemas.openxmlformats.org/officeDocument/2006/relationships/image" Target="../media/image4.png"/><Relationship Id="rId7" Type="http://schemas.openxmlformats.org/officeDocument/2006/relationships/customXml" Target="../ink/ink1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customXml" Target="../ink/ink3.xml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customXml" Target="../ink/ink2.xml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685800" y="2895600"/>
            <a:ext cx="7696200" cy="350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 sz="1800"/>
            </a:pP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EEL 3004 </a:t>
            </a: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</a:rPr>
              <a:t>Linear Circuits I</a:t>
            </a: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</a:rPr>
            </a:b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</a:rPr>
            </a:br>
            <a:br>
              <a:rPr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 Lecture #6B</a:t>
            </a: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i="1" dirty="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Practical Relefence</a:t>
            </a:r>
            <a:br>
              <a:rPr lang="en-US" sz="2800" i="1" dirty="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  <a:sym typeface="Times New Roman Bold"/>
              </a:rPr>
            </a:b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Gain of the Voltage MOSFET Amplifier</a:t>
            </a:r>
            <a:r>
              <a:rPr lang="en-US" sz="3600" dirty="0">
                <a:effectLst/>
              </a:rPr>
              <a:t> </a:t>
            </a:r>
            <a:endParaRPr sz="2800" i="1" dirty="0">
              <a:solidFill>
                <a:srgbClr val="FF0000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cs typeface="Times New Roman Bold"/>
            </a:endParaRPr>
          </a:p>
        </p:txBody>
      </p:sp>
      <p:pic>
        <p:nvPicPr>
          <p:cNvPr id="34" name="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819400" y="685800"/>
            <a:ext cx="2857500" cy="1752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0625583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597878" y="123672"/>
            <a:ext cx="36895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>
                <a:solidFill>
                  <a:srgbClr val="FF0000"/>
                </a:solidFill>
              </a:rPr>
              <a:t>The MOSFET Voltage Amplifier</a:t>
            </a:r>
          </a:p>
        </p:txBody>
      </p:sp>
      <p:pic>
        <p:nvPicPr>
          <p:cNvPr id="2" name="Picture 1" descr="A picture containing text, antenna&#10;&#10;Description automatically generated">
            <a:extLst>
              <a:ext uri="{FF2B5EF4-FFF2-40B4-BE49-F238E27FC236}">
                <a16:creationId xmlns:a16="http://schemas.microsoft.com/office/drawing/2014/main" id="{6F1537DA-8DE9-79E3-DB98-63F0E4EFB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885" y="820920"/>
            <a:ext cx="6568921" cy="2054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4DC8D8-1401-2AF2-FDB6-A598D2AB74AE}"/>
              </a:ext>
            </a:extLst>
          </p:cNvPr>
          <p:cNvSpPr txBox="1"/>
          <p:nvPr/>
        </p:nvSpPr>
        <p:spPr>
          <a:xfrm>
            <a:off x="2609213" y="2875545"/>
            <a:ext cx="50922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90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Small signal model of MOSFET voltage amplifier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FC001034-F323-B6CF-CD8A-B81E0B750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425" y="3572793"/>
            <a:ext cx="4455781" cy="20561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034C41-4FF7-BFFB-BA86-BAE205DB6629}"/>
              </a:ext>
            </a:extLst>
          </p:cNvPr>
          <p:cNvSpPr txBox="1"/>
          <p:nvPr/>
        </p:nvSpPr>
        <p:spPr>
          <a:xfrm>
            <a:off x="2133600" y="5571474"/>
            <a:ext cx="2845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Simplified equivalent circuit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98CA4E-5D6C-D6D5-0F75-AEDA363D6773}"/>
                  </a:ext>
                </a:extLst>
              </p:cNvPr>
              <p:cNvSpPr txBox="1"/>
              <p:nvPr/>
            </p:nvSpPr>
            <p:spPr>
              <a:xfrm>
                <a:off x="4442646" y="4571464"/>
                <a:ext cx="4572000" cy="9984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9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𝑂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//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//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98CA4E-5D6C-D6D5-0F75-AEDA363D6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646" y="4571464"/>
                <a:ext cx="4572000" cy="9984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17E542-F571-5A4F-1864-008E83FF5AD1}"/>
                  </a:ext>
                </a:extLst>
              </p:cNvPr>
              <p:cNvSpPr txBox="1"/>
              <p:nvPr/>
            </p:nvSpPr>
            <p:spPr>
              <a:xfrm>
                <a:off x="4303403" y="3800320"/>
                <a:ext cx="3342291" cy="6580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17E542-F571-5A4F-1864-008E83FF5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403" y="3800320"/>
                <a:ext cx="3342291" cy="6580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8161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72"/>
              <p:cNvSpPr txBox="1">
                <a:spLocks noChangeArrowheads="1"/>
              </p:cNvSpPr>
              <p:nvPr/>
            </p:nvSpPr>
            <p:spPr bwMode="auto">
              <a:xfrm>
                <a:off x="2632121" y="123672"/>
                <a:ext cx="362105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 dirty="0">
                    <a:solidFill>
                      <a:srgbClr val="FF0000"/>
                    </a:solidFill>
                  </a:rPr>
                  <a:t>Deriving the Voltage Gain </a:t>
                </a:r>
                <a:r>
                  <a:rPr lang="en-US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9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32121" y="123672"/>
                <a:ext cx="3621055" cy="461665"/>
              </a:xfrm>
              <a:prstGeom prst="rect">
                <a:avLst/>
              </a:prstGeom>
              <a:blipFill>
                <a:blip r:embed="rId3"/>
                <a:stretch>
                  <a:fillRect l="-1748" t="-10526" r="-1748" b="-26316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FC001034-F323-B6CF-CD8A-B81E0B750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482" y="619933"/>
            <a:ext cx="4455781" cy="20561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98CA4E-5D6C-D6D5-0F75-AEDA363D6773}"/>
                  </a:ext>
                </a:extLst>
              </p:cNvPr>
              <p:cNvSpPr txBox="1"/>
              <p:nvPr/>
            </p:nvSpPr>
            <p:spPr>
              <a:xfrm>
                <a:off x="5525212" y="1678603"/>
                <a:ext cx="3744913" cy="9984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9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𝑂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//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//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98CA4E-5D6C-D6D5-0F75-AEDA363D6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212" y="1678603"/>
                <a:ext cx="3744913" cy="9984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17E542-F571-5A4F-1864-008E83FF5AD1}"/>
                  </a:ext>
                </a:extLst>
              </p:cNvPr>
              <p:cNvSpPr txBox="1"/>
              <p:nvPr/>
            </p:nvSpPr>
            <p:spPr>
              <a:xfrm>
                <a:off x="4978674" y="1019611"/>
                <a:ext cx="3342291" cy="6580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17E542-F571-5A4F-1864-008E83FF5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674" y="1019611"/>
                <a:ext cx="3342291" cy="6580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164BC30-1331-FDE0-C76E-F1B6DA21953D}"/>
              </a:ext>
            </a:extLst>
          </p:cNvPr>
          <p:cNvSpPr txBox="1"/>
          <p:nvPr/>
        </p:nvSpPr>
        <p:spPr>
          <a:xfrm>
            <a:off x="343612" y="2676090"/>
            <a:ext cx="4635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9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Apply KVL to the left loop to yield,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376CC35-E509-53B4-7A6C-EDB68E574722}"/>
                  </a:ext>
                </a:extLst>
              </p:cNvPr>
              <p:cNvSpPr txBox="1"/>
              <p:nvPr/>
            </p:nvSpPr>
            <p:spPr>
              <a:xfrm>
                <a:off x="-63062" y="3105765"/>
                <a:ext cx="463506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376CC35-E509-53B4-7A6C-EDB68E574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3062" y="3105765"/>
                <a:ext cx="463506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B039C8D-A304-92B1-051A-165183651F30}"/>
                  </a:ext>
                </a:extLst>
              </p:cNvPr>
              <p:cNvSpPr txBox="1"/>
              <p:nvPr/>
            </p:nvSpPr>
            <p:spPr>
              <a:xfrm>
                <a:off x="1077311" y="4001785"/>
                <a:ext cx="1707931" cy="6142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B039C8D-A304-92B1-051A-165183651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311" y="4001785"/>
                <a:ext cx="1707931" cy="6142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0FD9AD3-EA17-E369-37DC-170BA0800FB3}"/>
                  </a:ext>
                </a:extLst>
              </p:cNvPr>
              <p:cNvSpPr txBox="1"/>
              <p:nvPr/>
            </p:nvSpPr>
            <p:spPr>
              <a:xfrm>
                <a:off x="346143" y="3549103"/>
                <a:ext cx="466659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90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Solving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to yield,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0FD9AD3-EA17-E369-37DC-170BA0800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43" y="3549103"/>
                <a:ext cx="4666592" cy="369332"/>
              </a:xfrm>
              <a:prstGeom prst="rect">
                <a:avLst/>
              </a:prstGeom>
              <a:blipFill>
                <a:blip r:embed="rId9"/>
                <a:stretch>
                  <a:fillRect l="-1087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D19CC3-5788-AEC4-4748-0CEB2E2F64AE}"/>
                  </a:ext>
                </a:extLst>
              </p:cNvPr>
              <p:cNvSpPr txBox="1"/>
              <p:nvPr/>
            </p:nvSpPr>
            <p:spPr>
              <a:xfrm>
                <a:off x="451946" y="4968793"/>
                <a:ext cx="4666592" cy="5202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𝑔𝑠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	</a:t>
                </a:r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D19CC3-5788-AEC4-4748-0CEB2E2F6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46" y="4968793"/>
                <a:ext cx="4666592" cy="5202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82CDDBFC-B0C1-4A56-0EB2-E8857B3980DD}"/>
              </a:ext>
            </a:extLst>
          </p:cNvPr>
          <p:cNvSpPr txBox="1"/>
          <p:nvPr/>
        </p:nvSpPr>
        <p:spPr>
          <a:xfrm>
            <a:off x="346143" y="4599461"/>
            <a:ext cx="4666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9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Apply voltage division,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A2E331-31DB-E7DA-CF6F-128681B17769}"/>
              </a:ext>
            </a:extLst>
          </p:cNvPr>
          <p:cNvSpPr txBox="1"/>
          <p:nvPr/>
        </p:nvSpPr>
        <p:spPr>
          <a:xfrm>
            <a:off x="4316523" y="2720056"/>
            <a:ext cx="46665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900"/>
              </a:spcAft>
            </a:pP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y applying Ohm’s law, the output voltage and current are given by,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7CF7BEB-6BEC-C5D0-ED44-17E2899EAB0E}"/>
                  </a:ext>
                </a:extLst>
              </p:cNvPr>
              <p:cNvSpPr txBox="1"/>
              <p:nvPr/>
            </p:nvSpPr>
            <p:spPr>
              <a:xfrm>
                <a:off x="2984939" y="3529930"/>
                <a:ext cx="4666592" cy="391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7CF7BEB-6BEC-C5D0-ED44-17E2899EA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939" y="3529930"/>
                <a:ext cx="4666592" cy="391902"/>
              </a:xfrm>
              <a:prstGeom prst="rect">
                <a:avLst/>
              </a:prstGeom>
              <a:blipFill>
                <a:blip r:embed="rId11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B3C4FB3-DB10-BBC8-2FC6-F9CD22BF8BAD}"/>
                  </a:ext>
                </a:extLst>
              </p:cNvPr>
              <p:cNvSpPr txBox="1"/>
              <p:nvPr/>
            </p:nvSpPr>
            <p:spPr>
              <a:xfrm>
                <a:off x="4442648" y="4043900"/>
                <a:ext cx="4666592" cy="5346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𝑒𝑞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𝑔𝑠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	</a:t>
                </a:r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B3C4FB3-DB10-BBC8-2FC6-F9CD22BF8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648" y="4043900"/>
                <a:ext cx="4666592" cy="5346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C2D87AD-7A3A-E152-3AC1-CD323D727F84}"/>
                  </a:ext>
                </a:extLst>
              </p:cNvPr>
              <p:cNvSpPr txBox="1"/>
              <p:nvPr/>
            </p:nvSpPr>
            <p:spPr>
              <a:xfrm>
                <a:off x="3397372" y="5646422"/>
                <a:ext cx="4666592" cy="6580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C2D87AD-7A3A-E152-3AC1-CD323D727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372" y="5646422"/>
                <a:ext cx="4666592" cy="65800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94E864E-5218-48C7-B5BE-0B2F28BFC2D7}"/>
                  </a:ext>
                </a:extLst>
              </p:cNvPr>
              <p:cNvSpPr txBox="1"/>
              <p:nvPr/>
            </p:nvSpPr>
            <p:spPr>
              <a:xfrm>
                <a:off x="4131265" y="4840378"/>
                <a:ext cx="466659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90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Hence, the voltage gain from the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to the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is given by,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94E864E-5218-48C7-B5BE-0B2F28BFC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265" y="4840378"/>
                <a:ext cx="4666592" cy="646331"/>
              </a:xfrm>
              <a:prstGeom prst="rect">
                <a:avLst/>
              </a:prstGeom>
              <a:blipFill>
                <a:blip r:embed="rId14"/>
                <a:stretch>
                  <a:fillRect l="-1087" t="-3846" r="-1087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1203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72"/>
              <p:cNvSpPr txBox="1">
                <a:spLocks noChangeArrowheads="1"/>
              </p:cNvSpPr>
              <p:nvPr/>
            </p:nvSpPr>
            <p:spPr bwMode="auto">
              <a:xfrm>
                <a:off x="2639849" y="123672"/>
                <a:ext cx="360560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 dirty="0">
                    <a:solidFill>
                      <a:srgbClr val="FF0000"/>
                    </a:solidFill>
                  </a:rPr>
                  <a:t>Deriving the Power Gain </a:t>
                </a:r>
                <a:r>
                  <a:rPr lang="en-US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9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39849" y="123672"/>
                <a:ext cx="3605602" cy="461665"/>
              </a:xfrm>
              <a:prstGeom prst="rect">
                <a:avLst/>
              </a:prstGeom>
              <a:blipFill>
                <a:blip r:embed="rId3"/>
                <a:stretch>
                  <a:fillRect l="-699" t="-10526" r="-350" b="-263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FC001034-F323-B6CF-CD8A-B81E0B750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482" y="619933"/>
            <a:ext cx="4455781" cy="20561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98CA4E-5D6C-D6D5-0F75-AEDA363D6773}"/>
                  </a:ext>
                </a:extLst>
              </p:cNvPr>
              <p:cNvSpPr txBox="1"/>
              <p:nvPr/>
            </p:nvSpPr>
            <p:spPr>
              <a:xfrm>
                <a:off x="5525212" y="1678603"/>
                <a:ext cx="3744913" cy="9984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9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𝑂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//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//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98CA4E-5D6C-D6D5-0F75-AEDA363D6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212" y="1678603"/>
                <a:ext cx="3744913" cy="9984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17E542-F571-5A4F-1864-008E83FF5AD1}"/>
                  </a:ext>
                </a:extLst>
              </p:cNvPr>
              <p:cNvSpPr txBox="1"/>
              <p:nvPr/>
            </p:nvSpPr>
            <p:spPr>
              <a:xfrm>
                <a:off x="4978674" y="1019611"/>
                <a:ext cx="3342291" cy="6580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17E542-F571-5A4F-1864-008E83FF5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674" y="1019611"/>
                <a:ext cx="3342291" cy="6580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C3EB1D-FEE0-732D-8250-9D30EA046597}"/>
                  </a:ext>
                </a:extLst>
              </p:cNvPr>
              <p:cNvSpPr txBox="1"/>
              <p:nvPr/>
            </p:nvSpPr>
            <p:spPr>
              <a:xfrm>
                <a:off x="315516" y="3208927"/>
                <a:ext cx="1707931" cy="613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C3EB1D-FEE0-732D-8250-9D30EA046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16" y="3208927"/>
                <a:ext cx="1707931" cy="613566"/>
              </a:xfrm>
              <a:prstGeom prst="rect">
                <a:avLst/>
              </a:prstGeom>
              <a:blipFill>
                <a:blip r:embed="rId7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2A779F8-1037-A91E-3EB8-E72F7A201628}"/>
              </a:ext>
            </a:extLst>
          </p:cNvPr>
          <p:cNvSpPr txBox="1"/>
          <p:nvPr/>
        </p:nvSpPr>
        <p:spPr>
          <a:xfrm>
            <a:off x="110359" y="2676090"/>
            <a:ext cx="4635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9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Next, we derive the power gain,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CBD701F-AE83-0637-8D25-E09807F3DE83}"/>
                  </a:ext>
                </a:extLst>
              </p:cNvPr>
              <p:cNvSpPr txBox="1"/>
              <p:nvPr/>
            </p:nvSpPr>
            <p:spPr>
              <a:xfrm>
                <a:off x="3224859" y="3075768"/>
                <a:ext cx="4172809" cy="761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marR="0" algn="just">
                  <a:spcBef>
                    <a:spcPts val="0"/>
                  </a:spcBef>
                  <a:spcAft>
                    <a:spcPts val="9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is the output power delivered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marR="0" algn="just">
                  <a:spcBef>
                    <a:spcPts val="0"/>
                  </a:spcBef>
                  <a:spcAft>
                    <a:spcPts val="9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is the input power delivered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CBD701F-AE83-0637-8D25-E09807F3D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859" y="3075768"/>
                <a:ext cx="4172809" cy="761747"/>
              </a:xfrm>
              <a:prstGeom prst="rect">
                <a:avLst/>
              </a:prstGeom>
              <a:blipFill>
                <a:blip r:embed="rId8"/>
                <a:stretch>
                  <a:fillRect t="-3279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B81361-0DE8-08A0-3DAA-FA2F183F268F}"/>
                  </a:ext>
                </a:extLst>
              </p:cNvPr>
              <p:cNvSpPr txBox="1"/>
              <p:nvPr/>
            </p:nvSpPr>
            <p:spPr>
              <a:xfrm>
                <a:off x="231433" y="4293665"/>
                <a:ext cx="1876096" cy="877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9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𝑜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9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B81361-0DE8-08A0-3DAA-FA2F183F2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33" y="4293665"/>
                <a:ext cx="1876096" cy="8771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6C384C87-8383-1F3E-D2ED-4732B387D12B}"/>
              </a:ext>
            </a:extLst>
          </p:cNvPr>
          <p:cNvSpPr txBox="1"/>
          <p:nvPr/>
        </p:nvSpPr>
        <p:spPr>
          <a:xfrm>
            <a:off x="54305" y="3964082"/>
            <a:ext cx="5171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9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Hence, the power expressions are given as follows,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3C37F89-056E-7D40-A0DA-92BB8DB7495C}"/>
                  </a:ext>
                </a:extLst>
              </p:cNvPr>
              <p:cNvSpPr txBox="1"/>
              <p:nvPr/>
            </p:nvSpPr>
            <p:spPr>
              <a:xfrm>
                <a:off x="2284657" y="4293665"/>
                <a:ext cx="1707931" cy="6142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3C37F89-056E-7D40-A0DA-92BB8DB74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657" y="4293665"/>
                <a:ext cx="1707931" cy="6142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72D602C-5AFA-8D13-A896-82FB1F86378E}"/>
                  </a:ext>
                </a:extLst>
              </p:cNvPr>
              <p:cNvSpPr txBox="1"/>
              <p:nvPr/>
            </p:nvSpPr>
            <p:spPr>
              <a:xfrm>
                <a:off x="4117164" y="4284144"/>
                <a:ext cx="4666592" cy="5346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𝑒𝑞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𝑔𝑠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	</a:t>
                </a:r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72D602C-5AFA-8D13-A896-82FB1F863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164" y="4284144"/>
                <a:ext cx="4666592" cy="5346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0587C03-C0F9-ED11-EE8A-FFE4C2A69117}"/>
                  </a:ext>
                </a:extLst>
              </p:cNvPr>
              <p:cNvSpPr txBox="1"/>
              <p:nvPr/>
            </p:nvSpPr>
            <p:spPr>
              <a:xfrm>
                <a:off x="6170388" y="4355542"/>
                <a:ext cx="1876096" cy="391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0587C03-C0F9-ED11-EE8A-FFE4C2A69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388" y="4355542"/>
                <a:ext cx="1876096" cy="391902"/>
              </a:xfrm>
              <a:prstGeom prst="rect">
                <a:avLst/>
              </a:prstGeom>
              <a:blipFill>
                <a:blip r:embed="rId12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A9A5798-ADFE-C64C-797D-93B943B55D9C}"/>
                  </a:ext>
                </a:extLst>
              </p:cNvPr>
              <p:cNvSpPr txBox="1"/>
              <p:nvPr/>
            </p:nvSpPr>
            <p:spPr>
              <a:xfrm>
                <a:off x="-342008" y="5801729"/>
                <a:ext cx="6587459" cy="7075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A9A5798-ADFE-C64C-797D-93B943B55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2008" y="5801729"/>
                <a:ext cx="6587459" cy="707501"/>
              </a:xfrm>
              <a:prstGeom prst="rect">
                <a:avLst/>
              </a:prstGeom>
              <a:blipFill>
                <a:blip r:embed="rId13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5521A9C9-DD4B-F90D-8F66-F0C4A2A67E05}"/>
              </a:ext>
            </a:extLst>
          </p:cNvPr>
          <p:cNvSpPr txBox="1"/>
          <p:nvPr/>
        </p:nvSpPr>
        <p:spPr>
          <a:xfrm>
            <a:off x="110359" y="5265471"/>
            <a:ext cx="4960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So, the power gain becomes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093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15516" y="125180"/>
            <a:ext cx="11932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>
                <a:solidFill>
                  <a:srgbClr val="FF0000"/>
                </a:solidFill>
              </a:rPr>
              <a:t>Example: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18B42B-82C6-0CDE-EA4A-923BDD56534F}"/>
              </a:ext>
            </a:extLst>
          </p:cNvPr>
          <p:cNvSpPr txBox="1"/>
          <p:nvPr/>
        </p:nvSpPr>
        <p:spPr>
          <a:xfrm>
            <a:off x="142416" y="681711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</a:rPr>
              <a:t>C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onsider specific voltage amplifier values that are realistic for a particular type of application, with the following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specifications:</a:t>
            </a:r>
            <a:r>
              <a:rPr lang="en-US" dirty="0">
                <a:solidFill>
                  <a:srgbClr val="FF0000"/>
                </a:solidFill>
                <a:effectLst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BED995-6723-685C-CF71-6342557A0CCB}"/>
                  </a:ext>
                </a:extLst>
              </p:cNvPr>
              <p:cNvSpPr txBox="1"/>
              <p:nvPr/>
            </p:nvSpPr>
            <p:spPr>
              <a:xfrm>
                <a:off x="81586" y="2818331"/>
                <a:ext cx="1439676" cy="484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9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=20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𝛺</m:t>
                      </m:r>
                    </m:oMath>
                  </m:oMathPara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BED995-6723-685C-CF71-6342557A0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86" y="2818331"/>
                <a:ext cx="1439676" cy="4847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04C9F7F-39F7-B5A1-993C-A1F9872FEB64}"/>
                  </a:ext>
                </a:extLst>
              </p:cNvPr>
              <p:cNvSpPr txBox="1"/>
              <p:nvPr/>
            </p:nvSpPr>
            <p:spPr>
              <a:xfrm>
                <a:off x="81586" y="1612803"/>
                <a:ext cx="13505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=1.1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04C9F7F-39F7-B5A1-993C-A1F9872FE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86" y="1612803"/>
                <a:ext cx="1350579" cy="369332"/>
              </a:xfrm>
              <a:prstGeom prst="rect">
                <a:avLst/>
              </a:prstGeom>
              <a:blipFill>
                <a:blip r:embed="rId4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D6F054-2EB9-04D6-4399-36AE808362C5}"/>
                  </a:ext>
                </a:extLst>
              </p:cNvPr>
              <p:cNvSpPr txBox="1"/>
              <p:nvPr/>
            </p:nvSpPr>
            <p:spPr>
              <a:xfrm>
                <a:off x="1563398" y="1631086"/>
                <a:ext cx="14451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=1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D6F054-2EB9-04D6-4399-36AE80836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98" y="1631086"/>
                <a:ext cx="1445172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F98B07F-41BB-638C-0075-933BAEF66CBF}"/>
                  </a:ext>
                </a:extLst>
              </p:cNvPr>
              <p:cNvSpPr txBox="1"/>
              <p:nvPr/>
            </p:nvSpPr>
            <p:spPr>
              <a:xfrm>
                <a:off x="-33084" y="1981843"/>
                <a:ext cx="164700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𝐺</m:t>
                          </m:r>
                          <m:r>
                            <a:rPr lang="en-US" sz="180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=100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F98B07F-41BB-638C-0075-933BAEF66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084" y="1981843"/>
                <a:ext cx="1647003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F36C15F-CD8A-8DA1-BFD0-F03522546934}"/>
                  </a:ext>
                </a:extLst>
              </p:cNvPr>
              <p:cNvSpPr txBox="1"/>
              <p:nvPr/>
            </p:nvSpPr>
            <p:spPr>
              <a:xfrm>
                <a:off x="1507103" y="2002527"/>
                <a:ext cx="17499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𝐺</m:t>
                          </m:r>
                          <m:r>
                            <a:rPr lang="en-US" sz="180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=100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F36C15F-CD8A-8DA1-BFD0-F03522546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103" y="2002527"/>
                <a:ext cx="1749972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1C3D3F7-17AE-4E93-2B4B-6FA0E5B4A4D4}"/>
                  </a:ext>
                </a:extLst>
              </p:cNvPr>
              <p:cNvSpPr txBox="1"/>
              <p:nvPr/>
            </p:nvSpPr>
            <p:spPr>
              <a:xfrm>
                <a:off x="0" y="2374301"/>
                <a:ext cx="20416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=2.5×</m:t>
                      </m:r>
                      <m:sSup>
                        <m:sSup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80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1C3D3F7-17AE-4E93-2B4B-6FA0E5B4A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74301"/>
                <a:ext cx="2041601" cy="369332"/>
              </a:xfrm>
              <a:prstGeom prst="rect">
                <a:avLst/>
              </a:prstGeom>
              <a:blipFill>
                <a:blip r:embed="rId8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FB166C3-D55F-8779-4C19-9F6C2D14A873}"/>
                  </a:ext>
                </a:extLst>
              </p:cNvPr>
              <p:cNvSpPr txBox="1"/>
              <p:nvPr/>
            </p:nvSpPr>
            <p:spPr>
              <a:xfrm>
                <a:off x="1671409" y="2372581"/>
                <a:ext cx="164700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=100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FB166C3-D55F-8779-4C19-9F6C2D14A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409" y="2372581"/>
                <a:ext cx="1647003" cy="369332"/>
              </a:xfrm>
              <a:prstGeom prst="rect">
                <a:avLst/>
              </a:prstGeom>
              <a:blipFill>
                <a:blip r:embed="rId9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8C4A8B9-2021-32D9-71A2-30F0BB70188D}"/>
                  </a:ext>
                </a:extLst>
              </p:cNvPr>
              <p:cNvSpPr txBox="1"/>
              <p:nvPr/>
            </p:nvSpPr>
            <p:spPr>
              <a:xfrm>
                <a:off x="1657991" y="2777082"/>
                <a:ext cx="13505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𝐷</m:t>
                        </m:r>
                      </m:sub>
                    </m:sSub>
                    <m:r>
                      <a:rPr lang="en-US" sz="180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=5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𝛺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8C4A8B9-2021-32D9-71A2-30F0BB701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991" y="2777082"/>
                <a:ext cx="1350579" cy="369332"/>
              </a:xfrm>
              <a:prstGeom prst="rect">
                <a:avLst/>
              </a:prstGeom>
              <a:blipFill>
                <a:blip r:embed="rId1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2CCA82FA-2FAF-122F-53D7-443E1636E33A}"/>
              </a:ext>
            </a:extLst>
          </p:cNvPr>
          <p:cNvSpPr txBox="1"/>
          <p:nvPr/>
        </p:nvSpPr>
        <p:spPr>
          <a:xfrm>
            <a:off x="142416" y="3362584"/>
            <a:ext cx="4608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9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This gives the following combined values,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680C663-930B-362F-6A5E-A58EED84DD0B}"/>
                  </a:ext>
                </a:extLst>
              </p:cNvPr>
              <p:cNvSpPr txBox="1"/>
              <p:nvPr/>
            </p:nvSpPr>
            <p:spPr>
              <a:xfrm>
                <a:off x="-100812" y="3881057"/>
                <a:ext cx="4608786" cy="6598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100+100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=50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680C663-930B-362F-6A5E-A58EED84D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0812" y="3881057"/>
                <a:ext cx="4608786" cy="65986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205A90D-0503-836B-3471-52F2D2F57FB9}"/>
                  </a:ext>
                </a:extLst>
              </p:cNvPr>
              <p:cNvSpPr txBox="1"/>
              <p:nvPr/>
            </p:nvSpPr>
            <p:spPr>
              <a:xfrm>
                <a:off x="-73518" y="4540918"/>
                <a:ext cx="6762879" cy="883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/</m:t>
                          </m:r>
                        </m:den>
                      </m:f>
                      <m:f>
                        <m:fPr>
                          <m:type m:val="li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/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=3.85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𝛺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205A90D-0503-836B-3471-52F2D2F57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3518" y="4540918"/>
                <a:ext cx="6762879" cy="883062"/>
              </a:xfrm>
              <a:prstGeom prst="rect">
                <a:avLst/>
              </a:prstGeom>
              <a:blipFill>
                <a:blip r:embed="rId12"/>
                <a:stretch>
                  <a:fillRect t="-30986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C7AC1E0-0FC6-9D42-3CE3-811BF21B9C89}"/>
                  </a:ext>
                </a:extLst>
              </p:cNvPr>
              <p:cNvSpPr txBox="1"/>
              <p:nvPr/>
            </p:nvSpPr>
            <p:spPr>
              <a:xfrm>
                <a:off x="-73518" y="5616408"/>
                <a:ext cx="7146831" cy="665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1+50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2.5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3.85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=− 9.44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C7AC1E0-0FC6-9D42-3CE3-811BF21B9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3518" y="5616408"/>
                <a:ext cx="7146831" cy="66543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 descr="A graph of a function&#10;&#10;Description automatically generated">
            <a:extLst>
              <a:ext uri="{FF2B5EF4-FFF2-40B4-BE49-F238E27FC236}">
                <a16:creationId xmlns:a16="http://schemas.microsoft.com/office/drawing/2014/main" id="{ADDD9EF9-D986-FC38-6E3F-CBEA513154F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02625" y="3165824"/>
            <a:ext cx="1199507" cy="1314166"/>
          </a:xfrm>
          <a:prstGeom prst="rect">
            <a:avLst/>
          </a:prstGeom>
        </p:spPr>
      </p:pic>
      <p:pic>
        <p:nvPicPr>
          <p:cNvPr id="45" name="Picture 44" descr="A picture containing text, antenna&#10;&#10;Description automatically generated">
            <a:extLst>
              <a:ext uri="{FF2B5EF4-FFF2-40B4-BE49-F238E27FC236}">
                <a16:creationId xmlns:a16="http://schemas.microsoft.com/office/drawing/2014/main" id="{1489E359-2F34-B987-0DDB-1AEBE25C517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49258" y="1261141"/>
            <a:ext cx="5894742" cy="1843756"/>
          </a:xfrm>
          <a:prstGeom prst="rect">
            <a:avLst/>
          </a:prstGeom>
        </p:spPr>
      </p:pic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C1F99D4-420A-BEF0-DDAB-758C8FD95DB0}"/>
              </a:ext>
            </a:extLst>
          </p:cNvPr>
          <p:cNvCxnSpPr>
            <a:cxnSpLocks/>
          </p:cNvCxnSpPr>
          <p:nvPr/>
        </p:nvCxnSpPr>
        <p:spPr>
          <a:xfrm flipV="1">
            <a:off x="8200245" y="2493370"/>
            <a:ext cx="460157" cy="9356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A black line with a black line&#10;&#10;Description automatically generated">
            <a:extLst>
              <a:ext uri="{FF2B5EF4-FFF2-40B4-BE49-F238E27FC236}">
                <a16:creationId xmlns:a16="http://schemas.microsoft.com/office/drawing/2014/main" id="{CDFCEFC9-764F-F8FD-D908-99B8451DDB7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16370" y="2513362"/>
            <a:ext cx="855630" cy="37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03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15516" y="125180"/>
            <a:ext cx="11932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>
                <a:solidFill>
                  <a:srgbClr val="FF0000"/>
                </a:solidFill>
              </a:rPr>
              <a:t>Example: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CA82FA-2FAF-122F-53D7-443E1636E33A}"/>
              </a:ext>
            </a:extLst>
          </p:cNvPr>
          <p:cNvSpPr txBox="1"/>
          <p:nvPr/>
        </p:nvSpPr>
        <p:spPr>
          <a:xfrm>
            <a:off x="85936" y="769451"/>
            <a:ext cx="4608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9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This gives the following combined values,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680C663-930B-362F-6A5E-A58EED84DD0B}"/>
                  </a:ext>
                </a:extLst>
              </p:cNvPr>
              <p:cNvSpPr txBox="1"/>
              <p:nvPr/>
            </p:nvSpPr>
            <p:spPr>
              <a:xfrm>
                <a:off x="223550" y="1283348"/>
                <a:ext cx="16781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=50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680C663-930B-362F-6A5E-A58EED84D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50" y="1283348"/>
                <a:ext cx="1678109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205A90D-0503-836B-3471-52F2D2F57FB9}"/>
                  </a:ext>
                </a:extLst>
              </p:cNvPr>
              <p:cNvSpPr txBox="1"/>
              <p:nvPr/>
            </p:nvSpPr>
            <p:spPr>
              <a:xfrm>
                <a:off x="315516" y="1743560"/>
                <a:ext cx="1678110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=3.85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𝛺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205A90D-0503-836B-3471-52F2D2F57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16" y="1743560"/>
                <a:ext cx="1678110" cy="390748"/>
              </a:xfrm>
              <a:prstGeom prst="rect">
                <a:avLst/>
              </a:prstGeom>
              <a:blipFill>
                <a:blip r:embed="rId4"/>
                <a:stretch>
                  <a:fillRect r="-752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C7AC1E0-0FC6-9D42-3CE3-811BF21B9C89}"/>
                  </a:ext>
                </a:extLst>
              </p:cNvPr>
              <p:cNvSpPr txBox="1"/>
              <p:nvPr/>
            </p:nvSpPr>
            <p:spPr>
              <a:xfrm>
                <a:off x="-106041" y="3876231"/>
                <a:ext cx="7146831" cy="665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1+50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2.5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3.85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=− 9.44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C7AC1E0-0FC6-9D42-3CE3-811BF21B9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6041" y="3876231"/>
                <a:ext cx="7146831" cy="665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EE56F01-A37A-816B-996E-A6FBFBA8D237}"/>
              </a:ext>
            </a:extLst>
          </p:cNvPr>
          <p:cNvSpPr txBox="1"/>
          <p:nvPr/>
        </p:nvSpPr>
        <p:spPr>
          <a:xfrm>
            <a:off x="0" y="3597434"/>
            <a:ext cx="6021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9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Hence, the voltage and power gains are given by,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91D627E-462F-F1E8-832A-CE1308325196}"/>
                  </a:ext>
                </a:extLst>
              </p:cNvPr>
              <p:cNvSpPr txBox="1"/>
              <p:nvPr/>
            </p:nvSpPr>
            <p:spPr>
              <a:xfrm>
                <a:off x="-370490" y="4533446"/>
                <a:ext cx="6762879" cy="7075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3.85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1+50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2.5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=227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91D627E-462F-F1E8-832A-CE1308325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0490" y="4533446"/>
                <a:ext cx="6762879" cy="7075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C9DD8A-5BA8-1117-5102-3F81F1BF875F}"/>
                  </a:ext>
                </a:extLst>
              </p:cNvPr>
              <p:cNvSpPr txBox="1"/>
              <p:nvPr/>
            </p:nvSpPr>
            <p:spPr>
              <a:xfrm>
                <a:off x="88603" y="5324693"/>
                <a:ext cx="568157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90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So, a signal that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sz="180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=1.1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will deliver input power of,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C9DD8A-5BA8-1117-5102-3F81F1BF8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03" y="5324693"/>
                <a:ext cx="5681576" cy="369332"/>
              </a:xfrm>
              <a:prstGeom prst="rect">
                <a:avLst/>
              </a:prstGeom>
              <a:blipFill>
                <a:blip r:embed="rId7"/>
                <a:stretch>
                  <a:fillRect l="-1116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17F82A6-A49B-3AD5-BDEB-F69FBA73DDC5}"/>
                  </a:ext>
                </a:extLst>
              </p:cNvPr>
              <p:cNvSpPr txBox="1"/>
              <p:nvPr/>
            </p:nvSpPr>
            <p:spPr>
              <a:xfrm>
                <a:off x="223550" y="5916012"/>
                <a:ext cx="61034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180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sz="180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=23.73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𝑊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17F82A6-A49B-3AD5-BDEB-F69FBA73D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50" y="5916012"/>
                <a:ext cx="6103453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AE38E42-E2E8-97A4-16D1-EF5D004CA19D}"/>
                  </a:ext>
                </a:extLst>
              </p:cNvPr>
              <p:cNvSpPr txBox="1"/>
              <p:nvPr/>
            </p:nvSpPr>
            <p:spPr>
              <a:xfrm>
                <a:off x="-169873" y="6393302"/>
                <a:ext cx="479271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algn="just">
                  <a:spcBef>
                    <a:spcPts val="0"/>
                  </a:spcBef>
                  <a:spcAft>
                    <a:spcPts val="9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𝑖𝑛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5.39 </m:t>
                    </m:r>
                    <m:r>
                      <m:rPr>
                        <m:sty m:val="p"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𝑊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AE38E42-E2E8-97A4-16D1-EF5D004CA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9873" y="6393302"/>
                <a:ext cx="4792716" cy="369332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A3A1C8C-10AB-F7FB-8E18-74404CD12C5C}"/>
                  </a:ext>
                </a:extLst>
              </p:cNvPr>
              <p:cNvSpPr txBox="1"/>
              <p:nvPr/>
            </p:nvSpPr>
            <p:spPr>
              <a:xfrm>
                <a:off x="2318450" y="6042970"/>
                <a:ext cx="4792716" cy="484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algn="just">
                  <a:spcBef>
                    <a:spcPts val="0"/>
                  </a:spcBef>
                  <a:spcAft>
                    <a:spcPts val="9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=−10.4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𝑉</m:t>
                      </m:r>
                    </m:oMath>
                  </m:oMathPara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A3A1C8C-10AB-F7FB-8E18-74404CD12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450" y="6042970"/>
                <a:ext cx="4792716" cy="48474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 descr="A black line with a black line&#10;&#10;Description automatically generated">
            <a:extLst>
              <a:ext uri="{FF2B5EF4-FFF2-40B4-BE49-F238E27FC236}">
                <a16:creationId xmlns:a16="http://schemas.microsoft.com/office/drawing/2014/main" id="{4544B18E-7132-5CA2-6019-8D5F157BB6E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1" y="3296119"/>
            <a:ext cx="855630" cy="373489"/>
          </a:xfrm>
          <a:prstGeom prst="rect">
            <a:avLst/>
          </a:prstGeom>
        </p:spPr>
      </p:pic>
      <p:pic>
        <p:nvPicPr>
          <p:cNvPr id="26" name="Picture 25" descr="A graph of a function&#10;&#10;Description automatically generated">
            <a:extLst>
              <a:ext uri="{FF2B5EF4-FFF2-40B4-BE49-F238E27FC236}">
                <a16:creationId xmlns:a16="http://schemas.microsoft.com/office/drawing/2014/main" id="{5EEAB409-0A8A-E481-3135-C38F43F536F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02625" y="3165824"/>
            <a:ext cx="1199507" cy="1314166"/>
          </a:xfrm>
          <a:prstGeom prst="rect">
            <a:avLst/>
          </a:prstGeom>
        </p:spPr>
      </p:pic>
      <p:pic>
        <p:nvPicPr>
          <p:cNvPr id="27" name="Picture 26" descr="A picture containing text, antenna&#10;&#10;Description automatically generated">
            <a:extLst>
              <a:ext uri="{FF2B5EF4-FFF2-40B4-BE49-F238E27FC236}">
                <a16:creationId xmlns:a16="http://schemas.microsoft.com/office/drawing/2014/main" id="{EC61650E-CCBF-22F2-FA26-306197881FC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49258" y="1261141"/>
            <a:ext cx="5894742" cy="1843756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8B8F723-F3D0-30E2-2430-11F364BC933D}"/>
              </a:ext>
            </a:extLst>
          </p:cNvPr>
          <p:cNvCxnSpPr>
            <a:cxnSpLocks/>
          </p:cNvCxnSpPr>
          <p:nvPr/>
        </p:nvCxnSpPr>
        <p:spPr>
          <a:xfrm flipH="1" flipV="1">
            <a:off x="3851206" y="2492245"/>
            <a:ext cx="776898" cy="8703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A7E34A8-E8B5-C9BB-A60C-A0CE1F6A49DB}"/>
              </a:ext>
            </a:extLst>
          </p:cNvPr>
          <p:cNvCxnSpPr>
            <a:cxnSpLocks/>
          </p:cNvCxnSpPr>
          <p:nvPr/>
        </p:nvCxnSpPr>
        <p:spPr>
          <a:xfrm flipV="1">
            <a:off x="8200245" y="2493370"/>
            <a:ext cx="460157" cy="9356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906E373-139B-1BE8-401E-5E2CB6E7A2DF}"/>
              </a:ext>
            </a:extLst>
          </p:cNvPr>
          <p:cNvGrpSpPr/>
          <p:nvPr/>
        </p:nvGrpSpPr>
        <p:grpSpPr>
          <a:xfrm>
            <a:off x="5323879" y="3301452"/>
            <a:ext cx="254520" cy="74880"/>
            <a:chOff x="5323879" y="3301452"/>
            <a:chExt cx="254520" cy="7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EDB15B5-D3CB-0BFD-BC1E-B16CC23FCD34}"/>
                    </a:ext>
                  </a:extLst>
                </p14:cNvPr>
                <p14:cNvContentPartPr/>
                <p14:nvPr/>
              </p14:nvContentPartPr>
              <p14:xfrm>
                <a:off x="5468599" y="3339612"/>
                <a:ext cx="360" cy="2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EDB15B5-D3CB-0BFD-BC1E-B16CC23FCD3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462479" y="3333492"/>
                  <a:ext cx="126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542095F-7E57-5532-8054-D05BC1A7AD89}"/>
                    </a:ext>
                  </a:extLst>
                </p14:cNvPr>
                <p14:cNvContentPartPr/>
                <p14:nvPr/>
              </p14:nvContentPartPr>
              <p14:xfrm>
                <a:off x="5521159" y="3339612"/>
                <a:ext cx="36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542095F-7E57-5532-8054-D05BC1A7AD8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515039" y="3333492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01696B1-2261-9316-2D07-7B0F78FC9F68}"/>
                    </a:ext>
                  </a:extLst>
                </p14:cNvPr>
                <p14:cNvContentPartPr/>
                <p14:nvPr/>
              </p14:nvContentPartPr>
              <p14:xfrm>
                <a:off x="5334679" y="3334572"/>
                <a:ext cx="360" cy="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01696B1-2261-9316-2D07-7B0F78FC9F6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328559" y="3328452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28AB260-5EF5-3DEB-1F7D-EE2CD50F783B}"/>
                    </a:ext>
                  </a:extLst>
                </p14:cNvPr>
                <p14:cNvContentPartPr/>
                <p14:nvPr/>
              </p14:nvContentPartPr>
              <p14:xfrm>
                <a:off x="5420719" y="3337092"/>
                <a:ext cx="360" cy="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28AB260-5EF5-3DEB-1F7D-EE2CD50F783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414599" y="3330972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F92B189-3A53-1CBE-945C-13B34D48D3C7}"/>
                    </a:ext>
                  </a:extLst>
                </p14:cNvPr>
                <p14:cNvContentPartPr/>
                <p14:nvPr/>
              </p14:nvContentPartPr>
              <p14:xfrm>
                <a:off x="5323879" y="3301452"/>
                <a:ext cx="73440" cy="74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F92B189-3A53-1CBE-945C-13B34D48D3C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17759" y="3295332"/>
                  <a:ext cx="856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F9CFED0-7CD3-74E4-EF5A-13966FA945B4}"/>
                    </a:ext>
                  </a:extLst>
                </p14:cNvPr>
                <p14:cNvContentPartPr/>
                <p14:nvPr/>
              </p14:nvContentPartPr>
              <p14:xfrm>
                <a:off x="5363839" y="3350052"/>
                <a:ext cx="214560" cy="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F9CFED0-7CD3-74E4-EF5A-13966FA945B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357719" y="3343932"/>
                  <a:ext cx="226800" cy="1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D31D351-692B-9B61-7B79-51BA62F2E002}"/>
              </a:ext>
            </a:extLst>
          </p:cNvPr>
          <p:cNvGrpSpPr/>
          <p:nvPr/>
        </p:nvGrpSpPr>
        <p:grpSpPr>
          <a:xfrm>
            <a:off x="7395679" y="3265812"/>
            <a:ext cx="388800" cy="98280"/>
            <a:chOff x="7395679" y="3265812"/>
            <a:chExt cx="388800" cy="9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D5661D5-66C3-3BD0-4635-504651DC00FF}"/>
                    </a:ext>
                  </a:extLst>
                </p14:cNvPr>
                <p14:cNvContentPartPr/>
                <p14:nvPr/>
              </p14:nvContentPartPr>
              <p14:xfrm>
                <a:off x="7784119" y="3265812"/>
                <a:ext cx="360" cy="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D5661D5-66C3-3BD0-4635-504651DC00F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777999" y="3259692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6051D50-CA20-90FD-4633-F4D6F3C7CF80}"/>
                    </a:ext>
                  </a:extLst>
                </p14:cNvPr>
                <p14:cNvContentPartPr/>
                <p14:nvPr/>
              </p14:nvContentPartPr>
              <p14:xfrm>
                <a:off x="7680799" y="3290292"/>
                <a:ext cx="360" cy="2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6051D50-CA20-90FD-4633-F4D6F3C7CF8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74679" y="3284172"/>
                  <a:ext cx="126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7288F20-F04C-2B35-4344-098301BC70CE}"/>
                    </a:ext>
                  </a:extLst>
                </p14:cNvPr>
                <p14:cNvContentPartPr/>
                <p14:nvPr/>
              </p14:nvContentPartPr>
              <p14:xfrm>
                <a:off x="7600519" y="3279492"/>
                <a:ext cx="360" cy="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7288F20-F04C-2B35-4344-098301BC70C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594399" y="3273372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4804BAD-4495-FEB9-82AD-473B7E556376}"/>
                    </a:ext>
                  </a:extLst>
                </p14:cNvPr>
                <p14:cNvContentPartPr/>
                <p14:nvPr/>
              </p14:nvContentPartPr>
              <p14:xfrm>
                <a:off x="7509079" y="3296052"/>
                <a:ext cx="360" cy="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4804BAD-4495-FEB9-82AD-473B7E55637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502959" y="3289932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CD2E0DA-6863-7794-4625-E77A9079B990}"/>
                    </a:ext>
                  </a:extLst>
                </p14:cNvPr>
                <p14:cNvContentPartPr/>
                <p14:nvPr/>
              </p14:nvContentPartPr>
              <p14:xfrm>
                <a:off x="7723279" y="3291012"/>
                <a:ext cx="360" cy="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CD2E0DA-6863-7794-4625-E77A9079B99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717159" y="3284892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D6212BB-2366-1BF0-D005-1930B2EA4BEB}"/>
                    </a:ext>
                  </a:extLst>
                </p14:cNvPr>
                <p14:cNvContentPartPr/>
                <p14:nvPr/>
              </p14:nvContentPartPr>
              <p14:xfrm>
                <a:off x="7400359" y="3319092"/>
                <a:ext cx="360" cy="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D6212BB-2366-1BF0-D005-1930B2EA4BE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394239" y="3312972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1787A7A-4DA9-3690-DBFE-66E11D37293F}"/>
                    </a:ext>
                  </a:extLst>
                </p14:cNvPr>
                <p14:cNvContentPartPr/>
                <p14:nvPr/>
              </p14:nvContentPartPr>
              <p14:xfrm>
                <a:off x="7395679" y="3278772"/>
                <a:ext cx="344160" cy="85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1787A7A-4DA9-3690-DBFE-66E11D37293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389559" y="3272652"/>
                  <a:ext cx="3564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E23C806-FFBD-7942-457F-E1516F89C127}"/>
                    </a:ext>
                  </a:extLst>
                </p14:cNvPr>
                <p14:cNvContentPartPr/>
                <p14:nvPr/>
              </p14:nvContentPartPr>
              <p14:xfrm>
                <a:off x="7729039" y="3276612"/>
                <a:ext cx="360" cy="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E23C806-FFBD-7942-457F-E1516F89C12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722919" y="3270492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83B085A-832B-8B01-C3D0-B1658C207039}"/>
                    </a:ext>
                  </a:extLst>
                </p14:cNvPr>
                <p14:cNvContentPartPr/>
                <p14:nvPr/>
              </p14:nvContentPartPr>
              <p14:xfrm>
                <a:off x="7660999" y="3273372"/>
                <a:ext cx="68400" cy="8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83B085A-832B-8B01-C3D0-B1658C20703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654879" y="3267252"/>
                  <a:ext cx="80640" cy="2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B143084-4B6A-B90D-D953-9B7D961B4479}"/>
                  </a:ext>
                </a:extLst>
              </p:cNvPr>
              <p:cNvSpPr txBox="1"/>
              <p:nvPr/>
            </p:nvSpPr>
            <p:spPr>
              <a:xfrm>
                <a:off x="5528093" y="3196072"/>
                <a:ext cx="477634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1200" b="1" smtClean="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200" b="1" i="1" smtClean="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1200" b="1" smtClean="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200" b="1" i="1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𝑽</m:t>
                      </m:r>
                    </m:oMath>
                  </m:oMathPara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B143084-4B6A-B90D-D953-9B7D961B4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093" y="3196072"/>
                <a:ext cx="477634" cy="276999"/>
              </a:xfrm>
              <a:prstGeom prst="rect">
                <a:avLst/>
              </a:prstGeom>
              <a:blipFill>
                <a:blip r:embed="rId35"/>
                <a:stretch>
                  <a:fillRect r="-7895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9AC0959-C39B-3F67-C0EA-7D4AE186658C}"/>
                  </a:ext>
                </a:extLst>
              </p:cNvPr>
              <p:cNvSpPr txBox="1"/>
              <p:nvPr/>
            </p:nvSpPr>
            <p:spPr>
              <a:xfrm>
                <a:off x="6668251" y="3180682"/>
                <a:ext cx="85563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𝟏𝟎</m:t>
                      </m:r>
                      <m:r>
                        <a:rPr lang="en-US" sz="1400" b="1" i="1" smtClean="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400" b="1" i="1" smtClean="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1400" b="1" i="1" smtClean="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400" b="1" i="1" smtClean="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𝑽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9AC0959-C39B-3F67-C0EA-7D4AE1866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251" y="3180682"/>
                <a:ext cx="855630" cy="307777"/>
              </a:xfrm>
              <a:prstGeom prst="rect">
                <a:avLst/>
              </a:prstGeom>
              <a:blipFill>
                <a:blip r:embed="rId36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2745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09600" y="-1"/>
            <a:ext cx="7772400" cy="11430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/>
            </a:pPr>
            <a:r>
              <a:rPr lang="en-US" sz="3200" b="1" dirty="0"/>
              <a:t>Lecture Objectives</a:t>
            </a:r>
            <a:endParaRPr sz="3200" b="1" dirty="0"/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965200" y="1041400"/>
            <a:ext cx="7207250" cy="4114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algn="l">
              <a:buSzTx/>
              <a:buNone/>
            </a:pPr>
            <a:endParaRPr sz="1400" i="1" dirty="0"/>
          </a:p>
          <a:p>
            <a:pPr marL="0" lvl="0" indent="0" algn="l">
              <a:buNone/>
            </a:pPr>
            <a:r>
              <a:rPr lang="en-US" sz="20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The lecture today will focus on:</a:t>
            </a:r>
          </a:p>
          <a:p>
            <a:pPr marL="0" lvl="0" indent="0" algn="l">
              <a:buNone/>
            </a:pPr>
            <a:endParaRPr lang="en-US" sz="2000" dirty="0"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marL="342900" lvl="0" indent="-342900" algn="l">
              <a:buFont typeface="Wingdings" charset="2"/>
              <a:buChar char="Ø"/>
            </a:pPr>
            <a:r>
              <a:rPr lang="en-US" sz="2000" dirty="0"/>
              <a:t>Learn about the voltage amplifier and why it is important in today’s electronic products</a:t>
            </a:r>
          </a:p>
          <a:p>
            <a:pPr marL="342900" lvl="0" indent="-342900" algn="l">
              <a:buFont typeface="Wingdings" charset="2"/>
              <a:buChar char="Ø"/>
            </a:pPr>
            <a:r>
              <a:rPr lang="en-US" sz="2000" dirty="0"/>
              <a:t>Understand the function of the transistor as an amplifier</a:t>
            </a:r>
          </a:p>
          <a:p>
            <a:pPr marL="342900" lvl="0" indent="-342900" algn="l">
              <a:buFont typeface="Wingdings" charset="2"/>
              <a:buChar char="Ø"/>
            </a:pPr>
            <a:r>
              <a:rPr lang="en-US" sz="2000" dirty="0"/>
              <a:t>Understand the model of the transistor</a:t>
            </a:r>
          </a:p>
          <a:p>
            <a:pPr marL="342900" lvl="0" indent="-342900" algn="l">
              <a:buFont typeface="Wingdings" charset="2"/>
              <a:buChar char="Ø"/>
            </a:pPr>
            <a:r>
              <a:rPr lang="en-US" sz="2000" dirty="0"/>
              <a:t>Learn the how to analyze simple voltage amplifier model</a:t>
            </a:r>
          </a:p>
          <a:p>
            <a:pPr lvl="0"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39711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1799554" y="324563"/>
            <a:ext cx="60633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altLang="en-US" sz="2000" dirty="0">
                <a:solidFill>
                  <a:srgbClr val="FF0000"/>
                </a:solidFill>
              </a:rPr>
              <a:t>Smart Phones with its Printed Circuit Board (PCB) 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C8DE858-3C88-464F-90F9-0E7C5AAA7C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17" y="1314559"/>
            <a:ext cx="2420041" cy="34872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0D1BEC-5B21-7848-7978-09756DE73E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019" y="1314559"/>
            <a:ext cx="4655684" cy="35201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C295B5-5E25-17BC-1F49-C69E7C020528}"/>
              </a:ext>
            </a:extLst>
          </p:cNvPr>
          <p:cNvSpPr/>
          <p:nvPr/>
        </p:nvSpPr>
        <p:spPr>
          <a:xfrm>
            <a:off x="6768662" y="1520212"/>
            <a:ext cx="704193" cy="382270"/>
          </a:xfrm>
          <a:prstGeom prst="rect">
            <a:avLst/>
          </a:prstGeom>
          <a:solidFill>
            <a:srgbClr val="92D050">
              <a:alpha val="24000"/>
            </a:srgbClr>
          </a:solidFill>
          <a:ln w="12700" cap="flat">
            <a:solidFill>
              <a:srgbClr val="FF0000">
                <a:alpha val="90000"/>
              </a:srgbClr>
            </a:solidFill>
            <a:prstDash val="sysDash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t">
            <a:noAutofit/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CAA717-317E-FB00-C062-CD2119A202DA}"/>
              </a:ext>
            </a:extLst>
          </p:cNvPr>
          <p:cNvSpPr/>
          <p:nvPr/>
        </p:nvSpPr>
        <p:spPr>
          <a:xfrm>
            <a:off x="7472855" y="2207281"/>
            <a:ext cx="586877" cy="1471339"/>
          </a:xfrm>
          <a:prstGeom prst="rect">
            <a:avLst/>
          </a:prstGeom>
          <a:solidFill>
            <a:srgbClr val="92D050">
              <a:alpha val="24000"/>
            </a:srgbClr>
          </a:solidFill>
          <a:ln w="12700" cap="flat">
            <a:solidFill>
              <a:srgbClr val="FF0000">
                <a:alpha val="90000"/>
              </a:srgbClr>
            </a:solidFill>
            <a:prstDash val="sysDash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t">
            <a:noAutofit/>
          </a:bodyPr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A2EF3015-38C2-9464-D301-041DAC992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1218" y="4961301"/>
            <a:ext cx="23683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Printed Circuit Board (PCB) 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187994E-1E37-344D-9884-071F52211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590" y="4834709"/>
            <a:ext cx="23683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iPhonse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546E66-6300-FC60-86FF-AA8B1D74E28B}"/>
              </a:ext>
            </a:extLst>
          </p:cNvPr>
          <p:cNvSpPr txBox="1"/>
          <p:nvPr/>
        </p:nvSpPr>
        <p:spPr>
          <a:xfrm>
            <a:off x="3983421" y="572743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90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Four possible power amplifiers are identified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C502DC-C6E4-A373-89DB-37074C3EB14E}"/>
              </a:ext>
            </a:extLst>
          </p:cNvPr>
          <p:cNvSpPr/>
          <p:nvPr/>
        </p:nvSpPr>
        <p:spPr>
          <a:xfrm>
            <a:off x="3913472" y="5845917"/>
            <a:ext cx="171827" cy="177385"/>
          </a:xfrm>
          <a:prstGeom prst="rect">
            <a:avLst/>
          </a:prstGeom>
          <a:solidFill>
            <a:srgbClr val="92D050">
              <a:alpha val="24000"/>
            </a:srgbClr>
          </a:solidFill>
          <a:ln w="12700" cap="flat">
            <a:solidFill>
              <a:srgbClr val="FF0000">
                <a:alpha val="90000"/>
              </a:srgbClr>
            </a:solidFill>
            <a:prstDash val="sysDash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t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96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412979" y="467513"/>
            <a:ext cx="19391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Voltage Amplifier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15DCBA-1D55-C7F7-52A0-0ACFBC4E0D70}"/>
              </a:ext>
            </a:extLst>
          </p:cNvPr>
          <p:cNvSpPr txBox="1"/>
          <p:nvPr/>
        </p:nvSpPr>
        <p:spPr>
          <a:xfrm>
            <a:off x="2286000" y="422089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90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Block diagram of a voltage amplifier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 descr="Text&#10;&#10;Description automatically generated with low confidence">
            <a:extLst>
              <a:ext uri="{FF2B5EF4-FFF2-40B4-BE49-F238E27FC236}">
                <a16:creationId xmlns:a16="http://schemas.microsoft.com/office/drawing/2014/main" id="{8085073A-75DB-B8EF-D307-F5A70CA6B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76" y="1817008"/>
            <a:ext cx="8067058" cy="19141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079F36D-4229-97EF-26CD-1B43B4274C73}"/>
                  </a:ext>
                </a:extLst>
              </p:cNvPr>
              <p:cNvSpPr txBox="1"/>
              <p:nvPr/>
            </p:nvSpPr>
            <p:spPr>
              <a:xfrm>
                <a:off x="2096571" y="5258252"/>
                <a:ext cx="4572000" cy="6139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079F36D-4229-97EF-26CD-1B43B4274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571" y="5258252"/>
                <a:ext cx="4572000" cy="6139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A graph of a function&#10;&#10;Description automatically generated">
            <a:extLst>
              <a:ext uri="{FF2B5EF4-FFF2-40B4-BE49-F238E27FC236}">
                <a16:creationId xmlns:a16="http://schemas.microsoft.com/office/drawing/2014/main" id="{FC26E7C6-CF28-F207-AF05-D00F002609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976" y="4226387"/>
            <a:ext cx="1333500" cy="647700"/>
          </a:xfrm>
          <a:prstGeom prst="rect">
            <a:avLst/>
          </a:prstGeom>
        </p:spPr>
      </p:pic>
      <p:pic>
        <p:nvPicPr>
          <p:cNvPr id="19" name="Picture 18" descr="A graph of a function&#10;&#10;Description automatically generated">
            <a:extLst>
              <a:ext uri="{FF2B5EF4-FFF2-40B4-BE49-F238E27FC236}">
                <a16:creationId xmlns:a16="http://schemas.microsoft.com/office/drawing/2014/main" id="{5572B0A1-E4F7-3CD8-0F75-696B3A5463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417" y="4874087"/>
            <a:ext cx="1971128" cy="15875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28790FDD-0D53-1952-8C50-8F3FF3ACA11E}"/>
              </a:ext>
            </a:extLst>
          </p:cNvPr>
          <p:cNvGrpSpPr/>
          <p:nvPr/>
        </p:nvGrpSpPr>
        <p:grpSpPr>
          <a:xfrm>
            <a:off x="1961727" y="5070852"/>
            <a:ext cx="559080" cy="658800"/>
            <a:chOff x="1961727" y="5070852"/>
            <a:chExt cx="559080" cy="65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BFEF4E2-741F-BF64-26E8-C9007C6890A4}"/>
                    </a:ext>
                  </a:extLst>
                </p14:cNvPr>
                <p14:cNvContentPartPr/>
                <p14:nvPr/>
              </p14:nvContentPartPr>
              <p14:xfrm>
                <a:off x="1961727" y="5281812"/>
                <a:ext cx="360" cy="320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BFEF4E2-741F-BF64-26E8-C9007C6890A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898727" y="5218812"/>
                  <a:ext cx="12600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141D271-8BD9-2134-B696-E9F1BB334136}"/>
                    </a:ext>
                  </a:extLst>
                </p14:cNvPr>
                <p14:cNvContentPartPr/>
                <p14:nvPr/>
              </p14:nvContentPartPr>
              <p14:xfrm>
                <a:off x="2087727" y="5711652"/>
                <a:ext cx="43308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141D271-8BD9-2134-B696-E9F1BB33413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024727" y="5649012"/>
                  <a:ext cx="5587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415146C-6A27-251D-5EA8-18C1DDA05D3C}"/>
                    </a:ext>
                  </a:extLst>
                </p14:cNvPr>
                <p14:cNvContentPartPr/>
                <p14:nvPr/>
              </p14:nvContentPartPr>
              <p14:xfrm>
                <a:off x="2120487" y="5070852"/>
                <a:ext cx="299160" cy="497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415146C-6A27-251D-5EA8-18C1DDA05D3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057847" y="5007852"/>
                  <a:ext cx="424800" cy="62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597EECA-D103-0B93-3DBC-2F6E6AE185A1}"/>
                    </a:ext>
                  </a:extLst>
                </p14:cNvPr>
                <p14:cNvContentPartPr/>
                <p14:nvPr/>
              </p14:nvContentPartPr>
              <p14:xfrm>
                <a:off x="2267007" y="5253732"/>
                <a:ext cx="153720" cy="475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597EECA-D103-0B93-3DBC-2F6E6AE185A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204007" y="5191092"/>
                  <a:ext cx="279360" cy="601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35250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75806-E5D3-4EFD-85AE-885EA80D8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2644" y="289928"/>
            <a:ext cx="36798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rgbClr val="FF0000"/>
                </a:solidFill>
                <a:latin typeface="Chalkboard" charset="0"/>
                <a:ea typeface="ＭＳ Ｐゴシック" charset="0"/>
              </a:rPr>
              <a:t>The MOSFET Transistor Amplifier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D73D9C-CC21-EBAA-7BFA-AE55091895AF}"/>
              </a:ext>
            </a:extLst>
          </p:cNvPr>
          <p:cNvSpPr txBox="1"/>
          <p:nvPr/>
        </p:nvSpPr>
        <p:spPr>
          <a:xfrm>
            <a:off x="478219" y="5895885"/>
            <a:ext cx="50301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One popular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type known as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Metal Oxide Semiconductor Field Effect Transistor (MOSFET).</a:t>
            </a:r>
            <a:r>
              <a:rPr lang="en-US" i="1" dirty="0">
                <a:solidFill>
                  <a:srgbClr val="FF0000"/>
                </a:solidFill>
                <a:effectLst/>
              </a:rPr>
              <a:t>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9AE10F-27D3-B701-5A00-FDBA498A351A}"/>
              </a:ext>
            </a:extLst>
          </p:cNvPr>
          <p:cNvSpPr txBox="1"/>
          <p:nvPr/>
        </p:nvSpPr>
        <p:spPr>
          <a:xfrm>
            <a:off x="604343" y="863051"/>
            <a:ext cx="8339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invention of the transistor </a:t>
            </a:r>
            <a:r>
              <a:rPr lang="en-US" sz="18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a rare revolutionary event in the history of civilization when a single invention is so powerful that it alters the course of human history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3D177D-CDE6-14DE-4D04-DC7944F83562}"/>
              </a:ext>
            </a:extLst>
          </p:cNvPr>
          <p:cNvSpPr txBox="1"/>
          <p:nvPr/>
        </p:nvSpPr>
        <p:spPr>
          <a:xfrm>
            <a:off x="604344" y="1618691"/>
            <a:ext cx="83399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Before the invention of the transistor, the early electronic switching (not mechanical switching) and signal amplification were done by using what was </a:t>
            </a:r>
            <a:r>
              <a:rPr lang="en-US" sz="1800" i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vacuum tubes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E876D8-B999-E32A-93B8-D9920A33807C}"/>
              </a:ext>
            </a:extLst>
          </p:cNvPr>
          <p:cNvSpPr txBox="1"/>
          <p:nvPr/>
        </p:nvSpPr>
        <p:spPr>
          <a:xfrm>
            <a:off x="604343" y="2374331"/>
            <a:ext cx="85133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900"/>
              </a:spcAft>
            </a:pPr>
            <a:r>
              <a:rPr lang="en-US" sz="18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breakthrough came in December 1947 when three scientists</a:t>
            </a:r>
            <a:r>
              <a:rPr lang="en-US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Bell Labs in the United States, invented the world’s first working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solid-state transistor </a:t>
            </a:r>
            <a:r>
              <a:rPr lang="en-US" sz="18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known as a </a:t>
            </a:r>
            <a:r>
              <a:rPr lang="en-US" sz="1800" i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point-contact transistor</a:t>
            </a:r>
            <a:r>
              <a:rPr lang="en-US" sz="18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180B8D-8BB6-C939-C30A-8C827BD80F1A}"/>
              </a:ext>
            </a:extLst>
          </p:cNvPr>
          <p:cNvSpPr txBox="1"/>
          <p:nvPr/>
        </p:nvSpPr>
        <p:spPr>
          <a:xfrm>
            <a:off x="3610303" y="4413931"/>
            <a:ext cx="22965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shared the </a:t>
            </a:r>
            <a:r>
              <a:rPr lang="en-US" sz="1400" i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Nobel Prize </a:t>
            </a:r>
            <a:r>
              <a:rPr lang="en-US" sz="14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Physics in 1956.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763C05-D096-DB06-82C5-946D8D8E94BC}"/>
              </a:ext>
            </a:extLst>
          </p:cNvPr>
          <p:cNvSpPr txBox="1"/>
          <p:nvPr/>
        </p:nvSpPr>
        <p:spPr>
          <a:xfrm>
            <a:off x="3610303" y="3574758"/>
            <a:ext cx="242263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John Bardeen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(1908-1991) </a:t>
            </a:r>
          </a:p>
          <a:p>
            <a:r>
              <a:rPr lang="en-US" sz="14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William Shockley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(1910-1989)</a:t>
            </a:r>
          </a:p>
          <a:p>
            <a:r>
              <a:rPr lang="en-US" sz="14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Walter Brattain</a:t>
            </a:r>
            <a:r>
              <a:rPr lang="en-US" sz="1400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(1902-1987)</a:t>
            </a:r>
            <a:r>
              <a:rPr lang="en-US" sz="14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400" dirty="0"/>
          </a:p>
        </p:txBody>
      </p:sp>
      <p:pic>
        <p:nvPicPr>
          <p:cNvPr id="56323" name="Picture 3" descr="Biography of William Shockley">
            <a:extLst>
              <a:ext uri="{FF2B5EF4-FFF2-40B4-BE49-F238E27FC236}">
                <a16:creationId xmlns:a16="http://schemas.microsoft.com/office/drawing/2014/main" id="{CAFB6BA1-1BF0-CC0E-C46B-BA5C6004A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19" y="3574758"/>
            <a:ext cx="3043709" cy="202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560F08E-4372-43F1-4415-364185E5F983}"/>
              </a:ext>
            </a:extLst>
          </p:cNvPr>
          <p:cNvSpPr txBox="1"/>
          <p:nvPr/>
        </p:nvSpPr>
        <p:spPr>
          <a:xfrm>
            <a:off x="7213204" y="8355363"/>
            <a:ext cx="837255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Bardeen won 2nd </a:t>
            </a:r>
            <a:r>
              <a:rPr lang="en-US" sz="1400" i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Nobel Prize </a:t>
            </a:r>
            <a:r>
              <a:rPr lang="en-US" sz="14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Physics in 1972 on  developing the theory of superconductivity.</a:t>
            </a:r>
          </a:p>
        </p:txBody>
      </p:sp>
      <p:pic>
        <p:nvPicPr>
          <p:cNvPr id="56327" name="Picture 7" descr=" The transistor has evolved in sizes and types">
            <a:extLst>
              <a:ext uri="{FF2B5EF4-FFF2-40B4-BE49-F238E27FC236}">
                <a16:creationId xmlns:a16="http://schemas.microsoft.com/office/drawing/2014/main" id="{BF5AF0AA-E95B-5D92-2D56-BF51876C8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189" y="3403894"/>
            <a:ext cx="3033109" cy="242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9" name="Picture 9" descr="A Aff A0n N Pu Claaaaa El F Tk Su Qm Cc">
            <a:extLst>
              <a:ext uri="{FF2B5EF4-FFF2-40B4-BE49-F238E27FC236}">
                <a16:creationId xmlns:a16="http://schemas.microsoft.com/office/drawing/2014/main" id="{93F332C6-1673-D4AB-17F4-96561CFBA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938" y="5931559"/>
            <a:ext cx="1018628" cy="67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0B869C3-E48C-1751-A08F-B71E978EAF3C}"/>
              </a:ext>
            </a:extLst>
          </p:cNvPr>
          <p:cNvSpPr txBox="1"/>
          <p:nvPr/>
        </p:nvSpPr>
        <p:spPr>
          <a:xfrm>
            <a:off x="7104090" y="5957440"/>
            <a:ext cx="18927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Today’s IC has billions of transistors.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F3BA89-4BA0-184B-82CC-4226B50E405B}"/>
              </a:ext>
            </a:extLst>
          </p:cNvPr>
          <p:cNvSpPr txBox="1"/>
          <p:nvPr/>
        </p:nvSpPr>
        <p:spPr>
          <a:xfrm>
            <a:off x="7213204" y="3358136"/>
            <a:ext cx="11828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Vacuum tube</a:t>
            </a:r>
            <a:r>
              <a:rPr lang="en-US" sz="14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3356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729049" y="520065"/>
            <a:ext cx="35382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Transistor Technology - MOSEFT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6CF121C4-98B0-8610-11BF-F6D9A2D408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10" y="864766"/>
            <a:ext cx="4559250" cy="2862853"/>
          </a:xfrm>
          <a:prstGeom prst="rect">
            <a:avLst/>
          </a:prstGeom>
        </p:spPr>
      </p:pic>
      <p:pic>
        <p:nvPicPr>
          <p:cNvPr id="10" name="Picture 9" descr="Diagram, schematic&#10;&#10;Description automatically generated">
            <a:extLst>
              <a:ext uri="{FF2B5EF4-FFF2-40B4-BE49-F238E27FC236}">
                <a16:creationId xmlns:a16="http://schemas.microsoft.com/office/drawing/2014/main" id="{0A22F27D-8A02-75A3-17C6-5414664F0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4350" y="1684655"/>
            <a:ext cx="1616973" cy="228019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54B41A9-F578-8D7B-C56B-E1059554D60C}"/>
              </a:ext>
            </a:extLst>
          </p:cNvPr>
          <p:cNvSpPr/>
          <p:nvPr/>
        </p:nvSpPr>
        <p:spPr>
          <a:xfrm>
            <a:off x="6382938" y="2308148"/>
            <a:ext cx="879709" cy="1120852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27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2" name="Picture 11" descr="Diagram, engineering drawing&#10;&#10;Description automatically generated">
            <a:extLst>
              <a:ext uri="{FF2B5EF4-FFF2-40B4-BE49-F238E27FC236}">
                <a16:creationId xmlns:a16="http://schemas.microsoft.com/office/drawing/2014/main" id="{A5C2437D-3A9D-361F-015A-A59B8C6871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742" y="4844075"/>
            <a:ext cx="1762417" cy="19573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DA701DE-DA0A-2ADB-99DE-87ED3C01103D}"/>
              </a:ext>
            </a:extLst>
          </p:cNvPr>
          <p:cNvSpPr txBox="1"/>
          <p:nvPr/>
        </p:nvSpPr>
        <p:spPr>
          <a:xfrm>
            <a:off x="4594640" y="5816742"/>
            <a:ext cx="31058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Commercial</a:t>
            </a: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MOSEFT by NXP Semiconductors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3A24D5-4474-6B38-97E1-7A59DE77CAF6}"/>
              </a:ext>
            </a:extLst>
          </p:cNvPr>
          <p:cNvSpPr txBox="1"/>
          <p:nvPr/>
        </p:nvSpPr>
        <p:spPr>
          <a:xfrm>
            <a:off x="238142" y="4142592"/>
            <a:ext cx="31058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8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ositively doped (p) atoms </a:t>
            </a:r>
          </a:p>
          <a:p>
            <a:r>
              <a:rPr lang="en-US" sz="18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Highly negatively (n+) atoms</a:t>
            </a:r>
          </a:p>
          <a:p>
            <a:r>
              <a:rPr lang="en-US" sz="18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Lightly negatively (n-) </a:t>
            </a:r>
            <a:r>
              <a:rPr lang="en-US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atoms</a:t>
            </a:r>
            <a:r>
              <a:rPr lang="en-US" sz="18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64439C-E6BD-D1DD-1EF1-5590E3375CBB}"/>
              </a:ext>
            </a:extLst>
          </p:cNvPr>
          <p:cNvSpPr txBox="1"/>
          <p:nvPr/>
        </p:nvSpPr>
        <p:spPr>
          <a:xfrm>
            <a:off x="6267325" y="4091234"/>
            <a:ext cx="1936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1A1A1A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MOSEFT S</a:t>
            </a:r>
            <a:r>
              <a:rPr lang="en-US" sz="1800" i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ymbol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69382B-415A-FD44-7BEC-F91C63695D6D}"/>
              </a:ext>
            </a:extLst>
          </p:cNvPr>
          <p:cNvSpPr txBox="1"/>
          <p:nvPr/>
        </p:nvSpPr>
        <p:spPr>
          <a:xfrm>
            <a:off x="1810938" y="367987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MOSFET structure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557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192171" y="520065"/>
            <a:ext cx="46120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MOSFET Model as an Amplifier Technology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64439C-E6BD-D1DD-1EF1-5590E3375CBB}"/>
              </a:ext>
            </a:extLst>
          </p:cNvPr>
          <p:cNvSpPr txBox="1"/>
          <p:nvPr/>
        </p:nvSpPr>
        <p:spPr>
          <a:xfrm>
            <a:off x="282463" y="3744392"/>
            <a:ext cx="1936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1A1A1A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MOSEFT S</a:t>
            </a:r>
            <a:r>
              <a:rPr lang="en-US" sz="1800" i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ymbol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2" name="Picture 1" descr="Diagram, schematic&#10;&#10;Description automatically generated">
            <a:extLst>
              <a:ext uri="{FF2B5EF4-FFF2-40B4-BE49-F238E27FC236}">
                <a16:creationId xmlns:a16="http://schemas.microsoft.com/office/drawing/2014/main" id="{BA461698-F6A8-B651-3EA2-4FE06CD2E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46" y="1889387"/>
            <a:ext cx="1711325" cy="1623695"/>
          </a:xfrm>
          <a:prstGeom prst="rect">
            <a:avLst/>
          </a:prstGeom>
        </p:spPr>
      </p:pic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68557549-B3C3-6C78-6BBC-A0FA3B666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1338" y="1775993"/>
            <a:ext cx="3712538" cy="23377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5CC4B5-3231-FB2A-4408-48564624FA62}"/>
              </a:ext>
            </a:extLst>
          </p:cNvPr>
          <p:cNvSpPr txBox="1"/>
          <p:nvPr/>
        </p:nvSpPr>
        <p:spPr>
          <a:xfrm>
            <a:off x="3318883" y="4254090"/>
            <a:ext cx="52919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MOSEFT Simple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i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equivalent small-signal model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348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869931" y="320367"/>
            <a:ext cx="3404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The MOSFET Voltage Amplifier</a:t>
            </a:r>
          </a:p>
        </p:txBody>
      </p: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C2B9EFB6-B574-30AA-1163-ED87D4996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124" y="1477077"/>
            <a:ext cx="5453751" cy="35363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1B4318-83B2-1999-56E5-F3FD2EDBC8CA}"/>
              </a:ext>
            </a:extLst>
          </p:cNvPr>
          <p:cNvSpPr txBox="1"/>
          <p:nvPr/>
        </p:nvSpPr>
        <p:spPr>
          <a:xfrm>
            <a:off x="1581806" y="5450404"/>
            <a:ext cx="70366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Common-source voltage amplifier using the Metal Oxide Semiconductor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Field Effect Transistor (MOSFET)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547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869931" y="320367"/>
            <a:ext cx="3404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The MOSFET Voltage Amplifier</a:t>
            </a:r>
          </a:p>
        </p:txBody>
      </p:sp>
      <p:pic>
        <p:nvPicPr>
          <p:cNvPr id="2" name="Picture 1" descr="A picture containing text, antenna&#10;&#10;Description automatically generated">
            <a:extLst>
              <a:ext uri="{FF2B5EF4-FFF2-40B4-BE49-F238E27FC236}">
                <a16:creationId xmlns:a16="http://schemas.microsoft.com/office/drawing/2014/main" id="{6F1537DA-8DE9-79E3-DB98-63F0E4EFB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905" y="1220313"/>
            <a:ext cx="6568921" cy="2054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4DC8D8-1401-2AF2-FDB6-A598D2AB74AE}"/>
              </a:ext>
            </a:extLst>
          </p:cNvPr>
          <p:cNvSpPr txBox="1"/>
          <p:nvPr/>
        </p:nvSpPr>
        <p:spPr>
          <a:xfrm>
            <a:off x="2685393" y="358306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90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Small signal model of MOSFET voltage amplifier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209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11046</TotalTime>
  <Words>776</Words>
  <Application>Microsoft Macintosh PowerPoint</Application>
  <PresentationFormat>On-screen Show (4:3)</PresentationFormat>
  <Paragraphs>116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 Math</vt:lpstr>
      <vt:lpstr>Chalkboard</vt:lpstr>
      <vt:lpstr>Times New Roman</vt:lpstr>
      <vt:lpstr>Times New Roman Bold</vt:lpstr>
      <vt:lpstr>Wingdings</vt:lpstr>
      <vt:lpstr>Office Theme</vt:lpstr>
      <vt:lpstr>EEL 3004 Linear Circuits I    Lecture #6B Practical Relefence Gain of the Voltage MOSFET Amplifier </vt:lpstr>
      <vt:lpstr>Lecture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Issa Batarseh</cp:lastModifiedBy>
  <cp:revision>169</cp:revision>
  <dcterms:created xsi:type="dcterms:W3CDTF">2015-09-08T14:15:33Z</dcterms:created>
  <dcterms:modified xsi:type="dcterms:W3CDTF">2024-02-11T14:28:48Z</dcterms:modified>
</cp:coreProperties>
</file>