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49"/>
  </p:notesMasterIdLst>
  <p:sldIdLst>
    <p:sldId id="530" r:id="rId2"/>
    <p:sldId id="561" r:id="rId3"/>
    <p:sldId id="257" r:id="rId4"/>
    <p:sldId id="262" r:id="rId5"/>
    <p:sldId id="555" r:id="rId6"/>
    <p:sldId id="570" r:id="rId7"/>
    <p:sldId id="430" r:id="rId8"/>
    <p:sldId id="582" r:id="rId9"/>
    <p:sldId id="556" r:id="rId10"/>
    <p:sldId id="559" r:id="rId11"/>
    <p:sldId id="583" r:id="rId12"/>
    <p:sldId id="584" r:id="rId13"/>
    <p:sldId id="557" r:id="rId14"/>
    <p:sldId id="432" r:id="rId15"/>
    <p:sldId id="293" r:id="rId16"/>
    <p:sldId id="461" r:id="rId17"/>
    <p:sldId id="398" r:id="rId18"/>
    <p:sldId id="433" r:id="rId19"/>
    <p:sldId id="399" r:id="rId20"/>
    <p:sldId id="400" r:id="rId21"/>
    <p:sldId id="434" r:id="rId22"/>
    <p:sldId id="436" r:id="rId23"/>
    <p:sldId id="437" r:id="rId24"/>
    <p:sldId id="560" r:id="rId25"/>
    <p:sldId id="438" r:id="rId26"/>
    <p:sldId id="439" r:id="rId27"/>
    <p:sldId id="441" r:id="rId28"/>
    <p:sldId id="442" r:id="rId29"/>
    <p:sldId id="448" r:id="rId30"/>
    <p:sldId id="521" r:id="rId31"/>
    <p:sldId id="522" r:id="rId32"/>
    <p:sldId id="451" r:id="rId33"/>
    <p:sldId id="578" r:id="rId34"/>
    <p:sldId id="532" r:id="rId35"/>
    <p:sldId id="545" r:id="rId36"/>
    <p:sldId id="533" r:id="rId37"/>
    <p:sldId id="314" r:id="rId38"/>
    <p:sldId id="264" r:id="rId39"/>
    <p:sldId id="265" r:id="rId40"/>
    <p:sldId id="267" r:id="rId41"/>
    <p:sldId id="268" r:id="rId42"/>
    <p:sldId id="269" r:id="rId43"/>
    <p:sldId id="270" r:id="rId44"/>
    <p:sldId id="579" r:id="rId45"/>
    <p:sldId id="580" r:id="rId46"/>
    <p:sldId id="581" r:id="rId47"/>
    <p:sldId id="261" r:id="rId48"/>
  </p:sldIdLst>
  <p:sldSz cx="9144000" cy="6858000" type="screen4x3"/>
  <p:notesSz cx="6858000" cy="9144000"/>
  <p:defaultTextStyle>
    <a:lvl1pPr>
      <a:defRPr sz="2400">
        <a:latin typeface="Times New Roman"/>
        <a:ea typeface="Times New Roman"/>
        <a:cs typeface="Times New Roman"/>
        <a:sym typeface="Times New Roman"/>
      </a:defRPr>
    </a:lvl1pPr>
    <a:lvl2pPr indent="457200">
      <a:defRPr sz="2400">
        <a:latin typeface="Times New Roman"/>
        <a:ea typeface="Times New Roman"/>
        <a:cs typeface="Times New Roman"/>
        <a:sym typeface="Times New Roman"/>
      </a:defRPr>
    </a:lvl2pPr>
    <a:lvl3pPr indent="914400">
      <a:defRPr sz="2400">
        <a:latin typeface="Times New Roman"/>
        <a:ea typeface="Times New Roman"/>
        <a:cs typeface="Times New Roman"/>
        <a:sym typeface="Times New Roman"/>
      </a:defRPr>
    </a:lvl3pPr>
    <a:lvl4pPr indent="1371600">
      <a:defRPr sz="2400">
        <a:latin typeface="Times New Roman"/>
        <a:ea typeface="Times New Roman"/>
        <a:cs typeface="Times New Roman"/>
        <a:sym typeface="Times New Roman"/>
      </a:defRPr>
    </a:lvl4pPr>
    <a:lvl5pPr indent="1828800">
      <a:defRPr sz="2400">
        <a:latin typeface="Times New Roman"/>
        <a:ea typeface="Times New Roman"/>
        <a:cs typeface="Times New Roman"/>
        <a:sym typeface="Times New Roman"/>
      </a:defRPr>
    </a:lvl5pPr>
    <a:lvl6pPr>
      <a:defRPr sz="2400">
        <a:latin typeface="Times New Roman"/>
        <a:ea typeface="Times New Roman"/>
        <a:cs typeface="Times New Roman"/>
        <a:sym typeface="Times New Roman"/>
      </a:defRPr>
    </a:lvl6pPr>
    <a:lvl7pPr>
      <a:defRPr sz="2400">
        <a:latin typeface="Times New Roman"/>
        <a:ea typeface="Times New Roman"/>
        <a:cs typeface="Times New Roman"/>
        <a:sym typeface="Times New Roman"/>
      </a:defRPr>
    </a:lvl7pPr>
    <a:lvl8pPr>
      <a:defRPr sz="2400">
        <a:latin typeface="Times New Roman"/>
        <a:ea typeface="Times New Roman"/>
        <a:cs typeface="Times New Roman"/>
        <a:sym typeface="Times New Roman"/>
      </a:defRPr>
    </a:lvl8pPr>
    <a:lvl9pPr>
      <a:defRPr sz="2400"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8"/>
    <p:restoredTop sz="94422" autoAdjust="0"/>
  </p:normalViewPr>
  <p:slideViewPr>
    <p:cSldViewPr snapToGrid="0" snapToObjects="1">
      <p:cViewPr varScale="1">
        <p:scale>
          <a:sx n="90" d="100"/>
          <a:sy n="90" d="100"/>
        </p:scale>
        <p:origin x="216" y="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03:39.4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 24575,'-5'41'0,"2"-12"0,3-7 0,3-9 0,-2-1 0,3 3 0,-4-6 0,0 6 0,0-2 0,3-1 0,-2 0 0,3 3 0,-4-5 0,0 5 0,3-7 0,-2 4 0,3-3 0,-4 2 0,0-3 0,0 4 0,0-3 0,0 3 0,0-4 0,3 0 0,13-18 0,-9 6 0,11-15 0,-14 11 0,4 0 0,11 3 0,-8 1 0,7 4 0,1 0 0,-8 0 0,18 5 0,-18-4 0,8 4 0,-11-5 0,0 0 0,4 0 0,-4 0 0,4 0 0,-4 0 0,4 0 0,-3 0 0,2 4 0,-3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44:30.2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1 167 24575,'18'-18'0,"-2"1"0,-9 14 0,3-4 0,-3 4 0,3-4 0,0-3 0,-2-1 0,2-3 0,-4 3 0,-2 1 0,5 0 0,-4 3 0,5-3 0,-6 3 0,2-3 0,-3-1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22:13:27.9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 1 24575,'21'25'0,"16"18"0,-25-30 0,13 15 0,-21-20 0,-1-1 0,0 4 0,2-3 0,3 11 0,-4-5 0,4 12 0,-3-3 0,1 4 0,2 1 0,-7-6 0,6 0 0,-6-6 0,6-3 0,-6-1 0,3-5 0,-4 4 0,0-3 0,0 2 0,-17-3 0,5 1 0,-14 0 0,9-3 0,0 2 0,-4-6 0,3 7 0,-9-7 0,5 2 0,-1-3 0,1 0 0,1 0 0,3 0 0,0 0 0,3 0 0,6 0 0,-3 0 0,5 0 0,36 0 0,-17 0 0,30 0 0,-25 0 0,0 0 0,-1 4 0,1 1 0,-4 7 0,3-3 0,-3 7 0,3-3 0,1 3 0,-1 1 0,6-4 0,-4 3 0,8-6 0,-8 2 0,3-3 0,-4-1 0,-5 0 0,0-3 0,-4 1 0,-1-5 0,-19-17 0,-1 3 0,-19-22 0,4 16 0,0-5 0,5 7 0,1-1 0,6 5 0,-1-3 0,0 7 0,4-3 0,2 4 0,3 4 0,0-3 0,1 3 0,0-6 0,-1 1 0,-3-1 0,2 2 0,-7 0 0,8 0 0,-4 0 0,4 0 0,1 4 0,3-6 0,7 2 0,6 0 0,12-3 0,2 10 0,4-3 0,6 4 0,-4 0 0,4 0 0,-6 0 0,0 0 0,1 0 0,-6 0 0,-4 0 0,-7 0 0,-3 0 0,3 0 0,-3 0 0,2 0 0,5 0 0,3 0 0,3 4 0,1 0 0,-1 5 0,-7-1 0,6-3 0,-11 2 0,2-6 0,-3 2 0,-1-3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22:13:31.7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24575,'21'26'0,"-5"-10"0,0-1 0,-7-6-984,11 5 0,-9 6 0,5-9 0,2 10 0,-4-4 0,4 2 104,-2 2 880,-3-4 983,4 0 0,-4-1 0,3 1 0,-8-5 0,8 4 0,-7-3-97,3-1-886,-4 0 0,-1-1 0,1-2 0,0 3 0,-4-5 0,3 0 0,-3 1 0,6-4 0,-2-1 0,3 0 0,-3-2 0,-1 6 0,1-4 0,-4 8 0,-1-4 0,-14 4 0,1-7 0,-6 2 0,4-5 0,1 2 0,2-3 0,-2 0 0,3 0 0,-2 0 0,1 0 0,-5 0 0,5 0 0,-7 0 0,8 0 0,-8 0 0,-2 0 0,0 0 0,-8 0 0,3 0 0,1 0 0,0 0 0,5 0 0,5 0 0,-4 0 0,7 0 0,-2 0 0,3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22:02:32.7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24575,'8'29'0,"1"-2"0,-1-10 0,4 0 0,-6-1 0,11 8 0,-11-10 0,9 4 0,-11-10 0,2-4 0,-1 6 0,2-5 0,0 2 0,1 4 0,-1-6 0,1 2 0,-1 3 0,1-5 0,-4 6 0,-1-4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22:30:45.687"/>
    </inkml:context>
    <inkml:brush xml:id="br0">
      <inkml:brushProperty name="width" value="0.35" units="cm"/>
      <inkml:brushProperty name="height" value="0.35" units="cm"/>
      <inkml:brushProperty name="color" value="#FFD6D6"/>
    </inkml:brush>
  </inkml:definitions>
  <inkml:trace contextRef="#ctx0" brushRef="#br0">233 121 24575,'-8'20'0,"1"7"0,-5-17 0,3 6 0,-10 7 0,9-9 0,-5 6 0,2-8 0,4 0 0,-2-3 0,6 2 0,-2-3 0,6-1 0,-5 0 0,2 1 0,-4-1 0,1 1 0,-1-1 0,0 1 0,1-1 0,2 1 0,-1-1 0,2-28 0,-5 6 0,5-21 0,-4 10 0,3 8 0,0-4 0,1 6 0,1-1 0,2 4 0,-3 1 0,4 5 0,0-4 0,0 2 0,0-1 0,0-1 0,0-1 0,0 1 0,0-5 0,0 3 0,0-3 0,0 3 0,0-3 0,0 7 0,0-2 0,0 3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22:30:51.135"/>
    </inkml:context>
    <inkml:brush xml:id="br0">
      <inkml:brushProperty name="width" value="0.35" units="cm"/>
      <inkml:brushProperty name="height" value="0.35" units="cm"/>
      <inkml:brushProperty name="color" value="#FFD6D6"/>
    </inkml:brush>
  </inkml:definitions>
  <inkml:trace contextRef="#ctx0" brushRef="#br0">0 200 24575,'0'-24'0,"0"4"0,0 13 0,0 0 0,0-3 0,0 2 0,0-7 0,0 2 0,0-3 0,0-1 0,0 4 0,0 1 0,0 5 0,0-4 0,0 3 0,0-3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22:30:59.5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188 625 24575,'0'-39'0,"0"2"0,0 4 0,0 4 0,0-16 0,0 15 0,0-15 0,0 11 0,0-6 0,0 6 0,0 5 0,0 8 0,0 4 0,0 0 0,0 0 0,0 1 0,0 3 0,0-3 0,0 4 0,0-1 0,0-3 0,0 7 0,0-6 0,0 6 0,0-3 0,0 5 0,0-4 0,0 2 0,-16 12 0,8-1 0,-12 12 0,8 1 0,4-5 0,-4 4 0,1-2 0,5 1 0,-4-1 0,5 4 0,-3-8 0,4 4 0,-3-4 0,6 3 0,-6-2 0,6 2 0,-5-3 0,5 3 0,-3-2 0,1 7 0,2-8 0,-6 4 0,6-1 0,-3-2 0,4 2 0,0-3 0,-3-1 0,2 4 0,-2-3 0,3 6 0,-4-1 0,3 4 0,-3 4 0,4-3 0,-4 3 0,4-8 0,-4-1 0,4-5 0,0 4 0,0-39 0,0 14 0,0-35 0,4 16 0,1 5 0,5-11 0,-5 10 0,4-4 0,-4 6 0,4 4 0,3 5 0,-3 2 0,7 11 0,-3-3 0,8 8 0,2 0 0,4 0 0,6 0 0,-4 0 0,9 0 0,-3 9 0,4 2 0,3 19 0,-1-2 0,2 9 0,1 0 0,-7-4 0,-1 3 0,-12-8 0,0 1 0,-10-7 0,-1 5 0,-5-14 0,0 8 0,0-9 0,-3 1 0,-1 3 0,-4-8 0,0 4 0,0-5 0,0 4 0,0-3 0,0 3 0,-7 0 0,-2-6 0,-7 5 0,-1-9 0,0 7 0,0-8 0,-4 4 0,3-4 0,-4 0 0,1 4 0,3-3 0,-4 3 0,1-4 0,3 0 0,-4 0 0,1 0 0,3 0 0,-4 0 0,9 0 0,2 0 0,3 0 0,-2 0 0,-2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8T23:14:54.5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163 1 24575,'-25'3'0,"4"-2"0,14 2 0,-1 0 0,-3-2 0,3 3 0,-2-4 0,-1 0 0,3 0 0,-3 0 0,0 0 0,3 3 0,-3-2 0,3 2 0,34-3 0,-19 0 0,30 0 0,-24 0 0,7 0 0,-3 0 0,3 0 0,-7 0 0,2 0 0,-6 0 0,3 0 0,-5 0 0,4 0 0,-3 0 0,3 0 0,-40 0 0,21 0 0,-29 0 0,25 0 0,4 0 0,-3 0 0,0 0 0,0 0 0,0 0 0,1 0 0,-2 0 0,3 0 0,-2 0 0,-1 0 0,3 0 0,-2 0 0,3 0 0,-3 0 0,38 0 0,-22 0 0,31 0 0,-28 0 0,-1 0 0,4-3 0,-3 2 0,3-3 0,-4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8T23:15:05.7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242 1 24575,'-11'0'0,"-3"0"0,6 0 0,-2 0 0,3 0 0,0 0 0,-1 0 0,0 0 0,1 0 0,-1 0 0,0 3 0,1 1 0,-1 1 0,1-2 0,-1 0 0,-2-2 0,2 2 0,-3-3 0,0 0 0,2 4 0,-7 0 0,8 1 0,-4 2 0,4-7 0,1 4 0,2-1 0,-1-2 0,5 2 0,-2-3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8T23:15:09.5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24575,'11'0'0,"-1"0"0,-2 0 0,-1 0 0,1 0 0,-1 0 0,1 0 0,-1 0 0,1 0 0,-1 0 0,0 0 0,0 0 0,0 0 0,1 0 0,-2 0 0,2 0 0,-1 0 0,0 0 0,4 0 0,-2 0 0,1 0 0,-3 0 0,1 0 0,-1 0 0,0 0 0,1 0 0,-1 0 0,1 0 0,-1 0 0,1 0 0,-1 0 0,-3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03:39.4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 24575,'-5'41'0,"2"-12"0,3-7 0,3-9 0,-2-1 0,3 3 0,-4-6 0,0 6 0,0-2 0,3-1 0,-2 0 0,3 3 0,-4-5 0,0 5 0,3-7 0,-2 4 0,3-3 0,-4 2 0,0-3 0,0 4 0,0-3 0,0 3 0,0-4 0,3 0 0,13-18 0,-9 6 0,11-15 0,-14 11 0,4 0 0,11 3 0,-8 1 0,7 4 0,1 0 0,-8 0 0,18 5 0,-18-4 0,8 4 0,-11-5 0,0 0 0,4 0 0,-4 0 0,4 0 0,-4 0 0,4 0 0,-3 0 0,2 4 0,-3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44:05.2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1047 1 24575,'0'66'0,"0"1"0,0 4 0,0-9 0,0 0 0,0 12 0,0-44 0,0 42 0,0-57 0,0 22 0,0-28 0,0 10 0,0-8 0,0-1 0,0 0 0,0 3 0,0-5 0,0 5 0,0 0 0,0-4 0,0 4 0,0 0 0,0-5 0,0 5 0,0 0 0,0-2 0,-3 3 0,3 5 0,-4-7 0,4 14 0,0-11 0,0 11 0,0-14 0,0 13 0,0-16 0,0 7 0,0-9 0,0 3 0,0 1 0,0-1 0,0 0 0,0 0 0,-3-2 0,0 2 0,-4-4 0,3 1 0,-6 3 0,6-5 0,-6 1 0,0-6 0,-1 0 0,0 0 0,-2 0 0,2 0 0,-2 0 0,-7 0 0,4-3 0,-3-1 0,5 0 0,0-2 0,-6 1 0,-1-7 0,-7-3 0,1 1 0,-6-13 0,4 10 0,-20-24 0,26 25 0,-34-27 0,35 26 0,-15-9 0,5-1 0,16 14 0,-10-13 0,12 12 0,3 4 0,-2-3 0,6 5 0,-3-2 0,0 0 0,-1-1 0,0 0 0,-4-8 0,7 10 0,-4-7 0,5 6 0,-3-1 0,2 1 0,-2 0 0,3 3 0,-3-3 0,3 2 0,-3-2 0,3 6 0,-9-7 0,6 6 0,-15-8 0,16 8 0,-7 1 0,0 0 0,-3-5 0,-2 0 0,4 0 0,7 3 0,-6 1 0,7 1 0,-7-4 0,9 5 0,3-4 0,-5-3 0,7 2 0,-4-2 0,6 0 0,0-1 0,0 0 0,0 1 0,0-9 0,0 9 0,0-9 0,0 9 0,3 2 0,-2-2 0,5-3 0,-2 5 0,-1-5 0,4 6 0,-4 0 0,7 0 0,-2 0 0,2 3 0,0 1 0,-3 3 0,6 0 0,-5 3 0,2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44:07.5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1 24575,'-11'30'0,"2"-2"0,9-18 0,-4 4 0,4-3 0,-3 8 0,-4-7 0,6 8 0,-5-7 0,6 7 0,0-5 0,0 2 0,0 2 0,0-10 0,0 7 0,0-6 0,3 1 0,1-1 0,4 9 0,-1-10 0,0 7 0,3-9 0,-2 0 0,2 0 0,0 0 0,6-3 0,0 2 0,10-2 0,-11 0 0,22 1 0,-19-5 0,19 0 0,-21 0 0,3 0 0,-5 0 0,6 0 0,-8 0 0,4 0 0,-6-4 0,-3 4 0,6-7 0,-5 4 0,5-1 0,-6-2 0,3 5 0,3-5 0,-4 5 0,4-2 0,-4 0 0,-1 2 0,5-8 0,-5 4 0,5-5 0,-6 3 0,6-3 0,-5 2 0,2-2 0,-1 3 0,-4 4 0,1-1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44:11.6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24575,'29'3'0,"3"0"0,-20-3 0,13 0 0,-13 0 0,26 0 0,-20 0 0,31 0 0,-14 0 0,18 0 0,12 0 0,-21 0 0,18 0 0,-20 0 0,11 0 0,-17 0 0,1 0 0,-25 0 0,4 0 0,-9 0 0,9 4 0,-10 0 0,6 1 0,-12-2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44:15.7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167 33 24575,'26'0'0,"-1"0"0,-17 0 0,-4 0 0,-27 0 0,11 0 0,-17 0 0,22 0 0,-9 0 0,7 0 0,-7 0 0,0-8 0,4 6 0,-8-6 0,9 4 0,1 4 0,3-3 0,-3 3 0,-4-4 0,6 4 0,-1-3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44:20.8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949 1 24575,'4'53'0,"7"-5"0,-9-21 0,12 12 0,-12-9 0,4 9 0,-6-18 0,0 17 0,4-14 0,-3 9 0,3-17 0,-4 3 0,0-7 0,3 8 0,-2-6 0,2 6 0,-3-8 0,0 7 0,0-2 0,0-2 0,0 5 0,0-7 0,0 7 0,0-5 0,0 11 0,0-14 0,0 4 0,0-9 0,0 9 0,0-7 0,0 7 0,0-6 0,0-2 0,0 8 0,0-5 0,0 3 0,0-4 0,0-1 0,0-1 0,0 5 0,0-2 0,0-1 0,0 3 0,0-2 0,0 3 0,0-4 0,0 3 0,0-5 0,0 2 0,0 2 0,0-3 0,0 4 0,-3-6 0,-6 9 0,0-4 0,-3 8 0,8-10 0,-2 0 0,-1 0 0,3-2 0,-5 4 0,5-4 0,-3 5 0,0-5 0,0 1 0,0-2 0,0-3 0,-9 3 0,7-6 0,-7 3 0,9-4 0,-3 0 0,-1 0 0,-9 0 0,8-3 0,-30-19 0,29 11 0,-44-39 0,41 34 0,-22-26 0,9 4 0,3 11 0,-19-38 0,-1 20 0,12-4 0,-17-9 0,19 17 0,-1 0 0,-17-17 0,30 39 0,-27-29 0,28 26 0,-7-5 0,-1-5 0,10 18 0,-9-10 0,16 13 0,-9-5 0,9 2 0,-6 1 0,6 0 0,3 2 0,-3 0 0,6 1 0,-2 3 0,2 0 0,-6-3 0,26-1 0,-4-1 0,18 3 0,-4-3 0,-5 6 0,7-7 0,-1 3 0,-6 5 0,5-3 0,-14 4 0,13-5 0,-16 5 0,17-4 0,-17 7 0,10-7 0,-12 8 0,3-3 0,3 0 0,-5-1 0,5 0 0,-6-2 0,3 2 0,1 0 0,-1-2 0,9 5 0,-6-8 0,3 4 0,-3-2 0,-5 4 0,2 3 0,0 6 0,0 2 0,-2 2 0,1 3 0,-4 4 0,3 4 0,-3 7 0,3-1 0,-4-6 0,4-1 0,-4 0 0,2-8 0,-5 7 0,2-8 0,-3-1 0,3 0 0,2 6 0,2-7 0,-3 7 0,-1-6 0,-3-2 0,4 2 0,0 9 0,0-9 0,3 12 0,-6-15 0,2 3 0,3 0 0,-4 1 0,4-1 0,-3 0 0,1-3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44:24.0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28 24575,'30'-8'0,"-2"2"0,-11 6 0,-2 0 0,22-6 0,-1 5 0,29-5 0,14 6 0,14 0-920,0 0 920,-35 0 0,-2 0 0,29 0-223,-28 0 0,0 0 223,13 0 0,-5 0 0,-15 0 0,-8 0 0,-10 0 899,5 0-899,-28 0 467,7 0-467,-9 0 0,3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4:44:28.7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 24575,'37'-4'0,"-5"1"0,-16 3 0,-7 0 0,16 0 0,-13 0 0,25 0 0,-1 0 0,6 0 0,19 0 0,-16 0 0,20 0 0,-24 0 0,-2 0 0,0 0 0,-15 0 0,13 0 0,-21 0 0,9 0 0,-12 0 0,3 0 0,-7 0 0,-1 0 0,5 0 0,-2 0 0,-1 0 0,0 0 0,3 0 0,-5 0 0,5 0 0,6 8 0,-9-3 0,6 7 0,-13-2 0,-3-2 0,0 5 0,0-3 0,0 1 0,0-1 0,-3 0 0,15-6 0,-6 2 0,19-6 0,-9 0 0,0 0 0,-3 0 0,-5 0 0,5 0 0,-3 0 0,4 0 0,-3 0 0,2 0 0,-3 0 0,1 0 0,2 0 0,-5 0 0,1 0 0,4 0 0,-4 0 0,7 0 0,0 4 0,-3 1 0,3-1 0,-7-1 0,-1-3 0,5 0 0,-2 0 0,-1 0 0,0 0 0,3 0 0,-5 0 0,5 0 0,0 0 0,-4 3 0,1 1 0,-17 12 0,2-10 0,-8 6 0,6-9 0,0 1 0,-9 4 0,6-1 0,-6 1 0,9-1 0,-3 0 0,3 0 0,-3-1 0,3 1 0,-3 0 0,2-3 0,-2-1 0,3-3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530948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77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759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0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7401" y="1031013"/>
            <a:ext cx="7529196" cy="8438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79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916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/>
          <p:cNvPicPr/>
          <p:nvPr/>
        </p:nvPicPr>
        <p:blipFill>
          <a:blip r:embed="rId9"/>
          <a:stretch>
            <a:fillRect/>
          </a:stretch>
        </p:blipFill>
        <p:spPr>
          <a:xfrm>
            <a:off x="609600" y="152400"/>
            <a:ext cx="962025" cy="1028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28708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algn="ctr">
        <a:defRPr sz="2400">
          <a:latin typeface="Times New Roman"/>
          <a:ea typeface="Times New Roman"/>
          <a:cs typeface="Times New Roman"/>
          <a:sym typeface="Times New Roman"/>
        </a:defRPr>
      </a:lvl1pPr>
      <a:lvl2pPr algn="ctr">
        <a:defRPr sz="2400">
          <a:latin typeface="Times New Roman"/>
          <a:ea typeface="Times New Roman"/>
          <a:cs typeface="Times New Roman"/>
          <a:sym typeface="Times New Roman"/>
        </a:defRPr>
      </a:lvl2pPr>
      <a:lvl3pPr algn="ctr">
        <a:defRPr sz="2400">
          <a:latin typeface="Times New Roman"/>
          <a:ea typeface="Times New Roman"/>
          <a:cs typeface="Times New Roman"/>
          <a:sym typeface="Times New Roman"/>
        </a:defRPr>
      </a:lvl3pPr>
      <a:lvl4pPr algn="ctr">
        <a:defRPr sz="2400">
          <a:latin typeface="Times New Roman"/>
          <a:ea typeface="Times New Roman"/>
          <a:cs typeface="Times New Roman"/>
          <a:sym typeface="Times New Roman"/>
        </a:defRPr>
      </a:lvl4pPr>
      <a:lvl5pPr algn="ctr">
        <a:defRPr sz="2400">
          <a:latin typeface="Times New Roman"/>
          <a:ea typeface="Times New Roman"/>
          <a:cs typeface="Times New Roman"/>
          <a:sym typeface="Times New Roman"/>
        </a:defRPr>
      </a:lvl5pPr>
      <a:lvl6pPr indent="457200" algn="ctr">
        <a:defRPr sz="2400">
          <a:latin typeface="Times New Roman"/>
          <a:ea typeface="Times New Roman"/>
          <a:cs typeface="Times New Roman"/>
          <a:sym typeface="Times New Roman"/>
        </a:defRPr>
      </a:lvl6pPr>
      <a:lvl7pPr indent="914400" algn="ctr">
        <a:defRPr sz="2400">
          <a:latin typeface="Times New Roman"/>
          <a:ea typeface="Times New Roman"/>
          <a:cs typeface="Times New Roman"/>
          <a:sym typeface="Times New Roman"/>
        </a:defRPr>
      </a:lvl7pPr>
      <a:lvl8pPr indent="1371600" algn="ctr">
        <a:defRPr sz="2400">
          <a:latin typeface="Times New Roman"/>
          <a:ea typeface="Times New Roman"/>
          <a:cs typeface="Times New Roman"/>
          <a:sym typeface="Times New Roman"/>
        </a:defRPr>
      </a:lvl8pPr>
      <a:lvl9pPr indent="1828800" algn="ctr">
        <a:defRPr sz="2400"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indent="-342900">
        <a:spcBef>
          <a:spcPts val="400"/>
        </a:spcBef>
        <a:buSzPct val="100000"/>
        <a:buChar char="»"/>
        <a:defRPr>
          <a:latin typeface="Times New Roman"/>
          <a:ea typeface="Times New Roman"/>
          <a:cs typeface="Times New Roman"/>
          <a:sym typeface="Times New Roman"/>
        </a:defRPr>
      </a:lvl1pPr>
      <a:lvl2pPr marL="742950" indent="-285750">
        <a:spcBef>
          <a:spcPts val="400"/>
        </a:spcBef>
        <a:buSzPct val="100000"/>
        <a:buChar char="–"/>
        <a:defRPr>
          <a:latin typeface="Times New Roman"/>
          <a:ea typeface="Times New Roman"/>
          <a:cs typeface="Times New Roman"/>
          <a:sym typeface="Times New Roman"/>
        </a:defRPr>
      </a:lvl2pPr>
      <a:lvl3pPr marL="1171575" indent="-257175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3pPr>
      <a:lvl4pPr marL="1600200" indent="-228600">
        <a:spcBef>
          <a:spcPts val="400"/>
        </a:spcBef>
        <a:buSzPct val="100000"/>
        <a:buChar char="–"/>
        <a:defRPr>
          <a:latin typeface="Times New Roman"/>
          <a:ea typeface="Times New Roman"/>
          <a:cs typeface="Times New Roman"/>
          <a:sym typeface="Times New Roman"/>
        </a:defRPr>
      </a:lvl4pPr>
      <a:lvl5pPr marL="2057400" indent="-228600">
        <a:spcBef>
          <a:spcPts val="400"/>
        </a:spcBef>
        <a:buSzPct val="100000"/>
        <a:buChar char="»"/>
        <a:defRPr>
          <a:latin typeface="Times New Roman"/>
          <a:ea typeface="Times New Roman"/>
          <a:cs typeface="Times New Roman"/>
          <a:sym typeface="Times New Roman"/>
        </a:defRPr>
      </a:lvl5pPr>
      <a:lvl6pPr marL="25146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6pPr>
      <a:lvl7pPr marL="29718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7pPr>
      <a:lvl8pPr marL="34290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8pPr>
      <a:lvl9pPr marL="38862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45.wmf"/><Relationship Id="rId3" Type="http://schemas.openxmlformats.org/officeDocument/2006/relationships/image" Target="../media/image12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4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3.wmf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wmf"/><Relationship Id="rId7" Type="http://schemas.openxmlformats.org/officeDocument/2006/relationships/image" Target="../media/image52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oleObject" Target="../embeddings/oleObject29.bin"/><Relationship Id="rId7" Type="http://schemas.openxmlformats.org/officeDocument/2006/relationships/image" Target="../media/image4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65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6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4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79.wmf"/><Relationship Id="rId3" Type="http://schemas.openxmlformats.org/officeDocument/2006/relationships/image" Target="../media/image72.wmf"/><Relationship Id="rId7" Type="http://schemas.openxmlformats.org/officeDocument/2006/relationships/image" Target="../media/image76.png"/><Relationship Id="rId12" Type="http://schemas.openxmlformats.org/officeDocument/2006/relationships/oleObject" Target="../embeddings/oleObject44.bin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8.wmf"/><Relationship Id="rId5" Type="http://schemas.openxmlformats.org/officeDocument/2006/relationships/image" Target="../media/image74.png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73.png"/><Relationship Id="rId9" Type="http://schemas.openxmlformats.org/officeDocument/2006/relationships/image" Target="../media/image77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customXml" Target="../ink/ink7.xml"/><Relationship Id="rId18" Type="http://schemas.openxmlformats.org/officeDocument/2006/relationships/image" Target="../media/image230.png"/><Relationship Id="rId3" Type="http://schemas.openxmlformats.org/officeDocument/2006/relationships/image" Target="../media/image89.png"/><Relationship Id="rId21" Type="http://schemas.openxmlformats.org/officeDocument/2006/relationships/image" Target="../media/image91.png"/><Relationship Id="rId7" Type="http://schemas.openxmlformats.org/officeDocument/2006/relationships/customXml" Target="../ink/ink4.xml"/><Relationship Id="rId12" Type="http://schemas.openxmlformats.org/officeDocument/2006/relationships/image" Target="../media/image200.png"/><Relationship Id="rId17" Type="http://schemas.openxmlformats.org/officeDocument/2006/relationships/customXml" Target="../ink/ink9.xml"/><Relationship Id="rId25" Type="http://schemas.openxmlformats.org/officeDocument/2006/relationships/image" Target="../media/image12.png"/><Relationship Id="rId2" Type="http://schemas.openxmlformats.org/officeDocument/2006/relationships/image" Target="../media/image88.png"/><Relationship Id="rId16" Type="http://schemas.openxmlformats.org/officeDocument/2006/relationships/image" Target="../media/image2210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100.png"/><Relationship Id="rId11" Type="http://schemas.openxmlformats.org/officeDocument/2006/relationships/customXml" Target="../ink/ink6.xml"/><Relationship Id="rId24" Type="http://schemas.openxmlformats.org/officeDocument/2006/relationships/customXml" Target="../ink/ink12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image" Target="../media/image115.png"/><Relationship Id="rId10" Type="http://schemas.openxmlformats.org/officeDocument/2006/relationships/image" Target="../media/image190.png"/><Relationship Id="rId19" Type="http://schemas.openxmlformats.org/officeDocument/2006/relationships/customXml" Target="../ink/ink10.xml"/><Relationship Id="rId4" Type="http://schemas.openxmlformats.org/officeDocument/2006/relationships/image" Target="../media/image90.png"/><Relationship Id="rId9" Type="http://schemas.openxmlformats.org/officeDocument/2006/relationships/customXml" Target="../ink/ink5.xml"/><Relationship Id="rId14" Type="http://schemas.openxmlformats.org/officeDocument/2006/relationships/image" Target="../media/image212.png"/><Relationship Id="rId22" Type="http://schemas.openxmlformats.org/officeDocument/2006/relationships/customXml" Target="../ink/ink1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customXml" Target="../ink/ink13.xml"/><Relationship Id="rId7" Type="http://schemas.openxmlformats.org/officeDocument/2006/relationships/image" Target="../media/image1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270.png"/><Relationship Id="rId4" Type="http://schemas.openxmlformats.org/officeDocument/2006/relationships/image" Target="../media/image14.png"/><Relationship Id="rId9" Type="http://schemas.openxmlformats.org/officeDocument/2006/relationships/image" Target="../media/image2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33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9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430.png"/><Relationship Id="rId3" Type="http://schemas.openxmlformats.org/officeDocument/2006/relationships/image" Target="../media/image99.png"/><Relationship Id="rId7" Type="http://schemas.openxmlformats.org/officeDocument/2006/relationships/image" Target="../media/image38.png"/><Relationship Id="rId12" Type="http://schemas.openxmlformats.org/officeDocument/2006/relationships/image" Target="../media/image42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5.xml"/><Relationship Id="rId11" Type="http://schemas.openxmlformats.org/officeDocument/2006/relationships/image" Target="../media/image41.png"/><Relationship Id="rId5" Type="http://schemas.openxmlformats.org/officeDocument/2006/relationships/image" Target="../media/image370.png"/><Relationship Id="rId10" Type="http://schemas.openxmlformats.org/officeDocument/2006/relationships/image" Target="../media/image40.png"/><Relationship Id="rId4" Type="http://schemas.openxmlformats.org/officeDocument/2006/relationships/customXml" Target="../ink/ink14.xml"/><Relationship Id="rId9" Type="http://schemas.openxmlformats.org/officeDocument/2006/relationships/image" Target="../media/image39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0.png"/><Relationship Id="rId5" Type="http://schemas.openxmlformats.org/officeDocument/2006/relationships/image" Target="../media/image980.png"/><Relationship Id="rId4" Type="http://schemas.openxmlformats.org/officeDocument/2006/relationships/image" Target="../media/image97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1120.png"/><Relationship Id="rId3" Type="http://schemas.openxmlformats.org/officeDocument/2006/relationships/image" Target="../media/image1000.png"/><Relationship Id="rId7" Type="http://schemas.openxmlformats.org/officeDocument/2006/relationships/image" Target="../media/image1070.png"/><Relationship Id="rId12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7.xml"/><Relationship Id="rId11" Type="http://schemas.openxmlformats.org/officeDocument/2006/relationships/image" Target="../media/image1100.png"/><Relationship Id="rId5" Type="http://schemas.openxmlformats.org/officeDocument/2006/relationships/image" Target="../media/image102.png"/><Relationship Id="rId15" Type="http://schemas.openxmlformats.org/officeDocument/2006/relationships/image" Target="../media/image114.png"/><Relationship Id="rId10" Type="http://schemas.openxmlformats.org/officeDocument/2006/relationships/customXml" Target="../ink/ink19.xml"/><Relationship Id="rId4" Type="http://schemas.openxmlformats.org/officeDocument/2006/relationships/image" Target="../media/image101.png"/><Relationship Id="rId9" Type="http://schemas.openxmlformats.org/officeDocument/2006/relationships/image" Target="../media/image1090.png"/><Relationship Id="rId14" Type="http://schemas.openxmlformats.org/officeDocument/2006/relationships/image" Target="../media/image11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7.png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emf"/><Relationship Id="rId17" Type="http://schemas.openxmlformats.org/officeDocument/2006/relationships/image" Target="../media/image19.wmf"/><Relationship Id="rId2" Type="http://schemas.openxmlformats.org/officeDocument/2006/relationships/image" Target="../media/image4.png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8.wmf"/><Relationship Id="rId10" Type="http://schemas.openxmlformats.org/officeDocument/2006/relationships/image" Target="../media/image15.wmf"/><Relationship Id="rId19" Type="http://schemas.openxmlformats.org/officeDocument/2006/relationships/image" Target="../media/image20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71.png"/><Relationship Id="rId10" Type="http://schemas.openxmlformats.org/officeDocument/2006/relationships/image" Target="../media/image28.png"/><Relationship Id="rId4" Type="http://schemas.openxmlformats.org/officeDocument/2006/relationships/customXml" Target="../ink/ink2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>
              <a:defRPr sz="1800"/>
            </a:pP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Electrical Networks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Lecture #6 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b="1" i="1" dirty="0"/>
              <a:t>Simple Circuit Analysis</a:t>
            </a:r>
            <a:br>
              <a:rPr lang="en-US" sz="2800" b="1" i="1" dirty="0"/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Voltage and Current Division Formulas</a:t>
            </a: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&amp;</a:t>
            </a: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Current-voltage source transformation</a:t>
            </a: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</a:br>
            <a:endParaRPr sz="2800" i="1" dirty="0">
              <a:solidFill>
                <a:srgbClr val="FF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087789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3BCF-6E65-B247-9111-5C50B173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Invalid Examples of Voltage Division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2E0BA-3528-164B-BC06-13F74491D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02" y="1839311"/>
            <a:ext cx="8608995" cy="355775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BF81BDA-CF82-4EC5-FA11-564E8B0D5667}"/>
              </a:ext>
            </a:extLst>
          </p:cNvPr>
          <p:cNvSpPr/>
          <p:nvPr/>
        </p:nvSpPr>
        <p:spPr>
          <a:xfrm>
            <a:off x="609600" y="4974020"/>
            <a:ext cx="5273260" cy="4230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193906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3BCF-6E65-B247-9111-5C50B173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Invalid Examples of Voltage Division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2E0BA-3528-164B-BC06-13F74491D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02" y="1839311"/>
            <a:ext cx="8608995" cy="35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6863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4D46D8-CEB0-CF46-BF56-D73D73D42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55" y="1456665"/>
            <a:ext cx="7772400" cy="27966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E45BB8-2EE8-2C48-8FF5-44289D1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665"/>
            <a:ext cx="7772400" cy="1143000"/>
          </a:xfrm>
        </p:spPr>
        <p:txBody>
          <a:bodyPr/>
          <a:lstStyle/>
          <a:p>
            <a:pPr algn="ctr" rtl="0"/>
            <a:r>
              <a:rPr lang="en-US" dirty="0"/>
              <a:t>Invalid Examples of Voltage Division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439536-3986-3843-AC69-6718DA4C3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3" y="4487917"/>
            <a:ext cx="8947985" cy="2261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2DF72-4BDB-1E48-B5AC-A788C922B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5" y="4247957"/>
            <a:ext cx="8947985" cy="201078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0D1C381-A4BA-A9AC-B56A-330CEC33ED97}"/>
              </a:ext>
            </a:extLst>
          </p:cNvPr>
          <p:cNvSpPr/>
          <p:nvPr/>
        </p:nvSpPr>
        <p:spPr>
          <a:xfrm>
            <a:off x="398538" y="3773765"/>
            <a:ext cx="5273260" cy="4230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26FBF3E-CDC6-B812-750C-D5800172B79B}"/>
              </a:ext>
            </a:extLst>
          </p:cNvPr>
          <p:cNvSpPr/>
          <p:nvPr/>
        </p:nvSpPr>
        <p:spPr>
          <a:xfrm>
            <a:off x="84083" y="6175951"/>
            <a:ext cx="5273260" cy="4230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978822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4D46D8-CEB0-CF46-BF56-D73D73D42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55" y="1456665"/>
            <a:ext cx="7772400" cy="27966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E45BB8-2EE8-2C48-8FF5-44289D1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665"/>
            <a:ext cx="7772400" cy="1143000"/>
          </a:xfrm>
        </p:spPr>
        <p:txBody>
          <a:bodyPr/>
          <a:lstStyle/>
          <a:p>
            <a:pPr algn="ctr" rtl="0"/>
            <a:r>
              <a:rPr lang="en-US" dirty="0"/>
              <a:t>Invalid Examples of Voltage Division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439536-3986-3843-AC69-6718DA4C3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3" y="4487917"/>
            <a:ext cx="8947985" cy="2261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2DF72-4BDB-1E48-B5AC-A788C922B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5" y="4247957"/>
            <a:ext cx="8947985" cy="2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96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Voltage Division Formula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In series-connected resistors, the voltage across a given resistor is equal to that resistor divided by the total of series-connected resistors multiplied by the total voltage across the total of series-connected resistors.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9800" y="611557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 circuit with two resistors in series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27" y="3744118"/>
            <a:ext cx="2896945" cy="237145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282436"/>
              </p:ext>
            </p:extLst>
          </p:nvPr>
        </p:nvGraphicFramePr>
        <p:xfrm>
          <a:off x="1001712" y="2646506"/>
          <a:ext cx="1480275" cy="66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52200" imgH="431640" progId="Equation.3">
                  <p:embed/>
                </p:oleObj>
              </mc:Choice>
              <mc:Fallback>
                <p:oleObj name="Equation" r:id="rId3" imgW="952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2" y="2646506"/>
                        <a:ext cx="1480275" cy="6681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956651"/>
              </p:ext>
            </p:extLst>
          </p:nvPr>
        </p:nvGraphicFramePr>
        <p:xfrm>
          <a:off x="2797899" y="2646506"/>
          <a:ext cx="1495773" cy="66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160" imgH="431640" progId="Equation.3">
                  <p:embed/>
                </p:oleObj>
              </mc:Choice>
              <mc:Fallback>
                <p:oleObj name="Equation" r:id="rId5" imgW="965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899" y="2646506"/>
                        <a:ext cx="1495773" cy="6681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941542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For the circuit given, find the voltages across the resistors by using the voltage division formula.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Values: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5401" y="3693524"/>
            <a:ext cx="3680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Circuit with three resistors in series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16" y="1988252"/>
            <a:ext cx="1743167" cy="170527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003522"/>
              </p:ext>
            </p:extLst>
          </p:nvPr>
        </p:nvGraphicFramePr>
        <p:xfrm>
          <a:off x="2088552" y="4636241"/>
          <a:ext cx="4814493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12661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b="1" dirty="0"/>
              <a:t>Short Cut Solution – 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application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voltage division formula: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31" y="2165771"/>
            <a:ext cx="3374903" cy="326240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391662"/>
              </p:ext>
            </p:extLst>
          </p:nvPr>
        </p:nvGraphicFramePr>
        <p:xfrm>
          <a:off x="1135063" y="1898650"/>
          <a:ext cx="17557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800" imgH="660400" progId="Equation.3">
                  <p:embed/>
                </p:oleObj>
              </mc:Choice>
              <mc:Fallback>
                <p:oleObj name="Equation" r:id="rId3" imgW="11938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1898650"/>
                        <a:ext cx="1755775" cy="968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246227"/>
              </p:ext>
            </p:extLst>
          </p:nvPr>
        </p:nvGraphicFramePr>
        <p:xfrm>
          <a:off x="1165225" y="3425825"/>
          <a:ext cx="17557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93800" imgH="660400" progId="Equation.3">
                  <p:embed/>
                </p:oleObj>
              </mc:Choice>
              <mc:Fallback>
                <p:oleObj name="Equation" r:id="rId5" imgW="11938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3425825"/>
                        <a:ext cx="1755775" cy="968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994891"/>
              </p:ext>
            </p:extLst>
          </p:nvPr>
        </p:nvGraphicFramePr>
        <p:xfrm>
          <a:off x="1163638" y="4951413"/>
          <a:ext cx="175736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93800" imgH="660400" progId="Equation.3">
                  <p:embed/>
                </p:oleObj>
              </mc:Choice>
              <mc:Fallback>
                <p:oleObj name="Equation" r:id="rId7" imgW="11938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4951413"/>
                        <a:ext cx="1757362" cy="969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814666"/>
              </p:ext>
            </p:extLst>
          </p:nvPr>
        </p:nvGraphicFramePr>
        <p:xfrm>
          <a:off x="2686845" y="6015337"/>
          <a:ext cx="3103562" cy="592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215900" progId="Equation.3">
                  <p:embed/>
                </p:oleObj>
              </mc:Choice>
              <mc:Fallback>
                <p:oleObj name="Equation" r:id="rId9" imgW="1143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845" y="6015337"/>
                        <a:ext cx="3103562" cy="592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2750" y="6015337"/>
            <a:ext cx="96411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Check: </a:t>
            </a:r>
          </a:p>
        </p:txBody>
      </p:sp>
    </p:spTree>
    <p:extLst>
      <p:ext uri="{BB962C8B-B14F-4D97-AF65-F5344CB8AC3E}">
        <p14:creationId xmlns:p14="http://schemas.microsoft.com/office/powerpoint/2010/main" val="314900034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Standard Solution – Using KVL in a Single-Loop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Assume the direction of the current and voltage polarities shown, because the current in each resistor is the same then,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Applying KVL to the loop yields,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Solving for </a:t>
            </a:r>
            <a:r>
              <a:rPr lang="en-US" i="1" dirty="0" err="1"/>
              <a:t>i</a:t>
            </a:r>
            <a:r>
              <a:rPr lang="en-US" dirty="0"/>
              <a:t> yields,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466862"/>
              </p:ext>
            </p:extLst>
          </p:nvPr>
        </p:nvGraphicFramePr>
        <p:xfrm>
          <a:off x="1014412" y="2671763"/>
          <a:ext cx="8229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500" imgH="241300" progId="Equation.3">
                  <p:embed/>
                </p:oleObj>
              </mc:Choice>
              <mc:Fallback>
                <p:oleObj name="Equation" r:id="rId2" imgW="5715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2" y="2671763"/>
                        <a:ext cx="82296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641806"/>
              </p:ext>
            </p:extLst>
          </p:nvPr>
        </p:nvGraphicFramePr>
        <p:xfrm>
          <a:off x="2165984" y="2671763"/>
          <a:ext cx="836676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900" imgH="241300" progId="Equation.3">
                  <p:embed/>
                </p:oleObj>
              </mc:Choice>
              <mc:Fallback>
                <p:oleObj name="Equation" r:id="rId4" imgW="5969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984" y="2671763"/>
                        <a:ext cx="836676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918054"/>
              </p:ext>
            </p:extLst>
          </p:nvPr>
        </p:nvGraphicFramePr>
        <p:xfrm>
          <a:off x="3331272" y="2671763"/>
          <a:ext cx="836676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900" imgH="241300" progId="Equation.3">
                  <p:embed/>
                </p:oleObj>
              </mc:Choice>
              <mc:Fallback>
                <p:oleObj name="Equation" r:id="rId6" imgW="5969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1272" y="2671763"/>
                        <a:ext cx="836676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225623"/>
              </p:ext>
            </p:extLst>
          </p:nvPr>
        </p:nvGraphicFramePr>
        <p:xfrm>
          <a:off x="1014412" y="3571876"/>
          <a:ext cx="21945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4000" imgH="241300" progId="Equation.3">
                  <p:embed/>
                </p:oleObj>
              </mc:Choice>
              <mc:Fallback>
                <p:oleObj name="Equation" r:id="rId8" imgW="15240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2" y="3571876"/>
                        <a:ext cx="219456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327964"/>
              </p:ext>
            </p:extLst>
          </p:nvPr>
        </p:nvGraphicFramePr>
        <p:xfrm>
          <a:off x="1014412" y="3971925"/>
          <a:ext cx="2286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36700" imgH="228600" progId="Equation.3">
                  <p:embed/>
                </p:oleObj>
              </mc:Choice>
              <mc:Fallback>
                <p:oleObj name="Equation" r:id="rId10" imgW="15367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2" y="3971925"/>
                        <a:ext cx="22860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468783"/>
              </p:ext>
            </p:extLst>
          </p:nvPr>
        </p:nvGraphicFramePr>
        <p:xfrm>
          <a:off x="1047750" y="4752975"/>
          <a:ext cx="150336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90360" imgH="660240" progId="Equation.3">
                  <p:embed/>
                </p:oleObj>
              </mc:Choice>
              <mc:Fallback>
                <p:oleObj name="Equation" r:id="rId12" imgW="990360" imgH="660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4752975"/>
                        <a:ext cx="1503363" cy="1035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171348" y="5389352"/>
            <a:ext cx="2881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Assigning current direction and voltage polarities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13" y="3240298"/>
            <a:ext cx="2223158" cy="214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4249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voltages across the resistors are given by,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71348" y="5389352"/>
            <a:ext cx="2881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Assigning current direction and voltage polarities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13" y="3240298"/>
            <a:ext cx="2223158" cy="214905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10915"/>
              </p:ext>
            </p:extLst>
          </p:nvPr>
        </p:nvGraphicFramePr>
        <p:xfrm>
          <a:off x="1125538" y="1722438"/>
          <a:ext cx="1774825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06500" imgH="901700" progId="Equation.3">
                  <p:embed/>
                </p:oleObj>
              </mc:Choice>
              <mc:Fallback>
                <p:oleObj name="Equation" r:id="rId3" imgW="1206500" imgH="901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1722438"/>
                        <a:ext cx="1774825" cy="1322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105611"/>
              </p:ext>
            </p:extLst>
          </p:nvPr>
        </p:nvGraphicFramePr>
        <p:xfrm>
          <a:off x="1101726" y="3240298"/>
          <a:ext cx="188595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82680" imgH="914400" progId="Equation.3">
                  <p:embed/>
                </p:oleObj>
              </mc:Choice>
              <mc:Fallback>
                <p:oleObj name="Equation" r:id="rId5" imgW="1282680" imgH="914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6" y="3240298"/>
                        <a:ext cx="1885950" cy="1341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89337"/>
              </p:ext>
            </p:extLst>
          </p:nvPr>
        </p:nvGraphicFramePr>
        <p:xfrm>
          <a:off x="1100138" y="4767102"/>
          <a:ext cx="1887538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82680" imgH="914400" progId="Equation.3">
                  <p:embed/>
                </p:oleObj>
              </mc:Choice>
              <mc:Fallback>
                <p:oleObj name="Equation" r:id="rId7" imgW="1282680" imgH="914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4767102"/>
                        <a:ext cx="1887538" cy="1341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505931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Use voltage division to find the voltage across each resistor in the circuit.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Values: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3726" y="3546785"/>
            <a:ext cx="2044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Single-Loop circuit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45324"/>
              </p:ext>
            </p:extLst>
          </p:nvPr>
        </p:nvGraphicFramePr>
        <p:xfrm>
          <a:off x="2088552" y="4376143"/>
          <a:ext cx="4814493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65" y="1748988"/>
            <a:ext cx="3057669" cy="179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124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765738" y="0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marL="342900" indent="-342900" rtl="0">
              <a:spcBef>
                <a:spcPts val="1800"/>
              </a:spcBef>
              <a:spcAft>
                <a:spcPts val="300"/>
              </a:spcAft>
              <a:buClr>
                <a:srgbClr val="FFFFFF"/>
              </a:buClr>
              <a:buFont typeface="+mj-lt"/>
              <a:buAutoNum type="arabicPeriod" startAt="3"/>
              <a:tabLst>
                <a:tab pos="274320" algn="l"/>
              </a:tabLst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 Circuit Analysis Techniques</a:t>
            </a:r>
            <a:endParaRPr lang="en-US" sz="3200" b="1" kern="160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F18D39-9F9A-D04B-A96E-8F1131E276D1}"/>
              </a:ext>
            </a:extLst>
          </p:cNvPr>
          <p:cNvSpPr/>
          <p:nvPr/>
        </p:nvSpPr>
        <p:spPr>
          <a:xfrm>
            <a:off x="231227" y="1035871"/>
            <a:ext cx="9522372" cy="397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indent="-914400" algn="ctr">
              <a:spcBef>
                <a:spcPts val="0"/>
              </a:spcBef>
              <a:spcAft>
                <a:spcPts val="900"/>
              </a:spcAft>
            </a:pPr>
            <a:r>
              <a:rPr lang="en-US" sz="2800" b="1" kern="1600" dirty="0">
                <a:latin typeface="Arial" panose="020B0604020202020204" pitchFamily="34" charset="0"/>
              </a:rPr>
              <a:t>Chapter 3 </a:t>
            </a:r>
            <a:r>
              <a:rPr lang="en-US" sz="2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900"/>
              </a:spcAf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 Outline</a:t>
            </a:r>
          </a:p>
          <a:p>
            <a:pPr marL="457200" marR="0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Introduction</a:t>
            </a:r>
          </a:p>
          <a:p>
            <a:pPr marL="457200" marR="0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Times New Roman" panose="02020603050405020304" pitchFamily="18" charset="0"/>
              </a:rPr>
              <a:t>3.1 Analysis of Single-Loop Circuits</a:t>
            </a:r>
          </a:p>
          <a:p>
            <a:pPr marL="457200" marR="0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Times New Roman" panose="02020603050405020304" pitchFamily="18" charset="0"/>
              </a:rPr>
              <a:t>3.2 Analysis of Single-Node-Pair Circuits</a:t>
            </a:r>
          </a:p>
          <a:p>
            <a:pPr marL="457200" marR="0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3.3 Voltage and Current Division</a:t>
            </a:r>
          </a:p>
          <a:p>
            <a:pPr marL="457200" marR="0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Times New Roman" panose="02020603050405020304" pitchFamily="18" charset="0"/>
              </a:rPr>
              <a:t>3.4 Intuitive Analysis Method</a:t>
            </a:r>
          </a:p>
          <a:p>
            <a:pPr marL="457200" marR="0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3.5 Voltage and Current Source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81303964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Solution: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circuit can be redrawn as an equivalent circuit with three series resistors,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Applying the </a:t>
            </a:r>
            <a:r>
              <a:rPr lang="en-US" b="1" u="sng" dirty="0"/>
              <a:t>voltage division </a:t>
            </a:r>
            <a:r>
              <a:rPr lang="en-US" dirty="0"/>
              <a:t>formula,</a:t>
            </a:r>
          </a:p>
          <a:p>
            <a:pPr marL="0" indent="0">
              <a:buNone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6110" y="4987417"/>
            <a:ext cx="3439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Equivalent circuit with assigned current and voltages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399307"/>
              </p:ext>
            </p:extLst>
          </p:nvPr>
        </p:nvGraphicFramePr>
        <p:xfrm>
          <a:off x="1042988" y="2355850"/>
          <a:ext cx="12715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80" imgH="457200" progId="Equation.3">
                  <p:embed/>
                </p:oleObj>
              </mc:Choice>
              <mc:Fallback>
                <p:oleObj name="Equation" r:id="rId2" imgW="86328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355850"/>
                        <a:ext cx="1271587" cy="676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568325"/>
              </p:ext>
            </p:extLst>
          </p:nvPr>
        </p:nvGraphicFramePr>
        <p:xfrm>
          <a:off x="1138238" y="3549650"/>
          <a:ext cx="18732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900" imgH="673100" progId="Equation.3">
                  <p:embed/>
                </p:oleObj>
              </mc:Choice>
              <mc:Fallback>
                <p:oleObj name="Equation" r:id="rId4" imgW="1231900" imgH="6731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3549650"/>
                        <a:ext cx="1873250" cy="1014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49370"/>
              </p:ext>
            </p:extLst>
          </p:nvPr>
        </p:nvGraphicFramePr>
        <p:xfrm>
          <a:off x="1136650" y="4719638"/>
          <a:ext cx="18224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600" imgH="673100" progId="Equation.3">
                  <p:embed/>
                </p:oleObj>
              </mc:Choice>
              <mc:Fallback>
                <p:oleObj name="Equation" r:id="rId6" imgW="1244600" imgH="6731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719638"/>
                        <a:ext cx="1822450" cy="987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93" y="3126294"/>
            <a:ext cx="3048139" cy="186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4809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Because </a:t>
            </a:r>
            <a:r>
              <a:rPr lang="en-US" i="1" dirty="0"/>
              <a:t>R</a:t>
            </a:r>
            <a:r>
              <a:rPr lang="en-US" i="1" baseline="-25000" dirty="0"/>
              <a:t>3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i="1" baseline="-25000" dirty="0"/>
              <a:t>4</a:t>
            </a:r>
            <a:r>
              <a:rPr lang="en-US" dirty="0"/>
              <a:t> are in parallel,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6110" y="4987417"/>
            <a:ext cx="3439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Equivalent circuit with assigned current and voltages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93" y="3126294"/>
            <a:ext cx="3048139" cy="186112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104394"/>
              </p:ext>
            </p:extLst>
          </p:nvPr>
        </p:nvGraphicFramePr>
        <p:xfrm>
          <a:off x="1039813" y="1390650"/>
          <a:ext cx="207803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70000" imgH="685800" progId="Equation.3">
                  <p:embed/>
                </p:oleObj>
              </mc:Choice>
              <mc:Fallback>
                <p:oleObj name="Equation" r:id="rId3" imgW="1270000" imgH="685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1390650"/>
                        <a:ext cx="2078037" cy="1089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911423"/>
              </p:ext>
            </p:extLst>
          </p:nvPr>
        </p:nvGraphicFramePr>
        <p:xfrm>
          <a:off x="1049338" y="3135313"/>
          <a:ext cx="1968500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600" imgH="952500" progId="Equation.3">
                  <p:embed/>
                </p:oleObj>
              </mc:Choice>
              <mc:Fallback>
                <p:oleObj name="Equation" r:id="rId5" imgW="1244600" imgH="952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3135313"/>
                        <a:ext cx="1968500" cy="1500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69625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Current Division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To apply current division make sure that the resistors being used all have the same voltage across.</a:t>
            </a:r>
          </a:p>
          <a:p>
            <a:endParaRPr lang="en-US" sz="2000" dirty="0"/>
          </a:p>
          <a:p>
            <a:r>
              <a:rPr lang="en-US" sz="2000" dirty="0"/>
              <a:t>Current division gives you a simple method to find the current in single node-pair circuits.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552978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resistors in parallel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213" y="3414390"/>
            <a:ext cx="2405174" cy="211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7871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Current Division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Current division is not as simple as voltage division, to make the equations for current division simpler, resistance is expressed in terms of its conductance values.</a:t>
            </a:r>
          </a:p>
          <a:p>
            <a:endParaRPr lang="en-US" sz="2000" dirty="0"/>
          </a:p>
          <a:p>
            <a:r>
              <a:rPr lang="en-US" sz="2000" dirty="0"/>
              <a:t>Consider the circuit below,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552978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resistors in parallel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213" y="3414390"/>
            <a:ext cx="2405174" cy="211539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868545" y="3635214"/>
            <a:ext cx="569333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3970733" y="3173551"/>
            <a:ext cx="25769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kumimoji="0" lang="en-US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686049" y="4744758"/>
            <a:ext cx="14598" cy="452577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>
            <a:off x="5255382" y="4744758"/>
            <a:ext cx="0" cy="452577"/>
          </a:xfrm>
          <a:prstGeom prst="straightConnector1">
            <a:avLst/>
          </a:prstGeom>
          <a:noFill/>
          <a:ln w="25400" cap="flat">
            <a:solidFill>
              <a:srgbClr val="00CC99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4228424" y="4744758"/>
            <a:ext cx="41729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kumimoji="0" lang="en-US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R1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9742" y="4765765"/>
            <a:ext cx="41729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kumimoji="0" lang="en-US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R2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799" y="6027005"/>
            <a:ext cx="729771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What fraction of i</a:t>
            </a:r>
            <a:r>
              <a:rPr lang="en-US" baseline="-25000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flows in each resistor?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865047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Current Division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869" y="1208401"/>
            <a:ext cx="7772400" cy="49084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Consider the circuit below,</a:t>
            </a:r>
          </a:p>
        </p:txBody>
      </p:sp>
      <p:sp>
        <p:nvSpPr>
          <p:cNvPr id="5" name="Rectangle 4"/>
          <p:cNvSpPr/>
          <p:nvPr/>
        </p:nvSpPr>
        <p:spPr>
          <a:xfrm>
            <a:off x="4868988" y="2895569"/>
            <a:ext cx="3513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resistors in parallel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74B1C-4F9E-9142-A857-2947D42C8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623" y="646288"/>
            <a:ext cx="2768646" cy="2391103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A7F627B-B8F5-F94C-9789-9E07106922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440635"/>
              </p:ext>
            </p:extLst>
          </p:nvPr>
        </p:nvGraphicFramePr>
        <p:xfrm>
          <a:off x="945087" y="4475009"/>
          <a:ext cx="1626147" cy="77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9000" imgH="431800" progId="Equation.3">
                  <p:embed/>
                </p:oleObj>
              </mc:Choice>
              <mc:Fallback>
                <p:oleObj name="Equation" r:id="rId3" imgW="889000" imgH="4318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087" y="4475009"/>
                        <a:ext cx="1626147" cy="770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89A91B4-153E-3646-A3E8-AB11C5DED4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106001"/>
              </p:ext>
            </p:extLst>
          </p:nvPr>
        </p:nvGraphicFramePr>
        <p:xfrm>
          <a:off x="1026213" y="5638800"/>
          <a:ext cx="1545021" cy="762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63600" imgH="431800" progId="Equation.3">
                  <p:embed/>
                </p:oleObj>
              </mc:Choice>
              <mc:Fallback>
                <p:oleObj name="Equation" r:id="rId5" imgW="863600" imgH="4318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213" y="5638800"/>
                        <a:ext cx="1545021" cy="7625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8460C102-E2F1-5040-873E-E57DFBE1D1CA}"/>
              </a:ext>
            </a:extLst>
          </p:cNvPr>
          <p:cNvSpPr/>
          <p:nvPr/>
        </p:nvSpPr>
        <p:spPr>
          <a:xfrm>
            <a:off x="5217623" y="6211712"/>
            <a:ext cx="3190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Check:     i</a:t>
            </a:r>
            <a:r>
              <a:rPr lang="en-US" sz="1600" b="1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=i</a:t>
            </a:r>
            <a:r>
              <a:rPr lang="en-US" sz="1600" b="1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R1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+i</a:t>
            </a:r>
            <a:r>
              <a:rPr lang="en-US" sz="1600" b="1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R2</a:t>
            </a:r>
            <a:endParaRPr lang="en-US" sz="1600" b="1" baseline="-25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A1DF1A-EA84-E830-5378-62B39B15A418}"/>
              </a:ext>
            </a:extLst>
          </p:cNvPr>
          <p:cNvSpPr/>
          <p:nvPr/>
        </p:nvSpPr>
        <p:spPr>
          <a:xfrm>
            <a:off x="928151" y="5638800"/>
            <a:ext cx="1626147" cy="770066"/>
          </a:xfrm>
          <a:prstGeom prst="rect">
            <a:avLst/>
          </a:prstGeom>
          <a:solidFill>
            <a:schemeClr val="accent1">
              <a:lumMod val="75000"/>
              <a:alpha val="31125"/>
            </a:scheme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B3F171-803A-29FF-F21C-14E3D0E4A5F6}"/>
              </a:ext>
            </a:extLst>
          </p:cNvPr>
          <p:cNvSpPr/>
          <p:nvPr/>
        </p:nvSpPr>
        <p:spPr>
          <a:xfrm>
            <a:off x="945087" y="4530180"/>
            <a:ext cx="1626147" cy="770066"/>
          </a:xfrm>
          <a:prstGeom prst="rect">
            <a:avLst/>
          </a:prstGeom>
          <a:solidFill>
            <a:schemeClr val="accent1">
              <a:lumMod val="75000"/>
              <a:alpha val="31125"/>
            </a:scheme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B3D6F8-4465-5B30-B868-359A1F505FD2}"/>
                  </a:ext>
                </a:extLst>
              </p:cNvPr>
              <p:cNvSpPr txBox="1"/>
              <p:nvPr/>
            </p:nvSpPr>
            <p:spPr>
              <a:xfrm>
                <a:off x="213869" y="1984330"/>
                <a:ext cx="4572000" cy="4001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2000" dirty="0"/>
                  <a:t>What fraction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 flows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B3D6F8-4465-5B30-B868-359A1F505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9" y="1984330"/>
                <a:ext cx="4572000" cy="400110"/>
              </a:xfrm>
              <a:prstGeom prst="rect">
                <a:avLst/>
              </a:prstGeom>
              <a:blipFill>
                <a:blip r:embed="rId7"/>
                <a:stretch>
                  <a:fillRect l="-1108" t="-9375" b="-281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2353C4-1F8A-0949-437A-83293231A195}"/>
                  </a:ext>
                </a:extLst>
              </p:cNvPr>
              <p:cNvSpPr txBox="1"/>
              <p:nvPr/>
            </p:nvSpPr>
            <p:spPr>
              <a:xfrm>
                <a:off x="0" y="3580274"/>
                <a:ext cx="8193974" cy="707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2000" dirty="0"/>
                  <a:t>It can be shown the the applied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 flows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according to </a:t>
                </a:r>
                <a:r>
                  <a:rPr lang="en-US" sz="2000" dirty="0">
                    <a:solidFill>
                      <a:srgbClr val="FF0000"/>
                    </a:solidFill>
                  </a:rPr>
                  <a:t>current division formulas: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2353C4-1F8A-0949-437A-83293231A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80274"/>
                <a:ext cx="8193974" cy="707886"/>
              </a:xfrm>
              <a:prstGeom prst="rect">
                <a:avLst/>
              </a:prstGeom>
              <a:blipFill>
                <a:blip r:embed="rId8"/>
                <a:stretch>
                  <a:fillRect l="-774" t="-3509" b="-1403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54567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Current Division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152757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We assign current directions as shown, because the voltage across each resistor in the parallel-connected resistors is </a:t>
            </a:r>
            <a:r>
              <a:rPr lang="en-US" sz="2000" i="1" dirty="0"/>
              <a:t>v,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</p:txBody>
      </p:sp>
      <p:sp>
        <p:nvSpPr>
          <p:cNvPr id="5" name="Rectangle 4"/>
          <p:cNvSpPr/>
          <p:nvPr/>
        </p:nvSpPr>
        <p:spPr>
          <a:xfrm>
            <a:off x="5267325" y="3377198"/>
            <a:ext cx="3190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directions assigned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58" y="1804267"/>
            <a:ext cx="1814555" cy="1528798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006942"/>
              </p:ext>
            </p:extLst>
          </p:nvPr>
        </p:nvGraphicFramePr>
        <p:xfrm>
          <a:off x="1044575" y="2014538"/>
          <a:ext cx="75565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7960" imgH="431640" progId="Equation.3">
                  <p:embed/>
                </p:oleObj>
              </mc:Choice>
              <mc:Fallback>
                <p:oleObj name="Equation" r:id="rId3" imgW="50796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2014538"/>
                        <a:ext cx="755650" cy="655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340184"/>
              </p:ext>
            </p:extLst>
          </p:nvPr>
        </p:nvGraphicFramePr>
        <p:xfrm>
          <a:off x="2181225" y="2014538"/>
          <a:ext cx="83185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431640" progId="Equation.3">
                  <p:embed/>
                </p:oleObj>
              </mc:Choice>
              <mc:Fallback>
                <p:oleObj name="Equation" r:id="rId5" imgW="54576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2014538"/>
                        <a:ext cx="831850" cy="655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054644"/>
              </p:ext>
            </p:extLst>
          </p:nvPr>
        </p:nvGraphicFramePr>
        <p:xfrm>
          <a:off x="1425575" y="3546475"/>
          <a:ext cx="131921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760" imgH="660240" progId="Equation.3">
                  <p:embed/>
                </p:oleObj>
              </mc:Choice>
              <mc:Fallback>
                <p:oleObj name="Equation" r:id="rId7" imgW="761760" imgH="660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3546475"/>
                        <a:ext cx="1319213" cy="111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723121"/>
              </p:ext>
            </p:extLst>
          </p:nvPr>
        </p:nvGraphicFramePr>
        <p:xfrm>
          <a:off x="2744788" y="3907950"/>
          <a:ext cx="1319512" cy="75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63225" imgH="482391" progId="Equation.3">
                  <p:embed/>
                </p:oleObj>
              </mc:Choice>
              <mc:Fallback>
                <p:oleObj name="Equation" r:id="rId9" imgW="863225" imgH="48239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907950"/>
                        <a:ext cx="1319512" cy="756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324959-C39A-723B-272A-7C2CB5062131}"/>
              </a:ext>
            </a:extLst>
          </p:cNvPr>
          <p:cNvSpPr txBox="1"/>
          <p:nvPr/>
        </p:nvSpPr>
        <p:spPr>
          <a:xfrm>
            <a:off x="183931" y="2896026"/>
            <a:ext cx="5502166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/>
              <a:t>Applying KCL at the upper node connects all the resistors to yield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A873D6-190D-2E75-78E8-45B1EFD951C4}"/>
              </a:ext>
            </a:extLst>
          </p:cNvPr>
          <p:cNvSpPr txBox="1"/>
          <p:nvPr/>
        </p:nvSpPr>
        <p:spPr>
          <a:xfrm>
            <a:off x="196029" y="4664075"/>
            <a:ext cx="7389484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 dirty="0"/>
              <a:t>Substitute for v, and solve for iR1 and iR2, respectively,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BFDB510-55B6-BD6F-0342-2BC881DD32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743846"/>
              </p:ext>
            </p:extLst>
          </p:nvPr>
        </p:nvGraphicFramePr>
        <p:xfrm>
          <a:off x="1569448" y="4968113"/>
          <a:ext cx="1296987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1257300" progId="Equation.3">
                  <p:embed/>
                </p:oleObj>
              </mc:Choice>
              <mc:Fallback>
                <p:oleObj name="Equation" r:id="rId11" imgW="914400" imgH="12573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448" y="4968113"/>
                        <a:ext cx="1296987" cy="173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9502DF2-E4C5-E52B-A607-481A9B016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146897"/>
              </p:ext>
            </p:extLst>
          </p:nvPr>
        </p:nvGraphicFramePr>
        <p:xfrm>
          <a:off x="3994913" y="4942712"/>
          <a:ext cx="1374775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65160" imgH="1269720" progId="Equation.3">
                  <p:embed/>
                </p:oleObj>
              </mc:Choice>
              <mc:Fallback>
                <p:oleObj name="Equation" r:id="rId13" imgW="965160" imgH="126972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913" y="4942712"/>
                        <a:ext cx="1374775" cy="178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136677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Current Division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The equations of </a:t>
            </a:r>
            <a:r>
              <a:rPr lang="en-US" sz="2000" i="1" dirty="0"/>
              <a:t>i</a:t>
            </a:r>
            <a:r>
              <a:rPr lang="en-US" sz="2000" i="1" baseline="-25000" dirty="0"/>
              <a:t>R1</a:t>
            </a:r>
            <a:r>
              <a:rPr lang="en-US" sz="2000" dirty="0"/>
              <a:t> and </a:t>
            </a:r>
            <a:r>
              <a:rPr lang="en-US" sz="2000" i="1" dirty="0"/>
              <a:t>i</a:t>
            </a:r>
            <a:r>
              <a:rPr lang="en-US" sz="2000" i="1" baseline="-25000" dirty="0"/>
              <a:t>R2</a:t>
            </a:r>
            <a:r>
              <a:rPr lang="en-US" sz="2000" dirty="0"/>
              <a:t> consist of dividing the reciprocals of resistors.</a:t>
            </a:r>
          </a:p>
          <a:p>
            <a:pPr marL="0" indent="0">
              <a:buNone/>
            </a:pPr>
            <a:r>
              <a:rPr lang="en-US" sz="2000" dirty="0"/>
              <a:t>Therefore, some books use the conductance, </a:t>
            </a:r>
            <a:r>
              <a:rPr lang="en-US" sz="2000" i="1" dirty="0"/>
              <a:t>G</a:t>
            </a:r>
            <a:r>
              <a:rPr lang="en-US" sz="2000" dirty="0"/>
              <a:t>, to express the current division formulas as shown,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Where,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4838700" y="5158257"/>
            <a:ext cx="3190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directions assigned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20" y="3629459"/>
            <a:ext cx="1814555" cy="1528798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546905"/>
              </p:ext>
            </p:extLst>
          </p:nvPr>
        </p:nvGraphicFramePr>
        <p:xfrm>
          <a:off x="1047750" y="2695575"/>
          <a:ext cx="13335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27000" imgH="431640" progId="Equation.3">
                  <p:embed/>
                </p:oleObj>
              </mc:Choice>
              <mc:Fallback>
                <p:oleObj name="Equation" r:id="rId3" imgW="927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2695575"/>
                        <a:ext cx="1333500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484167"/>
              </p:ext>
            </p:extLst>
          </p:nvPr>
        </p:nvGraphicFramePr>
        <p:xfrm>
          <a:off x="2735263" y="2695575"/>
          <a:ext cx="133191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9600" imgH="431640" progId="Equation.3">
                  <p:embed/>
                </p:oleObj>
              </mc:Choice>
              <mc:Fallback>
                <p:oleObj name="Equation" r:id="rId5" imgW="93960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2695575"/>
                        <a:ext cx="1331912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235965"/>
              </p:ext>
            </p:extLst>
          </p:nvPr>
        </p:nvGraphicFramePr>
        <p:xfrm>
          <a:off x="1057275" y="4179545"/>
          <a:ext cx="828675" cy="654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626" imgH="431425" progId="Equation.3">
                  <p:embed/>
                </p:oleObj>
              </mc:Choice>
              <mc:Fallback>
                <p:oleObj name="Equation" r:id="rId7" imgW="545626" imgH="43142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4179545"/>
                        <a:ext cx="828675" cy="6542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785138"/>
              </p:ext>
            </p:extLst>
          </p:nvPr>
        </p:nvGraphicFramePr>
        <p:xfrm>
          <a:off x="2257425" y="4179545"/>
          <a:ext cx="872289" cy="654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500" imgH="431800" progId="Equation.3">
                  <p:embed/>
                </p:oleObj>
              </mc:Choice>
              <mc:Fallback>
                <p:oleObj name="Equation" r:id="rId9" imgW="571500" imgH="431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4179545"/>
                        <a:ext cx="872289" cy="6542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82563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2818410"/>
          </a:xfrm>
        </p:spPr>
        <p:txBody>
          <a:bodyPr/>
          <a:lstStyle/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000" dirty="0"/>
              <a:t>Use the current division method to find the current in each resistor in the circuit given.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7368" y="3392069"/>
            <a:ext cx="2856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Circuit with load resistance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65" y="1708754"/>
            <a:ext cx="2981465" cy="168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3393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Solution: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First, combine </a:t>
            </a:r>
            <a:r>
              <a:rPr lang="en-US" i="1" dirty="0"/>
              <a:t>R</a:t>
            </a:r>
            <a:r>
              <a:rPr lang="en-US" i="1" baseline="-25000" dirty="0"/>
              <a:t>3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i="1" baseline="-25000" dirty="0"/>
              <a:t>4</a:t>
            </a:r>
            <a:r>
              <a:rPr lang="en-US" dirty="0"/>
              <a:t> in series,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Applying the current division formula,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80427" y="3090446"/>
            <a:ext cx="18966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Equivalent circuit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393656"/>
              </p:ext>
            </p:extLst>
          </p:nvPr>
        </p:nvGraphicFramePr>
        <p:xfrm>
          <a:off x="998537" y="2390775"/>
          <a:ext cx="1273175" cy="708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480" imgH="457200" progId="Equation.3">
                  <p:embed/>
                </p:oleObj>
              </mc:Choice>
              <mc:Fallback>
                <p:oleObj name="Equation" r:id="rId2" imgW="82548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7" y="2390775"/>
                        <a:ext cx="1273175" cy="708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51" y="1143000"/>
            <a:ext cx="4066626" cy="2043042"/>
          </a:xfrm>
          <a:prstGeom prst="rect">
            <a:avLst/>
          </a:prstGeom>
        </p:spPr>
      </p:pic>
      <p:pic>
        <p:nvPicPr>
          <p:cNvPr id="5" name="Picture 4" descr="A black text with black letters&#10;&#10;Description automatically generated with medium confidence">
            <a:extLst>
              <a:ext uri="{FF2B5EF4-FFF2-40B4-BE49-F238E27FC236}">
                <a16:creationId xmlns:a16="http://schemas.microsoft.com/office/drawing/2014/main" id="{33E3A131-A0DA-4232-DDF0-9E3D4B9C4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5" y="3769684"/>
            <a:ext cx="2413000" cy="647700"/>
          </a:xfrm>
          <a:prstGeom prst="rect">
            <a:avLst/>
          </a:prstGeom>
        </p:spPr>
      </p:pic>
      <p:pic>
        <p:nvPicPr>
          <p:cNvPr id="6" name="Picture 5" descr="A math equation with black text&#10;&#10;Description automatically generated">
            <a:extLst>
              <a:ext uri="{FF2B5EF4-FFF2-40B4-BE49-F238E27FC236}">
                <a16:creationId xmlns:a16="http://schemas.microsoft.com/office/drawing/2014/main" id="{B914CE5C-4609-294C-E917-DB27E34BC2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63" y="3769684"/>
            <a:ext cx="2393268" cy="734298"/>
          </a:xfrm>
          <a:prstGeom prst="rect">
            <a:avLst/>
          </a:prstGeom>
        </p:spPr>
      </p:pic>
      <p:pic>
        <p:nvPicPr>
          <p:cNvPr id="7" name="Picture 6" descr="A line with black text&#10;&#10;Description automatically generated">
            <a:extLst>
              <a:ext uri="{FF2B5EF4-FFF2-40B4-BE49-F238E27FC236}">
                <a16:creationId xmlns:a16="http://schemas.microsoft.com/office/drawing/2014/main" id="{110F646E-1B36-83B5-F505-3A1C2BE64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18" y="3934697"/>
            <a:ext cx="2325276" cy="7886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D313D0-06C0-647B-542D-BAC6BAAD6037}"/>
              </a:ext>
            </a:extLst>
          </p:cNvPr>
          <p:cNvSpPr txBox="1"/>
          <p:nvPr/>
        </p:nvSpPr>
        <p:spPr>
          <a:xfrm>
            <a:off x="685800" y="4492554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Where,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5180897-0577-6AC3-4F33-37E4D20FAE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25481"/>
              </p:ext>
            </p:extLst>
          </p:nvPr>
        </p:nvGraphicFramePr>
        <p:xfrm>
          <a:off x="1589690" y="4997164"/>
          <a:ext cx="76009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5626" imgH="431425" progId="Equation.3">
                  <p:embed/>
                </p:oleObj>
              </mc:Choice>
              <mc:Fallback>
                <p:oleObj name="Equation" r:id="rId8" imgW="545626" imgH="431425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690" y="4997164"/>
                        <a:ext cx="760095" cy="60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CECCF1E-DD41-C3AE-F499-CA66779EBD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897200"/>
              </p:ext>
            </p:extLst>
          </p:nvPr>
        </p:nvGraphicFramePr>
        <p:xfrm>
          <a:off x="2658383" y="4997164"/>
          <a:ext cx="76454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431640" progId="Equation.3">
                  <p:embed/>
                </p:oleObj>
              </mc:Choice>
              <mc:Fallback>
                <p:oleObj name="Equation" r:id="rId10" imgW="545760" imgH="4316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8383" y="4997164"/>
                        <a:ext cx="764540" cy="60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58DA459-5AFD-6496-4754-597F81897C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324038"/>
              </p:ext>
            </p:extLst>
          </p:nvPr>
        </p:nvGraphicFramePr>
        <p:xfrm>
          <a:off x="4422812" y="5087624"/>
          <a:ext cx="128016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100" imgH="431800" progId="Equation.3">
                  <p:embed/>
                </p:oleObj>
              </mc:Choice>
              <mc:Fallback>
                <p:oleObj name="Equation" r:id="rId12" imgW="927100" imgH="43180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812" y="5087624"/>
                        <a:ext cx="1280160" cy="60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73481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716478"/>
          </a:xfrm>
        </p:spPr>
        <p:txBody>
          <a:bodyPr/>
          <a:lstStyle/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000" dirty="0"/>
              <a:t>Find the voltage across the load resistor </a:t>
            </a:r>
            <a:r>
              <a:rPr lang="en-US" sz="2000" i="1" dirty="0"/>
              <a:t>v</a:t>
            </a:r>
            <a:r>
              <a:rPr lang="en-US" sz="2000" i="1" baseline="-25000" dirty="0"/>
              <a:t>L</a:t>
            </a:r>
            <a:r>
              <a:rPr lang="en-US" sz="2000" dirty="0"/>
              <a:t> for the circuit using current division. 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9277" y="4831514"/>
            <a:ext cx="2856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Circuit with load resistance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68" y="2101545"/>
            <a:ext cx="6390831" cy="256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327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90600" y="1143000"/>
            <a:ext cx="8153400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</a:pPr>
            <a:endParaRPr sz="1400" i="1" dirty="0"/>
          </a:p>
          <a:p>
            <a:pPr marL="0" lvl="0" indent="0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lecture today will focus on Sections 3.3 and 3.4:</a:t>
            </a:r>
          </a:p>
          <a:p>
            <a:pPr marL="0" lvl="0" indent="0">
              <a:buNone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0" lvl="0" indent="0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* Present two simple, but important, formulas: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	Voltage Division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	Current Division</a:t>
            </a:r>
          </a:p>
          <a:p>
            <a:pPr marL="0" lvl="0" indent="0">
              <a:buNone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Two simple practical analysis methods: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sym typeface="Times New Roman Bold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</a:rPr>
              <a:t>Voltage source to current source transformation to obtain single-­‐node-­‐pair or single node circuits</a:t>
            </a:r>
          </a:p>
          <a:p>
            <a:pPr marL="781050" lvl="1" indent="-381000">
              <a:buChar char="•"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1142992"/>
          </a:xfrm>
        </p:spPr>
        <p:txBody>
          <a:bodyPr/>
          <a:lstStyle/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000" dirty="0"/>
              <a:t>Find the voltage across the load resistor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L</a:t>
            </a:r>
            <a:r>
              <a:rPr lang="en-US" sz="2000" dirty="0"/>
              <a:t> in terms of the circuit parameters for the circuit using current division. 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379"/>
            <a:ext cx="6390831" cy="256410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8ECB22-BE17-0942-A706-22CA1BB23A9A}"/>
              </a:ext>
            </a:extLst>
          </p:cNvPr>
          <p:cNvCxnSpPr/>
          <p:nvPr/>
        </p:nvCxnSpPr>
        <p:spPr>
          <a:xfrm>
            <a:off x="2369127" y="4572000"/>
            <a:ext cx="529937" cy="0"/>
          </a:xfrm>
          <a:prstGeom prst="straightConnector1">
            <a:avLst/>
          </a:prstGeom>
          <a:noFill/>
          <a:ln w="41275" cap="flat">
            <a:solidFill>
              <a:srgbClr val="00CC99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86C258-CA12-084E-B3BA-83F6C40C6840}"/>
              </a:ext>
            </a:extLst>
          </p:cNvPr>
          <p:cNvSpPr txBox="1"/>
          <p:nvPr/>
        </p:nvSpPr>
        <p:spPr>
          <a:xfrm>
            <a:off x="2306679" y="4118062"/>
            <a:ext cx="50590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=?</a:t>
            </a:r>
          </a:p>
        </p:txBody>
      </p:sp>
    </p:spTree>
    <p:extLst>
      <p:ext uri="{BB962C8B-B14F-4D97-AF65-F5344CB8AC3E}">
        <p14:creationId xmlns:p14="http://schemas.microsoft.com/office/powerpoint/2010/main" val="127466430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000" dirty="0"/>
              <a:t>Find the voltage across the load resistor </a:t>
            </a:r>
            <a:r>
              <a:rPr lang="en-US" sz="2000" i="1" dirty="0"/>
              <a:t>v</a:t>
            </a:r>
            <a:r>
              <a:rPr lang="en-US" sz="2000" i="1" baseline="-25000" dirty="0"/>
              <a:t>L</a:t>
            </a:r>
            <a:r>
              <a:rPr lang="en-US" sz="2000" dirty="0"/>
              <a:t> for the circuit using current division. 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1196" y="5412805"/>
            <a:ext cx="2856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Circuit with load resistance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379"/>
            <a:ext cx="6390831" cy="256410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8ECB22-BE17-0942-A706-22CA1BB23A9A}"/>
              </a:ext>
            </a:extLst>
          </p:cNvPr>
          <p:cNvCxnSpPr/>
          <p:nvPr/>
        </p:nvCxnSpPr>
        <p:spPr>
          <a:xfrm>
            <a:off x="2369127" y="4572000"/>
            <a:ext cx="529937" cy="0"/>
          </a:xfrm>
          <a:prstGeom prst="straightConnector1">
            <a:avLst/>
          </a:prstGeom>
          <a:noFill/>
          <a:ln w="41275" cap="flat">
            <a:solidFill>
              <a:srgbClr val="00CC99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86C258-CA12-084E-B3BA-83F6C40C6840}"/>
              </a:ext>
            </a:extLst>
          </p:cNvPr>
          <p:cNvSpPr txBox="1"/>
          <p:nvPr/>
        </p:nvSpPr>
        <p:spPr>
          <a:xfrm>
            <a:off x="2634095" y="4783081"/>
            <a:ext cx="50590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=?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CCD33E-9DB1-D54F-946B-39E81C407E11}"/>
              </a:ext>
            </a:extLst>
          </p:cNvPr>
          <p:cNvSpPr/>
          <p:nvPr/>
        </p:nvSpPr>
        <p:spPr>
          <a:xfrm>
            <a:off x="93517" y="1953492"/>
            <a:ext cx="2540577" cy="3086100"/>
          </a:xfrm>
          <a:prstGeom prst="ellipse">
            <a:avLst/>
          </a:prstGeom>
          <a:noFill/>
          <a:ln w="25400" cap="flat">
            <a:solidFill>
              <a:schemeClr val="accent2"/>
            </a:solidFill>
            <a:prstDash val="sysDot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669796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536" y="1031241"/>
            <a:ext cx="7858125" cy="123668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Solution: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The current passing through resistor </a:t>
            </a:r>
            <a:r>
              <a:rPr lang="en-US" i="1" dirty="0"/>
              <a:t>R</a:t>
            </a:r>
            <a:r>
              <a:rPr lang="en-US" i="1" baseline="-25000" dirty="0"/>
              <a:t>2</a:t>
            </a:r>
            <a:r>
              <a:rPr lang="en-US" dirty="0"/>
              <a:t>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the current division formula,</a:t>
            </a:r>
          </a:p>
          <a:p>
            <a:pPr marL="0" indent="0">
              <a:buNone/>
            </a:pPr>
            <a:r>
              <a:rPr lang="en-US" dirty="0"/>
              <a:t> the voltage across the load resistor, </a:t>
            </a:r>
            <a:r>
              <a:rPr lang="en-US" i="1" dirty="0" err="1"/>
              <a:t>v</a:t>
            </a:r>
            <a:r>
              <a:rPr lang="en-US" i="1" baseline="-25000" dirty="0" err="1"/>
              <a:t>L</a:t>
            </a:r>
            <a:r>
              <a:rPr lang="en-US" dirty="0"/>
              <a:t>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74118" y="3919679"/>
            <a:ext cx="2833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Circuit with load resistance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94" y="2057844"/>
            <a:ext cx="5034224" cy="1929785"/>
          </a:xfrm>
          <a:prstGeom prst="rect">
            <a:avLst/>
          </a:prstGeom>
        </p:spPr>
      </p:pic>
      <p:pic>
        <p:nvPicPr>
          <p:cNvPr id="6" name="Picture 5" descr="A mathematical equation with black letters&#10;&#10;Description automatically generated">
            <a:extLst>
              <a:ext uri="{FF2B5EF4-FFF2-40B4-BE49-F238E27FC236}">
                <a16:creationId xmlns:a16="http://schemas.microsoft.com/office/drawing/2014/main" id="{DD005500-10D4-06E8-E3DD-44966487D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19" y="2267924"/>
            <a:ext cx="1511300" cy="711200"/>
          </a:xfrm>
          <a:prstGeom prst="rect">
            <a:avLst/>
          </a:prstGeom>
        </p:spPr>
      </p:pic>
      <p:pic>
        <p:nvPicPr>
          <p:cNvPr id="11" name="Picture 10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85F1A900-9B34-4C4F-3988-5ECB24875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8" y="4470673"/>
            <a:ext cx="4737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2039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6 (Solution)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219200"/>
            <a:ext cx="7858125" cy="5545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Moreover, the circuit can be simplified to the one shown,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74373" y="5500686"/>
            <a:ext cx="2833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Equivalent circuit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47" y="1800815"/>
            <a:ext cx="2769750" cy="1865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73799D-49F6-302F-03D2-CC3CF59523F3}"/>
                  </a:ext>
                </a:extLst>
              </p:cNvPr>
              <p:cNvSpPr txBox="1"/>
              <p:nvPr/>
            </p:nvSpPr>
            <p:spPr>
              <a:xfrm>
                <a:off x="1453055" y="2167740"/>
                <a:ext cx="5021318" cy="14418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eq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eq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eq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0.25+0.25+0.0833+0.0833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0.667</m:t>
                          </m:r>
                        </m:den>
                      </m:f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73799D-49F6-302F-03D2-CC3CF5952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055" y="2167740"/>
                <a:ext cx="5021318" cy="1441805"/>
              </a:xfrm>
              <a:prstGeom prst="rect">
                <a:avLst/>
              </a:prstGeom>
              <a:blipFill>
                <a:blip r:embed="rId3"/>
                <a:stretch>
                  <a:fillRect b="-173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D454D6-695D-14EF-35C3-A42326D84670}"/>
                  </a:ext>
                </a:extLst>
              </p:cNvPr>
              <p:cNvSpPr txBox="1"/>
              <p:nvPr/>
            </p:nvSpPr>
            <p:spPr>
              <a:xfrm>
                <a:off x="364716" y="1773721"/>
                <a:ext cx="4572000" cy="394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eq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eq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//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//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eq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//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eq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D454D6-695D-14EF-35C3-A42326D84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16" y="1773721"/>
                <a:ext cx="4572000" cy="394019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1C7E1-8502-FC80-56BE-0E4020AC35F7}"/>
                  </a:ext>
                </a:extLst>
              </p:cNvPr>
              <p:cNvSpPr txBox="1"/>
              <p:nvPr/>
            </p:nvSpPr>
            <p:spPr>
              <a:xfrm>
                <a:off x="1453055" y="3722199"/>
                <a:ext cx="481899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=1.</m:t>
                      </m:r>
                      <m:r>
                        <m:rPr>
                          <m:nor/>
                        </m:rPr>
                        <a:rPr lang="en-US" sz="1800" i="1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nor/>
                        </m:rPr>
                        <a:rPr lang="en-US" sz="1800" i="1" dirty="0"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l-GR" sz="1800" i="1" dirty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1C7E1-8502-FC80-56BE-0E4020AC3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055" y="3722199"/>
                <a:ext cx="481899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4A623B-08B6-C364-59A2-0E6C6F08761B}"/>
                  </a:ext>
                </a:extLst>
              </p:cNvPr>
              <p:cNvSpPr txBox="1"/>
              <p:nvPr/>
            </p:nvSpPr>
            <p:spPr>
              <a:xfrm>
                <a:off x="364716" y="4387457"/>
                <a:ext cx="4677102" cy="394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eq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=1.5+4=5.5</m:t>
                      </m:r>
                      <m:r>
                        <m:rPr>
                          <m:nor/>
                        </m:rPr>
                        <a:rPr lang="en-US" sz="1800" i="1" dirty="0"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l-GR" sz="1800" i="1" dirty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4A623B-08B6-C364-59A2-0E6C6F087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16" y="4387457"/>
                <a:ext cx="4677102" cy="394019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3A25B7E-7B8F-B2E7-6EE4-43A03A83D8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74" y="3722199"/>
            <a:ext cx="2480425" cy="1722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7CBDE4-3CC8-279F-6E90-244DE25D73F0}"/>
              </a:ext>
            </a:extLst>
          </p:cNvPr>
          <p:cNvSpPr txBox="1"/>
          <p:nvPr/>
        </p:nvSpPr>
        <p:spPr>
          <a:xfrm>
            <a:off x="204301" y="4877348"/>
            <a:ext cx="650274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kumimoji="0" lang="en-US" sz="2000" b="1" i="0" u="sng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total resistance seen by the voltage source Vo</a:t>
            </a:r>
            <a:r>
              <a:rPr kumimoji="0" lang="en-US" sz="2000" b="1" i="0" u="sng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000" i="0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is 5.5 </a:t>
            </a:r>
            <a:r>
              <a:rPr kumimoji="0" lang="en-US" sz="2000" i="0" strike="noStrike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kΩ</a:t>
            </a:r>
            <a:endParaRPr kumimoji="0" lang="en-US" sz="2000" i="0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4EF02E-5974-BA61-E065-FE2478FCE79D}"/>
              </a:ext>
            </a:extLst>
          </p:cNvPr>
          <p:cNvSpPr txBox="1"/>
          <p:nvPr/>
        </p:nvSpPr>
        <p:spPr>
          <a:xfrm>
            <a:off x="178024" y="5438736"/>
            <a:ext cx="465608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Using Ohm’s law, we obtain,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97D8E0-644E-C615-DC10-20E43281F860}"/>
                  </a:ext>
                </a:extLst>
              </p:cNvPr>
              <p:cNvSpPr txBox="1"/>
              <p:nvPr/>
            </p:nvSpPr>
            <p:spPr>
              <a:xfrm>
                <a:off x="783021" y="5954192"/>
                <a:ext cx="4656082" cy="689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a:rPr lang="en-US" sz="18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5.5</m:t>
                          </m:r>
                          <m:r>
                            <m:rPr>
                              <m:nor/>
                            </m:rPr>
                            <a:rPr lang="en-US" sz="1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l-GR" sz="180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</a:rPr>
                            <m:t>Ω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=1.8 </m:t>
                      </m:r>
                      <m:r>
                        <a:rPr lang="en-US" sz="18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sz="1800" i="1" dirty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97D8E0-644E-C615-DC10-20E43281F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21" y="5954192"/>
                <a:ext cx="4656082" cy="689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47583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087" y="4292600"/>
            <a:ext cx="533399" cy="533399"/>
          </a:xfrm>
          <a:custGeom>
            <a:avLst/>
            <a:gdLst/>
            <a:ahLst/>
            <a:cxnLst/>
            <a:rect l="l" t="t" r="r" b="b"/>
            <a:pathLst>
              <a:path w="533399" h="533399">
                <a:moveTo>
                  <a:pt x="0" y="266699"/>
                </a:moveTo>
                <a:lnTo>
                  <a:pt x="3490" y="309960"/>
                </a:lnTo>
                <a:lnTo>
                  <a:pt x="13596" y="350997"/>
                </a:lnTo>
                <a:lnTo>
                  <a:pt x="29768" y="389263"/>
                </a:lnTo>
                <a:lnTo>
                  <a:pt x="51457" y="424209"/>
                </a:lnTo>
                <a:lnTo>
                  <a:pt x="78114" y="455285"/>
                </a:lnTo>
                <a:lnTo>
                  <a:pt x="109190" y="481942"/>
                </a:lnTo>
                <a:lnTo>
                  <a:pt x="144135" y="503631"/>
                </a:lnTo>
                <a:lnTo>
                  <a:pt x="182402" y="519803"/>
                </a:lnTo>
                <a:lnTo>
                  <a:pt x="223439" y="529909"/>
                </a:lnTo>
                <a:lnTo>
                  <a:pt x="266700" y="533399"/>
                </a:lnTo>
                <a:lnTo>
                  <a:pt x="288573" y="532515"/>
                </a:lnTo>
                <a:lnTo>
                  <a:pt x="330791" y="525648"/>
                </a:lnTo>
                <a:lnTo>
                  <a:pt x="370511" y="512441"/>
                </a:lnTo>
                <a:lnTo>
                  <a:pt x="407186" y="493442"/>
                </a:lnTo>
                <a:lnTo>
                  <a:pt x="440265" y="469200"/>
                </a:lnTo>
                <a:lnTo>
                  <a:pt x="469200" y="440265"/>
                </a:lnTo>
                <a:lnTo>
                  <a:pt x="493442" y="407186"/>
                </a:lnTo>
                <a:lnTo>
                  <a:pt x="512441" y="370511"/>
                </a:lnTo>
                <a:lnTo>
                  <a:pt x="525648" y="330791"/>
                </a:lnTo>
                <a:lnTo>
                  <a:pt x="532515" y="288573"/>
                </a:lnTo>
                <a:lnTo>
                  <a:pt x="533399" y="266699"/>
                </a:lnTo>
                <a:lnTo>
                  <a:pt x="532515" y="244826"/>
                </a:lnTo>
                <a:lnTo>
                  <a:pt x="525648" y="202608"/>
                </a:lnTo>
                <a:lnTo>
                  <a:pt x="512441" y="162888"/>
                </a:lnTo>
                <a:lnTo>
                  <a:pt x="493442" y="126213"/>
                </a:lnTo>
                <a:lnTo>
                  <a:pt x="469200" y="93134"/>
                </a:lnTo>
                <a:lnTo>
                  <a:pt x="440265" y="64199"/>
                </a:lnTo>
                <a:lnTo>
                  <a:pt x="407186" y="39957"/>
                </a:lnTo>
                <a:lnTo>
                  <a:pt x="370511" y="20958"/>
                </a:lnTo>
                <a:lnTo>
                  <a:pt x="330791" y="7751"/>
                </a:lnTo>
                <a:lnTo>
                  <a:pt x="288573" y="884"/>
                </a:lnTo>
                <a:lnTo>
                  <a:pt x="266700" y="0"/>
                </a:lnTo>
                <a:lnTo>
                  <a:pt x="244826" y="884"/>
                </a:lnTo>
                <a:lnTo>
                  <a:pt x="202608" y="7751"/>
                </a:lnTo>
                <a:lnTo>
                  <a:pt x="162888" y="20958"/>
                </a:lnTo>
                <a:lnTo>
                  <a:pt x="126213" y="39957"/>
                </a:lnTo>
                <a:lnTo>
                  <a:pt x="93134" y="64199"/>
                </a:lnTo>
                <a:lnTo>
                  <a:pt x="64199" y="93134"/>
                </a:lnTo>
                <a:lnTo>
                  <a:pt x="39957" y="126213"/>
                </a:lnTo>
                <a:lnTo>
                  <a:pt x="20958" y="162888"/>
                </a:lnTo>
                <a:lnTo>
                  <a:pt x="7751" y="202608"/>
                </a:lnTo>
                <a:lnTo>
                  <a:pt x="884" y="244826"/>
                </a:lnTo>
                <a:lnTo>
                  <a:pt x="0" y="2666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12" y="4492624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3786" y="4425950"/>
            <a:ext cx="0" cy="133349"/>
          </a:xfrm>
          <a:custGeom>
            <a:avLst/>
            <a:gdLst/>
            <a:ahLst/>
            <a:cxnLst/>
            <a:rect l="l" t="t" r="r" b="b"/>
            <a:pathLst>
              <a:path h="133349">
                <a:moveTo>
                  <a:pt x="0" y="0"/>
                </a:moveTo>
                <a:lnTo>
                  <a:pt x="0" y="1333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6325" y="4826001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538162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2200" y="3759201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557212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4019" y="3690143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3069" y="3690143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81980" y="3690143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7545" y="369014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7681" y="369014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4831" y="369014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94694" y="3690143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1844" y="3690143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89943" y="3785393"/>
            <a:ext cx="566737" cy="1588"/>
          </a:xfrm>
          <a:custGeom>
            <a:avLst/>
            <a:gdLst/>
            <a:ahLst/>
            <a:cxnLst/>
            <a:rect l="l" t="t" r="r" b="b"/>
            <a:pathLst>
              <a:path w="566737" h="1588">
                <a:moveTo>
                  <a:pt x="56673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0293" y="3785393"/>
            <a:ext cx="585787" cy="1588"/>
          </a:xfrm>
          <a:custGeom>
            <a:avLst/>
            <a:gdLst/>
            <a:ahLst/>
            <a:cxnLst/>
            <a:rect l="l" t="t" r="r" b="b"/>
            <a:pathLst>
              <a:path w="585787" h="1588">
                <a:moveTo>
                  <a:pt x="585787" y="0"/>
                </a:moveTo>
                <a:lnTo>
                  <a:pt x="0" y="15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17787" y="37434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70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8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17787" y="374348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17787" y="395287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84461" y="3886200"/>
            <a:ext cx="0" cy="133349"/>
          </a:xfrm>
          <a:custGeom>
            <a:avLst/>
            <a:gdLst/>
            <a:ahLst/>
            <a:cxnLst/>
            <a:rect l="l" t="t" r="r" b="b"/>
            <a:pathLst>
              <a:path h="133349">
                <a:moveTo>
                  <a:pt x="0" y="0"/>
                </a:moveTo>
                <a:lnTo>
                  <a:pt x="0" y="1333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40012" y="5173661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3150" y="5362575"/>
            <a:ext cx="1581149" cy="3174"/>
          </a:xfrm>
          <a:custGeom>
            <a:avLst/>
            <a:gdLst/>
            <a:ahLst/>
            <a:cxnLst/>
            <a:rect l="l" t="t" r="r" b="b"/>
            <a:pathLst>
              <a:path w="1581149" h="3174">
                <a:moveTo>
                  <a:pt x="0" y="3174"/>
                </a:moveTo>
                <a:lnTo>
                  <a:pt x="1581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30487" y="5313527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70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8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0487" y="5313527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54037" y="4378325"/>
            <a:ext cx="20764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75" dirty="0">
                <a:solidFill>
                  <a:srgbClr val="D500D5"/>
                </a:solidFill>
                <a:latin typeface="Times New Roman"/>
                <a:cs typeface="Times New Roman"/>
              </a:rPr>
              <a:t>V</a:t>
            </a:r>
            <a:r>
              <a:rPr sz="1575" i="1" spc="-7" baseline="-13227" dirty="0">
                <a:solidFill>
                  <a:srgbClr val="D500D5"/>
                </a:solidFill>
                <a:latin typeface="Times New Roman"/>
                <a:cs typeface="Times New Roman"/>
              </a:rPr>
              <a:t>s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82763" y="3422650"/>
            <a:ext cx="1651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14412" y="4507706"/>
            <a:ext cx="15875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45415" algn="l"/>
              </a:tabLst>
            </a:pPr>
            <a:r>
              <a:rPr sz="1050" u="heavy" spc="-5" dirty="0">
                <a:solidFill>
                  <a:srgbClr val="D500D5"/>
                </a:solidFill>
                <a:latin typeface="Times New Roman"/>
                <a:cs typeface="Times New Roman"/>
              </a:rPr>
              <a:t> 	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69552" y="3619183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69552" y="5219383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52975" y="4202112"/>
            <a:ext cx="16954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125" dirty="0">
                <a:solidFill>
                  <a:srgbClr val="D500D5"/>
                </a:solidFill>
                <a:latin typeface="Times New Roman"/>
                <a:cs typeface="Times New Roman"/>
              </a:rPr>
              <a:t>I</a:t>
            </a:r>
            <a:r>
              <a:rPr sz="1575" i="1" spc="-7" baseline="-13227" dirty="0">
                <a:solidFill>
                  <a:srgbClr val="D500D5"/>
                </a:solidFill>
                <a:latin typeface="Times New Roman"/>
                <a:cs typeface="Times New Roman"/>
              </a:rPr>
              <a:t>s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46787" y="4586287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46787" y="4530726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209550" y="0"/>
                </a:moveTo>
                <a:lnTo>
                  <a:pt x="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46787" y="4341812"/>
            <a:ext cx="209550" cy="55563"/>
          </a:xfrm>
          <a:custGeom>
            <a:avLst/>
            <a:gdLst/>
            <a:ahLst/>
            <a:cxnLst/>
            <a:rect l="l" t="t" r="r" b="b"/>
            <a:pathLst>
              <a:path w="209550" h="55563">
                <a:moveTo>
                  <a:pt x="0" y="0"/>
                </a:moveTo>
                <a:lnTo>
                  <a:pt x="209550" y="5556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46787" y="4284662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46787" y="445452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6787" y="4397376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46787" y="4227512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46787" y="4208464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42037" y="3622675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42037" y="4613275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02212" y="4122739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5"/>
                </a:moveTo>
                <a:lnTo>
                  <a:pt x="3521" y="226099"/>
                </a:lnTo>
                <a:lnTo>
                  <a:pt x="13717" y="184573"/>
                </a:lnTo>
                <a:lnTo>
                  <a:pt x="30034" y="145851"/>
                </a:lnTo>
                <a:lnTo>
                  <a:pt x="51917" y="110490"/>
                </a:lnTo>
                <a:lnTo>
                  <a:pt x="78812" y="79044"/>
                </a:lnTo>
                <a:lnTo>
                  <a:pt x="110165" y="52070"/>
                </a:lnTo>
                <a:lnTo>
                  <a:pt x="145423" y="30122"/>
                </a:lnTo>
                <a:lnTo>
                  <a:pt x="184031" y="13758"/>
                </a:lnTo>
                <a:lnTo>
                  <a:pt x="225435" y="3532"/>
                </a:lnTo>
                <a:lnTo>
                  <a:pt x="269081" y="0"/>
                </a:lnTo>
                <a:lnTo>
                  <a:pt x="291150" y="894"/>
                </a:lnTo>
                <a:lnTo>
                  <a:pt x="333745" y="7843"/>
                </a:lnTo>
                <a:lnTo>
                  <a:pt x="373820" y="21208"/>
                </a:lnTo>
                <a:lnTo>
                  <a:pt x="410822" y="40433"/>
                </a:lnTo>
                <a:lnTo>
                  <a:pt x="444197" y="64963"/>
                </a:lnTo>
                <a:lnTo>
                  <a:pt x="473391" y="94243"/>
                </a:lnTo>
                <a:lnTo>
                  <a:pt x="497849" y="127716"/>
                </a:lnTo>
                <a:lnTo>
                  <a:pt x="517018" y="164827"/>
                </a:lnTo>
                <a:lnTo>
                  <a:pt x="530343" y="205020"/>
                </a:lnTo>
                <a:lnTo>
                  <a:pt x="537271" y="247741"/>
                </a:lnTo>
                <a:lnTo>
                  <a:pt x="538163" y="269875"/>
                </a:lnTo>
                <a:lnTo>
                  <a:pt x="537271" y="292008"/>
                </a:lnTo>
                <a:lnTo>
                  <a:pt x="530343" y="334729"/>
                </a:lnTo>
                <a:lnTo>
                  <a:pt x="517018" y="374922"/>
                </a:lnTo>
                <a:lnTo>
                  <a:pt x="497849" y="412033"/>
                </a:lnTo>
                <a:lnTo>
                  <a:pt x="473391" y="445506"/>
                </a:lnTo>
                <a:lnTo>
                  <a:pt x="444197" y="474786"/>
                </a:lnTo>
                <a:lnTo>
                  <a:pt x="410822" y="499316"/>
                </a:lnTo>
                <a:lnTo>
                  <a:pt x="373820" y="518541"/>
                </a:lnTo>
                <a:lnTo>
                  <a:pt x="333745" y="531906"/>
                </a:lnTo>
                <a:lnTo>
                  <a:pt x="291150" y="538855"/>
                </a:lnTo>
                <a:lnTo>
                  <a:pt x="269081" y="539749"/>
                </a:lnTo>
                <a:lnTo>
                  <a:pt x="247013" y="538855"/>
                </a:lnTo>
                <a:lnTo>
                  <a:pt x="204418" y="531906"/>
                </a:lnTo>
                <a:lnTo>
                  <a:pt x="164343" y="518541"/>
                </a:lnTo>
                <a:lnTo>
                  <a:pt x="127341" y="499316"/>
                </a:lnTo>
                <a:lnTo>
                  <a:pt x="93966" y="474786"/>
                </a:lnTo>
                <a:lnTo>
                  <a:pt x="64772" y="445506"/>
                </a:lnTo>
                <a:lnTo>
                  <a:pt x="40314" y="412033"/>
                </a:lnTo>
                <a:lnTo>
                  <a:pt x="21145" y="374922"/>
                </a:lnTo>
                <a:lnTo>
                  <a:pt x="7820" y="334729"/>
                </a:lnTo>
                <a:lnTo>
                  <a:pt x="891" y="292008"/>
                </a:lnTo>
                <a:lnTo>
                  <a:pt x="0" y="26987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51450" y="3584575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67325" y="4664075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67325" y="4259262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3524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24462" y="42306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68912" y="5199062"/>
            <a:ext cx="1717674" cy="0"/>
          </a:xfrm>
          <a:custGeom>
            <a:avLst/>
            <a:gdLst/>
            <a:ahLst/>
            <a:cxnLst/>
            <a:rect l="l" t="t" r="r" b="b"/>
            <a:pathLst>
              <a:path w="1717674">
                <a:moveTo>
                  <a:pt x="0" y="0"/>
                </a:moveTo>
                <a:lnTo>
                  <a:pt x="171767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53037" y="3609975"/>
            <a:ext cx="1717674" cy="0"/>
          </a:xfrm>
          <a:custGeom>
            <a:avLst/>
            <a:gdLst/>
            <a:ahLst/>
            <a:cxnLst/>
            <a:rect l="l" t="t" r="r" b="b"/>
            <a:pathLst>
              <a:path w="1717674">
                <a:moveTo>
                  <a:pt x="0" y="0"/>
                </a:moveTo>
                <a:lnTo>
                  <a:pt x="171767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86585" y="35768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6"/>
                </a:lnTo>
                <a:lnTo>
                  <a:pt x="16382" y="67846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29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86585" y="3576803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6585" y="518335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70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8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6585" y="5183352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337300" y="4206875"/>
            <a:ext cx="1651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141527" y="3484245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41527" y="5060633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919912" y="3757612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86585" y="369093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19912" y="501491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15399" y="4203699"/>
            <a:ext cx="869952" cy="382588"/>
          </a:xfrm>
          <a:custGeom>
            <a:avLst/>
            <a:gdLst/>
            <a:ahLst/>
            <a:cxnLst/>
            <a:rect l="l" t="t" r="r" b="b"/>
            <a:pathLst>
              <a:path w="622300" h="149225">
                <a:moveTo>
                  <a:pt x="124459" y="0"/>
                </a:moveTo>
                <a:lnTo>
                  <a:pt x="0" y="74613"/>
                </a:lnTo>
                <a:lnTo>
                  <a:pt x="124459" y="149225"/>
                </a:lnTo>
                <a:lnTo>
                  <a:pt x="124459" y="111918"/>
                </a:lnTo>
                <a:lnTo>
                  <a:pt x="560071" y="111918"/>
                </a:lnTo>
                <a:lnTo>
                  <a:pt x="622300" y="74613"/>
                </a:lnTo>
                <a:lnTo>
                  <a:pt x="560068" y="37306"/>
                </a:lnTo>
                <a:lnTo>
                  <a:pt x="124459" y="37306"/>
                </a:lnTo>
                <a:lnTo>
                  <a:pt x="124459" y="0"/>
                </a:lnTo>
                <a:close/>
              </a:path>
              <a:path w="622300" h="149225">
                <a:moveTo>
                  <a:pt x="560071" y="111918"/>
                </a:moveTo>
                <a:lnTo>
                  <a:pt x="497839" y="111918"/>
                </a:lnTo>
                <a:lnTo>
                  <a:pt x="497839" y="149225"/>
                </a:lnTo>
                <a:lnTo>
                  <a:pt x="560071" y="111918"/>
                </a:lnTo>
                <a:close/>
              </a:path>
              <a:path w="622300" h="149225">
                <a:moveTo>
                  <a:pt x="497839" y="0"/>
                </a:moveTo>
                <a:lnTo>
                  <a:pt x="497839" y="37306"/>
                </a:lnTo>
                <a:lnTo>
                  <a:pt x="560068" y="37306"/>
                </a:lnTo>
                <a:lnTo>
                  <a:pt x="497839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02627" y="1449070"/>
            <a:ext cx="6765925" cy="1062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halkboard"/>
                <a:cs typeface="Chalkboard"/>
              </a:rPr>
              <a:t>B</a:t>
            </a:r>
            <a:r>
              <a:rPr sz="1800" spc="-80" dirty="0">
                <a:latin typeface="Chalkboard"/>
                <a:cs typeface="Chalkboard"/>
              </a:rPr>
              <a:t>e</a:t>
            </a:r>
            <a:r>
              <a:rPr sz="1800" spc="0" dirty="0">
                <a:latin typeface="Chalkboard"/>
                <a:cs typeface="Chalkboard"/>
              </a:rPr>
              <a:t>tween </a:t>
            </a:r>
            <a:r>
              <a:rPr sz="1800" spc="40" dirty="0">
                <a:latin typeface="Chalkboard"/>
                <a:cs typeface="Chalkboard"/>
              </a:rPr>
              <a:t>n</a:t>
            </a:r>
            <a:r>
              <a:rPr sz="1800" spc="85" dirty="0">
                <a:latin typeface="Chalkboard"/>
                <a:cs typeface="Chalkboard"/>
              </a:rPr>
              <a:t>o</a:t>
            </a:r>
            <a:r>
              <a:rPr sz="1800" spc="0" dirty="0">
                <a:latin typeface="Chalkboard"/>
                <a:cs typeface="Chalkboard"/>
              </a:rPr>
              <a:t>de </a:t>
            </a:r>
            <a:r>
              <a:rPr sz="1800" spc="-90" dirty="0">
                <a:latin typeface="Chalkboard"/>
                <a:cs typeface="Chalkboard"/>
              </a:rPr>
              <a:t>(</a:t>
            </a:r>
            <a:r>
              <a:rPr sz="1800" spc="0" dirty="0">
                <a:latin typeface="Chalkboard"/>
                <a:cs typeface="Chalkboard"/>
              </a:rPr>
              <a:t>a) a</a:t>
            </a:r>
            <a:r>
              <a:rPr sz="1800" spc="80" dirty="0">
                <a:latin typeface="Chalkboard"/>
                <a:cs typeface="Chalkboard"/>
              </a:rPr>
              <a:t>n</a:t>
            </a:r>
            <a:r>
              <a:rPr sz="1800" spc="0" dirty="0">
                <a:latin typeface="Chalkboard"/>
                <a:cs typeface="Chalkboard"/>
              </a:rPr>
              <a:t>d (</a:t>
            </a:r>
            <a:r>
              <a:rPr sz="1800" spc="-110" dirty="0">
                <a:latin typeface="Chalkboard"/>
                <a:cs typeface="Chalkboard"/>
              </a:rPr>
              <a:t>b</a:t>
            </a:r>
            <a:r>
              <a:rPr sz="1800" spc="0" dirty="0">
                <a:latin typeface="Chalkboard"/>
                <a:cs typeface="Chalkboard"/>
              </a:rPr>
              <a:t>):</a:t>
            </a:r>
            <a:endParaRPr sz="1800" dirty="0">
              <a:latin typeface="Chalkboard"/>
              <a:cs typeface="Chalkboard"/>
            </a:endParaRPr>
          </a:p>
          <a:p>
            <a:pPr>
              <a:lnSpc>
                <a:spcPts val="600"/>
              </a:lnSpc>
              <a:spcBef>
                <a:spcPts val="9"/>
              </a:spcBef>
            </a:pPr>
            <a:endParaRPr sz="6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65100" marR="12700">
              <a:lnSpc>
                <a:spcPts val="2100"/>
              </a:lnSpc>
            </a:pPr>
            <a:r>
              <a:rPr sz="1800" spc="-110" dirty="0">
                <a:latin typeface="Chalkboard"/>
                <a:cs typeface="Chalkboard"/>
              </a:rPr>
              <a:t>V</a:t>
            </a:r>
            <a:r>
              <a:rPr sz="1800" spc="0" dirty="0">
                <a:latin typeface="Chalkboard"/>
                <a:cs typeface="Chalkboard"/>
              </a:rPr>
              <a:t>o</a:t>
            </a:r>
            <a:r>
              <a:rPr sz="1800" spc="-190" dirty="0">
                <a:latin typeface="Chalkboard"/>
                <a:cs typeface="Chalkboard"/>
              </a:rPr>
              <a:t>l</a:t>
            </a:r>
            <a:r>
              <a:rPr sz="1800" spc="-145" dirty="0">
                <a:latin typeface="Chalkboard"/>
                <a:cs typeface="Chalkboard"/>
              </a:rPr>
              <a:t>t</a:t>
            </a:r>
            <a:r>
              <a:rPr sz="1800" spc="0" dirty="0">
                <a:latin typeface="Chalkboard"/>
                <a:cs typeface="Chalkboard"/>
              </a:rPr>
              <a:t>a</a:t>
            </a:r>
            <a:r>
              <a:rPr sz="1800" spc="25" dirty="0">
                <a:latin typeface="Chalkboard"/>
                <a:cs typeface="Chalkboard"/>
              </a:rPr>
              <a:t>g</a:t>
            </a:r>
            <a:r>
              <a:rPr sz="1800" spc="0" dirty="0">
                <a:latin typeface="Chalkboard"/>
                <a:cs typeface="Chalkboard"/>
              </a:rPr>
              <a:t>e s</a:t>
            </a:r>
            <a:r>
              <a:rPr sz="1800" spc="55" dirty="0">
                <a:latin typeface="Chalkboard"/>
                <a:cs typeface="Chalkboard"/>
              </a:rPr>
              <a:t>o</a:t>
            </a:r>
            <a:r>
              <a:rPr sz="1800" spc="25" dirty="0">
                <a:latin typeface="Chalkboard"/>
                <a:cs typeface="Chalkboard"/>
              </a:rPr>
              <a:t>u</a:t>
            </a:r>
            <a:r>
              <a:rPr sz="1800" spc="-25" dirty="0">
                <a:latin typeface="Chalkboard"/>
                <a:cs typeface="Chalkboard"/>
              </a:rPr>
              <a:t>r</a:t>
            </a:r>
            <a:r>
              <a:rPr sz="1800" spc="-45" dirty="0">
                <a:latin typeface="Chalkboard"/>
                <a:cs typeface="Chalkboard"/>
              </a:rPr>
              <a:t>c</a:t>
            </a:r>
            <a:r>
              <a:rPr sz="1800" spc="0" dirty="0">
                <a:latin typeface="Chalkboard"/>
                <a:cs typeface="Chalkboard"/>
              </a:rPr>
              <a:t>e</a:t>
            </a:r>
            <a:r>
              <a:rPr sz="1800" spc="-160" dirty="0">
                <a:latin typeface="Chalkboard"/>
                <a:cs typeface="Chalkboard"/>
              </a:rPr>
              <a:t> </a:t>
            </a:r>
            <a:r>
              <a:rPr sz="1800" spc="0" dirty="0">
                <a:latin typeface="Chalkboard"/>
                <a:cs typeface="Chalkboard"/>
              </a:rPr>
              <a:t>V</a:t>
            </a:r>
            <a:r>
              <a:rPr sz="1800" spc="0" baseline="-20833" dirty="0">
                <a:latin typeface="Chalkboard"/>
                <a:cs typeface="Chalkboard"/>
              </a:rPr>
              <a:t>s </a:t>
            </a:r>
            <a:r>
              <a:rPr sz="1800" spc="0" dirty="0">
                <a:latin typeface="Chalkboard"/>
                <a:cs typeface="Chalkboard"/>
              </a:rPr>
              <a:t>in s</a:t>
            </a:r>
            <a:r>
              <a:rPr sz="1800" spc="35" dirty="0">
                <a:latin typeface="Chalkboard"/>
                <a:cs typeface="Chalkboard"/>
              </a:rPr>
              <a:t>e</a:t>
            </a:r>
            <a:r>
              <a:rPr sz="1800" spc="45" dirty="0">
                <a:latin typeface="Chalkboard"/>
                <a:cs typeface="Chalkboard"/>
              </a:rPr>
              <a:t>r</a:t>
            </a:r>
            <a:r>
              <a:rPr sz="1800" spc="0" dirty="0">
                <a:latin typeface="Chalkboard"/>
                <a:cs typeface="Chalkboard"/>
              </a:rPr>
              <a:t>i</a:t>
            </a:r>
            <a:r>
              <a:rPr sz="1800" spc="40" dirty="0">
                <a:latin typeface="Chalkboard"/>
                <a:cs typeface="Chalkboard"/>
              </a:rPr>
              <a:t>e</a:t>
            </a:r>
            <a:r>
              <a:rPr sz="1800" spc="0" dirty="0">
                <a:latin typeface="Chalkboard"/>
                <a:cs typeface="Chalkboard"/>
              </a:rPr>
              <a:t>s </a:t>
            </a:r>
            <a:r>
              <a:rPr sz="1800" spc="65" dirty="0">
                <a:latin typeface="Chalkboard"/>
                <a:cs typeface="Chalkboard"/>
              </a:rPr>
              <a:t>w</a:t>
            </a:r>
            <a:r>
              <a:rPr sz="1800" spc="-135" dirty="0">
                <a:latin typeface="Chalkboard"/>
                <a:cs typeface="Chalkboard"/>
              </a:rPr>
              <a:t>i</a:t>
            </a:r>
            <a:r>
              <a:rPr sz="1800" spc="0" dirty="0">
                <a:latin typeface="Chalkboard"/>
                <a:cs typeface="Chalkboard"/>
              </a:rPr>
              <a:t>th </a:t>
            </a:r>
            <a:r>
              <a:rPr sz="1800" spc="-40" dirty="0">
                <a:latin typeface="Chalkboard"/>
                <a:cs typeface="Chalkboard"/>
              </a:rPr>
              <a:t>r</a:t>
            </a:r>
            <a:r>
              <a:rPr sz="1800" spc="40" dirty="0">
                <a:latin typeface="Chalkboard"/>
                <a:cs typeface="Chalkboard"/>
              </a:rPr>
              <a:t>e</a:t>
            </a:r>
            <a:r>
              <a:rPr sz="1800" spc="0" dirty="0">
                <a:latin typeface="Chalkboard"/>
                <a:cs typeface="Chalkboard"/>
              </a:rPr>
              <a:t>si</a:t>
            </a:r>
            <a:r>
              <a:rPr sz="1800" spc="-90" dirty="0">
                <a:latin typeface="Chalkboard"/>
                <a:cs typeface="Chalkboard"/>
              </a:rPr>
              <a:t>s</a:t>
            </a:r>
            <a:r>
              <a:rPr sz="1800" spc="-80" dirty="0">
                <a:latin typeface="Chalkboard"/>
                <a:cs typeface="Chalkboard"/>
              </a:rPr>
              <a:t>t</a:t>
            </a:r>
            <a:r>
              <a:rPr sz="1800" spc="25" dirty="0">
                <a:latin typeface="Chalkboard"/>
                <a:cs typeface="Chalkboard"/>
              </a:rPr>
              <a:t>o</a:t>
            </a:r>
            <a:r>
              <a:rPr sz="1800" spc="0" dirty="0">
                <a:latin typeface="Chalkboard"/>
                <a:cs typeface="Chalkboard"/>
              </a:rPr>
              <a:t>r R </a:t>
            </a:r>
            <a:r>
              <a:rPr sz="1800" spc="-70" dirty="0">
                <a:latin typeface="Chalkboard"/>
                <a:cs typeface="Chalkboard"/>
              </a:rPr>
              <a:t>c</a:t>
            </a:r>
            <a:r>
              <a:rPr sz="1800" spc="0" dirty="0">
                <a:latin typeface="Chalkboard"/>
                <a:cs typeface="Chalkboard"/>
              </a:rPr>
              <a:t>an be </a:t>
            </a:r>
            <a:r>
              <a:rPr sz="1800" spc="-40" dirty="0">
                <a:latin typeface="Chalkboard"/>
                <a:cs typeface="Chalkboard"/>
              </a:rPr>
              <a:t>r</a:t>
            </a:r>
            <a:r>
              <a:rPr sz="1800" spc="25" dirty="0">
                <a:latin typeface="Chalkboard"/>
                <a:cs typeface="Chalkboard"/>
              </a:rPr>
              <a:t>e</a:t>
            </a:r>
            <a:r>
              <a:rPr sz="1800" spc="0" dirty="0">
                <a:latin typeface="Chalkboard"/>
                <a:cs typeface="Chalkboard"/>
              </a:rPr>
              <a:t>p</a:t>
            </a:r>
            <a:r>
              <a:rPr sz="1800" spc="-120" dirty="0">
                <a:latin typeface="Chalkboard"/>
                <a:cs typeface="Chalkboard"/>
              </a:rPr>
              <a:t>l</a:t>
            </a:r>
            <a:r>
              <a:rPr sz="1800" spc="-60" dirty="0">
                <a:latin typeface="Chalkboard"/>
                <a:cs typeface="Chalkboard"/>
              </a:rPr>
              <a:t>a</a:t>
            </a:r>
            <a:r>
              <a:rPr sz="1800" spc="-45" dirty="0">
                <a:latin typeface="Chalkboard"/>
                <a:cs typeface="Chalkboard"/>
              </a:rPr>
              <a:t>c</a:t>
            </a:r>
            <a:r>
              <a:rPr sz="1800" spc="85" dirty="0">
                <a:latin typeface="Chalkboard"/>
                <a:cs typeface="Chalkboard"/>
              </a:rPr>
              <a:t>e</a:t>
            </a:r>
            <a:r>
              <a:rPr sz="1800" spc="0" dirty="0">
                <a:latin typeface="Chalkboard"/>
                <a:cs typeface="Chalkboard"/>
              </a:rPr>
              <a:t>d </a:t>
            </a:r>
            <a:r>
              <a:rPr sz="1800" spc="-60" dirty="0">
                <a:latin typeface="Chalkboard"/>
                <a:cs typeface="Chalkboard"/>
              </a:rPr>
              <a:t>b</a:t>
            </a:r>
            <a:r>
              <a:rPr sz="1800" spc="0" dirty="0">
                <a:latin typeface="Chalkboard"/>
                <a:cs typeface="Chalkboard"/>
              </a:rPr>
              <a:t>y a c</a:t>
            </a:r>
            <a:r>
              <a:rPr sz="1800" spc="25" dirty="0">
                <a:latin typeface="Chalkboard"/>
                <a:cs typeface="Chalkboard"/>
              </a:rPr>
              <a:t>u</a:t>
            </a:r>
            <a:r>
              <a:rPr sz="1800" spc="55" dirty="0">
                <a:latin typeface="Chalkboard"/>
                <a:cs typeface="Chalkboard"/>
              </a:rPr>
              <a:t>r</a:t>
            </a:r>
            <a:r>
              <a:rPr sz="1800" spc="-40" dirty="0">
                <a:latin typeface="Chalkboard"/>
                <a:cs typeface="Chalkboard"/>
              </a:rPr>
              <a:t>r</a:t>
            </a:r>
            <a:r>
              <a:rPr sz="1800" spc="0" dirty="0">
                <a:latin typeface="Chalkboard"/>
                <a:cs typeface="Chalkboard"/>
              </a:rPr>
              <a:t>e</a:t>
            </a:r>
            <a:r>
              <a:rPr sz="1800" spc="-70" dirty="0">
                <a:latin typeface="Chalkboard"/>
                <a:cs typeface="Chalkboard"/>
              </a:rPr>
              <a:t>n</a:t>
            </a:r>
            <a:r>
              <a:rPr sz="1800" spc="0" dirty="0">
                <a:latin typeface="Chalkboard"/>
                <a:cs typeface="Chalkboard"/>
              </a:rPr>
              <a:t>t s</a:t>
            </a:r>
            <a:r>
              <a:rPr sz="1800" spc="55" dirty="0">
                <a:latin typeface="Chalkboard"/>
                <a:cs typeface="Chalkboard"/>
              </a:rPr>
              <a:t>o</a:t>
            </a:r>
            <a:r>
              <a:rPr sz="1800" spc="25" dirty="0">
                <a:latin typeface="Chalkboard"/>
                <a:cs typeface="Chalkboard"/>
              </a:rPr>
              <a:t>u</a:t>
            </a:r>
            <a:r>
              <a:rPr sz="1800" spc="-25" dirty="0">
                <a:latin typeface="Chalkboard"/>
                <a:cs typeface="Chalkboard"/>
              </a:rPr>
              <a:t>r</a:t>
            </a:r>
            <a:r>
              <a:rPr sz="1800" spc="-45" dirty="0">
                <a:latin typeface="Chalkboard"/>
                <a:cs typeface="Chalkboard"/>
              </a:rPr>
              <a:t>c</a:t>
            </a:r>
            <a:r>
              <a:rPr sz="1800" spc="0" dirty="0">
                <a:latin typeface="Chalkboard"/>
                <a:cs typeface="Chalkboard"/>
              </a:rPr>
              <a:t>e I</a:t>
            </a:r>
            <a:r>
              <a:rPr sz="1800" spc="0" baseline="-20833" dirty="0">
                <a:latin typeface="Chalkboard"/>
                <a:cs typeface="Chalkboard"/>
              </a:rPr>
              <a:t>s </a:t>
            </a:r>
            <a:r>
              <a:rPr sz="1800" spc="0" dirty="0">
                <a:latin typeface="Chalkboard"/>
                <a:cs typeface="Chalkboard"/>
              </a:rPr>
              <a:t>in p</a:t>
            </a:r>
            <a:r>
              <a:rPr sz="1800" spc="-30" dirty="0">
                <a:latin typeface="Chalkboard"/>
                <a:cs typeface="Chalkboard"/>
              </a:rPr>
              <a:t>a</a:t>
            </a:r>
            <a:r>
              <a:rPr sz="1800" spc="-120" dirty="0">
                <a:latin typeface="Chalkboard"/>
                <a:cs typeface="Chalkboard"/>
              </a:rPr>
              <a:t>r</a:t>
            </a:r>
            <a:r>
              <a:rPr sz="1800" spc="-15" dirty="0">
                <a:latin typeface="Chalkboard"/>
                <a:cs typeface="Chalkboard"/>
              </a:rPr>
              <a:t>a</a:t>
            </a:r>
            <a:r>
              <a:rPr sz="1800" spc="-30" dirty="0">
                <a:latin typeface="Chalkboard"/>
                <a:cs typeface="Chalkboard"/>
              </a:rPr>
              <a:t>l</a:t>
            </a:r>
            <a:r>
              <a:rPr sz="1800" spc="-100" dirty="0">
                <a:latin typeface="Chalkboard"/>
                <a:cs typeface="Chalkboard"/>
              </a:rPr>
              <a:t>l</a:t>
            </a:r>
            <a:r>
              <a:rPr sz="1800" spc="0" dirty="0">
                <a:latin typeface="Chalkboard"/>
                <a:cs typeface="Chalkboard"/>
              </a:rPr>
              <a:t>el </a:t>
            </a:r>
            <a:r>
              <a:rPr sz="1800" spc="65" dirty="0">
                <a:latin typeface="Chalkboard"/>
                <a:cs typeface="Chalkboard"/>
              </a:rPr>
              <a:t>w</a:t>
            </a:r>
            <a:r>
              <a:rPr sz="1800" spc="-135" dirty="0">
                <a:latin typeface="Chalkboard"/>
                <a:cs typeface="Chalkboard"/>
              </a:rPr>
              <a:t>i</a:t>
            </a:r>
            <a:r>
              <a:rPr sz="1800" spc="0" dirty="0">
                <a:latin typeface="Chalkboard"/>
                <a:cs typeface="Chalkboard"/>
              </a:rPr>
              <a:t>th R a</a:t>
            </a:r>
            <a:r>
              <a:rPr sz="1800" spc="80" dirty="0">
                <a:latin typeface="Chalkboard"/>
                <a:cs typeface="Chalkboard"/>
              </a:rPr>
              <a:t>n</a:t>
            </a:r>
            <a:r>
              <a:rPr sz="1800" spc="0" dirty="0">
                <a:latin typeface="Chalkboard"/>
                <a:cs typeface="Chalkboard"/>
              </a:rPr>
              <a:t>d v</a:t>
            </a:r>
            <a:r>
              <a:rPr sz="1800" spc="-45" dirty="0">
                <a:latin typeface="Chalkboard"/>
                <a:cs typeface="Chalkboard"/>
              </a:rPr>
              <a:t>ic</a:t>
            </a:r>
            <a:r>
              <a:rPr sz="1800" spc="0" dirty="0">
                <a:latin typeface="Chalkboard"/>
                <a:cs typeface="Chalkboard"/>
              </a:rPr>
              <a:t>e </a:t>
            </a:r>
            <a:r>
              <a:rPr sz="1800" spc="-15" dirty="0">
                <a:latin typeface="Chalkboard"/>
                <a:cs typeface="Chalkboard"/>
              </a:rPr>
              <a:t>v</a:t>
            </a:r>
            <a:r>
              <a:rPr sz="1800" spc="35" dirty="0">
                <a:latin typeface="Chalkboard"/>
                <a:cs typeface="Chalkboard"/>
              </a:rPr>
              <a:t>e</a:t>
            </a:r>
            <a:r>
              <a:rPr sz="1800" spc="25" dirty="0">
                <a:latin typeface="Chalkboard"/>
                <a:cs typeface="Chalkboard"/>
              </a:rPr>
              <a:t>r</a:t>
            </a:r>
            <a:r>
              <a:rPr sz="1800" spc="0" dirty="0">
                <a:latin typeface="Chalkboard"/>
                <a:cs typeface="Chalkboard"/>
              </a:rPr>
              <a:t>sa.</a:t>
            </a:r>
            <a:endParaRPr sz="1800" dirty="0">
              <a:latin typeface="Chalkboard"/>
              <a:cs typeface="Chalkboard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xfrm>
            <a:off x="861355" y="133985"/>
            <a:ext cx="6938688" cy="567056"/>
          </a:xfrm>
          <a:prstGeom prst="rect">
            <a:avLst/>
          </a:prstGeom>
        </p:spPr>
        <p:txBody>
          <a:bodyPr vert="horz" wrap="square" lIns="0" tIns="318453" rIns="0" bIns="0" rtlCol="0">
            <a:noAutofit/>
          </a:bodyPr>
          <a:lstStyle/>
          <a:p>
            <a:pPr marL="1254125" algn="l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  <a:latin typeface="Chalkboard"/>
                <a:cs typeface="Chalkboard"/>
              </a:rPr>
              <a:t>S</a:t>
            </a:r>
            <a:r>
              <a:rPr sz="2800" spc="55" dirty="0">
                <a:solidFill>
                  <a:srgbClr val="FF0000"/>
                </a:solidFill>
                <a:latin typeface="Chalkboard"/>
                <a:cs typeface="Chalkboard"/>
              </a:rPr>
              <a:t>o</a:t>
            </a:r>
            <a:r>
              <a:rPr sz="2800" spc="25" dirty="0">
                <a:solidFill>
                  <a:srgbClr val="FF0000"/>
                </a:solidFill>
                <a:latin typeface="Chalkboard"/>
                <a:cs typeface="Chalkboard"/>
              </a:rPr>
              <a:t>u</a:t>
            </a:r>
            <a:r>
              <a:rPr sz="2800" spc="-25" dirty="0">
                <a:solidFill>
                  <a:srgbClr val="FF0000"/>
                </a:solidFill>
                <a:latin typeface="Chalkboard"/>
                <a:cs typeface="Chalkboard"/>
              </a:rPr>
              <a:t>r</a:t>
            </a:r>
            <a:r>
              <a:rPr sz="2800" spc="-45" dirty="0">
                <a:solidFill>
                  <a:srgbClr val="FF0000"/>
                </a:solidFill>
                <a:latin typeface="Chalkboard"/>
                <a:cs typeface="Chalkboard"/>
              </a:rPr>
              <a:t>c</a:t>
            </a:r>
            <a:r>
              <a:rPr sz="2800" spc="0" dirty="0">
                <a:solidFill>
                  <a:srgbClr val="FF0000"/>
                </a:solidFill>
                <a:latin typeface="Chalkboard"/>
                <a:cs typeface="Chalkboard"/>
              </a:rPr>
              <a:t>e</a:t>
            </a:r>
            <a:r>
              <a:rPr sz="2800" spc="-150" dirty="0">
                <a:solidFill>
                  <a:srgbClr val="FF0000"/>
                </a:solidFill>
                <a:latin typeface="Chalkboard"/>
                <a:cs typeface="Chalkboard"/>
              </a:rPr>
              <a:t> </a:t>
            </a:r>
            <a:r>
              <a:rPr sz="2800" spc="-145" dirty="0">
                <a:solidFill>
                  <a:srgbClr val="FF0000"/>
                </a:solidFill>
                <a:latin typeface="Chalkboard"/>
                <a:cs typeface="Chalkboard"/>
              </a:rPr>
              <a:t>T</a:t>
            </a:r>
            <a:r>
              <a:rPr sz="2800" spc="-120" dirty="0">
                <a:solidFill>
                  <a:srgbClr val="FF0000"/>
                </a:solidFill>
                <a:latin typeface="Chalkboard"/>
                <a:cs typeface="Chalkboard"/>
              </a:rPr>
              <a:t>r</a:t>
            </a:r>
            <a:r>
              <a:rPr sz="2800" spc="0" dirty="0">
                <a:solidFill>
                  <a:srgbClr val="FF0000"/>
                </a:solidFill>
                <a:latin typeface="Chalkboard"/>
                <a:cs typeface="Chalkboard"/>
              </a:rPr>
              <a:t>ans</a:t>
            </a:r>
            <a:r>
              <a:rPr sz="2800" spc="-60" dirty="0">
                <a:solidFill>
                  <a:srgbClr val="FF0000"/>
                </a:solidFill>
                <a:latin typeface="Chalkboard"/>
                <a:cs typeface="Chalkboard"/>
              </a:rPr>
              <a:t>f</a:t>
            </a:r>
            <a:r>
              <a:rPr sz="2800" spc="25" dirty="0">
                <a:solidFill>
                  <a:srgbClr val="FF0000"/>
                </a:solidFill>
                <a:latin typeface="Chalkboard"/>
                <a:cs typeface="Chalkboard"/>
              </a:rPr>
              <a:t>o</a:t>
            </a:r>
            <a:r>
              <a:rPr sz="2800" spc="75" dirty="0">
                <a:solidFill>
                  <a:srgbClr val="FF0000"/>
                </a:solidFill>
                <a:latin typeface="Chalkboard"/>
                <a:cs typeface="Chalkboard"/>
              </a:rPr>
              <a:t>r</a:t>
            </a:r>
            <a:r>
              <a:rPr sz="2800" spc="0" dirty="0">
                <a:solidFill>
                  <a:srgbClr val="FF0000"/>
                </a:solidFill>
                <a:latin typeface="Chalkboard"/>
                <a:cs typeface="Chalkboard"/>
              </a:rPr>
              <a:t>m</a:t>
            </a:r>
            <a:r>
              <a:rPr sz="2800" spc="-125" dirty="0">
                <a:solidFill>
                  <a:srgbClr val="FF0000"/>
                </a:solidFill>
                <a:latin typeface="Chalkboard"/>
                <a:cs typeface="Chalkboard"/>
              </a:rPr>
              <a:t>a</a:t>
            </a:r>
            <a:r>
              <a:rPr sz="2800" spc="10" dirty="0">
                <a:solidFill>
                  <a:srgbClr val="FF0000"/>
                </a:solidFill>
                <a:latin typeface="Chalkboard"/>
                <a:cs typeface="Chalkboard"/>
              </a:rPr>
              <a:t>t</a:t>
            </a:r>
            <a:r>
              <a:rPr sz="2800" spc="0" dirty="0">
                <a:solidFill>
                  <a:srgbClr val="FF0000"/>
                </a:solidFill>
                <a:latin typeface="Chalkboard"/>
                <a:cs typeface="Chalkboard"/>
              </a:rPr>
              <a:t>i</a:t>
            </a:r>
            <a:r>
              <a:rPr sz="2800" spc="45" dirty="0">
                <a:solidFill>
                  <a:srgbClr val="FF0000"/>
                </a:solidFill>
                <a:latin typeface="Chalkboard"/>
                <a:cs typeface="Chalkboard"/>
              </a:rPr>
              <a:t>o</a:t>
            </a:r>
            <a:r>
              <a:rPr sz="2800" spc="0" dirty="0">
                <a:solidFill>
                  <a:srgbClr val="FF0000"/>
                </a:solidFill>
                <a:latin typeface="Chalkboard"/>
                <a:cs typeface="Chalkboard"/>
              </a:rPr>
              <a:t>n</a:t>
            </a:r>
            <a:endParaRPr sz="2800" dirty="0">
              <a:latin typeface="Chalkboard"/>
              <a:cs typeface="Chalkboard"/>
            </a:endParaRPr>
          </a:p>
        </p:txBody>
      </p:sp>
      <p:sp>
        <p:nvSpPr>
          <p:cNvPr id="67" name="object 61">
            <a:extLst>
              <a:ext uri="{FF2B5EF4-FFF2-40B4-BE49-F238E27FC236}">
                <a16:creationId xmlns:a16="http://schemas.microsoft.com/office/drawing/2014/main" id="{2FBAE503-3556-734E-8F2E-71BDD8957DFB}"/>
              </a:ext>
            </a:extLst>
          </p:cNvPr>
          <p:cNvSpPr txBox="1"/>
          <p:nvPr/>
        </p:nvSpPr>
        <p:spPr>
          <a:xfrm>
            <a:off x="4837747" y="6086606"/>
            <a:ext cx="1023619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halkboard"/>
                <a:cs typeface="Chalkboard"/>
              </a:rPr>
              <a:t>C</a:t>
            </a:r>
            <a:r>
              <a:rPr sz="1800" spc="45" dirty="0">
                <a:latin typeface="Chalkboard"/>
                <a:cs typeface="Chalkboard"/>
              </a:rPr>
              <a:t>o</a:t>
            </a:r>
            <a:r>
              <a:rPr sz="1800" spc="80" dirty="0">
                <a:latin typeface="Chalkboard"/>
                <a:cs typeface="Chalkboard"/>
              </a:rPr>
              <a:t>n</a:t>
            </a:r>
            <a:r>
              <a:rPr sz="1800" spc="-5" dirty="0">
                <a:latin typeface="Chalkboard"/>
                <a:cs typeface="Chalkboard"/>
              </a:rPr>
              <a:t>d</a:t>
            </a:r>
            <a:r>
              <a:rPr sz="1800" spc="-135" dirty="0">
                <a:latin typeface="Chalkboard"/>
                <a:cs typeface="Chalkboard"/>
              </a:rPr>
              <a:t>i</a:t>
            </a:r>
            <a:r>
              <a:rPr sz="1800" spc="5" dirty="0">
                <a:latin typeface="Chalkboard"/>
                <a:cs typeface="Chalkboard"/>
              </a:rPr>
              <a:t>t</a:t>
            </a:r>
            <a:r>
              <a:rPr sz="1800" spc="-5" dirty="0">
                <a:latin typeface="Chalkboard"/>
                <a:cs typeface="Chalkboard"/>
              </a:rPr>
              <a:t>i</a:t>
            </a:r>
            <a:r>
              <a:rPr sz="1800" spc="45" dirty="0">
                <a:latin typeface="Chalkboard"/>
                <a:cs typeface="Chalkboard"/>
              </a:rPr>
              <a:t>o</a:t>
            </a:r>
            <a:r>
              <a:rPr sz="1800" spc="0" dirty="0">
                <a:latin typeface="Chalkboard"/>
                <a:cs typeface="Chalkboard"/>
              </a:rPr>
              <a:t>n:</a:t>
            </a:r>
            <a:endParaRPr sz="1800" dirty="0">
              <a:latin typeface="Chalkboard"/>
              <a:cs typeface="Chalkboard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D4B250D8-0B6F-3749-ABD8-FF88F0016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74" y="5761037"/>
            <a:ext cx="1295400" cy="9271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BAF52BE-BC77-5C48-82AF-9AD83D4AD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5" y="3041374"/>
            <a:ext cx="3288024" cy="265616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89EC275-A4C5-4C42-8D2C-89E8C2A15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409" y="3051174"/>
            <a:ext cx="3784600" cy="2768600"/>
          </a:xfrm>
          <a:prstGeom prst="rect">
            <a:avLst/>
          </a:prstGeom>
        </p:spPr>
      </p:pic>
      <p:sp>
        <p:nvSpPr>
          <p:cNvPr id="71" name="object 8">
            <a:extLst>
              <a:ext uri="{FF2B5EF4-FFF2-40B4-BE49-F238E27FC236}">
                <a16:creationId xmlns:a16="http://schemas.microsoft.com/office/drawing/2014/main" id="{2F7EE74B-C99B-D14F-B71E-1B1EF3F44C43}"/>
              </a:ext>
            </a:extLst>
          </p:cNvPr>
          <p:cNvSpPr/>
          <p:nvPr/>
        </p:nvSpPr>
        <p:spPr>
          <a:xfrm>
            <a:off x="310326" y="3127431"/>
            <a:ext cx="2205860" cy="2377050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8">
            <a:extLst>
              <a:ext uri="{FF2B5EF4-FFF2-40B4-BE49-F238E27FC236}">
                <a16:creationId xmlns:a16="http://schemas.microsoft.com/office/drawing/2014/main" id="{05D277D4-2916-6743-8BC0-7A6CE192ED2C}"/>
              </a:ext>
            </a:extLst>
          </p:cNvPr>
          <p:cNvSpPr/>
          <p:nvPr/>
        </p:nvSpPr>
        <p:spPr>
          <a:xfrm>
            <a:off x="4728263" y="3180930"/>
            <a:ext cx="2478192" cy="2457870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307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437" y="3141663"/>
            <a:ext cx="533399" cy="533400"/>
          </a:xfrm>
          <a:custGeom>
            <a:avLst/>
            <a:gdLst/>
            <a:ahLst/>
            <a:cxnLst/>
            <a:rect l="l" t="t" r="r" b="b"/>
            <a:pathLst>
              <a:path w="533399" h="533400">
                <a:moveTo>
                  <a:pt x="0" y="266699"/>
                </a:moveTo>
                <a:lnTo>
                  <a:pt x="3490" y="223439"/>
                </a:lnTo>
                <a:lnTo>
                  <a:pt x="13596" y="182402"/>
                </a:lnTo>
                <a:lnTo>
                  <a:pt x="29768" y="144135"/>
                </a:lnTo>
                <a:lnTo>
                  <a:pt x="51457" y="109190"/>
                </a:lnTo>
                <a:lnTo>
                  <a:pt x="78114" y="78114"/>
                </a:lnTo>
                <a:lnTo>
                  <a:pt x="109190" y="51457"/>
                </a:lnTo>
                <a:lnTo>
                  <a:pt x="144135" y="29768"/>
                </a:lnTo>
                <a:lnTo>
                  <a:pt x="182402" y="13596"/>
                </a:lnTo>
                <a:lnTo>
                  <a:pt x="223439" y="3490"/>
                </a:lnTo>
                <a:lnTo>
                  <a:pt x="266699" y="0"/>
                </a:lnTo>
                <a:lnTo>
                  <a:pt x="288573" y="884"/>
                </a:lnTo>
                <a:lnTo>
                  <a:pt x="330791" y="7751"/>
                </a:lnTo>
                <a:lnTo>
                  <a:pt x="370511" y="20958"/>
                </a:lnTo>
                <a:lnTo>
                  <a:pt x="407186" y="39957"/>
                </a:lnTo>
                <a:lnTo>
                  <a:pt x="440265" y="64199"/>
                </a:lnTo>
                <a:lnTo>
                  <a:pt x="469200" y="93134"/>
                </a:lnTo>
                <a:lnTo>
                  <a:pt x="493442" y="126213"/>
                </a:lnTo>
                <a:lnTo>
                  <a:pt x="512441" y="162888"/>
                </a:lnTo>
                <a:lnTo>
                  <a:pt x="525648" y="202608"/>
                </a:lnTo>
                <a:lnTo>
                  <a:pt x="532515" y="244826"/>
                </a:lnTo>
                <a:lnTo>
                  <a:pt x="533399" y="266699"/>
                </a:lnTo>
                <a:lnTo>
                  <a:pt x="532515" y="288573"/>
                </a:lnTo>
                <a:lnTo>
                  <a:pt x="525648" y="330790"/>
                </a:lnTo>
                <a:lnTo>
                  <a:pt x="512441" y="370511"/>
                </a:lnTo>
                <a:lnTo>
                  <a:pt x="493442" y="407186"/>
                </a:lnTo>
                <a:lnTo>
                  <a:pt x="469200" y="440265"/>
                </a:lnTo>
                <a:lnTo>
                  <a:pt x="440265" y="469200"/>
                </a:lnTo>
                <a:lnTo>
                  <a:pt x="407186" y="493442"/>
                </a:lnTo>
                <a:lnTo>
                  <a:pt x="370511" y="512441"/>
                </a:lnTo>
                <a:lnTo>
                  <a:pt x="330791" y="525648"/>
                </a:lnTo>
                <a:lnTo>
                  <a:pt x="288573" y="532515"/>
                </a:lnTo>
                <a:lnTo>
                  <a:pt x="266699" y="533400"/>
                </a:lnTo>
                <a:lnTo>
                  <a:pt x="244826" y="532515"/>
                </a:lnTo>
                <a:lnTo>
                  <a:pt x="202608" y="525648"/>
                </a:lnTo>
                <a:lnTo>
                  <a:pt x="162888" y="512441"/>
                </a:lnTo>
                <a:lnTo>
                  <a:pt x="126213" y="493442"/>
                </a:lnTo>
                <a:lnTo>
                  <a:pt x="93134" y="469200"/>
                </a:lnTo>
                <a:lnTo>
                  <a:pt x="64199" y="440265"/>
                </a:lnTo>
                <a:lnTo>
                  <a:pt x="39957" y="407186"/>
                </a:lnTo>
                <a:lnTo>
                  <a:pt x="20958" y="370511"/>
                </a:lnTo>
                <a:lnTo>
                  <a:pt x="7751" y="330790"/>
                </a:lnTo>
                <a:lnTo>
                  <a:pt x="884" y="288573"/>
                </a:lnTo>
                <a:lnTo>
                  <a:pt x="0" y="2666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0462" y="3475038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7136" y="3408363"/>
            <a:ext cx="0" cy="133349"/>
          </a:xfrm>
          <a:custGeom>
            <a:avLst/>
            <a:gdLst/>
            <a:ahLst/>
            <a:cxnLst/>
            <a:rect l="l" t="t" r="r" b="b"/>
            <a:pathLst>
              <a:path h="133349">
                <a:moveTo>
                  <a:pt x="0" y="1333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0462" y="3275013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0"/>
                </a:moveTo>
                <a:lnTo>
                  <a:pt x="133349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9675" y="2603500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0"/>
                </a:moveTo>
                <a:lnTo>
                  <a:pt x="1587" y="5381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550" y="3651250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0"/>
                </a:moveTo>
                <a:lnTo>
                  <a:pt x="1587" y="55721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7370" y="2520157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0"/>
                </a:moveTo>
                <a:lnTo>
                  <a:pt x="0" y="952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6419" y="2520157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15330" y="2520157"/>
            <a:ext cx="55563" cy="209549"/>
          </a:xfrm>
          <a:custGeom>
            <a:avLst/>
            <a:gdLst/>
            <a:ahLst/>
            <a:cxnLst/>
            <a:rect l="l" t="t" r="r" b="b"/>
            <a:pathLst>
              <a:path w="55563" h="209549">
                <a:moveTo>
                  <a:pt x="55563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70895" y="252015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1031" y="252015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58181" y="252015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2095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8045" y="2520157"/>
            <a:ext cx="57149" cy="209549"/>
          </a:xfrm>
          <a:custGeom>
            <a:avLst/>
            <a:gdLst/>
            <a:ahLst/>
            <a:cxnLst/>
            <a:rect l="l" t="t" r="r" b="b"/>
            <a:pathLst>
              <a:path w="57149" h="209549">
                <a:moveTo>
                  <a:pt x="57149" y="0"/>
                </a:moveTo>
                <a:lnTo>
                  <a:pt x="0" y="2095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85194" y="2520157"/>
            <a:ext cx="19049" cy="95249"/>
          </a:xfrm>
          <a:custGeom>
            <a:avLst/>
            <a:gdLst/>
            <a:ahLst/>
            <a:cxnLst/>
            <a:rect l="l" t="t" r="r" b="b"/>
            <a:pathLst>
              <a:path w="19049" h="95249">
                <a:moveTo>
                  <a:pt x="19049" y="9524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3293" y="2615407"/>
            <a:ext cx="566737" cy="1587"/>
          </a:xfrm>
          <a:custGeom>
            <a:avLst/>
            <a:gdLst/>
            <a:ahLst/>
            <a:cxnLst/>
            <a:rect l="l" t="t" r="r" b="b"/>
            <a:pathLst>
              <a:path w="566737" h="1587">
                <a:moveTo>
                  <a:pt x="56673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13643" y="2615407"/>
            <a:ext cx="585787" cy="1587"/>
          </a:xfrm>
          <a:custGeom>
            <a:avLst/>
            <a:gdLst/>
            <a:ahLst/>
            <a:cxnLst/>
            <a:rect l="l" t="t" r="r" b="b"/>
            <a:pathLst>
              <a:path w="585787" h="1587">
                <a:moveTo>
                  <a:pt x="585787" y="0"/>
                </a:moveTo>
                <a:lnTo>
                  <a:pt x="0" y="15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51137" y="2587789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3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7"/>
                </a:lnTo>
                <a:lnTo>
                  <a:pt x="16382" y="67847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70"/>
                </a:lnTo>
                <a:lnTo>
                  <a:pt x="67622" y="60745"/>
                </a:lnTo>
                <a:lnTo>
                  <a:pt x="73696" y="47830"/>
                </a:lnTo>
                <a:lnTo>
                  <a:pt x="75677" y="31632"/>
                </a:lnTo>
                <a:lnTo>
                  <a:pt x="71074" y="19058"/>
                </a:lnTo>
                <a:lnTo>
                  <a:pt x="62252" y="8995"/>
                </a:lnTo>
                <a:lnTo>
                  <a:pt x="49856" y="2343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51137" y="2587790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01962" y="3951287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68636" y="3884613"/>
            <a:ext cx="0" cy="133349"/>
          </a:xfrm>
          <a:custGeom>
            <a:avLst/>
            <a:gdLst/>
            <a:ahLst/>
            <a:cxnLst/>
            <a:rect l="l" t="t" r="r" b="b"/>
            <a:pathLst>
              <a:path h="133349">
                <a:moveTo>
                  <a:pt x="0" y="0"/>
                </a:moveTo>
                <a:lnTo>
                  <a:pt x="0" y="133349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6500" y="4206875"/>
            <a:ext cx="1581149" cy="3174"/>
          </a:xfrm>
          <a:custGeom>
            <a:avLst/>
            <a:gdLst/>
            <a:ahLst/>
            <a:cxnLst/>
            <a:rect l="l" t="t" r="r" b="b"/>
            <a:pathLst>
              <a:path w="1581149" h="3174">
                <a:moveTo>
                  <a:pt x="0" y="3174"/>
                </a:moveTo>
                <a:lnTo>
                  <a:pt x="158114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63837" y="415782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6"/>
                </a:lnTo>
                <a:lnTo>
                  <a:pt x="16382" y="67846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29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63837" y="415782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87387" y="3222625"/>
            <a:ext cx="20764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75" dirty="0">
                <a:latin typeface="Times New Roman"/>
                <a:cs typeface="Times New Roman"/>
              </a:rPr>
              <a:t>V</a:t>
            </a:r>
            <a:r>
              <a:rPr sz="1575" i="1" spc="-7" baseline="-13227" dirty="0">
                <a:latin typeface="Times New Roman"/>
                <a:cs typeface="Times New Roman"/>
              </a:rPr>
              <a:t>s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16113" y="2266950"/>
            <a:ext cx="1651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02902" y="2463483"/>
            <a:ext cx="31178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98450" algn="l"/>
              </a:tabLst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2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u="heavy" spc="0" dirty="0">
                <a:solidFill>
                  <a:srgbClr val="0000FF"/>
                </a:solidFill>
                <a:latin typeface="Arial"/>
                <a:cs typeface="Arial"/>
              </a:rPr>
              <a:t> 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02902" y="4063683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51137" y="3562351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51137" y="3506790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51137" y="331787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51137" y="32607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51137" y="343059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51137" y="3373440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51137" y="32035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51137" y="3184526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46387" y="2598738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46387" y="3589338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008312" y="3101975"/>
            <a:ext cx="23177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60" dirty="0">
                <a:latin typeface="Times New Roman"/>
                <a:cs typeface="Times New Roman"/>
              </a:rPr>
              <a:t>V</a:t>
            </a:r>
            <a:r>
              <a:rPr sz="1575" i="1" spc="-15" baseline="-13227" dirty="0">
                <a:latin typeface="Times New Roman"/>
                <a:cs typeface="Times New Roman"/>
              </a:rPr>
              <a:t>L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01900" y="3556000"/>
            <a:ext cx="236854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R</a:t>
            </a:r>
            <a:r>
              <a:rPr sz="1575" i="1" spc="-15" baseline="-13227" dirty="0">
                <a:latin typeface="Times New Roman"/>
                <a:cs typeface="Times New Roman"/>
              </a:rPr>
              <a:t>L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674937" y="2755900"/>
            <a:ext cx="0" cy="419099"/>
          </a:xfrm>
          <a:custGeom>
            <a:avLst/>
            <a:gdLst/>
            <a:ahLst/>
            <a:cxnLst/>
            <a:rect l="l" t="t" r="r" b="b"/>
            <a:pathLst>
              <a:path h="419099">
                <a:moveTo>
                  <a:pt x="0" y="419099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36837" y="2730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349500" y="2759075"/>
            <a:ext cx="19367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140" dirty="0">
                <a:latin typeface="Times New Roman"/>
                <a:cs typeface="Times New Roman"/>
              </a:rPr>
              <a:t>I</a:t>
            </a:r>
            <a:r>
              <a:rPr sz="1575" i="1" spc="-15" baseline="-13227" dirty="0">
                <a:latin typeface="Times New Roman"/>
                <a:cs typeface="Times New Roman"/>
              </a:rPr>
              <a:t>L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046787" y="3535363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0" y="0"/>
                </a:moveTo>
                <a:lnTo>
                  <a:pt x="95249" y="1905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46787" y="3479801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209550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46787" y="3290888"/>
            <a:ext cx="209550" cy="55562"/>
          </a:xfrm>
          <a:custGeom>
            <a:avLst/>
            <a:gdLst/>
            <a:ahLst/>
            <a:cxnLst/>
            <a:rect l="l" t="t" r="r" b="b"/>
            <a:pathLst>
              <a:path w="209550" h="55562">
                <a:moveTo>
                  <a:pt x="0" y="0"/>
                </a:moveTo>
                <a:lnTo>
                  <a:pt x="209550" y="5556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46787" y="323373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46787" y="340360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46787" y="3346451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209550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46787" y="3176588"/>
            <a:ext cx="209550" cy="57149"/>
          </a:xfrm>
          <a:custGeom>
            <a:avLst/>
            <a:gdLst/>
            <a:ahLst/>
            <a:cxnLst/>
            <a:rect l="l" t="t" r="r" b="b"/>
            <a:pathLst>
              <a:path w="209550" h="57149">
                <a:moveTo>
                  <a:pt x="0" y="0"/>
                </a:moveTo>
                <a:lnTo>
                  <a:pt x="209550" y="571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46787" y="315753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95249" y="0"/>
                </a:moveTo>
                <a:lnTo>
                  <a:pt x="0" y="1904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42037" y="2571750"/>
            <a:ext cx="1587" cy="566737"/>
          </a:xfrm>
          <a:custGeom>
            <a:avLst/>
            <a:gdLst/>
            <a:ahLst/>
            <a:cxnLst/>
            <a:rect l="l" t="t" r="r" b="b"/>
            <a:pathLst>
              <a:path w="1587" h="566737">
                <a:moveTo>
                  <a:pt x="0" y="0"/>
                </a:moveTo>
                <a:lnTo>
                  <a:pt x="1587" y="56673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42037" y="3562350"/>
            <a:ext cx="1587" cy="585787"/>
          </a:xfrm>
          <a:custGeom>
            <a:avLst/>
            <a:gdLst/>
            <a:ahLst/>
            <a:cxnLst/>
            <a:rect l="l" t="t" r="r" b="b"/>
            <a:pathLst>
              <a:path w="1587" h="585787">
                <a:moveTo>
                  <a:pt x="0" y="0"/>
                </a:moveTo>
                <a:lnTo>
                  <a:pt x="1587" y="58578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02212" y="3092450"/>
            <a:ext cx="538163" cy="539749"/>
          </a:xfrm>
          <a:custGeom>
            <a:avLst/>
            <a:gdLst/>
            <a:ahLst/>
            <a:cxnLst/>
            <a:rect l="l" t="t" r="r" b="b"/>
            <a:pathLst>
              <a:path w="538163" h="539749">
                <a:moveTo>
                  <a:pt x="0" y="269874"/>
                </a:moveTo>
                <a:lnTo>
                  <a:pt x="3521" y="313650"/>
                </a:lnTo>
                <a:lnTo>
                  <a:pt x="13717" y="355176"/>
                </a:lnTo>
                <a:lnTo>
                  <a:pt x="30034" y="393898"/>
                </a:lnTo>
                <a:lnTo>
                  <a:pt x="51917" y="429259"/>
                </a:lnTo>
                <a:lnTo>
                  <a:pt x="78812" y="460705"/>
                </a:lnTo>
                <a:lnTo>
                  <a:pt x="110165" y="487679"/>
                </a:lnTo>
                <a:lnTo>
                  <a:pt x="145423" y="509626"/>
                </a:lnTo>
                <a:lnTo>
                  <a:pt x="184031" y="525991"/>
                </a:lnTo>
                <a:lnTo>
                  <a:pt x="225435" y="536217"/>
                </a:lnTo>
                <a:lnTo>
                  <a:pt x="269081" y="539749"/>
                </a:lnTo>
                <a:lnTo>
                  <a:pt x="291150" y="538855"/>
                </a:lnTo>
                <a:lnTo>
                  <a:pt x="333745" y="531906"/>
                </a:lnTo>
                <a:lnTo>
                  <a:pt x="373820" y="518541"/>
                </a:lnTo>
                <a:lnTo>
                  <a:pt x="410822" y="499316"/>
                </a:lnTo>
                <a:lnTo>
                  <a:pt x="444197" y="474786"/>
                </a:lnTo>
                <a:lnTo>
                  <a:pt x="473391" y="445506"/>
                </a:lnTo>
                <a:lnTo>
                  <a:pt x="497849" y="412033"/>
                </a:lnTo>
                <a:lnTo>
                  <a:pt x="517018" y="374922"/>
                </a:lnTo>
                <a:lnTo>
                  <a:pt x="530343" y="334729"/>
                </a:lnTo>
                <a:lnTo>
                  <a:pt x="537271" y="292008"/>
                </a:lnTo>
                <a:lnTo>
                  <a:pt x="538163" y="269874"/>
                </a:lnTo>
                <a:lnTo>
                  <a:pt x="537271" y="247740"/>
                </a:lnTo>
                <a:lnTo>
                  <a:pt x="530343" y="205020"/>
                </a:lnTo>
                <a:lnTo>
                  <a:pt x="517018" y="164827"/>
                </a:lnTo>
                <a:lnTo>
                  <a:pt x="497849" y="127716"/>
                </a:lnTo>
                <a:lnTo>
                  <a:pt x="473391" y="94243"/>
                </a:lnTo>
                <a:lnTo>
                  <a:pt x="444197" y="64963"/>
                </a:lnTo>
                <a:lnTo>
                  <a:pt x="410822" y="40433"/>
                </a:lnTo>
                <a:lnTo>
                  <a:pt x="373820" y="21208"/>
                </a:lnTo>
                <a:lnTo>
                  <a:pt x="333745" y="7843"/>
                </a:lnTo>
                <a:lnTo>
                  <a:pt x="291150" y="894"/>
                </a:lnTo>
                <a:lnTo>
                  <a:pt x="269081" y="0"/>
                </a:lnTo>
                <a:lnTo>
                  <a:pt x="247013" y="894"/>
                </a:lnTo>
                <a:lnTo>
                  <a:pt x="204418" y="7843"/>
                </a:lnTo>
                <a:lnTo>
                  <a:pt x="164343" y="21208"/>
                </a:lnTo>
                <a:lnTo>
                  <a:pt x="127341" y="40433"/>
                </a:lnTo>
                <a:lnTo>
                  <a:pt x="93966" y="64963"/>
                </a:lnTo>
                <a:lnTo>
                  <a:pt x="64772" y="94243"/>
                </a:lnTo>
                <a:lnTo>
                  <a:pt x="40314" y="127716"/>
                </a:lnTo>
                <a:lnTo>
                  <a:pt x="21145" y="164827"/>
                </a:lnTo>
                <a:lnTo>
                  <a:pt x="7820" y="205020"/>
                </a:lnTo>
                <a:lnTo>
                  <a:pt x="891" y="247740"/>
                </a:lnTo>
                <a:lnTo>
                  <a:pt x="0" y="26987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51450" y="3632200"/>
            <a:ext cx="1587" cy="538162"/>
          </a:xfrm>
          <a:custGeom>
            <a:avLst/>
            <a:gdLst/>
            <a:ahLst/>
            <a:cxnLst/>
            <a:rect l="l" t="t" r="r" b="b"/>
            <a:pathLst>
              <a:path w="1587" h="538162">
                <a:moveTo>
                  <a:pt x="0" y="538162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67325" y="2533650"/>
            <a:ext cx="1587" cy="557212"/>
          </a:xfrm>
          <a:custGeom>
            <a:avLst/>
            <a:gdLst/>
            <a:ahLst/>
            <a:cxnLst/>
            <a:rect l="l" t="t" r="r" b="b"/>
            <a:pathLst>
              <a:path w="1587" h="557212">
                <a:moveTo>
                  <a:pt x="0" y="557212"/>
                </a:moveTo>
                <a:lnTo>
                  <a:pt x="158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67325" y="3143250"/>
            <a:ext cx="0" cy="352424"/>
          </a:xfrm>
          <a:custGeom>
            <a:avLst/>
            <a:gdLst/>
            <a:ahLst/>
            <a:cxnLst/>
            <a:rect l="l" t="t" r="r" b="b"/>
            <a:pathLst>
              <a:path h="352424">
                <a:moveTo>
                  <a:pt x="0" y="0"/>
                </a:moveTo>
                <a:lnTo>
                  <a:pt x="0" y="3524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24462" y="34385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68912" y="4148137"/>
            <a:ext cx="1717674" cy="0"/>
          </a:xfrm>
          <a:custGeom>
            <a:avLst/>
            <a:gdLst/>
            <a:ahLst/>
            <a:cxnLst/>
            <a:rect l="l" t="t" r="r" b="b"/>
            <a:pathLst>
              <a:path w="1717674">
                <a:moveTo>
                  <a:pt x="0" y="0"/>
                </a:moveTo>
                <a:lnTo>
                  <a:pt x="171767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53037" y="2559050"/>
            <a:ext cx="1717674" cy="1"/>
          </a:xfrm>
          <a:custGeom>
            <a:avLst/>
            <a:gdLst/>
            <a:ahLst/>
            <a:cxnLst/>
            <a:rect l="l" t="t" r="r" b="b"/>
            <a:pathLst>
              <a:path w="1717674" h="1">
                <a:moveTo>
                  <a:pt x="0" y="0"/>
                </a:moveTo>
                <a:lnTo>
                  <a:pt x="1717674" y="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86585" y="252587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6"/>
                </a:lnTo>
                <a:lnTo>
                  <a:pt x="16382" y="67846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29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86585" y="252587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86585" y="413242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34531" y="0"/>
                </a:moveTo>
                <a:lnTo>
                  <a:pt x="20964" y="3896"/>
                </a:lnTo>
                <a:lnTo>
                  <a:pt x="10002" y="12202"/>
                </a:lnTo>
                <a:lnTo>
                  <a:pt x="2671" y="23891"/>
                </a:lnTo>
                <a:lnTo>
                  <a:pt x="0" y="37935"/>
                </a:lnTo>
                <a:lnTo>
                  <a:pt x="1340" y="47850"/>
                </a:lnTo>
                <a:lnTo>
                  <a:pt x="6850" y="59056"/>
                </a:lnTo>
                <a:lnTo>
                  <a:pt x="16382" y="67846"/>
                </a:lnTo>
                <a:lnTo>
                  <a:pt x="29677" y="73449"/>
                </a:lnTo>
                <a:lnTo>
                  <a:pt x="46476" y="75094"/>
                </a:lnTo>
                <a:lnTo>
                  <a:pt x="58276" y="69969"/>
                </a:lnTo>
                <a:lnTo>
                  <a:pt x="67622" y="60745"/>
                </a:lnTo>
                <a:lnTo>
                  <a:pt x="73696" y="47829"/>
                </a:lnTo>
                <a:lnTo>
                  <a:pt x="75677" y="31631"/>
                </a:lnTo>
                <a:lnTo>
                  <a:pt x="71074" y="19057"/>
                </a:lnTo>
                <a:lnTo>
                  <a:pt x="62252" y="8994"/>
                </a:lnTo>
                <a:lnTo>
                  <a:pt x="49856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986585" y="4132428"/>
            <a:ext cx="75677" cy="75094"/>
          </a:xfrm>
          <a:custGeom>
            <a:avLst/>
            <a:gdLst/>
            <a:ahLst/>
            <a:cxnLst/>
            <a:rect l="l" t="t" r="r" b="b"/>
            <a:pathLst>
              <a:path w="75677" h="75094">
                <a:moveTo>
                  <a:pt x="0" y="37935"/>
                </a:moveTo>
                <a:lnTo>
                  <a:pt x="2671" y="23891"/>
                </a:lnTo>
                <a:lnTo>
                  <a:pt x="10002" y="12202"/>
                </a:lnTo>
                <a:lnTo>
                  <a:pt x="20964" y="3896"/>
                </a:lnTo>
                <a:lnTo>
                  <a:pt x="34531" y="0"/>
                </a:lnTo>
                <a:lnTo>
                  <a:pt x="49856" y="2343"/>
                </a:lnTo>
                <a:lnTo>
                  <a:pt x="62252" y="8995"/>
                </a:lnTo>
                <a:lnTo>
                  <a:pt x="71074" y="19057"/>
                </a:lnTo>
                <a:lnTo>
                  <a:pt x="75677" y="31632"/>
                </a:lnTo>
                <a:lnTo>
                  <a:pt x="73696" y="47830"/>
                </a:lnTo>
                <a:lnTo>
                  <a:pt x="67622" y="60745"/>
                </a:lnTo>
                <a:lnTo>
                  <a:pt x="58275" y="69969"/>
                </a:lnTo>
                <a:lnTo>
                  <a:pt x="46476" y="75094"/>
                </a:lnTo>
                <a:lnTo>
                  <a:pt x="29676" y="73449"/>
                </a:lnTo>
                <a:lnTo>
                  <a:pt x="16382" y="67846"/>
                </a:lnTo>
                <a:lnTo>
                  <a:pt x="6850" y="59057"/>
                </a:lnTo>
                <a:lnTo>
                  <a:pt x="1340" y="47850"/>
                </a:lnTo>
                <a:lnTo>
                  <a:pt x="0" y="37935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752975" y="3151187"/>
            <a:ext cx="16954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125" dirty="0">
                <a:latin typeface="Times New Roman"/>
                <a:cs typeface="Times New Roman"/>
              </a:rPr>
              <a:t>I</a:t>
            </a:r>
            <a:r>
              <a:rPr sz="1575" i="1" spc="-7" baseline="-13227" dirty="0">
                <a:latin typeface="Times New Roman"/>
                <a:cs typeface="Times New Roman"/>
              </a:rPr>
              <a:t>s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337300" y="3155950"/>
            <a:ext cx="1651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141527" y="2433320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141527" y="400970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167560" y="3956048"/>
            <a:ext cx="133349" cy="0"/>
          </a:xfrm>
          <a:custGeom>
            <a:avLst/>
            <a:gdLst/>
            <a:ahLst/>
            <a:cxnLst/>
            <a:rect l="l" t="t" r="r" b="b"/>
            <a:pathLst>
              <a:path w="133349">
                <a:moveTo>
                  <a:pt x="0" y="0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34236" y="3889375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167560" y="2825748"/>
            <a:ext cx="133349" cy="1"/>
          </a:xfrm>
          <a:custGeom>
            <a:avLst/>
            <a:gdLst/>
            <a:ahLst/>
            <a:cxnLst/>
            <a:rect l="l" t="t" r="r" b="b"/>
            <a:pathLst>
              <a:path w="133349" h="1">
                <a:moveTo>
                  <a:pt x="0" y="1"/>
                </a:moveTo>
                <a:lnTo>
                  <a:pt x="133349" y="0"/>
                </a:lnTo>
              </a:path>
            </a:pathLst>
          </a:custGeom>
          <a:ln w="19049">
            <a:solidFill>
              <a:srgbClr val="FF4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58010" y="3506788"/>
            <a:ext cx="95249" cy="19049"/>
          </a:xfrm>
          <a:custGeom>
            <a:avLst/>
            <a:gdLst/>
            <a:ahLst/>
            <a:cxnLst/>
            <a:rect l="l" t="t" r="r" b="b"/>
            <a:pathLst>
              <a:path w="95249" h="19049">
                <a:moveTo>
                  <a:pt x="0" y="0"/>
                </a:moveTo>
                <a:lnTo>
                  <a:pt x="95249" y="190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58010" y="3451226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209549" y="0"/>
                </a:moveTo>
                <a:lnTo>
                  <a:pt x="0" y="55562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58010" y="3262313"/>
            <a:ext cx="209549" cy="55562"/>
          </a:xfrm>
          <a:custGeom>
            <a:avLst/>
            <a:gdLst/>
            <a:ahLst/>
            <a:cxnLst/>
            <a:rect l="l" t="t" r="r" b="b"/>
            <a:pathLst>
              <a:path w="209549" h="55562">
                <a:moveTo>
                  <a:pt x="0" y="0"/>
                </a:moveTo>
                <a:lnTo>
                  <a:pt x="209549" y="55562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58010" y="320516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58010" y="337502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58010" y="3317876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209549" y="0"/>
                </a:moveTo>
                <a:lnTo>
                  <a:pt x="0" y="571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58010" y="3148013"/>
            <a:ext cx="209549" cy="57149"/>
          </a:xfrm>
          <a:custGeom>
            <a:avLst/>
            <a:gdLst/>
            <a:ahLst/>
            <a:cxnLst/>
            <a:rect l="l" t="t" r="r" b="b"/>
            <a:pathLst>
              <a:path w="209549" h="57149">
                <a:moveTo>
                  <a:pt x="0" y="0"/>
                </a:moveTo>
                <a:lnTo>
                  <a:pt x="209549" y="57149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58010" y="3128963"/>
            <a:ext cx="95249" cy="19050"/>
          </a:xfrm>
          <a:custGeom>
            <a:avLst/>
            <a:gdLst/>
            <a:ahLst/>
            <a:cxnLst/>
            <a:rect l="l" t="t" r="r" b="b"/>
            <a:pathLst>
              <a:path w="95249" h="19050">
                <a:moveTo>
                  <a:pt x="95249" y="0"/>
                </a:moveTo>
                <a:lnTo>
                  <a:pt x="0" y="19050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053260" y="2543175"/>
            <a:ext cx="1588" cy="566737"/>
          </a:xfrm>
          <a:custGeom>
            <a:avLst/>
            <a:gdLst/>
            <a:ahLst/>
            <a:cxnLst/>
            <a:rect l="l" t="t" r="r" b="b"/>
            <a:pathLst>
              <a:path w="1588" h="566737">
                <a:moveTo>
                  <a:pt x="0" y="0"/>
                </a:moveTo>
                <a:lnTo>
                  <a:pt x="1588" y="566737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53260" y="3533775"/>
            <a:ext cx="1588" cy="585787"/>
          </a:xfrm>
          <a:custGeom>
            <a:avLst/>
            <a:gdLst/>
            <a:ahLst/>
            <a:cxnLst/>
            <a:rect l="l" t="t" r="r" b="b"/>
            <a:pathLst>
              <a:path w="1588" h="585787">
                <a:moveTo>
                  <a:pt x="0" y="0"/>
                </a:moveTo>
                <a:lnTo>
                  <a:pt x="1588" y="585787"/>
                </a:lnTo>
              </a:path>
            </a:pathLst>
          </a:custGeom>
          <a:ln w="19049">
            <a:solidFill>
              <a:srgbClr val="00F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7161212" y="3124200"/>
            <a:ext cx="23177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60" dirty="0">
                <a:latin typeface="Times New Roman"/>
                <a:cs typeface="Times New Roman"/>
              </a:rPr>
              <a:t>V</a:t>
            </a:r>
            <a:r>
              <a:rPr sz="1575" i="1" spc="-15" baseline="-13227" dirty="0">
                <a:latin typeface="Times New Roman"/>
                <a:cs typeface="Times New Roman"/>
              </a:rPr>
              <a:t>L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708776" y="3529012"/>
            <a:ext cx="236854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-20" dirty="0">
                <a:latin typeface="Times New Roman"/>
                <a:cs typeface="Times New Roman"/>
              </a:rPr>
              <a:t>R</a:t>
            </a:r>
            <a:r>
              <a:rPr sz="1575" i="1" spc="-15" baseline="-13227" dirty="0">
                <a:latin typeface="Times New Roman"/>
                <a:cs typeface="Times New Roman"/>
              </a:rPr>
              <a:t>L</a:t>
            </a:r>
            <a:endParaRPr sz="1575" baseline="-13227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6846887" y="2711450"/>
            <a:ext cx="0" cy="419099"/>
          </a:xfrm>
          <a:custGeom>
            <a:avLst/>
            <a:gdLst/>
            <a:ahLst/>
            <a:cxnLst/>
            <a:rect l="l" t="t" r="r" b="b"/>
            <a:pathLst>
              <a:path h="419099">
                <a:moveTo>
                  <a:pt x="0" y="419099"/>
                </a:moveTo>
                <a:lnTo>
                  <a:pt x="0" y="0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08787" y="26860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6594476" y="2714625"/>
            <a:ext cx="19367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spc="140" dirty="0">
                <a:latin typeface="Times New Roman"/>
                <a:cs typeface="Times New Roman"/>
              </a:rPr>
              <a:t>I</a:t>
            </a:r>
            <a:r>
              <a:rPr sz="1575" i="1" spc="-15" baseline="-13227" dirty="0">
                <a:latin typeface="Times New Roman"/>
                <a:cs typeface="Times New Roman"/>
              </a:rPr>
              <a:t>L</a:t>
            </a:r>
            <a:endParaRPr sz="1575" baseline="-13227">
              <a:latin typeface="Times New Roman"/>
              <a:cs typeface="Times New Roman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E214274C-38CE-F14C-BA1C-923E8A694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6" y="2171447"/>
            <a:ext cx="3406771" cy="264845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A5AB886E-84D5-7E47-AFA5-E0BAD28C1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029" y="2001837"/>
            <a:ext cx="3949700" cy="29591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D4C0395-90E0-C04A-9A2F-D5DAC4E3D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450" y="4804226"/>
            <a:ext cx="1004887" cy="7794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EDF95A8-5D2D-8B4C-8384-CDB6B77A386B}"/>
                  </a:ext>
                </a:extLst>
              </p14:cNvPr>
              <p14:cNvContentPartPr/>
              <p14:nvPr/>
            </p14:nvContentPartPr>
            <p14:xfrm>
              <a:off x="2459561" y="2774772"/>
              <a:ext cx="376920" cy="3697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EDF95A8-5D2D-8B4C-8384-CDB6B77A38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6561" y="2711772"/>
                <a:ext cx="50256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BB548D2-972E-B841-98ED-BC948DB06536}"/>
                  </a:ext>
                </a:extLst>
              </p14:cNvPr>
              <p14:cNvContentPartPr/>
              <p14:nvPr/>
            </p14:nvContentPartPr>
            <p14:xfrm>
              <a:off x="3304841" y="3236292"/>
              <a:ext cx="195120" cy="136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BB548D2-972E-B841-98ED-BC948DB065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1841" y="3173292"/>
                <a:ext cx="3207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AA432AB-4B62-AF48-A64F-E55E8E6C5504}"/>
                  </a:ext>
                </a:extLst>
              </p14:cNvPr>
              <p14:cNvContentPartPr/>
              <p14:nvPr/>
            </p14:nvContentPartPr>
            <p14:xfrm>
              <a:off x="3308081" y="2655972"/>
              <a:ext cx="256320" cy="86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AA432AB-4B62-AF48-A64F-E55E8E6C55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45081" y="2590233"/>
                <a:ext cx="381960" cy="139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DE5CEA9-7E2F-A449-A7AE-68E97059656C}"/>
                  </a:ext>
                </a:extLst>
              </p14:cNvPr>
              <p14:cNvContentPartPr/>
              <p14:nvPr/>
            </p14:nvContentPartPr>
            <p14:xfrm>
              <a:off x="3199721" y="4086252"/>
              <a:ext cx="82800" cy="11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DE5CEA9-7E2F-A449-A7AE-68E97059656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36721" y="4023252"/>
                <a:ext cx="2084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1B7FD93-0FE7-9A46-A395-89199D837543}"/>
                  </a:ext>
                </a:extLst>
              </p14:cNvPr>
              <p14:cNvContentPartPr/>
              <p14:nvPr/>
            </p14:nvContentPartPr>
            <p14:xfrm>
              <a:off x="7094921" y="2709612"/>
              <a:ext cx="361440" cy="3909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1B7FD93-0FE7-9A46-A395-89199D83754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31921" y="2646612"/>
                <a:ext cx="48708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2FAE2C3-5FD2-D14F-B562-A17D368CAF96}"/>
                  </a:ext>
                </a:extLst>
              </p14:cNvPr>
              <p14:cNvContentPartPr/>
              <p14:nvPr/>
            </p14:nvContentPartPr>
            <p14:xfrm>
              <a:off x="7916081" y="2777292"/>
              <a:ext cx="415800" cy="100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2FAE2C3-5FD2-D14F-B562-A17D368CAF9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53081" y="2714292"/>
                <a:ext cx="54144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16A2AF7-018C-914A-9ADF-7CC2D8EB1990}"/>
              </a:ext>
            </a:extLst>
          </p:cNvPr>
          <p:cNvGrpSpPr/>
          <p:nvPr/>
        </p:nvGrpSpPr>
        <p:grpSpPr>
          <a:xfrm>
            <a:off x="7873241" y="4224132"/>
            <a:ext cx="441000" cy="87480"/>
            <a:chOff x="7873241" y="4224132"/>
            <a:chExt cx="441000" cy="8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4790219-C1FB-1D41-98CE-497E7DCBBF25}"/>
                    </a:ext>
                  </a:extLst>
                </p14:cNvPr>
                <p14:cNvContentPartPr/>
                <p14:nvPr/>
              </p14:nvContentPartPr>
              <p14:xfrm>
                <a:off x="7873241" y="4224132"/>
                <a:ext cx="441000" cy="87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4790219-C1FB-1D41-98CE-497E7DCBBF2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10292" y="4161132"/>
                  <a:ext cx="566538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4E800D3-F86B-6945-8ECC-D64896251F75}"/>
                    </a:ext>
                  </a:extLst>
                </p14:cNvPr>
                <p14:cNvContentPartPr/>
                <p14:nvPr/>
              </p14:nvContentPartPr>
              <p14:xfrm>
                <a:off x="7944161" y="4229892"/>
                <a:ext cx="52200" cy="60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4E800D3-F86B-6945-8ECC-D64896251F7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80723" y="4166892"/>
                  <a:ext cx="178713" cy="185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3" name="object 8">
            <a:extLst>
              <a:ext uri="{FF2B5EF4-FFF2-40B4-BE49-F238E27FC236}">
                <a16:creationId xmlns:a16="http://schemas.microsoft.com/office/drawing/2014/main" id="{60E7FC9B-F328-0A4D-B537-B68FFE4D1BBD}"/>
              </a:ext>
            </a:extLst>
          </p:cNvPr>
          <p:cNvSpPr/>
          <p:nvPr/>
        </p:nvSpPr>
        <p:spPr>
          <a:xfrm>
            <a:off x="530749" y="2181342"/>
            <a:ext cx="1940512" cy="2371609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8">
            <a:extLst>
              <a:ext uri="{FF2B5EF4-FFF2-40B4-BE49-F238E27FC236}">
                <a16:creationId xmlns:a16="http://schemas.microsoft.com/office/drawing/2014/main" id="{003CEB05-7358-0745-8638-0B9024A6AFAD}"/>
              </a:ext>
            </a:extLst>
          </p:cNvPr>
          <p:cNvSpPr/>
          <p:nvPr/>
        </p:nvSpPr>
        <p:spPr>
          <a:xfrm>
            <a:off x="4697401" y="2252720"/>
            <a:ext cx="2375703" cy="2391169"/>
          </a:xfrm>
          <a:custGeom>
            <a:avLst/>
            <a:gdLst/>
            <a:ahLst/>
            <a:cxnLst/>
            <a:rect l="l" t="t" r="r" b="b"/>
            <a:pathLst>
              <a:path w="8188727" h="1628588">
                <a:moveTo>
                  <a:pt x="0" y="271436"/>
                </a:moveTo>
                <a:lnTo>
                  <a:pt x="3552" y="227408"/>
                </a:lnTo>
                <a:lnTo>
                  <a:pt x="13838" y="185641"/>
                </a:lnTo>
                <a:lnTo>
                  <a:pt x="30297" y="146696"/>
                </a:lnTo>
                <a:lnTo>
                  <a:pt x="52371" y="111129"/>
                </a:lnTo>
                <a:lnTo>
                  <a:pt x="79502" y="79502"/>
                </a:lnTo>
                <a:lnTo>
                  <a:pt x="111129" y="52371"/>
                </a:lnTo>
                <a:lnTo>
                  <a:pt x="146696" y="30297"/>
                </a:lnTo>
                <a:lnTo>
                  <a:pt x="185641" y="13838"/>
                </a:lnTo>
                <a:lnTo>
                  <a:pt x="227408" y="3552"/>
                </a:lnTo>
                <a:lnTo>
                  <a:pt x="271436" y="0"/>
                </a:lnTo>
                <a:lnTo>
                  <a:pt x="7917290" y="0"/>
                </a:lnTo>
                <a:lnTo>
                  <a:pt x="7961319" y="3552"/>
                </a:lnTo>
                <a:lnTo>
                  <a:pt x="8003086" y="13838"/>
                </a:lnTo>
                <a:lnTo>
                  <a:pt x="8042032" y="30297"/>
                </a:lnTo>
                <a:lnTo>
                  <a:pt x="8077598" y="52371"/>
                </a:lnTo>
                <a:lnTo>
                  <a:pt x="8109225" y="79502"/>
                </a:lnTo>
                <a:lnTo>
                  <a:pt x="8136356" y="111129"/>
                </a:lnTo>
                <a:lnTo>
                  <a:pt x="8158430" y="146696"/>
                </a:lnTo>
                <a:lnTo>
                  <a:pt x="8174889" y="185641"/>
                </a:lnTo>
                <a:lnTo>
                  <a:pt x="8185175" y="227408"/>
                </a:lnTo>
                <a:lnTo>
                  <a:pt x="8188727" y="271436"/>
                </a:lnTo>
                <a:lnTo>
                  <a:pt x="8188727" y="1357151"/>
                </a:lnTo>
                <a:lnTo>
                  <a:pt x="8185175" y="1401179"/>
                </a:lnTo>
                <a:lnTo>
                  <a:pt x="8174889" y="1442946"/>
                </a:lnTo>
                <a:lnTo>
                  <a:pt x="8158430" y="1481892"/>
                </a:lnTo>
                <a:lnTo>
                  <a:pt x="8136356" y="1517458"/>
                </a:lnTo>
                <a:lnTo>
                  <a:pt x="8109225" y="1549086"/>
                </a:lnTo>
                <a:lnTo>
                  <a:pt x="8077598" y="1576216"/>
                </a:lnTo>
                <a:lnTo>
                  <a:pt x="8042032" y="1598291"/>
                </a:lnTo>
                <a:lnTo>
                  <a:pt x="8003086" y="1614750"/>
                </a:lnTo>
                <a:lnTo>
                  <a:pt x="7961319" y="1625035"/>
                </a:lnTo>
                <a:lnTo>
                  <a:pt x="7917290" y="1628588"/>
                </a:lnTo>
                <a:lnTo>
                  <a:pt x="271436" y="1628588"/>
                </a:lnTo>
                <a:lnTo>
                  <a:pt x="227408" y="1625035"/>
                </a:lnTo>
                <a:lnTo>
                  <a:pt x="185641" y="1614750"/>
                </a:lnTo>
                <a:lnTo>
                  <a:pt x="146696" y="1598291"/>
                </a:lnTo>
                <a:lnTo>
                  <a:pt x="111129" y="1576216"/>
                </a:lnTo>
                <a:lnTo>
                  <a:pt x="79502" y="1549086"/>
                </a:lnTo>
                <a:lnTo>
                  <a:pt x="52371" y="1517458"/>
                </a:lnTo>
                <a:lnTo>
                  <a:pt x="30297" y="1481892"/>
                </a:lnTo>
                <a:lnTo>
                  <a:pt x="13838" y="1442946"/>
                </a:lnTo>
                <a:lnTo>
                  <a:pt x="3552" y="1401179"/>
                </a:lnTo>
                <a:lnTo>
                  <a:pt x="0" y="1357151"/>
                </a:lnTo>
                <a:lnTo>
                  <a:pt x="0" y="271436"/>
                </a:lnTo>
                <a:close/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91">
            <a:extLst>
              <a:ext uri="{FF2B5EF4-FFF2-40B4-BE49-F238E27FC236}">
                <a16:creationId xmlns:a16="http://schemas.microsoft.com/office/drawing/2014/main" id="{1710D521-37E3-8145-AC94-3C48BE3CD64A}"/>
              </a:ext>
            </a:extLst>
          </p:cNvPr>
          <p:cNvSpPr txBox="1"/>
          <p:nvPr/>
        </p:nvSpPr>
        <p:spPr>
          <a:xfrm>
            <a:off x="228600" y="372804"/>
            <a:ext cx="7566661" cy="544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100"/>
              </a:lnSpc>
            </a:pPr>
            <a:r>
              <a:rPr lang="en-US" sz="2000" spc="-60" dirty="0">
                <a:latin typeface="Chalkboard"/>
              </a:rPr>
              <a:t>If the voltage is reversed, the we have</a:t>
            </a:r>
          </a:p>
        </p:txBody>
      </p:sp>
      <p:pic>
        <p:nvPicPr>
          <p:cNvPr id="106" name="Picture 105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653A3944-ADE0-EB80-32BB-D36F9218C59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51" y="3165475"/>
            <a:ext cx="392754" cy="3927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A6B1EAAE-C8C3-A995-7DFE-D1B3F3B9502A}"/>
                  </a:ext>
                </a:extLst>
              </p14:cNvPr>
              <p14:cNvContentPartPr/>
              <p14:nvPr/>
            </p14:nvContentPartPr>
            <p14:xfrm>
              <a:off x="7320861" y="3823812"/>
              <a:ext cx="206280" cy="226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A6B1EAAE-C8C3-A995-7DFE-D1B3F3B9502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58221" y="3761172"/>
                <a:ext cx="33192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09F3309-087C-CF52-84DD-859729A8BF95}"/>
                  </a:ext>
                </a:extLst>
              </p14:cNvPr>
              <p14:cNvContentPartPr/>
              <p14:nvPr/>
            </p14:nvContentPartPr>
            <p14:xfrm>
              <a:off x="2709261" y="3739932"/>
              <a:ext cx="138960" cy="1584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09F3309-087C-CF52-84DD-859729A8BF9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46621" y="3677292"/>
                <a:ext cx="264600" cy="284040"/>
              </a:xfrm>
              <a:prstGeom prst="rect">
                <a:avLst/>
              </a:prstGeom>
            </p:spPr>
          </p:pic>
        </mc:Fallback>
      </mc:AlternateContent>
      <p:pic>
        <p:nvPicPr>
          <p:cNvPr id="109" name="Picture 108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04A11897-91D8-2588-BCB2-75CC193399B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09" y="3264373"/>
            <a:ext cx="392754" cy="392754"/>
          </a:xfrm>
          <a:prstGeom prst="rect">
            <a:avLst/>
          </a:prstGeom>
        </p:spPr>
      </p:pic>
      <p:sp>
        <p:nvSpPr>
          <p:cNvPr id="110" name="object 58">
            <a:extLst>
              <a:ext uri="{FF2B5EF4-FFF2-40B4-BE49-F238E27FC236}">
                <a16:creationId xmlns:a16="http://schemas.microsoft.com/office/drawing/2014/main" id="{6AAAE48C-BC42-A77B-E6A1-E3A8A690004E}"/>
              </a:ext>
            </a:extLst>
          </p:cNvPr>
          <p:cNvSpPr/>
          <p:nvPr/>
        </p:nvSpPr>
        <p:spPr>
          <a:xfrm>
            <a:off x="3694111" y="3268662"/>
            <a:ext cx="869952" cy="382588"/>
          </a:xfrm>
          <a:custGeom>
            <a:avLst/>
            <a:gdLst/>
            <a:ahLst/>
            <a:cxnLst/>
            <a:rect l="l" t="t" r="r" b="b"/>
            <a:pathLst>
              <a:path w="622300" h="149225">
                <a:moveTo>
                  <a:pt x="124459" y="0"/>
                </a:moveTo>
                <a:lnTo>
                  <a:pt x="0" y="74613"/>
                </a:lnTo>
                <a:lnTo>
                  <a:pt x="124459" y="149225"/>
                </a:lnTo>
                <a:lnTo>
                  <a:pt x="124459" y="111918"/>
                </a:lnTo>
                <a:lnTo>
                  <a:pt x="560071" y="111918"/>
                </a:lnTo>
                <a:lnTo>
                  <a:pt x="622300" y="74613"/>
                </a:lnTo>
                <a:lnTo>
                  <a:pt x="560068" y="37306"/>
                </a:lnTo>
                <a:lnTo>
                  <a:pt x="124459" y="37306"/>
                </a:lnTo>
                <a:lnTo>
                  <a:pt x="124459" y="0"/>
                </a:lnTo>
                <a:close/>
              </a:path>
              <a:path w="622300" h="149225">
                <a:moveTo>
                  <a:pt x="560071" y="111918"/>
                </a:moveTo>
                <a:lnTo>
                  <a:pt x="497839" y="111918"/>
                </a:lnTo>
                <a:lnTo>
                  <a:pt x="497839" y="149225"/>
                </a:lnTo>
                <a:lnTo>
                  <a:pt x="560071" y="111918"/>
                </a:lnTo>
                <a:close/>
              </a:path>
              <a:path w="622300" h="149225">
                <a:moveTo>
                  <a:pt x="497839" y="0"/>
                </a:moveTo>
                <a:lnTo>
                  <a:pt x="497839" y="37306"/>
                </a:lnTo>
                <a:lnTo>
                  <a:pt x="560068" y="37306"/>
                </a:lnTo>
                <a:lnTo>
                  <a:pt x="497839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2690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/>
              <p:nvPr/>
            </p:nvSpPr>
            <p:spPr>
              <a:xfrm>
                <a:off x="574040" y="568008"/>
                <a:ext cx="8265160" cy="70802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1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Example</a:t>
                </a:r>
                <a:endParaRPr lang="en-US" sz="1800" dirty="0">
                  <a:latin typeface="Calibri"/>
                  <a:cs typeface="Calibri"/>
                </a:endParaRPr>
              </a:p>
              <a:p>
                <a:pPr>
                  <a:lnSpc>
                    <a:spcPts val="1100"/>
                  </a:lnSpc>
                  <a:spcBef>
                    <a:spcPts val="14"/>
                  </a:spcBef>
                </a:pPr>
                <a:endParaRPr lang="en-US" sz="1100" dirty="0"/>
              </a:p>
              <a:p>
                <a:pPr marL="64135">
                  <a:lnSpc>
                    <a:spcPct val="100000"/>
                  </a:lnSpc>
                </a:pPr>
                <a:r>
                  <a:rPr lang="en-US" sz="1800" dirty="0">
                    <a:solidFill>
                      <a:schemeClr val="tx1"/>
                    </a:solidFill>
                    <a:latin typeface="Calibri"/>
                    <a:cs typeface="Calibri"/>
                  </a:rPr>
                  <a:t>The two circuits below are equivalent (the same) Show that the two circuits have the same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ar-AE" sz="1800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Calibri"/>
                    <a:cs typeface="Calibri"/>
                  </a:rPr>
                  <a:t>value.</a:t>
                </a:r>
              </a:p>
            </p:txBody>
          </p:sp>
        </mc:Choice>
        <mc:Fallback xmlns=""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40" y="568008"/>
                <a:ext cx="8265160" cy="708025"/>
              </a:xfrm>
              <a:prstGeom prst="rect">
                <a:avLst/>
              </a:prstGeom>
              <a:blipFill>
                <a:blip r:embed="rId2"/>
                <a:stretch>
                  <a:fillRect l="-1536" t="-10526" b="-5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bject 70"/>
          <p:cNvSpPr txBox="1"/>
          <p:nvPr/>
        </p:nvSpPr>
        <p:spPr>
          <a:xfrm>
            <a:off x="4723606" y="3722290"/>
            <a:ext cx="2540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741862" y="4037012"/>
            <a:ext cx="236537" cy="0"/>
          </a:xfrm>
          <a:custGeom>
            <a:avLst/>
            <a:gdLst/>
            <a:ahLst/>
            <a:cxnLst/>
            <a:rect l="l" t="t" r="r" b="b"/>
            <a:pathLst>
              <a:path w="236537">
                <a:moveTo>
                  <a:pt x="0" y="0"/>
                </a:moveTo>
                <a:lnTo>
                  <a:pt x="236537" y="0"/>
                </a:lnTo>
              </a:path>
            </a:pathLst>
          </a:custGeom>
          <a:ln w="111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8F644052-7A70-534C-956B-964F796A2024}"/>
                  </a:ext>
                </a:extLst>
              </p14:cNvPr>
              <p14:cNvContentPartPr/>
              <p14:nvPr/>
            </p14:nvContentPartPr>
            <p14:xfrm>
              <a:off x="3048381" y="2455812"/>
              <a:ext cx="56160" cy="910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8F644052-7A70-534C-956B-964F796A20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5741" y="2393172"/>
                <a:ext cx="181800" cy="216720"/>
              </a:xfrm>
              <a:prstGeom prst="rect">
                <a:avLst/>
              </a:prstGeom>
            </p:spPr>
          </p:pic>
        </mc:Fallback>
      </mc:AlternateContent>
      <p:pic>
        <p:nvPicPr>
          <p:cNvPr id="115" name="Picture 114" descr="A diagram of a circuit&#10;&#10;Description automatically generated">
            <a:extLst>
              <a:ext uri="{FF2B5EF4-FFF2-40B4-BE49-F238E27FC236}">
                <a16:creationId xmlns:a16="http://schemas.microsoft.com/office/drawing/2014/main" id="{7D606BB9-BA31-8072-DBD0-E2162C7BF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7" y="1827213"/>
            <a:ext cx="3981587" cy="2397401"/>
          </a:xfrm>
          <a:prstGeom prst="rect">
            <a:avLst/>
          </a:prstGeom>
        </p:spPr>
      </p:pic>
      <p:pic>
        <p:nvPicPr>
          <p:cNvPr id="117" name="Picture 116" descr="A diagram of a circuit&#10;&#10;Description automatically generated">
            <a:extLst>
              <a:ext uri="{FF2B5EF4-FFF2-40B4-BE49-F238E27FC236}">
                <a16:creationId xmlns:a16="http://schemas.microsoft.com/office/drawing/2014/main" id="{0B892E59-F391-B2E0-8E4D-8AB47398D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22" y="2042264"/>
            <a:ext cx="3925426" cy="2170011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0F64A48D-CE9C-1A05-F53F-A79FB4CD87A8}"/>
              </a:ext>
            </a:extLst>
          </p:cNvPr>
          <p:cNvSpPr txBox="1"/>
          <p:nvPr/>
        </p:nvSpPr>
        <p:spPr>
          <a:xfrm>
            <a:off x="762381" y="435697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Apply the voltage division formu</a:t>
            </a:r>
            <a:r>
              <a:rPr lang="en-US" dirty="0">
                <a:latin typeface="Calibri"/>
                <a:cs typeface="Calibri"/>
              </a:rPr>
              <a:t>la: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204C7DD9-DB0F-4CBE-004A-95CAB31ADF77}"/>
                  </a:ext>
                </a:extLst>
              </p:cNvPr>
              <p:cNvSpPr txBox="1"/>
              <p:nvPr/>
            </p:nvSpPr>
            <p:spPr>
              <a:xfrm>
                <a:off x="-381000" y="4783947"/>
                <a:ext cx="4572000" cy="615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204C7DD9-DB0F-4CBE-004A-95CAB31AD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4783947"/>
                <a:ext cx="4572000" cy="615490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TextBox 121">
            <a:extLst>
              <a:ext uri="{FF2B5EF4-FFF2-40B4-BE49-F238E27FC236}">
                <a16:creationId xmlns:a16="http://schemas.microsoft.com/office/drawing/2014/main" id="{7753DED7-7D7B-A2FA-7699-F85EBBEB4A54}"/>
              </a:ext>
            </a:extLst>
          </p:cNvPr>
          <p:cNvSpPr txBox="1"/>
          <p:nvPr/>
        </p:nvSpPr>
        <p:spPr>
          <a:xfrm>
            <a:off x="762381" y="56035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Apply Ohm’s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9874C7F-4ED3-E0B6-AAED-4BDF1FE86105}"/>
                  </a:ext>
                </a:extLst>
              </p:cNvPr>
              <p:cNvSpPr txBox="1"/>
              <p:nvPr/>
            </p:nvSpPr>
            <p:spPr>
              <a:xfrm>
                <a:off x="-478220" y="6022952"/>
                <a:ext cx="4766440" cy="656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9874C7F-4ED3-E0B6-AAED-4BDF1FE86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8220" y="6022952"/>
                <a:ext cx="4766440" cy="6562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TextBox 124">
            <a:extLst>
              <a:ext uri="{FF2B5EF4-FFF2-40B4-BE49-F238E27FC236}">
                <a16:creationId xmlns:a16="http://schemas.microsoft.com/office/drawing/2014/main" id="{0B6F1811-3B14-227C-3D5C-FDDFCC60C9E0}"/>
              </a:ext>
            </a:extLst>
          </p:cNvPr>
          <p:cNvSpPr txBox="1"/>
          <p:nvPr/>
        </p:nvSpPr>
        <p:spPr>
          <a:xfrm>
            <a:off x="5032378" y="422461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Apply the current division formu</a:t>
            </a:r>
            <a:r>
              <a:rPr lang="en-US" dirty="0">
                <a:latin typeface="Calibri"/>
                <a:cs typeface="Calibri"/>
              </a:rPr>
              <a:t>la: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B8780F15-433C-64E5-3816-45067A2BB60A}"/>
                  </a:ext>
                </a:extLst>
              </p:cNvPr>
              <p:cNvSpPr txBox="1"/>
              <p:nvPr/>
            </p:nvSpPr>
            <p:spPr>
              <a:xfrm>
                <a:off x="3888997" y="4651587"/>
                <a:ext cx="4572000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3+7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B8780F15-433C-64E5-3816-45067A2BB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997" y="4651587"/>
                <a:ext cx="4572000" cy="612732"/>
              </a:xfrm>
              <a:prstGeom prst="rect">
                <a:avLst/>
              </a:prstGeom>
              <a:blipFill>
                <a:blip r:embed="rId9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28">
            <a:extLst>
              <a:ext uri="{FF2B5EF4-FFF2-40B4-BE49-F238E27FC236}">
                <a16:creationId xmlns:a16="http://schemas.microsoft.com/office/drawing/2014/main" id="{452BA35A-6889-51E4-7411-9C927B7B56F7}"/>
              </a:ext>
            </a:extLst>
          </p:cNvPr>
          <p:cNvSpPr txBox="1"/>
          <p:nvPr/>
        </p:nvSpPr>
        <p:spPr>
          <a:xfrm>
            <a:off x="4977606" y="55161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Apply Ohm’s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ED80E24-E4BF-6C8D-3EA1-E4E53570F22F}"/>
                  </a:ext>
                </a:extLst>
              </p:cNvPr>
              <p:cNvSpPr txBox="1"/>
              <p:nvPr/>
            </p:nvSpPr>
            <p:spPr>
              <a:xfrm>
                <a:off x="3737005" y="5935503"/>
                <a:ext cx="47664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7=7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ED80E24-E4BF-6C8D-3EA1-E4E53570F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005" y="5935503"/>
                <a:ext cx="4766440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445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53"/>
          <p:cNvSpPr txBox="1"/>
          <p:nvPr/>
        </p:nvSpPr>
        <p:spPr>
          <a:xfrm>
            <a:off x="480377" y="261620"/>
            <a:ext cx="667607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-5" dirty="0">
                <a:latin typeface="Calibri"/>
                <a:cs typeface="Calibri"/>
              </a:rPr>
              <a:t>Example – Use source transformation to find </a:t>
            </a:r>
            <a:r>
              <a:rPr lang="en-US" sz="2000" i="1" spc="-20" dirty="0">
                <a:latin typeface="Times New Roman"/>
                <a:cs typeface="Times New Roman"/>
              </a:rPr>
              <a:t>i</a:t>
            </a:r>
            <a:r>
              <a:rPr lang="en-US" sz="1600" i="1" spc="-15" baseline="-23809" dirty="0">
                <a:latin typeface="Times New Roman"/>
                <a:cs typeface="Times New Roman"/>
              </a:rPr>
              <a:t>o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7" name="Picture 66" descr="A diagram of a circuit&#10;&#10;Description automatically generated">
            <a:extLst>
              <a:ext uri="{FF2B5EF4-FFF2-40B4-BE49-F238E27FC236}">
                <a16:creationId xmlns:a16="http://schemas.microsoft.com/office/drawing/2014/main" id="{04FDAEEE-9B7E-E554-F3C3-534C63694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685801"/>
            <a:ext cx="4388913" cy="1653403"/>
          </a:xfrm>
          <a:prstGeom prst="rect">
            <a:avLst/>
          </a:prstGeom>
        </p:spPr>
      </p:pic>
      <p:pic>
        <p:nvPicPr>
          <p:cNvPr id="73" name="Picture 72" descr="A diagram of a circuit&#10;&#10;Description automatically generated">
            <a:extLst>
              <a:ext uri="{FF2B5EF4-FFF2-40B4-BE49-F238E27FC236}">
                <a16:creationId xmlns:a16="http://schemas.microsoft.com/office/drawing/2014/main" id="{6CC71C1B-3A69-302D-628A-38C56C4BA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4" y="4343400"/>
            <a:ext cx="4640850" cy="2066853"/>
          </a:xfrm>
          <a:prstGeom prst="rect">
            <a:avLst/>
          </a:prstGeom>
        </p:spPr>
      </p:pic>
      <p:pic>
        <p:nvPicPr>
          <p:cNvPr id="75" name="Picture 74" descr="A diagram of a circuit&#10;&#10;Description automatically generated">
            <a:extLst>
              <a:ext uri="{FF2B5EF4-FFF2-40B4-BE49-F238E27FC236}">
                <a16:creationId xmlns:a16="http://schemas.microsoft.com/office/drawing/2014/main" id="{84A11972-ACE3-75AC-4CB9-7A2414BE2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6066"/>
            <a:ext cx="4640850" cy="1803802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CDCCC34F-9150-7DE7-C4E0-72F2999262F7}"/>
              </a:ext>
            </a:extLst>
          </p:cNvPr>
          <p:cNvSpPr/>
          <p:nvPr/>
        </p:nvSpPr>
        <p:spPr>
          <a:xfrm>
            <a:off x="5317631" y="4391352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Apply KVL: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362B2B1-E397-9029-BA2B-476A221FE01B}"/>
                  </a:ext>
                </a:extLst>
              </p:cNvPr>
              <p:cNvSpPr/>
              <p:nvPr/>
            </p:nvSpPr>
            <p:spPr>
              <a:xfrm>
                <a:off x="5232015" y="4867228"/>
                <a:ext cx="3848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−5.4−2.7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−2.3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−1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−0.6=0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362B2B1-E397-9029-BA2B-476A221FE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015" y="4867228"/>
                <a:ext cx="38488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97E4698-B14C-026B-89FE-B92897481127}"/>
                  </a:ext>
                </a:extLst>
              </p:cNvPr>
              <p:cNvSpPr txBox="1"/>
              <p:nvPr/>
            </p:nvSpPr>
            <p:spPr>
              <a:xfrm>
                <a:off x="5379514" y="5509234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97E4698-B14C-026B-89FE-B92897481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14" y="5509234"/>
                <a:ext cx="4572000" cy="369332"/>
              </a:xfrm>
              <a:prstGeom prst="rect">
                <a:avLst/>
              </a:prstGeom>
              <a:blipFill>
                <a:blip r:embed="rId6"/>
                <a:stretch>
                  <a:fillRect l="-110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2701082-7C5F-CB68-FD48-E2756CD46FBB}"/>
                  </a:ext>
                </a:extLst>
              </p:cNvPr>
              <p:cNvSpPr txBox="1"/>
              <p:nvPr/>
            </p:nvSpPr>
            <p:spPr>
              <a:xfrm>
                <a:off x="4419600" y="6017923"/>
                <a:ext cx="4976648" cy="634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2701082-7C5F-CB68-FD48-E2756CD46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6017923"/>
                <a:ext cx="4976648" cy="634789"/>
              </a:xfrm>
              <a:prstGeom prst="rect">
                <a:avLst/>
              </a:prstGeom>
              <a:blipFill>
                <a:blip r:embed="rId7"/>
                <a:stretch>
                  <a:fillRect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339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40" y="474746"/>
            <a:ext cx="7779384" cy="1249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9215" algn="ctr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0" dirty="0">
                <a:latin typeface="Calibri"/>
                <a:cs typeface="Calibri"/>
              </a:rPr>
              <a:t>x</a:t>
            </a:r>
            <a:r>
              <a:rPr sz="3200" b="1" spc="-5" dirty="0">
                <a:latin typeface="Calibri"/>
                <a:cs typeface="Calibri"/>
              </a:rPr>
              <a:t>a</a:t>
            </a:r>
            <a:r>
              <a:rPr sz="3200" b="1" spc="0" dirty="0">
                <a:latin typeface="Calibri"/>
                <a:cs typeface="Calibri"/>
              </a:rPr>
              <a:t>m</a:t>
            </a:r>
            <a:r>
              <a:rPr sz="3200" b="1" spc="-5" dirty="0">
                <a:latin typeface="Calibri"/>
                <a:cs typeface="Calibri"/>
              </a:rPr>
              <a:t>ple</a:t>
            </a:r>
            <a:endParaRPr sz="3200" dirty="0">
              <a:latin typeface="Calibri"/>
              <a:cs typeface="Calibri"/>
            </a:endParaRPr>
          </a:p>
          <a:p>
            <a:pPr marL="12700" marR="12700">
              <a:lnSpc>
                <a:spcPts val="2800"/>
              </a:lnSpc>
              <a:spcBef>
                <a:spcPts val="330"/>
              </a:spcBef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Use the </a:t>
            </a: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source </a:t>
            </a:r>
            <a:r>
              <a:rPr sz="2400" spc="0" dirty="0">
                <a:solidFill>
                  <a:srgbClr val="0000FF"/>
                </a:solidFill>
                <a:latin typeface="Calibri"/>
                <a:cs typeface="Calibri"/>
              </a:rPr>
              <a:t>transf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spc="0" dirty="0">
                <a:solidFill>
                  <a:srgbClr val="0000FF"/>
                </a:solidFill>
                <a:latin typeface="Calibri"/>
                <a:cs typeface="Calibri"/>
              </a:rPr>
              <a:t>rm</a:t>
            </a:r>
            <a:r>
              <a:rPr sz="2400" spc="-8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US" sz="2400" spc="-80" dirty="0">
                <a:solidFill>
                  <a:srgbClr val="0000FF"/>
                </a:solidFill>
                <a:latin typeface="Calibri"/>
                <a:cs typeface="Calibri"/>
              </a:rPr>
              <a:t>tion</a:t>
            </a:r>
            <a:r>
              <a:rPr sz="2400" spc="0" dirty="0">
                <a:solidFill>
                  <a:srgbClr val="0000FF"/>
                </a:solidFill>
                <a:latin typeface="Calibri"/>
                <a:cs typeface="Calibri"/>
              </a:rPr>
              <a:t> meth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spc="0" dirty="0">
                <a:solidFill>
                  <a:srgbClr val="0000FF"/>
                </a:solidFill>
                <a:latin typeface="Calibri"/>
                <a:cs typeface="Calibri"/>
              </a:rPr>
              <a:t>d to s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spc="0" dirty="0">
                <a:solidFill>
                  <a:srgbClr val="0000FF"/>
                </a:solidFill>
                <a:latin typeface="Calibri"/>
                <a:cs typeface="Calibri"/>
              </a:rPr>
              <a:t>lve f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spc="0" dirty="0">
                <a:solidFill>
                  <a:srgbClr val="0000FF"/>
                </a:solidFill>
                <a:latin typeface="Calibri"/>
                <a:cs typeface="Calibri"/>
              </a:rPr>
              <a:t>r all currents in the circuit.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2358265"/>
            <a:ext cx="3834493" cy="260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238" y="2351915"/>
          <a:ext cx="3054783" cy="2055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8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139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Variable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/>
                          <a:cs typeface="Calibri"/>
                        </a:rPr>
                        <a:t>Values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Unit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4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39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1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39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2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39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3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303" y="2035932"/>
            <a:ext cx="3233875" cy="2347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98130" y="2012284"/>
            <a:ext cx="3609103" cy="2347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353359" y="1367124"/>
            <a:ext cx="7965440" cy="4616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Let us transf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rm the current s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urce I to v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ltage s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urc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44"/>
              </a:spcBef>
            </a:pPr>
            <a:endParaRPr sz="1300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-1752600" y="-52457"/>
            <a:ext cx="4427057" cy="1083564"/>
          </a:xfrm>
          <a:prstGeom prst="rect">
            <a:avLst/>
          </a:prstGeom>
        </p:spPr>
        <p:txBody>
          <a:bodyPr vert="horz" wrap="square" lIns="0" tIns="537408" rIns="0" bIns="0" rtlCol="0">
            <a:noAutofit/>
          </a:bodyPr>
          <a:lstStyle/>
          <a:p>
            <a:pPr marL="2127885">
              <a:lnSpc>
                <a:spcPct val="100000"/>
              </a:lnSpc>
            </a:pPr>
            <a:r>
              <a:rPr lang="en-US" sz="2800" b="1" spc="180" dirty="0">
                <a:latin typeface="Calibri"/>
                <a:cs typeface="Calibri"/>
              </a:rPr>
              <a:t>Solution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58">
            <a:extLst>
              <a:ext uri="{FF2B5EF4-FFF2-40B4-BE49-F238E27FC236}">
                <a16:creationId xmlns:a16="http://schemas.microsoft.com/office/drawing/2014/main" id="{2C262433-773F-6FE9-DAE4-06E16923D490}"/>
              </a:ext>
            </a:extLst>
          </p:cNvPr>
          <p:cNvSpPr/>
          <p:nvPr/>
        </p:nvSpPr>
        <p:spPr>
          <a:xfrm>
            <a:off x="3428178" y="3254435"/>
            <a:ext cx="869952" cy="160338"/>
          </a:xfrm>
          <a:custGeom>
            <a:avLst/>
            <a:gdLst/>
            <a:ahLst/>
            <a:cxnLst/>
            <a:rect l="l" t="t" r="r" b="b"/>
            <a:pathLst>
              <a:path w="622300" h="149225">
                <a:moveTo>
                  <a:pt x="124459" y="0"/>
                </a:moveTo>
                <a:lnTo>
                  <a:pt x="0" y="74613"/>
                </a:lnTo>
                <a:lnTo>
                  <a:pt x="124459" y="149225"/>
                </a:lnTo>
                <a:lnTo>
                  <a:pt x="124459" y="111918"/>
                </a:lnTo>
                <a:lnTo>
                  <a:pt x="560071" y="111918"/>
                </a:lnTo>
                <a:lnTo>
                  <a:pt x="622300" y="74613"/>
                </a:lnTo>
                <a:lnTo>
                  <a:pt x="560068" y="37306"/>
                </a:lnTo>
                <a:lnTo>
                  <a:pt x="124459" y="37306"/>
                </a:lnTo>
                <a:lnTo>
                  <a:pt x="124459" y="0"/>
                </a:lnTo>
                <a:close/>
              </a:path>
              <a:path w="622300" h="149225">
                <a:moveTo>
                  <a:pt x="560071" y="111918"/>
                </a:moveTo>
                <a:lnTo>
                  <a:pt x="497839" y="111918"/>
                </a:lnTo>
                <a:lnTo>
                  <a:pt x="497839" y="149225"/>
                </a:lnTo>
                <a:lnTo>
                  <a:pt x="560071" y="111918"/>
                </a:lnTo>
                <a:close/>
              </a:path>
              <a:path w="622300" h="149225">
                <a:moveTo>
                  <a:pt x="497839" y="0"/>
                </a:moveTo>
                <a:lnTo>
                  <a:pt x="497839" y="37306"/>
                </a:lnTo>
                <a:lnTo>
                  <a:pt x="560068" y="37306"/>
                </a:lnTo>
                <a:lnTo>
                  <a:pt x="497839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D3ADFFA-E407-EB48-CE1D-D813FFFDDF69}"/>
                  </a:ext>
                </a:extLst>
              </p14:cNvPr>
              <p14:cNvContentPartPr/>
              <p14:nvPr/>
            </p14:nvContentPartPr>
            <p14:xfrm>
              <a:off x="6973101" y="2799252"/>
              <a:ext cx="83880" cy="136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D3ADFFA-E407-EB48-CE1D-D813FFFDDF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0461" y="2736252"/>
                <a:ext cx="20952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B7772CC-FB64-7E3B-B9FE-4175EFD9449B}"/>
                  </a:ext>
                </a:extLst>
              </p14:cNvPr>
              <p14:cNvContentPartPr/>
              <p14:nvPr/>
            </p14:nvContentPartPr>
            <p14:xfrm>
              <a:off x="7395381" y="2844972"/>
              <a:ext cx="360" cy="72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B7772CC-FB64-7E3B-B9FE-4175EFD944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32381" y="2782332"/>
                <a:ext cx="1260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59D8BB0-3087-0B3F-43FD-A11FA59D1627}"/>
                  </a:ext>
                </a:extLst>
              </p14:cNvPr>
              <p14:cNvContentPartPr/>
              <p14:nvPr/>
            </p14:nvContentPartPr>
            <p14:xfrm>
              <a:off x="7623261" y="2785212"/>
              <a:ext cx="249840" cy="225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59D8BB0-3087-0B3F-43FD-A11FA59D16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60621" y="2722212"/>
                <a:ext cx="375480" cy="351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853770E-C62C-96FC-D265-D334673B291D}"/>
              </a:ext>
            </a:extLst>
          </p:cNvPr>
          <p:cNvSpPr txBox="1"/>
          <p:nvPr/>
        </p:nvSpPr>
        <p:spPr>
          <a:xfrm>
            <a:off x="7350018" y="2924855"/>
            <a:ext cx="478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spc="40" dirty="0">
                <a:latin typeface="Times New Roman"/>
                <a:cs typeface="Times New Roman"/>
              </a:rPr>
              <a:t>I</a:t>
            </a:r>
            <a:r>
              <a:rPr lang="en-US" sz="1800" i="1" spc="-95" dirty="0">
                <a:latin typeface="Times New Roman"/>
                <a:cs typeface="Times New Roman"/>
              </a:rPr>
              <a:t>R</a:t>
            </a:r>
            <a:r>
              <a:rPr lang="en-US" sz="1600" spc="0" baseline="-23504" dirty="0">
                <a:latin typeface="Times New Roman"/>
                <a:cs typeface="Times New Roman"/>
              </a:rPr>
              <a:t>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63C14B-A452-AD55-3C08-CA2D6ACD2FEB}"/>
                  </a:ext>
                </a:extLst>
              </p:cNvPr>
              <p:cNvSpPr txBox="1"/>
              <p:nvPr/>
            </p:nvSpPr>
            <p:spPr>
              <a:xfrm>
                <a:off x="3244551" y="4849976"/>
                <a:ext cx="54496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63C14B-A452-AD55-3C08-CA2D6ACD2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551" y="4849976"/>
                <a:ext cx="544961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603440D-B58A-E988-899F-F3AB39E7FD12}"/>
              </a:ext>
            </a:extLst>
          </p:cNvPr>
          <p:cNvCxnSpPr/>
          <p:nvPr/>
        </p:nvCxnSpPr>
        <p:spPr>
          <a:xfrm>
            <a:off x="5033527" y="3429000"/>
            <a:ext cx="0" cy="71565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4D1075-964D-DDF6-4873-629D09663A32}"/>
                  </a:ext>
                </a:extLst>
              </p:cNvPr>
              <p:cNvSpPr txBox="1"/>
              <p:nvPr/>
            </p:nvSpPr>
            <p:spPr>
              <a:xfrm>
                <a:off x="4951752" y="3558612"/>
                <a:ext cx="538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4D1075-964D-DDF6-4873-629D09663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752" y="3558612"/>
                <a:ext cx="53843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6CEC9BE5-8EFE-F33A-E8C0-84746FE7D0DF}"/>
              </a:ext>
            </a:extLst>
          </p:cNvPr>
          <p:cNvSpPr/>
          <p:nvPr/>
        </p:nvSpPr>
        <p:spPr>
          <a:xfrm>
            <a:off x="4441858" y="4391290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Apply KVL: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CD39674-0B65-0A7B-1312-D7C1A27BB07F}"/>
                  </a:ext>
                </a:extLst>
              </p:cNvPr>
              <p:cNvSpPr txBox="1"/>
              <p:nvPr/>
            </p:nvSpPr>
            <p:spPr>
              <a:xfrm>
                <a:off x="4441858" y="5425823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CD39674-0B65-0A7B-1312-D7C1A27BB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858" y="5425823"/>
                <a:ext cx="4572000" cy="369332"/>
              </a:xfrm>
              <a:prstGeom prst="rect">
                <a:avLst/>
              </a:prstGeom>
              <a:blipFill>
                <a:blip r:embed="rId12"/>
                <a:stretch>
                  <a:fillRect l="-110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6B39DF-418C-E11B-49D5-32D32CC944A1}"/>
                  </a:ext>
                </a:extLst>
              </p:cNvPr>
              <p:cNvSpPr txBox="1"/>
              <p:nvPr/>
            </p:nvSpPr>
            <p:spPr>
              <a:xfrm>
                <a:off x="4167352" y="5763335"/>
                <a:ext cx="4976648" cy="659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5+15+10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6B39DF-418C-E11B-49D5-32D32CC94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352" y="5763335"/>
                <a:ext cx="4976648" cy="6594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Voltage Division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262978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Two conditions must be met to apply what is known as </a:t>
            </a:r>
            <a:r>
              <a:rPr lang="en-US" sz="2000" dirty="0">
                <a:solidFill>
                  <a:srgbClr val="FF0000"/>
                </a:solidFill>
              </a:rPr>
              <a:t>Voltage Division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1) All the resistors being used in the formula share the </a:t>
            </a:r>
            <a:r>
              <a:rPr lang="en-US" sz="2000" dirty="0">
                <a:solidFill>
                  <a:srgbClr val="FF0000"/>
                </a:solidFill>
              </a:rPr>
              <a:t>same current.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AND</a:t>
            </a: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/>
              <a:t>2) The voltage being divided is </a:t>
            </a:r>
            <a:r>
              <a:rPr lang="en-US" sz="2000" dirty="0">
                <a:solidFill>
                  <a:srgbClr val="FF0000"/>
                </a:solidFill>
              </a:rPr>
              <a:t>applied across all the resistors </a:t>
            </a:r>
            <a:r>
              <a:rPr lang="en-US" sz="2000" dirty="0"/>
              <a:t>used in the division formula.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634849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 circuit with two resistors in series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932C8-FE44-6DCC-B354-3609CA8FD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81" y="3818860"/>
            <a:ext cx="2777638" cy="239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22444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102" y="874396"/>
            <a:ext cx="6083935" cy="567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The cu</a:t>
            </a:r>
            <a:r>
              <a:rPr sz="3200" spc="-5" dirty="0">
                <a:latin typeface="Calibri"/>
                <a:cs typeface="Calibri"/>
              </a:rPr>
              <a:t>rr</a:t>
            </a:r>
            <a:r>
              <a:rPr sz="3200" spc="0" dirty="0">
                <a:latin typeface="Calibri"/>
                <a:cs typeface="Calibri"/>
              </a:rPr>
              <a:t>ent 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i="1" spc="0" dirty="0">
                <a:latin typeface="Calibri"/>
                <a:cs typeface="Calibri"/>
              </a:rPr>
              <a:t>R</a:t>
            </a:r>
            <a:r>
              <a:rPr sz="3150" i="1" spc="15" baseline="-21164" dirty="0">
                <a:latin typeface="Calibri"/>
                <a:cs typeface="Calibri"/>
              </a:rPr>
              <a:t>1 </a:t>
            </a:r>
            <a:r>
              <a:rPr sz="3150" i="1" spc="-345" baseline="-21164" dirty="0">
                <a:latin typeface="Calibri"/>
                <a:cs typeface="Calibri"/>
              </a:rPr>
              <a:t> </a:t>
            </a:r>
            <a:r>
              <a:rPr sz="3200" spc="0" dirty="0">
                <a:latin typeface="Calibri"/>
                <a:cs typeface="Calibri"/>
              </a:rPr>
              <a:t>and </a:t>
            </a:r>
            <a:r>
              <a:rPr sz="3200" i="1" spc="0" dirty="0">
                <a:latin typeface="Calibri"/>
                <a:cs typeface="Calibri"/>
              </a:rPr>
              <a:t>R</a:t>
            </a:r>
            <a:r>
              <a:rPr sz="3150" i="1" spc="15" baseline="-21164" dirty="0">
                <a:latin typeface="Calibri"/>
                <a:cs typeface="Calibri"/>
              </a:rPr>
              <a:t>2 </a:t>
            </a:r>
            <a:r>
              <a:rPr sz="3150" i="1" spc="-345" baseline="-21164" dirty="0">
                <a:latin typeface="Calibri"/>
                <a:cs typeface="Calibri"/>
              </a:rPr>
              <a:t> </a:t>
            </a:r>
            <a:r>
              <a:rPr sz="3200" spc="0" dirty="0">
                <a:latin typeface="Calibri"/>
                <a:cs typeface="Calibri"/>
              </a:rPr>
              <a:t>is equal to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i="1" spc="0" dirty="0">
                <a:latin typeface="Calibri"/>
                <a:cs typeface="Calibri"/>
              </a:rPr>
              <a:t>i</a:t>
            </a:r>
            <a:r>
              <a:rPr sz="3150" i="1" spc="15" baseline="-21164" dirty="0">
                <a:latin typeface="Calibri"/>
                <a:cs typeface="Calibri"/>
              </a:rPr>
              <a:t>a</a:t>
            </a:r>
            <a:endParaRPr sz="3150" baseline="-21164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364" y="2020841"/>
            <a:ext cx="3162440" cy="2158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15096" y="2443602"/>
            <a:ext cx="141922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KCL at node </a:t>
            </a:r>
            <a:r>
              <a:rPr sz="1800" i="1" dirty="0">
                <a:latin typeface="Calibri"/>
                <a:cs typeface="Calibri"/>
              </a:rPr>
              <a:t>v</a:t>
            </a:r>
            <a:r>
              <a:rPr sz="1800" i="1" baseline="-20833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3611" y="2749848"/>
            <a:ext cx="1251585" cy="482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86080" algn="l"/>
              </a:tabLst>
            </a:pPr>
            <a:r>
              <a:rPr sz="2650" i="1" spc="-45" dirty="0">
                <a:latin typeface="Times New Roman"/>
                <a:cs typeface="Times New Roman"/>
              </a:rPr>
              <a:t>i</a:t>
            </a:r>
            <a:r>
              <a:rPr sz="2250" i="1" spc="7" baseline="-24074" dirty="0">
                <a:latin typeface="Times New Roman"/>
                <a:cs typeface="Times New Roman"/>
              </a:rPr>
              <a:t>R	</a:t>
            </a:r>
            <a:r>
              <a:rPr sz="2650" spc="-15" dirty="0">
                <a:latin typeface="Symbol"/>
                <a:cs typeface="Symbol"/>
              </a:rPr>
              <a:t>=</a:t>
            </a:r>
            <a:r>
              <a:rPr sz="2650" spc="-60" dirty="0">
                <a:latin typeface="Symbol"/>
                <a:cs typeface="Symbol"/>
              </a:rPr>
              <a:t> </a:t>
            </a:r>
            <a:r>
              <a:rPr sz="2650" i="1" spc="-10" dirty="0">
                <a:latin typeface="Times New Roman"/>
                <a:cs typeface="Times New Roman"/>
              </a:rPr>
              <a:t>I</a:t>
            </a:r>
            <a:r>
              <a:rPr sz="2650" i="1" spc="-70" dirty="0">
                <a:latin typeface="Times New Roman"/>
                <a:cs typeface="Times New Roman"/>
              </a:rPr>
              <a:t> </a:t>
            </a:r>
            <a:r>
              <a:rPr sz="2650" spc="-15" dirty="0">
                <a:latin typeface="Symbol"/>
                <a:cs typeface="Symbol"/>
              </a:rPr>
              <a:t>+</a:t>
            </a:r>
            <a:r>
              <a:rPr sz="2650" spc="-330" dirty="0">
                <a:latin typeface="Symbol"/>
                <a:cs typeface="Symbol"/>
              </a:rPr>
              <a:t> </a:t>
            </a:r>
            <a:r>
              <a:rPr sz="2650" i="1" spc="-85" dirty="0">
                <a:latin typeface="Times New Roman"/>
                <a:cs typeface="Times New Roman"/>
              </a:rPr>
              <a:t>i</a:t>
            </a:r>
            <a:r>
              <a:rPr sz="2250" i="1" spc="7" baseline="-24074" dirty="0">
                <a:latin typeface="Times New Roman"/>
                <a:cs typeface="Times New Roman"/>
              </a:rPr>
              <a:t>a</a:t>
            </a:r>
            <a:endParaRPr sz="2250" baseline="-2407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1652" y="3079107"/>
            <a:ext cx="95885" cy="187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264" y="3304035"/>
            <a:ext cx="7343775" cy="2219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45660">
              <a:lnSpc>
                <a:spcPct val="100000"/>
              </a:lnSpc>
              <a:tabLst>
                <a:tab pos="7126605" algn="l"/>
              </a:tabLst>
            </a:pPr>
            <a:r>
              <a:rPr sz="2650" spc="-15" dirty="0">
                <a:latin typeface="Symbol"/>
                <a:cs typeface="Symbol"/>
              </a:rPr>
              <a:t>=</a:t>
            </a:r>
            <a:r>
              <a:rPr sz="2650" spc="-220" dirty="0">
                <a:latin typeface="Symbol"/>
                <a:cs typeface="Symbol"/>
              </a:rPr>
              <a:t> </a:t>
            </a:r>
            <a:r>
              <a:rPr sz="2650" spc="-15" dirty="0">
                <a:latin typeface="Times New Roman"/>
                <a:cs typeface="Times New Roman"/>
              </a:rPr>
              <a:t>8</a:t>
            </a:r>
            <a:r>
              <a:rPr sz="2650" spc="-365" dirty="0">
                <a:latin typeface="Times New Roman"/>
                <a:cs typeface="Times New Roman"/>
              </a:rPr>
              <a:t> </a:t>
            </a:r>
            <a:r>
              <a:rPr sz="2650" spc="-15" dirty="0">
                <a:latin typeface="Symbol"/>
                <a:cs typeface="Symbol"/>
              </a:rPr>
              <a:t>+</a:t>
            </a:r>
            <a:r>
              <a:rPr sz="2650" spc="-315" dirty="0">
                <a:latin typeface="Symbol"/>
                <a:cs typeface="Symbol"/>
              </a:rPr>
              <a:t> </a:t>
            </a:r>
            <a:r>
              <a:rPr sz="2650" spc="-25" dirty="0">
                <a:latin typeface="Times New Roman"/>
                <a:cs typeface="Times New Roman"/>
              </a:rPr>
              <a:t>(</a:t>
            </a:r>
            <a:r>
              <a:rPr sz="2650" spc="-25" dirty="0">
                <a:latin typeface="Symbol"/>
                <a:cs typeface="Symbol"/>
              </a:rPr>
              <a:t>−</a:t>
            </a:r>
            <a:r>
              <a:rPr sz="2650" spc="-10" dirty="0">
                <a:latin typeface="Times New Roman"/>
                <a:cs typeface="Times New Roman"/>
              </a:rPr>
              <a:t>2.7</a:t>
            </a:r>
            <a:r>
              <a:rPr sz="2650" spc="145" dirty="0">
                <a:latin typeface="Times New Roman"/>
                <a:cs typeface="Times New Roman"/>
              </a:rPr>
              <a:t>)</a:t>
            </a:r>
            <a:r>
              <a:rPr sz="2650" spc="-15" dirty="0">
                <a:latin typeface="Symbol"/>
                <a:cs typeface="Symbol"/>
              </a:rPr>
              <a:t>=</a:t>
            </a:r>
            <a:r>
              <a:rPr sz="2650" spc="-130" dirty="0">
                <a:latin typeface="Symbol"/>
                <a:cs typeface="Symbol"/>
              </a:rPr>
              <a:t> </a:t>
            </a:r>
            <a:r>
              <a:rPr sz="2650" spc="-15" dirty="0">
                <a:latin typeface="Times New Roman"/>
                <a:cs typeface="Times New Roman"/>
              </a:rPr>
              <a:t>5.3	</a:t>
            </a:r>
            <a:r>
              <a:rPr sz="2650" i="1" spc="-20" dirty="0">
                <a:latin typeface="Times New Roman"/>
                <a:cs typeface="Times New Roman"/>
              </a:rPr>
              <a:t>A</a:t>
            </a:r>
            <a:endParaRPr sz="2650" dirty="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80"/>
              </a:spcBef>
            </a:pPr>
            <a:endParaRPr sz="1000" dirty="0"/>
          </a:p>
          <a:p>
            <a:pPr marL="12700" marR="62865" algn="just">
              <a:lnSpc>
                <a:spcPct val="99700"/>
              </a:lnSpc>
            </a:pPr>
            <a:r>
              <a:rPr sz="2800" u="heavy" spc="-45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2800" u="heavy" spc="-10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2800" u="heavy" spc="-14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2800" u="heavy" spc="0" dirty="0">
                <a:solidFill>
                  <a:srgbClr val="0000FF"/>
                </a:solidFill>
                <a:latin typeface="Chalkboard"/>
                <a:cs typeface="Chalkboard"/>
              </a:rPr>
              <a:t>e:</a:t>
            </a:r>
            <a:r>
              <a:rPr sz="2800" spc="-190" dirty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  <a:r>
              <a:rPr sz="2800" spc="-60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2800" spc="-110" dirty="0">
                <a:solidFill>
                  <a:srgbClr val="0000FF"/>
                </a:solidFill>
                <a:latin typeface="Chalkboard"/>
                <a:cs typeface="Chalkboard"/>
              </a:rPr>
              <a:t>f</a:t>
            </a:r>
            <a:r>
              <a:rPr sz="2800" spc="-14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2800" spc="6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r </a:t>
            </a:r>
            <a:r>
              <a:rPr sz="2800" spc="80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2800" spc="-5" dirty="0">
                <a:solidFill>
                  <a:srgbClr val="0000FF"/>
                </a:solidFill>
                <a:latin typeface="Chalkboard"/>
                <a:cs typeface="Chalkboard"/>
              </a:rPr>
              <a:t>s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i</a:t>
            </a:r>
            <a:r>
              <a:rPr sz="2800" spc="4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g t</a:t>
            </a:r>
            <a:r>
              <a:rPr sz="2800" spc="-5" dirty="0">
                <a:solidFill>
                  <a:srgbClr val="0000FF"/>
                </a:solidFill>
                <a:latin typeface="Chalkboard"/>
                <a:cs typeface="Chalkboard"/>
              </a:rPr>
              <a:t>h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e </a:t>
            </a:r>
            <a:r>
              <a:rPr sz="2800" spc="-5" dirty="0">
                <a:solidFill>
                  <a:srgbClr val="0000FF"/>
                </a:solidFill>
                <a:latin typeface="Chalkboard"/>
                <a:cs typeface="Chalkboard"/>
              </a:rPr>
              <a:t>s</a:t>
            </a:r>
            <a:r>
              <a:rPr sz="2800" spc="8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2800" spc="40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2800" spc="-3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2800" spc="-65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e t</a:t>
            </a:r>
            <a:r>
              <a:rPr sz="2800" spc="-19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an</a:t>
            </a:r>
            <a:r>
              <a:rPr sz="2800" spc="-5" dirty="0">
                <a:solidFill>
                  <a:srgbClr val="0000FF"/>
                </a:solidFill>
                <a:latin typeface="Chalkboard"/>
                <a:cs typeface="Chalkboard"/>
              </a:rPr>
              <a:t>s</a:t>
            </a:r>
            <a:r>
              <a:rPr sz="2800" spc="-90" dirty="0">
                <a:solidFill>
                  <a:srgbClr val="0000FF"/>
                </a:solidFill>
                <a:latin typeface="Chalkboard"/>
                <a:cs typeface="Chalkboard"/>
              </a:rPr>
              <a:t>f</a:t>
            </a:r>
            <a:r>
              <a:rPr sz="2800" spc="40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2800" spc="12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m</a:t>
            </a:r>
            <a:r>
              <a:rPr sz="2800" spc="-195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2800" spc="15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i</a:t>
            </a:r>
            <a:r>
              <a:rPr sz="2800" spc="70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2800" spc="-9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, </a:t>
            </a:r>
            <a:r>
              <a:rPr sz="2800" spc="-5" dirty="0">
                <a:solidFill>
                  <a:srgbClr val="0000FF"/>
                </a:solidFill>
                <a:latin typeface="Chalkboard"/>
                <a:cs typeface="Chalkboard"/>
              </a:rPr>
              <a:t>w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e </a:t>
            </a:r>
            <a:r>
              <a:rPr sz="2800" spc="-110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an </a:t>
            </a:r>
            <a:r>
              <a:rPr sz="2800" spc="65" dirty="0">
                <a:solidFill>
                  <a:srgbClr val="0000FF"/>
                </a:solidFill>
                <a:latin typeface="Chalkboard"/>
                <a:cs typeface="Chalkboard"/>
              </a:rPr>
              <a:t>g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o </a:t>
            </a:r>
            <a:r>
              <a:rPr sz="2800" spc="-65" dirty="0">
                <a:solidFill>
                  <a:srgbClr val="0000FF"/>
                </a:solidFill>
                <a:latin typeface="Chalkboard"/>
                <a:cs typeface="Chalkboard"/>
              </a:rPr>
              <a:t>b</a:t>
            </a:r>
            <a:r>
              <a:rPr sz="2800" spc="-90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2800" spc="-50" dirty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k </a:t>
            </a:r>
            <a:r>
              <a:rPr sz="2800" spc="-125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o t</a:t>
            </a:r>
            <a:r>
              <a:rPr sz="2800" spc="-5" dirty="0">
                <a:solidFill>
                  <a:srgbClr val="0000FF"/>
                </a:solidFill>
                <a:latin typeface="Chalkboard"/>
                <a:cs typeface="Chalkboard"/>
              </a:rPr>
              <a:t>h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e </a:t>
            </a:r>
            <a:r>
              <a:rPr sz="2800" spc="40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2800" spc="7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i</a:t>
            </a:r>
            <a:r>
              <a:rPr sz="2800" spc="95" dirty="0">
                <a:solidFill>
                  <a:srgbClr val="0000FF"/>
                </a:solidFill>
                <a:latin typeface="Chalkboard"/>
                <a:cs typeface="Chalkboard"/>
              </a:rPr>
              <a:t>g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in</a:t>
            </a:r>
            <a:r>
              <a:rPr sz="2800" spc="-25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l ci</a:t>
            </a:r>
            <a:r>
              <a:rPr sz="2800" spc="-3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cu</a:t>
            </a:r>
            <a:r>
              <a:rPr sz="2800" spc="-204" dirty="0">
                <a:solidFill>
                  <a:srgbClr val="0000FF"/>
                </a:solidFill>
                <a:latin typeface="Chalkboard"/>
                <a:cs typeface="Chalkboard"/>
              </a:rPr>
              <a:t>i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t </a:t>
            </a:r>
            <a:r>
              <a:rPr sz="2800" spc="-125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o </a:t>
            </a:r>
            <a:r>
              <a:rPr sz="2800" spc="-145" dirty="0">
                <a:solidFill>
                  <a:srgbClr val="0000FF"/>
                </a:solidFill>
                <a:latin typeface="Chalkboard"/>
                <a:cs typeface="Chalkboard"/>
              </a:rPr>
              <a:t>fi</a:t>
            </a:r>
            <a:r>
              <a:rPr sz="2800" spc="125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d </a:t>
            </a:r>
            <a:r>
              <a:rPr sz="2800" spc="-105" dirty="0">
                <a:solidFill>
                  <a:srgbClr val="0000FF"/>
                </a:solidFill>
                <a:latin typeface="Chalkboard"/>
                <a:cs typeface="Chalkboard"/>
              </a:rPr>
              <a:t>o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2800" spc="-5" dirty="0">
                <a:solidFill>
                  <a:srgbClr val="0000FF"/>
                </a:solidFill>
                <a:latin typeface="Chalkboard"/>
                <a:cs typeface="Chalkboard"/>
              </a:rPr>
              <a:t>h</a:t>
            </a:r>
            <a:r>
              <a:rPr sz="2800" spc="6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r </a:t>
            </a:r>
            <a:r>
              <a:rPr sz="2800" spc="-155" dirty="0">
                <a:solidFill>
                  <a:srgbClr val="0000FF"/>
                </a:solidFill>
                <a:latin typeface="Chalkboard"/>
                <a:cs typeface="Chalkboard"/>
              </a:rPr>
              <a:t>v</a:t>
            </a:r>
            <a:r>
              <a:rPr sz="2800" spc="-25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2800" spc="-155" dirty="0">
                <a:solidFill>
                  <a:srgbClr val="0000FF"/>
                </a:solidFill>
                <a:latin typeface="Chalkboard"/>
                <a:cs typeface="Chalkboard"/>
              </a:rPr>
              <a:t>l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2800" spc="65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s of c</a:t>
            </a:r>
            <a:r>
              <a:rPr sz="2800" spc="40" dirty="0">
                <a:solidFill>
                  <a:srgbClr val="0000FF"/>
                </a:solidFill>
                <a:latin typeface="Chalkboard"/>
                <a:cs typeface="Chalkboard"/>
              </a:rPr>
              <a:t>u</a:t>
            </a:r>
            <a:r>
              <a:rPr sz="2800" spc="8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2800" spc="-65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2800" spc="-110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t a</a:t>
            </a:r>
            <a:r>
              <a:rPr sz="2800" spc="125" dirty="0">
                <a:solidFill>
                  <a:srgbClr val="0000FF"/>
                </a:solidFill>
                <a:latin typeface="Chalkboard"/>
                <a:cs typeface="Chalkboard"/>
              </a:rPr>
              <a:t>n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d vo</a:t>
            </a:r>
            <a:r>
              <a:rPr sz="2800" spc="-295" dirty="0">
                <a:solidFill>
                  <a:srgbClr val="0000FF"/>
                </a:solidFill>
                <a:latin typeface="Chalkboard"/>
                <a:cs typeface="Chalkboard"/>
              </a:rPr>
              <a:t>l</a:t>
            </a:r>
            <a:r>
              <a:rPr sz="2800" spc="-225" dirty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sz="2800" spc="40" dirty="0">
                <a:solidFill>
                  <a:srgbClr val="0000FF"/>
                </a:solidFill>
                <a:latin typeface="Chalkboard"/>
                <a:cs typeface="Chalkboard"/>
              </a:rPr>
              <a:t>g</a:t>
            </a:r>
            <a:r>
              <a:rPr sz="2800" spc="-100" dirty="0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sz="2800" spc="0" dirty="0">
                <a:solidFill>
                  <a:srgbClr val="0000FF"/>
                </a:solidFill>
                <a:latin typeface="Chalkboard"/>
                <a:cs typeface="Chalkboard"/>
              </a:rPr>
              <a:t>.</a:t>
            </a:r>
            <a:endParaRPr sz="2800" dirty="0">
              <a:latin typeface="Chalkboard"/>
              <a:cs typeface="Chalkboar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590" rIns="0" bIns="0" rtlCol="0">
            <a:noAutofit/>
          </a:bodyPr>
          <a:lstStyle/>
          <a:p>
            <a:pPr marL="2204085">
              <a:lnSpc>
                <a:spcPct val="100000"/>
              </a:lnSpc>
            </a:pPr>
            <a:r>
              <a:rPr lang="en-US" sz="3200" b="1" spc="180" dirty="0">
                <a:latin typeface="Calibri"/>
                <a:cs typeface="Calibri"/>
              </a:rPr>
              <a:t>Solution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40" y="1004253"/>
            <a:ext cx="7745095" cy="8331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300"/>
              </a:lnSpc>
            </a:pP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Use the current-­‐to-­‐v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spc="0" dirty="0">
                <a:solidFill>
                  <a:srgbClr val="0000FF"/>
                </a:solidFill>
                <a:latin typeface="Calibri"/>
                <a:cs typeface="Calibri"/>
              </a:rPr>
              <a:t>ltage transf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spc="0" dirty="0">
                <a:solidFill>
                  <a:srgbClr val="0000FF"/>
                </a:solidFill>
                <a:latin typeface="Calibri"/>
                <a:cs typeface="Calibri"/>
              </a:rPr>
              <a:t>rm</a:t>
            </a:r>
            <a:r>
              <a:rPr sz="2800" spc="-9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tion</a:t>
            </a:r>
            <a:r>
              <a:rPr sz="2800" spc="0" dirty="0">
                <a:solidFill>
                  <a:srgbClr val="0000FF"/>
                </a:solidFill>
                <a:latin typeface="Calibri"/>
                <a:cs typeface="Calibri"/>
              </a:rPr>
              <a:t> meth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spc="0" dirty="0">
                <a:solidFill>
                  <a:srgbClr val="0000FF"/>
                </a:solidFill>
                <a:latin typeface="Calibri"/>
                <a:cs typeface="Calibri"/>
              </a:rPr>
              <a:t>d to s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spc="0" dirty="0">
                <a:solidFill>
                  <a:srgbClr val="0000FF"/>
                </a:solidFill>
                <a:latin typeface="Calibri"/>
                <a:cs typeface="Calibri"/>
              </a:rPr>
              <a:t>lve f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spc="0" dirty="0">
                <a:solidFill>
                  <a:srgbClr val="0000FF"/>
                </a:solidFill>
                <a:latin typeface="Calibri"/>
                <a:cs typeface="Calibri"/>
              </a:rPr>
              <a:t>r all currents in the circuit.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94" y="2289860"/>
            <a:ext cx="5199265" cy="2566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55012" y="383343"/>
            <a:ext cx="1464310" cy="4959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0" dirty="0">
                <a:latin typeface="Calibri"/>
                <a:cs typeface="Calibri"/>
              </a:rPr>
              <a:t>x</a:t>
            </a:r>
            <a:r>
              <a:rPr sz="3200" b="1" spc="-5" dirty="0">
                <a:latin typeface="Calibri"/>
                <a:cs typeface="Calibri"/>
              </a:rPr>
              <a:t>a</a:t>
            </a:r>
            <a:r>
              <a:rPr sz="3200" b="1" spc="0" dirty="0">
                <a:latin typeface="Calibri"/>
                <a:cs typeface="Calibri"/>
              </a:rPr>
              <a:t>m</a:t>
            </a:r>
            <a:r>
              <a:rPr sz="3200" b="1" spc="-5" dirty="0">
                <a:latin typeface="Calibri"/>
                <a:cs typeface="Calibri"/>
              </a:rPr>
              <a:t>ple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18132" y="2695136"/>
          <a:ext cx="2834932" cy="2011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4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Variable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/>
                          <a:cs typeface="Calibri"/>
                        </a:rPr>
                        <a:t>Values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Unit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1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2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3</a:t>
                      </a:r>
                      <a:endParaRPr sz="1575" baseline="-2116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Ω</a:t>
                      </a: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040006" y="4529848"/>
            <a:ext cx="43180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K</a:t>
            </a:r>
            <a:r>
              <a:rPr sz="1800" spc="0" dirty="0">
                <a:latin typeface="Calibri"/>
                <a:cs typeface="Calibri"/>
              </a:rPr>
              <a:t>VL: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9458" y="786451"/>
            <a:ext cx="3386264" cy="2028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4218" y="786451"/>
            <a:ext cx="3347639" cy="2133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55013" y="3336820"/>
            <a:ext cx="1044575" cy="351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828040" algn="l"/>
              </a:tabLst>
            </a:pPr>
            <a:r>
              <a:rPr sz="2050" spc="10" dirty="0">
                <a:latin typeface="Symbol"/>
                <a:cs typeface="Symbol"/>
              </a:rPr>
              <a:t>=</a:t>
            </a:r>
            <a:r>
              <a:rPr sz="2050" spc="-30" dirty="0">
                <a:latin typeface="Symbol"/>
                <a:cs typeface="Symbol"/>
              </a:rPr>
              <a:t> </a:t>
            </a:r>
            <a:r>
              <a:rPr sz="2050" spc="5" dirty="0">
                <a:latin typeface="Times New Roman"/>
                <a:cs typeface="Times New Roman"/>
              </a:rPr>
              <a:t>9</a:t>
            </a:r>
            <a:r>
              <a:rPr sz="2050" spc="0" dirty="0">
                <a:latin typeface="Times New Roman"/>
                <a:cs typeface="Times New Roman"/>
              </a:rPr>
              <a:t>.</a:t>
            </a:r>
            <a:r>
              <a:rPr sz="2050" spc="10" dirty="0">
                <a:latin typeface="Times New Roman"/>
                <a:cs typeface="Times New Roman"/>
              </a:rPr>
              <a:t>4	</a:t>
            </a:r>
            <a:r>
              <a:rPr sz="2050" spc="15" dirty="0">
                <a:latin typeface="Symbol"/>
                <a:cs typeface="Symbol"/>
              </a:rPr>
              <a:t>Ω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2618" y="2906893"/>
            <a:ext cx="1008380" cy="368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spc="10" dirty="0">
                <a:latin typeface="Symbol"/>
                <a:cs typeface="Symbol"/>
              </a:rPr>
              <a:t>=</a:t>
            </a:r>
            <a:r>
              <a:rPr sz="2050" spc="100" dirty="0">
                <a:latin typeface="Symbol"/>
                <a:cs typeface="Symbol"/>
              </a:rPr>
              <a:t> </a:t>
            </a:r>
            <a:r>
              <a:rPr sz="2050" i="1" spc="35" dirty="0">
                <a:latin typeface="Times New Roman"/>
                <a:cs typeface="Times New Roman"/>
              </a:rPr>
              <a:t>R</a:t>
            </a:r>
            <a:r>
              <a:rPr sz="1800" spc="7" baseline="-23148" dirty="0">
                <a:latin typeface="Times New Roman"/>
                <a:cs typeface="Times New Roman"/>
              </a:rPr>
              <a:t>2 </a:t>
            </a:r>
            <a:r>
              <a:rPr sz="1800" spc="-15" baseline="-23148" dirty="0">
                <a:latin typeface="Times New Roman"/>
                <a:cs typeface="Times New Roman"/>
              </a:rPr>
              <a:t> </a:t>
            </a:r>
            <a:r>
              <a:rPr sz="2050" spc="10" dirty="0">
                <a:latin typeface="Times New Roman"/>
                <a:cs typeface="Times New Roman"/>
              </a:rPr>
              <a:t>//</a:t>
            </a:r>
            <a:r>
              <a:rPr sz="2050" spc="-75" dirty="0">
                <a:latin typeface="Times New Roman"/>
                <a:cs typeface="Times New Roman"/>
              </a:rPr>
              <a:t> </a:t>
            </a:r>
            <a:r>
              <a:rPr sz="2050" i="1" spc="0" dirty="0">
                <a:latin typeface="Times New Roman"/>
                <a:cs typeface="Times New Roman"/>
              </a:rPr>
              <a:t>R</a:t>
            </a:r>
            <a:r>
              <a:rPr sz="1800" spc="7" baseline="-23148" dirty="0">
                <a:latin typeface="Times New Roman"/>
                <a:cs typeface="Times New Roman"/>
              </a:rPr>
              <a:t>3</a:t>
            </a:r>
            <a:endParaRPr sz="1800" baseline="-23148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65931" y="2972301"/>
            <a:ext cx="334645" cy="302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sz="3075" i="1" spc="22" baseline="13550" dirty="0">
                <a:latin typeface="Times New Roman"/>
                <a:cs typeface="Times New Roman"/>
              </a:rPr>
              <a:t>R</a:t>
            </a:r>
            <a:r>
              <a:rPr sz="1200" i="1" spc="5" dirty="0">
                <a:latin typeface="Times New Roman"/>
                <a:cs typeface="Times New Roman"/>
              </a:rPr>
              <a:t>eq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10200" y="4194595"/>
            <a:ext cx="2807694" cy="20171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09720" y="4602523"/>
            <a:ext cx="2908576" cy="332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-35" dirty="0">
                <a:latin typeface="Symbol"/>
                <a:cs typeface="Symbol"/>
              </a:rPr>
              <a:t>−</a:t>
            </a:r>
            <a:r>
              <a:rPr sz="1850" spc="-270" dirty="0">
                <a:latin typeface="Symbol"/>
                <a:cs typeface="Symbol"/>
              </a:rPr>
              <a:t> </a:t>
            </a:r>
            <a:r>
              <a:rPr sz="1850" i="1" spc="-35" dirty="0">
                <a:latin typeface="Times New Roman"/>
                <a:cs typeface="Times New Roman"/>
              </a:rPr>
              <a:t>V</a:t>
            </a:r>
            <a:r>
              <a:rPr sz="1850" i="1" spc="150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Symbol"/>
                <a:cs typeface="Symbol"/>
              </a:rPr>
              <a:t>+</a:t>
            </a:r>
            <a:r>
              <a:rPr sz="1850" spc="-15" dirty="0">
                <a:latin typeface="Symbol"/>
                <a:cs typeface="Symbol"/>
              </a:rPr>
              <a:t> </a:t>
            </a:r>
            <a:r>
              <a:rPr sz="1850" i="1" spc="-130" dirty="0">
                <a:latin typeface="Times New Roman"/>
                <a:cs typeface="Times New Roman"/>
              </a:rPr>
              <a:t>R</a:t>
            </a:r>
            <a:r>
              <a:rPr sz="1575" spc="7" baseline="-23809" dirty="0">
                <a:latin typeface="Times New Roman"/>
                <a:cs typeface="Times New Roman"/>
              </a:rPr>
              <a:t>1</a:t>
            </a:r>
            <a:r>
              <a:rPr sz="1850" i="1" spc="25" dirty="0">
                <a:latin typeface="Times New Roman"/>
                <a:cs typeface="Times New Roman"/>
              </a:rPr>
              <a:t>i</a:t>
            </a:r>
            <a:r>
              <a:rPr sz="1575" i="1" spc="0" baseline="-23809" dirty="0">
                <a:latin typeface="Times New Roman"/>
                <a:cs typeface="Times New Roman"/>
              </a:rPr>
              <a:t>a </a:t>
            </a:r>
            <a:r>
              <a:rPr sz="1575" i="1" spc="150" baseline="-23809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Symbol"/>
                <a:cs typeface="Symbol"/>
              </a:rPr>
              <a:t>+</a:t>
            </a:r>
            <a:r>
              <a:rPr sz="1850" spc="-15" dirty="0">
                <a:latin typeface="Symbol"/>
                <a:cs typeface="Symbol"/>
              </a:rPr>
              <a:t> </a:t>
            </a:r>
            <a:r>
              <a:rPr sz="1850" i="1" spc="-35" dirty="0">
                <a:latin typeface="Times New Roman"/>
                <a:cs typeface="Times New Roman"/>
              </a:rPr>
              <a:t>R</a:t>
            </a:r>
            <a:r>
              <a:rPr sz="1575" i="1" spc="-52" baseline="-23809" dirty="0">
                <a:latin typeface="Times New Roman"/>
                <a:cs typeface="Times New Roman"/>
              </a:rPr>
              <a:t>e</a:t>
            </a:r>
            <a:r>
              <a:rPr sz="1575" i="1" spc="0" baseline="-23809" dirty="0">
                <a:latin typeface="Times New Roman"/>
                <a:cs typeface="Times New Roman"/>
              </a:rPr>
              <a:t>q</a:t>
            </a:r>
            <a:r>
              <a:rPr sz="1575" i="1" spc="-172" baseline="-23809" dirty="0">
                <a:latin typeface="Times New Roman"/>
                <a:cs typeface="Times New Roman"/>
              </a:rPr>
              <a:t> </a:t>
            </a:r>
            <a:r>
              <a:rPr sz="1850" i="1" spc="25" dirty="0">
                <a:latin typeface="Times New Roman"/>
                <a:cs typeface="Times New Roman"/>
              </a:rPr>
              <a:t>i</a:t>
            </a:r>
            <a:r>
              <a:rPr sz="1575" i="1" spc="0" baseline="-23809" dirty="0">
                <a:latin typeface="Times New Roman"/>
                <a:cs typeface="Times New Roman"/>
              </a:rPr>
              <a:t>a </a:t>
            </a:r>
            <a:r>
              <a:rPr sz="1575" i="1" spc="157" baseline="-23809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Symbol"/>
                <a:cs typeface="Symbol"/>
              </a:rPr>
              <a:t>−</a:t>
            </a:r>
            <a:r>
              <a:rPr sz="1850" spc="-45" dirty="0">
                <a:latin typeface="Symbol"/>
                <a:cs typeface="Symbol"/>
              </a:rPr>
              <a:t> </a:t>
            </a:r>
            <a:r>
              <a:rPr sz="1850" i="1" spc="-85" dirty="0">
                <a:latin typeface="Times New Roman"/>
                <a:cs typeface="Times New Roman"/>
              </a:rPr>
              <a:t>I</a:t>
            </a:r>
            <a:r>
              <a:rPr sz="1850" i="1" spc="20" dirty="0">
                <a:latin typeface="Times New Roman"/>
                <a:cs typeface="Times New Roman"/>
              </a:rPr>
              <a:t>R</a:t>
            </a:r>
            <a:r>
              <a:rPr sz="1575" i="1" spc="-52" baseline="-23809" dirty="0">
                <a:latin typeface="Times New Roman"/>
                <a:cs typeface="Times New Roman"/>
              </a:rPr>
              <a:t>e</a:t>
            </a:r>
            <a:r>
              <a:rPr sz="1575" i="1" spc="0" baseline="-23809" dirty="0">
                <a:latin typeface="Times New Roman"/>
                <a:cs typeface="Times New Roman"/>
              </a:rPr>
              <a:t>q  </a:t>
            </a:r>
            <a:r>
              <a:rPr sz="1575" i="1" spc="-30" baseline="-23809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Symbol"/>
                <a:cs typeface="Symbol"/>
              </a:rPr>
              <a:t>=</a:t>
            </a:r>
            <a:r>
              <a:rPr sz="1850" spc="-15" dirty="0">
                <a:latin typeface="Symbol"/>
                <a:cs typeface="Symbol"/>
              </a:rPr>
              <a:t> </a:t>
            </a:r>
            <a:r>
              <a:rPr sz="1850" spc="-30" dirty="0">
                <a:latin typeface="Times New Roman"/>
                <a:cs typeface="Times New Roman"/>
              </a:rPr>
              <a:t>0</a:t>
            </a:r>
            <a:endParaRPr sz="1850" dirty="0">
              <a:latin typeface="Times New Roman"/>
              <a:cs typeface="Times New Roman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959711-A7DB-6A49-AEA7-0228D4A584AB}"/>
              </a:ext>
            </a:extLst>
          </p:cNvPr>
          <p:cNvGrpSpPr/>
          <p:nvPr/>
        </p:nvGrpSpPr>
        <p:grpSpPr>
          <a:xfrm>
            <a:off x="2987240" y="5420066"/>
            <a:ext cx="1289657" cy="1126352"/>
            <a:chOff x="615779" y="5190538"/>
            <a:chExt cx="1289657" cy="1126352"/>
          </a:xfrm>
        </p:grpSpPr>
        <p:sp>
          <p:nvSpPr>
            <p:cNvPr id="13" name="object 13"/>
            <p:cNvSpPr/>
            <p:nvPr/>
          </p:nvSpPr>
          <p:spPr>
            <a:xfrm>
              <a:off x="1067953" y="5541058"/>
              <a:ext cx="837483" cy="0"/>
            </a:xfrm>
            <a:custGeom>
              <a:avLst/>
              <a:gdLst/>
              <a:ahLst/>
              <a:cxnLst/>
              <a:rect l="l" t="t" r="r" b="b"/>
              <a:pathLst>
                <a:path w="837483">
                  <a:moveTo>
                    <a:pt x="0" y="0"/>
                  </a:moveTo>
                  <a:lnTo>
                    <a:pt x="837483" y="0"/>
                  </a:lnTo>
                </a:path>
              </a:pathLst>
            </a:custGeom>
            <a:ln w="10276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E99D980-CDDC-D34F-A7AC-84ACD2C5E92D}"/>
                </a:ext>
              </a:extLst>
            </p:cNvPr>
            <p:cNvGrpSpPr/>
            <p:nvPr/>
          </p:nvGrpSpPr>
          <p:grpSpPr>
            <a:xfrm>
              <a:off x="615779" y="5190538"/>
              <a:ext cx="1266839" cy="1126352"/>
              <a:chOff x="4526009" y="4614436"/>
              <a:chExt cx="1266839" cy="1126352"/>
            </a:xfrm>
          </p:grpSpPr>
          <p:sp>
            <p:nvSpPr>
              <p:cNvPr id="14" name="object 14"/>
              <p:cNvSpPr txBox="1"/>
              <p:nvPr/>
            </p:nvSpPr>
            <p:spPr>
              <a:xfrm>
                <a:off x="4809857" y="5406143"/>
                <a:ext cx="954405" cy="33464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  <a:tabLst>
                    <a:tab pos="791210" algn="l"/>
                  </a:tabLst>
                </a:pPr>
                <a:r>
                  <a:rPr sz="1950" spc="-15" dirty="0">
                    <a:latin typeface="Symbol"/>
                    <a:cs typeface="Symbol"/>
                  </a:rPr>
                  <a:t>=</a:t>
                </a:r>
                <a:r>
                  <a:rPr sz="1950" spc="-40" dirty="0">
                    <a:latin typeface="Symbol"/>
                    <a:cs typeface="Symbol"/>
                  </a:rPr>
                  <a:t> </a:t>
                </a:r>
                <a:r>
                  <a:rPr sz="1950" spc="-15" dirty="0">
                    <a:latin typeface="Times New Roman"/>
                    <a:cs typeface="Times New Roman"/>
                  </a:rPr>
                  <a:t>5</a:t>
                </a:r>
                <a:r>
                  <a:rPr sz="1950" spc="-10" dirty="0">
                    <a:latin typeface="Times New Roman"/>
                    <a:cs typeface="Times New Roman"/>
                  </a:rPr>
                  <a:t>.9	</a:t>
                </a:r>
                <a:r>
                  <a:rPr sz="1950" i="1" spc="-15" dirty="0">
                    <a:latin typeface="Times New Roman"/>
                    <a:cs typeface="Times New Roman"/>
                  </a:rPr>
                  <a:t>A</a:t>
                </a:r>
                <a:endParaRPr sz="1950">
                  <a:latin typeface="Times New Roman"/>
                  <a:cs typeface="Times New Roman"/>
                </a:endParaRPr>
              </a:p>
            </p:txBody>
          </p:sp>
          <p:sp>
            <p:nvSpPr>
              <p:cNvPr id="15" name="object 15"/>
              <p:cNvSpPr txBox="1"/>
              <p:nvPr/>
            </p:nvSpPr>
            <p:spPr>
              <a:xfrm>
                <a:off x="5003559" y="5000655"/>
                <a:ext cx="786765" cy="35052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950" i="1" spc="-114" dirty="0">
                    <a:latin typeface="Times New Roman"/>
                    <a:cs typeface="Times New Roman"/>
                  </a:rPr>
                  <a:t>R</a:t>
                </a:r>
                <a:r>
                  <a:rPr sz="1650" spc="15" baseline="-25252" dirty="0">
                    <a:latin typeface="Times New Roman"/>
                    <a:cs typeface="Times New Roman"/>
                  </a:rPr>
                  <a:t>1  </a:t>
                </a:r>
                <a:r>
                  <a:rPr sz="1950" spc="-15" dirty="0">
                    <a:latin typeface="Symbol"/>
                    <a:cs typeface="Symbol"/>
                  </a:rPr>
                  <a:t>+</a:t>
                </a:r>
                <a:r>
                  <a:rPr sz="1950" spc="-10" dirty="0">
                    <a:latin typeface="Symbol"/>
                    <a:cs typeface="Symbol"/>
                  </a:rPr>
                  <a:t> </a:t>
                </a:r>
                <a:r>
                  <a:rPr sz="1950" i="1" spc="-10" dirty="0">
                    <a:latin typeface="Times New Roman"/>
                    <a:cs typeface="Times New Roman"/>
                  </a:rPr>
                  <a:t>R</a:t>
                </a:r>
                <a:r>
                  <a:rPr sz="1650" i="1" spc="15" baseline="-25252" dirty="0">
                    <a:latin typeface="Times New Roman"/>
                    <a:cs typeface="Times New Roman"/>
                  </a:rPr>
                  <a:t>eq</a:t>
                </a:r>
                <a:endParaRPr sz="1650" baseline="-25252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object 16"/>
              <p:cNvSpPr txBox="1"/>
              <p:nvPr/>
            </p:nvSpPr>
            <p:spPr>
              <a:xfrm>
                <a:off x="5001003" y="4614436"/>
                <a:ext cx="791845" cy="35052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950" i="1" spc="-10" dirty="0">
                    <a:latin typeface="Times New Roman"/>
                    <a:cs typeface="Times New Roman"/>
                  </a:rPr>
                  <a:t>I</a:t>
                </a:r>
                <a:r>
                  <a:rPr sz="1950" i="1" spc="-20" dirty="0">
                    <a:latin typeface="Times New Roman"/>
                    <a:cs typeface="Times New Roman"/>
                  </a:rPr>
                  <a:t>R</a:t>
                </a:r>
                <a:r>
                  <a:rPr sz="1650" i="1" spc="15" baseline="-25252" dirty="0">
                    <a:latin typeface="Times New Roman"/>
                    <a:cs typeface="Times New Roman"/>
                  </a:rPr>
                  <a:t>eq </a:t>
                </a:r>
                <a:r>
                  <a:rPr sz="1650" i="1" spc="172" baseline="-25252" dirty="0">
                    <a:latin typeface="Times New Roman"/>
                    <a:cs typeface="Times New Roman"/>
                  </a:rPr>
                  <a:t> </a:t>
                </a:r>
                <a:r>
                  <a:rPr sz="1950" spc="-15" dirty="0">
                    <a:latin typeface="Symbol"/>
                    <a:cs typeface="Symbol"/>
                  </a:rPr>
                  <a:t>+</a:t>
                </a:r>
                <a:r>
                  <a:rPr sz="1950" spc="-250" dirty="0">
                    <a:latin typeface="Symbol"/>
                    <a:cs typeface="Symbol"/>
                  </a:rPr>
                  <a:t> </a:t>
                </a:r>
                <a:r>
                  <a:rPr sz="1950" i="1" spc="-15" dirty="0">
                    <a:latin typeface="Times New Roman"/>
                    <a:cs typeface="Times New Roman"/>
                  </a:rPr>
                  <a:t>V</a:t>
                </a:r>
                <a:endParaRPr sz="195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object 17"/>
              <p:cNvSpPr txBox="1"/>
              <p:nvPr/>
            </p:nvSpPr>
            <p:spPr>
              <a:xfrm>
                <a:off x="4526009" y="4807862"/>
                <a:ext cx="407670" cy="35052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950" i="1" spc="40" dirty="0">
                    <a:latin typeface="Times New Roman"/>
                    <a:cs typeface="Times New Roman"/>
                  </a:rPr>
                  <a:t>i</a:t>
                </a:r>
                <a:r>
                  <a:rPr sz="1650" i="1" spc="15" baseline="-25252" dirty="0">
                    <a:latin typeface="Times New Roman"/>
                    <a:cs typeface="Times New Roman"/>
                  </a:rPr>
                  <a:t>a  </a:t>
                </a:r>
                <a:r>
                  <a:rPr sz="1650" i="1" spc="-44" baseline="-25252" dirty="0">
                    <a:latin typeface="Times New Roman"/>
                    <a:cs typeface="Times New Roman"/>
                  </a:rPr>
                  <a:t> </a:t>
                </a:r>
                <a:r>
                  <a:rPr sz="1950" spc="-15" dirty="0">
                    <a:latin typeface="Symbol"/>
                    <a:cs typeface="Symbol"/>
                  </a:rPr>
                  <a:t>=</a:t>
                </a:r>
                <a:endParaRPr sz="1950" dirty="0">
                  <a:latin typeface="Symbol"/>
                  <a:cs typeface="Symbol"/>
                </a:endParaRPr>
              </a:p>
            </p:txBody>
          </p:sp>
        </p:grpSp>
      </p:grpSp>
      <p:sp>
        <p:nvSpPr>
          <p:cNvPr id="19" name="object 19"/>
          <p:cNvSpPr txBox="1"/>
          <p:nvPr/>
        </p:nvSpPr>
        <p:spPr>
          <a:xfrm>
            <a:off x="3974465" y="329251"/>
            <a:ext cx="120713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spc="95" dirty="0">
                <a:latin typeface="Calibri"/>
                <a:cs typeface="Calibri"/>
              </a:rPr>
              <a:t>Solution</a:t>
            </a:r>
            <a:endParaRPr sz="1800" dirty="0">
              <a:latin typeface="Calibri"/>
              <a:cs typeface="Calibri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2E2E416-4ED9-1A41-9090-1BB90B81E3FB}"/>
              </a:ext>
            </a:extLst>
          </p:cNvPr>
          <p:cNvCxnSpPr/>
          <p:nvPr/>
        </p:nvCxnSpPr>
        <p:spPr>
          <a:xfrm>
            <a:off x="3895722" y="2057400"/>
            <a:ext cx="752478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12B492F-67E0-D048-9528-0C4A6412D4A0}"/>
              </a:ext>
            </a:extLst>
          </p:cNvPr>
          <p:cNvCxnSpPr>
            <a:cxnSpLocks/>
          </p:cNvCxnSpPr>
          <p:nvPr/>
        </p:nvCxnSpPr>
        <p:spPr>
          <a:xfrm>
            <a:off x="6218037" y="3091043"/>
            <a:ext cx="258963" cy="102375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3565" y="1832729"/>
            <a:ext cx="141922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KCL at node </a:t>
            </a:r>
            <a:r>
              <a:rPr sz="1800" i="1" dirty="0">
                <a:latin typeface="Calibri"/>
                <a:cs typeface="Calibri"/>
              </a:rPr>
              <a:t>v</a:t>
            </a:r>
            <a:r>
              <a:rPr sz="1800" i="1" baseline="-20833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156" y="1529370"/>
            <a:ext cx="3017338" cy="2059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76117" y="1787140"/>
            <a:ext cx="1128395" cy="379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</a:pPr>
            <a:r>
              <a:rPr sz="1950" i="1" spc="75" dirty="0">
                <a:latin typeface="Times New Roman"/>
                <a:cs typeface="Times New Roman"/>
              </a:rPr>
              <a:t>i</a:t>
            </a:r>
            <a:r>
              <a:rPr sz="1650" i="1" spc="89" baseline="-25252" dirty="0">
                <a:latin typeface="Times New Roman"/>
                <a:cs typeface="Times New Roman"/>
              </a:rPr>
              <a:t>a  </a:t>
            </a:r>
            <a:r>
              <a:rPr sz="1650" i="1" spc="-15" baseline="-25252" dirty="0">
                <a:latin typeface="Times New Roman"/>
                <a:cs typeface="Times New Roman"/>
              </a:rPr>
              <a:t> </a:t>
            </a:r>
            <a:r>
              <a:rPr sz="1950" spc="70" dirty="0">
                <a:latin typeface="Symbol"/>
                <a:cs typeface="Symbol"/>
              </a:rPr>
              <a:t>= </a:t>
            </a:r>
            <a:r>
              <a:rPr sz="1950" i="1" spc="45" dirty="0">
                <a:latin typeface="Times New Roman"/>
                <a:cs typeface="Times New Roman"/>
              </a:rPr>
              <a:t>I</a:t>
            </a:r>
            <a:r>
              <a:rPr sz="1950" i="1" spc="114" dirty="0">
                <a:latin typeface="Times New Roman"/>
                <a:cs typeface="Times New Roman"/>
              </a:rPr>
              <a:t> </a:t>
            </a:r>
            <a:r>
              <a:rPr sz="1950" spc="70" dirty="0">
                <a:latin typeface="Symbol"/>
                <a:cs typeface="Symbol"/>
              </a:rPr>
              <a:t>+</a:t>
            </a:r>
            <a:r>
              <a:rPr sz="1950" spc="-155" dirty="0">
                <a:latin typeface="Symbol"/>
                <a:cs typeface="Symbol"/>
              </a:rPr>
              <a:t> </a:t>
            </a:r>
            <a:r>
              <a:rPr sz="1950" i="1" spc="105" dirty="0">
                <a:latin typeface="Times New Roman"/>
                <a:cs typeface="Times New Roman"/>
              </a:rPr>
              <a:t>i</a:t>
            </a:r>
            <a:r>
              <a:rPr sz="1650" i="1" spc="104" baseline="-25252" dirty="0">
                <a:latin typeface="Times New Roman"/>
                <a:cs typeface="Times New Roman"/>
              </a:rPr>
              <a:t>R</a:t>
            </a:r>
            <a:endParaRPr sz="1650" baseline="-25252" dirty="0">
              <a:latin typeface="Times New Roman"/>
              <a:cs typeface="Times New Roman"/>
            </a:endParaRPr>
          </a:p>
          <a:p>
            <a:pPr marR="12700" algn="r">
              <a:lnSpc>
                <a:spcPts val="680"/>
              </a:lnSpc>
            </a:pPr>
            <a:r>
              <a:rPr sz="800" i="1" spc="0" dirty="0">
                <a:latin typeface="Times New Roman"/>
                <a:cs typeface="Times New Roman"/>
              </a:rPr>
              <a:t>eq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2636" y="2723973"/>
            <a:ext cx="1108710" cy="342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940435" algn="l"/>
              </a:tabLst>
            </a:pPr>
            <a:r>
              <a:rPr sz="2000" spc="-15" dirty="0">
                <a:latin typeface="Symbol"/>
                <a:cs typeface="Symbol"/>
              </a:rPr>
              <a:t>=</a:t>
            </a:r>
            <a:r>
              <a:rPr sz="2000" spc="20" dirty="0">
                <a:latin typeface="Symbol"/>
                <a:cs typeface="Symbol"/>
              </a:rPr>
              <a:t> </a:t>
            </a:r>
            <a:r>
              <a:rPr sz="2000" spc="-20" dirty="0">
                <a:latin typeface="Symbol"/>
                <a:cs typeface="Symbol"/>
              </a:rPr>
              <a:t>−</a:t>
            </a:r>
            <a:r>
              <a:rPr sz="2000" spc="-15" dirty="0">
                <a:latin typeface="Times New Roman"/>
                <a:cs typeface="Times New Roman"/>
              </a:rPr>
              <a:t>2</a:t>
            </a:r>
            <a:r>
              <a:rPr sz="2000" spc="-10" dirty="0">
                <a:latin typeface="Times New Roman"/>
                <a:cs typeface="Times New Roman"/>
              </a:rPr>
              <a:t>.1	</a:t>
            </a:r>
            <a:r>
              <a:rPr sz="2000" i="1" spc="-15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75484" y="2280788"/>
            <a:ext cx="1568315" cy="358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00050" algn="l"/>
              </a:tabLst>
            </a:pPr>
            <a:r>
              <a:rPr sz="2000" i="1" spc="70" dirty="0">
                <a:latin typeface="Times New Roman"/>
                <a:cs typeface="Times New Roman"/>
              </a:rPr>
              <a:t>i</a:t>
            </a:r>
            <a:r>
              <a:rPr sz="1725" i="1" spc="7" baseline="-24154" dirty="0">
                <a:latin typeface="Times New Roman"/>
                <a:cs typeface="Times New Roman"/>
              </a:rPr>
              <a:t>R	</a:t>
            </a:r>
            <a:r>
              <a:rPr sz="2000" spc="-15" dirty="0">
                <a:latin typeface="Symbol"/>
                <a:cs typeface="Symbol"/>
              </a:rPr>
              <a:t>=</a:t>
            </a:r>
            <a:r>
              <a:rPr sz="2000" spc="-40" dirty="0">
                <a:latin typeface="Symbol"/>
                <a:cs typeface="Symbol"/>
              </a:rPr>
              <a:t> </a:t>
            </a:r>
            <a:r>
              <a:rPr sz="2000" i="1" spc="40" dirty="0">
                <a:latin typeface="Times New Roman"/>
                <a:cs typeface="Times New Roman"/>
              </a:rPr>
              <a:t>i</a:t>
            </a:r>
            <a:r>
              <a:rPr sz="1725" i="1" spc="7" baseline="-24154" dirty="0">
                <a:latin typeface="Times New Roman"/>
                <a:cs typeface="Times New Roman"/>
              </a:rPr>
              <a:t>a </a:t>
            </a:r>
            <a:r>
              <a:rPr sz="1725" i="1" spc="172" baseline="-2415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Symbol"/>
                <a:cs typeface="Symbol"/>
              </a:rPr>
              <a:t>−</a:t>
            </a:r>
            <a:r>
              <a:rPr sz="2000" spc="-40" dirty="0">
                <a:latin typeface="Symbol"/>
                <a:cs typeface="Symbol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I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4038" y="2533286"/>
            <a:ext cx="125095" cy="13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10" dirty="0">
                <a:latin typeface="Times New Roman"/>
                <a:cs typeface="Times New Roman"/>
              </a:rPr>
              <a:t>eq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895" y="3960495"/>
            <a:ext cx="591502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Next, obtain the individual currents 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i="1" spc="0" dirty="0">
                <a:latin typeface="Calibri"/>
                <a:cs typeface="Calibri"/>
              </a:rPr>
              <a:t>R</a:t>
            </a:r>
            <a:r>
              <a:rPr sz="1800" i="1" spc="0" baseline="-20833" dirty="0">
                <a:latin typeface="Calibri"/>
                <a:cs typeface="Calibri"/>
              </a:rPr>
              <a:t>2 </a:t>
            </a:r>
            <a:r>
              <a:rPr sz="1800" i="1" spc="-209" baseline="-20833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and </a:t>
            </a:r>
            <a:r>
              <a:rPr sz="1800" i="1" spc="0" dirty="0">
                <a:latin typeface="Calibri"/>
                <a:cs typeface="Calibri"/>
              </a:rPr>
              <a:t>R</a:t>
            </a:r>
            <a:r>
              <a:rPr sz="1800" i="1" spc="0" baseline="-20833" dirty="0">
                <a:latin typeface="Calibri"/>
                <a:cs typeface="Calibri"/>
              </a:rPr>
              <a:t>3 </a:t>
            </a:r>
            <a:r>
              <a:rPr sz="1800" i="1" spc="-209" baseline="-20833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by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using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Ohm</a:t>
            </a:r>
            <a:r>
              <a:rPr sz="1800" spc="-5" dirty="0">
                <a:latin typeface="Calibri"/>
                <a:cs typeface="Calibri"/>
              </a:rPr>
              <a:t>’</a:t>
            </a:r>
            <a:r>
              <a:rPr sz="1800" spc="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5423" y="5383433"/>
            <a:ext cx="1242060" cy="351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069975" algn="l"/>
              </a:tabLst>
            </a:pPr>
            <a:r>
              <a:rPr sz="2050" spc="-15" dirty="0">
                <a:latin typeface="Symbol"/>
                <a:cs typeface="Symbol"/>
              </a:rPr>
              <a:t>=</a:t>
            </a:r>
            <a:r>
              <a:rPr sz="2050" spc="25" dirty="0">
                <a:latin typeface="Symbol"/>
                <a:cs typeface="Symbol"/>
              </a:rPr>
              <a:t> </a:t>
            </a:r>
            <a:r>
              <a:rPr sz="2050" spc="-20" dirty="0">
                <a:latin typeface="Symbol"/>
                <a:cs typeface="Symbol"/>
              </a:rPr>
              <a:t>−</a:t>
            </a:r>
            <a:r>
              <a:rPr sz="2050" spc="-15" dirty="0">
                <a:latin typeface="Times New Roman"/>
                <a:cs typeface="Times New Roman"/>
              </a:rPr>
              <a:t>1</a:t>
            </a:r>
            <a:r>
              <a:rPr sz="2050" spc="-20" dirty="0">
                <a:latin typeface="Times New Roman"/>
                <a:cs typeface="Times New Roman"/>
              </a:rPr>
              <a:t>9</a:t>
            </a:r>
            <a:r>
              <a:rPr sz="2050" spc="-10" dirty="0">
                <a:latin typeface="Times New Roman"/>
                <a:cs typeface="Times New Roman"/>
              </a:rPr>
              <a:t>.</a:t>
            </a:r>
            <a:r>
              <a:rPr sz="2050" spc="-15" dirty="0">
                <a:latin typeface="Times New Roman"/>
                <a:cs typeface="Times New Roman"/>
              </a:rPr>
              <a:t>6	</a:t>
            </a:r>
            <a:r>
              <a:rPr sz="2050" i="1" spc="-15" dirty="0">
                <a:latin typeface="Times New Roman"/>
                <a:cs typeface="Times New Roman"/>
              </a:rPr>
              <a:t>V</a:t>
            </a: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3045" y="4989774"/>
            <a:ext cx="328295" cy="302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sz="3075" i="1" spc="-15" baseline="13550" dirty="0">
                <a:latin typeface="Times New Roman"/>
                <a:cs typeface="Times New Roman"/>
              </a:rPr>
              <a:t>R</a:t>
            </a:r>
            <a:r>
              <a:rPr sz="1200" i="1" spc="-10" dirty="0">
                <a:latin typeface="Times New Roman"/>
                <a:cs typeface="Times New Roman"/>
              </a:rPr>
              <a:t>eq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5423" y="4924264"/>
            <a:ext cx="403860" cy="368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spc="-15" dirty="0">
                <a:latin typeface="Symbol"/>
                <a:cs typeface="Symbol"/>
              </a:rPr>
              <a:t>=</a:t>
            </a:r>
            <a:r>
              <a:rPr sz="2050" spc="-40" dirty="0">
                <a:latin typeface="Symbol"/>
                <a:cs typeface="Symbol"/>
              </a:rPr>
              <a:t> </a:t>
            </a:r>
            <a:r>
              <a:rPr sz="2050" i="1" spc="75" dirty="0">
                <a:latin typeface="Times New Roman"/>
                <a:cs typeface="Times New Roman"/>
              </a:rPr>
              <a:t>i</a:t>
            </a:r>
            <a:r>
              <a:rPr sz="1800" i="1" spc="-15" baseline="-23148" dirty="0">
                <a:latin typeface="Times New Roman"/>
                <a:cs typeface="Times New Roman"/>
              </a:rPr>
              <a:t>R</a:t>
            </a:r>
            <a:endParaRPr sz="1800" baseline="-23148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2252" y="4465095"/>
            <a:ext cx="1543685" cy="398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tabLst>
                <a:tab pos="407670" algn="l"/>
                <a:tab pos="1002665" algn="l"/>
              </a:tabLst>
            </a:pPr>
            <a:r>
              <a:rPr sz="2050" i="1" spc="95" dirty="0">
                <a:latin typeface="Times New Roman"/>
                <a:cs typeface="Times New Roman"/>
              </a:rPr>
              <a:t>v</a:t>
            </a:r>
            <a:r>
              <a:rPr sz="1800" i="1" spc="-15" baseline="-23148" dirty="0">
                <a:latin typeface="Times New Roman"/>
                <a:cs typeface="Times New Roman"/>
              </a:rPr>
              <a:t>R	</a:t>
            </a:r>
            <a:r>
              <a:rPr sz="2050" spc="-15" dirty="0">
                <a:latin typeface="Symbol"/>
                <a:cs typeface="Symbol"/>
              </a:rPr>
              <a:t>=</a:t>
            </a:r>
            <a:r>
              <a:rPr sz="2050" spc="-10" dirty="0">
                <a:latin typeface="Symbol"/>
                <a:cs typeface="Symbol"/>
              </a:rPr>
              <a:t> </a:t>
            </a:r>
            <a:r>
              <a:rPr sz="2050" i="1" spc="95" dirty="0">
                <a:latin typeface="Times New Roman"/>
                <a:cs typeface="Times New Roman"/>
              </a:rPr>
              <a:t>v</a:t>
            </a:r>
            <a:r>
              <a:rPr sz="1800" i="1" spc="-15" baseline="-23148" dirty="0">
                <a:latin typeface="Times New Roman"/>
                <a:cs typeface="Times New Roman"/>
              </a:rPr>
              <a:t>R	</a:t>
            </a:r>
            <a:r>
              <a:rPr sz="2050" spc="-15" dirty="0">
                <a:latin typeface="Symbol"/>
                <a:cs typeface="Symbol"/>
              </a:rPr>
              <a:t>=</a:t>
            </a:r>
            <a:r>
              <a:rPr sz="2050" spc="-10" dirty="0">
                <a:latin typeface="Symbol"/>
                <a:cs typeface="Symbol"/>
              </a:rPr>
              <a:t> </a:t>
            </a:r>
            <a:r>
              <a:rPr sz="2050" i="1" spc="95" dirty="0">
                <a:latin typeface="Times New Roman"/>
                <a:cs typeface="Times New Roman"/>
              </a:rPr>
              <a:t>v</a:t>
            </a:r>
            <a:r>
              <a:rPr sz="1800" i="1" spc="-15" baseline="-23148" dirty="0">
                <a:latin typeface="Times New Roman"/>
                <a:cs typeface="Times New Roman"/>
              </a:rPr>
              <a:t>R</a:t>
            </a:r>
            <a:endParaRPr sz="1800" baseline="-23148" dirty="0">
              <a:latin typeface="Times New Roman"/>
              <a:cs typeface="Times New Roman"/>
            </a:endParaRPr>
          </a:p>
          <a:p>
            <a:pPr marL="233045">
              <a:lnSpc>
                <a:spcPts val="720"/>
              </a:lnSpc>
              <a:tabLst>
                <a:tab pos="831850" algn="l"/>
                <a:tab pos="1428115" algn="l"/>
              </a:tabLst>
            </a:pPr>
            <a:r>
              <a:rPr sz="850" dirty="0">
                <a:latin typeface="Times New Roman"/>
                <a:cs typeface="Times New Roman"/>
              </a:rPr>
              <a:t>2	3	</a:t>
            </a:r>
            <a:r>
              <a:rPr sz="850" i="1" dirty="0">
                <a:latin typeface="Times New Roman"/>
                <a:cs typeface="Times New Roman"/>
              </a:rPr>
              <a:t>eq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31054" y="5180366"/>
            <a:ext cx="127635" cy="142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i="1" dirty="0">
                <a:latin typeface="Times New Roman"/>
                <a:cs typeface="Times New Roman"/>
              </a:rPr>
              <a:t>eq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67293" y="4922641"/>
            <a:ext cx="344631" cy="0"/>
          </a:xfrm>
          <a:custGeom>
            <a:avLst/>
            <a:gdLst/>
            <a:ahLst/>
            <a:cxnLst/>
            <a:rect l="l" t="t" r="r" b="b"/>
            <a:pathLst>
              <a:path w="344631">
                <a:moveTo>
                  <a:pt x="0" y="0"/>
                </a:moveTo>
                <a:lnTo>
                  <a:pt x="344631" y="0"/>
                </a:lnTo>
              </a:path>
            </a:pathLst>
          </a:custGeom>
          <a:ln w="105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44384" y="5314474"/>
            <a:ext cx="1121410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953135" algn="l"/>
              </a:tabLst>
            </a:pPr>
            <a:r>
              <a:rPr sz="2000" spc="-15" dirty="0">
                <a:latin typeface="Symbol"/>
                <a:cs typeface="Symbol"/>
              </a:rPr>
              <a:t>=</a:t>
            </a:r>
            <a:r>
              <a:rPr sz="2000" spc="25" dirty="0">
                <a:latin typeface="Symbol"/>
                <a:cs typeface="Symbol"/>
              </a:rPr>
              <a:t> </a:t>
            </a:r>
            <a:r>
              <a:rPr sz="2000" spc="-20" dirty="0">
                <a:latin typeface="Symbol"/>
                <a:cs typeface="Symbol"/>
              </a:rPr>
              <a:t>−</a:t>
            </a:r>
            <a:r>
              <a:rPr sz="2000" spc="-15" dirty="0">
                <a:latin typeface="Times New Roman"/>
                <a:cs typeface="Times New Roman"/>
              </a:rPr>
              <a:t>1</a:t>
            </a:r>
            <a:r>
              <a:rPr sz="2000" spc="-10" dirty="0">
                <a:latin typeface="Times New Roman"/>
                <a:cs typeface="Times New Roman"/>
              </a:rPr>
              <a:t>.3	</a:t>
            </a:r>
            <a:r>
              <a:rPr sz="2000" i="1" spc="-15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00724" y="4930146"/>
            <a:ext cx="257810" cy="359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spc="10" dirty="0">
                <a:latin typeface="Times New Roman"/>
                <a:cs typeface="Times New Roman"/>
              </a:rPr>
              <a:t>R</a:t>
            </a:r>
            <a:r>
              <a:rPr sz="1725" spc="7" baseline="-24154" dirty="0">
                <a:latin typeface="Times New Roman"/>
                <a:cs typeface="Times New Roman"/>
              </a:rPr>
              <a:t>2</a:t>
            </a:r>
            <a:endParaRPr sz="1725" baseline="-24154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85409" y="4903374"/>
            <a:ext cx="168275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i="1" spc="0" dirty="0">
                <a:latin typeface="Times New Roman"/>
                <a:cs typeface="Times New Roman"/>
              </a:rPr>
              <a:t>R</a:t>
            </a:r>
            <a:r>
              <a:rPr sz="1200" spc="15" baseline="-20833" dirty="0">
                <a:latin typeface="Times New Roman"/>
                <a:cs typeface="Times New Roman"/>
              </a:rPr>
              <a:t>2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38982" y="4925840"/>
            <a:ext cx="335752" cy="0"/>
          </a:xfrm>
          <a:custGeom>
            <a:avLst/>
            <a:gdLst/>
            <a:ahLst/>
            <a:cxnLst/>
            <a:rect l="l" t="t" r="r" b="b"/>
            <a:pathLst>
              <a:path w="335752">
                <a:moveTo>
                  <a:pt x="0" y="0"/>
                </a:moveTo>
                <a:lnTo>
                  <a:pt x="335752" y="0"/>
                </a:lnTo>
              </a:path>
            </a:pathLst>
          </a:custGeom>
          <a:ln w="105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5168" y="696306"/>
            <a:ext cx="7011032" cy="5330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95"/>
              </a:spcBef>
            </a:pPr>
            <a:endParaRPr sz="1100" dirty="0"/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The current 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i="1" spc="0" dirty="0">
                <a:latin typeface="Calibri"/>
                <a:cs typeface="Calibri"/>
              </a:rPr>
              <a:t>R</a:t>
            </a:r>
            <a:r>
              <a:rPr sz="1800" i="1" spc="0" baseline="-20833" dirty="0">
                <a:latin typeface="Calibri"/>
                <a:cs typeface="Calibri"/>
              </a:rPr>
              <a:t>1 </a:t>
            </a:r>
            <a:r>
              <a:rPr sz="1800" i="1" spc="-209" baseline="-20833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is equal 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i="1" spc="0" dirty="0">
                <a:latin typeface="Calibri"/>
                <a:cs typeface="Calibri"/>
              </a:rPr>
              <a:t>i</a:t>
            </a:r>
            <a:r>
              <a:rPr sz="1800" i="1" spc="0" baseline="-20833" dirty="0">
                <a:latin typeface="Calibri"/>
                <a:cs typeface="Calibri"/>
              </a:rPr>
              <a:t>a</a:t>
            </a:r>
            <a:endParaRPr sz="1800" baseline="-20833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7768" y="4531116"/>
            <a:ext cx="2108835" cy="316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983739" algn="l"/>
              </a:tabLst>
            </a:pPr>
            <a:r>
              <a:rPr sz="2000" i="1" spc="-10" dirty="0">
                <a:latin typeface="Times New Roman"/>
                <a:cs typeface="Times New Roman"/>
              </a:rPr>
              <a:t>v	</a:t>
            </a:r>
            <a:r>
              <a:rPr sz="1950" i="1" spc="5" dirty="0">
                <a:latin typeface="Times New Roman"/>
                <a:cs typeface="Times New Roman"/>
              </a:rPr>
              <a:t>v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04374" y="4732042"/>
            <a:ext cx="505459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</a:tabLst>
            </a:pPr>
            <a:r>
              <a:rPr sz="2000" i="1" spc="-10" dirty="0">
                <a:latin typeface="Times New Roman"/>
                <a:cs typeface="Times New Roman"/>
              </a:rPr>
              <a:t>i	</a:t>
            </a:r>
            <a:r>
              <a:rPr sz="2000" spc="-15" dirty="0">
                <a:latin typeface="Symbol"/>
                <a:cs typeface="Symbol"/>
              </a:rPr>
              <a:t>=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93618" y="4699989"/>
            <a:ext cx="168275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i="1" spc="0" dirty="0">
                <a:latin typeface="Times New Roman"/>
                <a:cs typeface="Times New Roman"/>
              </a:rPr>
              <a:t>R</a:t>
            </a:r>
            <a:r>
              <a:rPr sz="1200" spc="15" baseline="-20833" dirty="0">
                <a:latin typeface="Times New Roman"/>
                <a:cs typeface="Times New Roman"/>
              </a:rPr>
              <a:t>2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24035" y="5323261"/>
            <a:ext cx="1290320" cy="335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23950" algn="l"/>
              </a:tabLst>
            </a:pPr>
            <a:r>
              <a:rPr sz="1950" spc="10" dirty="0">
                <a:latin typeface="Symbol"/>
                <a:cs typeface="Symbol"/>
              </a:rPr>
              <a:t>=</a:t>
            </a:r>
            <a:r>
              <a:rPr sz="1950" spc="30" dirty="0">
                <a:latin typeface="Symbol"/>
                <a:cs typeface="Symbol"/>
              </a:rPr>
              <a:t> </a:t>
            </a:r>
            <a:r>
              <a:rPr sz="1950" spc="5" dirty="0">
                <a:latin typeface="Symbol"/>
                <a:cs typeface="Symbol"/>
              </a:rPr>
              <a:t>−</a:t>
            </a:r>
            <a:r>
              <a:rPr sz="1950" spc="0" dirty="0">
                <a:latin typeface="Times New Roman"/>
                <a:cs typeface="Times New Roman"/>
              </a:rPr>
              <a:t>0.</a:t>
            </a:r>
            <a:r>
              <a:rPr sz="1950" spc="5" dirty="0">
                <a:latin typeface="Times New Roman"/>
                <a:cs typeface="Times New Roman"/>
              </a:rPr>
              <a:t>78	</a:t>
            </a:r>
            <a:r>
              <a:rPr sz="1950" i="1" spc="10" dirty="0">
                <a:latin typeface="Times New Roman"/>
                <a:cs typeface="Times New Roman"/>
              </a:rPr>
              <a:t>A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73410" y="4938588"/>
            <a:ext cx="251460" cy="352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i="1" spc="0" dirty="0">
                <a:latin typeface="Times New Roman"/>
                <a:cs typeface="Times New Roman"/>
              </a:rPr>
              <a:t>R</a:t>
            </a:r>
            <a:r>
              <a:rPr sz="1725" spc="0" baseline="-24154" dirty="0">
                <a:latin typeface="Times New Roman"/>
                <a:cs typeface="Times New Roman"/>
              </a:rPr>
              <a:t>3</a:t>
            </a:r>
            <a:endParaRPr sz="1725" baseline="-24154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86339" y="4741322"/>
            <a:ext cx="495300" cy="335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44170" algn="l"/>
              </a:tabLst>
            </a:pPr>
            <a:r>
              <a:rPr sz="1950" i="1" spc="5" dirty="0">
                <a:latin typeface="Times New Roman"/>
                <a:cs typeface="Times New Roman"/>
              </a:rPr>
              <a:t>i	</a:t>
            </a:r>
            <a:r>
              <a:rPr sz="1950" spc="10" dirty="0">
                <a:latin typeface="Symbol"/>
                <a:cs typeface="Symbol"/>
              </a:rPr>
              <a:t>=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64369" y="4702199"/>
            <a:ext cx="163830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i="1" spc="-30" dirty="0">
                <a:latin typeface="Times New Roman"/>
                <a:cs typeface="Times New Roman"/>
              </a:rPr>
              <a:t>R</a:t>
            </a:r>
            <a:r>
              <a:rPr sz="1200" spc="15" baseline="-20833" dirty="0">
                <a:latin typeface="Times New Roman"/>
                <a:cs typeface="Times New Roman"/>
              </a:rPr>
              <a:t>3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66828" y="4906036"/>
            <a:ext cx="163830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i="1" spc="-35" dirty="0">
                <a:latin typeface="Times New Roman"/>
                <a:cs typeface="Times New Roman"/>
              </a:rPr>
              <a:t>R</a:t>
            </a:r>
            <a:r>
              <a:rPr sz="1200" spc="15" baseline="-20833" dirty="0">
                <a:latin typeface="Times New Roman"/>
                <a:cs typeface="Times New Roman"/>
              </a:rPr>
              <a:t>3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28" name="object 19">
            <a:extLst>
              <a:ext uri="{FF2B5EF4-FFF2-40B4-BE49-F238E27FC236}">
                <a16:creationId xmlns:a16="http://schemas.microsoft.com/office/drawing/2014/main" id="{1BAE9A2D-A6FD-F74F-B4CA-29CD838E5105}"/>
              </a:ext>
            </a:extLst>
          </p:cNvPr>
          <p:cNvSpPr txBox="1"/>
          <p:nvPr/>
        </p:nvSpPr>
        <p:spPr>
          <a:xfrm>
            <a:off x="3974465" y="329251"/>
            <a:ext cx="120713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spc="95" dirty="0">
                <a:latin typeface="Calibri"/>
                <a:cs typeface="Calibri"/>
              </a:rPr>
              <a:t>Solution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5A3FEF-F6C4-1E8E-2BD3-206C7D83BA57}"/>
                  </a:ext>
                </a:extLst>
              </p:cNvPr>
              <p:cNvSpPr txBox="1"/>
              <p:nvPr/>
            </p:nvSpPr>
            <p:spPr>
              <a:xfrm>
                <a:off x="286512" y="1454188"/>
                <a:ext cx="8162544" cy="4001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2000" i="1" dirty="0">
                    <a:effectLst/>
                    <a:latin typeface="Helvetica" pitchFamily="2" charset="0"/>
                  </a:rPr>
                  <a:t>For the circuit below find the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i="1" dirty="0">
                    <a:effectLst/>
                    <a:latin typeface="Helvetica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effectLst/>
                    <a:latin typeface="Helvetica" pitchFamily="2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effectLst/>
                    <a:latin typeface="Helvetica" pitchFamily="2" charset="0"/>
                  </a:rPr>
                  <a:t>as shown.</a:t>
                </a:r>
                <a:endParaRPr lang="en-US" sz="2000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5A3FEF-F6C4-1E8E-2BD3-206C7D83B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2" y="1454188"/>
                <a:ext cx="8162544" cy="400110"/>
              </a:xfrm>
              <a:prstGeom prst="rect">
                <a:avLst/>
              </a:prstGeom>
              <a:blipFill>
                <a:blip r:embed="rId2"/>
                <a:stretch>
                  <a:fillRect l="-776" t="-6250" b="-312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diagram of a circuit&#10;&#10;Description automatically generated">
            <a:extLst>
              <a:ext uri="{FF2B5EF4-FFF2-40B4-BE49-F238E27FC236}">
                <a16:creationId xmlns:a16="http://schemas.microsoft.com/office/drawing/2014/main" id="{A621E27B-1462-6B4B-B25B-8A33C4CA6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64" y="2207866"/>
            <a:ext cx="5562600" cy="2235200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36D16FDB-4986-B7DD-802A-31A6043B38A1}"/>
              </a:ext>
            </a:extLst>
          </p:cNvPr>
          <p:cNvSpPr txBox="1"/>
          <p:nvPr/>
        </p:nvSpPr>
        <p:spPr>
          <a:xfrm>
            <a:off x="1633728" y="384200"/>
            <a:ext cx="6656832" cy="4959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E</a:t>
            </a:r>
            <a:r>
              <a:rPr b="1" spc="0" dirty="0">
                <a:latin typeface="Calibri"/>
                <a:cs typeface="Calibri"/>
              </a:rPr>
              <a:t>x</a:t>
            </a:r>
            <a:r>
              <a:rPr b="1" spc="-5" dirty="0">
                <a:latin typeface="Calibri"/>
                <a:cs typeface="Calibri"/>
              </a:rPr>
              <a:t>a</a:t>
            </a:r>
            <a:r>
              <a:rPr b="1" spc="0" dirty="0">
                <a:latin typeface="Calibri"/>
                <a:cs typeface="Calibri"/>
              </a:rPr>
              <a:t>m</a:t>
            </a:r>
            <a:r>
              <a:rPr b="1" spc="-5" dirty="0">
                <a:latin typeface="Calibri"/>
                <a:cs typeface="Calibri"/>
              </a:rPr>
              <a:t>ple</a:t>
            </a:r>
            <a:r>
              <a:rPr lang="en-US" b="1" spc="-5" dirty="0">
                <a:latin typeface="Calibri"/>
                <a:cs typeface="Calibri"/>
              </a:rPr>
              <a:t>-Application of voltage and current division 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758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ircuit&#10;&#10;Description automatically generated">
            <a:extLst>
              <a:ext uri="{FF2B5EF4-FFF2-40B4-BE49-F238E27FC236}">
                <a16:creationId xmlns:a16="http://schemas.microsoft.com/office/drawing/2014/main" id="{A621E27B-1462-6B4B-B25B-8A33C4CA6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66" y="1104446"/>
            <a:ext cx="5562600" cy="2235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EA0045-2309-AE31-40B3-2DE6EAAB768B}"/>
              </a:ext>
            </a:extLst>
          </p:cNvPr>
          <p:cNvSpPr/>
          <p:nvPr/>
        </p:nvSpPr>
        <p:spPr>
          <a:xfrm>
            <a:off x="108361" y="2085585"/>
            <a:ext cx="3087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Apply voltage division: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16C829-D419-05EA-3A94-AC0A4FE0EA95}"/>
                  </a:ext>
                </a:extLst>
              </p:cNvPr>
              <p:cNvSpPr txBox="1"/>
              <p:nvPr/>
            </p:nvSpPr>
            <p:spPr>
              <a:xfrm>
                <a:off x="-633984" y="2556029"/>
                <a:ext cx="4976648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18=6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16C829-D419-05EA-3A94-AC0A4FE0E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3984" y="2556029"/>
                <a:ext cx="4976648" cy="792396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5">
            <a:extLst>
              <a:ext uri="{FF2B5EF4-FFF2-40B4-BE49-F238E27FC236}">
                <a16:creationId xmlns:a16="http://schemas.microsoft.com/office/drawing/2014/main" id="{EE957256-C8C4-84C6-C30D-487539CBC541}"/>
              </a:ext>
            </a:extLst>
          </p:cNvPr>
          <p:cNvSpPr txBox="1"/>
          <p:nvPr/>
        </p:nvSpPr>
        <p:spPr>
          <a:xfrm>
            <a:off x="1950720" y="334492"/>
            <a:ext cx="6656832" cy="4959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b="1" spc="-5" dirty="0">
                <a:latin typeface="Calibri"/>
                <a:cs typeface="Calibri"/>
              </a:rPr>
              <a:t>Solution-Application of voltage and current division 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205C6E-7CDD-B2F9-7D5B-FBEBDDFDA10C}"/>
              </a:ext>
            </a:extLst>
          </p:cNvPr>
          <p:cNvSpPr/>
          <p:nvPr/>
        </p:nvSpPr>
        <p:spPr>
          <a:xfrm>
            <a:off x="224185" y="3637353"/>
            <a:ext cx="3054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Apply current division: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8CA2FC-3B5A-7C40-DAF5-27303610E782}"/>
                  </a:ext>
                </a:extLst>
              </p:cNvPr>
              <p:cNvSpPr txBox="1"/>
              <p:nvPr/>
            </p:nvSpPr>
            <p:spPr>
              <a:xfrm>
                <a:off x="-141889" y="4194022"/>
                <a:ext cx="6511158" cy="801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5+10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5+10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8CA2FC-3B5A-7C40-DAF5-27303610E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1889" y="4194022"/>
                <a:ext cx="6511158" cy="801566"/>
              </a:xfrm>
              <a:prstGeom prst="rect">
                <a:avLst/>
              </a:prstGeom>
              <a:blipFill>
                <a:blip r:embed="rId4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A62047-DD91-20C4-8341-9EE444657806}"/>
                  </a:ext>
                </a:extLst>
              </p:cNvPr>
              <p:cNvSpPr txBox="1"/>
              <p:nvPr/>
            </p:nvSpPr>
            <p:spPr>
              <a:xfrm>
                <a:off x="-141889" y="5090592"/>
                <a:ext cx="6511158" cy="794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5+10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5+10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A62047-DD91-20C4-8341-9EE444657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1889" y="5090592"/>
                <a:ext cx="6511158" cy="794064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061724-1E11-87D7-EA9C-7D089EC267EE}"/>
                  </a:ext>
                </a:extLst>
              </p:cNvPr>
              <p:cNvSpPr txBox="1"/>
              <p:nvPr/>
            </p:nvSpPr>
            <p:spPr>
              <a:xfrm>
                <a:off x="108361" y="5979660"/>
                <a:ext cx="1047485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061724-1E11-87D7-EA9C-7D089EC26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61" y="5979660"/>
                <a:ext cx="104748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395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ircuit&#10;&#10;Description automatically generated">
            <a:extLst>
              <a:ext uri="{FF2B5EF4-FFF2-40B4-BE49-F238E27FC236}">
                <a16:creationId xmlns:a16="http://schemas.microsoft.com/office/drawing/2014/main" id="{A621E27B-1462-6B4B-B25B-8A33C4CA6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39" y="725309"/>
            <a:ext cx="5562600" cy="2235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EA0045-2309-AE31-40B3-2DE6EAAB768B}"/>
              </a:ext>
            </a:extLst>
          </p:cNvPr>
          <p:cNvSpPr/>
          <p:nvPr/>
        </p:nvSpPr>
        <p:spPr>
          <a:xfrm>
            <a:off x="165296" y="1248767"/>
            <a:ext cx="3087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Apply voltage division: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16C829-D419-05EA-3A94-AC0A4FE0EA95}"/>
                  </a:ext>
                </a:extLst>
              </p:cNvPr>
              <p:cNvSpPr txBox="1"/>
              <p:nvPr/>
            </p:nvSpPr>
            <p:spPr>
              <a:xfrm>
                <a:off x="-719958" y="1692669"/>
                <a:ext cx="4976648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18=6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16C829-D419-05EA-3A94-AC0A4FE0E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9958" y="1692669"/>
                <a:ext cx="4976648" cy="792396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5">
            <a:extLst>
              <a:ext uri="{FF2B5EF4-FFF2-40B4-BE49-F238E27FC236}">
                <a16:creationId xmlns:a16="http://schemas.microsoft.com/office/drawing/2014/main" id="{EE957256-C8C4-84C6-C30D-487539CBC541}"/>
              </a:ext>
            </a:extLst>
          </p:cNvPr>
          <p:cNvSpPr txBox="1"/>
          <p:nvPr/>
        </p:nvSpPr>
        <p:spPr>
          <a:xfrm>
            <a:off x="1950720" y="334492"/>
            <a:ext cx="6951542" cy="4959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b="1" spc="-5" dirty="0">
                <a:latin typeface="Calibri"/>
                <a:cs typeface="Calibri"/>
              </a:rPr>
              <a:t>Solution-Application of current source transformation</a:t>
            </a:r>
            <a:endParaRPr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A62047-DD91-20C4-8341-9EE444657806}"/>
                  </a:ext>
                </a:extLst>
              </p:cNvPr>
              <p:cNvSpPr txBox="1"/>
              <p:nvPr/>
            </p:nvSpPr>
            <p:spPr>
              <a:xfrm>
                <a:off x="-566493" y="4465860"/>
                <a:ext cx="6511158" cy="642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5+10</m:t>
                          </m:r>
                        </m:den>
                      </m:f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5+10</m:t>
                          </m:r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A62047-DD91-20C4-8341-9EE444657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6493" y="4465860"/>
                <a:ext cx="6511158" cy="642484"/>
              </a:xfrm>
              <a:prstGeom prst="rect">
                <a:avLst/>
              </a:prstGeom>
              <a:blipFill>
                <a:blip r:embed="rId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061724-1E11-87D7-EA9C-7D089EC267EE}"/>
                  </a:ext>
                </a:extLst>
              </p:cNvPr>
              <p:cNvSpPr txBox="1"/>
              <p:nvPr/>
            </p:nvSpPr>
            <p:spPr>
              <a:xfrm>
                <a:off x="6645795" y="4841170"/>
                <a:ext cx="1047485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061724-1E11-87D7-EA9C-7D089EC26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795" y="4841170"/>
                <a:ext cx="104748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E50CCD8-C08C-260A-51C5-7BDDE33C524C}"/>
              </a:ext>
            </a:extLst>
          </p:cNvPr>
          <p:cNvSpPr/>
          <p:nvPr/>
        </p:nvSpPr>
        <p:spPr>
          <a:xfrm>
            <a:off x="108361" y="2708662"/>
            <a:ext cx="4847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Apply Current-source transformation: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E7DCB-A7FC-AFB9-4E02-FA022B27A667}"/>
              </a:ext>
            </a:extLst>
          </p:cNvPr>
          <p:cNvSpPr/>
          <p:nvPr/>
        </p:nvSpPr>
        <p:spPr>
          <a:xfrm>
            <a:off x="27327" y="3919366"/>
            <a:ext cx="3087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Apply voltage division: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34DC37B-A24B-8910-752B-C5C79589F8B5}"/>
                  </a:ext>
                </a:extLst>
              </p14:cNvPr>
              <p14:cNvContentPartPr/>
              <p14:nvPr/>
            </p14:nvContentPartPr>
            <p14:xfrm>
              <a:off x="5388840" y="3693203"/>
              <a:ext cx="83520" cy="8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34DC37B-A24B-8910-752B-C5C79589F8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5840" y="3630563"/>
                <a:ext cx="2091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E0DA8AA-A8F0-3CAB-4090-C20677B86A43}"/>
                  </a:ext>
                </a:extLst>
              </p14:cNvPr>
              <p14:cNvContentPartPr/>
              <p14:nvPr/>
            </p14:nvContentPartPr>
            <p14:xfrm>
              <a:off x="6293520" y="3619043"/>
              <a:ext cx="87120" cy="19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E0DA8AA-A8F0-3CAB-4090-C20677B86A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5880" y="3601403"/>
                <a:ext cx="1227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CF9082A-EF2E-675A-4264-50D6945194FB}"/>
                  </a:ext>
                </a:extLst>
              </p14:cNvPr>
              <p14:cNvContentPartPr/>
              <p14:nvPr/>
            </p14:nvContentPartPr>
            <p14:xfrm>
              <a:off x="5351760" y="3631643"/>
              <a:ext cx="9000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CF9082A-EF2E-675A-4264-50D6945194F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33760" y="3614003"/>
                <a:ext cx="12564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 descr="A diagram of a circuit&#10;&#10;Description automatically generated">
            <a:extLst>
              <a:ext uri="{FF2B5EF4-FFF2-40B4-BE49-F238E27FC236}">
                <a16:creationId xmlns:a16="http://schemas.microsoft.com/office/drawing/2014/main" id="{DBD70A9B-88EB-C250-A0ED-952F70F4DD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67" y="3034872"/>
            <a:ext cx="3926868" cy="1676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9E5A41-1564-64E1-EFE6-1BF13E1330D2}"/>
                  </a:ext>
                </a:extLst>
              </p:cNvPr>
              <p:cNvSpPr txBox="1"/>
              <p:nvPr/>
            </p:nvSpPr>
            <p:spPr>
              <a:xfrm>
                <a:off x="-1487213" y="4996437"/>
                <a:ext cx="6511158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=−2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9E5A41-1564-64E1-EFE6-1BF13E133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87213" y="4996437"/>
                <a:ext cx="6511158" cy="612796"/>
              </a:xfrm>
              <a:prstGeom prst="rect">
                <a:avLst/>
              </a:prstGeom>
              <a:blipFill>
                <a:blip r:embed="rId13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0ED40BB-2205-F194-0696-8EF95EF8E396}"/>
                  </a:ext>
                </a:extLst>
              </p:cNvPr>
              <p:cNvSpPr/>
              <p:nvPr/>
            </p:nvSpPr>
            <p:spPr>
              <a:xfrm>
                <a:off x="145030" y="5515587"/>
                <a:ext cx="55372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Since the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also across the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0ED40BB-2205-F194-0696-8EF95EF8E3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30" y="5515587"/>
                <a:ext cx="5537221" cy="461665"/>
              </a:xfrm>
              <a:prstGeom prst="rect">
                <a:avLst/>
              </a:prstGeom>
              <a:blipFill>
                <a:blip r:embed="rId14"/>
                <a:stretch>
                  <a:fillRect l="-1831" t="-10811" r="-68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26524C-93F4-0CE9-E2B2-1DE7B16891FC}"/>
                  </a:ext>
                </a:extLst>
              </p:cNvPr>
              <p:cNvSpPr txBox="1"/>
              <p:nvPr/>
            </p:nvSpPr>
            <p:spPr>
              <a:xfrm>
                <a:off x="-1487213" y="5967719"/>
                <a:ext cx="6511158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=−1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26524C-93F4-0CE9-E2B2-1DE7B1689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87213" y="5967719"/>
                <a:ext cx="6511158" cy="612796"/>
              </a:xfrm>
              <a:prstGeom prst="rect">
                <a:avLst/>
              </a:prstGeom>
              <a:blipFill>
                <a:blip r:embed="rId1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036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600 BC</a:t>
            </a:r>
          </a:p>
        </p:txBody>
      </p:sp>
      <p:pic>
        <p:nvPicPr>
          <p:cNvPr id="4" name="Content Placeholder 3" descr="Electric Blue Fi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2419" y="1843856"/>
            <a:ext cx="2279827" cy="2849785"/>
          </a:xfrm>
        </p:spPr>
      </p:pic>
      <p:sp>
        <p:nvSpPr>
          <p:cNvPr id="5" name="TextBox 4"/>
          <p:cNvSpPr txBox="1"/>
          <p:nvPr/>
        </p:nvSpPr>
        <p:spPr>
          <a:xfrm>
            <a:off x="304800" y="970002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Static Electricity perceived by 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Thales of Miletus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637489"/>
            <a:ext cx="8382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It is said that the Greek philosopher Thales of Miletus was the first known experimentalist on the static of electricity when he rubbed a rod of amber with cat's fur to attract light objects like feathers.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6876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Thales of Miletus - Greek philosopher </a:t>
            </a:r>
            <a:br>
              <a:rPr lang="en-US" b="1" dirty="0"/>
            </a:br>
            <a:r>
              <a:rPr lang="en-US" b="1" dirty="0"/>
              <a:t>( 624 BC – 546 BC)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Voltage 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-190847" y="470755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 circuit with two resistors in series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2" y="2453331"/>
            <a:ext cx="2777638" cy="2390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28AFC4-6C1D-1543-8E67-9B8D315EE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05" y="2556456"/>
            <a:ext cx="2802477" cy="22941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7316E0-EFC6-844B-AB4F-3A0DD1B687B1}"/>
              </a:ext>
            </a:extLst>
          </p:cNvPr>
          <p:cNvSpPr/>
          <p:nvPr/>
        </p:nvSpPr>
        <p:spPr>
          <a:xfrm>
            <a:off x="6213582" y="5149670"/>
            <a:ext cx="2854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The voltage across a given resistor is equal to that resistor divided by the total of series-connected resistors multiplied by the applied voltage.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E4734-8536-966B-DDB7-856965BE08AF}"/>
              </a:ext>
            </a:extLst>
          </p:cNvPr>
          <p:cNvSpPr txBox="1"/>
          <p:nvPr/>
        </p:nvSpPr>
        <p:spPr>
          <a:xfrm>
            <a:off x="113902" y="1586889"/>
            <a:ext cx="7387856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dirty="0"/>
              <a:t>In this case, we apply </a:t>
            </a:r>
            <a:r>
              <a:rPr lang="en-US" sz="2400" dirty="0">
                <a:solidFill>
                  <a:srgbClr val="FF0000"/>
                </a:solidFill>
              </a:rPr>
              <a:t>Voltage Division formula:</a:t>
            </a:r>
            <a:r>
              <a:rPr lang="en-US" sz="2400" dirty="0"/>
              <a:t>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E1775D-3AF9-58ED-E4EF-6135C91EE580}"/>
              </a:ext>
            </a:extLst>
          </p:cNvPr>
          <p:cNvSpPr/>
          <p:nvPr/>
        </p:nvSpPr>
        <p:spPr>
          <a:xfrm>
            <a:off x="6217834" y="2412856"/>
            <a:ext cx="2529845" cy="1130133"/>
          </a:xfrm>
          <a:prstGeom prst="rect">
            <a:avLst/>
          </a:prstGeom>
          <a:solidFill>
            <a:srgbClr val="FFFFFF">
              <a:alpha val="18977"/>
            </a:srgb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F2D043-3E52-0667-73E8-73D748077CB6}"/>
              </a:ext>
            </a:extLst>
          </p:cNvPr>
          <p:cNvSpPr/>
          <p:nvPr/>
        </p:nvSpPr>
        <p:spPr>
          <a:xfrm>
            <a:off x="6264611" y="3679048"/>
            <a:ext cx="2529846" cy="1130134"/>
          </a:xfrm>
          <a:prstGeom prst="rect">
            <a:avLst/>
          </a:prstGeom>
          <a:solidFill>
            <a:srgbClr val="FFFFFF">
              <a:alpha val="18977"/>
            </a:srgb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0FB920-5FF3-AA89-EB49-7DEC360C94DF}"/>
                  </a:ext>
                </a:extLst>
              </p:cNvPr>
              <p:cNvSpPr txBox="1"/>
              <p:nvPr/>
            </p:nvSpPr>
            <p:spPr>
              <a:xfrm>
                <a:off x="5243534" y="2514463"/>
                <a:ext cx="4572000" cy="8442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0FB920-5FF3-AA89-EB49-7DEC360C9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534" y="2514463"/>
                <a:ext cx="4572000" cy="844205"/>
              </a:xfrm>
              <a:prstGeom prst="rect">
                <a:avLst/>
              </a:prstGeom>
              <a:blipFill>
                <a:blip r:embed="rId4"/>
                <a:stretch>
                  <a:fillRect b="-294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3FE76A-39AA-E35D-FCD2-A975C13CA428}"/>
                  </a:ext>
                </a:extLst>
              </p:cNvPr>
              <p:cNvSpPr txBox="1"/>
              <p:nvPr/>
            </p:nvSpPr>
            <p:spPr>
              <a:xfrm>
                <a:off x="5079722" y="3822013"/>
                <a:ext cx="4572000" cy="8442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3FE76A-39AA-E35D-FCD2-A975C13CA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722" y="3822013"/>
                <a:ext cx="4572000" cy="844205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1068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Voltage Division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28AFC4-6C1D-1543-8E67-9B8D315E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2" y="2492443"/>
            <a:ext cx="2802477" cy="22941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98A087-6844-F04F-8644-75DEBE506C5D}"/>
              </a:ext>
            </a:extLst>
          </p:cNvPr>
          <p:cNvSpPr/>
          <p:nvPr/>
        </p:nvSpPr>
        <p:spPr>
          <a:xfrm>
            <a:off x="2993472" y="2400691"/>
            <a:ext cx="2529845" cy="1130133"/>
          </a:xfrm>
          <a:prstGeom prst="rect">
            <a:avLst/>
          </a:prstGeom>
          <a:solidFill>
            <a:srgbClr val="FFFFFF">
              <a:alpha val="18977"/>
            </a:srgb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8DAAC5-304A-364D-AF42-532846F755A8}"/>
              </a:ext>
            </a:extLst>
          </p:cNvPr>
          <p:cNvSpPr/>
          <p:nvPr/>
        </p:nvSpPr>
        <p:spPr>
          <a:xfrm>
            <a:off x="3040249" y="3666883"/>
            <a:ext cx="2529846" cy="1130134"/>
          </a:xfrm>
          <a:prstGeom prst="rect">
            <a:avLst/>
          </a:prstGeom>
          <a:solidFill>
            <a:srgbClr val="FFFFFF">
              <a:alpha val="18977"/>
            </a:srgb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5634B-3186-AA00-1911-C0AF9545D89C}"/>
              </a:ext>
            </a:extLst>
          </p:cNvPr>
          <p:cNvSpPr txBox="1"/>
          <p:nvPr/>
        </p:nvSpPr>
        <p:spPr>
          <a:xfrm>
            <a:off x="113902" y="1586889"/>
            <a:ext cx="7387856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dirty="0"/>
              <a:t>In this case, we apply </a:t>
            </a:r>
            <a:r>
              <a:rPr lang="en-US" sz="2400" dirty="0">
                <a:solidFill>
                  <a:srgbClr val="FF0000"/>
                </a:solidFill>
              </a:rPr>
              <a:t>Voltage Division formula:</a:t>
            </a:r>
            <a:r>
              <a:rPr lang="en-US" sz="2400" dirty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E5E2CA-7305-3B9C-086D-4BC853713C21}"/>
                  </a:ext>
                </a:extLst>
              </p:cNvPr>
              <p:cNvSpPr txBox="1"/>
              <p:nvPr/>
            </p:nvSpPr>
            <p:spPr>
              <a:xfrm>
                <a:off x="3230877" y="5477894"/>
                <a:ext cx="2762551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𝑣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𝑅</m:t>
                          </m:r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E5E2CA-7305-3B9C-086D-4BC853713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77" y="5477894"/>
                <a:ext cx="2762551" cy="369332"/>
              </a:xfrm>
              <a:prstGeom prst="rect">
                <a:avLst/>
              </a:prstGeom>
              <a:blipFill>
                <a:blip r:embed="rId3"/>
                <a:stretch>
                  <a:fillRect r="-2294" b="-1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C796B47-7090-E0E8-C07C-632D4E556569}"/>
              </a:ext>
            </a:extLst>
          </p:cNvPr>
          <p:cNvSpPr txBox="1"/>
          <p:nvPr/>
        </p:nvSpPr>
        <p:spPr>
          <a:xfrm>
            <a:off x="2941204" y="4857948"/>
            <a:ext cx="4572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dirty="0"/>
              <a:t>Apply KVL,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04657A-FF8B-E05E-3206-92FF731FAA41}"/>
                  </a:ext>
                </a:extLst>
              </p:cNvPr>
              <p:cNvSpPr txBox="1"/>
              <p:nvPr/>
            </p:nvSpPr>
            <p:spPr>
              <a:xfrm>
                <a:off x="3518519" y="6005507"/>
                <a:ext cx="5408917" cy="7518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𝑣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𝑅</m:t>
                          </m:r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04657A-FF8B-E05E-3206-92FF731FA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519" y="6005507"/>
                <a:ext cx="5408917" cy="75187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39F45A-6106-B4BC-0C99-95CE915B0AEC}"/>
                  </a:ext>
                </a:extLst>
              </p:cNvPr>
              <p:cNvSpPr txBox="1"/>
              <p:nvPr/>
            </p:nvSpPr>
            <p:spPr>
              <a:xfrm>
                <a:off x="6605752" y="5385561"/>
                <a:ext cx="2433145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𝑣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𝑅</m:t>
                          </m:r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Times New Roman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Times New Roman"/>
                          <a:sym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39F45A-6106-B4BC-0C99-95CE915B0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752" y="5385561"/>
                <a:ext cx="2433145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9C1C25E-48B0-CB82-8198-790905A64120}"/>
              </a:ext>
            </a:extLst>
          </p:cNvPr>
          <p:cNvSpPr txBox="1"/>
          <p:nvPr/>
        </p:nvSpPr>
        <p:spPr>
          <a:xfrm>
            <a:off x="2151373" y="6179706"/>
            <a:ext cx="165645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dirty="0"/>
              <a:t>Check:</a:t>
            </a:r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EF480B21-DAFE-CAD1-A3B4-6EC7F8572448}"/>
              </a:ext>
            </a:extLst>
          </p:cNvPr>
          <p:cNvSpPr/>
          <p:nvPr/>
        </p:nvSpPr>
        <p:spPr>
          <a:xfrm>
            <a:off x="6106510" y="5616393"/>
            <a:ext cx="651642" cy="147109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ED86AF-0313-FE4B-713E-16C4DA834ECC}"/>
                  </a:ext>
                </a:extLst>
              </p:cNvPr>
              <p:cNvSpPr txBox="1"/>
              <p:nvPr/>
            </p:nvSpPr>
            <p:spPr>
              <a:xfrm>
                <a:off x="2019172" y="2502298"/>
                <a:ext cx="4572000" cy="8442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ED86AF-0313-FE4B-713E-16C4DA834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72" y="2502298"/>
                <a:ext cx="4572000" cy="844205"/>
              </a:xfrm>
              <a:prstGeom prst="rect">
                <a:avLst/>
              </a:prstGeom>
              <a:blipFill>
                <a:blip r:embed="rId6"/>
                <a:stretch>
                  <a:fillRect b="-294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D82F1E-23CE-113B-5B5A-D00E9CA29389}"/>
                  </a:ext>
                </a:extLst>
              </p:cNvPr>
              <p:cNvSpPr txBox="1"/>
              <p:nvPr/>
            </p:nvSpPr>
            <p:spPr>
              <a:xfrm>
                <a:off x="1855360" y="3809848"/>
                <a:ext cx="4572000" cy="8442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D82F1E-23CE-113B-5B5A-D00E9CA29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60" y="3809848"/>
                <a:ext cx="4572000" cy="844205"/>
              </a:xfrm>
              <a:prstGeom prst="rect">
                <a:avLst/>
              </a:prstGeom>
              <a:blipFill>
                <a:blip r:embed="rId7"/>
                <a:stretch>
                  <a:fillRect b="-298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4778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Voltage Division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Assuming the following current direction and voltage polarities,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Applying KVL to the circuit below,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611557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 circuit with two resistors in series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72" y="3511871"/>
            <a:ext cx="2896945" cy="2371452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214622"/>
              </p:ext>
            </p:extLst>
          </p:nvPr>
        </p:nvGraphicFramePr>
        <p:xfrm>
          <a:off x="1138237" y="1671637"/>
          <a:ext cx="857251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500" imgH="241300" progId="Equation.3">
                  <p:embed/>
                </p:oleObj>
              </mc:Choice>
              <mc:Fallback>
                <p:oleObj name="Equation" r:id="rId3" imgW="5715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7" y="1671637"/>
                        <a:ext cx="857251" cy="357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496065"/>
              </p:ext>
            </p:extLst>
          </p:nvPr>
        </p:nvGraphicFramePr>
        <p:xfrm>
          <a:off x="2431257" y="1671637"/>
          <a:ext cx="871539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900" imgH="241300" progId="Equation.3">
                  <p:embed/>
                </p:oleObj>
              </mc:Choice>
              <mc:Fallback>
                <p:oleObj name="Equation" r:id="rId5" imgW="5969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1257" y="1671637"/>
                        <a:ext cx="871539" cy="357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60522"/>
              </p:ext>
            </p:extLst>
          </p:nvPr>
        </p:nvGraphicFramePr>
        <p:xfrm>
          <a:off x="1154112" y="2650590"/>
          <a:ext cx="177165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93800" imgH="241300" progId="Equation.3">
                  <p:embed/>
                </p:oleObj>
              </mc:Choice>
              <mc:Fallback>
                <p:oleObj name="Equation" r:id="rId7" imgW="11938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2" y="2650590"/>
                        <a:ext cx="1771652" cy="357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333385"/>
              </p:ext>
            </p:extLst>
          </p:nvPr>
        </p:nvGraphicFramePr>
        <p:xfrm>
          <a:off x="665161" y="4702433"/>
          <a:ext cx="1766096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228600" progId="Equation.3">
                  <p:embed/>
                </p:oleObj>
              </mc:Choice>
              <mc:Fallback>
                <p:oleObj name="Equation" r:id="rId9" imgW="11430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1" y="4702433"/>
                        <a:ext cx="1766096" cy="357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675162"/>
              </p:ext>
            </p:extLst>
          </p:nvPr>
        </p:nvGraphicFramePr>
        <p:xfrm>
          <a:off x="1107282" y="3789361"/>
          <a:ext cx="8826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1500" imgH="444500" progId="Equation.3">
                  <p:embed/>
                </p:oleObj>
              </mc:Choice>
              <mc:Fallback>
                <p:oleObj name="Equation" r:id="rId11" imgW="571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7282" y="3789361"/>
                        <a:ext cx="882650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676" y="3238609"/>
            <a:ext cx="20015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Apply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Ohm’s law: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A307F9-442E-7A8B-6BAB-B77B323B5262}"/>
                  </a:ext>
                </a:extLst>
              </p:cNvPr>
              <p:cNvSpPr txBox="1"/>
              <p:nvPr/>
            </p:nvSpPr>
            <p:spPr>
              <a:xfrm>
                <a:off x="5444728" y="1682499"/>
                <a:ext cx="457200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Solving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yields,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A307F9-442E-7A8B-6BAB-B77B323B5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728" y="1682499"/>
                <a:ext cx="4572000" cy="369332"/>
              </a:xfrm>
              <a:prstGeom prst="rect">
                <a:avLst/>
              </a:prstGeom>
              <a:blipFill>
                <a:blip r:embed="rId13"/>
                <a:stretch>
                  <a:fillRect l="-1108" t="-6667" b="-2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936A893-35FA-E3EA-A8F6-55961D7D0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360330"/>
              </p:ext>
            </p:extLst>
          </p:nvPr>
        </p:nvGraphicFramePr>
        <p:xfrm>
          <a:off x="6323409" y="2198949"/>
          <a:ext cx="916781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36600" imgH="444500" progId="Equation.3">
                  <p:embed/>
                </p:oleObj>
              </mc:Choice>
              <mc:Fallback>
                <p:oleObj name="Equation" r:id="rId14" imgW="736600" imgH="4445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409" y="2198949"/>
                        <a:ext cx="916781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39054E6-4A58-595C-D796-EE45F5389917}"/>
              </a:ext>
            </a:extLst>
          </p:cNvPr>
          <p:cNvSpPr txBox="1"/>
          <p:nvPr/>
        </p:nvSpPr>
        <p:spPr>
          <a:xfrm>
            <a:off x="5338029" y="2909019"/>
            <a:ext cx="514481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800" dirty="0"/>
              <a:t>Therefore, vR1 and vR2 are given by</a:t>
            </a:r>
            <a:r>
              <a:rPr lang="en-US" dirty="0"/>
              <a:t>,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42C8B47-A3EA-EC1B-C494-0D14171EB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596220"/>
              </p:ext>
            </p:extLst>
          </p:nvPr>
        </p:nvGraphicFramePr>
        <p:xfrm>
          <a:off x="6305016" y="3627637"/>
          <a:ext cx="1223963" cy="855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77760" imgH="685800" progId="Equation.3">
                  <p:embed/>
                </p:oleObj>
              </mc:Choice>
              <mc:Fallback>
                <p:oleObj name="Equation" r:id="rId16" imgW="977760" imgH="6858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016" y="3627637"/>
                        <a:ext cx="1223963" cy="8555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8E9C752-F168-D411-5742-74FF1325ED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669353"/>
              </p:ext>
            </p:extLst>
          </p:nvPr>
        </p:nvGraphicFramePr>
        <p:xfrm>
          <a:off x="6305016" y="4646851"/>
          <a:ext cx="1223962" cy="823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16000" imgH="685800" progId="Equation.3">
                  <p:embed/>
                </p:oleObj>
              </mc:Choice>
              <mc:Fallback>
                <p:oleObj name="Equation" r:id="rId18" imgW="1016000" imgH="68580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016" y="4646851"/>
                        <a:ext cx="1223962" cy="8236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3364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3BCF-6E65-B247-9111-5C50B173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Invalid Examples of Voltage Division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2C770-D33A-ED4A-8EA1-8AFDB88CC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24187"/>
            <a:ext cx="7872248" cy="2507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8076A-D559-2E4A-B552-80FFAE5C2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82" y="3816220"/>
            <a:ext cx="6989636" cy="27685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1A9F8A5-4B00-AD4D-8B9B-39367E17A896}"/>
                  </a:ext>
                </a:extLst>
              </p14:cNvPr>
              <p14:cNvContentPartPr/>
              <p14:nvPr/>
            </p14:nvContentPartPr>
            <p14:xfrm>
              <a:off x="8432008" y="3671747"/>
              <a:ext cx="113400" cy="119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1A9F8A5-4B00-AD4D-8B9B-39367E17A8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68807" y="3608747"/>
                <a:ext cx="239440" cy="2448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250EDA5-FF02-AF46-A945-BAF15EAB43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2" y="3790907"/>
            <a:ext cx="7912100" cy="177800"/>
          </a:xfrm>
          <a:prstGeom prst="rect">
            <a:avLst/>
          </a:prstGeom>
        </p:spPr>
      </p:pic>
      <p:pic>
        <p:nvPicPr>
          <p:cNvPr id="6" name="Picture 5" descr="A black letter and s&#10;&#10;Description automatically generated">
            <a:extLst>
              <a:ext uri="{FF2B5EF4-FFF2-40B4-BE49-F238E27FC236}">
                <a16:creationId xmlns:a16="http://schemas.microsoft.com/office/drawing/2014/main" id="{F2482557-E34F-E066-F6F0-09A1A58DC8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12" y="2360020"/>
            <a:ext cx="363220" cy="36322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01740CF-60D9-9BAB-F42D-22A63E0BC6D9}"/>
              </a:ext>
            </a:extLst>
          </p:cNvPr>
          <p:cNvSpPr/>
          <p:nvPr/>
        </p:nvSpPr>
        <p:spPr>
          <a:xfrm>
            <a:off x="662152" y="3005959"/>
            <a:ext cx="5273260" cy="4230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E4D672C-831F-1CA5-FD2D-1EC23D2CC819}"/>
              </a:ext>
            </a:extLst>
          </p:cNvPr>
          <p:cNvSpPr/>
          <p:nvPr/>
        </p:nvSpPr>
        <p:spPr>
          <a:xfrm>
            <a:off x="1153381" y="5957231"/>
            <a:ext cx="5461731" cy="65281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15921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3BCF-6E65-B247-9111-5C50B173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Invalid Examples of Voltage Division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2C770-D33A-ED4A-8EA1-8AFDB88CC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09080"/>
            <a:ext cx="7872248" cy="2507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8076A-D559-2E4A-B552-80FFAE5C2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82" y="3816220"/>
            <a:ext cx="6989636" cy="27685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1A9F8A5-4B00-AD4D-8B9B-39367E17A896}"/>
                  </a:ext>
                </a:extLst>
              </p14:cNvPr>
              <p14:cNvContentPartPr/>
              <p14:nvPr/>
            </p14:nvContentPartPr>
            <p14:xfrm>
              <a:off x="8432008" y="3671747"/>
              <a:ext cx="113400" cy="119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1A9F8A5-4B00-AD4D-8B9B-39367E17A8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69368" y="3609107"/>
                <a:ext cx="239040" cy="2448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250EDA5-FF02-AF46-A945-BAF15EAB43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2" y="3790907"/>
            <a:ext cx="7912100" cy="177800"/>
          </a:xfrm>
          <a:prstGeom prst="rect">
            <a:avLst/>
          </a:prstGeom>
        </p:spPr>
      </p:pic>
      <p:pic>
        <p:nvPicPr>
          <p:cNvPr id="6" name="Picture 5" descr="A black letter and s&#10;&#10;Description automatically generated">
            <a:extLst>
              <a:ext uri="{FF2B5EF4-FFF2-40B4-BE49-F238E27FC236}">
                <a16:creationId xmlns:a16="http://schemas.microsoft.com/office/drawing/2014/main" id="{F2482557-E34F-E066-F6F0-09A1A58DC8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22" y="2433590"/>
            <a:ext cx="363220" cy="3632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C6A2C1-9727-C629-CA0C-D238CBAFE0B2}"/>
                  </a:ext>
                </a:extLst>
              </p:cNvPr>
              <p:cNvSpPr txBox="1"/>
              <p:nvPr/>
            </p:nvSpPr>
            <p:spPr>
              <a:xfrm>
                <a:off x="417348" y="3284280"/>
                <a:ext cx="3410607" cy="5319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C6A2C1-9727-C629-CA0C-D238CBAFE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8" y="3284280"/>
                <a:ext cx="3410607" cy="5319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9C377A-F4C4-ED45-4E52-93004F1C3BF6}"/>
                  </a:ext>
                </a:extLst>
              </p:cNvPr>
              <p:cNvSpPr txBox="1"/>
              <p:nvPr/>
            </p:nvSpPr>
            <p:spPr>
              <a:xfrm>
                <a:off x="2332202" y="3214777"/>
                <a:ext cx="4572000" cy="5949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9C377A-F4C4-ED45-4E52-93004F1C3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202" y="3214777"/>
                <a:ext cx="4572000" cy="5949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2F8131A-265B-5483-6AF3-2467677DC325}"/>
              </a:ext>
            </a:extLst>
          </p:cNvPr>
          <p:cNvSpPr txBox="1"/>
          <p:nvPr/>
        </p:nvSpPr>
        <p:spPr>
          <a:xfrm>
            <a:off x="662152" y="3284280"/>
            <a:ext cx="762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04A035-C14B-ED93-3DE6-C0E4B038AC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83722"/>
            <a:ext cx="4111296" cy="276390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2060ACD-C3C7-531F-91D4-D85BB8052DFB}"/>
              </a:ext>
            </a:extLst>
          </p:cNvPr>
          <p:cNvSpPr/>
          <p:nvPr/>
        </p:nvSpPr>
        <p:spPr>
          <a:xfrm>
            <a:off x="484191" y="5938455"/>
            <a:ext cx="5973759" cy="65281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14A9EC-169A-EC9D-FEBB-C248689DAE94}"/>
                  </a:ext>
                </a:extLst>
              </p:cNvPr>
              <p:cNvSpPr txBox="1"/>
              <p:nvPr/>
            </p:nvSpPr>
            <p:spPr>
              <a:xfrm>
                <a:off x="484191" y="5886880"/>
                <a:ext cx="2985231" cy="7204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14A9EC-169A-EC9D-FEBB-C248689DA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1" y="5886880"/>
                <a:ext cx="2985231" cy="720454"/>
              </a:xfrm>
              <a:prstGeom prst="rect">
                <a:avLst/>
              </a:prstGeom>
              <a:blipFill>
                <a:blip r:embed="rId11"/>
                <a:stretch>
                  <a:fillRect t="-20690" b="-9827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DE8AD-98AC-B4B0-67F5-C2C67EBD721A}"/>
                  </a:ext>
                </a:extLst>
              </p:cNvPr>
              <p:cNvSpPr txBox="1"/>
              <p:nvPr/>
            </p:nvSpPr>
            <p:spPr>
              <a:xfrm>
                <a:off x="3380214" y="6039367"/>
                <a:ext cx="4572000" cy="6745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DE8AD-98AC-B4B0-67F5-C2C67EBD7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214" y="6039367"/>
                <a:ext cx="4572000" cy="674544"/>
              </a:xfrm>
              <a:prstGeom prst="rect">
                <a:avLst/>
              </a:prstGeom>
              <a:blipFill>
                <a:blip r:embed="rId12"/>
                <a:stretch>
                  <a:fillRect t="-62963" b="-9444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2716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  <a:tailEnd type="arrow"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4942</TotalTime>
  <Words>1730</Words>
  <Application>Microsoft Macintosh PowerPoint</Application>
  <PresentationFormat>On-screen Show (4:3)</PresentationFormat>
  <Paragraphs>481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Avenir Roman</vt:lpstr>
      <vt:lpstr>Calibri</vt:lpstr>
      <vt:lpstr>Cambria Math</vt:lpstr>
      <vt:lpstr>Chalkboard</vt:lpstr>
      <vt:lpstr>Helvetica</vt:lpstr>
      <vt:lpstr>Symbol</vt:lpstr>
      <vt:lpstr>Times New Roman</vt:lpstr>
      <vt:lpstr>Times New Roman Bold</vt:lpstr>
      <vt:lpstr>Default</vt:lpstr>
      <vt:lpstr>Equation</vt:lpstr>
      <vt:lpstr>EEL 3004 Electrical Networks   Lecture #6  Simple Circuit Analysis  Voltage and Current Division Formulas &amp; Current-voltage source transformation  </vt:lpstr>
      <vt:lpstr>Simple Circuit Analysis Techniques</vt:lpstr>
      <vt:lpstr>Lecture Objectives</vt:lpstr>
      <vt:lpstr>Voltage Division</vt:lpstr>
      <vt:lpstr>Voltage Division</vt:lpstr>
      <vt:lpstr>Voltage Division</vt:lpstr>
      <vt:lpstr>Voltage Division</vt:lpstr>
      <vt:lpstr>Invalid Examples of Voltage Division</vt:lpstr>
      <vt:lpstr>Invalid Examples of Voltage Division</vt:lpstr>
      <vt:lpstr>Invalid Examples of Voltage Division</vt:lpstr>
      <vt:lpstr>Invalid Examples of Voltage Division</vt:lpstr>
      <vt:lpstr>Invalid Examples of Voltage Division</vt:lpstr>
      <vt:lpstr>Invalid Examples of Voltage Division</vt:lpstr>
      <vt:lpstr>Voltage Division Formula</vt:lpstr>
      <vt:lpstr>Example</vt:lpstr>
      <vt:lpstr>Example</vt:lpstr>
      <vt:lpstr>Example</vt:lpstr>
      <vt:lpstr>Example</vt:lpstr>
      <vt:lpstr>Example</vt:lpstr>
      <vt:lpstr>Example</vt:lpstr>
      <vt:lpstr>Example</vt:lpstr>
      <vt:lpstr>Current Division</vt:lpstr>
      <vt:lpstr>Current Division</vt:lpstr>
      <vt:lpstr>Current Division</vt:lpstr>
      <vt:lpstr>Current Division</vt:lpstr>
      <vt:lpstr>Current Division</vt:lpstr>
      <vt:lpstr>Example</vt:lpstr>
      <vt:lpstr>Example</vt:lpstr>
      <vt:lpstr>Example</vt:lpstr>
      <vt:lpstr>Example</vt:lpstr>
      <vt:lpstr>Example</vt:lpstr>
      <vt:lpstr>Example</vt:lpstr>
      <vt:lpstr>Example 6 (Solution)</vt:lpstr>
      <vt:lpstr>Source Transformation</vt:lpstr>
      <vt:lpstr>PowerPoint Presentation</vt:lpstr>
      <vt:lpstr>PowerPoint Presentation</vt:lpstr>
      <vt:lpstr>PowerPoint Presentation</vt:lpstr>
      <vt:lpstr>PowerPoint Presentation</vt:lpstr>
      <vt:lpstr>Solution</vt:lpstr>
      <vt:lpstr>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600 BC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 3004 ELECTRIC NETWORKS    Issa Batarseh  August 25, 2015</dc:title>
  <dc:creator>Ala'a Amarin</dc:creator>
  <cp:lastModifiedBy>Issa Batarseh</cp:lastModifiedBy>
  <cp:revision>307</cp:revision>
  <dcterms:modified xsi:type="dcterms:W3CDTF">2024-01-30T20:46:58Z</dcterms:modified>
</cp:coreProperties>
</file>