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.xml" ContentType="application/vnd.openxmlformats-officedocument.presentationml.notesSlide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58"/>
  </p:notesMasterIdLst>
  <p:sldIdLst>
    <p:sldId id="499" r:id="rId2"/>
    <p:sldId id="257" r:id="rId3"/>
    <p:sldId id="500" r:id="rId4"/>
    <p:sldId id="262" r:id="rId5"/>
    <p:sldId id="397" r:id="rId6"/>
    <p:sldId id="293" r:id="rId7"/>
    <p:sldId id="430" r:id="rId8"/>
    <p:sldId id="398" r:id="rId9"/>
    <p:sldId id="360" r:id="rId10"/>
    <p:sldId id="399" r:id="rId11"/>
    <p:sldId id="432" r:id="rId12"/>
    <p:sldId id="401" r:id="rId13"/>
    <p:sldId id="379" r:id="rId14"/>
    <p:sldId id="402" r:id="rId15"/>
    <p:sldId id="403" r:id="rId16"/>
    <p:sldId id="404" r:id="rId17"/>
    <p:sldId id="436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98" r:id="rId33"/>
    <p:sldId id="420" r:id="rId34"/>
    <p:sldId id="421" r:id="rId35"/>
    <p:sldId id="422" r:id="rId36"/>
    <p:sldId id="424" r:id="rId37"/>
    <p:sldId id="452" r:id="rId38"/>
    <p:sldId id="453" r:id="rId39"/>
    <p:sldId id="454" r:id="rId40"/>
    <p:sldId id="456" r:id="rId41"/>
    <p:sldId id="457" r:id="rId42"/>
    <p:sldId id="458" r:id="rId43"/>
    <p:sldId id="485" r:id="rId44"/>
    <p:sldId id="504" r:id="rId45"/>
    <p:sldId id="489" r:id="rId46"/>
    <p:sldId id="578" r:id="rId47"/>
    <p:sldId id="491" r:id="rId48"/>
    <p:sldId id="579" r:id="rId49"/>
    <p:sldId id="568" r:id="rId50"/>
    <p:sldId id="562" r:id="rId51"/>
    <p:sldId id="563" r:id="rId52"/>
    <p:sldId id="575" r:id="rId53"/>
    <p:sldId id="580" r:id="rId54"/>
    <p:sldId id="576" r:id="rId55"/>
    <p:sldId id="577" r:id="rId56"/>
    <p:sldId id="507" r:id="rId57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6395" autoAdjust="0"/>
  </p:normalViewPr>
  <p:slideViewPr>
    <p:cSldViewPr snapToGrid="0" snapToObjects="1">
      <p:cViewPr varScale="1">
        <p:scale>
          <a:sx n="104" d="100"/>
          <a:sy n="104" d="100"/>
        </p:scale>
        <p:origin x="21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1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8T14:48:41.2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515 55 24575,'-7'0'0,"-1"0"0,1 0 0,-1 0 0,1 0 0,-1 0 0,0 0 0,1 0 0,-5 0 0,4 0 0,-4 0 0,4 0 0,1 0 0,-1 0 0,-4 0 0,4 0 0,-4 0 0,4 0 0,1 0 0,-5 0 0,4 0 0,-8 0 0,7 0 0,-3 0 0,1 0 0,2 0 0,-3 0 0,4-8 0,-3 6 0,2-5 0,-3 7 0,4 0 0,1 0 0,-1-4 0,1 4 0,-1-4 0,1 4 0,-1 0 0,1 0 0,0 0 0,0 0 0,-1 0 0,1 0 0,0 0 0,3-3 0,-3 2 0,3-2 0,-3 3 0,-1 0 0,4-4 0,-3 3 0,3-2 0,-4 3 0,1 0 0,-1 0 0,1 0 0,-1-3 0,1 2 0,0-3 0,-1 4 0,1-3 0,0 2 0,0-2 0,6 3 0,5 0 0,4 0 0,7 0 0,-6 0 0,6 0 0,-2 0 0,4 0 0,-1 0 0,1 0 0,-1 0 0,1 0 0,0 0 0,-5 0 0,4 0 0,-8 0 0,4 0 0,-1 0 0,-2 0 0,3 0 0,-5 0 0,1 0 0,-1 0 0,0 0 0,1 0 0,-1 0 0,0 0 0,0 0 0,0 0 0,0 0 0,0 0 0,0 3 0,0-2 0,0 2 0,0 1 0,1-4 0,-1 7 0,0-6 0,-3 5 0,3-5 0,-7 5 0,4-2 0,-8 3 0,0-3 0,-3-1 0,-5 1 0,0-4 0,-1 7 0,-3-6 0,3 3 0,-3-1 0,-1-2 0,0 3 0,0-4 0,1 4 0,-1-3 0,0 2 0,0-3 0,1 0 0,3 0 0,-3 0 0,7 0 0,-2 0 0,3 0 0,1 0 0,-1 3 0,1-2 0,0 2 0,-1-3 0,4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04:55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24575,'5'3'0,"1"0"0,-1 2 0,0 0 0,0 0 0,1 1 0,-3-1 0,1 3 0,-1-3 0,5 5 0,-2-4 0,1 2 0,-2-3 0,1 0 0,-1 3 0,0-2 0,1 1 0,1 1 0,-1-2 0,2 1 0,-3-1 0,3 1 0,-3-1 0,1 2 0,-4-1 0,-4-1 0,-1 2 0,-3-3 0,1 0 0,-3 3 0,2-2 0,-1 2 0,1-3 0,1 0 0,-3 3 0,2-2 0,-1 1 0,-1 1 0,2-5 0,-2 4 0,3-4 0,-1 2 0,1-2 0,0 2 0,-1-2 0,1 2 0,0 1 0,-1-4 0,1 3 0,0-2 0,2 2 0,-2 1 0,4-3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04:5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8 24575,'-5'0'0,"-1"0"0,1 0 0,-3 0 0,0 0 0,0 0 0,-7 0 0,8 0 0,-6 0 0,6 0 0,1 0 0,-2 0 0,-4 0 0,5 0 0,-6 0 0,8 0 0,-3 0 0,2 0 0,-2 0 0,3 0 0,-3 0 0,2 0 0,-1 0 0,-6 0 0,6 0 0,-5 0 0,7 0 0,-8-3 0,6 2 0,-5-2 0,4 3 0,2 0 0,-2 0 0,3 0 0,-3 0 0,2 0 0,-1 0 0,1 0 0,-1 0 0,1 0 0,-2 0 0,3 0 0,-3 0 0,2 0 0,-2 0 0,3 0 0,-3 0 0,2 2 0,1 1 0,3 2 0,2 0 0,0 1 0,0 1 0,0 2 0,0-1 0,0 2 0,0-2 0,0 0 0,0 7 0,0-8 0,0 5 0,0-4 0,0 0 0,0 0 0,0 2 0,0-4 0,0 4 0,0-2 0,0 3 0,0-3 0,0 2 0,0-4 0,0 1 0,0-2 0,0 8 0,0-6 0,0 5 0,0-4 0,0-3 0,0 3 0,0 4 0,0-5 0,0 6 0,0-8 0,0 3 0,0 0 0,0 7 0,0-6 0,0 6 0,0-2 0,0-1 0,0 7 0,0-2 0,0-1 0,0-1 0,0 1 0,0-5 0,0 5 0,0-6 0,0 5 0,0-3 0,0 8 0,0-11 0,0 6 0,0-2 0,0-1 0,0 7 0,0-9 0,0 9 0,0-9 0,0 5 0,0-5 0,0 1 0,0 4 0,0-3 0,0 3 0,0-5 0,0 6 0,0-5 0,0 2 0,0 2 0,0-8 0,0 5 0,0 1 0,0-4 0,0 6 0,0-4 0,0-3 0,0 6 0,0-4 0,0 5 0,0-4 0,3 4 0,-3-3 0,4 0 0,-4 3 0,2-6 0,-1 11 0,1-10 0,-2 2 0,0 0 0,2-5 0,-1 6 0,1-6 0,1 6 0,0-1 0,1 3 0,-2-7 0,2 7 0,-4-8 0,3 5 0,-3-4 0,0-2 0,0 1 0,0-2 0,0 3 0,0-2 0,3 2 0,-3-3 0,3 2 0,-1 2 0,-1-1 0,1 2 0,-2-4 0,0 1 0,0-1 0,0 1 0,0-1 0,2 2 0,1-3 0,0 2 0,0-1 0,-3 2 0,0-3 0,0 3 0,0-2 0,0 1 0,2-1 0,-4-1 0,4 0 0,-9 3 0,6-5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23:35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0 24575,'0'78'0,"0"-11"0,0-39 0,-4-1 0,3 6 0,-7-9 0,-1 8 0,-5 2 0,0-8 0,-3 12 0,7-20 0,-6 4 0,-1 7 0,-1-10 0,-3 10 0,4-12 0,-4 0 0,3 0 0,-9 1 0,5-5 0,-1 4 0,-3-7 0,8 2 0,-9-3 0,14-1 0,-8-3 0,12 2 0,-6-6 0,6 2 0,-2-3 0,49 7 0,51 6 0,14 2 0,-25-5 0,9-3-246,-11 3 0,21 5 0,-5-2 0,-33-8-65,-38-9 311,-8 1 0,-2 2 0,-3-2 0,3 3 0,-3 10 0,0-4 983,-5 13-671,-3-7-312,0 5 0,0 0 0,0 4 0,0-3 0,-3 3 0,-6-4 0,0 0 0,-12 0 0,7 0 0,-8 0 0,6 0 0,-6 0 0,4 0 0,-3 0 0,3 5 0,5-9 0,-3 8 0,7-13 0,1 4 0,1-4 0,6-1 0,34-40 0,-17 20 0,41-45 0,-24 20 0,10-7 0,3-11 0,-2 11 0,2-11 0,-8 11 0,0 1 0,-13 9 0,-1 6 0,-7 7 0,-3 4 0,-3 7 0,-7 3 0,3 4 0,-6-9 0,6 3 0,-2-8 0,7 1 0,5-1 0,1 5 0,4-3 0,-10 7 0,4-3 0,-8 4 0,4 0 0,-5 4 0,1 0 0,11 4 0,19-5 0,24-2 0,34-12-492,-38 12 0,3-1 144,12-6 0,3 0 348,-1 5 0,1 1 0,9-6 0,0-2-492,-4 4 0,-1 0 295,4-3 0,-6 0 1,15-3-1,-27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23:37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24575,'18'39'0,"-6"1"0,-5-26 0,-2 7 0,-1-9 0,3 5 0,-6 4 0,7-3 0,-4 8 0,6 2 0,-1 1 0,0 4 0,4-6 0,-2 1 0,2-1 0,-4-4 0,-1-2 0,0-8 0,0 2 0,0-6 0,0 2 0,-1-3 0,1-1 0,-1-2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25:2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24575,'-4'0'0,"1"0"0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27:25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24575,'20'16'0,"-3"-2"0,-9-2 0,-1-3 0,-2 2 0,2-3 0,-3-1 0,4 5 0,-1-4 0,1 4 0,0-5 0,-4 5 0,3-3 0,-7 2 0,7-3 0,-6-1 0,5 4 0,-2-3 0,3-1 0,0-4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11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378 121 24575,'-47'-12'0,"-4"4"0,27 4 0,-6 1 0,0 2 0,-3-6 0,6 5 0,-11-2 0,19-2 0,-7 4 0,6-8 0,10 10 0,-4-6 0,5 5 0,41-7 0,-22 5 0,33-4 0,-35 3 0,3 3 0,2-5 0,-4 6 0,3-6 0,-9-2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07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1 398 24575,'65'60'0,"-1"0"0,1 0 0,0 0 0,4 25 0,-5-2 0,-3-48 0,-5-80 0,-3-45 0,-9 10 0,-13 34 0,-4 5 0,4-4 0,-6 6 0,-14 17 0,-4 6 0,3-4 0,-7 10 0,14-18 0,-8 16 0,4-10 0,-8 14 0,-3 3 0,-26 30 0,16-16 0,-23 29 0,10-9 0,8-11 0,-13 22 0,18-23 0,-6 8 0,6-5 0,-2-8 0,-4 17 0,7-15 0,-8 33 0,5-17 0,-4 38 0,3-22 0,5 13 0,1-9 0,3-20 0,-3 8 0,5-26 0,0 3 0,0-4 0,0-3 0,0 7 0,0-8 0,-3 5 0,3 0 0,-5-2 0,2 5 0,-2-6 0,2 1 0,0-2 0,1 2 0,-1-1 0,0 1 0,-4-2 0,3 3 0,-1-3 0,-7-33 0,5 15 0,-7-31 0,6 31 0,-1-4 0,3 8 0,-1-2 0,1 0 0,1 2 0,-3-4 0,2 4 0,-4-4 0,4 4 0,-6-9 0,-10 1 0,9-3 0,-20-7 0,22 11 0,-9-7 0,1 1 0,6 8 0,-5-6 0,10 12 0,3-1 0,-5-4 0,3 1 0,0-2 0,4 4 0,3-1 0,0-3 0,0 0 0,0-2 0,0 4 0,6-6 0,5-8 0,1 0 0,14-20 0,-5 14 0,21-18 0,-1 6 0,10-16 0,-1 5 0,18-9 0,-14 16 0,17-1 0,-15 9 0,0 0 0,4 0 0,5 4 0,-19 11 0,14-7 0,-27 17 0,3-9 0,-10 16 0,-6-5 0,-4 5 0,-2-2 0,1 4 0,-2 3 0,-1 0 0,1-2 0,-3 1 0,-4-1 0,13 2 0,-10 0 0,8 0 0,-5 0 0,-5 0 0,6 0 0,-6 0 0,4 2 0,9 12 0,-3 2 0,5 9 0,-1 1 0,6 8 0,-5-10 0,-1 9 0,-11-24 0,-3 4 0,3-6 0,-2 2 0,0-1 0,0 2 0,-3-4 0,1 6 0,-1-5 0,0 5 0,1-6 0,13 27 0,-10-19 0,14 23 0,5 1 0,1 1 0,1-2 0,-8-9 0,-16-20 0,1-2 0,1 3 0,5-4 0,-3 2 0,2 0 0,-4-2 0,-2-2 0,1-1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09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 1 24575,'-30'6'0,"6"0"0,16 2 0,2-5 0,-9 8 0,1-3 0,0 2 0,-1 2 0,7-6 0,-1 2 0,-1-3 0,-7 12 0,-1-8 0,-3 8 0,6-9 0,4-2 0,3 2 0,-7-2 0,5 2 0,-5-2 0,4 2 0,0 0 0,1 0 0,1 0 0,1 0 0,3-3 0,-7 4 0,4-2 0,-4 4 0,4-5 0,2 2 0,-2-3 0,1-2 0,-2 4 0,22 5 0,-3-5 0,16 8 0,-13-14 0,1 4 0,-4-5 0,10 0 0,-8 0 0,17 0 0,-11 0 0,8 0 0,3 0 0,-15 0 0,15 0 0,-4 0 0,-6 0 0,10 0 0,-4 0 0,8 0 0,8 0 0,9 0 0,3 0 0,-1 0 0,-2 0 0,-22 0 0,1 0 0,-20 0 0,4 0 0,-5 2 0,-5 11 0,2-3 0,-5 21 0,-5-3 0,4 13 0,-20 9 0,12 3 0,-26 8 0,9-5 0,1 4 0,-7-18 0,18 7 0,-14-16 0,17-7 0,-6-6 0,10-10 0,1 1 0,-2 0 0,2-1 0,1-1 0,0-2 0,-3-1 0,2-1 0,-4 0 0,1 1 0,-2-1 0,1 0 0,1-2 0,-5 6 0,6-5 0,-20 7 0,18-7 0,-18 3 0,14 1 0,-3-1 0,4-1 0,3-1 0,-3-1 0,3-1 0,-5 5 0,9-7 0,-1 6 0,-6-4 0,4 3 0,-12-4 0,9 3 0,-1-2 0,3 0 0,4-1 0,-1-2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12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0 24575,'0'26'0,"0"-4"0,0-1 0,0 5 0,-6 24 0,5 11 0,-4 3 0,-8 15 0,10-16 0,-9 8 0,12-28 0,0 5 0,0-31 0,0 4 0,-2-13 0,1-2 0,-1 6 0,2-3 0,0 2 0,0-1 0,0-2 0,0 2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8T14:49:38.5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 24575,'7'0'0,"0"0"0,1 0 0,-1 0 0,1 0 0,-1 0 0,1 0 0,-1 0 0,1 0 0,-1 0 0,0 0 0,5 0 0,0 0 0,0 0 0,3 0 0,-3 0 0,0 0 0,-1 0 0,-3 0 0,-1 0 0,1 0 0,-1 0 0,1 0 0,-1 0 0,1-3 0,-1 2 0,1-2 0,-1 3 0,0 0 0,0 0 0,0 0 0,0 0 0,0 0 0,0 0 0,0 0 0,0 0 0,0 0 0,0 0 0,0 0 0,0 0 0,0 0 0,0 0 0,0 0 0,0 0 0,0 0 0,1 0 0,-1 0 0,1 0 0,-1 0 0,-3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14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0 396 24575,'22'-20'0,"-1"5"0,-13 7 0,7 2 0,-8 0 0,5 0 0,-7 1 0,3-1 0,0-1 0,1 1 0,-1-9 0,9-4 0,-6 4 0,9-4 0,-8 5 0,-2-2 0,6-2 0,-8 4 0,12 1 0,-11 4 0,11-5 0,-10 6 0,4-4 0,4-6 0,-8 8 0,9-7 0,-13 12 0,2-1 0,-3-2 0,0 0 0,3 0 0,-2 0 0,2 2 0,4-3 0,-7 3 0,4-4 0,-9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3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24575,'75'-4'0,"0"0"0,0 0 0,30 0 0,-30-1 0,-65 3 0,-6 1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39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24575,'5'8'0,"-2"7"0,0-6 0,-3 11 0,2-8 0,-1 1 0,1 2 0,-2-8 0,0 6 0,2-6 0,-1-1 0,1 2 0,-2-3 0,0 3 0,0 0 0,0 0 0,0 2 0,0-4 0,0 4 0,0-4 0,0 2 0,0-3 0,0 1 0,0-1 0,0 7 0,0-5 0,0 6 0,0-6 0,0-1 0,0 2 0,0-3 0,0 3 0,0-2 0,0 2 0,0-3 0,0 3 0,3 0 0,0 0 0,0 2 0,-1-4 0,-2 2 0,0-3 0,0 3 0,0-2 0,0 1 0,0-1 0,0-3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1:41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24575,'9'0'0,"-2"0"0,-1 0 0,1 0 0,-1 0 0,2 0 0,-3 0 0,3 0 0,-2 0 0,2 0 0,-3 0 0,3 0 0,0 0 0,0 0 0,2 0 0,-4 0 0,2 0 0,4 0 0,-5 2 0,6-2 0,-6 3 0,-1-3 0,4 0 0,-4 0 0,4 5 0,-4-4 0,4 3 0,-2-4 0,1 0 0,-2 0 0,-1 0 0,1 0 0,-1 0 0,2 0 0,-3 0 0,3 0 0,-2 0 0,2 0 0,-3 0 0,-2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2:24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24575,'6'0'0,"-1"0"0,3 0 0,-2 0 0,1 0 0,6 0 0,-6 0 0,5 0 0,-7 0 0,3 0 0,0 0 0,1 0 0,1 0 0,-4 0 0,1 0 0,-1 0 0,1 0 0,2 0 0,-1 0 0,2 0 0,-4 0 0,1 0 0,-1 0 0,1 0 0,-1 0 0,4 0 0,-1 0 0,-1 0 0,0 0 0,-3 0 0,3 0 0,-2 0 0,1 0 0,-1 0 0,1 0 0,-1 0 0,2 0 0,-3 0 0,3 0 0,-2 0 0,1 0 0,-1 0 0,1 0 0,-1 0 0,2 0 0,-3-2 0,3 1 0,-5-1 0,2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2:2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24575,'8'0'0,"0"0"0,0 0 0,2 0 0,-4 0 0,2 0 0,-3 0 0,3 0 0,-2 0 0,4 0 0,-2 0 0,0 0 0,0 0 0,-3 0 0,3 0 0,-2 0 0,1 0 0,-1 0 0,1 0 0,-1 0 0,2 0 0,-3 0 0,3 0 0,-2 0 0,2 0 0,-3 0 0,3 0 0,-2 0 0,1 0 0,-1 0 0,-1 0 0,0 0 0,0 0 0,1 0 0,-1 0 0,3 2 0,-2-1 0,1 1 0,-4-2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2:2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24575,'0'5'0,"0"3"0,0-2 0,0 4 0,0-4 0,0 1 0,0-1 0,0-1 0,0 0 0,0 3 0,0 0 0,0 0 0,0 3 0,0-6 0,0 3 0,0-3 0,0 3 0,0-2 0,0 2 0,0-3 0,0 3 0,0-2 0,0 1 0,0-1 0,0 1 0,0-1 0,2 4 0,1-4 0,0 2 0,0-3 0,-1 3 0,-4-2 0,4 1 0,-2 1 0,1-2 0,1 4 0,-2-4 0,-2 2 0,1-5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3:06.4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0 24575,'-14'60'0,"0"1"0,0-3 0,10-17 0,12-35 0,0 0 0,16-4 0,-12 0 0,17-1 0,-4 6 0,-2 0 0,3 0 0,-11-1 0,1-6 0,-7 0 0,3 0 0,-1 0 0,-5 0 0,6 0 0,-3 0 0,-1 0 0,4 2 0,-5 1 0,3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3:10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0 210 24575,'30'-9'0,"-1"-1"0,-8 6 0,18-16 0,-13 9 0,22-11 0,-12 2 0,6 6 0,3-8 0,5 6 0,2 3 0,10-5 0,-19 8 0,-4 4 0,-17 3 0,-6 0 0,-3 0 0,-8 0 0,-2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3:12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24575,'25'25'0,"-3"-3"0,-5-5 0,-9-9 0,20 20 0,-20-20 0,9 9 0,8 2 0,-15-10 0,17 10 0,-21-16 0,1 2 0,1 0 0,-2 1 0,4 2 0,-2-3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8T14:49:41.3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24575,'7'0'0,"4"0"0,-2 0 0,7 0 0,-8 0 0,8 0 0,-8 0 0,8 0 0,-8 0 0,4 0 0,-5 0 0,1 0 0,3 0 0,-2 0 0,2 0 0,-3 0 0,-1 0 0,1 0 0,-1 0 0,1 0 0,-1 0 0,1 0 0,-1 0 0,0 0 0,0 0 0,0 0 0,0 0 0,0 0 0,0 0 0,0 0 0,0 0 0,1 0 0,-1 0 0,0 0 0,-1 0 0,1 0 0,0 0 0,-3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4:0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24575,'6'0'0,"-1"0"0,3 0 0,-2 0 0,1 0 0,6 0 0,-6 0 0,5 0 0,-7 0 0,3 0 0,0 0 0,1 0 0,1 0 0,-4 0 0,1 0 0,-1 0 0,1 0 0,2 0 0,-1 0 0,2 0 0,-4 0 0,1 0 0,-1 0 0,1 0 0,-1 0 0,4 0 0,-1 0 0,-1 0 0,0 0 0,-3 0 0,3 0 0,-2 0 0,1 0 0,-1 0 0,1 0 0,-1 0 0,2 0 0,-3 0 0,3 0 0,-2 0 0,1 0 0,-1 0 0,1 0 0,-1 0 0,2 0 0,-3-2 0,3 1 0,-5-1 0,2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4:0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24575,'8'0'0,"0"0"0,0 0 0,2 0 0,-4 0 0,2 0 0,-3 0 0,3 0 0,-2 0 0,4 0 0,-2 0 0,0 0 0,0 0 0,-3 0 0,3 0 0,-2 0 0,1 0 0,-1 0 0,1 0 0,-1 0 0,2 0 0,-3 0 0,3 0 0,-2 0 0,2 0 0,-3 0 0,3 0 0,-2 0 0,1 0 0,-1 0 0,-1 0 0,0 0 0,0 0 0,1 0 0,-1 0 0,3 2 0,-2-1 0,1 1 0,-4-2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4:0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24575,'0'5'0,"0"3"0,0-2 0,0 4 0,0-4 0,0 1 0,0-1 0,0-1 0,0 0 0,0 3 0,0 0 0,0 0 0,0 3 0,0-6 0,0 3 0,0-3 0,0 3 0,0-2 0,0 2 0,0-3 0,0 3 0,0-2 0,0 1 0,0-1 0,0 1 0,0-1 0,2 4 0,1-4 0,0 2 0,0-3 0,-1 3 0,-4-2 0,4 1 0,-2 1 0,1-2 0,1 4 0,-2-4 0,-2 2 0,1-5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27:41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24575,'22'41'0,"-2"-8"0,-2-7 0,-1-8 0,-3 3 0,2 0 0,-6-3 0,6 4 0,-7-6 0,3 1 0,0 0 0,-2 4 0,2-3 0,-3 8 0,4-3 0,-3-1 0,3 4 0,-5-8 0,5 8 0,-3-8 0,2 4 0,-4-10 0,0 4 0,0-8 0,0 4 0,0-5 0,-4 1 0,2 3 0,-5-3 0,3 3 0,-4-3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6:29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0 24575,'3'26'0,"-3"-6"0,3-10 0,-3-4 0,0 8 0,0-7 0,0 8 0,0-7 0,0 1 0,0 3 0,-3-3 0,3 2 0,-3 3 0,3-7 0,0 8 0,0-2 0,0-3 0,0 9 0,0-12 0,0 8 0,0-2 0,0-4 0,0 4 0,0-1 0,0-2 0,0 5 0,0-4 0,-6 4 0,4-6 0,-4 6 0,6-2 0,-2-1 0,1 3 0,-4-4 0,5-3 0,-3 7 0,3-8 0,0 22 0,0-20 0,-2 12 0,1-8 0,-6-4 0,6 11 0,-6-10 0,6 9 0,-4-12 0,5 8 0,-6-2 0,5-4 0,-8 11 0,7-13 0,-7 5 0,4 10 0,2-13 0,-16 24 0,16-23 0,-14 15 0,14-14 0,-11 19 0,10-16 0,-8 11 0,8-10 0,-2-3 0,0 3 0,-3 1 0,5-7 0,-5 6 0,6-7 0,0 8 0,-4-5 0,3 2 0,-1 2 0,0-5 0,2 5 0,-5-4 0,5-3 0,-5 2 0,5-4 0,-2 4 0,-3-2 0,2 0 0,-1 2 0,1-4 0,1 7 0,-1-7 0,1 4 0,-3-2 0,0 0 0,-1 8 0,1-5 0,1 5 0,0-6 0,1 1 0,-2 0 0,2-3 0,3 0 0,-4-1 0,4 2 0,-3-1 0,2 2 0,3-2 0,-4 0 0,5 2 0,-3-1 0,3 4 0,0-4 0,0 1 0,6 4 0,-2-6 0,8 4 0,10-5 0,-3-5 0,11 2 0,-9-4 0,9 0 0,3 0 0,8 0 0,9 0 0,3 0 0,8 0 0,-9 0 0,-1 0 0,-10-9 0,-13 4 0,1-8 0,-18 8 0,9-6 0,-8 3 0,4-2 0,-1-2 0,-6 6 0,6-4 0,-9 5 0,4-3 0,-4 2 0,2-2 0,-1 1 0,-1 1 0,2-2 0,-3 0 0,1 2 0,-3-4 0,1-1 0,-6 0 0,2 0 0,-6 3 0,-1 0 0,-2 2 0,-1-1 0,-1 4 0,3-2 0,-3 2 0,5-3 0,-4 3 0,-1-1 0,-5 0 0,-3 1 0,5-1 0,-5 1 0,9 2 0,-3-4 0,5 2 0,3-5 0,-3 2 0,-3 1 0,0-2 0,0 5 0,1-2 0,4 4 0,-4 0 0,2 0 0,-3 0 0,2 0 0,-1 0 0,0 0 0,-15 0 0,10 0 0,-8 2 0,14 1 0,1 0 0,-2 2 0,-3-2 0,-4 7 0,0-3 0,-3 3 0,-1 7 0,-1-4 0,-13 7 0,15-4 0,-10-2 0,17 1 0,-2-2 0,4-3 0,-5 3 0,7-2 0,-4-2 0,8-1 0,0-3 0,-3 3 0,2-2 0,-2 2 0,-4 1 0,4-3 0,-6 6 0,5-6 0,1 1 0,-2-1 0,1 1 0,1-1 0,0 2 0,3-3 0,-3 3 0,2-2 0,-4 2 0,2-3 0,2 0 0,-4 3 0,9 0 0,-4 0 0,5 2 0,5-1 0,-2-1 0,5 0 0,0-3 0,2 0 0,24 9 0,-11-9 0,17 9 0,-24-13 0,4 5 0,-3-2 0,4 0 0,9 9 0,-6-8 0,15 10 0,-21-9 0,7 4 0,-15-4 0,-1-1 0,1-2 0,-2-1 0,0-1 0,7 4 0,-1 2 0,0-2 0,-1 1 0,-8-6 0,5 3 0,-1 0 0,1 2 0,1 3 0,-6-5 0,3 4 0,2-2 0,-1 4 0,2-1 0,-1 0 0,-4-5 0,4 1 0,-2 2 0,0 0 0,0 1 0,-3-1 0,0 1 0,1 2 0,1-1 0,-1-1 0,2-1 0,0 1 0,-2-1 0,4 4 0,-4-4 0,1 2 0,-4 0 0,0 0 0,-3 5 0,-3-2 0,3 0 0,-3-1 0,3 0 0,0 2 0,0-2 0,0 0 0,0-1 0,0 1 0,0 3 0,0-4 0,0 1 0,0 3 0,0-4 0,0 4 0,0-3 0,0-2 0,0 10 0,0-8 0,0 7 0,0-9 0,0 1 0,0 8 0,0-9 0,0 6 0,0-6 0,0-2 0,0 9 0,0-8 0,0 5 0,0-2 0,0-3 0,0 5 0,0 1 0,0-3 0,0 2 0,0-4 0,0 0 0,0 5 0,0-4 0,0 1 0,0 0 0,0-4 0,0 7 0,0-5 0,0 0 0,0 7 0,0-8 0,0 5 0,0 3 0,0-7 0,0 7 0,0-8 0,0-1 0,0 11 0,0-9 0,0 7 0,0-5 0,0-4 0,0 7 0,0-5 0,0 0 0,0 5 0,0-4 0,0 1 0,3 7 0,-2-9 0,2 7 0,-3-8 0,3 2 0,-3 4 0,3-4 0,-3 1 0,0 0 0,2-4 0,-1 7 0,1-5 0,-2 0 0,0 7 0,0-8 0,0 5 0,2-4 0,-1 0 0,1 3 0,-2 0 0,0-3 0,0 2 0,0-2 0,0 3 0,0 2 0,0-4 0,0 1 0,0 0 0,0-4 0,0 7 0,5-5 0,-4 0 0,4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6:35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24575,'29'0'0,"-4"0"0,-15 0 0,14 0 0,-10 0 0,15 0 0,-3 0 0,-7 0 0,10 0 0,-13 0 0,5 0 0,1 0 0,8 0 0,2 0 0,1 0 0,-3 0 0,0 0 0,2 0 0,10 0 0,-10 0 0,-2 0 0,0 0 0,-6 0 0,6 0 0,0 0 0,-11 0 0,10 0 0,-13 0 0,15 0 0,-8 0 0,7 0 0,-9 0 0,-4 0 0,12 0 0,-17 0 0,16 0 0,-14 0 0,3 0 0,-2 0 0,9 0 0,-5 0 0,7 0 0,-6 0 0,14 0 0,-8 0 0,14 0 0,-19 0 0,9 0 0,-6 0 0,6 0 0,-13 0 0,3 0 0,-9 0 0,10-3 0,-12 2 0,10-2 0,-9 3 0,3 0 0,2 0 0,-8 0 0,12 0 0,-7 0 0,9 0 0,-9 0 0,7 0 0,-10 0 0,12 0 0,-5 0 0,14 0 0,-6 0 0,33 0 0,-37 0 0,27 0 0,-38 0 0,11 0 0,-8 0 0,1 0 0,2 0 0,-6 0 0,11 0 0,-10 0 0,12 0 0,-15 0 0,8 0 0,-7 0 0,-2 0 0,6 2 0,-8 8 0,1-2 0,-10 6 0,1-5 0,-3-1 0,4 2 0,-3-2 0,1 3 0,0-3 0,-1 0 0,-2-1 0,-5 3 0,4-1 0,-20 7 0,20-9 0,-15 3 0,11-5 0,-4-1 0,3 0 0,-5-1 0,9-3 0,-10 0 0,10 0 0,-5 0 0,7 5 0,-3-4 0,-4 4 0,3-5 0,-8 0 0,8 0 0,-4 2 0,1-1 0,5 1 0,-9 1 0,9-2 0,-5 2 0,7-3 0,0 0 0,-2 0 0,1 0 0,-2 0 0,1 0 0,1 0 0,-8 0 0,6 0 0,-11 0 0,15 0 0,-8 0 0,7 0 0,0 0 0,-16 0 0,15 0 0,-13 0 0,17 0 0,-3 0 0,-3 0 0,0 0 0,0 0 0,3 0 0,-2 0 0,1 0 0,-2 0 0,1 0 0,2 0 0,-5 0 0,4 0 0,-1 0 0,-1 0 0,5 0 0,-7-4 0,5-2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6:37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24575,'34'36'0,"-14"-14"0,0 4 0,-3-7 0,10 9 0,-5-7 0,5 6 0,-19-18 0,12 10 0,-7-8 0,6 8 0,1-2 0,7 0 0,-4 4 0,-1-8 0,-1 14 0,-12-17 0,10 15 0,-11-20 0,-2 1 0,4 1 0,-4-1 0,2 2 0,-13-31 0,3 16 0,-8-25 0,5 26 0,-1-1 0,-1-1 0,1 2 0,-2-2 0,0 3 0,0-3 0,-3 0 0,3-1 0,-3-1 0,6 4 0,-6-4 0,5 4 0,-1-4 0,1 4 0,1-2 0,-1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6:41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1788 1 24575,'-28'0'0,"-2"0"0,13 0 0,-4 0 0,4 0 0,-12 0 0,15 0 0,-24 0 0,19 0 0,-6 0 0,-4 0 0,17 0 0,-16 0 0,18 0 0,-10 0 0,8 0 0,-8 0 0,8 0 0,-8 0 0,8 0 0,-8 0 0,10 0 0,-5 0 0,7 0 0,-3 0 0,-4 0 0,5 0 0,-5 0 0,7 0 0,-3 0 0,-4 0 0,5 0 0,-5 0 0,7 0 0,-7 0 0,-2 0 0,3 0 0,-15 0 0,20 0 0,-20 0 0,20 0 0,-11 0 0,8 0 0,-1 0 0,-2 0 0,5 0 0,-5 0 0,4 0 0,3 0 0,-7 0 0,5 0 0,-5 0 0,4 0 0,-4 0 0,-2 0 0,-4 0 0,-9 0 0,13 0 0,-11 0 0,13 0 0,-1 0 0,3 0 0,2 0 0,3 0 0,-3 0 0,3 0 0,-7 0 0,6 0 0,-12 0 0,12 0 0,-4 0 0,6 0 0,-2 0 0,-9 0 0,8 0 0,-5 0 0,8 0 0,1 0 0,-14 0 0,12 0 0,-17 0 0,16 0 0,-4 0 0,-2 0 0,8 0 0,-8 0 0,6 0 0,1 0 0,-7 0 0,8 0 0,-8 0 0,2 0 0,1 0 0,-3 0 0,4 0 0,-4 0 0,5 0 0,-2 0 0,1 0 0,5 0 0,-14 0 0,12 0 0,-6 0 0,1 0 0,3 0 0,-3 0 0,3 0 0,4 0 0,-9 0 0,8 0 0,-5 0 0,1 0 0,5 0 0,-7 0 0,5 0 0,-1 0 0,-1 0 0,2 0 0,-3 0 0,3 2 0,-2-1 0,1 1 0,1 0 0,-2 1 0,1 0 0,1 0 0,-2-3 0,1 0 0,-2 2 0,1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5:16:45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24575,'26'11'0,"-2"-1"0,-18-4 0,2-3 0,-1 4 0,-1-4 0,2 5 0,0 0 0,-2-3 0,4 6 0,0 2 0,-2-4 0,-1 3 0,-2-6 0,2 4 0,0-4 0,3 7 0,-5-7 0,1 4 0,-1-5 0,0 3 0,1 0 0,-1-2 0,3 4 0,-3-4 0,3 1 0,-3 1 0,1 0 0,-1 1 0,8-11 0,-6 2 0,5-9 0,-7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7:19:53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24575,'-1'-3'0,"2"1"0,3 2 0,1 0 0,2 0 0,-1 0 0,3 0 0,3 2 0,3-1 0,-2 1 0,5 4 0,-12-5 0,5 5 0,-4-6 0,1 0 0,-1 0 0,0 0 0,0 2 0,1-1 0,2 1 0,4-2 0,-6 2 0,18-1 0,-17 1 0,10-2 0,-12 0 0,-1 0 0,1 0 0,-2 0 0,2 0 0,-2 0 0,2 0 0,12 4 0,-8-3 0,11 3 0,-14-4 0,-1 0 0,-5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8T14:49:50.1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7:19:54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24575,'-3'11'0,"1"-2"0,2 17 0,0-13 0,0 14 0,0-4 0,0-6 0,0 10 0,0-17 0,0 2 0,0 2 0,0-8 0,0 6 0,0-1 0,0-5 0,0 6 0,0-5 0,0-2 0,0 2 0,0-2 0,0 2 0,0-2 0,0 2 0,0-2 0,0 2 0,0-1 0,0 1 0,0-3 0,0-1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7:19:57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20 24575,'7'0'0,"1"0"0,-1 0 0,2 0 0,-3 0 0,1 0 0,-3 0 0,3 0 0,-1 0 0,3 0 0,3 0 0,-3 0 0,8 0 0,-10-2 0,4 1 0,-6-1 0,2 2 0,1-4 0,-1 2 0,2-2 0,-3 4 0,1 0 0,-2-2 0,2 1 0,-2-1 0,2 2 0,-2 0 0,2 0 0,-2 0 0,2 0 0,-2 0 0,2 0 0,-2 0 0,2 0 0,-2 2 0,2-1 0,-1 1 0,1-2 0,-2 0 0,2 0 0,-2 0 0,4 2 0,-3-1 0,1 1 0,-3-2 0,1 0 0,-4 0 0,-4 0 0,-5 0 0,1 0 0,0 0 0,2 0 0,-7 0 0,4 0 0,-11 0 0,8 0 0,-7 0 0,7 0 0,-7 0 0,7 0 0,-8 0 0,11 0 0,-6 0 0,6 0 0,1 0 0,0 0 0,0 0 0,1 0 0,-1 0 0,2 0 0,-2 0 0,2 0 0,-2 0 0,2 0 0,-3 0 0,3 0 0,-2 0 0,2 0 0,-2 0 0,-1 0 0,1 0 0,-3 0 0,3 0 0,-1 0 0,-1 0 0,3 0 0,-1 2 0,2-1 0,-2 1 0,2-2 0,0 0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7:27:50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 24575,'4'0'0,"1"2"0,2 0 0,-1 3 0,1 0 0,-2 0 0,-1 0 0,3 2 0,-1-2 0,1 2 0,-2-4 0,2 1 0,-2 1 0,2 0 0,-2 2 0,0-4 0,0 1 0,2 1 0,-2 1 0,2-1 0,-2-3 0,0 0 0,2-2 0,-2 5 0,2-5 0,-2 5 0,0-3 0,0 3 0,0-2 0,2 1 0,-4 1 0,-1 0 0,-5 2 0,-2-2 0,0 0 0,0 2 0,1-4 0,-1 4 0,0-4 0,0 1 0,0 1 0,0 0 0,0 0 0,0 0 0,0-2 0,-2 1 0,1-4 0,-1 5 0,2-3 0,1 3 0,-1 0 0,0 0 0,0 0 0,0 0 0,0-1 0,-2 1 0,1 0 0,-1 0 0,2 0 0,0 0 0,0 0 0,-2-1 0,2 1 0,-2 0 0,2 0 0,-2 0 0,1 0 0,-1-3 0,0 3 0,2-3 0,0 1 0,3-1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9:29.33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1 916,'5'36,"1"1,1 6,-1-1,-6-8,1-1,5 25,7-22,1-3,3 6,-3-8,-7-12,-1-7,4-8,4-2,12-15,9-4,3-15,-9 14,3 0,1-6,1 0,7 0,1 0,-2-7,2 0,4 3,0 0,-3-6,1-2,-6 11,2 0,-1-1,9-10,-1-2,-8 9,1 0,-2 0,5-11,0 1,-9 12,1 0,0 0,11-13,0 1,-4 4,1-1,-11 10,0-1,-1 1,9-10,-1 0,2 3,0 0,-4 2,-1 1,-5 8,-2 0,-3-1,-1 1,18-12,-21 12,-1 6,-19 13,2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40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33 24575,'-49'0'0,"-2"0"0,40 0 0,-8 0 0,11 0 0,0 0 0,-4 0 0,3-4 0,-3 4 0,4-4 0,0 4 0,-8-7 0,3 5 0,-4-5 0,6 3 0,6 3 0,2-2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1:16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1 24575,'0'34'0,"0"-6"0,0 3 0,-10 2 0,7-5 0,-18 16 0,14-16 0,-15 17 0,10-11 0,-5 4 0,6-5 0,0-1 0,1 0 0,-1-5 0,5 3 0,-3-9 0,8 10 0,-7-10 0,6 4 0,-7 0 0,8-4 0,-4 5 0,5-7 0,-5 6 0,4-4 0,-4 5 0,5-12 0,0 5 0,0-9 0,0 3 0,0-4 0,0 0 0,4 0 0,6 0 0,10-4 0,7 0 0,5-5 0,7 0 0,-5 0 0,11 0 0,-5 0 0,0 0 0,-1 0 0,-7 0 0,0 0 0,-5 0 0,-2 0 0,-5 0 0,-1 0 0,-4 0 0,-1 0 0,-5 0 0,-1-4 0,1 3 0,0-7 0,-4 0 0,-1-1 0,-4-3 0,0 3 0,0 1 0,0-4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01:19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327 0 24575,'-28'0'0,"5"0"0,14 0 0,0 0 0,-5 0 0,4 0 0,-4 0 0,5 0 0,0 0 0,1 0 0,-5 0 0,4 0 0,-3 0 0,3 0 0,0 4 0,0 1 0,0 0 0,0 2 0,0-6 0,1 7 0,-4-7 0,3 2 0,-3-3 0,3 0 0,0 0 0,-5 0 0,4 0 0,-4 0 0,6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40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33 24575,'-49'0'0,"-2"0"0,40 0 0,-8 0 0,11 0 0,0 0 0,-4 0 0,3-4 0,-3 4 0,4-4 0,0 4 0,-8-7 0,3 5 0,-4-5 0,6 3 0,6 3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40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33 24575,'-49'0'0,"-2"0"0,40 0 0,-8 0 0,11 0 0,0 0 0,-4 0 0,3-4 0,-3 4 0,4-4 0,0 4 0,-8-7 0,3 5 0,-4-5 0,6 3 0,6 3 0,2-2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4:4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24575,'7'0'0,"2"0"0,2 0 0,4 0 0,4 0 0,0-2 0,-1 1 0,-5-2 0,-7 2 0,-2 0 0,-2 1 0,0-1 0,0 1 0,0-1 0,2 1 0,1-1 0,5 0 0,0 0 0,2 0 0,2 1 0,1 0 0,5 0 0,5 0 0,0 0 0,-1 0 0,-8-1 0,-7 1 0,-7-4 0,-1 2 0,-1-1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22:49:45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1389 0 24575,'-34'0'0,"-8"0"0,22 0 0,-13 0 0,7 0 0,-2 0 0,3 0 0,3 0 0,-7 0 0,10 0 0,-10 0 0,12 0 0,0 0 0,0 0 0,5 0 0,-4 0 0,7 0 0,-6 0 0,6 0 0,-7 0 0,8 0 0,-8 0 0,7 0 0,-6 0 0,2 0 0,1 0 0,-4 0 0,7 0 0,-6 0 0,6 0 0,-7 0 0,3 0 0,1 0 0,-4 0 0,3 0 0,1 0 0,-4 0 0,3 0 0,-3 0 0,-1 0 0,4 0 0,-3 0 0,4 0 0,-1 0 0,-3 0 0,3 0 0,1 0 0,-4 0 0,3 0 0,-3 0 0,-1 0 0,0 0 0,0 4 0,1-3 0,-5 2 0,4-3 0,-3 0 0,7 0 0,-3 0 0,8 0 0,-8 0 0,7 0 0,-6 0 0,6 0 0,-7 0 0,3 0 0,1 0 0,-4 0 0,7 0 0,-6 0 0,2 0 0,-4 0 0,5 0 0,-4 0 0,3 0 0,-3 0 0,-1 0 0,0 0 0,4 0 0,-2 0 0,2 0 0,0 0 0,-2 0 0,6 0 0,-3 0 0,5 0 0,-4 0 0,2 0 0,-1 0 0,2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4:5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24575,'10'0'0,"0"0"0,2-1 0,2 0 0,1-1 0,1 0 0,0 0 0,-3 0 0,-5 2 0,1 0 0,-4 0 0,0 0 0,0 0 0,-3 0 0,5-1 0,6 0 0,1 1 0,9 0 0,-2 0 0,-2 0 0,-2 0 0,0 0 0,1 0 0,2 3 0,1-1 0,-6 0 0,-9-3 0,-5 0 0,-4-1 0,2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4:5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24575,'0'9'0,"0"1"0,-1 1 0,0 0 0,1 3 0,0 1 0,1 8 0,0-2 0,0 3 0,0-5 0,-1-4 0,0 0 0,1-1 0,-1-2 0,1-2 0,-1-2 0,0-3 0,0-1 0,0-2 0,0 1 0,0 0 0,0 1 0,0-2 0,0 0 0,0 1 0,0-3 0,2 0 0,-1-1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4:5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24575,'1'7'0,"0"0"0,-1 2 0,2 4 0,2 6 0,3 5 0,2 2 0,5 3 0,-1-6 0,-1 0 0,-5-9 0,-3-3 0,-3-6 0,-1-1 0,1 0 0,-1-2 0,1 1 0,0 0 0,0 5 0,0 1 0,2 6 0,-2-4 0,1 1 0,0-5 0,-1 2 0,1 3 0,0 2 0,0 1 0,1-3 0,-2-3 0,0-3 0,-1-2 0,1-2 0,-1-1 0,1 1 0,0 1 0,-1 1 0,1-1 0,-1 0 0,0 0 0,1 0 0,-1 0 0,1 1 0,0 3 0,0 0 0,0 0 0,0-3 0,2-3 0,1-4 0,1-1 0,1-2 0,0 1 0,-1 0 0,1-1 0,-1-1 0,1 1 0,-1 0 0,2-2 0,0 1 0,2-3 0,0 0 0,2-2 0,-2 2 0,0 1 0,-3 4 0,-3-1 0,2 1 0,-1-1 0,-1 2 0,0-1 0,0 2 0,0-2 0,0 2 0,2-3 0,-1 1 0,2-2 0,-2 1 0,2 1 0,-1-1 0,1 1 0,-1 0 0,-1 1 0,1 0 0,-3-1 0,2 1 0,0-1 0,2-1 0,1-1 0,0 1 0,0-2 0,2 0 0,-1-1 0,3 1 0,-4 1 0,0 1 0,-4 2 0,1 1 0,-3 1 0,1 0 0,1 1 0,-1-1 0,0 0 0,-1 1 0,0-1 0,1 0 0,1-2 0,2-3 0,2 0 0,0 0 0,0 1 0,-3 3 0,-2 1 0,-1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4:5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24575,'-1'3'0,"0"1"0,1-1 0,0 0 0,0 3 0,0 0 0,0 3 0,1 2 0,0-1 0,0 0 0,1-1 0,-1-1 0,1 0 0,3-1 0,2 0 0,0-2 0,-1-2 0,-1-1 0,-4-2 0,4-1 0,1-1 0,2-3 0,1 1 0,-1-1 0,-1 1 0,-2 1 0,-3 1 0,0 1 0,-2-1 0,3 0 0,-2 0 0,2-1 0,-1 0 0,2-1 0,-1-1 0,0 0 0,-1 0 0,0 0 0,-1 0 0,2 1 0,-3 0 0,3-1 0,-2 0 0,0 1 0,0 0 0,0 3 0,-1-1 0,1 6 0,-1-1 0,1 8 0,-1-2 0,0 2 0,0 1 0,0 1 0,1 0 0,1 1 0,1 0 0,0 0 0,1 0 0,-2 0 0,1-1 0,-2-3 0,0-4 0,-1-4 0,0 0 0,0 1 0,0-1 0,0 1 0,0 0 0,-1 2 0,0 0 0,1-1 0,-1 1 0,1-2 0,-1 0 0,0 0 0,1 0 0,-2 0 0,2-1 0,-3 0 0,1 1 0,-2 3 0,1-3 0,-1 1 0,-1-4 0,-1 0 0,-1 0 0,3 0 0,0 0 0,2 0 0,1 0 0,-1 0 0,0 0 0,1 0 0,-3-1 0,3 1 0,-3 0 0,2 0 0,0 0 0,1-1 0,0 0 0,1-1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0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24575,'0'4'0,"0"0"0,1-3 0,-1 0 0,2 0 0,-1 0 0,0-1 0,1 1 0,0-1 0,2 0 0,-1 1 0,3-1 0,3 2 0,2-1 0,1 1 0,-3-1 0,-4 0 0,-3-1 0,0 0 0,0 0 0,0 0 0,1 0 0,-1 0 0,1-1 0,-1 1 0,1-2 0,-1 1 0,0 0 0,-1-1 0,2 1 0,-1-1 0,1 1 0,-1 0 0,0 1 0,0 0 0,1 0 0,-1 0 0,0 0 0,0 0 0,-1 0 0,0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2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24575,'0'7'0,"0"0"0,0-1 0,0 0 0,0 3 0,0-2 0,0 2 0,-1 2 0,0 2 0,-2 3 0,1 4 0,0-3 0,1 7 0,1-3 0,0 0 0,0-2 0,0-6 0,0-2 0,0-3 0,0-2 0,0 1 0,0 3 0,0 0 0,-1 0 0,1 0 0,-2-4 0,1 4 0,-1-2 0,1 4 0,-1 1 0,2 2 0,-2 0 0,2-4 0,-1-3 0,1-5 0,1-3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2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24575,'-8'6'0,"0"1"0,-3 4 0,-2 0 0,0 0 0,0 0 0,4-5 0,2-1 0,3-1 0,0-1 0,-2 0 0,-3 2 0,-1 1 0,-4 1 0,2 0 0,1-1 0,1 0 0,4-4 0,0 1 0,3-2 0,0 0 0,1 1 0,-1 0 0,1 1 0,-1 1 0,2-2 0,-1 1 0,6 1 0,0 1 0,6 4 0,-2 0 0,1 0 0,0 1 0,0-1 0,1 0 0,0-1 0,0 0 0,0-1 0,-4-1 0,-2-2 0,-1-3 0,-3 1 0,1-2 0,0 2 0,-1-1 0,4 3 0,1 2 0,5 6 0,1 0 0,1 1 0,-3-3 0,-2-5 0,-4-3 0,-2-1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2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24575,'-4'-1'0,"1"0"0,0 1 0,-2 0 0,-5 0 0,-5 0 0,-5 0 0,-1-1 0,2 1 0,5-1 0,5 1 0,2 1 0,4 0 0,0 1 0,0 0 0,-1 1 0,-1 2 0,-2-1 0,2 1 0,-3 1 0,3-1 0,-1 3 0,2-2 0,-1 0 0,2-2 0,0 0 0,0 0 0,0 3 0,-1-1 0,-1 3 0,-1-1 0,1-1 0,1 0 0,1-1 0,2 0 0,-1-1 0,2 1 0,-1-1 0,1 1 0,-1-1 0,0 0 0,1-1 0,-1 2 0,1-1 0,0 3 0,0 0 0,0 0 0,0-2 0,0-3 0,0-1 0,0 0 0,1 0 0,-1 0 0,1 2 0,0 0 0,1 0 0,0-1 0,1 0 0,0 1 0,1 0 0,1-1 0,-2-2 0,0 0 0,-2-1 0,1 0 0,1 1 0,1-1 0,0 1 0,3 0 0,1 0 0,3 1 0,0 0 0,0-1 0,-3-1 0,-4 0 0,1 0 0,-1 0 0,3 0 0,-1 0 0,-1 0 0,-1 0 0,0 0 0,3 0 0,4 1 0,-1 0 0,1-1 0,-5 0 0,3-2 0,-5 0 0,2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2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24575,'-1'7'0,"-1"2"0,-1 0 0,0 5 0,-1 0 0,0 3 0,2-2 0,1 1 0,-1-2 0,0 1 0,0 0 0,0 1 0,-1 0 0,1 0 0,-1 2 0,1 1 0,0-1 0,0-4 0,1-2 0,-1-6 0,1 1 0,-1 0 0,0 1 0,0 0 0,1-3 0,0-1 0,0-2 0,1 1 0,-2 2 0,1 0 0,0 1 0,0-1 0,5-2 0,1-2 0,5-1 0,2 0 0,7 0 0,6 2 0,8 0 0,1 0 0,2 0 0,-8 0 0,-9-2 0,-5-2 0,-6-2 0,-4 0 0,1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2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24575,'5'1'0,"0"-1"0,1 1 0,1-1 0,8 0 0,9 0 0,11 0 0,11 1 0,-1-1 0,10 2 0,-5-2 0,-3 2 0,-11-2 0,-17 0 0,-12 0 0,-3 0 0,-3 0 0,3 0 0,0 0 0,0-1 0,-1 0 0,-1 0 0,-1 0 0,0-1 0,-2-1 0,0 0 0,-2-1 0,0 0 0,-2 1 0,0-2 0,-8-4 0,-2-4 0,-1 0 0,1 0 0,6 5 0,-1 0 0,3 2 0,1 2 0,4 1 0,1 3 0,-2-3 0,-4-4 0,-1-2 0,-1-2 0,3 5 0,4 2 0,2 5 0,4 2 0,-1 0 0,1 1 0,4 4 0,0 1 0,11 7 0,0 1 0,5 1 0,-2-2 0,-4-5 0,-6-3 0,-4-3 0,-7-2 0,-2 0 0,-3 2 0,-1 0 0,-1 1 0,0 2 0,2-1 0,-1-1 0,2-1 0,0-2 0,1 0 0,-1 0 0,-1 2 0,-3 3 0,-2 1 0,-5 4 0,0-1 0,1 0 0,3-2 0,2-2 0,5-4 0,0-2 0,2 1 0,-2-2 0,2 2 0,-1-1 0,2-1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22:49:47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1421 1 24575,'-30'0'0,"-4"0"0,15 0 0,-8 0 0,-6 0 0,9 0 0,-8 0 0,9 0 0,-9 0 0,7 0 0,-2 0 0,6 0 0,-2 0 0,-4 0 0,-1 0 0,-5 0 0,9 0 0,-8 0 0,10 0 0,-6 0 0,5 0 0,-3 0 0,8 0 0,-3 0 0,-1 0 0,4 0 0,-3 0 0,-1 0 0,4 0 0,-3 0 0,-1 0 0,5 0 0,-5 0 0,9 0 0,-2 0 0,6 0 0,-7 0 0,8 3 0,-4-2 0,4 2 0,-4-3 0,4 0 0,-4 0 0,0 4 0,4-3 0,-8 3 0,3-4 0,1 0 0,-4 0 0,3 3 0,-3-2 0,-1 3 0,0-4 0,0 0 0,0 0 0,1 0 0,-6 0 0,4 0 0,-3 0 0,4 0 0,-5 0 0,4 0 0,-3 0 0,8 0 0,-3 0 0,8 0 0,-4 0 0,4 0 0,-3 0 0,2 0 0,-2 0 0,3 0 0,-3 0 0,2 0 0,-2 0 0,1 0 0,1 0 0,-1 0 0,6 13 0,1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4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24575,'0'6'0,"0"4"0,-1 0 0,1 4 0,-2 3 0,2 3 0,-2-2 0,2 3 0,-2-2 0,1-1 0,-1 2 0,-1 3 0,-1 2 0,0-1 0,1 2 0,-1-3 0,2 0 0,0-4 0,0-4 0,1-4 0,0-1 0,0-2 0,1 0 0,-1-3 0,0-1 0,1-1 0,0-1 0,0 0 0,0 1 0,0 3 0,-1 1 0,1 0 0,-1 1 0,1-5 0,0 1 0,0-2 0,0 3 0,-1 4 0,0 1 0,0 3 0,-1-5 0,2-2 0,-1-3 0,1-3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4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24575,'-4'6'0,"-1"2"0,-3 2 0,-1 3 0,0-2 0,0 2 0,-1-1 0,-2 2 0,1-1 0,1-2 0,3-3 0,1-2 0,2-2 0,1 0 0,1-1 0,-1 0 0,-1 1 0,-2 2 0,2-2 0,-1 1 0,1-2 0,2 1 0,-1-1 0,0 1 0,-1 2 0,-4 1 0,0 0 0,0 1 0,2-4 0,3-1 0,2 1 0,5 0 0,1 5 0,6 2 0,1 1 0,1-1 0,-1-2 0,-2-3 0,-4-2 0,4 2 0,4 2 0,9 4 0,3 0 0,4 1 0,-3-4 0,-2 0 0,-6-3 0,-7-2 0,-5-6 0,-5 2 0,-1-3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5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24575,'1'6'0,"0"1"0,0 0 0,-1 1 0,1 2 0,-1 1 0,2 5 0,0 0 0,0 3 0,1 0 0,1-1 0,0 1 0,0-3 0,1 2 0,-3-4 0,0-2 0,-1-4 0,-1-2 0,0-1 0,1 0 0,-1 2 0,2-2 0,-2 4 0,1-2 0,1 2 0,-2 0 0,3-1 0,-3 0 0,1 0 0,0 0 0,0 1 0,0 1 0,0-1 0,1 1 0,-2 2 0,1-2 0,-1 1 0,0-2 0,0-2 0,1 0 0,3-7 0,2-2 0,7-10 0,1-2 0,0-1 0,1-1 0,-4 4 0,0-1 0,-2 3 0,-3-1 0,2 1 0,-2 0 0,1 0 0,0 2 0,0 0 0,0 1 0,1-1 0,-1-3 0,4-1 0,0-1 0,4-2 0,-2 3 0,-1 0 0,-2 3 0,-4 1 0,1-1 0,-1-1 0,4 1 0,-2 0 0,-1 2 0,-2 3 0,3 2 0,-6 1 0,4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5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24575,'-2'7'0,"1"-1"0,-2 1 0,0 0 0,-2 2 0,2 2 0,-3 2 0,3 1 0,-3 3 0,1-1 0,0 1 0,-2 1 0,2-2 0,0 1 0,1-4 0,2 0 0,-1-2 0,2 0 0,0-3 0,0-1 0,-1 0 0,1 0 0,0 3 0,0-1 0,-1 2 0,2-4 0,-2 1 0,2-4 0,-2 2 0,2-1 0,-1 1 0,1 1 0,0-3 0,6-2 0,7-1 0,13-1 0,18 2 0,13 0 0,4 3 0,-9-3 0,-14 0 0,-20-2 0,-7-1 0,-6-2 0,-4 2 0,2-2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3:35:5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24575,'13'0'0,"-2"0"0,7 0 0,-2 0 0,5 0 0,8 0 0,4 0 0,7 0 0,-6 1 0,6-1 0,-3 2 0,2-2 0,-6 1 0,-12-1 0,-14-1 0,-6-1 0,-8-4 0,-1 1 0,-2-3 0,2 0 0,0 1 0,0-1 0,2 1 0,1 1 0,3 3 0,-1 0 0,3 1 0,-2 1 0,6 2 0,0 2 0,5 2 0,-2 0 0,0 0 0,-1-1 0,0 1 0,3 2 0,2 3 0,4 0 0,1 1 0,-2-4 0,-6-1 0,-5-3 0,-7 1 0,-5 3 0,-3 0 0,-1 2 0,1-1 0,2 0 0,4-1 0,1-3 0,2-1 0,1-1 0,-1 1 0,0-1 0,-1 2 0,0-1 0,0 0 0,2-2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40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33 24575,'-49'0'0,"-2"0"0,40 0 0,-8 0 0,11 0 0,0 0 0,-4 0 0,3-4 0,-3 4 0,4-4 0,0 4 0,-8-7 0,3 5 0,-4-5 0,6 3 0,6 3 0,2-2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09:36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22:49:58.48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2033 50 24575,'-19'0'0,"1"0"0,1 0 0,0 0 0,-10 0 0,-29 0 0,15 0 0,-19 0 0,32 0 0,1 0 0,-6 0 0,-1 0 0,0 0 0,1 0 0,0 0 0,4 0 0,1 0 0,1 0 0,5 0 0,-6 0 0,6 0 0,0 0 0,1 0 0,3 0 0,-16 0 0,14 0 0,-14 0 0,16 0 0,-3 0 0,4 0 0,0 0 0,1 0 0,-1-3 0,0 2 0,0-3 0,5 4 0,-4 0 0,3-4 0,-3 3 0,-1-2 0,4 3 0,-3 0 0,4-4 0,-5 3 0,0-3 0,5 4 0,-9 0 0,7-3 0,-7 2 0,4-3 0,0 4 0,1 0 0,-1 0 0,0-4 0,0 3 0,5-2 0,-4 3 0,4 0 0,-1 0 0,-3 0 0,8 0 0,-8 0 0,3-4 0,0 3 0,-2-3 0,2 4 0,-4 0 0,5 0 0,-4 0 0,3 0 0,1 0 0,-4 0 0,7 0 0,-6 0 0,6 0 0,-7 0 0,8 0 0,-8 0 0,3 0 0,-4 0 0,1 0 0,3 0 0,-3 0 0,3 0 0,1 0 0,0 0 0,-3 0 0,5 0 0,-5 0 0,8 0 0,-1 0 0,1 0 0,-1 0 0,-4 0 0,4 0 0,-4 0 0,4 0 0,1 0 0,-1 0 0,1 0 0,-1 0 0,0 0 0,1 0 0,-1 0 0,1 0 0,-1 0 0,0 0 0,1 0 0,-1 0 0,1 0 0,-1 0 0,0 0 0,1 0 0,-1 0 0,1 0 0,-1 0 0,1 0 0,-1 0 0,1 0 0,0 0 0,0 0 0,0 0 0,-1 0 0,0 0 0,-3 0 0,2 0 0,-3 0 0,5 0 0,-1 0 0,1 0 0,3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22:50:01.9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2602 42 24575,'-7'-4'0,"-1"1"0,-3 3 0,2 0 0,-6 0 0,2 0 0,0 0 0,-2 0 0,6 0 0,-7 0 0,4 0 0,-5 0 0,-5 0 0,4 0 0,-3 0 0,-1 0 0,0 0 0,-6 0 0,1 0 0,-1 0 0,1 0 0,-1 0 0,6 0 0,-5 0 0,5 0 0,-6 0 0,1 0 0,-6 0 0,4 0 0,-4 0 0,5 0 0,6 0 0,-5 0 0,5 0 0,-1 0 0,-3 0 0,8 0 0,-8 0 0,3 0 0,0 0 0,-3 0 0,3 0 0,1 0 0,-5 0 0,9 0 0,-8 0 0,8 0 0,-3 0 0,-1 0 0,4 0 0,-8 0 0,3 0 0,-4 0 0,-1 0 0,1 0 0,4 0 0,-3 0 0,3 0 0,-4 0 0,-1 0 0,1 0 0,-1 0 0,-5 0 0,4 0 0,-4 0 0,6 0 0,-1 0 0,1 0 0,-1 0 0,1 0 0,4 0 0,-3 0 0,3 0 0,-4 0 0,4 0 0,-3 0 0,8 0 0,-8 0 0,8 0 0,-4 0 0,5 0 0,1 0 0,-1 0 0,-5 0 0,4 0 0,-3 0 0,4 0 0,0 0 0,1-4 0,-1 3 0,-5-3 0,4 4 0,-8 0 0,8-3 0,-8 2 0,8-3 0,-4 4 0,6 0 0,-1 0 0,0 0 0,0 0 0,1 0 0,-1 0 0,0 0 0,0 0 0,1 0 0,-1 0 0,4 0 0,-3 0 0,4 0 0,-5 0 0,0-4 0,0 3 0,5-3 0,-4 4 0,3 0 0,-3 0 0,-1-3 0,4 2 0,-3-3 0,8 4 0,-8 0 0,7 0 0,-2 0 0,3 0 0,1 0 0,3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30T15:13:33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649 1 24575,'0'44'0,"0"-7"0,0 2 0,0-5 0,0 12 0,0-10 0,0 45 0,0-44 0,0 28 0,0-34 0,0-7 0,0 0 0,0 9 0,0-17 0,0 8 0,0-8 0,-3-7 0,2 6 0,-3-6 0,1 2 0,2-3 0,-6-1 0,3 1 0,-7-4 0,3-1 0,-3-3 0,1 0 0,1 0 0,-5 0 0,2-3 0,0-1 0,-3-4 0,3-4 0,-5-1 0,-5-1 0,4-2 0,-8 6 0,3-6 0,-4 6 0,-1-8 0,1 8 0,-6-4 0,4 5 0,-4-1 0,6 1 0,-1 0 0,5 0 0,-3 0 0,3 0 0,1 0 0,0 0 0,5 1 0,1 3 0,3-2 0,5 3 0,4-4 0,4-2 0,16 1 0,5-3 0,17 7 0,8-5 0,16 4 0,3-6 0,-1 1 0,2 0 0,-17 5 0,19-4 0,-13 3 0,6 1 0,-7 1 0,0 5 0,-7 0 0,-1 0 0,-6 0 0,-6 0 0,-1 0 0,-10 0 0,3 0 0,-12 0 0,6 0 0,-7 0 0,-1 0 0,0 0 0,-4 0 0,6 4 0,-4 0 0,5 0 0,-8 3 0,1-6 0,7 6 0,-6-7 0,10 8 0,-10-7 0,6 6 0,-2-6 0,4 7 0,-5-8 0,0 4 0,-5 0 0,1-4 0,-1 10 0,-21 2 0,1 1 0,-21 7 0,7-6 0,-6 5 0,-2 0 0,1 0 0,-6 6 0,5-4 0,-1 4 0,-2-6 0,9 0 0,-4 0 0,10-6 0,2 4 0,8-8 0,1 2 0,5-3 0,-1-4 0,27 6 0,-10-5 0,20 6 0,-18-6 0,-3 2 0,-1-3 0,1 3 0,-1 1 0,1-1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E27A-05B8-4EE4-A3E4-76ED73B9AEF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6E6-F44F-4DE1-A381-E3AD0743AC4A}" type="datetimeFigureOut">
              <a:rPr lang="en-US" smtClean="0"/>
              <a:pPr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24E-F60C-406B-82F1-D79800C5A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customXml" Target="../ink/ink2.xm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93.png"/><Relationship Id="rId3" Type="http://schemas.openxmlformats.org/officeDocument/2006/relationships/image" Target="../media/image87.wmf"/><Relationship Id="rId7" Type="http://schemas.openxmlformats.org/officeDocument/2006/relationships/image" Target="../media/image86.png"/><Relationship Id="rId12" Type="http://schemas.openxmlformats.org/officeDocument/2006/relationships/image" Target="../media/image92.png"/><Relationship Id="rId2" Type="http://schemas.openxmlformats.org/officeDocument/2006/relationships/oleObject" Target="../embeddings/oleObject9.bin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image" Target="../media/image91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95.png"/><Relationship Id="rId10" Type="http://schemas.openxmlformats.org/officeDocument/2006/relationships/customXml" Target="../ink/ink11.xml"/><Relationship Id="rId4" Type="http://schemas.openxmlformats.org/officeDocument/2006/relationships/image" Target="../media/image88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218.png"/><Relationship Id="rId26" Type="http://schemas.openxmlformats.org/officeDocument/2006/relationships/customXml" Target="../ink/ink21.xml"/><Relationship Id="rId39" Type="http://schemas.openxmlformats.org/officeDocument/2006/relationships/image" Target="../media/image102.png"/><Relationship Id="rId21" Type="http://schemas.openxmlformats.org/officeDocument/2006/relationships/customXml" Target="../ink/ink19.xml"/><Relationship Id="rId34" Type="http://schemas.openxmlformats.org/officeDocument/2006/relationships/customXml" Target="../ink/ink25.xml"/><Relationship Id="rId42" Type="http://schemas.openxmlformats.org/officeDocument/2006/relationships/customXml" Target="../ink/ink28.xml"/><Relationship Id="rId47" Type="http://schemas.openxmlformats.org/officeDocument/2006/relationships/customXml" Target="../ink/ink31.xml"/><Relationship Id="rId7" Type="http://schemas.openxmlformats.org/officeDocument/2006/relationships/image" Target="../media/image97.png"/><Relationship Id="rId2" Type="http://schemas.openxmlformats.org/officeDocument/2006/relationships/image" Target="../media/image209.png"/><Relationship Id="rId16" Type="http://schemas.openxmlformats.org/officeDocument/2006/relationships/image" Target="../media/image217.png"/><Relationship Id="rId29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customXml" Target="../ink/ink15.xml"/><Relationship Id="rId24" Type="http://schemas.openxmlformats.org/officeDocument/2006/relationships/image" Target="../media/image221.png"/><Relationship Id="rId32" Type="http://schemas.openxmlformats.org/officeDocument/2006/relationships/customXml" Target="../ink/ink24.xml"/><Relationship Id="rId37" Type="http://schemas.openxmlformats.org/officeDocument/2006/relationships/image" Target="../media/image228.png"/><Relationship Id="rId40" Type="http://schemas.openxmlformats.org/officeDocument/2006/relationships/customXml" Target="../ink/ink27.xml"/><Relationship Id="rId45" Type="http://schemas.openxmlformats.org/officeDocument/2006/relationships/image" Target="../media/image233.png"/><Relationship Id="rId5" Type="http://schemas.openxmlformats.org/officeDocument/2006/relationships/customXml" Target="../ink/ink13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image" Target="../media/image213.png"/><Relationship Id="rId19" Type="http://schemas.openxmlformats.org/officeDocument/2006/relationships/customXml" Target="../ink/ink18.xml"/><Relationship Id="rId31" Type="http://schemas.openxmlformats.org/officeDocument/2006/relationships/image" Target="../media/image225.png"/><Relationship Id="rId44" Type="http://schemas.openxmlformats.org/officeDocument/2006/relationships/customXml" Target="../ink/ink29.xml"/><Relationship Id="rId4" Type="http://schemas.openxmlformats.org/officeDocument/2006/relationships/image" Target="../media/image210.png"/><Relationship Id="rId9" Type="http://schemas.openxmlformats.org/officeDocument/2006/relationships/customXml" Target="../ink/ink14.xml"/><Relationship Id="rId14" Type="http://schemas.openxmlformats.org/officeDocument/2006/relationships/image" Target="../media/image216.png"/><Relationship Id="rId22" Type="http://schemas.openxmlformats.org/officeDocument/2006/relationships/image" Target="../media/image220.png"/><Relationship Id="rId27" Type="http://schemas.openxmlformats.org/officeDocument/2006/relationships/image" Target="../media/image223.png"/><Relationship Id="rId30" Type="http://schemas.openxmlformats.org/officeDocument/2006/relationships/customXml" Target="../ink/ink23.xml"/><Relationship Id="rId35" Type="http://schemas.openxmlformats.org/officeDocument/2006/relationships/image" Target="../media/image227.png"/><Relationship Id="rId43" Type="http://schemas.openxmlformats.org/officeDocument/2006/relationships/image" Target="../media/image232.png"/><Relationship Id="rId48" Type="http://schemas.openxmlformats.org/officeDocument/2006/relationships/customXml" Target="../ink/ink32.xml"/><Relationship Id="rId8" Type="http://schemas.openxmlformats.org/officeDocument/2006/relationships/image" Target="../media/image88.png"/><Relationship Id="rId3" Type="http://schemas.openxmlformats.org/officeDocument/2006/relationships/customXml" Target="../ink/ink12.xml"/><Relationship Id="rId12" Type="http://schemas.openxmlformats.org/officeDocument/2006/relationships/image" Target="../media/image214.png"/><Relationship Id="rId17" Type="http://schemas.openxmlformats.org/officeDocument/2006/relationships/customXml" Target="../ink/ink17.xml"/><Relationship Id="rId25" Type="http://schemas.openxmlformats.org/officeDocument/2006/relationships/image" Target="../media/image222.png"/><Relationship Id="rId33" Type="http://schemas.openxmlformats.org/officeDocument/2006/relationships/image" Target="../media/image226.png"/><Relationship Id="rId38" Type="http://schemas.openxmlformats.org/officeDocument/2006/relationships/image" Target="../media/image229.png"/><Relationship Id="rId46" Type="http://schemas.openxmlformats.org/officeDocument/2006/relationships/customXml" Target="../ink/ink30.xml"/><Relationship Id="rId20" Type="http://schemas.openxmlformats.org/officeDocument/2006/relationships/image" Target="../media/image219.png"/><Relationship Id="rId41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6.png"/><Relationship Id="rId3" Type="http://schemas.openxmlformats.org/officeDocument/2006/relationships/customXml" Target="../ink/ink33.xml"/><Relationship Id="rId21" Type="http://schemas.openxmlformats.org/officeDocument/2006/relationships/customXml" Target="../ink/ink34.xml"/><Relationship Id="rId34" Type="http://schemas.openxmlformats.org/officeDocument/2006/relationships/image" Target="../media/image112.png"/><Relationship Id="rId25" Type="http://schemas.openxmlformats.org/officeDocument/2006/relationships/customXml" Target="../ink/ink36.xml"/><Relationship Id="rId33" Type="http://schemas.openxmlformats.org/officeDocument/2006/relationships/image" Target="../media/image111.png"/><Relationship Id="rId2" Type="http://schemas.openxmlformats.org/officeDocument/2006/relationships/image" Target="../media/image107.png"/><Relationship Id="rId20" Type="http://schemas.openxmlformats.org/officeDocument/2006/relationships/image" Target="../media/image2140.png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5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23" Type="http://schemas.openxmlformats.org/officeDocument/2006/relationships/customXml" Target="../ink/ink35.xml"/><Relationship Id="rId28" Type="http://schemas.openxmlformats.org/officeDocument/2006/relationships/image" Target="../media/image237.png"/><Relationship Id="rId36" Type="http://schemas.openxmlformats.org/officeDocument/2006/relationships/image" Target="../media/image114.png"/><Relationship Id="rId31" Type="http://schemas.openxmlformats.org/officeDocument/2006/relationships/image" Target="../media/image109.png"/><Relationship Id="rId22" Type="http://schemas.openxmlformats.org/officeDocument/2006/relationships/image" Target="../media/image234.png"/><Relationship Id="rId27" Type="http://schemas.openxmlformats.org/officeDocument/2006/relationships/customXml" Target="../ink/ink37.xml"/><Relationship Id="rId30" Type="http://schemas.openxmlformats.org/officeDocument/2006/relationships/image" Target="../media/image238.png"/><Relationship Id="rId35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249.png"/><Relationship Id="rId18" Type="http://schemas.openxmlformats.org/officeDocument/2006/relationships/image" Target="../media/image119.png"/><Relationship Id="rId3" Type="http://schemas.openxmlformats.org/officeDocument/2006/relationships/image" Target="../media/image243.png"/><Relationship Id="rId7" Type="http://schemas.openxmlformats.org/officeDocument/2006/relationships/image" Target="../media/image245.png"/><Relationship Id="rId12" Type="http://schemas.openxmlformats.org/officeDocument/2006/relationships/customXml" Target="../ink/ink42.xml"/><Relationship Id="rId17" Type="http://schemas.openxmlformats.org/officeDocument/2006/relationships/image" Target="../media/image253.png"/><Relationship Id="rId2" Type="http://schemas.openxmlformats.org/officeDocument/2006/relationships/image" Target="../media/image116.png"/><Relationship Id="rId16" Type="http://schemas.openxmlformats.org/officeDocument/2006/relationships/image" Target="../media/image118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248.png"/><Relationship Id="rId5" Type="http://schemas.openxmlformats.org/officeDocument/2006/relationships/image" Target="../media/image244.png"/><Relationship Id="rId15" Type="http://schemas.openxmlformats.org/officeDocument/2006/relationships/image" Target="../media/image117.png"/><Relationship Id="rId10" Type="http://schemas.openxmlformats.org/officeDocument/2006/relationships/image" Target="../media/image247.png"/><Relationship Id="rId19" Type="http://schemas.openxmlformats.org/officeDocument/2006/relationships/customXml" Target="../ink/ink43.xml"/><Relationship Id="rId4" Type="http://schemas.openxmlformats.org/officeDocument/2006/relationships/customXml" Target="../ink/ink39.xml"/><Relationship Id="rId9" Type="http://schemas.openxmlformats.org/officeDocument/2006/relationships/image" Target="../media/image246.png"/><Relationship Id="rId14" Type="http://schemas.openxmlformats.org/officeDocument/2006/relationships/image" Target="../media/image2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30.png"/><Relationship Id="rId7" Type="http://schemas.openxmlformats.org/officeDocument/2006/relationships/customXml" Target="../ink/ink46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customXml" Target="../ink/ink45.xml"/><Relationship Id="rId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21" Type="http://schemas.openxmlformats.org/officeDocument/2006/relationships/image" Target="../media/image141.png"/><Relationship Id="rId34" Type="http://schemas.openxmlformats.org/officeDocument/2006/relationships/customXml" Target="../ink/ink63.xml"/><Relationship Id="rId7" Type="http://schemas.openxmlformats.org/officeDocument/2006/relationships/image" Target="../media/image134.png"/><Relationship Id="rId12" Type="http://schemas.openxmlformats.org/officeDocument/2006/relationships/customXml" Target="../ink/ink52.xml"/><Relationship Id="rId17" Type="http://schemas.openxmlformats.org/officeDocument/2006/relationships/image" Target="../media/image139.png"/><Relationship Id="rId25" Type="http://schemas.openxmlformats.org/officeDocument/2006/relationships/image" Target="../media/image143.png"/><Relationship Id="rId33" Type="http://schemas.openxmlformats.org/officeDocument/2006/relationships/image" Target="../media/image147.png"/><Relationship Id="rId2" Type="http://schemas.openxmlformats.org/officeDocument/2006/relationships/customXml" Target="../ink/ink48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136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149.png"/><Relationship Id="rId5" Type="http://schemas.openxmlformats.org/officeDocument/2006/relationships/image" Target="../media/image124.png"/><Relationship Id="rId15" Type="http://schemas.openxmlformats.org/officeDocument/2006/relationships/image" Target="../media/image138.png"/><Relationship Id="rId23" Type="http://schemas.openxmlformats.org/officeDocument/2006/relationships/image" Target="../media/image142.png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9" Type="http://schemas.openxmlformats.org/officeDocument/2006/relationships/image" Target="../media/image140.png"/><Relationship Id="rId31" Type="http://schemas.openxmlformats.org/officeDocument/2006/relationships/image" Target="../media/image146.png"/><Relationship Id="rId4" Type="http://schemas.openxmlformats.org/officeDocument/2006/relationships/image" Target="../media/image120.png"/><Relationship Id="rId9" Type="http://schemas.openxmlformats.org/officeDocument/2006/relationships/image" Target="../media/image135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144.png"/><Relationship Id="rId30" Type="http://schemas.openxmlformats.org/officeDocument/2006/relationships/customXml" Target="../ink/ink61.xml"/><Relationship Id="rId35" Type="http://schemas.openxmlformats.org/officeDocument/2006/relationships/image" Target="../media/image148.png"/><Relationship Id="rId8" Type="http://schemas.openxmlformats.org/officeDocument/2006/relationships/customXml" Target="../ink/ink50.xml"/><Relationship Id="rId3" Type="http://schemas.openxmlformats.org/officeDocument/2006/relationships/image" Target="../media/image1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worlds-first-programmer-woman-lady-lovelace-issa-batarse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customXml" Target="../ink/ink66.xml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#5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Analysis of Single-loop and Single-Node Circuits</a:t>
            </a:r>
            <a:endParaRPr sz="16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4622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After assigning a current direction for each element, solve for the resistor currents in the circuit shown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726" y="3546785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1853520"/>
            <a:ext cx="3879843" cy="169326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38009"/>
              </p:ext>
            </p:extLst>
          </p:nvPr>
        </p:nvGraphicFramePr>
        <p:xfrm>
          <a:off x="2088552" y="4198189"/>
          <a:ext cx="4814493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β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4124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Because the circuit consists of a single loop, only one current variable,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, is needed to be assigned.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direction of the current for each individual resistor is chosen arbitrarily.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Applying KVL around the loop gives the following equation,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Notice that,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91680"/>
              </p:ext>
            </p:extLst>
          </p:nvPr>
        </p:nvGraphicFramePr>
        <p:xfrm>
          <a:off x="966788" y="4629131"/>
          <a:ext cx="3717828" cy="37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300" imgH="228600" progId="Equation.3">
                  <p:embed/>
                </p:oleObj>
              </mc:Choice>
              <mc:Fallback>
                <p:oleObj name="Equation" r:id="rId2" imgW="240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629131"/>
                        <a:ext cx="3717828" cy="374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79772" y="6231995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57684"/>
              </p:ext>
            </p:extLst>
          </p:nvPr>
        </p:nvGraphicFramePr>
        <p:xfrm>
          <a:off x="1148231" y="5669823"/>
          <a:ext cx="914466" cy="37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200" imgH="228600" progId="Equation.3">
                  <p:embed/>
                </p:oleObj>
              </mc:Choice>
              <mc:Fallback>
                <p:oleObj name="Equation" r:id="rId4" imgW="5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231" y="5669823"/>
                        <a:ext cx="914466" cy="374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12984" y="4388102"/>
            <a:ext cx="3686335" cy="1748403"/>
            <a:chOff x="5008792" y="4038600"/>
            <a:chExt cx="4135208" cy="2190104"/>
          </a:xfrm>
        </p:grpSpPr>
        <p:grpSp>
          <p:nvGrpSpPr>
            <p:cNvPr id="8" name="Group 7"/>
            <p:cNvGrpSpPr/>
            <p:nvPr/>
          </p:nvGrpSpPr>
          <p:grpSpPr>
            <a:xfrm>
              <a:off x="5008792" y="4038600"/>
              <a:ext cx="4135208" cy="2190104"/>
              <a:chOff x="5008792" y="4038600"/>
              <a:chExt cx="4135208" cy="21901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8792" y="4038600"/>
                <a:ext cx="4135208" cy="219010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594307" y="4131277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19016" y="5669823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39361" y="4131277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5594307" y="4275952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239361" y="4275952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19016" y="5850990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5807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35222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Substitute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x</a:t>
            </a:r>
            <a:r>
              <a:rPr lang="en-US" sz="2000" dirty="0"/>
              <a:t> in the above KVL equation to yield one equation in terms of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, given by,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Solve for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 to yield,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Thus, solving for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x</a:t>
            </a:r>
            <a:r>
              <a:rPr lang="en-US" sz="2000" dirty="0"/>
              <a:t> gives the following equation: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14679" y="2025016"/>
            <a:ext cx="10272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47019"/>
              </p:ext>
            </p:extLst>
          </p:nvPr>
        </p:nvGraphicFramePr>
        <p:xfrm>
          <a:off x="609600" y="1984057"/>
          <a:ext cx="33329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228600" progId="Equation.3">
                  <p:embed/>
                </p:oleObj>
              </mc:Choice>
              <mc:Fallback>
                <p:oleObj name="Equation" r:id="rId2" imgW="2324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4057"/>
                        <a:ext cx="3332988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0" y="2688921"/>
            <a:ext cx="3332988" cy="1437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83963" y="2362200"/>
            <a:ext cx="3686335" cy="1748403"/>
            <a:chOff x="5008792" y="4038600"/>
            <a:chExt cx="4135208" cy="2190104"/>
          </a:xfrm>
        </p:grpSpPr>
        <p:grpSp>
          <p:nvGrpSpPr>
            <p:cNvPr id="13" name="Group 12"/>
            <p:cNvGrpSpPr/>
            <p:nvPr/>
          </p:nvGrpSpPr>
          <p:grpSpPr>
            <a:xfrm>
              <a:off x="5008792" y="4038600"/>
              <a:ext cx="4135208" cy="2190104"/>
              <a:chOff x="5008792" y="4038600"/>
              <a:chExt cx="4135208" cy="219010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8792" y="4038600"/>
                <a:ext cx="4135208" cy="2190104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594307" y="4131277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019016" y="5669823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239361" y="4131277"/>
                <a:ext cx="321512" cy="4978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5594307" y="4275952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239361" y="4275952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19016" y="5850990"/>
              <a:ext cx="32151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3A4F4E-87EE-7A4B-9D48-900AD5F2A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44267"/>
            <a:ext cx="2959100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F3E71-C102-D22A-DBBC-17E6D28F2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59759"/>
            <a:ext cx="3805349" cy="337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8A81E-48EA-9D34-7122-D42CD5154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69" y="4773826"/>
            <a:ext cx="3416429" cy="18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95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Given the single-loop circuit, determine the following:</a:t>
            </a:r>
          </a:p>
          <a:p>
            <a:pPr marL="85725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R"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voltages </a:t>
            </a:r>
            <a:r>
              <a:rPr lang="en-US" altLang="en-US" sz="2000" dirty="0">
                <a:ea typeface="Times New Roman" panose="02020603050405020304" pitchFamily="18" charset="0"/>
              </a:rPr>
              <a:t>v</a:t>
            </a:r>
            <a:r>
              <a:rPr lang="en-US" sz="2000" baseline="-25000" dirty="0"/>
              <a:t>x</a:t>
            </a:r>
            <a:r>
              <a:rPr lang="en-US" sz="2000" dirty="0"/>
              <a:t> and </a:t>
            </a:r>
            <a:r>
              <a:rPr lang="en-US" sz="2000" dirty="0" err="1"/>
              <a:t>v</a:t>
            </a:r>
            <a:r>
              <a:rPr lang="en-US" sz="2000" baseline="-25000" dirty="0" err="1"/>
              <a:t>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R"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 supplied by the voltage 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046" y="5562516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84"/>
            <a:ext cx="3533718" cy="304783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59809"/>
              </p:ext>
            </p:extLst>
          </p:nvPr>
        </p:nvGraphicFramePr>
        <p:xfrm>
          <a:off x="4823375" y="3152625"/>
          <a:ext cx="304737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2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5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5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5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1845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After assigning current </a:t>
            </a:r>
            <a:r>
              <a:rPr lang="en-US" sz="2000" i="1" dirty="0" err="1">
                <a:solidFill>
                  <a:srgbClr val="FF0000"/>
                </a:solidFill>
              </a:rPr>
              <a:t>i</a:t>
            </a:r>
            <a:r>
              <a:rPr lang="en-US" sz="2000" dirty="0"/>
              <a:t>, we write the KVL equation,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Solving for </a:t>
            </a:r>
            <a:r>
              <a:rPr lang="en-US" sz="2000" dirty="0" err="1"/>
              <a:t>i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voltages can be easily expressed as,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820402"/>
            <a:ext cx="3200401" cy="276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9" y="1685925"/>
            <a:ext cx="3243413" cy="342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9" y="2857428"/>
            <a:ext cx="3198090" cy="10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9" y="4586181"/>
            <a:ext cx="3960796" cy="14002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34019" y="4586181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4660" y="681335"/>
            <a:ext cx="138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4604" y="5269568"/>
            <a:ext cx="3306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Assign a loop current, </a:t>
            </a:r>
            <a:r>
              <a:rPr lang="en-US" sz="2000" dirty="0" err="1"/>
              <a:t>i</a:t>
            </a:r>
            <a:r>
              <a:rPr lang="en-US" sz="2000" dirty="0"/>
              <a:t>, in the clockwise direction.</a:t>
            </a:r>
          </a:p>
        </p:txBody>
      </p:sp>
    </p:spTree>
    <p:extLst>
      <p:ext uri="{BB962C8B-B14F-4D97-AF65-F5344CB8AC3E}">
        <p14:creationId xmlns:p14="http://schemas.microsoft.com/office/powerpoint/2010/main" val="33907882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3152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And,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power supplied or absorbed by the voltage sources is given by,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690288"/>
            <a:ext cx="4543425" cy="127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2267" y="5781032"/>
            <a:ext cx="13916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(Supplied)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390" y="4269304"/>
            <a:ext cx="149400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(Absorbed)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1" y="787675"/>
            <a:ext cx="2350444" cy="196595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85825" y="3438446"/>
            <a:ext cx="4207497" cy="3048156"/>
            <a:chOff x="885825" y="3438446"/>
            <a:chExt cx="4207497" cy="30481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" y="3438446"/>
              <a:ext cx="4207497" cy="304815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454841" y="3560614"/>
              <a:ext cx="7234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34274" y="3962176"/>
              <a:ext cx="12056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5034" y="4412590"/>
              <a:ext cx="0" cy="152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27182" y="5184190"/>
              <a:ext cx="128604" cy="15271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0728" y="5628320"/>
              <a:ext cx="128604" cy="15271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90539" y="6089983"/>
              <a:ext cx="128604" cy="15271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15034" y="6180215"/>
              <a:ext cx="12056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DC317B-650B-1742-A990-4DF0D869E8EC}"/>
                  </a:ext>
                </a:extLst>
              </p14:cNvPr>
              <p14:cNvContentPartPr/>
              <p14:nvPr/>
            </p14:nvContentPartPr>
            <p14:xfrm>
              <a:off x="4062029" y="6171083"/>
              <a:ext cx="185400" cy="3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DC317B-650B-1742-A990-4DF0D869E8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3389" y="6162083"/>
                <a:ext cx="20304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BE5C5D1-AB5A-1A47-A5DB-53AFFAF7CC71}"/>
              </a:ext>
            </a:extLst>
          </p:cNvPr>
          <p:cNvSpPr/>
          <p:nvPr/>
        </p:nvSpPr>
        <p:spPr>
          <a:xfrm>
            <a:off x="3836276" y="6089983"/>
            <a:ext cx="225753" cy="22673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CC1388-C501-AA4C-A222-F4F88D56BC71}"/>
                  </a:ext>
                </a:extLst>
              </p14:cNvPr>
              <p14:cNvContentPartPr/>
              <p14:nvPr/>
            </p14:nvContentPartPr>
            <p14:xfrm>
              <a:off x="3825981" y="6127523"/>
              <a:ext cx="143640" cy="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CC1388-C501-AA4C-A222-F4F88D56BC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7341" y="6118883"/>
                <a:ext cx="1612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402793-9360-AF4F-9D00-D9F8CF4E28D1}"/>
                  </a:ext>
                </a:extLst>
              </p14:cNvPr>
              <p14:cNvContentPartPr/>
              <p14:nvPr/>
            </p14:nvContentPartPr>
            <p14:xfrm>
              <a:off x="3836421" y="6220763"/>
              <a:ext cx="1162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402793-9360-AF4F-9D00-D9F8CF4E28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7421" y="6211763"/>
                <a:ext cx="133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80C1AF-B51D-4C49-84EB-604FEABC3405}"/>
                  </a:ext>
                </a:extLst>
              </p14:cNvPr>
              <p14:cNvContentPartPr/>
              <p14:nvPr/>
            </p14:nvContentPartPr>
            <p14:xfrm>
              <a:off x="895581" y="92696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80C1AF-B51D-4C49-84EB-604FEABC34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941" y="9179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9660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3152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net total power </a:t>
            </a:r>
            <a:r>
              <a:rPr lang="en-US" sz="2000" b="1" u="sng" dirty="0">
                <a:solidFill>
                  <a:srgbClr val="FF0000"/>
                </a:solidFill>
              </a:rPr>
              <a:t>supplied </a:t>
            </a:r>
            <a:r>
              <a:rPr lang="en-US" sz="2000" dirty="0"/>
              <a:t>by the circuit is given by,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2" y="2129938"/>
            <a:ext cx="2350444" cy="1965955"/>
          </a:xfrm>
          <a:prstGeom prst="rect">
            <a:avLst/>
          </a:prstGeom>
        </p:spPr>
      </p:pic>
      <p:pic>
        <p:nvPicPr>
          <p:cNvPr id="8" name="Picture 7" descr="Screen Shot 2016-01-27 at 8.59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7439"/>
            <a:ext cx="4572000" cy="1193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28593" y="1599463"/>
            <a:ext cx="763591" cy="124581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548195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3152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net total power </a:t>
            </a:r>
            <a:r>
              <a:rPr lang="en-US" sz="2000" b="1" u="sng" dirty="0">
                <a:solidFill>
                  <a:srgbClr val="FF0000"/>
                </a:solidFill>
              </a:rPr>
              <a:t>supplied </a:t>
            </a:r>
            <a:r>
              <a:rPr lang="en-US" sz="2000" dirty="0"/>
              <a:t>by the circuit is given by,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2" y="2129938"/>
            <a:ext cx="2350444" cy="1965955"/>
          </a:xfrm>
          <a:prstGeom prst="rect">
            <a:avLst/>
          </a:prstGeom>
        </p:spPr>
      </p:pic>
      <p:pic>
        <p:nvPicPr>
          <p:cNvPr id="8" name="Picture 7" descr="Screen Shot 2016-01-27 at 8.59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7439"/>
            <a:ext cx="4572000" cy="1193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28593" y="1599463"/>
            <a:ext cx="763591" cy="1245813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609600" y="3805891"/>
            <a:ext cx="585352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71 W are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0" i="1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dissipated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in the three resistors.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Let us Check: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=(R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+R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+R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 i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=( 5+12+18)(-1.43)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=+71 W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D343FA-0E87-B343-AA16-18269D60B4F7}"/>
              </a:ext>
            </a:extLst>
          </p:cNvPr>
          <p:cNvCxnSpPr/>
          <p:nvPr/>
        </p:nvCxnSpPr>
        <p:spPr>
          <a:xfrm>
            <a:off x="3387436" y="4249882"/>
            <a:ext cx="2171700" cy="1143000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518689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Given the single-loop circuit, determine the following:</a:t>
            </a:r>
          </a:p>
          <a:p>
            <a:pPr marL="85725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R"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voltages </a:t>
            </a:r>
            <a:r>
              <a:rPr lang="en-US" altLang="en-US" sz="2000" dirty="0">
                <a:ea typeface="Times New Roman" panose="02020603050405020304" pitchFamily="18" charset="0"/>
              </a:rPr>
              <a:t>v</a:t>
            </a:r>
            <a:r>
              <a:rPr lang="en-US" sz="2000" baseline="-25000" dirty="0"/>
              <a:t>x</a:t>
            </a:r>
            <a:r>
              <a:rPr lang="en-US" sz="2000" dirty="0"/>
              <a:t> and </a:t>
            </a:r>
            <a:r>
              <a:rPr lang="en-US" sz="2000" dirty="0" err="1"/>
              <a:t>v</a:t>
            </a:r>
            <a:r>
              <a:rPr lang="en-US" sz="2000" baseline="-25000" dirty="0" err="1"/>
              <a:t>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R"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 supplied by the voltage 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2201" y="5785886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41947"/>
              </p:ext>
            </p:extLst>
          </p:nvPr>
        </p:nvGraphicFramePr>
        <p:xfrm>
          <a:off x="5832094" y="2672730"/>
          <a:ext cx="3271671" cy="1795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Default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V</a:t>
                      </a:r>
                      <a:r>
                        <a:rPr lang="en-US" sz="1400" baseline="-25000" dirty="0"/>
                        <a:t>1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V</a:t>
                      </a:r>
                      <a:r>
                        <a:rPr lang="en-US" sz="1400" baseline="-25000" dirty="0"/>
                        <a:t>2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1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2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81630" marR="81630" marT="40815" marB="40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81630" marR="81630" marT="40815" marB="408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2730"/>
            <a:ext cx="5222493" cy="31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77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Assign a loop current, </a:t>
            </a:r>
            <a:r>
              <a:rPr lang="en-US" sz="2000" dirty="0" err="1"/>
              <a:t>i</a:t>
            </a:r>
            <a:r>
              <a:rPr lang="en-US" sz="2000" dirty="0"/>
              <a:t>, in the counter clockwise direction as shown.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337850" y="5153760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72" y="3673691"/>
            <a:ext cx="2862399" cy="1480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2594657"/>
            <a:ext cx="4929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/>
              <a:t>We can simplify by finding the equivalent resistance for resistors R2 and R3</a:t>
            </a:r>
            <a:r>
              <a:rPr lang="en-US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CC8EF-BA90-3E43-8988-52C128DC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08" y="2419807"/>
            <a:ext cx="3750864" cy="2503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328365-2E93-684B-ADC0-0F1786545B53}"/>
                  </a:ext>
                </a:extLst>
              </p14:cNvPr>
              <p14:cNvContentPartPr/>
              <p14:nvPr/>
            </p14:nvContentPartPr>
            <p14:xfrm>
              <a:off x="5996669" y="3026843"/>
              <a:ext cx="50040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328365-2E93-684B-ADC0-0F1786545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3669" y="2963843"/>
                <a:ext cx="626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02896D-F49A-AE40-A545-518BBD3EC889}"/>
                  </a:ext>
                </a:extLst>
              </p14:cNvPr>
              <p14:cNvContentPartPr/>
              <p14:nvPr/>
            </p14:nvContentPartPr>
            <p14:xfrm>
              <a:off x="7803149" y="2931803"/>
              <a:ext cx="511560" cy="1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02896D-F49A-AE40-A545-518BBD3EC8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0509" y="2869163"/>
                <a:ext cx="6372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838966-76AC-DE4F-B16F-F4B68C540251}"/>
                  </a:ext>
                </a:extLst>
              </p14:cNvPr>
              <p14:cNvContentPartPr/>
              <p14:nvPr/>
            </p14:nvContentPartPr>
            <p14:xfrm>
              <a:off x="5880389" y="2988323"/>
              <a:ext cx="731880" cy="1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838966-76AC-DE4F-B16F-F4B68C5402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1749" y="2979323"/>
                <a:ext cx="74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4F41D3-591E-7D44-A283-9BF890D0189A}"/>
                  </a:ext>
                </a:extLst>
              </p14:cNvPr>
              <p14:cNvContentPartPr/>
              <p14:nvPr/>
            </p14:nvContentPartPr>
            <p14:xfrm>
              <a:off x="7573829" y="2986883"/>
              <a:ext cx="936720" cy="15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4F41D3-591E-7D44-A283-9BF890D018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5189" y="2978243"/>
                <a:ext cx="95436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0800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04800" y="1143001"/>
            <a:ext cx="815340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</a:rPr>
              <a:t>The main objective of this lecture is to discuss two special cases of circuit analysis:</a:t>
            </a:r>
          </a:p>
          <a:p>
            <a:pPr lvl="0">
              <a:buSzTx/>
              <a:buNone/>
            </a:pPr>
            <a:endParaRPr sz="1400" i="1" dirty="0"/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Analysis of Single-Loop Circuits </a:t>
            </a:r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Analysis of Single Node-Pair Circuits</a:t>
            </a:r>
          </a:p>
          <a:p>
            <a:pPr marL="781050" lvl="1" indent="-381000">
              <a:buChar char="•"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Students will learn through Examples with independent and 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dependent sources.</a:t>
            </a:r>
          </a:p>
          <a:p>
            <a:pPr mar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sym typeface="Times New Roman Bold"/>
              </a:rPr>
              <a:t>Students will learn the Intuitive Method: Circuit Reduction</a:t>
            </a:r>
          </a:p>
          <a:p>
            <a:pPr mar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915275" cy="5638800"/>
          </a:xfrm>
        </p:spPr>
        <p:txBody>
          <a:bodyPr/>
          <a:lstStyle/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Now writing the KVL equation,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Solving for </a:t>
            </a:r>
            <a:r>
              <a:rPr lang="en-US" sz="2000" dirty="0" err="1"/>
              <a:t>i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4" y="2522380"/>
            <a:ext cx="2543290" cy="385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2" y="4219015"/>
            <a:ext cx="2910032" cy="11775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F3D08B-1B1C-1143-BEFF-5003181B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23" y="1824724"/>
            <a:ext cx="3750864" cy="25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089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915275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voltages can be easily expressed as,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And,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8" y="1657351"/>
            <a:ext cx="3399259" cy="140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8" y="3505272"/>
            <a:ext cx="3293855" cy="14097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A5B4CF-1A0E-6A42-9007-C63B0D7E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39" y="2097993"/>
            <a:ext cx="3750864" cy="25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76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915275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power supplied by the voltage sources is given by,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total power supplied by the circuit is given by,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Screen Shot 2016-01-27 at 9.0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8" y="1743075"/>
            <a:ext cx="3986881" cy="251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399" y="2347198"/>
            <a:ext cx="10668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(Supplied)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399" y="3531985"/>
            <a:ext cx="11435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Absorbed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id="22" name="Picture 21" descr="Screen Shot 2016-01-27 at 9.1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33629"/>
            <a:ext cx="5016500" cy="1397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0497" y="5932695"/>
            <a:ext cx="10668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(Supplied)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09DEDE-CCF1-8046-AB09-332DD5F9A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332" y="2060028"/>
            <a:ext cx="3337120" cy="22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90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Single-Node-Pair Circuits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All the circuit elements are connected across the same pair of nodes.</a:t>
            </a:r>
          </a:p>
          <a:p>
            <a:pPr marL="0" indent="0">
              <a:buNone/>
            </a:pPr>
            <a:r>
              <a:rPr lang="en-US" sz="2000" dirty="0"/>
              <a:t>Usually one KCL equation needed to be written at one of the nodes.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799" y="49554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2831127"/>
            <a:ext cx="4657725" cy="20480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19866" y="2939460"/>
            <a:ext cx="4023050" cy="275297"/>
          </a:xfrm>
          <a:prstGeom prst="ellipse">
            <a:avLst/>
          </a:prstGeom>
          <a:solidFill>
            <a:srgbClr val="FFFFFF">
              <a:alpha val="26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9866" y="4582361"/>
            <a:ext cx="4023050" cy="230894"/>
          </a:xfrm>
          <a:prstGeom prst="ellipse">
            <a:avLst/>
          </a:prstGeom>
          <a:solidFill>
            <a:srgbClr val="FFFFFF">
              <a:alpha val="3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413" y="2831127"/>
            <a:ext cx="15366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Upper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2413" y="4724573"/>
            <a:ext cx="15708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Lower node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642916" y="3061959"/>
            <a:ext cx="559497" cy="28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6"/>
          </p:cNvCxnSpPr>
          <p:nvPr/>
        </p:nvCxnSpPr>
        <p:spPr>
          <a:xfrm flipH="1" flipV="1">
            <a:off x="6642916" y="4697808"/>
            <a:ext cx="435164" cy="346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4727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Single-Node-Pair Circuits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Define a voltage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/>
              <a:t> and </a:t>
            </a:r>
            <a:r>
              <a:rPr lang="en-US" sz="2000" u="sng" dirty="0"/>
              <a:t>arbitrarily assign </a:t>
            </a:r>
            <a:r>
              <a:rPr lang="en-US" sz="2000" dirty="0"/>
              <a:t>its reference polarities across the node-pair.</a:t>
            </a:r>
          </a:p>
          <a:p>
            <a:r>
              <a:rPr lang="en-US" sz="2000" dirty="0"/>
              <a:t>Label the current direction in each resistive element according to the positive sign convention.</a:t>
            </a:r>
          </a:p>
          <a:p>
            <a:r>
              <a:rPr lang="en-US" sz="2000" dirty="0"/>
              <a:t>Write the KCL equation at one of the nodes.</a:t>
            </a:r>
          </a:p>
          <a:p>
            <a:r>
              <a:rPr lang="en-US" sz="2000" dirty="0"/>
              <a:t>Solve for the voltage </a:t>
            </a:r>
            <a:r>
              <a:rPr lang="en-US" sz="2000" i="1" dirty="0"/>
              <a:t>v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799" y="566178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15" y="3694875"/>
            <a:ext cx="5977569" cy="196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9010" y="4085050"/>
            <a:ext cx="26590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93" y="4893055"/>
            <a:ext cx="1948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-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9127" y="4164975"/>
            <a:ext cx="230904" cy="10567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697" y="4546713"/>
            <a:ext cx="228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8396598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For the circuit shown, solve for i</a:t>
            </a:r>
            <a:r>
              <a:rPr lang="en-US" sz="2000" baseline="-25000" dirty="0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all resistor currents,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689" y="3392069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68" y="1677570"/>
            <a:ext cx="3916864" cy="17144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88316"/>
              </p:ext>
            </p:extLst>
          </p:nvPr>
        </p:nvGraphicFramePr>
        <p:xfrm>
          <a:off x="2088553" y="4439282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9497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Assign voltage for </a:t>
            </a:r>
            <a:r>
              <a:rPr lang="en-US" sz="2000" dirty="0" err="1"/>
              <a:t>v</a:t>
            </a:r>
            <a:r>
              <a:rPr lang="en-US" sz="2000" baseline="-25000" dirty="0" err="1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the parallel branches as seen,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Applying KCL to the upper node,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82" y="2363870"/>
            <a:ext cx="4726445" cy="2228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5887" y="4758613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7" y="5538124"/>
            <a:ext cx="2536595" cy="7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0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Solving for </a:t>
            </a:r>
            <a:r>
              <a:rPr lang="en-US" sz="2000" dirty="0" err="1"/>
              <a:t>v</a:t>
            </a:r>
            <a:r>
              <a:rPr lang="en-US" sz="2000" baseline="-25000" dirty="0" err="1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yields,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resistor currents i</a:t>
            </a:r>
            <a:r>
              <a:rPr lang="en-US" sz="2000" baseline="-25000" dirty="0"/>
              <a:t>R1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/>
              <a:t> i</a:t>
            </a:r>
            <a:r>
              <a:rPr lang="en-US" sz="2000" baseline="-25000" dirty="0"/>
              <a:t>R2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branch current</a:t>
            </a:r>
            <a:r>
              <a:rPr lang="en-US" sz="2000" dirty="0"/>
              <a:t> i</a:t>
            </a:r>
            <a:r>
              <a:rPr lang="en-US" sz="2000" baseline="-25000" dirty="0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shown below are given by,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0" y="1683247"/>
            <a:ext cx="2333733" cy="10939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50" y="3931767"/>
            <a:ext cx="4335499" cy="17716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5887" y="5703416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</p:spTree>
    <p:extLst>
      <p:ext uri="{BB962C8B-B14F-4D97-AF65-F5344CB8AC3E}">
        <p14:creationId xmlns:p14="http://schemas.microsoft.com/office/powerpoint/2010/main" val="264254893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current i</a:t>
            </a:r>
            <a:r>
              <a:rPr lang="en-US" sz="2000" baseline="-25000" dirty="0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is given by,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0" y="1219200"/>
            <a:ext cx="2143235" cy="314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0" y="4890455"/>
            <a:ext cx="2519479" cy="143970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01" y="1219200"/>
            <a:ext cx="4335499" cy="17716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10538" y="2990849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</p:spTree>
    <p:extLst>
      <p:ext uri="{BB962C8B-B14F-4D97-AF65-F5344CB8AC3E}">
        <p14:creationId xmlns:p14="http://schemas.microsoft.com/office/powerpoint/2010/main" val="5882674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For the circuit shown, solve for i</a:t>
            </a:r>
            <a:r>
              <a:rPr lang="en-US" sz="2000" baseline="-25000" dirty="0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all resistor currents,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685" y="3315869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40527"/>
              </p:ext>
            </p:extLst>
          </p:nvPr>
        </p:nvGraphicFramePr>
        <p:xfrm>
          <a:off x="2088551" y="4396420"/>
          <a:ext cx="481449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42" y="1568032"/>
            <a:ext cx="4612713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86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140373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marL="342900" indent="-342900" rtl="0">
              <a:spcBef>
                <a:spcPts val="1800"/>
              </a:spcBef>
              <a:spcAft>
                <a:spcPts val="300"/>
              </a:spcAft>
              <a:buClr>
                <a:srgbClr val="FFFFFF"/>
              </a:buClr>
              <a:buFont typeface="+mj-lt"/>
              <a:buAutoNum type="arabicPeriod" startAt="3"/>
              <a:tabLst>
                <a:tab pos="27432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Analysis Techniques</a:t>
            </a:r>
            <a:endParaRPr lang="en-US" sz="3200" b="1" kern="16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8D39-9F9A-D04B-A96E-8F1131E276D1}"/>
              </a:ext>
            </a:extLst>
          </p:cNvPr>
          <p:cNvSpPr/>
          <p:nvPr/>
        </p:nvSpPr>
        <p:spPr>
          <a:xfrm>
            <a:off x="231227" y="1035871"/>
            <a:ext cx="9522372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 algn="ctr">
              <a:spcBef>
                <a:spcPts val="0"/>
              </a:spcBef>
              <a:spcAft>
                <a:spcPts val="900"/>
              </a:spcAft>
            </a:pPr>
            <a:r>
              <a:rPr lang="en-US" sz="2800" b="1" kern="1600" dirty="0">
                <a:latin typeface="Arial" panose="020B0604020202020204" pitchFamily="34" charset="0"/>
              </a:rPr>
              <a:t>Chapter 3 </a:t>
            </a:r>
            <a:r>
              <a:rPr lang="en-US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Outline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3.1 Analysis of Single-Loop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3.2 Analysis of Single-Node-Pair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 Voltage and Current Division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3.4 Intuitive Analysis Method: Circuit Reduction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3.5 Voltage and Current Source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8317518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Assign voltage for </a:t>
            </a:r>
            <a:r>
              <a:rPr lang="en-US" sz="2000" dirty="0" err="1"/>
              <a:t>v</a:t>
            </a:r>
            <a:r>
              <a:rPr lang="en-US" sz="2000" baseline="-25000" dirty="0" err="1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the parallel branches as seen,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Applying KCL to the upper node,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9687" y="4173291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1" y="2339729"/>
            <a:ext cx="4801558" cy="1833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1" y="5293820"/>
            <a:ext cx="2963551" cy="6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707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5986" y="1048396"/>
                <a:ext cx="77724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Solving for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/>
                  <a:t>yields,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15+30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15+15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10+6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=96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resistor currents i</a:t>
                </a:r>
                <a:r>
                  <a:rPr lang="en-US" sz="2000" baseline="-25000" dirty="0"/>
                  <a:t>R1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/>
                  <a:t> i</a:t>
                </a:r>
                <a:r>
                  <a:rPr lang="en-US" sz="2000" baseline="-25000" dirty="0"/>
                  <a:t>R2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/>
                  <a:t> i</a:t>
                </a:r>
                <a:r>
                  <a:rPr lang="en-US" sz="2000" baseline="-25000" dirty="0"/>
                  <a:t>R3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branch current</a:t>
                </a:r>
                <a:r>
                  <a:rPr lang="en-US" sz="2000" dirty="0"/>
                  <a:t> i</a:t>
                </a:r>
                <a:r>
                  <a:rPr lang="en-US" sz="2000" baseline="-25000" dirty="0"/>
                  <a:t>x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shown below are given by,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5986" y="1048396"/>
                <a:ext cx="7772400" cy="5638800"/>
              </a:xfrm>
              <a:blipFill>
                <a:blip r:embed="rId2"/>
                <a:stretch>
                  <a:fillRect l="-1305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315887" y="5703416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2" y="3867796"/>
            <a:ext cx="5139736" cy="18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45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14925" y="1435407"/>
            <a:ext cx="402907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000" dirty="0">
                <a:solidFill>
                  <a:srgbClr val="FF0000"/>
                </a:solidFill>
              </a:rPr>
              <a:t>What about the current i</a:t>
            </a:r>
            <a:r>
              <a:rPr lang="en-US" sz="2000" baseline="-25000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9594" y="5503746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35" y="3881980"/>
            <a:ext cx="4540945" cy="1621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302056-0152-1147-8021-AFDD96205912}"/>
                  </a:ext>
                </a:extLst>
              </p:cNvPr>
              <p:cNvSpPr/>
              <p:nvPr/>
            </p:nvSpPr>
            <p:spPr>
              <a:xfrm>
                <a:off x="0" y="1219200"/>
                <a:ext cx="4429125" cy="4508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=3.2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96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18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a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=6.4    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𝑚𝐴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=6.4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302056-0152-1147-8021-AFDD9620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4429125" cy="4508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02D1D-A09D-1249-96A2-5FD54227AA9C}"/>
                  </a:ext>
                </a:extLst>
              </p:cNvPr>
              <p:cNvSpPr/>
              <p:nvPr/>
            </p:nvSpPr>
            <p:spPr>
              <a:xfrm>
                <a:off x="4324180" y="1980989"/>
                <a:ext cx="4572000" cy="18019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=3.2−10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=−6.8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02D1D-A09D-1249-96A2-5FD54227A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80" y="1980989"/>
                <a:ext cx="4572000" cy="1801968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348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387226"/>
          </a:xfrm>
        </p:spPr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For the circuit shown, solve for i</a:t>
            </a:r>
            <a:r>
              <a:rPr lang="en-US" sz="2000" baseline="-25000" dirty="0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all resistor currents,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684" y="3763717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87560"/>
              </p:ext>
            </p:extLst>
          </p:nvPr>
        </p:nvGraphicFramePr>
        <p:xfrm>
          <a:off x="2088551" y="4396420"/>
          <a:ext cx="481449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</a:rPr>
                        <a:t>β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2" y="1692791"/>
            <a:ext cx="481449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578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Assign voltage for </a:t>
            </a:r>
            <a:r>
              <a:rPr lang="en-US" sz="2000" dirty="0" err="1"/>
              <a:t>v</a:t>
            </a:r>
            <a:r>
              <a:rPr lang="en-US" sz="2000" baseline="-25000" dirty="0" err="1"/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the parallel branches as seen,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Applying KCL to the upper node,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9687" y="4173291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3" y="2468317"/>
            <a:ext cx="4175173" cy="170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6064" y="4931331"/>
            <a:ext cx="23576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But we know that:</a:t>
            </a:r>
          </a:p>
        </p:txBody>
      </p:sp>
      <p:sp>
        <p:nvSpPr>
          <p:cNvPr id="12" name="Freeform 11"/>
          <p:cNvSpPr/>
          <p:nvPr/>
        </p:nvSpPr>
        <p:spPr>
          <a:xfrm>
            <a:off x="1966452" y="6077887"/>
            <a:ext cx="5104580" cy="534307"/>
          </a:xfrm>
          <a:custGeom>
            <a:avLst/>
            <a:gdLst>
              <a:gd name="connsiteX0" fmla="*/ 5104580 w 5104580"/>
              <a:gd name="connsiteY0" fmla="*/ 263919 h 534307"/>
              <a:gd name="connsiteX1" fmla="*/ 5104580 w 5104580"/>
              <a:gd name="connsiteY1" fmla="*/ 263919 h 534307"/>
              <a:gd name="connsiteX2" fmla="*/ 5006258 w 5104580"/>
              <a:gd name="connsiteY2" fmla="*/ 337661 h 534307"/>
              <a:gd name="connsiteX3" fmla="*/ 4932516 w 5104580"/>
              <a:gd name="connsiteY3" fmla="*/ 403210 h 534307"/>
              <a:gd name="connsiteX4" fmla="*/ 4826000 w 5104580"/>
              <a:gd name="connsiteY4" fmla="*/ 452371 h 534307"/>
              <a:gd name="connsiteX5" fmla="*/ 4776838 w 5104580"/>
              <a:gd name="connsiteY5" fmla="*/ 476952 h 534307"/>
              <a:gd name="connsiteX6" fmla="*/ 4637548 w 5104580"/>
              <a:gd name="connsiteY6" fmla="*/ 509726 h 534307"/>
              <a:gd name="connsiteX7" fmla="*/ 4580193 w 5104580"/>
              <a:gd name="connsiteY7" fmla="*/ 517919 h 534307"/>
              <a:gd name="connsiteX8" fmla="*/ 4514645 w 5104580"/>
              <a:gd name="connsiteY8" fmla="*/ 534307 h 534307"/>
              <a:gd name="connsiteX9" fmla="*/ 2023806 w 5104580"/>
              <a:gd name="connsiteY9" fmla="*/ 526113 h 534307"/>
              <a:gd name="connsiteX10" fmla="*/ 1540387 w 5104580"/>
              <a:gd name="connsiteY10" fmla="*/ 493339 h 534307"/>
              <a:gd name="connsiteX11" fmla="*/ 1491225 w 5104580"/>
              <a:gd name="connsiteY11" fmla="*/ 485145 h 534307"/>
              <a:gd name="connsiteX12" fmla="*/ 1351935 w 5104580"/>
              <a:gd name="connsiteY12" fmla="*/ 468758 h 534307"/>
              <a:gd name="connsiteX13" fmla="*/ 1319161 w 5104580"/>
              <a:gd name="connsiteY13" fmla="*/ 460565 h 534307"/>
              <a:gd name="connsiteX14" fmla="*/ 1245419 w 5104580"/>
              <a:gd name="connsiteY14" fmla="*/ 452371 h 534307"/>
              <a:gd name="connsiteX15" fmla="*/ 1065161 w 5104580"/>
              <a:gd name="connsiteY15" fmla="*/ 435984 h 534307"/>
              <a:gd name="connsiteX16" fmla="*/ 991419 w 5104580"/>
              <a:gd name="connsiteY16" fmla="*/ 419597 h 534307"/>
              <a:gd name="connsiteX17" fmla="*/ 909483 w 5104580"/>
              <a:gd name="connsiteY17" fmla="*/ 403210 h 534307"/>
              <a:gd name="connsiteX18" fmla="*/ 762000 w 5104580"/>
              <a:gd name="connsiteY18" fmla="*/ 386823 h 534307"/>
              <a:gd name="connsiteX19" fmla="*/ 663677 w 5104580"/>
              <a:gd name="connsiteY19" fmla="*/ 370436 h 534307"/>
              <a:gd name="connsiteX20" fmla="*/ 589935 w 5104580"/>
              <a:gd name="connsiteY20" fmla="*/ 362242 h 534307"/>
              <a:gd name="connsiteX21" fmla="*/ 532580 w 5104580"/>
              <a:gd name="connsiteY21" fmla="*/ 345855 h 534307"/>
              <a:gd name="connsiteX22" fmla="*/ 393290 w 5104580"/>
              <a:gd name="connsiteY22" fmla="*/ 321274 h 534307"/>
              <a:gd name="connsiteX23" fmla="*/ 360516 w 5104580"/>
              <a:gd name="connsiteY23" fmla="*/ 304887 h 534307"/>
              <a:gd name="connsiteX24" fmla="*/ 286774 w 5104580"/>
              <a:gd name="connsiteY24" fmla="*/ 280307 h 534307"/>
              <a:gd name="connsiteX25" fmla="*/ 213032 w 5104580"/>
              <a:gd name="connsiteY25" fmla="*/ 247532 h 534307"/>
              <a:gd name="connsiteX26" fmla="*/ 163871 w 5104580"/>
              <a:gd name="connsiteY26" fmla="*/ 198371 h 534307"/>
              <a:gd name="connsiteX27" fmla="*/ 147483 w 5104580"/>
              <a:gd name="connsiteY27" fmla="*/ 181984 h 534307"/>
              <a:gd name="connsiteX28" fmla="*/ 98322 w 5104580"/>
              <a:gd name="connsiteY28" fmla="*/ 157403 h 534307"/>
              <a:gd name="connsiteX29" fmla="*/ 81935 w 5104580"/>
              <a:gd name="connsiteY29" fmla="*/ 132823 h 534307"/>
              <a:gd name="connsiteX30" fmla="*/ 73742 w 5104580"/>
              <a:gd name="connsiteY30" fmla="*/ 108242 h 534307"/>
              <a:gd name="connsiteX31" fmla="*/ 49161 w 5104580"/>
              <a:gd name="connsiteY31" fmla="*/ 83661 h 534307"/>
              <a:gd name="connsiteX32" fmla="*/ 40967 w 5104580"/>
              <a:gd name="connsiteY32" fmla="*/ 59081 h 534307"/>
              <a:gd name="connsiteX33" fmla="*/ 32774 w 5104580"/>
              <a:gd name="connsiteY33" fmla="*/ 1726 h 534307"/>
              <a:gd name="connsiteX34" fmla="*/ 24580 w 5104580"/>
              <a:gd name="connsiteY34" fmla="*/ 34500 h 534307"/>
              <a:gd name="connsiteX35" fmla="*/ 8193 w 5104580"/>
              <a:gd name="connsiteY35" fmla="*/ 91855 h 534307"/>
              <a:gd name="connsiteX36" fmla="*/ 0 w 5104580"/>
              <a:gd name="connsiteY36" fmla="*/ 149210 h 534307"/>
              <a:gd name="connsiteX37" fmla="*/ 8193 w 5104580"/>
              <a:gd name="connsiteY37" fmla="*/ 83661 h 534307"/>
              <a:gd name="connsiteX38" fmla="*/ 40967 w 5104580"/>
              <a:gd name="connsiteY38" fmla="*/ 34500 h 534307"/>
              <a:gd name="connsiteX39" fmla="*/ 139290 w 5104580"/>
              <a:gd name="connsiteY39" fmla="*/ 50887 h 534307"/>
              <a:gd name="connsiteX40" fmla="*/ 155677 w 5104580"/>
              <a:gd name="connsiteY40" fmla="*/ 50887 h 534307"/>
              <a:gd name="connsiteX41" fmla="*/ 155677 w 5104580"/>
              <a:gd name="connsiteY41" fmla="*/ 50887 h 534307"/>
              <a:gd name="connsiteX42" fmla="*/ 155677 w 5104580"/>
              <a:gd name="connsiteY42" fmla="*/ 50887 h 53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104580" h="534307">
                <a:moveTo>
                  <a:pt x="5104580" y="263919"/>
                </a:moveTo>
                <a:lnTo>
                  <a:pt x="5104580" y="263919"/>
                </a:lnTo>
                <a:cubicBezTo>
                  <a:pt x="5071806" y="288500"/>
                  <a:pt x="5035226" y="308693"/>
                  <a:pt x="5006258" y="337661"/>
                </a:cubicBezTo>
                <a:cubicBezTo>
                  <a:pt x="4982203" y="361716"/>
                  <a:pt x="4961681" y="384651"/>
                  <a:pt x="4932516" y="403210"/>
                </a:cubicBezTo>
                <a:cubicBezTo>
                  <a:pt x="4905294" y="420533"/>
                  <a:pt x="4854166" y="439371"/>
                  <a:pt x="4826000" y="452371"/>
                </a:cubicBezTo>
                <a:cubicBezTo>
                  <a:pt x="4809365" y="460049"/>
                  <a:pt x="4794092" y="470790"/>
                  <a:pt x="4776838" y="476952"/>
                </a:cubicBezTo>
                <a:cubicBezTo>
                  <a:pt x="4761213" y="482532"/>
                  <a:pt x="4650147" y="507364"/>
                  <a:pt x="4637548" y="509726"/>
                </a:cubicBezTo>
                <a:cubicBezTo>
                  <a:pt x="4618566" y="513285"/>
                  <a:pt x="4599130" y="514131"/>
                  <a:pt x="4580193" y="517919"/>
                </a:cubicBezTo>
                <a:cubicBezTo>
                  <a:pt x="4558109" y="522336"/>
                  <a:pt x="4536494" y="528844"/>
                  <a:pt x="4514645" y="534307"/>
                </a:cubicBezTo>
                <a:lnTo>
                  <a:pt x="2023806" y="526113"/>
                </a:lnTo>
                <a:cubicBezTo>
                  <a:pt x="1987236" y="525786"/>
                  <a:pt x="1588816" y="496798"/>
                  <a:pt x="1540387" y="493339"/>
                </a:cubicBezTo>
                <a:cubicBezTo>
                  <a:pt x="1524000" y="490608"/>
                  <a:pt x="1507699" y="487294"/>
                  <a:pt x="1491225" y="485145"/>
                </a:cubicBezTo>
                <a:cubicBezTo>
                  <a:pt x="1444867" y="479098"/>
                  <a:pt x="1398215" y="475369"/>
                  <a:pt x="1351935" y="468758"/>
                </a:cubicBezTo>
                <a:cubicBezTo>
                  <a:pt x="1340787" y="467166"/>
                  <a:pt x="1330291" y="462277"/>
                  <a:pt x="1319161" y="460565"/>
                </a:cubicBezTo>
                <a:cubicBezTo>
                  <a:pt x="1294717" y="456804"/>
                  <a:pt x="1270049" y="454610"/>
                  <a:pt x="1245419" y="452371"/>
                </a:cubicBezTo>
                <a:cubicBezTo>
                  <a:pt x="1174939" y="445964"/>
                  <a:pt x="1132141" y="445553"/>
                  <a:pt x="1065161" y="435984"/>
                </a:cubicBezTo>
                <a:cubicBezTo>
                  <a:pt x="1026150" y="430411"/>
                  <a:pt x="1027193" y="427263"/>
                  <a:pt x="991419" y="419597"/>
                </a:cubicBezTo>
                <a:cubicBezTo>
                  <a:pt x="964184" y="413761"/>
                  <a:pt x="936957" y="407789"/>
                  <a:pt x="909483" y="403210"/>
                </a:cubicBezTo>
                <a:cubicBezTo>
                  <a:pt x="827882" y="389609"/>
                  <a:pt x="876878" y="396396"/>
                  <a:pt x="762000" y="386823"/>
                </a:cubicBezTo>
                <a:cubicBezTo>
                  <a:pt x="729226" y="381361"/>
                  <a:pt x="696569" y="375135"/>
                  <a:pt x="663677" y="370436"/>
                </a:cubicBezTo>
                <a:cubicBezTo>
                  <a:pt x="639194" y="366938"/>
                  <a:pt x="614243" y="366800"/>
                  <a:pt x="589935" y="362242"/>
                </a:cubicBezTo>
                <a:cubicBezTo>
                  <a:pt x="570392" y="358578"/>
                  <a:pt x="552045" y="349910"/>
                  <a:pt x="532580" y="345855"/>
                </a:cubicBezTo>
                <a:cubicBezTo>
                  <a:pt x="486424" y="336239"/>
                  <a:pt x="393290" y="321274"/>
                  <a:pt x="393290" y="321274"/>
                </a:cubicBezTo>
                <a:cubicBezTo>
                  <a:pt x="382365" y="315812"/>
                  <a:pt x="371916" y="309272"/>
                  <a:pt x="360516" y="304887"/>
                </a:cubicBezTo>
                <a:cubicBezTo>
                  <a:pt x="336333" y="295586"/>
                  <a:pt x="308992" y="293638"/>
                  <a:pt x="286774" y="280307"/>
                </a:cubicBezTo>
                <a:cubicBezTo>
                  <a:pt x="236150" y="249932"/>
                  <a:pt x="261256" y="259589"/>
                  <a:pt x="213032" y="247532"/>
                </a:cubicBezTo>
                <a:lnTo>
                  <a:pt x="163871" y="198371"/>
                </a:lnTo>
                <a:cubicBezTo>
                  <a:pt x="158408" y="192909"/>
                  <a:pt x="154812" y="184427"/>
                  <a:pt x="147483" y="181984"/>
                </a:cubicBezTo>
                <a:cubicBezTo>
                  <a:pt x="113561" y="170676"/>
                  <a:pt x="130089" y="178581"/>
                  <a:pt x="98322" y="157403"/>
                </a:cubicBezTo>
                <a:cubicBezTo>
                  <a:pt x="92860" y="149210"/>
                  <a:pt x="86339" y="141631"/>
                  <a:pt x="81935" y="132823"/>
                </a:cubicBezTo>
                <a:cubicBezTo>
                  <a:pt x="78073" y="125098"/>
                  <a:pt x="78533" y="115428"/>
                  <a:pt x="73742" y="108242"/>
                </a:cubicBezTo>
                <a:cubicBezTo>
                  <a:pt x="67314" y="98600"/>
                  <a:pt x="57355" y="91855"/>
                  <a:pt x="49161" y="83661"/>
                </a:cubicBezTo>
                <a:cubicBezTo>
                  <a:pt x="46430" y="75468"/>
                  <a:pt x="42661" y="67550"/>
                  <a:pt x="40967" y="59081"/>
                </a:cubicBezTo>
                <a:cubicBezTo>
                  <a:pt x="37180" y="40144"/>
                  <a:pt x="43486" y="17795"/>
                  <a:pt x="32774" y="1726"/>
                </a:cubicBezTo>
                <a:cubicBezTo>
                  <a:pt x="26528" y="-7644"/>
                  <a:pt x="27674" y="23672"/>
                  <a:pt x="24580" y="34500"/>
                </a:cubicBezTo>
                <a:cubicBezTo>
                  <a:pt x="15809" y="65200"/>
                  <a:pt x="14593" y="56653"/>
                  <a:pt x="8193" y="91855"/>
                </a:cubicBezTo>
                <a:cubicBezTo>
                  <a:pt x="4738" y="110856"/>
                  <a:pt x="0" y="168522"/>
                  <a:pt x="0" y="149210"/>
                </a:cubicBezTo>
                <a:cubicBezTo>
                  <a:pt x="0" y="127190"/>
                  <a:pt x="787" y="104398"/>
                  <a:pt x="8193" y="83661"/>
                </a:cubicBezTo>
                <a:cubicBezTo>
                  <a:pt x="14817" y="65114"/>
                  <a:pt x="40967" y="34500"/>
                  <a:pt x="40967" y="34500"/>
                </a:cubicBezTo>
                <a:cubicBezTo>
                  <a:pt x="73741" y="39962"/>
                  <a:pt x="106709" y="44371"/>
                  <a:pt x="139290" y="50887"/>
                </a:cubicBezTo>
                <a:cubicBezTo>
                  <a:pt x="162827" y="55595"/>
                  <a:pt x="172084" y="67294"/>
                  <a:pt x="155677" y="50887"/>
                </a:cubicBezTo>
                <a:lnTo>
                  <a:pt x="155677" y="50887"/>
                </a:lnTo>
                <a:lnTo>
                  <a:pt x="155677" y="50887"/>
                </a:ln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51742" y="6055032"/>
            <a:ext cx="3801806" cy="442452"/>
          </a:xfrm>
          <a:custGeom>
            <a:avLst/>
            <a:gdLst>
              <a:gd name="connsiteX0" fmla="*/ 3801806 w 3801806"/>
              <a:gd name="connsiteY0" fmla="*/ 8194 h 442452"/>
              <a:gd name="connsiteX1" fmla="*/ 3769032 w 3801806"/>
              <a:gd name="connsiteY1" fmla="*/ 81936 h 442452"/>
              <a:gd name="connsiteX2" fmla="*/ 3736258 w 3801806"/>
              <a:gd name="connsiteY2" fmla="*/ 131097 h 442452"/>
              <a:gd name="connsiteX3" fmla="*/ 3711677 w 3801806"/>
              <a:gd name="connsiteY3" fmla="*/ 139291 h 442452"/>
              <a:gd name="connsiteX4" fmla="*/ 3670710 w 3801806"/>
              <a:gd name="connsiteY4" fmla="*/ 163871 h 442452"/>
              <a:gd name="connsiteX5" fmla="*/ 3596968 w 3801806"/>
              <a:gd name="connsiteY5" fmla="*/ 196645 h 442452"/>
              <a:gd name="connsiteX6" fmla="*/ 3572387 w 3801806"/>
              <a:gd name="connsiteY6" fmla="*/ 213033 h 442452"/>
              <a:gd name="connsiteX7" fmla="*/ 3474064 w 3801806"/>
              <a:gd name="connsiteY7" fmla="*/ 237613 h 442452"/>
              <a:gd name="connsiteX8" fmla="*/ 3375742 w 3801806"/>
              <a:gd name="connsiteY8" fmla="*/ 254000 h 442452"/>
              <a:gd name="connsiteX9" fmla="*/ 3342968 w 3801806"/>
              <a:gd name="connsiteY9" fmla="*/ 262194 h 442452"/>
              <a:gd name="connsiteX10" fmla="*/ 3293806 w 3801806"/>
              <a:gd name="connsiteY10" fmla="*/ 278581 h 442452"/>
              <a:gd name="connsiteX11" fmla="*/ 3244645 w 3801806"/>
              <a:gd name="connsiteY11" fmla="*/ 286774 h 442452"/>
              <a:gd name="connsiteX12" fmla="*/ 3154516 w 3801806"/>
              <a:gd name="connsiteY12" fmla="*/ 303162 h 442452"/>
              <a:gd name="connsiteX13" fmla="*/ 2998839 w 3801806"/>
              <a:gd name="connsiteY13" fmla="*/ 319549 h 442452"/>
              <a:gd name="connsiteX14" fmla="*/ 2843161 w 3801806"/>
              <a:gd name="connsiteY14" fmla="*/ 335936 h 442452"/>
              <a:gd name="connsiteX15" fmla="*/ 2777613 w 3801806"/>
              <a:gd name="connsiteY15" fmla="*/ 344129 h 442452"/>
              <a:gd name="connsiteX16" fmla="*/ 2720258 w 3801806"/>
              <a:gd name="connsiteY16" fmla="*/ 360516 h 442452"/>
              <a:gd name="connsiteX17" fmla="*/ 2638323 w 3801806"/>
              <a:gd name="connsiteY17" fmla="*/ 368710 h 442452"/>
              <a:gd name="connsiteX18" fmla="*/ 2540000 w 3801806"/>
              <a:gd name="connsiteY18" fmla="*/ 393291 h 442452"/>
              <a:gd name="connsiteX19" fmla="*/ 2425290 w 3801806"/>
              <a:gd name="connsiteY19" fmla="*/ 417871 h 442452"/>
              <a:gd name="connsiteX20" fmla="*/ 2310581 w 3801806"/>
              <a:gd name="connsiteY20" fmla="*/ 426065 h 442452"/>
              <a:gd name="connsiteX21" fmla="*/ 2154903 w 3801806"/>
              <a:gd name="connsiteY21" fmla="*/ 442452 h 442452"/>
              <a:gd name="connsiteX22" fmla="*/ 1097935 w 3801806"/>
              <a:gd name="connsiteY22" fmla="*/ 434258 h 442452"/>
              <a:gd name="connsiteX23" fmla="*/ 1073355 w 3801806"/>
              <a:gd name="connsiteY23" fmla="*/ 385097 h 442452"/>
              <a:gd name="connsiteX24" fmla="*/ 991419 w 3801806"/>
              <a:gd name="connsiteY24" fmla="*/ 376903 h 442452"/>
              <a:gd name="connsiteX25" fmla="*/ 893097 w 3801806"/>
              <a:gd name="connsiteY25" fmla="*/ 368710 h 442452"/>
              <a:gd name="connsiteX26" fmla="*/ 794774 w 3801806"/>
              <a:gd name="connsiteY26" fmla="*/ 352323 h 442452"/>
              <a:gd name="connsiteX27" fmla="*/ 762000 w 3801806"/>
              <a:gd name="connsiteY27" fmla="*/ 344129 h 442452"/>
              <a:gd name="connsiteX28" fmla="*/ 696452 w 3801806"/>
              <a:gd name="connsiteY28" fmla="*/ 335936 h 442452"/>
              <a:gd name="connsiteX29" fmla="*/ 499806 w 3801806"/>
              <a:gd name="connsiteY29" fmla="*/ 319549 h 442452"/>
              <a:gd name="connsiteX30" fmla="*/ 376903 w 3801806"/>
              <a:gd name="connsiteY30" fmla="*/ 294968 h 442452"/>
              <a:gd name="connsiteX31" fmla="*/ 311355 w 3801806"/>
              <a:gd name="connsiteY31" fmla="*/ 270387 h 442452"/>
              <a:gd name="connsiteX32" fmla="*/ 270387 w 3801806"/>
              <a:gd name="connsiteY32" fmla="*/ 262194 h 442452"/>
              <a:gd name="connsiteX33" fmla="*/ 213032 w 3801806"/>
              <a:gd name="connsiteY33" fmla="*/ 213033 h 442452"/>
              <a:gd name="connsiteX34" fmla="*/ 188452 w 3801806"/>
              <a:gd name="connsiteY34" fmla="*/ 196645 h 442452"/>
              <a:gd name="connsiteX35" fmla="*/ 172064 w 3801806"/>
              <a:gd name="connsiteY35" fmla="*/ 180258 h 442452"/>
              <a:gd name="connsiteX36" fmla="*/ 147484 w 3801806"/>
              <a:gd name="connsiteY36" fmla="*/ 163871 h 442452"/>
              <a:gd name="connsiteX37" fmla="*/ 114710 w 3801806"/>
              <a:gd name="connsiteY37" fmla="*/ 122903 h 442452"/>
              <a:gd name="connsiteX38" fmla="*/ 73742 w 3801806"/>
              <a:gd name="connsiteY38" fmla="*/ 81936 h 442452"/>
              <a:gd name="connsiteX39" fmla="*/ 32774 w 3801806"/>
              <a:gd name="connsiteY39" fmla="*/ 32774 h 442452"/>
              <a:gd name="connsiteX40" fmla="*/ 24581 w 3801806"/>
              <a:gd name="connsiteY40" fmla="*/ 8194 h 442452"/>
              <a:gd name="connsiteX41" fmla="*/ 16387 w 3801806"/>
              <a:gd name="connsiteY41" fmla="*/ 40968 h 442452"/>
              <a:gd name="connsiteX42" fmla="*/ 8193 w 3801806"/>
              <a:gd name="connsiteY42" fmla="*/ 98323 h 442452"/>
              <a:gd name="connsiteX43" fmla="*/ 0 w 3801806"/>
              <a:gd name="connsiteY43" fmla="*/ 147484 h 442452"/>
              <a:gd name="connsiteX44" fmla="*/ 8193 w 3801806"/>
              <a:gd name="connsiteY44" fmla="*/ 40968 h 442452"/>
              <a:gd name="connsiteX45" fmla="*/ 32774 w 3801806"/>
              <a:gd name="connsiteY45" fmla="*/ 32774 h 442452"/>
              <a:gd name="connsiteX46" fmla="*/ 172064 w 3801806"/>
              <a:gd name="connsiteY46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801806" h="442452">
                <a:moveTo>
                  <a:pt x="3801806" y="8194"/>
                </a:moveTo>
                <a:cubicBezTo>
                  <a:pt x="3786629" y="84084"/>
                  <a:pt x="3806191" y="16908"/>
                  <a:pt x="3769032" y="81936"/>
                </a:cubicBezTo>
                <a:cubicBezTo>
                  <a:pt x="3750529" y="114315"/>
                  <a:pt x="3775862" y="104694"/>
                  <a:pt x="3736258" y="131097"/>
                </a:cubicBezTo>
                <a:cubicBezTo>
                  <a:pt x="3729072" y="135888"/>
                  <a:pt x="3719402" y="135428"/>
                  <a:pt x="3711677" y="139291"/>
                </a:cubicBezTo>
                <a:cubicBezTo>
                  <a:pt x="3697433" y="146413"/>
                  <a:pt x="3683960" y="155037"/>
                  <a:pt x="3670710" y="163871"/>
                </a:cubicBezTo>
                <a:cubicBezTo>
                  <a:pt x="3618952" y="198376"/>
                  <a:pt x="3659323" y="184175"/>
                  <a:pt x="3596968" y="196645"/>
                </a:cubicBezTo>
                <a:cubicBezTo>
                  <a:pt x="3588774" y="202108"/>
                  <a:pt x="3581530" y="209376"/>
                  <a:pt x="3572387" y="213033"/>
                </a:cubicBezTo>
                <a:cubicBezTo>
                  <a:pt x="3526761" y="231284"/>
                  <a:pt x="3516935" y="226895"/>
                  <a:pt x="3474064" y="237613"/>
                </a:cubicBezTo>
                <a:cubicBezTo>
                  <a:pt x="3397188" y="256832"/>
                  <a:pt x="3540635" y="235680"/>
                  <a:pt x="3375742" y="254000"/>
                </a:cubicBezTo>
                <a:cubicBezTo>
                  <a:pt x="3364817" y="256731"/>
                  <a:pt x="3353754" y="258958"/>
                  <a:pt x="3342968" y="262194"/>
                </a:cubicBezTo>
                <a:cubicBezTo>
                  <a:pt x="3326423" y="267158"/>
                  <a:pt x="3310564" y="274392"/>
                  <a:pt x="3293806" y="278581"/>
                </a:cubicBezTo>
                <a:cubicBezTo>
                  <a:pt x="3277689" y="282610"/>
                  <a:pt x="3260990" y="283802"/>
                  <a:pt x="3244645" y="286774"/>
                </a:cubicBezTo>
                <a:cubicBezTo>
                  <a:pt x="3210347" y="293010"/>
                  <a:pt x="3190024" y="298901"/>
                  <a:pt x="3154516" y="303162"/>
                </a:cubicBezTo>
                <a:cubicBezTo>
                  <a:pt x="3102709" y="309379"/>
                  <a:pt x="3050615" y="313077"/>
                  <a:pt x="2998839" y="319549"/>
                </a:cubicBezTo>
                <a:cubicBezTo>
                  <a:pt x="2843864" y="338919"/>
                  <a:pt x="3036724" y="315561"/>
                  <a:pt x="2843161" y="335936"/>
                </a:cubicBezTo>
                <a:cubicBezTo>
                  <a:pt x="2821263" y="338241"/>
                  <a:pt x="2799462" y="341398"/>
                  <a:pt x="2777613" y="344129"/>
                </a:cubicBezTo>
                <a:cubicBezTo>
                  <a:pt x="2760100" y="349967"/>
                  <a:pt x="2738267" y="357943"/>
                  <a:pt x="2720258" y="360516"/>
                </a:cubicBezTo>
                <a:cubicBezTo>
                  <a:pt x="2693086" y="364398"/>
                  <a:pt x="2665635" y="365979"/>
                  <a:pt x="2638323" y="368710"/>
                </a:cubicBezTo>
                <a:cubicBezTo>
                  <a:pt x="2605549" y="376904"/>
                  <a:pt x="2572050" y="382609"/>
                  <a:pt x="2540000" y="393291"/>
                </a:cubicBezTo>
                <a:cubicBezTo>
                  <a:pt x="2494534" y="408445"/>
                  <a:pt x="2495335" y="409465"/>
                  <a:pt x="2425290" y="417871"/>
                </a:cubicBezTo>
                <a:cubicBezTo>
                  <a:pt x="2387229" y="422438"/>
                  <a:pt x="2348802" y="423125"/>
                  <a:pt x="2310581" y="426065"/>
                </a:cubicBezTo>
                <a:cubicBezTo>
                  <a:pt x="2204431" y="434230"/>
                  <a:pt x="2238110" y="430565"/>
                  <a:pt x="2154903" y="442452"/>
                </a:cubicBezTo>
                <a:lnTo>
                  <a:pt x="1097935" y="434258"/>
                </a:lnTo>
                <a:cubicBezTo>
                  <a:pt x="1068142" y="433348"/>
                  <a:pt x="1092218" y="391956"/>
                  <a:pt x="1073355" y="385097"/>
                </a:cubicBezTo>
                <a:cubicBezTo>
                  <a:pt x="1047559" y="375717"/>
                  <a:pt x="1018755" y="379388"/>
                  <a:pt x="991419" y="376903"/>
                </a:cubicBezTo>
                <a:lnTo>
                  <a:pt x="893097" y="368710"/>
                </a:lnTo>
                <a:cubicBezTo>
                  <a:pt x="860323" y="363248"/>
                  <a:pt x="827008" y="360382"/>
                  <a:pt x="794774" y="352323"/>
                </a:cubicBezTo>
                <a:cubicBezTo>
                  <a:pt x="783849" y="349592"/>
                  <a:pt x="773108" y="345980"/>
                  <a:pt x="762000" y="344129"/>
                </a:cubicBezTo>
                <a:cubicBezTo>
                  <a:pt x="740280" y="340509"/>
                  <a:pt x="718337" y="338368"/>
                  <a:pt x="696452" y="335936"/>
                </a:cubicBezTo>
                <a:cubicBezTo>
                  <a:pt x="609974" y="326327"/>
                  <a:pt x="594966" y="326346"/>
                  <a:pt x="499806" y="319549"/>
                </a:cubicBezTo>
                <a:cubicBezTo>
                  <a:pt x="432809" y="309977"/>
                  <a:pt x="446432" y="313931"/>
                  <a:pt x="376903" y="294968"/>
                </a:cubicBezTo>
                <a:cubicBezTo>
                  <a:pt x="318543" y="279051"/>
                  <a:pt x="394107" y="295212"/>
                  <a:pt x="311355" y="270387"/>
                </a:cubicBezTo>
                <a:cubicBezTo>
                  <a:pt x="298016" y="266385"/>
                  <a:pt x="284043" y="264925"/>
                  <a:pt x="270387" y="262194"/>
                </a:cubicBezTo>
                <a:cubicBezTo>
                  <a:pt x="147664" y="170150"/>
                  <a:pt x="315727" y="298614"/>
                  <a:pt x="213032" y="213033"/>
                </a:cubicBezTo>
                <a:cubicBezTo>
                  <a:pt x="205467" y="206729"/>
                  <a:pt x="196141" y="202797"/>
                  <a:pt x="188452" y="196645"/>
                </a:cubicBezTo>
                <a:cubicBezTo>
                  <a:pt x="182420" y="191819"/>
                  <a:pt x="178096" y="185084"/>
                  <a:pt x="172064" y="180258"/>
                </a:cubicBezTo>
                <a:cubicBezTo>
                  <a:pt x="164375" y="174107"/>
                  <a:pt x="154447" y="170834"/>
                  <a:pt x="147484" y="163871"/>
                </a:cubicBezTo>
                <a:cubicBezTo>
                  <a:pt x="135118" y="151505"/>
                  <a:pt x="126409" y="135902"/>
                  <a:pt x="114710" y="122903"/>
                </a:cubicBezTo>
                <a:cubicBezTo>
                  <a:pt x="101791" y="108548"/>
                  <a:pt x="86573" y="96370"/>
                  <a:pt x="73742" y="81936"/>
                </a:cubicBezTo>
                <a:cubicBezTo>
                  <a:pt x="-4201" y="-5748"/>
                  <a:pt x="86381" y="86385"/>
                  <a:pt x="32774" y="32774"/>
                </a:cubicBezTo>
                <a:cubicBezTo>
                  <a:pt x="30043" y="24581"/>
                  <a:pt x="32306" y="4331"/>
                  <a:pt x="24581" y="8194"/>
                </a:cubicBezTo>
                <a:cubicBezTo>
                  <a:pt x="14509" y="13230"/>
                  <a:pt x="18402" y="29889"/>
                  <a:pt x="16387" y="40968"/>
                </a:cubicBezTo>
                <a:cubicBezTo>
                  <a:pt x="12932" y="59969"/>
                  <a:pt x="11130" y="79235"/>
                  <a:pt x="8193" y="98323"/>
                </a:cubicBezTo>
                <a:cubicBezTo>
                  <a:pt x="5667" y="114743"/>
                  <a:pt x="2731" y="131097"/>
                  <a:pt x="0" y="147484"/>
                </a:cubicBezTo>
                <a:cubicBezTo>
                  <a:pt x="2731" y="111979"/>
                  <a:pt x="-1590" y="75208"/>
                  <a:pt x="8193" y="40968"/>
                </a:cubicBezTo>
                <a:cubicBezTo>
                  <a:pt x="10566" y="32663"/>
                  <a:pt x="24180" y="33633"/>
                  <a:pt x="32774" y="32774"/>
                </a:cubicBezTo>
                <a:cubicBezTo>
                  <a:pt x="180244" y="18027"/>
                  <a:pt x="172064" y="72161"/>
                  <a:pt x="172064" y="0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268839" y="5874774"/>
            <a:ext cx="1081546" cy="21662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F562E7-48C6-9A4F-AEC4-9642C3D0E38A}"/>
                  </a:ext>
                </a:extLst>
              </p:cNvPr>
              <p:cNvSpPr/>
              <p:nvPr/>
            </p:nvSpPr>
            <p:spPr>
              <a:xfrm>
                <a:off x="129116" y="5438717"/>
                <a:ext cx="4139723" cy="787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F562E7-48C6-9A4F-AEC4-9642C3D0E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6" y="5438717"/>
                <a:ext cx="4139723" cy="787780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3D94C9-C16F-5640-A0DA-26A39F0B5E34}"/>
                  </a:ext>
                </a:extLst>
              </p:cNvPr>
              <p:cNvSpPr/>
              <p:nvPr/>
            </p:nvSpPr>
            <p:spPr>
              <a:xfrm>
                <a:off x="5575879" y="5469194"/>
                <a:ext cx="2716641" cy="787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3D94C9-C16F-5640-A0DA-26A39F0B5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79" y="5469194"/>
                <a:ext cx="2716641" cy="7877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7959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1972" y="5855174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" y="3906353"/>
            <a:ext cx="4797097" cy="194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F2AEE4-6145-E34E-ADBD-AA351520B330}"/>
                  </a:ext>
                </a:extLst>
              </p:cNvPr>
              <p:cNvSpPr/>
              <p:nvPr/>
            </p:nvSpPr>
            <p:spPr>
              <a:xfrm>
                <a:off x="884714" y="1936009"/>
                <a:ext cx="3783665" cy="725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F2AEE4-6145-E34E-ADBD-AA351520B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14" y="1936009"/>
                <a:ext cx="3783665" cy="725455"/>
              </a:xfrm>
              <a:prstGeom prst="rect">
                <a:avLst/>
              </a:prstGeom>
              <a:blipFill>
                <a:blip r:embed="rId3"/>
                <a:stretch>
                  <a:fillRect t="-40678" r="-4013" b="-1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9AE0993-8CCF-534E-B7CF-5823327E2604}"/>
              </a:ext>
            </a:extLst>
          </p:cNvPr>
          <p:cNvSpPr/>
          <p:nvPr/>
        </p:nvSpPr>
        <p:spPr>
          <a:xfrm>
            <a:off x="201807" y="1366622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yields,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D9F14-1F91-4B49-8F47-DDE790C6348B}"/>
              </a:ext>
            </a:extLst>
          </p:cNvPr>
          <p:cNvSpPr/>
          <p:nvPr/>
        </p:nvSpPr>
        <p:spPr>
          <a:xfrm>
            <a:off x="64077" y="2939027"/>
            <a:ext cx="8863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resistor currents i</a:t>
            </a:r>
            <a:r>
              <a:rPr lang="en-US" baseline="-25000" dirty="0"/>
              <a:t>R1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/>
              <a:t> i</a:t>
            </a:r>
            <a:r>
              <a:rPr lang="en-US" baseline="-25000" dirty="0"/>
              <a:t>R2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/>
              <a:t> i</a:t>
            </a:r>
            <a:r>
              <a:rPr lang="en-US" baseline="-25000" dirty="0"/>
              <a:t>R3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branch current</a:t>
            </a:r>
            <a:r>
              <a:rPr lang="en-US" dirty="0"/>
              <a:t> i</a:t>
            </a:r>
            <a:r>
              <a:rPr lang="en-US" baseline="-25000" dirty="0"/>
              <a:t>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shown below are given by,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3BEAFF-9472-C844-8DCA-8C9EC954E9E7}"/>
                  </a:ext>
                </a:extLst>
              </p:cNvPr>
              <p:cNvSpPr/>
              <p:nvPr/>
            </p:nvSpPr>
            <p:spPr>
              <a:xfrm>
                <a:off x="4495800" y="1971434"/>
                <a:ext cx="6248400" cy="654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6+3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6+12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8=28.8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V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3BEAFF-9472-C844-8DCA-8C9EC954E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71434"/>
                <a:ext cx="6248400" cy="654603"/>
              </a:xfrm>
              <a:prstGeom prst="rect">
                <a:avLst/>
              </a:prstGeom>
              <a:blipFill>
                <a:blip r:embed="rId4"/>
                <a:stretch>
                  <a:fillRect l="-16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98BE17-C577-4B6F-3ADE-2010750E6CBF}"/>
                  </a:ext>
                </a:extLst>
              </p:cNvPr>
              <p:cNvSpPr/>
              <p:nvPr/>
            </p:nvSpPr>
            <p:spPr>
              <a:xfrm>
                <a:off x="4495800" y="3354525"/>
                <a:ext cx="4925291" cy="2150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28.8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=2.4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28.8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28.8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=4.8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98BE17-C577-4B6F-3ADE-2010750E6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4525"/>
                <a:ext cx="4925291" cy="2150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CEEF3F-B442-6654-5368-8620A70D1C7D}"/>
                  </a:ext>
                </a:extLst>
              </p:cNvPr>
              <p:cNvSpPr/>
              <p:nvPr/>
            </p:nvSpPr>
            <p:spPr>
              <a:xfrm>
                <a:off x="4861174" y="5303508"/>
                <a:ext cx="4797097" cy="65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28.8</m:t>
                          </m:r>
                        </m:num>
                        <m:den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28.8</m:t>
                          </m:r>
                        </m:num>
                        <m:den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CEEF3F-B442-6654-5368-8620A70D1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74" y="5303508"/>
                <a:ext cx="4797097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47B49C-8057-E44F-5081-118566D90E52}"/>
                  </a:ext>
                </a:extLst>
              </p:cNvPr>
              <p:cNvSpPr txBox="1"/>
              <p:nvPr/>
            </p:nvSpPr>
            <p:spPr>
              <a:xfrm>
                <a:off x="3750198" y="6024451"/>
                <a:ext cx="539380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=−0.8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47B49C-8057-E44F-5081-118566D9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8" y="6024451"/>
                <a:ext cx="539380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6582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374" y="5980859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Single-Node-Pair circuit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2" y="3665475"/>
            <a:ext cx="4797097" cy="1948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ED5B5F-CBEB-A944-9114-761CDF3BBFAF}"/>
                  </a:ext>
                </a:extLst>
              </p:cNvPr>
              <p:cNvSpPr/>
              <p:nvPr/>
            </p:nvSpPr>
            <p:spPr>
              <a:xfrm>
                <a:off x="2212176" y="1212250"/>
                <a:ext cx="4572000" cy="20833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Check any node: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=−0.8−2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0.8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−2.4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=−2.4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ED5B5F-CBEB-A944-9114-761CDF3BB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76" y="1212250"/>
                <a:ext cx="4572000" cy="2083391"/>
              </a:xfrm>
              <a:prstGeom prst="rect">
                <a:avLst/>
              </a:prstGeom>
              <a:blipFill>
                <a:blip r:embed="rId3"/>
                <a:stretch>
                  <a:fillRect l="-221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F08E2B-2FDD-1143-9C8F-5233EB92AF1C}"/>
                  </a:ext>
                </a:extLst>
              </p:cNvPr>
              <p:cNvSpPr/>
              <p:nvPr/>
            </p:nvSpPr>
            <p:spPr>
              <a:xfrm>
                <a:off x="4011969" y="1512834"/>
                <a:ext cx="391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F08E2B-2FDD-1143-9C8F-5233EB92A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9" y="1512834"/>
                <a:ext cx="3914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AFD4FC-0EEE-1A41-B36B-CA59FACBE1AF}"/>
                  </a:ext>
                </a:extLst>
              </p:cNvPr>
              <p:cNvSpPr/>
              <p:nvPr/>
            </p:nvSpPr>
            <p:spPr>
              <a:xfrm>
                <a:off x="3620515" y="2023112"/>
                <a:ext cx="391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AFD4FC-0EEE-1A41-B36B-CA59FACBE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15" y="2023112"/>
                <a:ext cx="3914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A6CF66-C13F-B241-8062-343E12E9A9F2}"/>
                  </a:ext>
                </a:extLst>
              </p:cNvPr>
              <p:cNvSpPr/>
              <p:nvPr/>
            </p:nvSpPr>
            <p:spPr>
              <a:xfrm>
                <a:off x="5446187" y="2774506"/>
                <a:ext cx="569387" cy="513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✅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A6CF66-C13F-B241-8062-343E12E9A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187" y="2774506"/>
                <a:ext cx="569387" cy="513539"/>
              </a:xfrm>
              <a:prstGeom prst="rect">
                <a:avLst/>
              </a:prstGeom>
              <a:blipFill>
                <a:blip r:embed="rId6"/>
                <a:stretch>
                  <a:fillRect l="-2174" r="-434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847B114-99F2-A7B5-0B8B-D7EAB960E5DE}"/>
              </a:ext>
            </a:extLst>
          </p:cNvPr>
          <p:cNvSpPr/>
          <p:nvPr/>
        </p:nvSpPr>
        <p:spPr>
          <a:xfrm>
            <a:off x="1551008" y="3796496"/>
            <a:ext cx="335665" cy="381965"/>
          </a:xfrm>
          <a:prstGeom prst="ellipse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210AEB-156E-08A3-0867-25177653431F}"/>
              </a:ext>
            </a:extLst>
          </p:cNvPr>
          <p:cNvCxnSpPr>
            <a:cxnSpLocks/>
          </p:cNvCxnSpPr>
          <p:nvPr/>
        </p:nvCxnSpPr>
        <p:spPr>
          <a:xfrm flipV="1">
            <a:off x="1886673" y="1953862"/>
            <a:ext cx="1610289" cy="1842634"/>
          </a:xfrm>
          <a:prstGeom prst="straightConnector1">
            <a:avLst/>
          </a:prstGeom>
          <a:noFill/>
          <a:ln w="476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3C29DD3-5122-87AF-CE90-5883B0AD0C53}"/>
              </a:ext>
            </a:extLst>
          </p:cNvPr>
          <p:cNvSpPr/>
          <p:nvPr/>
        </p:nvSpPr>
        <p:spPr>
          <a:xfrm>
            <a:off x="2523984" y="5278019"/>
            <a:ext cx="335665" cy="381965"/>
          </a:xfrm>
          <a:prstGeom prst="ellipse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AAC785-C400-71B3-1F73-A96D92988D2C}"/>
                  </a:ext>
                </a:extLst>
              </p:cNvPr>
              <p:cNvSpPr/>
              <p:nvPr/>
            </p:nvSpPr>
            <p:spPr>
              <a:xfrm>
                <a:off x="4914785" y="4661443"/>
                <a:ext cx="4572000" cy="20833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Check any node: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8+4.8+0.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AAC785-C400-71B3-1F73-A96D92988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785" y="4661443"/>
                <a:ext cx="4572000" cy="2083391"/>
              </a:xfrm>
              <a:prstGeom prst="rect">
                <a:avLst/>
              </a:prstGeom>
              <a:blipFill>
                <a:blip r:embed="rId7"/>
                <a:stretch>
                  <a:fillRect l="-1939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36E5B8-DCFB-DA48-56BE-5F4EB918347F}"/>
                  </a:ext>
                </a:extLst>
              </p:cNvPr>
              <p:cNvSpPr/>
              <p:nvPr/>
            </p:nvSpPr>
            <p:spPr>
              <a:xfrm>
                <a:off x="8279169" y="4199778"/>
                <a:ext cx="391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36E5B8-DCFB-DA48-56BE-5F4EB9183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69" y="4199778"/>
                <a:ext cx="3914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C5D0C51-C521-076A-BAC5-6992CD259148}"/>
                  </a:ext>
                </a:extLst>
              </p:cNvPr>
              <p:cNvSpPr/>
              <p:nvPr/>
            </p:nvSpPr>
            <p:spPr>
              <a:xfrm>
                <a:off x="7588673" y="6150136"/>
                <a:ext cx="569387" cy="513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✅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C5D0C51-C521-076A-BAC5-6992CD25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673" y="6150136"/>
                <a:ext cx="569387" cy="513539"/>
              </a:xfrm>
              <a:prstGeom prst="rect">
                <a:avLst/>
              </a:prstGeom>
              <a:blipFill>
                <a:blip r:embed="rId9"/>
                <a:stretch>
                  <a:fillRect l="-4348" r="-434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1FCDEC-CBE7-9533-D62D-DADDF5040916}"/>
              </a:ext>
            </a:extLst>
          </p:cNvPr>
          <p:cNvCxnSpPr>
            <a:cxnSpLocks/>
          </p:cNvCxnSpPr>
          <p:nvPr/>
        </p:nvCxnSpPr>
        <p:spPr>
          <a:xfrm flipV="1">
            <a:off x="2795495" y="5468382"/>
            <a:ext cx="2650692" cy="204234"/>
          </a:xfrm>
          <a:prstGeom prst="straightConnector1">
            <a:avLst/>
          </a:prstGeom>
          <a:noFill/>
          <a:ln w="476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3567728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65809"/>
            <a:ext cx="7772400" cy="1143000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Intuitive Method: </a:t>
            </a:r>
            <a:r>
              <a:rPr lang="en-US" sz="3200" i="1" u="sng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Circuit Reduction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Reduce the number of components to an equivalent simplified circuit.</a:t>
            </a:r>
          </a:p>
          <a:p>
            <a:endParaRPr lang="en-US" sz="2000" dirty="0"/>
          </a:p>
          <a:p>
            <a:r>
              <a:rPr lang="en-US" sz="2000" dirty="0"/>
              <a:t>The final number of nodes and loops are significantly reduced.</a:t>
            </a:r>
          </a:p>
          <a:p>
            <a:endParaRPr lang="en-US" sz="2000" dirty="0"/>
          </a:p>
          <a:p>
            <a:r>
              <a:rPr lang="en-US" sz="2000" dirty="0"/>
              <a:t>Elements with currents and voltages of interest are left alone as given in the original circuit.</a:t>
            </a:r>
          </a:p>
          <a:p>
            <a:endParaRPr lang="en-US" sz="2000" dirty="0"/>
          </a:p>
          <a:p>
            <a:r>
              <a:rPr lang="en-US" sz="2000" dirty="0"/>
              <a:t>Does not follow a specific procedure, but rather depends on experience.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07954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Use the circuit reduction method to find the current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 shown in the circuit.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Values:</a:t>
            </a:r>
            <a:endParaRPr lang="en-US" sz="2000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593" y="3458696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38" y="1681916"/>
            <a:ext cx="4137707" cy="177678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88552" y="3977974"/>
          <a:ext cx="4814493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9666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To find the current </a:t>
            </a:r>
            <a:r>
              <a:rPr lang="en-US" i="1" dirty="0"/>
              <a:t>i</a:t>
            </a:r>
            <a:r>
              <a:rPr lang="en-US" i="1" baseline="-25000" dirty="0"/>
              <a:t>x</a:t>
            </a:r>
            <a:r>
              <a:rPr lang="en-US" dirty="0"/>
              <a:t>, find the equivalent resistance as seen from terminals “</a:t>
            </a:r>
            <a:r>
              <a:rPr lang="en-US" i="1" dirty="0"/>
              <a:t>a</a:t>
            </a:r>
            <a:r>
              <a:rPr lang="en-US" dirty="0"/>
              <a:t>” and “</a:t>
            </a:r>
            <a:r>
              <a:rPr lang="en-US" i="1" dirty="0"/>
              <a:t>b</a:t>
            </a:r>
            <a:r>
              <a:rPr lang="en-US" dirty="0"/>
              <a:t>” as shown,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7679" y="6470895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 circuit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47749" y="2657475"/>
          <a:ext cx="4561587" cy="1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1371600" progId="Equation.3">
                  <p:embed/>
                </p:oleObj>
              </mc:Choice>
              <mc:Fallback>
                <p:oleObj name="Equation" r:id="rId2" imgW="3174840" imgH="1371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49" y="2657475"/>
                        <a:ext cx="4561587" cy="199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5" y="4806704"/>
            <a:ext cx="3603834" cy="1664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43882-981E-DC4E-8BC8-349B3C43C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81" y="4688826"/>
            <a:ext cx="1995605" cy="157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64393-D390-F5CD-80E5-CC1FC9F99B26}"/>
              </a:ext>
            </a:extLst>
          </p:cNvPr>
          <p:cNvSpPr/>
          <p:nvPr/>
        </p:nvSpPr>
        <p:spPr>
          <a:xfrm>
            <a:off x="3597948" y="6445305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688EF0F-F6D1-8CA1-F5C9-36FFE7A71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55564"/>
              </p:ext>
            </p:extLst>
          </p:nvPr>
        </p:nvGraphicFramePr>
        <p:xfrm>
          <a:off x="6431618" y="4972038"/>
          <a:ext cx="1254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685800" progId="Equation.3">
                  <p:embed/>
                </p:oleObj>
              </mc:Choice>
              <mc:Fallback>
                <p:oleObj name="Equation" r:id="rId6" imgW="850680" imgH="68580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F162618-6E2D-5BF9-436C-E9091DF6F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618" y="4972038"/>
                        <a:ext cx="1254125" cy="100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0106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Single-Loop Circuits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466127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All elements </a:t>
            </a:r>
            <a:r>
              <a:rPr lang="en-US" sz="2000" dirty="0"/>
              <a:t>of the circuits are connected in series.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Usually, </a:t>
            </a:r>
            <a:r>
              <a:rPr lang="en-US" sz="2000" b="1" dirty="0">
                <a:solidFill>
                  <a:srgbClr val="FF0000"/>
                </a:solidFill>
              </a:rPr>
              <a:t>one KVL </a:t>
            </a:r>
            <a:r>
              <a:rPr lang="en-US" sz="2000" dirty="0"/>
              <a:t>equation needed around the loop unless dependent sources are used.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1912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 with four elements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86" y="2529110"/>
            <a:ext cx="3238628" cy="26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244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Use the circuit reduction method to find the current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 shown in the circuit.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Values:</a:t>
            </a:r>
            <a:endParaRPr lang="en-US" sz="2000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593" y="3458696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88552" y="3977974"/>
          <a:ext cx="4814493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06" y="1623511"/>
            <a:ext cx="3357784" cy="18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37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Because the current of interest is in the middle of the circuit, you combine the resistors in such a way that the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 branch always remains by itself in the reduced circuit.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combining 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4</a:t>
            </a:r>
            <a:r>
              <a:rPr lang="en-US" dirty="0"/>
              <a:t> in parallel and </a:t>
            </a:r>
            <a:r>
              <a:rPr lang="en-US" i="1" dirty="0"/>
              <a:t>R</a:t>
            </a:r>
            <a:r>
              <a:rPr lang="en-US" i="1" baseline="-25000" dirty="0"/>
              <a:t>5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6</a:t>
            </a:r>
            <a:r>
              <a:rPr lang="en-US" dirty="0"/>
              <a:t> in series,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8965" y="5692801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the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05" y="3629025"/>
            <a:ext cx="3783590" cy="20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33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(Solution-cont’d)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you combine </a:t>
            </a:r>
            <a:r>
              <a:rPr lang="en-US" i="1" dirty="0"/>
              <a:t>R</a:t>
            </a:r>
            <a:r>
              <a:rPr lang="en-US" i="1" baseline="-25000" dirty="0"/>
              <a:t>2 </a:t>
            </a:r>
            <a:r>
              <a:rPr lang="en-US" dirty="0"/>
              <a:t>in series with (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i="1" dirty="0"/>
              <a:t>//R</a:t>
            </a:r>
            <a:r>
              <a:rPr lang="en-US" i="1" baseline="-25000" dirty="0"/>
              <a:t>4</a:t>
            </a:r>
            <a:r>
              <a:rPr lang="en-US" i="1" dirty="0"/>
              <a:t>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dirty="0"/>
              <a:t> is combined in parallel with (</a:t>
            </a:r>
            <a:r>
              <a:rPr lang="en-US" i="1" dirty="0"/>
              <a:t>R</a:t>
            </a:r>
            <a:r>
              <a:rPr lang="en-US" i="1" baseline="-25000" dirty="0"/>
              <a:t>5</a:t>
            </a:r>
            <a:r>
              <a:rPr lang="en-US" i="1" dirty="0"/>
              <a:t>+R</a:t>
            </a:r>
            <a:r>
              <a:rPr lang="en-US" i="1" baseline="-25000" dirty="0"/>
              <a:t>6</a:t>
            </a:r>
            <a:r>
              <a:rPr lang="en-US" i="1" dirty="0"/>
              <a:t>)</a:t>
            </a:r>
            <a:r>
              <a:rPr lang="en-US" dirty="0"/>
              <a:t> as shown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6902" y="6155792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the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5416" y="3449444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the circuit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04" y="1707345"/>
            <a:ext cx="4048594" cy="1835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86" y="4266292"/>
            <a:ext cx="3443015" cy="18644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50547"/>
              </p:ext>
            </p:extLst>
          </p:nvPr>
        </p:nvGraphicFramePr>
        <p:xfrm>
          <a:off x="281664" y="4398610"/>
          <a:ext cx="2104680" cy="150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914400" progId="Equation.3">
                  <p:embed/>
                </p:oleObj>
              </mc:Choice>
              <mc:Fallback>
                <p:oleObj name="Equation" r:id="rId4" imgW="1269720" imgH="9144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64" y="4398610"/>
                        <a:ext cx="2104680" cy="1504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D78D21-1B7F-B094-510D-8AC88D82E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22628"/>
              </p:ext>
            </p:extLst>
          </p:nvPr>
        </p:nvGraphicFramePr>
        <p:xfrm>
          <a:off x="5992643" y="4481396"/>
          <a:ext cx="3179763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1269720" progId="Equation.3">
                  <p:embed/>
                </p:oleObj>
              </mc:Choice>
              <mc:Fallback>
                <p:oleObj name="Equation" r:id="rId6" imgW="1993680" imgH="12697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643" y="4481396"/>
                        <a:ext cx="3179763" cy="201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23394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For the circuit, given the values of </a:t>
            </a:r>
            <a:r>
              <a:rPr lang="en-US" sz="2000" i="1" dirty="0"/>
              <a:t>V</a:t>
            </a:r>
            <a:r>
              <a:rPr lang="en-US" sz="2000" i="1" baseline="-25000" dirty="0"/>
              <a:t>o </a:t>
            </a:r>
            <a:r>
              <a:rPr lang="en-US" sz="2000" dirty="0"/>
              <a:t>and all resistors, find:</a:t>
            </a: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dirty="0"/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Both"/>
            </a:pPr>
            <a:r>
              <a:rPr lang="en-US" sz="2000" dirty="0"/>
              <a:t>The equivalent resistance, </a:t>
            </a:r>
            <a:r>
              <a:rPr lang="en-US" sz="2000" i="1" dirty="0"/>
              <a:t>R</a:t>
            </a:r>
            <a:r>
              <a:rPr lang="en-US" sz="2000" i="1" baseline="-25000" dirty="0"/>
              <a:t>eq</a:t>
            </a:r>
            <a:r>
              <a:rPr lang="en-US" sz="2000" dirty="0"/>
              <a:t>,</a:t>
            </a:r>
            <a:r>
              <a:rPr lang="en-US" sz="2000" i="1" dirty="0"/>
              <a:t> </a:t>
            </a:r>
            <a:r>
              <a:rPr lang="en-US" sz="2000" u="sng" dirty="0">
                <a:solidFill>
                  <a:srgbClr val="FF0000"/>
                </a:solidFill>
              </a:rPr>
              <a:t>seen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u="sng" dirty="0">
                <a:solidFill>
                  <a:srgbClr val="FF0000"/>
                </a:solidFill>
              </a:rPr>
              <a:t>between terminals “a” and “b”.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Both"/>
            </a:pPr>
            <a:r>
              <a:rPr lang="en-US" sz="2000" dirty="0"/>
              <a:t>The current leaving the voltage source, </a:t>
            </a:r>
            <a:r>
              <a:rPr lang="en-US" sz="2000" i="1" dirty="0" err="1"/>
              <a:t>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219" y="6268604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0" y="2848842"/>
            <a:ext cx="4767500" cy="29328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29251" y="2848842"/>
          <a:ext cx="2889249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89309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For the circuit, given the values of </a:t>
            </a:r>
            <a:r>
              <a:rPr lang="en-US" sz="2000" i="1" dirty="0"/>
              <a:t>V</a:t>
            </a:r>
            <a:r>
              <a:rPr lang="en-US" sz="2000" i="1" baseline="-25000" dirty="0"/>
              <a:t>o </a:t>
            </a:r>
            <a:r>
              <a:rPr lang="en-US" sz="2000" dirty="0"/>
              <a:t>and all resistors, find:</a:t>
            </a: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dirty="0"/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Both"/>
            </a:pPr>
            <a:r>
              <a:rPr lang="en-US" sz="2000" dirty="0"/>
              <a:t>The equivalent resistance </a:t>
            </a:r>
            <a:r>
              <a:rPr lang="en-US" sz="2000" i="1" dirty="0"/>
              <a:t>R</a:t>
            </a:r>
            <a:r>
              <a:rPr lang="en-US" sz="2000" i="1" baseline="-25000" dirty="0"/>
              <a:t>eq</a:t>
            </a:r>
            <a:r>
              <a:rPr lang="en-US" sz="2000" i="1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seen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between terminals “a” and “b”.</a:t>
            </a:r>
          </a:p>
          <a:p>
            <a: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AutoNum type="alphaLcParenBoth"/>
            </a:pPr>
            <a:r>
              <a:rPr lang="en-US" sz="2000" dirty="0"/>
              <a:t>The current leaving the voltage source, </a:t>
            </a:r>
            <a:r>
              <a:rPr lang="en-US" sz="2000" i="1" dirty="0" err="1"/>
              <a:t>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219" y="6268604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8842"/>
            <a:ext cx="4767500" cy="29328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29251" y="2848842"/>
          <a:ext cx="2889249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7383" y="4239916"/>
            <a:ext cx="60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eq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39763-06FA-A046-8F1E-0843F29BFA66}"/>
              </a:ext>
            </a:extLst>
          </p:cNvPr>
          <p:cNvSpPr/>
          <p:nvPr/>
        </p:nvSpPr>
        <p:spPr>
          <a:xfrm>
            <a:off x="836908" y="3277892"/>
            <a:ext cx="557939" cy="223950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6CE29F-5981-7047-83C6-CFDAA26FD40B}"/>
              </a:ext>
            </a:extLst>
          </p:cNvPr>
          <p:cNvCxnSpPr/>
          <p:nvPr/>
        </p:nvCxnSpPr>
        <p:spPr>
          <a:xfrm>
            <a:off x="542441" y="4397644"/>
            <a:ext cx="945396" cy="0"/>
          </a:xfrm>
          <a:prstGeom prst="straightConnector1">
            <a:avLst/>
          </a:prstGeom>
          <a:noFill/>
          <a:ln w="57150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409CD-358C-424E-B311-0FA4284D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8" y="5435998"/>
            <a:ext cx="186818" cy="2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771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6" y="1143192"/>
            <a:ext cx="7858125" cy="148613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a) By inspection, </a:t>
            </a:r>
            <a:r>
              <a:rPr lang="en-US" i="1" dirty="0"/>
              <a:t>R</a:t>
            </a:r>
            <a:r>
              <a:rPr lang="en-US" i="1" baseline="-25000" dirty="0"/>
              <a:t>7</a:t>
            </a:r>
            <a:r>
              <a:rPr lang="en-US" i="1" dirty="0"/>
              <a:t>, R</a:t>
            </a:r>
            <a:r>
              <a:rPr lang="en-US" i="1" baseline="-25000" dirty="0"/>
              <a:t>8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9</a:t>
            </a:r>
            <a:r>
              <a:rPr lang="en-US" dirty="0"/>
              <a:t> are in series, </a:t>
            </a:r>
            <a:r>
              <a:rPr lang="en-US" i="1" dirty="0"/>
              <a:t>R</a:t>
            </a:r>
            <a:r>
              <a:rPr lang="en-US" i="1" baseline="-25000" dirty="0"/>
              <a:t>5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6</a:t>
            </a:r>
            <a:r>
              <a:rPr lang="en-US" dirty="0"/>
              <a:t> are in series and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dirty="0"/>
              <a:t> as well.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8963" y="6369388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  circuit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01" y="4086315"/>
            <a:ext cx="5076026" cy="20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738FF1-881E-5D5A-C455-B007FE3E48C1}"/>
                  </a:ext>
                </a:extLst>
              </p:cNvPr>
              <p:cNvSpPr txBox="1"/>
              <p:nvPr/>
            </p:nvSpPr>
            <p:spPr>
              <a:xfrm>
                <a:off x="785758" y="2625714"/>
                <a:ext cx="3457902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=1+3=4</m:t>
                      </m:r>
                      <m:r>
                        <m:rPr>
                          <m:nor/>
                        </m:rPr>
                        <a:rPr lang="en-US" sz="1800" dirty="0">
                          <a:latin typeface="Calibri" panose="020F050202020403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dirty="0">
                          <a:latin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738FF1-881E-5D5A-C455-B007FE3E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8" y="2625714"/>
                <a:ext cx="3457902" cy="394019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5D382-3548-DB4D-BD0F-8714327088FD}"/>
                  </a:ext>
                </a:extLst>
              </p:cNvPr>
              <p:cNvSpPr txBox="1"/>
              <p:nvPr/>
            </p:nvSpPr>
            <p:spPr>
              <a:xfrm>
                <a:off x="4852302" y="2599992"/>
                <a:ext cx="3457902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=6+6=</m:t>
                      </m:r>
                      <m:r>
                        <m:rPr>
                          <m:nor/>
                        </m:rPr>
                        <a:rPr lang="en-US" sz="1800"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5D382-3548-DB4D-BD0F-871432708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302" y="2599992"/>
                <a:ext cx="3457902" cy="394019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3A715-F7BD-07D0-7DB8-74FE5179808A}"/>
                  </a:ext>
                </a:extLst>
              </p:cNvPr>
              <p:cNvSpPr txBox="1"/>
              <p:nvPr/>
            </p:nvSpPr>
            <p:spPr>
              <a:xfrm>
                <a:off x="2514709" y="3193227"/>
                <a:ext cx="4572000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=3+5+4=</m:t>
                      </m:r>
                      <m:r>
                        <m:rPr>
                          <m:nor/>
                        </m:rPr>
                        <a:rPr lang="en-US" sz="1800"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3A715-F7BD-07D0-7DB8-74FE5179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09" y="3193227"/>
                <a:ext cx="4572000" cy="394019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84009E0-780A-1B92-3A6D-F9A27710FA8E}"/>
              </a:ext>
            </a:extLst>
          </p:cNvPr>
          <p:cNvSpPr txBox="1"/>
          <p:nvPr/>
        </p:nvSpPr>
        <p:spPr>
          <a:xfrm>
            <a:off x="609600" y="3690089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The circuit is simplified as shown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8941970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6 (Solution)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545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Moreover, the circuit can be simplified to the one shown,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4373" y="5500686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7" y="1800815"/>
            <a:ext cx="2769750" cy="186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3799D-49F6-302F-03D2-CC3CF59523F3}"/>
                  </a:ext>
                </a:extLst>
              </p:cNvPr>
              <p:cNvSpPr txBox="1"/>
              <p:nvPr/>
            </p:nvSpPr>
            <p:spPr>
              <a:xfrm>
                <a:off x="1453055" y="2167740"/>
                <a:ext cx="5021318" cy="1441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0.25+0.25+0.0833+0.0833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0.667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3799D-49F6-302F-03D2-CC3CF5952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55" y="2167740"/>
                <a:ext cx="5021318" cy="1441805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D454D6-695D-14EF-35C3-A42326D84670}"/>
                  </a:ext>
                </a:extLst>
              </p:cNvPr>
              <p:cNvSpPr txBox="1"/>
              <p:nvPr/>
            </p:nvSpPr>
            <p:spPr>
              <a:xfrm>
                <a:off x="364716" y="1773721"/>
                <a:ext cx="4572000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D454D6-695D-14EF-35C3-A42326D8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16" y="1773721"/>
                <a:ext cx="4572000" cy="394019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1C7E1-8502-FC80-56BE-0E4020AC35F7}"/>
                  </a:ext>
                </a:extLst>
              </p:cNvPr>
              <p:cNvSpPr txBox="1"/>
              <p:nvPr/>
            </p:nvSpPr>
            <p:spPr>
              <a:xfrm>
                <a:off x="1453055" y="3722199"/>
                <a:ext cx="481899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m:rPr>
                          <m:nor/>
                        </m:rPr>
                        <a:rPr lang="en-US" sz="1800" i="1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nor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i="1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1C7E1-8502-FC80-56BE-0E4020AC3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55" y="3722199"/>
                <a:ext cx="481899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A623B-08B6-C364-59A2-0E6C6F08761B}"/>
                  </a:ext>
                </a:extLst>
              </p:cNvPr>
              <p:cNvSpPr txBox="1"/>
              <p:nvPr/>
            </p:nvSpPr>
            <p:spPr>
              <a:xfrm>
                <a:off x="364716" y="4387457"/>
                <a:ext cx="4677102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=1.5+4=5.5</m:t>
                      </m:r>
                      <m:r>
                        <m:rPr>
                          <m:nor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i="1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A623B-08B6-C364-59A2-0E6C6F08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16" y="4387457"/>
                <a:ext cx="4677102" cy="394019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3A25B7E-7B8F-B2E7-6EE4-43A03A83D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74" y="3722199"/>
            <a:ext cx="2480425" cy="1722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7CBDE4-3CC8-279F-6E90-244DE25D73F0}"/>
              </a:ext>
            </a:extLst>
          </p:cNvPr>
          <p:cNvSpPr txBox="1"/>
          <p:nvPr/>
        </p:nvSpPr>
        <p:spPr>
          <a:xfrm>
            <a:off x="204301" y="4877348"/>
            <a:ext cx="650274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total resistance seen by the voltage source Vo</a:t>
            </a:r>
            <a:r>
              <a:rPr kumimoji="0" lang="en-US" sz="2000" b="1" i="0" u="sng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i="0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is 5.5 </a:t>
            </a:r>
            <a:r>
              <a:rPr kumimoji="0" lang="en-US" sz="2000" i="0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kΩ</a:t>
            </a:r>
            <a:endParaRPr kumimoji="0" lang="en-US" sz="200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EF02E-5974-BA61-E065-FE2478FCE79D}"/>
              </a:ext>
            </a:extLst>
          </p:cNvPr>
          <p:cNvSpPr txBox="1"/>
          <p:nvPr/>
        </p:nvSpPr>
        <p:spPr>
          <a:xfrm>
            <a:off x="178024" y="5438736"/>
            <a:ext cx="465608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Using Ohm’s law, we obtain,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97D8E0-644E-C615-DC10-20E43281F860}"/>
                  </a:ext>
                </a:extLst>
              </p:cNvPr>
              <p:cNvSpPr txBox="1"/>
              <p:nvPr/>
            </p:nvSpPr>
            <p:spPr>
              <a:xfrm>
                <a:off x="783021" y="5954192"/>
                <a:ext cx="4656082" cy="689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5.5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l-GR" sz="1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=1.8 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97D8E0-644E-C615-DC10-20E43281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1" y="5954192"/>
                <a:ext cx="4656082" cy="689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47583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Consider the circuit with all the parameters are given. Find the current </a:t>
            </a:r>
            <a:r>
              <a:rPr lang="en-US" sz="2000" i="1" dirty="0" err="1"/>
              <a:t>i</a:t>
            </a:r>
            <a:r>
              <a:rPr lang="en-US" sz="2000" dirty="0"/>
              <a:t>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2562" y="4737043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3" y="2120957"/>
            <a:ext cx="5177496" cy="21135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21376" y="1939323"/>
          <a:ext cx="2934294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FE928B-8ED2-D94C-AB61-FE6CBD0A023D}"/>
                  </a:ext>
                </a:extLst>
              </p14:cNvPr>
              <p14:cNvContentPartPr/>
              <p14:nvPr/>
            </p14:nvContentPartPr>
            <p14:xfrm>
              <a:off x="3961481" y="4061483"/>
              <a:ext cx="448200" cy="26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FE928B-8ED2-D94C-AB61-FE6CBD0A0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8481" y="3998843"/>
                <a:ext cx="57384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05011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84087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We start by reducing the circuit as seen,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75647" y="2016863"/>
          <a:ext cx="4673678" cy="148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914400" progId="Equation.3">
                  <p:embed/>
                </p:oleObj>
              </mc:Choice>
              <mc:Fallback>
                <p:oleObj name="Equation" r:id="rId2" imgW="2869920" imgH="9144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47" y="2016863"/>
                        <a:ext cx="4673678" cy="1480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77329" y="6348651"/>
            <a:ext cx="3521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Single Loop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5" y="3610538"/>
            <a:ext cx="3887580" cy="2249834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AA71384-FDD0-AC48-8DD3-45D0ACEEB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28183"/>
              </p:ext>
            </p:extLst>
          </p:nvPr>
        </p:nvGraphicFramePr>
        <p:xfrm>
          <a:off x="4318914" y="3136371"/>
          <a:ext cx="1738732" cy="117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927000" progId="Equation.3">
                  <p:embed/>
                </p:oleObj>
              </mc:Choice>
              <mc:Fallback>
                <p:oleObj name="Equation" r:id="rId5" imgW="1358640" imgH="927000" progId="Equation.3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AA71384-FDD0-AC48-8DD3-45D0ACEEB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914" y="3136371"/>
                        <a:ext cx="1738732" cy="1178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3AF8837D-1254-D14A-85F5-A036DB82346B}"/>
              </a:ext>
            </a:extLst>
          </p:cNvPr>
          <p:cNvSpPr/>
          <p:nvPr/>
        </p:nvSpPr>
        <p:spPr>
          <a:xfrm>
            <a:off x="6031515" y="3199048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Apply Ohm’s law, 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DCE4DC4D-2D21-8C4B-8564-9ED7B3B7267A}"/>
              </a:ext>
            </a:extLst>
          </p:cNvPr>
          <p:cNvSpPr/>
          <p:nvPr/>
        </p:nvSpPr>
        <p:spPr>
          <a:xfrm>
            <a:off x="4495800" y="4451723"/>
            <a:ext cx="709100" cy="48813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E789BA-2F12-7348-AE50-294195CE3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60" y="1316955"/>
            <a:ext cx="3148441" cy="12852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DCD19B-94AD-ED40-B5DD-91EE5A92BEA9}"/>
                  </a:ext>
                </a:extLst>
              </p14:cNvPr>
              <p14:cNvContentPartPr/>
              <p14:nvPr/>
            </p14:nvContentPartPr>
            <p14:xfrm>
              <a:off x="6457938" y="1949559"/>
              <a:ext cx="56160" cy="11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DCD19B-94AD-ED40-B5DD-91EE5A92BE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8938" y="1940559"/>
                <a:ext cx="73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3A82A5-BA0B-464B-9BB6-82BA38FA1287}"/>
                  </a:ext>
                </a:extLst>
              </p14:cNvPr>
              <p14:cNvContentPartPr/>
              <p14:nvPr/>
            </p14:nvContentPartPr>
            <p14:xfrm>
              <a:off x="6350298" y="2008959"/>
              <a:ext cx="136440" cy="489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3A82A5-BA0B-464B-9BB6-82BA38FA12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298" y="1999959"/>
                <a:ext cx="154080" cy="507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A950DC7-608D-3242-9A60-E6523E5CE5EC}"/>
              </a:ext>
            </a:extLst>
          </p:cNvPr>
          <p:cNvSpPr/>
          <p:nvPr/>
        </p:nvSpPr>
        <p:spPr>
          <a:xfrm>
            <a:off x="6587397" y="1286900"/>
            <a:ext cx="1886743" cy="1285234"/>
          </a:xfrm>
          <a:prstGeom prst="rect">
            <a:avLst/>
          </a:prstGeom>
          <a:solidFill>
            <a:srgbClr val="FFFFFF">
              <a:alpha val="29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BB21F04-DBF0-A04E-B15B-5703F12211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2" y="2463998"/>
            <a:ext cx="467118" cy="38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6D440-400C-0B3B-7CEA-28678E80C8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2" y="3778359"/>
            <a:ext cx="2788862" cy="15472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43BC0-3C36-F85A-63E2-27F32FF6328E}"/>
                  </a:ext>
                </a:extLst>
              </p:cNvPr>
              <p:cNvSpPr txBox="1"/>
              <p:nvPr/>
            </p:nvSpPr>
            <p:spPr>
              <a:xfrm>
                <a:off x="4616433" y="5341433"/>
                <a:ext cx="4572000" cy="42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43BC0-3C36-F85A-63E2-27F32FF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433" y="5341433"/>
                <a:ext cx="4572000" cy="423770"/>
              </a:xfrm>
              <a:prstGeom prst="rect">
                <a:avLst/>
              </a:prstGeom>
              <a:blipFill>
                <a:blip r:embed="rId14"/>
                <a:stretch>
                  <a:fillRect b="-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FE2A4B-A3E5-A3F5-3AEA-33A8E9289DD0}"/>
                  </a:ext>
                </a:extLst>
              </p:cNvPr>
              <p:cNvSpPr txBox="1"/>
              <p:nvPr/>
            </p:nvSpPr>
            <p:spPr>
              <a:xfrm>
                <a:off x="4883131" y="5687046"/>
                <a:ext cx="4572000" cy="42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.5+4+8=16.5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dirty="0">
                          <a:latin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FE2A4B-A3E5-A3F5-3AEA-33A8E928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131" y="5687046"/>
                <a:ext cx="4572000" cy="423770"/>
              </a:xfrm>
              <a:prstGeom prst="rect">
                <a:avLst/>
              </a:prstGeom>
              <a:blipFill>
                <a:blip r:embed="rId15"/>
                <a:stretch>
                  <a:fillRect b="-147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4CB940-D39F-E57B-380D-5D2138AF6B0D}"/>
                  </a:ext>
                </a:extLst>
              </p:cNvPr>
              <p:cNvSpPr txBox="1"/>
              <p:nvPr/>
            </p:nvSpPr>
            <p:spPr>
              <a:xfrm>
                <a:off x="4798846" y="6166774"/>
                <a:ext cx="4726458" cy="756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16.5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=0.61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4CB940-D39F-E57B-380D-5D2138AF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46" y="6166774"/>
                <a:ext cx="4726458" cy="7562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35082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4172B-15F2-1744-A451-605BA8F44A8D}"/>
                  </a:ext>
                </a:extLst>
              </p:cNvPr>
              <p:cNvSpPr/>
              <p:nvPr/>
            </p:nvSpPr>
            <p:spPr>
              <a:xfrm>
                <a:off x="954025" y="1365005"/>
                <a:ext cx="4868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if we ask for voltages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4172B-15F2-1744-A451-605BA8F44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5" y="1365005"/>
                <a:ext cx="4868449" cy="461665"/>
              </a:xfrm>
              <a:prstGeom prst="rect">
                <a:avLst/>
              </a:prstGeom>
              <a:blipFill>
                <a:blip r:embed="rId2"/>
                <a:stretch>
                  <a:fillRect l="-2083" t="-10811" r="-1042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8EB1A2-8849-1C44-BE23-9AC28D7847D8}"/>
              </a:ext>
            </a:extLst>
          </p:cNvPr>
          <p:cNvGrpSpPr/>
          <p:nvPr/>
        </p:nvGrpSpPr>
        <p:grpSpPr>
          <a:xfrm>
            <a:off x="4681481" y="4414643"/>
            <a:ext cx="901080" cy="406080"/>
            <a:chOff x="4681481" y="4414643"/>
            <a:chExt cx="90108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03EF7D-CAAF-FA43-8D7C-3FD435B45022}"/>
                    </a:ext>
                  </a:extLst>
                </p14:cNvPr>
                <p14:cNvContentPartPr/>
                <p14:nvPr/>
              </p14:nvContentPartPr>
              <p14:xfrm>
                <a:off x="4681481" y="4414643"/>
                <a:ext cx="901080" cy="40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03EF7D-CAAF-FA43-8D7C-3FD435B450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8481" y="4351643"/>
                  <a:ext cx="10267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7B8E0D-08EC-E342-B45F-34D137076B9B}"/>
                    </a:ext>
                  </a:extLst>
                </p14:cNvPr>
                <p14:cNvContentPartPr/>
                <p14:nvPr/>
              </p14:nvContentPartPr>
              <p14:xfrm>
                <a:off x="5002601" y="4597163"/>
                <a:ext cx="75600" cy="17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7B8E0D-08EC-E342-B45F-34D137076B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39601" y="4534163"/>
                  <a:ext cx="201240" cy="304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073D87E-0DBD-624B-84C7-0E1F39155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6" y="1796083"/>
            <a:ext cx="7340600" cy="252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959C0-70EB-1340-9706-3D86FA22C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1" y="4188607"/>
            <a:ext cx="3887580" cy="2249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0A6CD4E-A43F-064D-870C-02D6462C9B23}"/>
                  </a:ext>
                </a:extLst>
              </p14:cNvPr>
              <p14:cNvContentPartPr/>
              <p14:nvPr/>
            </p14:nvContentPartPr>
            <p14:xfrm>
              <a:off x="6313721" y="4701203"/>
              <a:ext cx="288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0A6CD4E-A43F-064D-870C-02D6462C9B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4721" y="4692203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4DCC4F9-4518-0F45-85FE-EDBA4CF42E45}"/>
                  </a:ext>
                </a:extLst>
              </p14:cNvPr>
              <p14:cNvContentPartPr/>
              <p14:nvPr/>
            </p14:nvContentPartPr>
            <p14:xfrm>
              <a:off x="3678881" y="5416523"/>
              <a:ext cx="51480" cy="6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4DCC4F9-4518-0F45-85FE-EDBA4CF42E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81" y="5353849"/>
                <a:ext cx="177120" cy="19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28DD0F-34CD-EE4A-9ABC-30C3E13CEA6D}"/>
                  </a:ext>
                </a:extLst>
              </p:cNvPr>
              <p:cNvSpPr/>
              <p:nvPr/>
            </p:nvSpPr>
            <p:spPr>
              <a:xfrm>
                <a:off x="4053701" y="4453207"/>
                <a:ext cx="539121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=−0.61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4.5=−2.745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28DD0F-34CD-EE4A-9ABC-30C3E13CE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01" y="4453207"/>
                <a:ext cx="5391219" cy="490199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4235F7-7C07-434A-A571-78728E629BCF}"/>
                  </a:ext>
                </a:extLst>
              </p:cNvPr>
              <p:cNvSpPr/>
              <p:nvPr/>
            </p:nvSpPr>
            <p:spPr>
              <a:xfrm>
                <a:off x="3327143" y="5129026"/>
                <a:ext cx="539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4235F7-7C07-434A-A571-78728E629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43" y="5129026"/>
                <a:ext cx="53931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7DBC7E-954A-0E4C-B35B-A2D3189D5CD5}"/>
                  </a:ext>
                </a:extLst>
              </p14:cNvPr>
              <p14:cNvContentPartPr/>
              <p14:nvPr/>
            </p14:nvContentPartPr>
            <p14:xfrm>
              <a:off x="6014301" y="3876737"/>
              <a:ext cx="136440" cy="43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7DBC7E-954A-0E4C-B35B-A2D3189D5C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51301" y="3813737"/>
                <a:ext cx="26208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4F74CD9-1A0A-8541-93A8-890A066CA400}"/>
              </a:ext>
            </a:extLst>
          </p:cNvPr>
          <p:cNvGrpSpPr/>
          <p:nvPr/>
        </p:nvGrpSpPr>
        <p:grpSpPr>
          <a:xfrm>
            <a:off x="5999181" y="2499737"/>
            <a:ext cx="743400" cy="884520"/>
            <a:chOff x="5999181" y="2499737"/>
            <a:chExt cx="7434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7BB2D6-F6A9-5F43-8CB4-EAF5AA70FC5E}"/>
                    </a:ext>
                  </a:extLst>
                </p14:cNvPr>
                <p14:cNvContentPartPr/>
                <p14:nvPr/>
              </p14:nvContentPartPr>
              <p14:xfrm>
                <a:off x="6107181" y="2968097"/>
                <a:ext cx="635400" cy="41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7BB2D6-F6A9-5F43-8CB4-EAF5AA70FC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44181" y="2905097"/>
                  <a:ext cx="7610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1A1058-F7FF-CC42-A1FF-515C41ACA8D7}"/>
                    </a:ext>
                  </a:extLst>
                </p14:cNvPr>
                <p14:cNvContentPartPr/>
                <p14:nvPr/>
              </p14:nvContentPartPr>
              <p14:xfrm>
                <a:off x="6000621" y="2499737"/>
                <a:ext cx="264960" cy="39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1A1058-F7FF-CC42-A1FF-515C41ACA8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7621" y="2436679"/>
                  <a:ext cx="390600" cy="517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E01FFF-4888-9047-8E54-F02ED13D90B9}"/>
                    </a:ext>
                  </a:extLst>
                </p14:cNvPr>
                <p14:cNvContentPartPr/>
                <p14:nvPr/>
              </p14:nvContentPartPr>
              <p14:xfrm>
                <a:off x="6432621" y="3010937"/>
                <a:ext cx="16560" cy="25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E01FFF-4888-9047-8E54-F02ED13D90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69621" y="2947937"/>
                  <a:ext cx="142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13B680-E52D-4F47-8895-640CF7E8B574}"/>
                    </a:ext>
                  </a:extLst>
                </p14:cNvPr>
                <p14:cNvContentPartPr/>
                <p14:nvPr/>
              </p14:nvContentPartPr>
              <p14:xfrm>
                <a:off x="5999181" y="2642297"/>
                <a:ext cx="147600" cy="14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13B680-E52D-4F47-8895-640CF7E8B5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36181" y="2579297"/>
                  <a:ext cx="27324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45FD6D-1290-8F41-9B66-BF055739C527}"/>
                  </a:ext>
                </a:extLst>
              </p:cNvPr>
              <p:cNvSpPr/>
              <p:nvPr/>
            </p:nvSpPr>
            <p:spPr>
              <a:xfrm>
                <a:off x="5879233" y="2817294"/>
                <a:ext cx="5221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45FD6D-1290-8F41-9B66-BF055739C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33" y="2817294"/>
                <a:ext cx="522131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B082E1A-B963-7148-8806-2EF0B39912BD}"/>
              </a:ext>
            </a:extLst>
          </p:cNvPr>
          <p:cNvGrpSpPr/>
          <p:nvPr/>
        </p:nvGrpSpPr>
        <p:grpSpPr>
          <a:xfrm>
            <a:off x="5975781" y="2515937"/>
            <a:ext cx="153000" cy="140040"/>
            <a:chOff x="5975781" y="2515937"/>
            <a:chExt cx="1530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14FC5B-850A-7748-9681-97A580E72B3C}"/>
                    </a:ext>
                  </a:extLst>
                </p14:cNvPr>
                <p14:cNvContentPartPr/>
                <p14:nvPr/>
              </p14:nvContentPartPr>
              <p14:xfrm>
                <a:off x="5975781" y="2578937"/>
                <a:ext cx="15300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14FC5B-850A-7748-9681-97A580E72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6781" y="2569937"/>
                  <a:ext cx="170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0E9941-0531-0A4E-A733-4A2867C0F675}"/>
                    </a:ext>
                  </a:extLst>
                </p14:cNvPr>
                <p14:cNvContentPartPr/>
                <p14:nvPr/>
              </p14:nvContentPartPr>
              <p14:xfrm>
                <a:off x="6041661" y="2515937"/>
                <a:ext cx="11880" cy="14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0E9941-0531-0A4E-A733-4A2867C0F6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32661" y="2506937"/>
                  <a:ext cx="295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667AF2C-537F-E341-AE60-9672C1D2158B}"/>
                  </a:ext>
                </a:extLst>
              </p14:cNvPr>
              <p14:cNvContentPartPr/>
              <p14:nvPr/>
            </p14:nvContentPartPr>
            <p14:xfrm>
              <a:off x="6017541" y="3801497"/>
              <a:ext cx="107640" cy="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667AF2C-537F-E341-AE60-9672C1D2158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8541" y="3791934"/>
                <a:ext cx="125280" cy="2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4702C10-09AC-074D-B066-68B5B6F764C4}"/>
                  </a:ext>
                </a:extLst>
              </p14:cNvPr>
              <p14:cNvContentPartPr/>
              <p14:nvPr/>
            </p14:nvContentPartPr>
            <p14:xfrm>
              <a:off x="3731275" y="3813331"/>
              <a:ext cx="126720" cy="2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4702C10-09AC-074D-B066-68B5B6F764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22275" y="3804331"/>
                <a:ext cx="14436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E04ACC5-388B-0245-B162-CB727AE1FBAD}"/>
              </a:ext>
            </a:extLst>
          </p:cNvPr>
          <p:cNvGrpSpPr/>
          <p:nvPr/>
        </p:nvGrpSpPr>
        <p:grpSpPr>
          <a:xfrm>
            <a:off x="3688701" y="2609825"/>
            <a:ext cx="96120" cy="97920"/>
            <a:chOff x="3500781" y="3744977"/>
            <a:chExt cx="9612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EDC59-7805-714A-B4D2-143FC1AE2AEB}"/>
                    </a:ext>
                  </a:extLst>
                </p14:cNvPr>
                <p14:cNvContentPartPr/>
                <p14:nvPr/>
              </p14:nvContentPartPr>
              <p14:xfrm>
                <a:off x="3500781" y="3789617"/>
                <a:ext cx="96120" cy="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EDC59-7805-714A-B4D2-143FC1AE2A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1781" y="3780617"/>
                  <a:ext cx="11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87F8FAA-E39F-5C4B-A674-1726927E67F5}"/>
                    </a:ext>
                  </a:extLst>
                </p14:cNvPr>
                <p14:cNvContentPartPr/>
                <p14:nvPr/>
              </p14:nvContentPartPr>
              <p14:xfrm>
                <a:off x="3551541" y="3744977"/>
                <a:ext cx="6120" cy="9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87F8FAA-E39F-5C4B-A674-1726927E67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2541" y="3735977"/>
                  <a:ext cx="2376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D2C2DC9-42AF-CD43-B5A0-D1636D31754B}"/>
                  </a:ext>
                </a:extLst>
              </p:cNvPr>
              <p:cNvSpPr/>
              <p:nvPr/>
            </p:nvSpPr>
            <p:spPr>
              <a:xfrm>
                <a:off x="3187446" y="2967124"/>
                <a:ext cx="539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D2C2DC9-42AF-CD43-B5A0-D1636D317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46" y="2967124"/>
                <a:ext cx="539315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Picture 77">
            <a:extLst>
              <a:ext uri="{FF2B5EF4-FFF2-40B4-BE49-F238E27FC236}">
                <a16:creationId xmlns:a16="http://schemas.microsoft.com/office/drawing/2014/main" id="{AA2C4ED4-581A-EE4C-9619-1F40725B466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23" y="3055140"/>
            <a:ext cx="305576" cy="379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4B7BF2C-73CE-B540-8E14-BC6CC092027C}"/>
                  </a:ext>
                </a:extLst>
              </p14:cNvPr>
              <p14:cNvContentPartPr/>
              <p14:nvPr/>
            </p14:nvContentPartPr>
            <p14:xfrm>
              <a:off x="3682941" y="3166457"/>
              <a:ext cx="101880" cy="99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4B7BF2C-73CE-B540-8E14-BC6CC092027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19941" y="3103457"/>
                <a:ext cx="227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364A127-64B9-F148-A162-887F56A909CC}"/>
                  </a:ext>
                </a:extLst>
              </p14:cNvPr>
              <p14:cNvContentPartPr/>
              <p14:nvPr/>
            </p14:nvContentPartPr>
            <p14:xfrm>
              <a:off x="4506981" y="3078257"/>
              <a:ext cx="223560" cy="75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364A127-64B9-F148-A162-887F56A909C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44082" y="3014957"/>
                <a:ext cx="348998" cy="202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A5AD149-5162-DE4E-B1DB-B4704291B32F}"/>
                  </a:ext>
                </a:extLst>
              </p14:cNvPr>
              <p14:cNvContentPartPr/>
              <p14:nvPr/>
            </p14:nvContentPartPr>
            <p14:xfrm>
              <a:off x="4517781" y="3345017"/>
              <a:ext cx="83880" cy="73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A5AD149-5162-DE4E-B1DB-B4704291B3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54781" y="3282017"/>
                <a:ext cx="209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1B6A874-C0DF-CF4D-94CB-EDED3A6F54E2}"/>
                  </a:ext>
                </a:extLst>
              </p14:cNvPr>
              <p14:cNvContentPartPr/>
              <p14:nvPr/>
            </p14:nvContentPartPr>
            <p14:xfrm>
              <a:off x="3663205" y="5926309"/>
              <a:ext cx="126720" cy="2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1B6A874-C0DF-CF4D-94CB-EDED3A6F54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4205" y="5917309"/>
                <a:ext cx="14436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8D0045A-F318-E64F-9483-891CA6DF91FB}"/>
              </a:ext>
            </a:extLst>
          </p:cNvPr>
          <p:cNvGrpSpPr/>
          <p:nvPr/>
        </p:nvGrpSpPr>
        <p:grpSpPr>
          <a:xfrm>
            <a:off x="3620631" y="4722803"/>
            <a:ext cx="96120" cy="97920"/>
            <a:chOff x="3500781" y="3744977"/>
            <a:chExt cx="9612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DB959A-930E-6B4E-A7A4-2BBC1D8E3063}"/>
                    </a:ext>
                  </a:extLst>
                </p14:cNvPr>
                <p14:cNvContentPartPr/>
                <p14:nvPr/>
              </p14:nvContentPartPr>
              <p14:xfrm>
                <a:off x="3500781" y="3789617"/>
                <a:ext cx="96120" cy="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DB959A-930E-6B4E-A7A4-2BBC1D8E30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1781" y="3780617"/>
                  <a:ext cx="11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A7CE09-561E-EB4E-87F8-0FD01F1C3E44}"/>
                    </a:ext>
                  </a:extLst>
                </p14:cNvPr>
                <p14:cNvContentPartPr/>
                <p14:nvPr/>
              </p14:nvContentPartPr>
              <p14:xfrm>
                <a:off x="3551541" y="3744977"/>
                <a:ext cx="6120" cy="9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A7CE09-561E-EB4E-87F8-0FD01F1C3E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2541" y="3735977"/>
                  <a:ext cx="23760" cy="11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34751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Single-Loop Circuits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890713"/>
          </a:xfrm>
        </p:spPr>
        <p:txBody>
          <a:bodyPr/>
          <a:lstStyle/>
          <a:p>
            <a:r>
              <a:rPr lang="en-US" sz="2000" dirty="0"/>
              <a:t>Assign a current in the single-loop with an arbitrary reference direction.</a:t>
            </a:r>
          </a:p>
          <a:p>
            <a:r>
              <a:rPr lang="en-US" sz="2000" dirty="0"/>
              <a:t>Label the voltage polarities for each resistive element with respect to the positive sign convention.</a:t>
            </a:r>
          </a:p>
          <a:p>
            <a:r>
              <a:rPr lang="en-US" sz="2000" dirty="0"/>
              <a:t>Write the </a:t>
            </a:r>
            <a:r>
              <a:rPr lang="en-US" sz="2000" dirty="0">
                <a:solidFill>
                  <a:srgbClr val="FF0000"/>
                </a:solidFill>
              </a:rPr>
              <a:t>KVL equation </a:t>
            </a:r>
            <a:r>
              <a:rPr lang="en-US" sz="2000" dirty="0"/>
              <a:t>around the only loop.</a:t>
            </a:r>
          </a:p>
          <a:p>
            <a:r>
              <a:rPr lang="en-US" sz="2000" dirty="0"/>
              <a:t>Solve for the </a:t>
            </a:r>
            <a:r>
              <a:rPr lang="en-US" sz="2000" dirty="0">
                <a:solidFill>
                  <a:srgbClr val="FF0000"/>
                </a:solidFill>
              </a:rPr>
              <a:t>loop current.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609393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24" y="3109913"/>
            <a:ext cx="3349151" cy="29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035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4172B-15F2-1744-A451-605BA8F44A8D}"/>
                  </a:ext>
                </a:extLst>
              </p:cNvPr>
              <p:cNvSpPr/>
              <p:nvPr/>
            </p:nvSpPr>
            <p:spPr>
              <a:xfrm>
                <a:off x="250832" y="1365512"/>
                <a:ext cx="3938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if we ask for voltage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4172B-15F2-1744-A451-605BA8F44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32" y="1365512"/>
                <a:ext cx="3938963" cy="461665"/>
              </a:xfrm>
              <a:prstGeom prst="rect">
                <a:avLst/>
              </a:prstGeom>
              <a:blipFill>
                <a:blip r:embed="rId2"/>
                <a:stretch>
                  <a:fillRect l="-2251" t="-10811" r="-96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A3549D-2F36-2442-A671-8189146D59A5}"/>
                  </a:ext>
                </a:extLst>
              </p14:cNvPr>
              <p14:cNvContentPartPr/>
              <p14:nvPr/>
            </p14:nvContentPartPr>
            <p14:xfrm>
              <a:off x="4544681" y="3002723"/>
              <a:ext cx="119520" cy="20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A3549D-2F36-2442-A671-8189146D59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2041" y="2939723"/>
                <a:ext cx="245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948F02-3531-E74B-90E0-EC47F9A076F5}"/>
                  </a:ext>
                </a:extLst>
              </p14:cNvPr>
              <p14:cNvContentPartPr/>
              <p14:nvPr/>
            </p14:nvContentPartPr>
            <p14:xfrm>
              <a:off x="3723261" y="2379137"/>
              <a:ext cx="306000" cy="101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948F02-3531-E74B-90E0-EC47F9A076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0261" y="2316137"/>
                <a:ext cx="431640" cy="11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396ABF1-C924-AC4F-9DC5-83A85FCBDE73}"/>
              </a:ext>
            </a:extLst>
          </p:cNvPr>
          <p:cNvGrpSpPr/>
          <p:nvPr/>
        </p:nvGrpSpPr>
        <p:grpSpPr>
          <a:xfrm>
            <a:off x="4047621" y="2095097"/>
            <a:ext cx="684000" cy="209520"/>
            <a:chOff x="4047621" y="2095097"/>
            <a:chExt cx="6840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C4EAE7-AC26-F248-9E91-B0840BA274C5}"/>
                    </a:ext>
                  </a:extLst>
                </p14:cNvPr>
                <p14:cNvContentPartPr/>
                <p14:nvPr/>
              </p14:nvContentPartPr>
              <p14:xfrm>
                <a:off x="4047621" y="2234417"/>
                <a:ext cx="684000" cy="7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C4EAE7-AC26-F248-9E91-B0840BA274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84621" y="2171417"/>
                  <a:ext cx="809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EB549A-8D76-0F46-A302-9C2B41CB777B}"/>
                    </a:ext>
                  </a:extLst>
                </p14:cNvPr>
                <p14:cNvContentPartPr/>
                <p14:nvPr/>
              </p14:nvContentPartPr>
              <p14:xfrm>
                <a:off x="4526421" y="2095097"/>
                <a:ext cx="146520" cy="14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EB549A-8D76-0F46-A302-9C2B41CB77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63781" y="2032457"/>
                  <a:ext cx="27216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C2CF2A-2C6F-F54C-9E86-42AA8F04A172}"/>
                  </a:ext>
                </a:extLst>
              </p14:cNvPr>
              <p14:cNvContentPartPr/>
              <p14:nvPr/>
            </p14:nvContentPartPr>
            <p14:xfrm>
              <a:off x="4042221" y="3501257"/>
              <a:ext cx="644040" cy="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C2CF2A-2C6F-F54C-9E86-42AA8F04A1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79581" y="3438617"/>
                <a:ext cx="769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7C36CD4-41DC-214D-9E7D-69D1065699A7}"/>
                  </a:ext>
                </a:extLst>
              </p14:cNvPr>
              <p14:cNvContentPartPr/>
              <p14:nvPr/>
            </p14:nvContentPartPr>
            <p14:xfrm>
              <a:off x="4860141" y="2812577"/>
              <a:ext cx="97200" cy="83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7C36CD4-41DC-214D-9E7D-69D1065699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97141" y="2749577"/>
                <a:ext cx="222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674C142-B852-8A49-A69D-676C22F1EEC1}"/>
                  </a:ext>
                </a:extLst>
              </p:cNvPr>
              <p:cNvSpPr/>
              <p:nvPr/>
            </p:nvSpPr>
            <p:spPr>
              <a:xfrm>
                <a:off x="3986508" y="2197986"/>
                <a:ext cx="5031634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//(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)=10//(3+7)=5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dirty="0">
                          <a:latin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674C142-B852-8A49-A69D-676C22F1E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08" y="2197986"/>
                <a:ext cx="5031634" cy="423770"/>
              </a:xfrm>
              <a:prstGeom prst="rect">
                <a:avLst/>
              </a:prstGeom>
              <a:blipFill>
                <a:blip r:embed="rId3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" name="Picture 133">
            <a:extLst>
              <a:ext uri="{FF2B5EF4-FFF2-40B4-BE49-F238E27FC236}">
                <a16:creationId xmlns:a16="http://schemas.microsoft.com/office/drawing/2014/main" id="{3492E9DB-0F07-354A-8791-C4C8A52D571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08" y="1825566"/>
            <a:ext cx="4166205" cy="1759064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ED413532-80F7-7F40-BD10-B1EB858F25C2}"/>
              </a:ext>
            </a:extLst>
          </p:cNvPr>
          <p:cNvSpPr/>
          <p:nvPr/>
        </p:nvSpPr>
        <p:spPr>
          <a:xfrm>
            <a:off x="488750" y="385926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KCL: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CD7A9E1-9510-594D-8149-B037832728A0}"/>
                  </a:ext>
                </a:extLst>
              </p:cNvPr>
              <p:cNvSpPr/>
              <p:nvPr/>
            </p:nvSpPr>
            <p:spPr>
              <a:xfrm>
                <a:off x="1398731" y="6137353"/>
                <a:ext cx="6023444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(0.305)=−1.525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CD7A9E1-9510-594D-8149-B03783272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31" y="6137353"/>
                <a:ext cx="6023444" cy="490199"/>
              </a:xfrm>
              <a:prstGeom prst="rect">
                <a:avLst/>
              </a:prstGeom>
              <a:blipFill>
                <a:blip r:embed="rId3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1F3A7-554F-2C92-FF50-51777DE93F46}"/>
                  </a:ext>
                </a:extLst>
              </p:cNvPr>
              <p:cNvSpPr txBox="1"/>
              <p:nvPr/>
            </p:nvSpPr>
            <p:spPr>
              <a:xfrm>
                <a:off x="3672669" y="2718084"/>
                <a:ext cx="1164624" cy="42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1F3A7-554F-2C92-FF50-51777DE9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69" y="2718084"/>
                <a:ext cx="1164624" cy="423770"/>
              </a:xfrm>
              <a:prstGeom prst="rect">
                <a:avLst/>
              </a:prstGeom>
              <a:blipFill>
                <a:blip r:embed="rId34"/>
                <a:stretch>
                  <a:fillRect b="-11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A87EE8-80F0-E02C-BCCE-2E7A6ECB2744}"/>
              </a:ext>
            </a:extLst>
          </p:cNvPr>
          <p:cNvCxnSpPr/>
          <p:nvPr/>
        </p:nvCxnSpPr>
        <p:spPr>
          <a:xfrm>
            <a:off x="2594919" y="3584630"/>
            <a:ext cx="556054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DF1E4D-9365-E02D-6564-9FAA2C66EC52}"/>
                  </a:ext>
                </a:extLst>
              </p:cNvPr>
              <p:cNvSpPr txBox="1"/>
              <p:nvPr/>
            </p:nvSpPr>
            <p:spPr>
              <a:xfrm>
                <a:off x="609600" y="3616129"/>
                <a:ext cx="4664674" cy="490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DF1E4D-9365-E02D-6564-9FAA2C66E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6129"/>
                <a:ext cx="4664674" cy="490199"/>
              </a:xfrm>
              <a:prstGeom prst="rect">
                <a:avLst/>
              </a:prstGeom>
              <a:blipFill>
                <a:blip r:embed="rId35"/>
                <a:stretch>
                  <a:fillRect b="-1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228B20-42C2-9251-74B8-9C03DA08258E}"/>
                  </a:ext>
                </a:extLst>
              </p:cNvPr>
              <p:cNvSpPr txBox="1"/>
              <p:nvPr/>
            </p:nvSpPr>
            <p:spPr>
              <a:xfrm>
                <a:off x="-489713" y="4439014"/>
                <a:ext cx="3362659" cy="7593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228B20-42C2-9251-74B8-9C03DA08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713" y="4439014"/>
                <a:ext cx="3362659" cy="7593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7CD66E20-983A-5BB8-C5D3-D432A8AA45B3}"/>
              </a:ext>
            </a:extLst>
          </p:cNvPr>
          <p:cNvSpPr/>
          <p:nvPr/>
        </p:nvSpPr>
        <p:spPr>
          <a:xfrm>
            <a:off x="2307508" y="4643757"/>
            <a:ext cx="1130876" cy="3169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1CF95-8611-C681-2DE7-BA01A1F98418}"/>
                  </a:ext>
                </a:extLst>
              </p:cNvPr>
              <p:cNvSpPr txBox="1"/>
              <p:nvPr/>
            </p:nvSpPr>
            <p:spPr>
              <a:xfrm>
                <a:off x="3659294" y="4371466"/>
                <a:ext cx="5151073" cy="738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=0.61+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−2.745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=0.305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1CF95-8611-C681-2DE7-BA01A1F9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94" y="4371466"/>
                <a:ext cx="5151073" cy="738728"/>
              </a:xfrm>
              <a:prstGeom prst="rect">
                <a:avLst/>
              </a:prstGeom>
              <a:blipFill>
                <a:blip r:embed="rId37"/>
                <a:stretch>
                  <a:fillRect b="-16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434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14172B-15F2-1744-A451-605BA8F44A8D}"/>
              </a:ext>
            </a:extLst>
          </p:cNvPr>
          <p:cNvSpPr/>
          <p:nvPr/>
        </p:nvSpPr>
        <p:spPr>
          <a:xfrm>
            <a:off x="3068948" y="17973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Check your answer – pick any loop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F294607-A640-2E4C-8AF5-F3AFE0E79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" y="1442649"/>
            <a:ext cx="6409800" cy="2099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662793-4214-3543-98D8-B3D55702F38B}"/>
                  </a:ext>
                </a:extLst>
              </p:cNvPr>
              <p:cNvSpPr/>
              <p:nvPr/>
            </p:nvSpPr>
            <p:spPr>
              <a:xfrm>
                <a:off x="229933" y="3581404"/>
                <a:ext cx="718683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Let us assign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shown above. Then we must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!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662793-4214-3543-98D8-B3D55702F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33" y="3581404"/>
                <a:ext cx="7186839" cy="453137"/>
              </a:xfrm>
              <a:prstGeom prst="rect">
                <a:avLst/>
              </a:prstGeom>
              <a:blipFill>
                <a:blip r:embed="rId3"/>
                <a:stretch>
                  <a:fillRect l="-88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5C69BA2-6749-894C-94EF-2A5F6F217A2E}"/>
              </a:ext>
            </a:extLst>
          </p:cNvPr>
          <p:cNvGrpSpPr/>
          <p:nvPr/>
        </p:nvGrpSpPr>
        <p:grpSpPr>
          <a:xfrm>
            <a:off x="4231299" y="2022194"/>
            <a:ext cx="127170" cy="113130"/>
            <a:chOff x="5641732" y="1553259"/>
            <a:chExt cx="16956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EAE773-FA1A-724B-8859-8B0CE38F2CB2}"/>
                    </a:ext>
                  </a:extLst>
                </p14:cNvPr>
                <p14:cNvContentPartPr/>
                <p14:nvPr/>
              </p14:nvContentPartPr>
              <p14:xfrm>
                <a:off x="5641732" y="1601499"/>
                <a:ext cx="169560" cy="1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EAE773-FA1A-724B-8859-8B0CE38F2C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9757" y="1589657"/>
                  <a:ext cx="193030" cy="41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38EA758-85E9-6F4D-94C2-80C40074B8FA}"/>
                    </a:ext>
                  </a:extLst>
                </p14:cNvPr>
                <p14:cNvContentPartPr/>
                <p14:nvPr/>
              </p14:nvContentPartPr>
              <p14:xfrm>
                <a:off x="5737492" y="1553259"/>
                <a:ext cx="288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38EA758-85E9-6F4D-94C2-80C40074B8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25972" y="1541249"/>
                  <a:ext cx="26400" cy="17437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F1858E-68F1-B14A-80CA-D20576E54240}"/>
                  </a:ext>
                </a:extLst>
              </p14:cNvPr>
              <p14:cNvContentPartPr/>
              <p14:nvPr/>
            </p14:nvContentPartPr>
            <p14:xfrm>
              <a:off x="4944099" y="2061344"/>
              <a:ext cx="132840" cy="729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F1858E-68F1-B14A-80CA-D20576E542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5459" y="2052665"/>
                <a:ext cx="150480" cy="2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62F1DA-CE89-E647-B1DB-926657FA54D2}"/>
                  </a:ext>
                </a:extLst>
              </p:cNvPr>
              <p:cNvSpPr/>
              <p:nvPr/>
            </p:nvSpPr>
            <p:spPr>
              <a:xfrm>
                <a:off x="4392010" y="1904185"/>
                <a:ext cx="62517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62F1DA-CE89-E647-B1DB-926657FA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10" y="1904185"/>
                <a:ext cx="625171" cy="415498"/>
              </a:xfrm>
              <a:prstGeom prst="rect">
                <a:avLst/>
              </a:prstGeom>
              <a:blipFill>
                <a:blip r:embed="rId10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833D21-750D-AB4A-9B73-3F4842A13B20}"/>
                  </a:ext>
                </a:extLst>
              </p:cNvPr>
              <p:cNvSpPr/>
              <p:nvPr/>
            </p:nvSpPr>
            <p:spPr>
              <a:xfrm>
                <a:off x="241851" y="4089970"/>
                <a:ext cx="2862579" cy="408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Notce, the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is given by,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833D21-750D-AB4A-9B73-3F4842A13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1" y="4089970"/>
                <a:ext cx="2862579" cy="408060"/>
              </a:xfrm>
              <a:prstGeom prst="rect">
                <a:avLst/>
              </a:prstGeom>
              <a:blipFill>
                <a:blip r:embed="rId11"/>
                <a:stretch>
                  <a:fillRect l="-132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7251D32-3417-3540-BB31-2A11EF62D7F8}"/>
                  </a:ext>
                </a:extLst>
              </p14:cNvPr>
              <p14:cNvContentPartPr/>
              <p14:nvPr/>
            </p14:nvContentPartPr>
            <p14:xfrm>
              <a:off x="5087469" y="1807544"/>
              <a:ext cx="77490" cy="11043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7251D32-3417-3540-BB31-2A11EF62D7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8819" y="1798911"/>
                <a:ext cx="95151" cy="128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63BAFA-CD59-0E47-B72A-9214FCEE5374}"/>
                  </a:ext>
                </a:extLst>
              </p:cNvPr>
              <p:cNvSpPr/>
              <p:nvPr/>
            </p:nvSpPr>
            <p:spPr>
              <a:xfrm>
                <a:off x="5010519" y="1518158"/>
                <a:ext cx="507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63BAFA-CD59-0E47-B72A-9214FCEE5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19" y="1518158"/>
                <a:ext cx="5073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B3848B-4365-3C4C-B328-929C4AB5DEF1}"/>
                  </a:ext>
                </a:extLst>
              </p:cNvPr>
              <p:cNvSpPr/>
              <p:nvPr/>
            </p:nvSpPr>
            <p:spPr>
              <a:xfrm>
                <a:off x="3104430" y="4043403"/>
                <a:ext cx="6152903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//(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10//(3+7)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=−0. 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05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B3848B-4365-3C4C-B328-929C4AB5D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30" y="4043403"/>
                <a:ext cx="6152903" cy="667490"/>
              </a:xfrm>
              <a:prstGeom prst="rect">
                <a:avLst/>
              </a:prstGeom>
              <a:blipFill>
                <a:blip r:embed="rId1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F0F9C1E-0CA9-9E42-99BA-3A7947D6562C}"/>
                  </a:ext>
                </a:extLst>
              </p:cNvPr>
              <p:cNvSpPr/>
              <p:nvPr/>
            </p:nvSpPr>
            <p:spPr>
              <a:xfrm>
                <a:off x="255349" y="4858561"/>
                <a:ext cx="5121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So,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−0.3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=−1.2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F0F9C1E-0CA9-9E42-99BA-3A7947D65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9" y="4858561"/>
                <a:ext cx="5121274" cy="369332"/>
              </a:xfrm>
              <a:prstGeom prst="rect">
                <a:avLst/>
              </a:prstGeom>
              <a:blipFill>
                <a:blip r:embed="rId16"/>
                <a:stretch>
                  <a:fillRect l="-123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8CE6B8-A9E9-7848-9D67-34017A542E50}"/>
                  </a:ext>
                </a:extLst>
              </p:cNvPr>
              <p:cNvSpPr/>
              <p:nvPr/>
            </p:nvSpPr>
            <p:spPr>
              <a:xfrm>
                <a:off x="2687745" y="5792454"/>
                <a:ext cx="2151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?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8CE6B8-A9E9-7848-9D67-34017A542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45" y="5792454"/>
                <a:ext cx="2151423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1AC3760A-0E19-4248-843F-B7014BF50CA8}"/>
              </a:ext>
            </a:extLst>
          </p:cNvPr>
          <p:cNvSpPr/>
          <p:nvPr/>
        </p:nvSpPr>
        <p:spPr>
          <a:xfrm>
            <a:off x="246241" y="5266821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 let us check your 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5C50220-36D4-0040-BC0B-21E13A698B24}"/>
                  </a:ext>
                </a:extLst>
              </p:cNvPr>
              <p:cNvSpPr/>
              <p:nvPr/>
            </p:nvSpPr>
            <p:spPr>
              <a:xfrm>
                <a:off x="2388025" y="6276365"/>
                <a:ext cx="4096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−2.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745</m:t>
                          </m:r>
                        </m:e>
                      </m:d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−1.2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5C50220-36D4-0040-BC0B-21E13A698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25" y="6276365"/>
                <a:ext cx="4096891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F38ACB0-140A-C945-86D0-5B2A689DB655}"/>
                  </a:ext>
                </a:extLst>
              </p14:cNvPr>
              <p14:cNvContentPartPr/>
              <p14:nvPr/>
            </p14:nvContentPartPr>
            <p14:xfrm>
              <a:off x="6841671" y="5965959"/>
              <a:ext cx="693188" cy="495071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F38ACB0-140A-C945-86D0-5B2A689DB6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70049" y="5822403"/>
                <a:ext cx="836792" cy="7825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89412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-417980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Practice 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14:cNvPr>
              <p14:cNvContentPartPr/>
              <p14:nvPr/>
            </p14:nvContentPartPr>
            <p14:xfrm>
              <a:off x="1712968" y="5772347"/>
              <a:ext cx="9432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727" y="5707438"/>
                <a:ext cx="220441" cy="14168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84E2764-EF6A-8348-8D2D-948BAFEBF1D6}"/>
              </a:ext>
            </a:extLst>
          </p:cNvPr>
          <p:cNvSpPr txBox="1"/>
          <p:nvPr/>
        </p:nvSpPr>
        <p:spPr>
          <a:xfrm>
            <a:off x="528145" y="1392712"/>
            <a:ext cx="683697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(a) Determine the value for 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baseline="-25000" dirty="0" err="1">
                <a:effectLst/>
                <a:latin typeface="Helvetica" pitchFamily="2" charset="0"/>
              </a:rPr>
              <a:t>x</a:t>
            </a:r>
            <a:r>
              <a:rPr lang="en-US" dirty="0">
                <a:effectLst/>
                <a:latin typeface="Helvetica" pitchFamily="2" charset="0"/>
              </a:rPr>
              <a:t>. Show your work. 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88CEB12-3C39-5144-9102-451CF683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8" y="3665069"/>
            <a:ext cx="4928870" cy="2820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935C9-A58F-9C40-9C3D-A46F642066F7}"/>
              </a:ext>
            </a:extLst>
          </p:cNvPr>
          <p:cNvSpPr txBox="1"/>
          <p:nvPr/>
        </p:nvSpPr>
        <p:spPr>
          <a:xfrm>
            <a:off x="528145" y="2067258"/>
            <a:ext cx="861585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(b) Show that the total power developed equals the total power absorbed.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DEEC6D-3D02-6A2D-9F2F-9362C9B73832}"/>
                  </a:ext>
                </a:extLst>
              </p14:cNvPr>
              <p14:cNvContentPartPr/>
              <p14:nvPr/>
            </p14:nvContentPartPr>
            <p14:xfrm>
              <a:off x="3574528" y="6076810"/>
              <a:ext cx="201240" cy="30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DEEC6D-3D02-6A2D-9F2F-9362C9B738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1528" y="6014170"/>
                <a:ext cx="3268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34F759-9F20-9704-A524-BF0517643716}"/>
                  </a:ext>
                </a:extLst>
              </p14:cNvPr>
              <p14:cNvContentPartPr/>
              <p14:nvPr/>
            </p14:nvContentPartPr>
            <p14:xfrm>
              <a:off x="3593608" y="5874130"/>
              <a:ext cx="117720" cy="1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34F759-9F20-9704-A524-BF05176437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0968" y="5811130"/>
                <a:ext cx="24336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53391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-417980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Practice Quiz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14:cNvPr>
              <p14:cNvContentPartPr/>
              <p14:nvPr/>
            </p14:nvContentPartPr>
            <p14:xfrm>
              <a:off x="1712968" y="5772347"/>
              <a:ext cx="94320" cy="12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727" y="5707438"/>
                <a:ext cx="220441" cy="14168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84E2764-EF6A-8348-8D2D-948BAFEBF1D6}"/>
              </a:ext>
            </a:extLst>
          </p:cNvPr>
          <p:cNvSpPr txBox="1"/>
          <p:nvPr/>
        </p:nvSpPr>
        <p:spPr>
          <a:xfrm>
            <a:off x="528145" y="1392712"/>
            <a:ext cx="683697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(a) Determine the value for 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baseline="-25000" dirty="0" err="1">
                <a:effectLst/>
                <a:latin typeface="Helvetica" pitchFamily="2" charset="0"/>
              </a:rPr>
              <a:t>x</a:t>
            </a:r>
            <a:r>
              <a:rPr lang="en-US" dirty="0">
                <a:effectLst/>
                <a:latin typeface="Helvetica" pitchFamily="2" charset="0"/>
              </a:rPr>
              <a:t>. Show your work. 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88CEB12-3C39-5144-9102-451CF683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8" y="3665069"/>
            <a:ext cx="4928870" cy="2820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935C9-A58F-9C40-9C3D-A46F642066F7}"/>
              </a:ext>
            </a:extLst>
          </p:cNvPr>
          <p:cNvSpPr txBox="1"/>
          <p:nvPr/>
        </p:nvSpPr>
        <p:spPr>
          <a:xfrm>
            <a:off x="528145" y="2067258"/>
            <a:ext cx="861585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(b) Show that the total power developed equals the total power absorbed. </a:t>
            </a:r>
          </a:p>
        </p:txBody>
      </p:sp>
    </p:spTree>
    <p:extLst>
      <p:ext uri="{BB962C8B-B14F-4D97-AF65-F5344CB8AC3E}">
        <p14:creationId xmlns:p14="http://schemas.microsoft.com/office/powerpoint/2010/main" val="65531765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-417980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Practice 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14:cNvPr>
              <p14:cNvContentPartPr/>
              <p14:nvPr/>
            </p14:nvContentPartPr>
            <p14:xfrm>
              <a:off x="1712968" y="5772347"/>
              <a:ext cx="9432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727" y="5707438"/>
                <a:ext cx="220441" cy="14168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84E2764-EF6A-8348-8D2D-948BAFEBF1D6}"/>
              </a:ext>
            </a:extLst>
          </p:cNvPr>
          <p:cNvSpPr txBox="1"/>
          <p:nvPr/>
        </p:nvSpPr>
        <p:spPr>
          <a:xfrm>
            <a:off x="241046" y="1256135"/>
            <a:ext cx="683697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Solution: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88CEB12-3C39-5144-9102-451CF683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37" y="764215"/>
            <a:ext cx="4928870" cy="2820651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2BD2795-F0D2-FE4A-9042-4DF11811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5" y="3702205"/>
            <a:ext cx="7264400" cy="318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46ABA-4C07-8B4D-A95A-CCB3C9C29296}"/>
              </a:ext>
            </a:extLst>
          </p:cNvPr>
          <p:cNvSpPr txBox="1"/>
          <p:nvPr/>
        </p:nvSpPr>
        <p:spPr>
          <a:xfrm>
            <a:off x="252248" y="3240540"/>
            <a:ext cx="683697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(a) Determine the value for </a:t>
            </a:r>
            <a:r>
              <a:rPr lang="en-US" dirty="0" err="1">
                <a:effectLst/>
                <a:latin typeface="Helvetica" pitchFamily="2" charset="0"/>
              </a:rPr>
              <a:t>I</a:t>
            </a:r>
            <a:r>
              <a:rPr lang="en-US" baseline="-25000" dirty="0" err="1">
                <a:effectLst/>
                <a:latin typeface="Helvetica" pitchFamily="2" charset="0"/>
              </a:rPr>
              <a:t>x</a:t>
            </a:r>
            <a:r>
              <a:rPr lang="en-US" dirty="0">
                <a:effectLst/>
                <a:latin typeface="Helvetica" pitchFamily="2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5A19AE-6AEE-6F41-BA4A-C408E2F9E5F0}"/>
                  </a:ext>
                </a:extLst>
              </p14:cNvPr>
              <p14:cNvContentPartPr/>
              <p14:nvPr/>
            </p14:nvContentPartPr>
            <p14:xfrm>
              <a:off x="6008748" y="1593323"/>
              <a:ext cx="11592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5A19AE-6AEE-6F41-BA4A-C408E2F9E5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9748" y="1584683"/>
                <a:ext cx="1335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5AF6BE-5D6C-3B47-97FF-628D6C96DDCE}"/>
              </a:ext>
            </a:extLst>
          </p:cNvPr>
          <p:cNvGrpSpPr/>
          <p:nvPr/>
        </p:nvGrpSpPr>
        <p:grpSpPr>
          <a:xfrm>
            <a:off x="5092908" y="1596203"/>
            <a:ext cx="127080" cy="93600"/>
            <a:chOff x="5092908" y="1596203"/>
            <a:chExt cx="12708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6CBDA7-6518-7D4D-96CE-15CD8907C87E}"/>
                    </a:ext>
                  </a:extLst>
                </p14:cNvPr>
                <p14:cNvContentPartPr/>
                <p14:nvPr/>
              </p14:nvContentPartPr>
              <p14:xfrm>
                <a:off x="5092908" y="1636163"/>
                <a:ext cx="12708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6CBDA7-6518-7D4D-96CE-15CD8907C8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3908" y="1627523"/>
                  <a:ext cx="144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92ACE4-48F2-8F46-917E-50278DDF2A7D}"/>
                    </a:ext>
                  </a:extLst>
                </p14:cNvPr>
                <p14:cNvContentPartPr/>
                <p14:nvPr/>
              </p14:nvContentPartPr>
              <p14:xfrm>
                <a:off x="5156268" y="1596203"/>
                <a:ext cx="4680" cy="9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92ACE4-48F2-8F46-917E-50278DDF2A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47628" y="1587203"/>
                  <a:ext cx="223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D68EB9-EC87-A446-AF26-77A31C1BABEE}"/>
              </a:ext>
            </a:extLst>
          </p:cNvPr>
          <p:cNvGrpSpPr/>
          <p:nvPr/>
        </p:nvGrpSpPr>
        <p:grpSpPr>
          <a:xfrm>
            <a:off x="5495388" y="1615643"/>
            <a:ext cx="200880" cy="258840"/>
            <a:chOff x="5495388" y="1615643"/>
            <a:chExt cx="2008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206291-82CD-7546-998D-A0742915C7E9}"/>
                    </a:ext>
                  </a:extLst>
                </p14:cNvPr>
                <p14:cNvContentPartPr/>
                <p14:nvPr/>
              </p14:nvContentPartPr>
              <p14:xfrm>
                <a:off x="5495388" y="1615643"/>
                <a:ext cx="159120" cy="15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206291-82CD-7546-998D-A0742915C7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6748" y="1606643"/>
                  <a:ext cx="176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44C39E-9F5E-244A-8F64-60A5564F5A19}"/>
                    </a:ext>
                  </a:extLst>
                </p14:cNvPr>
                <p14:cNvContentPartPr/>
                <p14:nvPr/>
              </p14:nvContentPartPr>
              <p14:xfrm>
                <a:off x="5642988" y="1779803"/>
                <a:ext cx="53280" cy="9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44C39E-9F5E-244A-8F64-60A5564F5A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33988" y="1771163"/>
                  <a:ext cx="709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C09D36-565B-E04B-85AD-2281E40C443F}"/>
                  </a:ext>
                </a:extLst>
              </p14:cNvPr>
              <p14:cNvContentPartPr/>
              <p14:nvPr/>
            </p14:nvContentPartPr>
            <p14:xfrm>
              <a:off x="5635788" y="1882403"/>
              <a:ext cx="43560" cy="7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C09D36-565B-E04B-85AD-2281E40C44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7148" y="1873403"/>
                <a:ext cx="612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B617995-F89C-8F4A-8641-4D16FA32A1A2}"/>
              </a:ext>
            </a:extLst>
          </p:cNvPr>
          <p:cNvGrpSpPr/>
          <p:nvPr/>
        </p:nvGrpSpPr>
        <p:grpSpPr>
          <a:xfrm>
            <a:off x="81708" y="4566923"/>
            <a:ext cx="610920" cy="214200"/>
            <a:chOff x="81708" y="4566923"/>
            <a:chExt cx="6109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23562A-EF1A-CE43-9AE4-E95DA85A36A3}"/>
                    </a:ext>
                  </a:extLst>
                </p14:cNvPr>
                <p14:cNvContentPartPr/>
                <p14:nvPr/>
              </p14:nvContentPartPr>
              <p14:xfrm>
                <a:off x="81708" y="4566923"/>
                <a:ext cx="8280" cy="144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23562A-EF1A-CE43-9AE4-E95DA85A36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068" y="4558283"/>
                  <a:ext cx="25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F46C74-D6C4-E342-926B-651F7C380B6E}"/>
                    </a:ext>
                  </a:extLst>
                </p14:cNvPr>
                <p14:cNvContentPartPr/>
                <p14:nvPr/>
              </p14:nvContentPartPr>
              <p14:xfrm>
                <a:off x="116628" y="4616603"/>
                <a:ext cx="69480" cy="11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F46C74-D6C4-E342-926B-651F7C380B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628" y="4607963"/>
                  <a:ext cx="8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36A437-B288-0546-92B3-7145258BF53D}"/>
                    </a:ext>
                  </a:extLst>
                </p14:cNvPr>
                <p14:cNvContentPartPr/>
                <p14:nvPr/>
              </p14:nvContentPartPr>
              <p14:xfrm>
                <a:off x="239388" y="4640003"/>
                <a:ext cx="84960" cy="91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36A437-B288-0546-92B3-7145258BF5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748" y="4631363"/>
                  <a:ext cx="102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2245BC-420B-274F-A842-065EF306532A}"/>
                    </a:ext>
                  </a:extLst>
                </p14:cNvPr>
                <p14:cNvContentPartPr/>
                <p14:nvPr/>
              </p14:nvContentPartPr>
              <p14:xfrm>
                <a:off x="399588" y="4651523"/>
                <a:ext cx="92520" cy="12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2245BC-420B-274F-A842-065EF30653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588" y="4642523"/>
                  <a:ext cx="110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A596A0-5D97-7040-BFF2-A90E2D984341}"/>
                    </a:ext>
                  </a:extLst>
                </p14:cNvPr>
                <p14:cNvContentPartPr/>
                <p14:nvPr/>
              </p14:nvContentPartPr>
              <p14:xfrm>
                <a:off x="537828" y="4664123"/>
                <a:ext cx="154800" cy="9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A596A0-5D97-7040-BFF2-A90E2D9843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188" y="4655123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B94A0A-82B5-DB42-840A-3445743168B2}"/>
              </a:ext>
            </a:extLst>
          </p:cNvPr>
          <p:cNvGrpSpPr/>
          <p:nvPr/>
        </p:nvGrpSpPr>
        <p:grpSpPr>
          <a:xfrm>
            <a:off x="71988" y="5228243"/>
            <a:ext cx="643320" cy="216360"/>
            <a:chOff x="71988" y="5228243"/>
            <a:chExt cx="6433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236B43-9220-F647-B578-19A46192A0A6}"/>
                    </a:ext>
                  </a:extLst>
                </p14:cNvPr>
                <p14:cNvContentPartPr/>
                <p14:nvPr/>
              </p14:nvContentPartPr>
              <p14:xfrm>
                <a:off x="71988" y="5228243"/>
                <a:ext cx="17280" cy="18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236B43-9220-F647-B578-19A46192A0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48" y="5219603"/>
                  <a:ext cx="34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A25BDB-290D-394A-A115-DA07A692C7AC}"/>
                    </a:ext>
                  </a:extLst>
                </p14:cNvPr>
                <p14:cNvContentPartPr/>
                <p14:nvPr/>
              </p14:nvContentPartPr>
              <p14:xfrm>
                <a:off x="107628" y="5272883"/>
                <a:ext cx="97200" cy="1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A25BDB-290D-394A-A115-DA07A692C7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88" y="5264243"/>
                  <a:ext cx="114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4A4DC-2A15-3C4F-BE3B-38521FABAEB2}"/>
                    </a:ext>
                  </a:extLst>
                </p14:cNvPr>
                <p14:cNvContentPartPr/>
                <p14:nvPr/>
              </p14:nvContentPartPr>
              <p14:xfrm>
                <a:off x="252348" y="5287283"/>
                <a:ext cx="12636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4A4DC-2A15-3C4F-BE3B-38521FABA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708" y="5278643"/>
                  <a:ext cx="144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313A5C-47F9-2440-AC83-100FB4A33FBA}"/>
                    </a:ext>
                  </a:extLst>
                </p14:cNvPr>
                <p14:cNvContentPartPr/>
                <p14:nvPr/>
              </p14:nvContentPartPr>
              <p14:xfrm>
                <a:off x="411468" y="5320043"/>
                <a:ext cx="120960" cy="12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313A5C-47F9-2440-AC83-100FB4A33F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828" y="5311403"/>
                  <a:ext cx="138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A2E5FC-FFFF-714B-A37A-11B687C789AB}"/>
                    </a:ext>
                  </a:extLst>
                </p14:cNvPr>
                <p14:cNvContentPartPr/>
                <p14:nvPr/>
              </p14:nvContentPartPr>
              <p14:xfrm>
                <a:off x="555108" y="5359283"/>
                <a:ext cx="160200" cy="57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A2E5FC-FFFF-714B-A37A-11B687C789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6108" y="5350283"/>
                  <a:ext cx="177840" cy="7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285137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-417980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Practice Quiz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14:cNvPr>
              <p14:cNvContentPartPr/>
              <p14:nvPr/>
            </p14:nvContentPartPr>
            <p14:xfrm>
              <a:off x="1712968" y="5772347"/>
              <a:ext cx="9432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727" y="5707438"/>
                <a:ext cx="220441" cy="14168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84E2764-EF6A-8348-8D2D-948BAFEBF1D6}"/>
              </a:ext>
            </a:extLst>
          </p:cNvPr>
          <p:cNvSpPr txBox="1"/>
          <p:nvPr/>
        </p:nvSpPr>
        <p:spPr>
          <a:xfrm>
            <a:off x="528145" y="1392712"/>
            <a:ext cx="683697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Solution: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88CEB12-3C39-5144-9102-451CF683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35" y="764215"/>
            <a:ext cx="4656506" cy="2664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B96F4-4FCB-B44A-82C2-92A9070C8590}"/>
              </a:ext>
            </a:extLst>
          </p:cNvPr>
          <p:cNvSpPr txBox="1"/>
          <p:nvPr/>
        </p:nvSpPr>
        <p:spPr>
          <a:xfrm>
            <a:off x="97221" y="3397863"/>
            <a:ext cx="861585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(b) Calculate power in each element: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B74A32A-681F-7943-8E70-10116129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8" y="3925242"/>
            <a:ext cx="4331753" cy="2329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542F2-A81E-75E1-6FE3-F6E22B47C7B1}"/>
              </a:ext>
            </a:extLst>
          </p:cNvPr>
          <p:cNvSpPr txBox="1"/>
          <p:nvPr/>
        </p:nvSpPr>
        <p:spPr>
          <a:xfrm>
            <a:off x="447772" y="6383733"/>
            <a:ext cx="691735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As expected, the total power is 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2460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7792" y="691310"/>
            <a:ext cx="685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b="1" dirty="0">
                <a:latin typeface="-apple-system"/>
              </a:rPr>
              <a:t>The World’s First Programmer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13726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British </a:t>
            </a:r>
            <a:r>
              <a:rPr lang="en-US" sz="2200" b="1" dirty="0"/>
              <a:t>Mathematician and Computer Programmer</a:t>
            </a:r>
            <a:br>
              <a:rPr lang="en-US" sz="2200" b="1" dirty="0"/>
            </a:br>
            <a:r>
              <a:rPr lang="en-US" sz="2000" b="1" dirty="0">
                <a:solidFill>
                  <a:srgbClr val="FF0000"/>
                </a:solidFill>
                <a:latin typeface="-apple-system"/>
              </a:rPr>
              <a:t>Augusta Ada Byron (1815–1852)</a:t>
            </a:r>
            <a:r>
              <a:rPr lang="en-US" sz="2000" b="1" dirty="0">
                <a:latin typeface="-apple-system"/>
              </a:rPr>
              <a:t> </a:t>
            </a:r>
            <a:r>
              <a:rPr lang="en-US" sz="2000" b="1" i="1" dirty="0">
                <a:latin typeface="-apple-system"/>
              </a:rPr>
              <a:t>(later became Lady Lovelace)</a:t>
            </a:r>
            <a:endParaRPr lang="en-US" sz="22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04638-DC1D-964F-84A3-04E41925196F}"/>
              </a:ext>
            </a:extLst>
          </p:cNvPr>
          <p:cNvSpPr/>
          <p:nvPr/>
        </p:nvSpPr>
        <p:spPr>
          <a:xfrm>
            <a:off x="1102403" y="5869578"/>
            <a:ext cx="6939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https://www.linkedin.com/pulse/worlds-first-programmer-woman-lady-lovelace-issa-batarseh/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EA1C6-6AAC-1F4A-827D-0C6A8B273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80" y="1096247"/>
            <a:ext cx="5892709" cy="3077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8CF602-8543-3C46-9266-32E0BA9C8CCB}"/>
              </a:ext>
            </a:extLst>
          </p:cNvPr>
          <p:cNvSpPr txBox="1"/>
          <p:nvPr/>
        </p:nvSpPr>
        <p:spPr>
          <a:xfrm>
            <a:off x="0" y="4940060"/>
            <a:ext cx="33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my article on LinkedIn: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9E2C5-52FE-C04F-9195-DA012A71B756}"/>
              </a:ext>
            </a:extLst>
          </p:cNvPr>
          <p:cNvSpPr/>
          <p:nvPr/>
        </p:nvSpPr>
        <p:spPr>
          <a:xfrm>
            <a:off x="0" y="5300088"/>
            <a:ext cx="834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latin typeface="-apple-system"/>
              </a:rPr>
              <a:t>The World’s First Programmer was a Woman: Lady Lovelace</a:t>
            </a:r>
            <a:endParaRPr lang="en-US" b="1" i="0" dirty="0">
              <a:effectLst/>
              <a:latin typeface="-apple-syste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7FF936-FC84-A242-938D-1FE6B4B8500C}"/>
                  </a:ext>
                </a:extLst>
              </p14:cNvPr>
              <p14:cNvContentPartPr/>
              <p14:nvPr/>
            </p14:nvContentPartPr>
            <p14:xfrm>
              <a:off x="2911039" y="620600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7FF936-FC84-A242-938D-1FE6B4B850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3039" y="618836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33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91054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Consider the single-loop circuit shown. </a:t>
            </a:r>
            <a:r>
              <a:rPr lang="en-US" sz="2000" b="1" dirty="0">
                <a:solidFill>
                  <a:srgbClr val="FF0000"/>
                </a:solidFill>
              </a:rPr>
              <a:t>Solve for the resistor currents in the circuit.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193" y="5275762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0" y="2421793"/>
            <a:ext cx="3221631" cy="268469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00330"/>
              </p:ext>
            </p:extLst>
          </p:nvPr>
        </p:nvGraphicFramePr>
        <p:xfrm>
          <a:off x="5141807" y="2719891"/>
          <a:ext cx="2640824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8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87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266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Because the circuit consists of a single loop, </a:t>
            </a:r>
            <a:r>
              <a:rPr lang="en-US" sz="2000" b="1" dirty="0">
                <a:solidFill>
                  <a:srgbClr val="FF0000"/>
                </a:solidFill>
              </a:rPr>
              <a:t>only one current variable, </a:t>
            </a:r>
            <a:r>
              <a:rPr lang="en-US" sz="2000" b="1" i="1" dirty="0">
                <a:solidFill>
                  <a:srgbClr val="FF0000"/>
                </a:solidFill>
              </a:rPr>
              <a:t>i</a:t>
            </a:r>
            <a:r>
              <a:rPr lang="en-US" sz="2000" b="1" i="1" baseline="-25000" dirty="0">
                <a:solidFill>
                  <a:srgbClr val="FF0000"/>
                </a:solidFill>
              </a:rPr>
              <a:t>x</a:t>
            </a:r>
            <a:r>
              <a:rPr lang="en-US" sz="2000" dirty="0"/>
              <a:t>, is needed to be assigned.</a:t>
            </a:r>
          </a:p>
          <a:p>
            <a:pPr marL="0" indent="0">
              <a:buNone/>
            </a:pPr>
            <a:r>
              <a:rPr lang="en-US" sz="2000" dirty="0"/>
              <a:t>Let us use the </a:t>
            </a:r>
            <a:r>
              <a:rPr lang="en-US" sz="2000" u="sng" dirty="0"/>
              <a:t>counter clock-wise direction </a:t>
            </a:r>
            <a:r>
              <a:rPr lang="en-US" sz="2000" dirty="0"/>
              <a:t>for all elements: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78193" y="5275762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0" y="2421793"/>
            <a:ext cx="3221631" cy="268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3" y="2421793"/>
            <a:ext cx="3395832" cy="2607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9286" y="5106485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The direction of the current for each individual resistor is chosen </a:t>
            </a:r>
            <a:r>
              <a:rPr lang="en-US" b="1" dirty="0">
                <a:solidFill>
                  <a:srgbClr val="FF0000"/>
                </a:solidFill>
              </a:rPr>
              <a:t>arbitrarily.</a:t>
            </a:r>
          </a:p>
        </p:txBody>
      </p:sp>
    </p:spTree>
    <p:extLst>
      <p:ext uri="{BB962C8B-B14F-4D97-AF65-F5344CB8AC3E}">
        <p14:creationId xmlns:p14="http://schemas.microsoft.com/office/powerpoint/2010/main" val="1316057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759" y="1425703"/>
            <a:ext cx="7772400" cy="2337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i</a:t>
            </a:r>
            <a:r>
              <a:rPr lang="en-US" sz="2000" baseline="-25000" dirty="0"/>
              <a:t>x</a:t>
            </a:r>
            <a:r>
              <a:rPr lang="en-US" sz="2000" dirty="0"/>
              <a:t> is the main loop current.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Select individual component currents i</a:t>
            </a:r>
            <a:r>
              <a:rPr lang="en-US" sz="2000" baseline="-25000" dirty="0"/>
              <a:t>R1</a:t>
            </a:r>
            <a:r>
              <a:rPr lang="en-US" sz="2000" dirty="0"/>
              <a:t>, i</a:t>
            </a:r>
            <a:r>
              <a:rPr lang="en-US" sz="2000" baseline="-25000" dirty="0"/>
              <a:t>R2</a:t>
            </a:r>
            <a:r>
              <a:rPr lang="en-US" sz="2000" dirty="0"/>
              <a:t> and i</a:t>
            </a:r>
            <a:r>
              <a:rPr lang="en-US" sz="2000" baseline="-25000" dirty="0"/>
              <a:t>R3.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Since this is a single loop it is clear that </a:t>
            </a:r>
            <a:r>
              <a:rPr lang="en-US" sz="2000" b="1" dirty="0"/>
              <a:t>i</a:t>
            </a:r>
            <a:r>
              <a:rPr lang="en-US" sz="2000" b="1" baseline="-25000" dirty="0"/>
              <a:t>x</a:t>
            </a:r>
            <a:r>
              <a:rPr lang="en-US" sz="2000" b="1" dirty="0"/>
              <a:t> </a:t>
            </a:r>
            <a:r>
              <a:rPr lang="en-US" sz="2000" dirty="0"/>
              <a:t>=i</a:t>
            </a:r>
            <a:r>
              <a:rPr lang="en-US" sz="2000" baseline="-25000" dirty="0"/>
              <a:t>R1</a:t>
            </a:r>
            <a:r>
              <a:rPr lang="en-US" sz="2000" dirty="0"/>
              <a:t> =i</a:t>
            </a:r>
            <a:r>
              <a:rPr lang="en-US" sz="2000" baseline="-25000" dirty="0"/>
              <a:t>R2</a:t>
            </a:r>
            <a:r>
              <a:rPr lang="en-US" sz="2000" dirty="0"/>
              <a:t> = i</a:t>
            </a:r>
            <a:r>
              <a:rPr lang="en-US" sz="2000" baseline="-25000" dirty="0"/>
              <a:t>R3.</a:t>
            </a:r>
          </a:p>
          <a:p>
            <a:pPr marL="0" indent="0">
              <a:buNone/>
            </a:pPr>
            <a:r>
              <a:rPr lang="en-US" sz="2000" dirty="0"/>
              <a:t>Because they have the same direction.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59" y="1015800"/>
            <a:ext cx="3395832" cy="26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24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Applying KVL around the loop gives the following equation in terms of </a:t>
            </a:r>
            <a:r>
              <a:rPr lang="en-US" sz="2000" b="1" i="1" dirty="0">
                <a:solidFill>
                  <a:srgbClr val="FF0000"/>
                </a:solidFill>
              </a:rPr>
              <a:t>i</a:t>
            </a:r>
            <a:r>
              <a:rPr lang="en-US" sz="2000" b="1" i="1" baseline="-25000" dirty="0">
                <a:solidFill>
                  <a:srgbClr val="FF0000"/>
                </a:solidFill>
              </a:rPr>
              <a:t>x</a:t>
            </a:r>
            <a:r>
              <a:rPr lang="en-US" sz="2000" dirty="0"/>
              <a:t> 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Solve for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 to yield,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Solve for the resistor currents,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 that all branch voltages and power in the circuit can be obtained once we solve for the loop current </a:t>
            </a:r>
            <a:r>
              <a:rPr lang="en-US" sz="2000" i="1" dirty="0"/>
              <a:t>i</a:t>
            </a:r>
            <a:r>
              <a:rPr lang="en-US" sz="2000" i="1" baseline="-25000" dirty="0"/>
              <a:t>x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56945"/>
              </p:ext>
            </p:extLst>
          </p:nvPr>
        </p:nvGraphicFramePr>
        <p:xfrm>
          <a:off x="966788" y="1764986"/>
          <a:ext cx="3332978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228600" progId="Equation.3">
                  <p:embed/>
                </p:oleObj>
              </mc:Choice>
              <mc:Fallback>
                <p:oleObj name="Equation" r:id="rId2" imgW="23114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764986"/>
                        <a:ext cx="3332978" cy="342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2825121"/>
            <a:ext cx="2210092" cy="1227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4598736"/>
            <a:ext cx="3840461" cy="3428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62009" y="4449678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68" y="1842642"/>
            <a:ext cx="3395832" cy="26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36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2339</Words>
  <Application>Microsoft Macintosh PowerPoint</Application>
  <PresentationFormat>On-screen Show (4:3)</PresentationFormat>
  <Paragraphs>930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-apple-system</vt:lpstr>
      <vt:lpstr>Arial</vt:lpstr>
      <vt:lpstr>Avenir Roman</vt:lpstr>
      <vt:lpstr>Calibri</vt:lpstr>
      <vt:lpstr>Cambria Math</vt:lpstr>
      <vt:lpstr>Helvetica</vt:lpstr>
      <vt:lpstr>Times New Roman</vt:lpstr>
      <vt:lpstr>Times New Roman Bold</vt:lpstr>
      <vt:lpstr>Default</vt:lpstr>
      <vt:lpstr>Equation</vt:lpstr>
      <vt:lpstr>EEL 3004 Linear Circuits I   Lecture #5   Analysis of Single-loop and Single-Node Circuits</vt:lpstr>
      <vt:lpstr>Lecture Objectives</vt:lpstr>
      <vt:lpstr>Simple Circuit Analysis Techniques</vt:lpstr>
      <vt:lpstr>Single-Loop Circuits</vt:lpstr>
      <vt:lpstr>Single-Loop Circuits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Single-Node-Pair Circuits</vt:lpstr>
      <vt:lpstr>Single-Node-Pair Circuits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Intuitive Method: Circuit Reduction</vt:lpstr>
      <vt:lpstr>Example </vt:lpstr>
      <vt:lpstr>Example </vt:lpstr>
      <vt:lpstr>Example </vt:lpstr>
      <vt:lpstr>Example</vt:lpstr>
      <vt:lpstr>Example  (Solution-cont’d)</vt:lpstr>
      <vt:lpstr>Example </vt:lpstr>
      <vt:lpstr>Example  </vt:lpstr>
      <vt:lpstr>Example  (Solution)</vt:lpstr>
      <vt:lpstr>Example 6 (Solution)</vt:lpstr>
      <vt:lpstr>Example </vt:lpstr>
      <vt:lpstr>Example  (Solution)</vt:lpstr>
      <vt:lpstr>Example  (Solution)</vt:lpstr>
      <vt:lpstr>Example  (Solution)</vt:lpstr>
      <vt:lpstr>PowerPoint Presentation</vt:lpstr>
      <vt:lpstr>Example  - Practice Quiz</vt:lpstr>
      <vt:lpstr>Example  - Practice Quiz</vt:lpstr>
      <vt:lpstr>Example  - Practice Quiz</vt:lpstr>
      <vt:lpstr>Example  - Practice Quiz</vt:lpstr>
      <vt:lpstr>1841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206</cp:revision>
  <dcterms:modified xsi:type="dcterms:W3CDTF">2024-01-25T21:02:39Z</dcterms:modified>
</cp:coreProperties>
</file>