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48"/>
  </p:notesMasterIdLst>
  <p:sldIdLst>
    <p:sldId id="421" r:id="rId2"/>
    <p:sldId id="257" r:id="rId3"/>
    <p:sldId id="539" r:id="rId4"/>
    <p:sldId id="294" r:id="rId5"/>
    <p:sldId id="387" r:id="rId6"/>
    <p:sldId id="515" r:id="rId7"/>
    <p:sldId id="516" r:id="rId8"/>
    <p:sldId id="318" r:id="rId9"/>
    <p:sldId id="364" r:id="rId10"/>
    <p:sldId id="365" r:id="rId11"/>
    <p:sldId id="517" r:id="rId12"/>
    <p:sldId id="521" r:id="rId13"/>
    <p:sldId id="522" r:id="rId14"/>
    <p:sldId id="530" r:id="rId15"/>
    <p:sldId id="499" r:id="rId16"/>
    <p:sldId id="526" r:id="rId17"/>
    <p:sldId id="369" r:id="rId18"/>
    <p:sldId id="370" r:id="rId19"/>
    <p:sldId id="371" r:id="rId20"/>
    <p:sldId id="372" r:id="rId21"/>
    <p:sldId id="430" r:id="rId22"/>
    <p:sldId id="533" r:id="rId23"/>
    <p:sldId id="512" r:id="rId24"/>
    <p:sldId id="536" r:id="rId25"/>
    <p:sldId id="537" r:id="rId26"/>
    <p:sldId id="527" r:id="rId27"/>
    <p:sldId id="528" r:id="rId28"/>
    <p:sldId id="538" r:id="rId29"/>
    <p:sldId id="529" r:id="rId30"/>
    <p:sldId id="477" r:id="rId31"/>
    <p:sldId id="479" r:id="rId32"/>
    <p:sldId id="504" r:id="rId33"/>
    <p:sldId id="431" r:id="rId34"/>
    <p:sldId id="432" r:id="rId35"/>
    <p:sldId id="433" r:id="rId36"/>
    <p:sldId id="434" r:id="rId37"/>
    <p:sldId id="435" r:id="rId38"/>
    <p:sldId id="267" r:id="rId39"/>
    <p:sldId id="268" r:id="rId40"/>
    <p:sldId id="269" r:id="rId41"/>
    <p:sldId id="270" r:id="rId42"/>
    <p:sldId id="271" r:id="rId43"/>
    <p:sldId id="272" r:id="rId44"/>
    <p:sldId id="273" r:id="rId45"/>
    <p:sldId id="274" r:id="rId46"/>
    <p:sldId id="276" r:id="rId47"/>
  </p:sldIdLst>
  <p:sldSz cx="9144000" cy="6858000" type="screen4x3"/>
  <p:notesSz cx="6858000" cy="9144000"/>
  <p:defaultTextStyle>
    <a:lvl1pPr>
      <a:defRPr sz="2400">
        <a:latin typeface="Times New Roman"/>
        <a:ea typeface="Times New Roman"/>
        <a:cs typeface="Times New Roman"/>
        <a:sym typeface="Times New Roman"/>
      </a:defRPr>
    </a:lvl1pPr>
    <a:lvl2pPr indent="457200">
      <a:defRPr sz="2400">
        <a:latin typeface="Times New Roman"/>
        <a:ea typeface="Times New Roman"/>
        <a:cs typeface="Times New Roman"/>
        <a:sym typeface="Times New Roman"/>
      </a:defRPr>
    </a:lvl2pPr>
    <a:lvl3pPr indent="914400">
      <a:defRPr sz="2400">
        <a:latin typeface="Times New Roman"/>
        <a:ea typeface="Times New Roman"/>
        <a:cs typeface="Times New Roman"/>
        <a:sym typeface="Times New Roman"/>
      </a:defRPr>
    </a:lvl3pPr>
    <a:lvl4pPr indent="1371600">
      <a:defRPr sz="2400">
        <a:latin typeface="Times New Roman"/>
        <a:ea typeface="Times New Roman"/>
        <a:cs typeface="Times New Roman"/>
        <a:sym typeface="Times New Roman"/>
      </a:defRPr>
    </a:lvl4pPr>
    <a:lvl5pPr indent="1828800">
      <a:defRPr sz="2400">
        <a:latin typeface="Times New Roman"/>
        <a:ea typeface="Times New Roman"/>
        <a:cs typeface="Times New Roman"/>
        <a:sym typeface="Times New Roman"/>
      </a:defRPr>
    </a:lvl5pPr>
    <a:lvl6pPr>
      <a:defRPr sz="2400">
        <a:latin typeface="Times New Roman"/>
        <a:ea typeface="Times New Roman"/>
        <a:cs typeface="Times New Roman"/>
        <a:sym typeface="Times New Roman"/>
      </a:defRPr>
    </a:lvl6pPr>
    <a:lvl7pPr>
      <a:defRPr sz="2400">
        <a:latin typeface="Times New Roman"/>
        <a:ea typeface="Times New Roman"/>
        <a:cs typeface="Times New Roman"/>
        <a:sym typeface="Times New Roman"/>
      </a:defRPr>
    </a:lvl7pPr>
    <a:lvl8pPr>
      <a:defRPr sz="2400">
        <a:latin typeface="Times New Roman"/>
        <a:ea typeface="Times New Roman"/>
        <a:cs typeface="Times New Roman"/>
        <a:sym typeface="Times New Roman"/>
      </a:defRPr>
    </a:lvl8pPr>
    <a:lvl9pPr>
      <a:defRPr sz="2400">
        <a:latin typeface="Times New Roman"/>
        <a:ea typeface="Times New Roman"/>
        <a:cs typeface="Times New Roman"/>
        <a:sym typeface="Times New Roman"/>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a:tcStyle>
        <a:tcBdr/>
        <a:fill>
          <a:solidFill>
            <a:srgbClr val="E6F6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a:tcStyle>
        <a:tcBdr/>
        <a:fill>
          <a:solidFill>
            <a:srgbClr val="E7E7F3"/>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53"/>
    <p:restoredTop sz="94422" autoAdjust="0"/>
  </p:normalViewPr>
  <p:slideViewPr>
    <p:cSldViewPr snapToGrid="0" snapToObjects="1">
      <p:cViewPr varScale="1">
        <p:scale>
          <a:sx n="114" d="100"/>
          <a:sy n="114" d="100"/>
        </p:scale>
        <p:origin x="168" y="3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26:45.672"/>
    </inkml:context>
    <inkml:brush xml:id="br0">
      <inkml:brushProperty name="width" value="0.35" units="cm"/>
      <inkml:brushProperty name="height" value="0.35" units="cm"/>
      <inkml:brushProperty name="color" value="#E71224"/>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21:36.393"/>
    </inkml:context>
    <inkml:brush xml:id="br0">
      <inkml:brushProperty name="width" value="0.35" units="cm"/>
      <inkml:brushProperty name="height" value="0.35" units="cm"/>
      <inkml:brushProperty name="color" value="#E71224"/>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21:37.462"/>
    </inkml:context>
    <inkml:brush xml:id="br0">
      <inkml:brushProperty name="width" value="0.35" units="cm"/>
      <inkml:brushProperty name="height" value="0.35" units="cm"/>
      <inkml:brushProperty name="color" value="#E71224"/>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24:14.110"/>
    </inkml:context>
    <inkml:brush xml:id="br0">
      <inkml:brushProperty name="width" value="0.05" units="cm"/>
      <inkml:brushProperty name="height" value="0.05" units="cm"/>
      <inkml:brushProperty name="color" value="#E71224"/>
    </inkml:brush>
  </inkml:definitions>
  <inkml:trace contextRef="#ctx0" brushRef="#br0">301 5 24575,'-7'-4'0,"3"4"0,-3 4 0,3 4 0,-4 0 0,0 4 0,-4-3 0,2 3 0,-2-4 0,5-1 0,-1 1 0,-4 0 0,3 0 0,-3 0 0,8 0 0,-3-1 0,2-2 0,-3-2 0,4 1 0,-3-4 0,6 7 0,-6-6 0,3 6 0,-4-3 0,0 4 0,0 0 0,1-1 0,-1 1 0,0 0 0,0-1 0,0-2 0,1 2 0,-1-3 0,0 4 0,0-1 0,0-2 0,0 1 0,4-1 0,-3-1 0,3 3 0,-3-7 0,6 4 0,5-4 0,4 0 0,3 3 0,-4 1 0,1 4 0,0-4 0,-1 3 0,1-3 0,0 4 0,-1 0 0,1 0 0,0-1 0,-1-2 0,1 1 0,0-1 0,0 2 0,-1 1 0,1 0 0,0-1 0,-1 1 0,1 0 0,0 0 0,-1-1 0,1 1 0,0 0 0,0-1 0,-1 1 0,1-4 0,0 3 0,-1-3 0,1 4 0,-4 0 0,3-4 0,-2 3 0,-1-3 0,3 1 0,-6 1 0,5-5 0,-5 6 0,6-6 0,-6 6 0,6-6 0,-7 6 0,3-10 0,-3 6 0,0-6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24:16.896"/>
    </inkml:context>
    <inkml:brush xml:id="br0">
      <inkml:brushProperty name="width" value="0.05" units="cm"/>
      <inkml:brushProperty name="height" value="0.05" units="cm"/>
      <inkml:brushProperty name="color" value="#E71224"/>
    </inkml:brush>
  </inkml:definitions>
  <inkml:trace contextRef="#ctx0" brushRef="#br0">1 1 24575,'7'0'0,"4"11"0,-2-8 0,3 15 0,-4-12 0,4 6 0,-3-4 0,2 0 0,-3-1 0,0 1 0,0 0 0,-1-1 0,5 1 0,-3 0 0,3 0 0,0 4 0,-4-3 0,4 3 0,-4-5 0,0 1 0,-1 0 0,1 0 0,0-1 0,-1-2 0,1 1 0,0-5 0,-4 6 0,-1-3 0,-3 3 0,0 0 0,0 1 0,0-1 0,0 0 0,0 1 0,0-1 0,0 1 0,0-1 0,0 1 0,-4 4 0,0-3 0,-5 7 0,1-8 0,-4 5 0,3-2 0,0-1 0,2 1 0,3-3 0,-4 0 0,0 0 0,0-1 0,4 1 0,-3 0 0,2-1 0,-2 1 0,-1 0 0,0-1 0,4 1 0,-3 0 0,2 0 0,-2-1 0,-1-3 0,4 3 0,1-6 0,3 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24:20.949"/>
    </inkml:context>
    <inkml:brush xml:id="br0">
      <inkml:brushProperty name="width" value="0.05" units="cm"/>
      <inkml:brushProperty name="height" value="0.05" units="cm"/>
      <inkml:brushProperty name="color" value="#E71224"/>
    </inkml:brush>
  </inkml:definitions>
  <inkml:trace contextRef="#ctx0" brushRef="#br0">18 1 24575,'0'15'0,"0"-4"0,0 5 0,0-7 0,0 3 0,0-1 0,-8-2 0,6 8 0,-6-8 0,8 3 0,0-1 0,0-2 0,0 3 0,0 0 0,0-3 0,0 2 0,0-3 0,0 0 0,0 0 0,0-1 0,0 1 0,0 0 0,0-1 0,0 1 0,0 0 0,0-1 0,0 0 0,0 0 0,0 0 0,0 1 0,0 0 0,0-1 0,4 1 0,0-1 0,4 1 0,-4 0 0,2-4 0,-1 3 0,2-7 0,0 4 0,0-4 0,1 0 0,-1 0 0,1 0 0,-1 0 0,1 0 0,0 0 0,-1 0 0,-3-4 0,3 3 0,-6-5 0,2 2 0,1 0 0,-4-3 0,7 3 0,-3-4 0,4 1 0,-4-1 0,-1 1 0,-3 0 0,0 3 0,0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24:22.174"/>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24:25.085"/>
    </inkml:context>
    <inkml:brush xml:id="br0">
      <inkml:brushProperty name="width" value="0.05" units="cm"/>
      <inkml:brushProperty name="height" value="0.05" units="cm"/>
      <inkml:brushProperty name="color" value="#E71224"/>
    </inkml:brush>
  </inkml:definitions>
  <inkml:trace contextRef="#ctx0" brushRef="#br0">1 0 24575,'0'7'0,"0"5"0,0-4 0,0 8 0,0-4 0,0 5 0,0-5 0,0 4 0,0-7 0,0 7 0,0-3 0,0 0 0,0 3 0,0-3 0,0 0 0,0 3 0,0-8 0,0 4 0,0-4 0,0 0 0,0-1 0,0 0 0,0 1 0,0-1 0,0 1 0,0-1 0,0 1 0,0 0 0,0 0 0,0-1 0,0 1 0,0-1 0,3-2 0,1-2 0,3-3 0,0 0 0,0 0 0,0 0 0,-3-3 0,3 2 0,-3-2 0,3 3 0,-3 0 0,-1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24:26.682"/>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36:04.810"/>
    </inkml:context>
    <inkml:brush xml:id="br0">
      <inkml:brushProperty name="width" value="0.35" units="cm"/>
      <inkml:brushProperty name="height" value="0.35" units="cm"/>
      <inkml:brushProperty name="color" value="#FFFFFF"/>
    </inkml:brush>
  </inkml:definitions>
  <inkml:trace contextRef="#ctx0" brushRef="#br0">1000 738 24575,'-34'0'0,"7"0"0,6 0 0,7 0 0,-8 0 0,5 0 0,4 0 0,-4 0 0,4 0 0,1 0 0,-9 0 0,6 0 0,-7 0 0,0 0 0,4 0 0,-4 0 0,5 0 0,0 0 0,-1 0 0,1 0 0,4 0 0,1 3 0,4-2 0,1 2 0,-4 1 0,2-4 0,-1 4 0,-2-4 0,4 0 0,-4 0 0,0 3 0,3-2 0,-7 7 0,3-7 0,0 3 0,1-1 0,4-2 0,0 2 0,-3 1 0,6 0 0,-6 3 0,7 0 0,-3 1 0,-1-4 0,0 3 0,0-3 0,0 4 0,1-4 0,-1 3 0,3 0 0,2 2 0,3 5 0,0-6 0,3 3 0,6-3 0,0 0 0,7 4 0,-4-2 0,5 2 0,0 0 0,1-2 0,-1 2 0,0-4 0,0 1 0,0-1 0,5 1 0,-4 4 0,9-3 0,-9 2 0,9-2 0,-9-2 0,4 1 0,-9-1 0,-1 0 0,-5-3 0,1 1 0,3-5 0,-6 6 0,9-6 0,-9 2 0,5-3 0,-2 7 0,-31 2 0,8 9 0,-33 1 0,12-4 0,1 3 0,-11-6 0,10 2 0,-12-4 0,8 0 0,-1-4 0,0 3 0,6-8 0,1 4 0,0-5 0,9 0 0,-7 0 0,14 0 0,0 0 0,2 0 0,7 0 0,-3 0 0,4 0 0,-3-7 0,3-2 0,-4-7 0,4 3 0,0-3 0,-1 3 0,1-4 0,-1 0 0,0 0 0,5 4 0,-4-3 0,7 3 0,-3-1 0,4-2 0,0 8 0,0-9 0,0 9 0,0-4 0,0 4 0,0 0 0,0-4 0,0 3 0,0-3 0,0 4 0,0-4 0,0 3 0,0-3 0,0 5 0,0-4 0,0 3 0,0-3 0,7 0 0,3 1 0,7-2 0,0 0 0,4-3 0,3 2 0,4-5 0,0 3 0,0-4 0,-5 1 0,4 0 0,-4 0 0,1-5 0,3 3 0,-8-2 0,8-2 0,-2-1 0,7-12 0,-1 5 0,1-11 0,-1 11 0,2-11 0,-7 12 0,3 0 0,-14 4 0,6 12 0,-11-6 0,2 15 0,-7-5 0,2 7 0,-7-7 0,4 2 0,-4-1 0,0-2 0,0 3 0,-4-7 0,0 7 0,-5-3 0,2 4 0,-2-4 0,2 7 0,-2-6 0,2 10 0,-1-2 0,-3 3 0,2 0 0,-2 0 0,3-4 0,1 0 0,-5-5 0,3 2 0,-7-6 0,7 0 0,-8-4 0,4 0 0,0 4 0,-3-3 0,11 7 0,-7 0 0,8 2 0,-3 7 0,-5 7 0,4 3 0,0 10 0,0-2 0,3-1 0,-8 12 0,4-13 0,0 13 0,2-17 0,6 1 0,-7 3 0,7-3 0,-3 0 0,4-1 0,-3 0 0,2-3 0,-3 2 0,4-3 0,-4 0 0,3 3 0,-2-3 0,3 3 0,0 0 0,-4-3 0,0 2 0,0-2 0,1-1 0,-1 4 0,3-3 0,-2 2 0,0 1 0,2-3 0,-6 3 0,6-4 0,-6 1 0,6 3 0,-5-6 0,2 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1.436"/>
    </inkml:context>
    <inkml:brush xml:id="br0">
      <inkml:brushProperty name="width" value="0.35" units="cm"/>
      <inkml:brushProperty name="height" value="0.35" units="cm"/>
      <inkml:brushProperty name="color" value="#FFFFFF"/>
    </inkml:brush>
  </inkml:definitions>
  <inkml:trace contextRef="#ctx0" brushRef="#br0">1 217 24575,'0'-25'0,"0"0"0,0 17 0,0-7 0,0 7 0,0-9 0,0 9 0,0-4 0,0 4 0,0-3 0,0 2 0,0-2 0,0 1 0,0 2 0,0-3 0,0 0 0,0 3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36:04.810"/>
    </inkml:context>
    <inkml:brush xml:id="br0">
      <inkml:brushProperty name="width" value="0.35" units="cm"/>
      <inkml:brushProperty name="height" value="0.35" units="cm"/>
      <inkml:brushProperty name="color" value="#FFFFFF"/>
    </inkml:brush>
  </inkml:definitions>
  <inkml:trace contextRef="#ctx0" brushRef="#br0">1000 738 24575,'-34'0'0,"7"0"0,6 0 0,7 0 0,-8 0 0,5 0 0,4 0 0,-4 0 0,4 0 0,1 0 0,-9 0 0,6 0 0,-7 0 0,0 0 0,4 0 0,-4 0 0,5 0 0,0 0 0,-1 0 0,1 0 0,4 0 0,1 3 0,4-2 0,1 2 0,-4 1 0,2-4 0,-1 4 0,-2-4 0,4 0 0,-4 0 0,0 3 0,3-2 0,-7 7 0,3-7 0,0 3 0,1-1 0,4-2 0,0 2 0,-3 1 0,6 0 0,-6 3 0,7 0 0,-3 1 0,-1-4 0,0 3 0,0-3 0,0 4 0,1-4 0,-1 3 0,3 0 0,2 2 0,3 5 0,0-6 0,3 3 0,6-3 0,0 0 0,7 4 0,-4-2 0,5 2 0,0 0 0,1-2 0,-1 2 0,0-4 0,0 1 0,0-1 0,5 1 0,-4 4 0,9-3 0,-9 2 0,9-2 0,-9-2 0,4 1 0,-9-1 0,-1 0 0,-5-3 0,1 1 0,3-5 0,-6 6 0,9-6 0,-9 2 0,5-3 0,-2 7 0,-31 2 0,8 9 0,-33 1 0,12-4 0,1 3 0,-11-6 0,10 2 0,-12-4 0,8 0 0,-1-4 0,0 3 0,6-8 0,1 4 0,0-5 0,9 0 0,-7 0 0,14 0 0,0 0 0,2 0 0,7 0 0,-3 0 0,4 0 0,-3-7 0,3-2 0,-4-7 0,4 3 0,0-3 0,-1 3 0,1-4 0,-1 0 0,0 0 0,5 4 0,-4-3 0,7 3 0,-3-1 0,4-2 0,0 8 0,0-9 0,0 9 0,0-4 0,0 4 0,0 0 0,0-4 0,0 3 0,0-3 0,0 4 0,0-4 0,0 3 0,0-3 0,0 5 0,0-4 0,0 3 0,0-3 0,7 0 0,3 1 0,7-2 0,0 0 0,4-3 0,3 2 0,4-5 0,0 3 0,0-4 0,-5 1 0,4 0 0,-4 0 0,1-5 0,3 3 0,-8-2 0,8-2 0,-2-1 0,7-12 0,-1 5 0,1-11 0,-1 11 0,2-11 0,-7 12 0,3 0 0,-14 4 0,6 12 0,-11-6 0,2 15 0,-7-5 0,2 7 0,-7-7 0,4 2 0,-4-1 0,0-2 0,0 3 0,-4-7 0,0 7 0,-5-3 0,2 4 0,-2-4 0,2 7 0,-2-6 0,2 10 0,-1-2 0,-3 3 0,2 0 0,-2 0 0,3-4 0,1 0 0,-5-5 0,3 2 0,-7-6 0,7 0 0,-8-4 0,4 0 0,0 4 0,-3-3 0,11 7 0,-7 0 0,8 2 0,-3 7 0,-5 7 0,4 3 0,0 10 0,0-2 0,3-1 0,-8 12 0,4-13 0,0 13 0,2-17 0,6 1 0,-7 3 0,7-3 0,-3 0 0,4-1 0,-3 0 0,2-3 0,-3 2 0,4-3 0,-4 0 0,3 3 0,-2-3 0,3 3 0,0 0 0,-4-3 0,0 2 0,0-2 0,1-1 0,-1 4 0,3-3 0,-2 2 0,0 1 0,2-3 0,-6 3 0,6-4 0,-6 1 0,6 3 0,-5-6 0,2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4.498"/>
    </inkml:context>
    <inkml:brush xml:id="br0">
      <inkml:brushProperty name="width" value="0.35" units="cm"/>
      <inkml:brushProperty name="height" value="0.35" units="cm"/>
      <inkml:brushProperty name="color" value="#FFFFFF"/>
    </inkml:brush>
  </inkml:definitions>
  <inkml:trace contextRef="#ctx0" brushRef="#br0">231 0 24575,'-25'0'0,"3"0"0,10 0 0,3 0 0,-7 0 0,7 0 0,-7 0 0,7 0 0,-7 0 0,7 0 0,-3 0 0,4 0 0,1 0 0,-4 0 0,3 0 0,-3 0 0,0 0 0,3 0 0,-3 0 0,37 0 0,-19 0 0,28 0 0,-28 0 0,5 0 0,1 0 0,4 0 0,0 0 0,0 0 0,0 0 0,0 0 0,-4 0 0,-1 0 0,-4 0 0,3 0 0,-2 0 0,2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7.926"/>
    </inkml:context>
    <inkml:brush xml:id="br0">
      <inkml:brushProperty name="width" value="0.35" units="cm"/>
      <inkml:brushProperty name="height" value="0.35" units="cm"/>
      <inkml:brushProperty name="color" value="#FFFFFF"/>
    </inkml:brush>
  </inkml:definitions>
  <inkml:trace contextRef="#ctx0" brushRef="#br0">550 118 24575,'-30'0'0,"-5"0"0,16 0 0,-5 0 0,6 0 0,-4 0 0,8 0 0,-7-8 0,8 6 0,-4-6 0,4 8 0,-3-3 0,7 2 0,-7-7 0,7 7 0,-7-3 0,3 0 0,0 3 0,-3-6 0,7 6 0,-3-3 0,0 0 0,3 3 0,-3-3 0,4 4 0,0 0 0,-3-3 0,3 2 0,-3-6 0,-1 3 0,4-1 0,-9-2 0,4 2 0,-4 0 0,4-2 0,1 2 0,4 1 0,1 1 0,-1 3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01:29.205"/>
    </inkml:context>
    <inkml:brush xml:id="br0">
      <inkml:brushProperty name="width" value="0.35" units="cm"/>
      <inkml:brushProperty name="height" value="0.35" units="cm"/>
      <inkml:brushProperty name="color" value="#FFFFFF"/>
    </inkml:brush>
  </inkml:definitions>
  <inkml:trace contextRef="#ctx0" brushRef="#br0">143 856 24575,'0'-35'0,"0"9"0,0 9 0,0 4 0,0-4 0,0 4 0,0-3 0,0 7 0,0-7 0,0 3 0,0 0 0,0-3 0,0 3 0,0-4 0,0-5 0,0 3 0,0-3 0,0 0 0,0 4 0,0-4 0,0 9 0,0-3 0,0 3 0,-3 0 0,2-3 0,-3 7 0,4-3 0,-3 0 0,2 3 0,-7-7 0,7 7 0,-3-3 0,0 0 0,3 3 0,-6-7 0,6 7 0,-7-3 0,4 5 0,0-1 0,-3 1 0,0-1 0,2 0 0,-5 0 0,6 1 0,-4-1 0,0 0 0,0 0 0,0 0 0,0 0 0,4 1 0,-3-1 0,6-3 0,-2 3 0,7-7 0,0 7 0,4-9 0,4 4 0,2-4 0,-1 0 0,3 0 0,-7 4 0,3 1 0,-4 8 0,-4-3 0,9 6 0,-8-3 0,13-3 0,-10 5 0,8-6 0,-3 8 0,0 0 0,3 0 0,-7 0 0,2 0 0,-3 0 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01:30.796"/>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36:04.810"/>
    </inkml:context>
    <inkml:brush xml:id="br0">
      <inkml:brushProperty name="width" value="0.35" units="cm"/>
      <inkml:brushProperty name="height" value="0.35" units="cm"/>
      <inkml:brushProperty name="color" value="#FFFFFF"/>
    </inkml:brush>
  </inkml:definitions>
  <inkml:trace contextRef="#ctx0" brushRef="#br0">1000 738 24575,'-34'0'0,"7"0"0,6 0 0,7 0 0,-8 0 0,5 0 0,4 0 0,-4 0 0,4 0 0,1 0 0,-9 0 0,6 0 0,-7 0 0,0 0 0,4 0 0,-4 0 0,5 0 0,0 0 0,-1 0 0,1 0 0,4 0 0,1 3 0,4-2 0,1 2 0,-4 1 0,2-4 0,-1 4 0,-2-4 0,4 0 0,-4 0 0,0 3 0,3-2 0,-7 7 0,3-7 0,0 3 0,1-1 0,4-2 0,0 2 0,-3 1 0,6 0 0,-6 3 0,7 0 0,-3 1 0,-1-4 0,0 3 0,0-3 0,0 4 0,1-4 0,-1 3 0,3 0 0,2 2 0,3 5 0,0-6 0,3 3 0,6-3 0,0 0 0,7 4 0,-4-2 0,5 2 0,0 0 0,1-2 0,-1 2 0,0-4 0,0 1 0,0-1 0,5 1 0,-4 4 0,9-3 0,-9 2 0,9-2 0,-9-2 0,4 1 0,-9-1 0,-1 0 0,-5-3 0,1 1 0,3-5 0,-6 6 0,9-6 0,-9 2 0,5-3 0,-2 7 0,-31 2 0,8 9 0,-33 1 0,12-4 0,1 3 0,-11-6 0,10 2 0,-12-4 0,8 0 0,-1-4 0,0 3 0,6-8 0,1 4 0,0-5 0,9 0 0,-7 0 0,14 0 0,0 0 0,2 0 0,7 0 0,-3 0 0,4 0 0,-3-7 0,3-2 0,-4-7 0,4 3 0,0-3 0,-1 3 0,1-4 0,-1 0 0,0 0 0,5 4 0,-4-3 0,7 3 0,-3-1 0,4-2 0,0 8 0,0-9 0,0 9 0,0-4 0,0 4 0,0 0 0,0-4 0,0 3 0,0-3 0,0 4 0,0-4 0,0 3 0,0-3 0,0 5 0,0-4 0,0 3 0,0-3 0,7 0 0,3 1 0,7-2 0,0 0 0,4-3 0,3 2 0,4-5 0,0 3 0,0-4 0,-5 1 0,4 0 0,-4 0 0,1-5 0,3 3 0,-8-2 0,8-2 0,-2-1 0,7-12 0,-1 5 0,1-11 0,-1 11 0,2-11 0,-7 12 0,3 0 0,-14 4 0,6 12 0,-11-6 0,2 15 0,-7-5 0,2 7 0,-7-7 0,4 2 0,-4-1 0,0-2 0,0 3 0,-4-7 0,0 7 0,-5-3 0,2 4 0,-2-4 0,2 7 0,-2-6 0,2 10 0,-1-2 0,-3 3 0,2 0 0,-2 0 0,3-4 0,1 0 0,-5-5 0,3 2 0,-7-6 0,7 0 0,-8-4 0,4 0 0,0 4 0,-3-3 0,11 7 0,-7 0 0,8 2 0,-3 7 0,-5 7 0,4 3 0,0 10 0,0-2 0,3-1 0,-8 12 0,4-13 0,0 13 0,2-17 0,6 1 0,-7 3 0,7-3 0,-3 0 0,4-1 0,-3 0 0,2-3 0,-3 2 0,4-3 0,-4 0 0,3 3 0,-2-3 0,3 3 0,0 0 0,-4-3 0,0 2 0,0-2 0,1-1 0,-1 4 0,3-3 0,-2 2 0,0 1 0,2-3 0,-6 3 0,6-4 0,-6 1 0,6 3 0,-5-6 0,2 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1.436"/>
    </inkml:context>
    <inkml:brush xml:id="br0">
      <inkml:brushProperty name="width" value="0.35" units="cm"/>
      <inkml:brushProperty name="height" value="0.35" units="cm"/>
      <inkml:brushProperty name="color" value="#FFFFFF"/>
    </inkml:brush>
  </inkml:definitions>
  <inkml:trace contextRef="#ctx0" brushRef="#br0">1 217 24575,'0'-25'0,"0"0"0,0 17 0,0-7 0,0 7 0,0-9 0,0 9 0,0-4 0,0 4 0,0-3 0,0 2 0,0-2 0,0 1 0,0 2 0,0-3 0,0 0 0,0 3 0,0-3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4.498"/>
    </inkml:context>
    <inkml:brush xml:id="br0">
      <inkml:brushProperty name="width" value="0.35" units="cm"/>
      <inkml:brushProperty name="height" value="0.35" units="cm"/>
      <inkml:brushProperty name="color" value="#FFFFFF"/>
    </inkml:brush>
  </inkml:definitions>
  <inkml:trace contextRef="#ctx0" brushRef="#br0">231 0 24575,'-25'0'0,"3"0"0,10 0 0,3 0 0,-7 0 0,7 0 0,-7 0 0,7 0 0,-7 0 0,7 0 0,-3 0 0,4 0 0,1 0 0,-4 0 0,3 0 0,-3 0 0,0 0 0,3 0 0,-3 0 0,37 0 0,-19 0 0,28 0 0,-28 0 0,5 0 0,1 0 0,4 0 0,0 0 0,0 0 0,0 0 0,0 0 0,-4 0 0,-1 0 0,-4 0 0,3 0 0,-2 0 0,2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7.926"/>
    </inkml:context>
    <inkml:brush xml:id="br0">
      <inkml:brushProperty name="width" value="0.35" units="cm"/>
      <inkml:brushProperty name="height" value="0.35" units="cm"/>
      <inkml:brushProperty name="color" value="#FFFFFF"/>
    </inkml:brush>
  </inkml:definitions>
  <inkml:trace contextRef="#ctx0" brushRef="#br0">550 118 24575,'-30'0'0,"-5"0"0,16 0 0,-5 0 0,6 0 0,-4 0 0,8 0 0,-7-8 0,8 6 0,-4-6 0,4 8 0,-3-3 0,7 2 0,-7-7 0,7 7 0,-7-3 0,3 0 0,0 3 0,-3-6 0,7 6 0,-3-3 0,0 0 0,3 3 0,-3-3 0,4 4 0,0 0 0,-3-3 0,3 2 0,-3-6 0,-1 3 0,4-1 0,-9-2 0,4 2 0,-4 0 0,4-2 0,1 2 0,4 1 0,1 1 0,-1 3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01:29.205"/>
    </inkml:context>
    <inkml:brush xml:id="br0">
      <inkml:brushProperty name="width" value="0.35" units="cm"/>
      <inkml:brushProperty name="height" value="0.35" units="cm"/>
      <inkml:brushProperty name="color" value="#FFFFFF"/>
    </inkml:brush>
  </inkml:definitions>
  <inkml:trace contextRef="#ctx0" brushRef="#br0">143 856 24575,'0'-35'0,"0"9"0,0 9 0,0 4 0,0-4 0,0 4 0,0-3 0,0 7 0,0-7 0,0 3 0,0 0 0,0-3 0,0 3 0,0-4 0,0-5 0,0 3 0,0-3 0,0 0 0,0 4 0,0-4 0,0 9 0,0-3 0,0 3 0,-3 0 0,2-3 0,-3 7 0,4-3 0,-3 0 0,2 3 0,-7-7 0,7 7 0,-3-3 0,0 0 0,3 3 0,-6-7 0,6 7 0,-7-3 0,4 5 0,0-1 0,-3 1 0,0-1 0,2 0 0,-5 0 0,6 1 0,-4-1 0,0 0 0,0 0 0,0 0 0,0 0 0,4 1 0,-3-1 0,6-3 0,-2 3 0,7-7 0,0 7 0,4-9 0,4 4 0,2-4 0,-1 0 0,3 0 0,-7 4 0,3 1 0,-4 8 0,-4-3 0,9 6 0,-8-3 0,13-3 0,-10 5 0,8-6 0,-3 8 0,0 0 0,3 0 0,-7 0 0,2 0 0,-3 0 0,0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01:30.796"/>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1.436"/>
    </inkml:context>
    <inkml:brush xml:id="br0">
      <inkml:brushProperty name="width" value="0.35" units="cm"/>
      <inkml:brushProperty name="height" value="0.35" units="cm"/>
      <inkml:brushProperty name="color" value="#FFFFFF"/>
    </inkml:brush>
  </inkml:definitions>
  <inkml:trace contextRef="#ctx0" brushRef="#br0">1 217 24575,'0'-25'0,"0"0"0,0 17 0,0-7 0,0 7 0,0-9 0,0 9 0,0-4 0,0 4 0,0-3 0,0 2 0,0-2 0,0 1 0,0 2 0,0-3 0,0 0 0,0 3 0,0-3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36:04.810"/>
    </inkml:context>
    <inkml:brush xml:id="br0">
      <inkml:brushProperty name="width" value="0.35" units="cm"/>
      <inkml:brushProperty name="height" value="0.35" units="cm"/>
      <inkml:brushProperty name="color" value="#FFFFFF"/>
    </inkml:brush>
  </inkml:definitions>
  <inkml:trace contextRef="#ctx0" brushRef="#br0">1000 738 24575,'-34'0'0,"7"0"0,6 0 0,7 0 0,-8 0 0,5 0 0,4 0 0,-4 0 0,4 0 0,1 0 0,-9 0 0,6 0 0,-7 0 0,0 0 0,4 0 0,-4 0 0,5 0 0,0 0 0,-1 0 0,1 0 0,4 0 0,1 3 0,4-2 0,1 2 0,-4 1 0,2-4 0,-1 4 0,-2-4 0,4 0 0,-4 0 0,0 3 0,3-2 0,-7 7 0,3-7 0,0 3 0,1-1 0,4-2 0,0 2 0,-3 1 0,6 0 0,-6 3 0,7 0 0,-3 1 0,-1-4 0,0 3 0,0-3 0,0 4 0,1-4 0,-1 3 0,3 0 0,2 2 0,3 5 0,0-6 0,3 3 0,6-3 0,0 0 0,7 4 0,-4-2 0,5 2 0,0 0 0,1-2 0,-1 2 0,0-4 0,0 1 0,0-1 0,5 1 0,-4 4 0,9-3 0,-9 2 0,9-2 0,-9-2 0,4 1 0,-9-1 0,-1 0 0,-5-3 0,1 1 0,3-5 0,-6 6 0,9-6 0,-9 2 0,5-3 0,-2 7 0,-31 2 0,8 9 0,-33 1 0,12-4 0,1 3 0,-11-6 0,10 2 0,-12-4 0,8 0 0,-1-4 0,0 3 0,6-8 0,1 4 0,0-5 0,9 0 0,-7 0 0,14 0 0,0 0 0,2 0 0,7 0 0,-3 0 0,4 0 0,-3-7 0,3-2 0,-4-7 0,4 3 0,0-3 0,-1 3 0,1-4 0,-1 0 0,0 0 0,5 4 0,-4-3 0,7 3 0,-3-1 0,4-2 0,0 8 0,0-9 0,0 9 0,0-4 0,0 4 0,0 0 0,0-4 0,0 3 0,0-3 0,0 4 0,0-4 0,0 3 0,0-3 0,0 5 0,0-4 0,0 3 0,0-3 0,7 0 0,3 1 0,7-2 0,0 0 0,4-3 0,3 2 0,4-5 0,0 3 0,0-4 0,-5 1 0,4 0 0,-4 0 0,1-5 0,3 3 0,-8-2 0,8-2 0,-2-1 0,7-12 0,-1 5 0,1-11 0,-1 11 0,2-11 0,-7 12 0,3 0 0,-14 4 0,6 12 0,-11-6 0,2 15 0,-7-5 0,2 7 0,-7-7 0,4 2 0,-4-1 0,0-2 0,0 3 0,-4-7 0,0 7 0,-5-3 0,2 4 0,-2-4 0,2 7 0,-2-6 0,2 10 0,-1-2 0,-3 3 0,2 0 0,-2 0 0,3-4 0,1 0 0,-5-5 0,3 2 0,-7-6 0,7 0 0,-8-4 0,4 0 0,0 4 0,-3-3 0,11 7 0,-7 0 0,8 2 0,-3 7 0,-5 7 0,4 3 0,0 10 0,0-2 0,3-1 0,-8 12 0,4-13 0,0 13 0,2-17 0,6 1 0,-7 3 0,7-3 0,-3 0 0,4-1 0,-3 0 0,2-3 0,-3 2 0,4-3 0,-4 0 0,3 3 0,-2-3 0,3 3 0,0 0 0,-4-3 0,0 2 0,0-2 0,1-1 0,-1 4 0,3-3 0,-2 2 0,0 1 0,2-3 0,-6 3 0,6-4 0,-6 1 0,6 3 0,-5-6 0,2 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1.436"/>
    </inkml:context>
    <inkml:brush xml:id="br0">
      <inkml:brushProperty name="width" value="0.35" units="cm"/>
      <inkml:brushProperty name="height" value="0.35" units="cm"/>
      <inkml:brushProperty name="color" value="#FFFFFF"/>
    </inkml:brush>
  </inkml:definitions>
  <inkml:trace contextRef="#ctx0" brushRef="#br0">1 217 24575,'0'-25'0,"0"0"0,0 17 0,0-7 0,0 7 0,0-9 0,0 9 0,0-4 0,0 4 0,0-3 0,0 2 0,0-2 0,0 1 0,0 2 0,0-3 0,0 0 0,0 3 0,0-3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4.498"/>
    </inkml:context>
    <inkml:brush xml:id="br0">
      <inkml:brushProperty name="width" value="0.35" units="cm"/>
      <inkml:brushProperty name="height" value="0.35" units="cm"/>
      <inkml:brushProperty name="color" value="#FFFFFF"/>
    </inkml:brush>
  </inkml:definitions>
  <inkml:trace contextRef="#ctx0" brushRef="#br0">231 0 24575,'-25'0'0,"3"0"0,10 0 0,3 0 0,-7 0 0,7 0 0,-7 0 0,7 0 0,-7 0 0,7 0 0,-3 0 0,4 0 0,1 0 0,-4 0 0,3 0 0,-3 0 0,0 0 0,3 0 0,-3 0 0,37 0 0,-19 0 0,28 0 0,-28 0 0,5 0 0,1 0 0,4 0 0,0 0 0,0 0 0,0 0 0,0 0 0,-4 0 0,-1 0 0,-4 0 0,3 0 0,-2 0 0,2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7.926"/>
    </inkml:context>
    <inkml:brush xml:id="br0">
      <inkml:brushProperty name="width" value="0.35" units="cm"/>
      <inkml:brushProperty name="height" value="0.35" units="cm"/>
      <inkml:brushProperty name="color" value="#FFFFFF"/>
    </inkml:brush>
  </inkml:definitions>
  <inkml:trace contextRef="#ctx0" brushRef="#br0">550 118 24575,'-30'0'0,"-5"0"0,16 0 0,-5 0 0,6 0 0,-4 0 0,8 0 0,-7-8 0,8 6 0,-4-6 0,4 8 0,-3-3 0,7 2 0,-7-7 0,7 7 0,-7-3 0,3 0 0,0 3 0,-3-6 0,7 6 0,-3-3 0,0 0 0,3 3 0,-3-3 0,4 4 0,0 0 0,-3-3 0,3 2 0,-3-6 0,-1 3 0,4-1 0,-9-2 0,4 2 0,-4 0 0,4-2 0,1 2 0,4 1 0,1 1 0,-1 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01:29.205"/>
    </inkml:context>
    <inkml:brush xml:id="br0">
      <inkml:brushProperty name="width" value="0.35" units="cm"/>
      <inkml:brushProperty name="height" value="0.35" units="cm"/>
      <inkml:brushProperty name="color" value="#FFFFFF"/>
    </inkml:brush>
  </inkml:definitions>
  <inkml:trace contextRef="#ctx0" brushRef="#br0">143 856 24575,'0'-35'0,"0"9"0,0 9 0,0 4 0,0-4 0,0 4 0,0-3 0,0 7 0,0-7 0,0 3 0,0 0 0,0-3 0,0 3 0,0-4 0,0-5 0,0 3 0,0-3 0,0 0 0,0 4 0,0-4 0,0 9 0,0-3 0,0 3 0,-3 0 0,2-3 0,-3 7 0,4-3 0,-3 0 0,2 3 0,-7-7 0,7 7 0,-3-3 0,0 0 0,3 3 0,-6-7 0,6 7 0,-7-3 0,4 5 0,0-1 0,-3 1 0,0-1 0,2 0 0,-5 0 0,6 1 0,-4-1 0,0 0 0,0 0 0,0 0 0,0 0 0,4 1 0,-3-1 0,6-3 0,-2 3 0,7-7 0,0 7 0,4-9 0,4 4 0,2-4 0,-1 0 0,3 0 0,-7 4 0,3 1 0,-4 8 0,-4-3 0,9 6 0,-8-3 0,13-3 0,-10 5 0,8-6 0,-3 8 0,0 0 0,3 0 0,-7 0 0,2 0 0,-3 0 0,0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01:30.796"/>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4:42:31.014"/>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4:42:33.671"/>
    </inkml:context>
    <inkml:brush xml:id="br0">
      <inkml:brushProperty name="width" value="0.35" units="cm"/>
      <inkml:brushProperty name="height" value="0.35" units="cm"/>
      <inkml:brushProperty name="color" value="#FFFFFF"/>
    </inkml:brush>
  </inkml:definitions>
  <inkml:trace contextRef="#ctx0" brushRef="#br0">270 134 24575,'-23'-14'0,"3"2"0,7 3 0,3 4 0,-3-3 0,4 3 0,-4-4 0,3 4 0,-4-4 0,6 5 0,-1-5 0,-5 4 0,5-3 0,-9 3 0,8 0 0,-4-3 0,1 7 0,3-3 0,-3 0 0,4 3 0,0-3 0,1 4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4:42:39.842"/>
    </inkml:context>
    <inkml:brush xml:id="br0">
      <inkml:brushProperty name="width" value="0.35" units="cm"/>
      <inkml:brushProperty name="height" value="0.35" units="cm"/>
      <inkml:brushProperty name="color" value="#FFFFFF"/>
    </inkml:brush>
  </inkml:definitions>
  <inkml:trace contextRef="#ctx0" brushRef="#br0">97 0 24575,'-28'0'0,"0"0"0,22 4 0,-7-3 0,5 3 0,-5-4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58:52.271"/>
    </inkml:context>
    <inkml:brush xml:id="br0">
      <inkml:brushProperty name="width" value="0.35" units="cm"/>
      <inkml:brushProperty name="height" value="0.35" units="cm"/>
      <inkml:brushProperty name="color" value="#FFFFFF"/>
    </inkml:brush>
  </inkml:definitions>
  <inkml:trace contextRef="#ctx0" brushRef="#br0">0 0 24575,'18'17'0,"3"-1"0,-19-3 0,9 3 0,-10-8 0,10 8 0,-5-7 0,6 7 0,-4-7 0,0 7 0,0-7 0,-3 7 0,2-8 0,-3 8 0,1-7 0,-2 7 0,1-7 0,-3 7 0,5-7 0,-5 7 0,3-8 0,0 8 0,-4-7 0,4 7 0,-4-7 0,0 7 0,0-7 0,0 2 0,0 1 0,0-3 0,0 3 0,0-4 0,0 3 0,0-2 0,0 3 0,0-4 0,0 3 0,0-3 0,0 4 0,0-5 0,0 4 0,0-2 0,0 2 0,0 0 0,0-3 0,0 3 0,0-1 0,0-2 0,0 3 0,0-1 0,0-1 0,0 2 0,-3-3 0,-1-1 0,-4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4.498"/>
    </inkml:context>
    <inkml:brush xml:id="br0">
      <inkml:brushProperty name="width" value="0.35" units="cm"/>
      <inkml:brushProperty name="height" value="0.35" units="cm"/>
      <inkml:brushProperty name="color" value="#FFFFFF"/>
    </inkml:brush>
  </inkml:definitions>
  <inkml:trace contextRef="#ctx0" brushRef="#br0">231 0 24575,'-25'0'0,"3"0"0,10 0 0,3 0 0,-7 0 0,7 0 0,-7 0 0,7 0 0,-7 0 0,7 0 0,-3 0 0,4 0 0,1 0 0,-4 0 0,3 0 0,-3 0 0,0 0 0,3 0 0,-3 0 0,37 0 0,-19 0 0,28 0 0,-28 0 0,5 0 0,1 0 0,4 0 0,0 0 0,0 0 0,0 0 0,0 0 0,-4 0 0,-1 0 0,-4 0 0,3 0 0,-2 0 0,2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58:53.585"/>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58:54.702"/>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58:56.618"/>
    </inkml:context>
    <inkml:brush xml:id="br0">
      <inkml:brushProperty name="width" value="0.35" units="cm"/>
      <inkml:brushProperty name="height" value="0.35" units="cm"/>
      <inkml:brushProperty name="color" value="#FFFFFF"/>
    </inkml:brush>
  </inkml:definitions>
  <inkml:trace contextRef="#ctx0" brushRef="#br0">1 348 24575,'0'-34'0,"0"-4"0,0 8 0,0-3 0,0-1 0,0-1 0,0-1 0,0 7 0,0 7 0,0 9 0,0-3 0,0 8 0,0-4 0,0 5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59:00.864"/>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59:04.495"/>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4:43:32.121"/>
    </inkml:context>
    <inkml:brush xml:id="br0">
      <inkml:brushProperty name="width" value="0.35" units="cm"/>
      <inkml:brushProperty name="height" value="0.35" units="cm"/>
      <inkml:brushProperty name="color" value="#FFFFFF"/>
    </inkml:brush>
  </inkml:definitions>
  <inkml:trace contextRef="#ctx0" brushRef="#br0">0 1 24575,'0'32'0,"0"-2"0,0-15 0,0 8 0,0-7 0,0 8 0,0-9 0,0 2 0,0-2 0,0-1 0,0 4 0,0-8 0,0 3 0,0-4 0,0-1 0,0 5 0,0-3 0,0 2 0,0-3 0,0-1 0,0 5 0,0-4 0,0 4 0,0-5 0,0 1 0,0 3 0,0-3 0,0 2 0,4-2 0,-3-1 0,3 4 0,-4-2 0,0 2 0,0-3 0,0-1 0,0 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4:43:36.594"/>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4:43:41.807"/>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4:43:45.799"/>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5:10:31.466"/>
    </inkml:context>
    <inkml:brush xml:id="br0">
      <inkml:brushProperty name="width" value="0.35" units="cm"/>
      <inkml:brushProperty name="height" value="0.35" units="cm"/>
      <inkml:brushProperty name="color" value="#FFFFFF"/>
    </inkml:brush>
  </inkml:definitions>
  <inkml:trace contextRef="#ctx0" brushRef="#br0">263 0 24575,'38'0'0,"-3"0"0,-11 0 0,2 0 0,-5 0 0,8 0 0,-7 5 0,3 0 0,0 1 0,-6 3 0,0-8 0,-5 7 0,0-7 0,-6 2 0,1 1 0,0-3 0,-1 10 0,0-5 0,-3 5 0,2-6 0,-2 7 0,0-7 0,2 8 0,-6-5 0,7 1 0,-7 0 0,7-1 0,-7 5 0,2-3 0,2 8 0,-4-8 0,3 8 0,-4-4 0,0 5 0,4 0 0,-3 0 0,3 0 0,1 1 0,-4-1 0,3 0 0,0 0 0,-3 0 0,3-5 0,-4 4 0,0-8 0,0 3 0,4-4 0,-3-1 0,3 1 0,-4 3 0,0-2 0,0 2 0,0-3 0,0 0 0,0 3 0,0-2 0,0 2 0,0-3 0,0-1 0,0 4 0,0-2 0,0 1 0,0-3 0,0 0 0,4 4 0,1-2 0,-1 2 0,0-3 0,-4-1 0,0 5 0,0-3 0,0 2 0,0-3 0,0-1 0,0 4 0,0-3 0,0 2 0,0-3 0,0 0 0,0 4 0,0-3 0,-8-1 0,2 0 0,-12-3 0,8 4 0,-8 0 0,3-4 0,-4 4 0,0-4 0,-6 5 0,-1 0 0,0 0 0,-4 0 0,10 0 0,-11 0 0,11 0 0,-5-4 0,6 2 0,4-7 0,-3 3 0,9-4 0,-9 0 0,8 0 0,-8 0 0,3 0 0,0 0 0,-3 0 0,4 0 0,-5 0 0,4 0 0,-3 0 0,4 0 0,-1 0 0,-3 0 0,8 0 0,-3 0 0,4 0 0,1 0 0,-5 0 0,4 0 0,-3 0 0,3 0 0,0 0 0,-8-4 0,6-1 0,-2-4 0,5 4 0,7-3 0,-3 0 0,4-2 0,0-2 0,0 4 0,0-6 0,0 0 0,0-6 0,0-4 0,0 3 0,0-9 0,4 10 0,1-5 0,5 6 0,-1 0 0,1-1 0,-1 6 0,1-4 0,3 7 0,-3-2 0,8-1 0,-8 8 0,3-6 0,-4 7 0,-1 0 0,1-3 0,-1 7 0,1-3 0,4 4 0,-3 0 0,8 0 0,-4 0 0,6 0 0,-1 0 0,0 0 0,0 0 0,5 0 0,-3 0 0,3 0 0,1 0 0,1 0 0,5 0 0,0 5 0,1 1 0,-1 4 0,0 1 0,1-1 0,-7-4 0,0 3 0,-6-8 0,0 3 0,0 0 0,-4-3 0,2 4 0,-2-5 0,4 0 0,0 0 0,0 0 0,-5 0 0,4 0 0,-3 0 0,4 0 0,0 0 0,0 0 0,0 0 0,0 0 0,0 0 0,0 0 0,0 0 0,-4 0 0,3 0 0,-9 0 0,5 0 0,-6 0 0,1 0 0,-36 0 0,9 0 0,-31 4 0,11 2 0,5 0 0,-25 4 0,21-4 0,-21 1 0,31 1 0,-10-6 0,11 6 0,0-6 0,1 2 0,6-4 0,5 0 0,0 4 0,6-3 0,-1 3 0,1-4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54:07.926"/>
    </inkml:context>
    <inkml:brush xml:id="br0">
      <inkml:brushProperty name="width" value="0.35" units="cm"/>
      <inkml:brushProperty name="height" value="0.35" units="cm"/>
      <inkml:brushProperty name="color" value="#FFFFFF"/>
    </inkml:brush>
  </inkml:definitions>
  <inkml:trace contextRef="#ctx0" brushRef="#br0">550 118 24575,'-30'0'0,"-5"0"0,16 0 0,-5 0 0,6 0 0,-4 0 0,8 0 0,-7-8 0,8 6 0,-4-6 0,4 8 0,-3-3 0,7 2 0,-7-7 0,7 7 0,-7-3 0,3 0 0,0 3 0,-3-6 0,7 6 0,-3-3 0,0 0 0,3 3 0,-3-3 0,4 4 0,0 0 0,-3-3 0,3 2 0,-3-6 0,-1 3 0,4-1 0,-9-2 0,4 2 0,-4 0 0,4-2 0,1 2 0,4 1 0,1 1 0,-1 3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5:10:37.606"/>
    </inkml:context>
    <inkml:brush xml:id="br0">
      <inkml:brushProperty name="width" value="0.35" units="cm"/>
      <inkml:brushProperty name="height" value="0.35" units="cm"/>
      <inkml:brushProperty name="color" value="#FFFFFF"/>
    </inkml:brush>
  </inkml:definitions>
  <inkml:trace contextRef="#ctx0" brushRef="#br0">0 0 24575,'0'34'0,"0"-3"0,0-12 0,0 14 0,0-10 0,0 5 0,0-5 0,5-7 0,0 9 0,4-6 0,1 0 0,-1-5 0,0 4 0,-4-8 0,0 8 0,-5-8 0,3 3 0,-2 0 0,7-3 0,-7 8 0,3-8 0,0 7 0,-3-7 0,7 3 0,-7 1 0,7-4 0,-7 3 0,6-5 0,-6 1 0,3 0 0,0-1 0,-3 1 0,7-1 0,-7 1 0,6 0 0,-6-1 0,7 1 0,0-5 0,1 0 0,3-4 0,-3 0 0,4 0 0,1 0 0,5 0 0,0 0 0,-4 0 0,3 0 0,-4 0 0,0-4 0,0 3 0,-6-3 0,1 0 0,0-1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5:10:31.466"/>
    </inkml:context>
    <inkml:brush xml:id="br0">
      <inkml:brushProperty name="width" value="0.35" units="cm"/>
      <inkml:brushProperty name="height" value="0.35" units="cm"/>
      <inkml:brushProperty name="color" value="#FFFFFF"/>
    </inkml:brush>
  </inkml:definitions>
  <inkml:trace contextRef="#ctx0" brushRef="#br0">263 0 24575,'38'0'0,"-3"0"0,-11 0 0,2 0 0,-5 0 0,8 0 0,-7 5 0,3 0 0,0 1 0,-6 3 0,0-8 0,-5 7 0,0-7 0,-6 2 0,1 1 0,0-3 0,-1 10 0,0-5 0,-3 5 0,2-6 0,-2 7 0,0-7 0,2 8 0,-6-5 0,7 1 0,-7 0 0,7-1 0,-7 5 0,2-3 0,2 8 0,-4-8 0,3 8 0,-4-4 0,0 5 0,4 0 0,-3 0 0,3 0 0,1 1 0,-4-1 0,3 0 0,0 0 0,-3 0 0,3-5 0,-4 4 0,0-8 0,0 3 0,4-4 0,-3-1 0,3 1 0,-4 3 0,0-2 0,0 2 0,0-3 0,0 0 0,0 3 0,0-2 0,0 2 0,0-3 0,0-1 0,0 4 0,0-2 0,0 1 0,0-3 0,0 0 0,4 4 0,1-2 0,-1 2 0,0-3 0,-4-1 0,0 5 0,0-3 0,0 2 0,0-3 0,0-1 0,0 4 0,0-3 0,0 2 0,0-3 0,0 0 0,0 4 0,0-3 0,-8-1 0,2 0 0,-12-3 0,8 4 0,-8 0 0,3-4 0,-4 4 0,0-4 0,-6 5 0,-1 0 0,0 0 0,-4 0 0,10 0 0,-11 0 0,11 0 0,-5-4 0,6 2 0,4-7 0,-3 3 0,9-4 0,-9 0 0,8 0 0,-8 0 0,3 0 0,0 0 0,-3 0 0,4 0 0,-5 0 0,4 0 0,-3 0 0,4 0 0,-1 0 0,-3 0 0,8 0 0,-3 0 0,4 0 0,1 0 0,-5 0 0,4 0 0,-3 0 0,3 0 0,0 0 0,-8-4 0,6-1 0,-2-4 0,5 4 0,7-3 0,-3 0 0,4-2 0,0-2 0,0 4 0,0-6 0,0 0 0,0-6 0,0-4 0,0 3 0,0-9 0,4 10 0,1-5 0,5 6 0,-1 0 0,1-1 0,-1 6 0,1-4 0,3 7 0,-3-2 0,8-1 0,-8 8 0,3-6 0,-4 7 0,-1 0 0,1-3 0,-1 7 0,1-3 0,4 4 0,-3 0 0,8 0 0,-4 0 0,6 0 0,-1 0 0,0 0 0,0 0 0,5 0 0,-3 0 0,3 0 0,1 0 0,1 0 0,5 0 0,0 5 0,1 1 0,-1 4 0,0 1 0,1-1 0,-7-4 0,0 3 0,-6-8 0,0 3 0,0 0 0,-4-3 0,2 4 0,-2-5 0,4 0 0,0 0 0,0 0 0,-5 0 0,4 0 0,-3 0 0,4 0 0,0 0 0,0 0 0,0 0 0,0 0 0,0 0 0,0 0 0,0 0 0,-4 0 0,3 0 0,-9 0 0,5 0 0,-6 0 0,1 0 0,-36 0 0,9 0 0,-31 4 0,11 2 0,5 0 0,-25 4 0,21-4 0,-21 1 0,31 1 0,-10-6 0,11 6 0,0-6 0,1 2 0,6-4 0,5 0 0,0 4 0,6-3 0,-1 3 0,1-4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5:10:37.606"/>
    </inkml:context>
    <inkml:brush xml:id="br0">
      <inkml:brushProperty name="width" value="0.35" units="cm"/>
      <inkml:brushProperty name="height" value="0.35" units="cm"/>
      <inkml:brushProperty name="color" value="#FFFFFF"/>
    </inkml:brush>
  </inkml:definitions>
  <inkml:trace contextRef="#ctx0" brushRef="#br0">0 0 24575,'0'34'0,"0"-3"0,0-12 0,0 14 0,0-10 0,0 5 0,0-5 0,5-7 0,0 9 0,4-6 0,1 0 0,-1-5 0,0 4 0,-4-8 0,0 8 0,-5-8 0,3 3 0,-2 0 0,7-3 0,-7 8 0,3-8 0,0 7 0,-3-7 0,7 3 0,-7 1 0,7-4 0,-7 3 0,6-5 0,-6 1 0,3 0 0,0-1 0,-3 1 0,7-1 0,-7 1 0,6 0 0,-6-1 0,7 1 0,0-5 0,1 0 0,3-4 0,-3 0 0,4 0 0,1 0 0,5 0 0,0 0 0,-4 0 0,3 0 0,-4 0 0,0-4 0,0 3 0,-6-3 0,1 0 0,0-1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3:57:45.531"/>
    </inkml:context>
    <inkml:brush xml:id="br0">
      <inkml:brushProperty name="width" value="0.05" units="cm"/>
      <inkml:brushProperty name="height" value="0.05" units="cm"/>
      <inkml:brushProperty name="color" value="#E71224"/>
    </inkml:brush>
  </inkml:definitions>
  <inkml:trace contextRef="#ctx0" brushRef="#br0">2934 20 24575,'-12'0'0,"-2"0"0,-4 0 0,0 0 0,-6 0 0,-1 0 0,-5 0 0,-7 0 0,6 0 0,-12 0 0,12 0 0,-6 0 0,1 0 0,4 0 0,-4 0 0,6 0 0,-1 0 0,1 0 0,5 0 0,1 0 0,1 0 0,-2 0 0,0 0 0,1 0 0,0-9 0,4 7 0,-3-7 0,4 9 0,1 0 0,-1 0 0,5 0 0,-3 0 0,3 0 0,-4 0 0,-1 0 0,5 0 0,-3 0 0,3 0 0,-5 0 0,1 0 0,-1 0 0,-4 0 0,-2 0 0,0 0 0,-4 0 0,4 0 0,-5 0 0,0 0 0,-1 0 0,1 0 0,0 0 0,0 0 0,-7 5 0,11-4 0,-9 4 0,10 0 0,-5-4 0,5 7 0,-4-7 0,9 7 0,-9-7 0,9 8 0,-8-8 0,3 7 0,-6-7 0,1 8 0,0-8 0,0 8 0,-7-8 0,6 8 0,-12-3 0,11 0 0,-10 3 0,4-3 0,1 0 0,0 4 0,1-9 0,4 8 0,1-8 0,2 8 0,4-4 0,-5 1 0,0 3 0,-1-3 0,6 3 0,-4 1 0,4-5 0,-5 4 0,0-3 0,5 4 0,1-1 0,0 1 0,5-1 0,-5 0 0,6 1 0,-6-1 0,4 4 0,-4 2 0,6-1 0,0 4 0,-1-4 0,1 4 0,-2 6 0,2-5 0,-1 5 0,4-6 0,-2 1 0,2-1 0,1 5 0,0-3 0,1 4 0,3-11 0,-4 10 0,5-8 0,-1 9 0,-3-6 0,7 0 0,-7 6 0,8-5 0,-5 5 0,5-6 0,-3 1 0,7-1 0,-3 0 0,4 1 0,0-1 0,0 0 0,0 1 0,0-1 0,0 0 0,0 0 0,0 1 0,0-1 0,0 6 0,0-5 0,0 10 0,0-9 0,4 3 0,1 1 0,4-4 0,1 8 0,0-8 0,-1 3 0,0-4 0,1 4 0,-1-3 0,1 9 0,-1-10 0,1 5 0,-1 0 0,1-5 0,-1 5 0,0-6 0,5 0 0,-4 6 0,3-4 0,-3 3 0,-1-5 0,4-3 0,-2 2 0,2-3 0,0 4 0,-3-4 0,3 3 0,-1-7 0,3 7 0,-1-7 0,3 7 0,-8-7 0,8 3 0,5 8 0,-1-9 0,1 13 0,-5-10 0,-2-1 0,3 3 0,0-3 0,1 1 0,-5 2 0,3-7 0,-3 8 0,5-8 0,-5 7 0,3-3 0,-3 0 0,1 4 0,2-4 0,-7 0 0,7-1 0,-7 0 0,7 1 0,-7 0 0,3 3 0,0-7 0,-3 3 0,3 0 0,-5-4 0,1 4 0,-1 0 0,1-4 0,-1 4 0,1 0 0,-1-4 0,1 4 0,-1-5 0,1 5 0,-1-4 0,1 4 0,0 0 0,-1-4 0,-3 4 0,2-5 0,-6 5 0,7-4 0,-7 4 0,6-1 0,-6-2 0,7 2 0,-7 1 0,3 1 0,-1 0 0,-2 3 0,3-8 0,0 8 0,-3-7 0,7 7 0,-7-3 0,3 4 0,0 4 0,2 3 0,-1-2 0,4 1 0,-8-6 0,3 0 0,0 6 0,-3-5 0,4 5 0,-5-6 0,4 1 0,-3-1 0,3 0 0,-4 1 0,0-1 0,0-4 0,0 3 0,0-3 0,0 0 0,0 3 0,0-3 0,0 0 0,0 3 0,0-8 0,0 9 0,0-9 0,0 4 0,0-1 0,0-2 0,0 3 0,0-1 0,0-2 0,0 7 0,0-3 0,0 0 0,0 3 0,0-3 0,0 4 0,0 0 0,0-4 0,0 3 0,0-8 0,0 9 0,0-9 0,0 4 0,0-5 0,0 0 0,0 0 0,0 0 0,0 0 0,0-1 0,-4 1 0,0 0 0,-5 1 0,0 3 0,0 2 0,0 5 0,-4-1 0,2 0 0,-6-4 0,7 4 0,-4-4 0,1 0 0,3 4 0,-3-9 0,4 4 0,0-5 0,1 1 0,0-1 0,-1 0 0,1 1 0,-1-1 0,1 0 0,0 1 0,-1-1 0,4 0 0,-2 0 0,3 0 0,-4 0 0,-5 1 0,4-1 0,-5 5 0,6-4 0,-1 4 0,-4-4 0,3 4 0,-3-3 0,4 2 0,1-3 0,0-1 0,-1 0 0,1 0 0,0 1 0,3-1 0,-2-4 0,2 3 0,-3-3 0,0 4 0,-1 1 0,1-1 0,-5 0 0,4 1 0,-9 0 0,9-1 0,-8 1 0,7 0 0,-3-4 0,0 2 0,4-2 0,-4 0 0,0-1 0,4-1 0,-9-2 0,9 7 0,-8-8 0,7 8 0,-3-7 0,0 7 0,4-7 0,-9 7 0,9-7 0,-8 7 0,3-7 0,0 7 0,-4-8 0,9 4 0,-9 0 0,4 1 0,0 0 0,-3-1 0,8 0 0,-4-3 0,4 6 0,1-6 0,0 7 0,3-4 0,2 4 0,3 0 0,0 0 0,-4 0 0,3 0 0,-7 5 0,7 6 0,-7 1 0,2 8 0,-3-8 0,3 9 0,-2-10 0,7 5 0,-8 0 0,8-5 0,-3 5 0,4-6 0,0 0 0,0 1 0,0-1 0,0 0 0,0 6 0,0-4 0,0 8 0,0-3 0,0 5 0,0 1 0,0-7 0,0 5 0,0-9 0,0 4 0,0-6 0,0-4 0,0 3 0,0-3 0,0 4 0,0 0 0,0 1 0,0-1 0,0 0 0,0 1 0,0-1 0,0 0 0,0-4 0,0 3 0,0-3 0,0 0 0,0 3 0,0-7 0,0 7 0,0-8 0,0 4 0,0-5 0,0 0 0,0 1 0,0-1 0,0 0 0,3-4 0,-2 3 0,6-2 0,-2 0 0,3 2 0,0-2 0,1 3 0,-1 0 0,0 0 0,1 1 0,-1-1 0,0 0 0,1 1 0,3-1 0,-2 1 0,7 0 0,-8-1 0,9 1 0,-5 0 0,6 0 0,-1 0 0,0 0 0,1 1 0,-1-1 0,0 0 0,6 1 0,-4-1 0,3 0 0,-5 4 0,1-2 0,4 2 0,-3-3 0,3-1 0,-4 0 0,-5 0 0,8 0 0,-11 0 0,16 1 0,-16-2 0,12 2 0,-10-2 0,6-3 0,-1 4 0,0-8 0,1 7 0,-1-7 0,0 3 0,6-4 0,1 4 0,5-3 0,0 4 0,6 0 0,2-4 0,5 4 0,1 0 0,0-4 0,0 4 0,0-1 0,-1-2 0,8 3 0,-5-5 0,4 0 0,-6 0 0,7 0 0,-6 0 0,6 0 0,-7 0 0,-6 0 0,4 0 0,2 0 0,2 0 0,4-5 0,-6-2 0,6-4 0,3 0 0,-1-1 0,6 0 0,-6 1 0,0-1 0,6 0 0,-6 1 0,1 4 0,4-4 0,-11 5 0,4 0 0,1-5 0,-5 5 0,11 0 0,-11-4 0,11 9 0,-5-10 0,7 5 0,0-6 0,-7 0 0,6 1 0,-6-1 0,7 0 0,0 0 0,-7 1 0,5-1 0,-4 0 0,-1 1 0,-1-5 0,19-2 0,-20-4 0,20 5 0,-26-4 0,0 9 0,-1-9 0,8 3 0,-6 1 0,13-6 0,-13 11 0,6-5 0,-7 1 0,6 9 0,-4-8 0,-2 10 0,-2-6 0,-4 0 0,6 0 0,0 0 0,0-5 0,6 4 0,-4-4 0,11-1 0,-12 4 0,13-9 0,-13 9 0,13-9 0,-13 5 0,13-7 0,2-5 0,-6 4 0,11-5 0,-13 2 0,15-4 0,-4-11 0,5 5 0,-5-11 0,-8 6 0,8-21 0,-12 6 0,1-19-495,-7-3 495,-11-6 0,-14 38 0,-1 0 0,3-24 0,9-18 0,-12 26 0,2-21 0,3 10 0,-10-20 0,1 42 0,-1 0 0,2-40 0,-4 42 0,0 1 0,-6-19 0,5 0 0,-4 3 0,-1 6 0,4 1 0,-8 0 0,3 0 495,0-1-495,-3-7 0,3 6 0,-5-13 0,0 13 0,0-14 0,0 6 0,0 1 0,0-7 0,-6 6 0,-6 0 0,-2-5 0,-9 12 0,10 2 0,-8 9 0,3 7 0,-4 1 0,1 5 0,0 1 0,-6 0 0,5 4 0,-6-11 0,1 5 0,-1 0 0,-7-7 0,0 5 0,0-7 0,-6 0 0,-2 1 0,-4-1 0,-8-1 0,0 6 0,-1-4 0,-2 10 0,4-4 0,0 5 0,-4 1 0,4-1 0,-5 1 0,5-1 0,-4 1 0,4-1 0,-12 5 0,5-3 0,0 3 0,3 1 0,5-4 0,0 15 0,3-8 0,6 10 0,0 0 0,0-4 0,1 9 0,-1-4 0,-26 0 0,19 4 0,-19-5 0,32 11 0,2-3 0,6 8 0,5-4 0,-4 1 0,9 3 0,-4-4 0,6 5 0,-6 0 0,4 0 0,-3 0 0,4 0 0,1 0 0,-1 0 0,1 0 0,-1 0 0,1 0 0,-1 0 0,1 0 0,0 0 0,-6 0 0,4 0 0,-4 0 0,6 0 0,-6 0 0,4 0 0,-3 0 0,4 0 0,1 0 0,-1 0 0,1 0 0,-6 0 0,5 0 0,-5 0 0,0 0 0,4 0 0,-3 0 0,4 0 0,5 0 0,-3 0 0,8 0 0,-4 0 0,5 0 0,0 0 0,0 0 0,-1 0 0,1 0 0,-5 0 0,4 0 0,-9 0 0,9 0 0,-8 0 0,7 0 0,-3-4 0,0 3 0,4-6 0,-3 6 0,7-6 0,-2 6 0,3-2 0,-9 3 0,4 0 0,-9 0 0,4 0 0,-4 0 0,0 0 0,-1 0 0,1 0 0,-1 0 0,5 0 0,1 0 0,5 0 0,0 0 0,3-4 0,-2 3 0,6-2 0,-3 3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4:31:55.786"/>
    </inkml:context>
    <inkml:brush xml:id="br0">
      <inkml:brushProperty name="width" value="0.05" units="cm"/>
      <inkml:brushProperty name="height" value="0.05" units="cm"/>
      <inkml:brushProperty name="color" value="#333333"/>
    </inkml:brush>
  </inkml:definitions>
  <inkml:trace contextRef="#ctx0" brushRef="#br0">0 687 24575,'4'-79'0,"3"-1"0,-6 43 0,2 4 0,-3 19 0,0 3 0,0 2 0,0-2 0,0 3 0,0-3 0,0 3 0,0-3 0,0 3 0,0-3 0,0-1 0,0 1 0,0-4 0,0 7 0,0-3 0,4 0 0,0 2 0,0-2 0,3 0 0,-6-1 0,2 0 0,0-2 0,3-4 0,1 1 0,2-2 0,-1 8 0,-1 3 0,1 1 0,-1-1 0,4 0 0,-3 4 0,7 1 0,-4 3 0,1 0 0,2 0 0,-5 0 0,2 0 0,-4 0 0,4 0 0,1 0 0,-1 0 0,10 0 0,-11 0 0,8 0 0,0 0 0,-8 0 0,7 0 0,1 0 0,-8 0 0,18 0 0,-18 0 0,7 0 0,-9 0 0,3 0 0,-3 0 0,3-4 0,-4 0 0,4 0 0,-2 0 0,1 4 0,-2 0 0,3 0 0,1 0 0,-1 0 0,4 0 0,-7 0 0,3 0 0,-4 0 0,4 0 0,-2 0 0,2 0 0,-4 0 0,4 0 0,-3-3 0,-4 2 0,-4-6 0,-11 7 0,2-4 0,-2 1 0,0-2 0,3-2 0,-3 3 0,3-3 0,-3 3 0,2-1 0,-2 2 0,4 3 0,-1-4 0,0 0 0,1-3 0,-4-1 0,2 0 0,-5 4 0,5 1 0,-2-1 0,10 3 0,2-2 0,7 6 0,3-2 0,-3 6 0,3-3 0,-4 3 0,4-2 0,-2 1 0,5-1 0,-6 2 0,0 1 0,-5-1 0,-3 1 0,0 3 0,0-3 0,0 3 0,0-4 0,0 4 0,-3-2 0,-2 5 0,-2-6 0,-1 3 0,4-3 0,-3-1 0,3 1 0,0 3 0,-3-3 0,3 3 0,-4-4 0,4 4 0,-3-2 0,3 2 0,-1-11 0,2 3 0,3-7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4:32:06.682"/>
    </inkml:context>
    <inkml:brush xml:id="br0">
      <inkml:brushProperty name="width" value="0.05" units="cm"/>
      <inkml:brushProperty name="height" value="0.05" units="cm"/>
      <inkml:brushProperty name="color" value="#333333"/>
    </inkml:brush>
  </inkml:definitions>
  <inkml:trace contextRef="#ctx0" brushRef="#br0">69 2 24575,'-11'-1'0,"2"2"0,2 6 0,0 1 0,6-1 0,-2 1 0,-1-1 0,0 1 0,-4 3 0,1 0 0,3 1 0,0 2 0,4-5 0,0 2 0,0-4 0,0 4 0,0-2 0,0 1 0,0-2 0,0 3 0,4 1 0,0-1 0,3 0 0,-3-3 0,3-1 0,-6 1 0,6-1 0,0 1 0,2-1 0,1 1 0,1-4 0,-2-1 0,2-3 0,-1 4 0,-1-3 0,2-1 0,-7-1 0,-1-3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4:32:08.050"/>
    </inkml:context>
    <inkml:brush xml:id="br0">
      <inkml:brushProperty name="width" value="0.05" units="cm"/>
      <inkml:brushProperty name="height" value="0.05" units="cm"/>
      <inkml:brushProperty name="color" value="#333333"/>
    </inkml:brush>
  </inkml:definitions>
  <inkml:trace contextRef="#ctx0" brushRef="#br0">0 0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4:32:23.417"/>
    </inkml:context>
    <inkml:brush xml:id="br0">
      <inkml:brushProperty name="width" value="0.05" units="cm"/>
      <inkml:brushProperty name="height" value="0.05" units="cm"/>
      <inkml:brushProperty name="color" value="#333333"/>
    </inkml:brush>
  </inkml:definitions>
  <inkml:trace contextRef="#ctx0" brushRef="#br0">0 783 24575,'0'-8'0,"0"-3"0,0-1 0,0 0 0,0-2 0,0 5 0,0-5 0,0-5 0,0 6 0,0-5 0,0 7 0,0 3 0,0-3 0,0-7 0,0 8 0,0-11 0,0 9 0,0 0 0,0-2 0,0 2 0,0 0 0,0-2 0,0 2 0,0 0 0,0-2 0,0 2 0,0 0 0,0 1 0,0 3 0,0-3 0,0 3 0,0-3 0,0 3 0,0-3 0,0 3 0,0-3 0,3 0 0,-2 2 0,3-2 0,-4 3 0,3 1 0,-2-4 0,6 2 0,-7-2 0,7 4 0,-2-11 0,3 8 0,1-8 0,-2 10 0,-2 1 0,1-1 0,2-3 0,0 2 0,6-2 0,-5 4 0,2 3 0,-4 0 0,1 1 0,3 2 0,-3-3 0,3 4 0,-4 0 0,4 0 0,-2 0 0,5 0 0,4 0 0,-1 0 0,12 0 0,-13 0 0,13 0 0,-16 0 0,15 0 0,-18 0 0,7 0 0,-9 0 0,3 0 0,-3 0 0,3 0 0,-3 0 0,3 0 0,-3 0 0,3 0 0,-4 0 0,4 0 0,-2 0 0,1 0 0,-2 0 0,0-3 0,-8-1 0,3-4 0,-10 0 0,3 1 0,-4-1 0,0 0 0,-3-3 0,3 3 0,-3 0 0,3 2 0,-3 5 0,3-6 0,-7-1 0,4 0 0,-5-3 0,4 3 0,-2 4 0,2-6 0,0 8 0,8-1 0,5 7 0,6 0 0,1 3 0,3 0 0,-3-2 0,7 5 0,-4-6 0,1 1 0,-1 1 0,6-5 0,-3 9 0,4-8 0,-7 8 0,-3-9 0,-1 6 0,1-7 0,-1 7 0,-3-3 0,0 4 0,-4-1 0,0 1 0,0 3 0,0-3 0,-4 6 0,0-5 0,-4 2 0,1-4 0,-1 1 0,4-1 0,0 4 0,1-3 0,-1 3 0,-4-6 0,4-2 0,1-3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4:32:25.106"/>
    </inkml:context>
    <inkml:brush xml:id="br0">
      <inkml:brushProperty name="width" value="0.05" units="cm"/>
      <inkml:brushProperty name="height" value="0.05" units="cm"/>
      <inkml:brushProperty name="color" value="#333333"/>
    </inkml:brush>
  </inkml:definitions>
  <inkml:trace contextRef="#ctx0" brushRef="#br0">47 0 24575,'0'12'0,"0"2"0,0-5 0,0 1 0,-4 1 0,3-2 0,-2 2 0,0-1 0,2 9 0,-6-6 0,6 5 0,-2-1 0,-1-6 0,3 16 0,-2-17 0,3 8 0,0-11 0,0 1 0,0-1 0,0 1 0,-3-1 0,-2 1 0,1 3 0,1-3 0,6 3 0,1-3 0,7-4 0,-3-1 0,3-3 0,-3 0 0,3 0 0,-3 0 0,6 0 0,-2 0 0,3 0 0,0 0 0,7 0 0,-9 0 0,28-13 0,-32 10 0,17-10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4:32:25.961"/>
    </inkml:context>
    <inkml:brush xml:id="br0">
      <inkml:brushProperty name="width" value="0.05" units="cm"/>
      <inkml:brushProperty name="height" value="0.05" units="cm"/>
      <inkml:brushProperty name="color" value="#333333"/>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36:04.810"/>
    </inkml:context>
    <inkml:brush xml:id="br0">
      <inkml:brushProperty name="width" value="0.35" units="cm"/>
      <inkml:brushProperty name="height" value="0.35" units="cm"/>
      <inkml:brushProperty name="color" value="#FFFFFF"/>
    </inkml:brush>
  </inkml:definitions>
  <inkml:trace contextRef="#ctx0" brushRef="#br0">1000 738 24575,'-34'0'0,"7"0"0,6 0 0,7 0 0,-8 0 0,5 0 0,4 0 0,-4 0 0,4 0 0,1 0 0,-9 0 0,6 0 0,-7 0 0,0 0 0,4 0 0,-4 0 0,5 0 0,0 0 0,-1 0 0,1 0 0,4 0 0,1 3 0,4-2 0,1 2 0,-4 1 0,2-4 0,-1 4 0,-2-4 0,4 0 0,-4 0 0,0 3 0,3-2 0,-7 7 0,3-7 0,0 3 0,1-1 0,4-2 0,0 2 0,-3 1 0,6 0 0,-6 3 0,7 0 0,-3 1 0,-1-4 0,0 3 0,0-3 0,0 4 0,1-4 0,-1 3 0,3 0 0,2 2 0,3 5 0,0-6 0,3 3 0,6-3 0,0 0 0,7 4 0,-4-2 0,5 2 0,0 0 0,1-2 0,-1 2 0,0-4 0,0 1 0,0-1 0,5 1 0,-4 4 0,9-3 0,-9 2 0,9-2 0,-9-2 0,4 1 0,-9-1 0,-1 0 0,-5-3 0,1 1 0,3-5 0,-6 6 0,9-6 0,-9 2 0,5-3 0,-2 7 0,-31 2 0,8 9 0,-33 1 0,12-4 0,1 3 0,-11-6 0,10 2 0,-12-4 0,8 0 0,-1-4 0,0 3 0,6-8 0,1 4 0,0-5 0,9 0 0,-7 0 0,14 0 0,0 0 0,2 0 0,7 0 0,-3 0 0,4 0 0,-3-7 0,3-2 0,-4-7 0,4 3 0,0-3 0,-1 3 0,1-4 0,-1 0 0,0 0 0,5 4 0,-4-3 0,7 3 0,-3-1 0,4-2 0,0 8 0,0-9 0,0 9 0,0-4 0,0 4 0,0 0 0,0-4 0,0 3 0,0-3 0,0 4 0,0-4 0,0 3 0,0-3 0,0 5 0,0-4 0,0 3 0,0-3 0,7 0 0,3 1 0,7-2 0,0 0 0,4-3 0,3 2 0,4-5 0,0 3 0,0-4 0,-5 1 0,4 0 0,-4 0 0,1-5 0,3 3 0,-8-2 0,8-2 0,-2-1 0,7-12 0,-1 5 0,1-11 0,-1 11 0,2-11 0,-7 12 0,3 0 0,-14 4 0,6 12 0,-11-6 0,2 15 0,-7-5 0,2 7 0,-7-7 0,4 2 0,-4-1 0,0-2 0,0 3 0,-4-7 0,0 7 0,-5-3 0,2 4 0,-2-4 0,2 7 0,-2-6 0,2 10 0,-1-2 0,-3 3 0,2 0 0,-2 0 0,3-4 0,1 0 0,-5-5 0,3 2 0,-7-6 0,7 0 0,-8-4 0,4 0 0,0 4 0,-3-3 0,11 7 0,-7 0 0,8 2 0,-3 7 0,-5 7 0,4 3 0,0 10 0,0-2 0,3-1 0,-8 12 0,4-13 0,0 13 0,2-17 0,6 1 0,-7 3 0,7-3 0,-3 0 0,4-1 0,-3 0 0,2-3 0,-3 2 0,4-3 0,-4 0 0,3 3 0,-2-3 0,3 3 0,0 0 0,-4-3 0,0 2 0,0-2 0,1-1 0,-1 4 0,3-3 0,-2 2 0,0 1 0,2-3 0,-6 3 0,6-4 0,-6 1 0,6 3 0,-5-6 0,2 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4:33:58.374"/>
    </inkml:context>
    <inkml:brush xml:id="br0">
      <inkml:brushProperty name="width" value="0.1" units="cm"/>
      <inkml:brushProperty name="height" value="0.1" units="cm"/>
      <inkml:brushProperty name="color" value="#E71224"/>
    </inkml:brush>
  </inkml:definitions>
  <inkml:trace contextRef="#ctx0" brushRef="#br0">0 1736 24575,'17'-116'0,"0"0"0,0 0 0,0 0 0,0-1 0,0 2 0,0-1 0,0-1 0,-6-17 0,-8-8 0,0 2 0,4 13 0,10 23 0,14 30 0,53 27 0,-4 32 0,-38 5 0,6-4 0,-38 14 0,5 0 0,-5 0 0,5 0 0,-5 0 0,5 0 0,-5 0 0,8 4 0,-2-3 0,0 4 0,-3-1 0,-3-2 0,14 7 0,-11-9 0,35 18 0,-31-15 0,19 15 0,-22-13 0,-2 1 0,6 7 0,-7-7 0,3 9 0,-4-10 0,0 0 0,0-1 0,-1 1 0,2 10 0,3 0 0,-3 5 0,3-6 0,-4 1 0,0-5 0,0-1 0,-1 6 0,2-3 0,-1 15 0,-3-14 0,7 15 0,-7-14 0,3 2 0,6 11 0,-14-14 0,10 11 0,0-2 0,-4-9 0,4 11 0,-3-10 0,-8 0 0,8 6 0,-9 1 0,5-7 0,-5 1 0,0-5 0,8 5 0,-5-5 0,6 5 0,-9-6 0,4 5 0,-3-2 0,9 6 0,-9-2 0,3 4 0,-4-6 0,0 6 0,0-6 0,4 2 0,-3 2 0,3-2 0,-4 3 0,0 1 0,6 9 0,0-12 0,2 10 0,-5-2 0,-3-4 0,0 17 0,0-16 0,6 15 0,-4-15 0,4 15 0,-6-6 0,0 8 0,0 18 0,0-14 0,0 29 0,0-12 0,0-9 0,0 20 0,0-20 0,0 1 0,0 2 0,0-33 0,0 17 0,0-16 0,0 15 0,0-20 0,0 6 0,0-9 0,0-3 0,0 3 0,0-3 0,0 3 0,3-12 0,-1-8 0,3-6 0,-5-7 0,0 4 0,0 5 0,0-4 0,0-1 0,0 0 0,-12-14 0,8 10 0,-7-8 0,7 16 0,-6-33 0,4 27 0,-7-28 0,6 30 0,-2-1 0,-1-2 0,4 7 0,-3-8 0,3-5 0,-1 6 0,-7-10 0,11 18 0,-10-5 0,12 5 0,-3-1 0,-1-3 0,-1 4 0,-4-10 0,1 10 0,-2-5 0,1 5 0,5 1 0,-5-2 0,4-13 0,-5 11 0,0-10 0,-1 1 0,7 16 0,-2-5 0,7 25 0,0-4 0,0 18 0,0-10 0,0 10 0,0 1 0,0-7 0,0 14 0,0-13 0,17 30 0,-8-27 0,10 19 0,-16-25 0,-3 8 0,0-9 0,6 3 0,-6-8 0,5-3 0,-1 8 0,-3-4 0,3 1 0,5 2 0,-6-2 0,5-1 0,-3 4 0,0-4 0,0 5 0,-1 9 0,6 18 0,-9-13 0,8 12 0,0-27 0,-8-4 0,13-1 0,-8-3 0,3-10 0,-4-2 0,5-10 0,-5 1 0,5 0 0,-4 0 0,3-1 0,-9 2 0,9-1 0,-3-14 0,5 11 0,1-14 0,-7 11 0,4 0 0,-4-2 0,1 8 0,3-10 0,-4 9 0,5-8 0,-4 8 0,2-7 0,-1-7 0,-1 7 0,4-10 0,-5 18 0,6-5 0,-6 5 0,4-4 0,-9 3 0,9-3 0,-3 3 0,4 1 0,-5-5 0,4 5 0,-3-4 0,-1 3 0,4-3 0,-8 3 0,12-8 0,-5-5 0,7 6 0,-4-5 0,-5 9 0,7-2 0,-11 1 0,6-4 0,-3 8 0,-8 0 0,1 3 0,-7 7 0,-5-4 0,2 5 0,-2 0 0,3 0 0,-3 0 0,3 0 0,-3 0 0,3 0 0,-3 0 0,3 0 0,-3 0 0,4 0 0,-1 0 0,2 0 0,-1 0 0,-1 0 0,2 0 0,-6 0 0,4 0 0,-4 0 0,5 0 0,-5 0 0,5 0 0,-4 0 0,3 0 0,-3 0 0,3 0 0,-3 0 0,3 0 0,-3 0 0,4 0 0,-5 0 0,9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2:36:04.810"/>
    </inkml:context>
    <inkml:brush xml:id="br0">
      <inkml:brushProperty name="width" value="0.35" units="cm"/>
      <inkml:brushProperty name="height" value="0.35" units="cm"/>
      <inkml:brushProperty name="color" value="#FFFFFF"/>
    </inkml:brush>
  </inkml:definitions>
  <inkml:trace contextRef="#ctx0" brushRef="#br0">1000 738 24575,'-34'0'0,"7"0"0,6 0 0,7 0 0,-8 0 0,5 0 0,4 0 0,-4 0 0,4 0 0,1 0 0,-9 0 0,6 0 0,-7 0 0,0 0 0,4 0 0,-4 0 0,5 0 0,0 0 0,-1 0 0,1 0 0,4 0 0,1 3 0,4-2 0,1 2 0,-4 1 0,2-4 0,-1 4 0,-2-4 0,4 0 0,-4 0 0,0 3 0,3-2 0,-7 7 0,3-7 0,0 3 0,1-1 0,4-2 0,0 2 0,-3 1 0,6 0 0,-6 3 0,7 0 0,-3 1 0,-1-4 0,0 3 0,0-3 0,0 4 0,1-4 0,-1 3 0,3 0 0,2 2 0,3 5 0,0-6 0,3 3 0,6-3 0,0 0 0,7 4 0,-4-2 0,5 2 0,0 0 0,1-2 0,-1 2 0,0-4 0,0 1 0,0-1 0,5 1 0,-4 4 0,9-3 0,-9 2 0,9-2 0,-9-2 0,4 1 0,-9-1 0,-1 0 0,-5-3 0,1 1 0,3-5 0,-6 6 0,9-6 0,-9 2 0,5-3 0,-2 7 0,-31 2 0,8 9 0,-33 1 0,12-4 0,1 3 0,-11-6 0,10 2 0,-12-4 0,8 0 0,-1-4 0,0 3 0,6-8 0,1 4 0,0-5 0,9 0 0,-7 0 0,14 0 0,0 0 0,2 0 0,7 0 0,-3 0 0,4 0 0,-3-7 0,3-2 0,-4-7 0,4 3 0,0-3 0,-1 3 0,1-4 0,-1 0 0,0 0 0,5 4 0,-4-3 0,7 3 0,-3-1 0,4-2 0,0 8 0,0-9 0,0 9 0,0-4 0,0 4 0,0 0 0,0-4 0,0 3 0,0-3 0,0 4 0,0-4 0,0 3 0,0-3 0,0 5 0,0-4 0,0 3 0,0-3 0,7 0 0,3 1 0,7-2 0,0 0 0,4-3 0,3 2 0,4-5 0,0 3 0,0-4 0,-5 1 0,4 0 0,-4 0 0,1-5 0,3 3 0,-8-2 0,8-2 0,-2-1 0,7-12 0,-1 5 0,1-11 0,-1 11 0,2-11 0,-7 12 0,3 0 0,-14 4 0,6 12 0,-11-6 0,2 15 0,-7-5 0,2 7 0,-7-7 0,4 2 0,-4-1 0,0-2 0,0 3 0,-4-7 0,0 7 0,-5-3 0,2 4 0,-2-4 0,2 7 0,-2-6 0,2 10 0,-1-2 0,-3 3 0,2 0 0,-2 0 0,3-4 0,1 0 0,-5-5 0,3 2 0,-7-6 0,7 0 0,-8-4 0,4 0 0,0 4 0,-3-3 0,11 7 0,-7 0 0,8 2 0,-3 7 0,-5 7 0,4 3 0,0 10 0,0-2 0,3-1 0,-8 12 0,4-13 0,0 13 0,2-17 0,6 1 0,-7 3 0,7-3 0,-3 0 0,4-1 0,-3 0 0,2-3 0,-3 2 0,4-3 0,-4 0 0,3 3 0,-2-3 0,3 3 0,0 0 0,-4-3 0,0 2 0,0-2 0,1-1 0,-1 4 0,3-3 0,-2 2 0,0 1 0,2-3 0,-6 3 0,6-4 0,-6 1 0,6 3 0,-5-6 0,2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21:33.250"/>
    </inkml:context>
    <inkml:brush xml:id="br0">
      <inkml:brushProperty name="width" value="0.35" units="cm"/>
      <inkml:brushProperty name="height" value="0.35" units="cm"/>
      <inkml:brushProperty name="color" value="#E71224"/>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7T13:21:34.728"/>
    </inkml:context>
    <inkml:brush xml:id="br0">
      <inkml:brushProperty name="width" value="0.35" units="cm"/>
      <inkml:brushProperty name="height" value="0.3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253094871"/>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7E27A-05B8-4EE4-A3E4-76ED73B9AEF2}" type="slidenum">
              <a:rPr lang="en-US" smtClean="0"/>
              <a:pPr/>
              <a:t>46</a:t>
            </a:fld>
            <a:endParaRPr lang="en-US"/>
          </a:p>
        </p:txBody>
      </p:sp>
    </p:spTree>
    <p:extLst>
      <p:ext uri="{BB962C8B-B14F-4D97-AF65-F5344CB8AC3E}">
        <p14:creationId xmlns:p14="http://schemas.microsoft.com/office/powerpoint/2010/main" val="99227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 name="Shape 7"/>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8" name="Shape 8"/>
          <p:cNvSpPr>
            <a:spLocks noGrp="1"/>
          </p:cNvSpPr>
          <p:nvPr>
            <p:ph type="title"/>
          </p:nvPr>
        </p:nvSpPr>
        <p:spPr>
          <a:xfrm>
            <a:off x="685800" y="1844675"/>
            <a:ext cx="7772400" cy="2041525"/>
          </a:xfrm>
          <a:prstGeom prst="rect">
            <a:avLst/>
          </a:prstGeom>
        </p:spPr>
        <p:txBody>
          <a:bodyPr/>
          <a:lstStyle/>
          <a:p>
            <a:pPr lvl="0">
              <a:defRPr sz="1800"/>
            </a:pPr>
            <a:r>
              <a:rPr sz="2400"/>
              <a:t>Title Text</a:t>
            </a:r>
          </a:p>
        </p:txBody>
      </p:sp>
      <p:sp>
        <p:nvSpPr>
          <p:cNvPr id="9" name="Shape 9"/>
          <p:cNvSpPr>
            <a:spLocks noGrp="1"/>
          </p:cNvSpPr>
          <p:nvPr>
            <p:ph type="body"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2" name="Shape 12"/>
          <p:cNvSpPr>
            <a:spLocks noGrp="1"/>
          </p:cNvSpPr>
          <p:nvPr>
            <p:ph type="title"/>
          </p:nvPr>
        </p:nvSpPr>
        <p:spPr>
          <a:xfrm>
            <a:off x="685800" y="1844675"/>
            <a:ext cx="7772400" cy="2041525"/>
          </a:xfrm>
          <a:prstGeom prst="rect">
            <a:avLst/>
          </a:prstGeom>
        </p:spPr>
        <p:txBody>
          <a:bodyPr/>
          <a:lstStyle/>
          <a:p>
            <a:pPr lvl="0">
              <a:defRPr sz="1800"/>
            </a:pPr>
            <a:r>
              <a:rPr sz="2400"/>
              <a:t>Title Text</a:t>
            </a:r>
          </a:p>
        </p:txBody>
      </p:sp>
      <p:sp>
        <p:nvSpPr>
          <p:cNvPr id="13" name="Shape 13"/>
          <p:cNvSpPr>
            <a:spLocks noGrp="1"/>
          </p:cNvSpPr>
          <p:nvPr>
            <p:ph type="body"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hape 1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6" name="Shape 16"/>
          <p:cNvSpPr>
            <a:spLocks noGrp="1"/>
          </p:cNvSpPr>
          <p:nvPr>
            <p:ph type="title"/>
          </p:nvPr>
        </p:nvSpPr>
        <p:spPr>
          <a:prstGeom prst="rect">
            <a:avLst/>
          </a:prstGeom>
        </p:spPr>
        <p:txBody>
          <a:bodyPr/>
          <a:lstStyle/>
          <a:p>
            <a:pPr lvl="0">
              <a:defRPr sz="1800"/>
            </a:pPr>
            <a:r>
              <a:rPr sz="2400"/>
              <a:t>Title Text</a:t>
            </a:r>
          </a:p>
        </p:txBody>
      </p:sp>
      <p:sp>
        <p:nvSpPr>
          <p:cNvPr id="17" name="Shape 17"/>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1217195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p:nvPr/>
        </p:nvPicPr>
        <p:blipFill>
          <a:blip r:embed="rId6"/>
          <a:stretch>
            <a:fillRect/>
          </a:stretch>
        </p:blipFill>
        <p:spPr>
          <a:xfrm>
            <a:off x="609600" y="152400"/>
            <a:ext cx="962025" cy="1028700"/>
          </a:xfrm>
          <a:prstGeom prst="rect">
            <a:avLst/>
          </a:prstGeom>
          <a:ln w="12700">
            <a:miter lim="400000"/>
          </a:ln>
        </p:spPr>
      </p:pic>
      <p:sp>
        <p:nvSpPr>
          <p:cNvPr id="3" name="Shape 3"/>
          <p:cNvSpPr>
            <a:spLocks noGrp="1"/>
          </p:cNvSpPr>
          <p:nvPr>
            <p:ph type="sldNum" sz="quarter" idx="2"/>
          </p:nvPr>
        </p:nvSpPr>
        <p:spPr>
          <a:xfrm>
            <a:off x="6553200" y="6248400"/>
            <a:ext cx="1905000" cy="287087"/>
          </a:xfrm>
          <a:prstGeom prst="rect">
            <a:avLst/>
          </a:prstGeom>
          <a:ln w="12700">
            <a:miter lim="400000"/>
          </a:ln>
        </p:spPr>
        <p:txBody>
          <a:bodyPr lIns="45719" rIns="45719">
            <a:spAutoFit/>
          </a:bodyPr>
          <a:lstStyle>
            <a:lvl1pPr algn="r">
              <a:defRPr sz="1400"/>
            </a:lvl1pPr>
          </a:lstStyle>
          <a:p>
            <a:pPr lvl="0"/>
            <a:fld id="{86CB4B4D-7CA3-9044-876B-883B54F8677D}" type="slidenum">
              <a:t>‹#›</a:t>
            </a:fld>
            <a:endParaRPr/>
          </a:p>
        </p:txBody>
      </p:sp>
      <p:sp>
        <p:nvSpPr>
          <p:cNvPr id="4" name="Shape 4"/>
          <p:cNvSpPr>
            <a:spLocks noGrp="1"/>
          </p:cNvSpPr>
          <p:nvPr>
            <p:ph type="title"/>
          </p:nvPr>
        </p:nvSpPr>
        <p:spPr>
          <a:xfrm>
            <a:off x="609600" y="0"/>
            <a:ext cx="7772400" cy="1143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pPr lvl="0">
              <a:defRPr sz="1800"/>
            </a:pPr>
            <a:r>
              <a:rPr sz="2400"/>
              <a:t>Title Text</a:t>
            </a:r>
          </a:p>
        </p:txBody>
      </p:sp>
      <p:sp>
        <p:nvSpPr>
          <p:cNvPr id="5" name="Shape 5"/>
          <p:cNvSpPr>
            <a:spLocks noGrp="1"/>
          </p:cNvSpPr>
          <p:nvPr>
            <p:ph type="body" idx="1"/>
          </p:nvPr>
        </p:nvSpPr>
        <p:spPr>
          <a:xfrm>
            <a:off x="685800" y="1219200"/>
            <a:ext cx="7772400" cy="5638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0"/>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p:titleStyle>
    <p:bodyStyle>
      <a:lvl1pPr marL="342900" indent="-342900">
        <a:spcBef>
          <a:spcPts val="400"/>
        </a:spcBef>
        <a:buSzPct val="100000"/>
        <a:buChar char="»"/>
        <a:defRPr>
          <a:latin typeface="Times New Roman"/>
          <a:ea typeface="Times New Roman"/>
          <a:cs typeface="Times New Roman"/>
          <a:sym typeface="Times New Roman"/>
        </a:defRPr>
      </a:lvl1pPr>
      <a:lvl2pPr marL="742950" indent="-285750">
        <a:spcBef>
          <a:spcPts val="400"/>
        </a:spcBef>
        <a:buSzPct val="100000"/>
        <a:buChar char="–"/>
        <a:defRPr>
          <a:latin typeface="Times New Roman"/>
          <a:ea typeface="Times New Roman"/>
          <a:cs typeface="Times New Roman"/>
          <a:sym typeface="Times New Roman"/>
        </a:defRPr>
      </a:lvl2pPr>
      <a:lvl3pPr marL="1171575" indent="-257175">
        <a:spcBef>
          <a:spcPts val="400"/>
        </a:spcBef>
        <a:buSzPct val="100000"/>
        <a:buChar char="•"/>
        <a:defRPr>
          <a:latin typeface="Times New Roman"/>
          <a:ea typeface="Times New Roman"/>
          <a:cs typeface="Times New Roman"/>
          <a:sym typeface="Times New Roman"/>
        </a:defRPr>
      </a:lvl3pPr>
      <a:lvl4pPr marL="1600200" indent="-228600">
        <a:spcBef>
          <a:spcPts val="400"/>
        </a:spcBef>
        <a:buSzPct val="100000"/>
        <a:buChar char="–"/>
        <a:defRPr>
          <a:latin typeface="Times New Roman"/>
          <a:ea typeface="Times New Roman"/>
          <a:cs typeface="Times New Roman"/>
          <a:sym typeface="Times New Roman"/>
        </a:defRPr>
      </a:lvl4pPr>
      <a:lvl5pPr marL="2057400" indent="-228600">
        <a:spcBef>
          <a:spcPts val="400"/>
        </a:spcBef>
        <a:buSzPct val="100000"/>
        <a:buChar char="»"/>
        <a:defRPr>
          <a:latin typeface="Times New Roman"/>
          <a:ea typeface="Times New Roman"/>
          <a:cs typeface="Times New Roman"/>
          <a:sym typeface="Times New Roman"/>
        </a:defRPr>
      </a:lvl5pPr>
      <a:lvl6pPr marL="2514600" indent="-228600">
        <a:spcBef>
          <a:spcPts val="400"/>
        </a:spcBef>
        <a:buSzPct val="100000"/>
        <a:buChar char="•"/>
        <a:defRPr>
          <a:latin typeface="Times New Roman"/>
          <a:ea typeface="Times New Roman"/>
          <a:cs typeface="Times New Roman"/>
          <a:sym typeface="Times New Roman"/>
        </a:defRPr>
      </a:lvl6pPr>
      <a:lvl7pPr marL="2971800" indent="-228600">
        <a:spcBef>
          <a:spcPts val="400"/>
        </a:spcBef>
        <a:buSzPct val="100000"/>
        <a:buChar char="•"/>
        <a:defRPr>
          <a:latin typeface="Times New Roman"/>
          <a:ea typeface="Times New Roman"/>
          <a:cs typeface="Times New Roman"/>
          <a:sym typeface="Times New Roman"/>
        </a:defRPr>
      </a:lvl7pPr>
      <a:lvl8pPr marL="3429000" indent="-228600">
        <a:spcBef>
          <a:spcPts val="400"/>
        </a:spcBef>
        <a:buSzPct val="100000"/>
        <a:buChar char="•"/>
        <a:defRPr>
          <a:latin typeface="Times New Roman"/>
          <a:ea typeface="Times New Roman"/>
          <a:cs typeface="Times New Roman"/>
          <a:sym typeface="Times New Roman"/>
        </a:defRPr>
      </a:lvl8pPr>
      <a:lvl9pPr marL="3886200" indent="-228600">
        <a:spcBef>
          <a:spcPts val="400"/>
        </a:spcBef>
        <a:buSzPct val="100000"/>
        <a:buChar char="•"/>
        <a:defRPr>
          <a:latin typeface="Times New Roman"/>
          <a:ea typeface="Times New Roman"/>
          <a:cs typeface="Times New Roman"/>
          <a:sym typeface="Times New Roman"/>
        </a:defRPr>
      </a:lvl9pPr>
    </p:bodyStyle>
    <p:otherStyle>
      <a:lvl1pPr algn="r">
        <a:defRPr sz="1400">
          <a:solidFill>
            <a:schemeClr val="tx1"/>
          </a:solidFill>
          <a:latin typeface="+mn-lt"/>
          <a:ea typeface="+mn-ea"/>
          <a:cs typeface="+mn-cs"/>
          <a:sym typeface="Times New Roman"/>
        </a:defRPr>
      </a:lvl1pPr>
      <a:lvl2pPr indent="457200" algn="r">
        <a:defRPr sz="1400">
          <a:solidFill>
            <a:schemeClr val="tx1"/>
          </a:solidFill>
          <a:latin typeface="+mn-lt"/>
          <a:ea typeface="+mn-ea"/>
          <a:cs typeface="+mn-cs"/>
          <a:sym typeface="Times New Roman"/>
        </a:defRPr>
      </a:lvl2pPr>
      <a:lvl3pPr indent="914400" algn="r">
        <a:defRPr sz="1400">
          <a:solidFill>
            <a:schemeClr val="tx1"/>
          </a:solidFill>
          <a:latin typeface="+mn-lt"/>
          <a:ea typeface="+mn-ea"/>
          <a:cs typeface="+mn-cs"/>
          <a:sym typeface="Times New Roman"/>
        </a:defRPr>
      </a:lvl3pPr>
      <a:lvl4pPr indent="1371600" algn="r">
        <a:defRPr sz="1400">
          <a:solidFill>
            <a:schemeClr val="tx1"/>
          </a:solidFill>
          <a:latin typeface="+mn-lt"/>
          <a:ea typeface="+mn-ea"/>
          <a:cs typeface="+mn-cs"/>
          <a:sym typeface="Times New Roman"/>
        </a:defRPr>
      </a:lvl4pPr>
      <a:lvl5pPr indent="1828800" algn="r">
        <a:defRPr sz="1400">
          <a:solidFill>
            <a:schemeClr val="tx1"/>
          </a:solidFill>
          <a:latin typeface="+mn-lt"/>
          <a:ea typeface="+mn-ea"/>
          <a:cs typeface="+mn-cs"/>
          <a:sym typeface="Times New Roman"/>
        </a:defRPr>
      </a:lvl5pPr>
      <a:lvl6pPr algn="r">
        <a:defRPr sz="1400">
          <a:solidFill>
            <a:schemeClr val="tx1"/>
          </a:solidFill>
          <a:latin typeface="+mn-lt"/>
          <a:ea typeface="+mn-ea"/>
          <a:cs typeface="+mn-cs"/>
          <a:sym typeface="Times New Roman"/>
        </a:defRPr>
      </a:lvl6pPr>
      <a:lvl7pPr algn="r">
        <a:defRPr sz="1400">
          <a:solidFill>
            <a:schemeClr val="tx1"/>
          </a:solidFill>
          <a:latin typeface="+mn-lt"/>
          <a:ea typeface="+mn-ea"/>
          <a:cs typeface="+mn-cs"/>
          <a:sym typeface="Times New Roman"/>
        </a:defRPr>
      </a:lvl7pPr>
      <a:lvl8pPr algn="r">
        <a:defRPr sz="1400">
          <a:solidFill>
            <a:schemeClr val="tx1"/>
          </a:solidFill>
          <a:latin typeface="+mn-lt"/>
          <a:ea typeface="+mn-ea"/>
          <a:cs typeface="+mn-cs"/>
          <a:sym typeface="Times New Roman"/>
        </a:defRPr>
      </a:lvl8pPr>
      <a:lvl9pPr algn="r">
        <a:defRPr sz="1400">
          <a:solidFill>
            <a:schemeClr val="tx1"/>
          </a:solid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40.png"/><Relationship Id="rId18" Type="http://schemas.openxmlformats.org/officeDocument/2006/relationships/customXml" Target="../ink/ink17.xml"/><Relationship Id="rId3" Type="http://schemas.openxmlformats.org/officeDocument/2006/relationships/customXml" Target="../ink/ink8.xml"/><Relationship Id="rId7" Type="http://schemas.openxmlformats.org/officeDocument/2006/relationships/customXml" Target="../ink/ink11.xml"/><Relationship Id="rId12" Type="http://schemas.openxmlformats.org/officeDocument/2006/relationships/customXml" Target="../ink/ink14.xml"/><Relationship Id="rId17" Type="http://schemas.openxmlformats.org/officeDocument/2006/relationships/image" Target="../media/image42.png"/><Relationship Id="rId2" Type="http://schemas.openxmlformats.org/officeDocument/2006/relationships/image" Target="../media/image39.png"/><Relationship Id="rId16" Type="http://schemas.openxmlformats.org/officeDocument/2006/relationships/customXml" Target="../ink/ink16.xml"/><Relationship Id="rId1" Type="http://schemas.openxmlformats.org/officeDocument/2006/relationships/slideLayout" Target="../slideLayouts/slideLayout3.xml"/><Relationship Id="rId6" Type="http://schemas.openxmlformats.org/officeDocument/2006/relationships/customXml" Target="../ink/ink10.xml"/><Relationship Id="rId11" Type="http://schemas.openxmlformats.org/officeDocument/2006/relationships/image" Target="../media/image390.png"/><Relationship Id="rId5" Type="http://schemas.openxmlformats.org/officeDocument/2006/relationships/customXml" Target="../ink/ink9.xml"/><Relationship Id="rId15" Type="http://schemas.openxmlformats.org/officeDocument/2006/relationships/image" Target="../media/image41.png"/><Relationship Id="rId10" Type="http://schemas.openxmlformats.org/officeDocument/2006/relationships/customXml" Target="../ink/ink13.xml"/><Relationship Id="rId19" Type="http://schemas.openxmlformats.org/officeDocument/2006/relationships/image" Target="../media/image43.png"/><Relationship Id="rId4" Type="http://schemas.openxmlformats.org/officeDocument/2006/relationships/image" Target="../media/image510.png"/><Relationship Id="rId9" Type="http://schemas.openxmlformats.org/officeDocument/2006/relationships/image" Target="../media/image380.png"/><Relationship Id="rId14" Type="http://schemas.openxmlformats.org/officeDocument/2006/relationships/customXml" Target="../ink/ink15.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22.xml"/><Relationship Id="rId3" Type="http://schemas.openxmlformats.org/officeDocument/2006/relationships/customXml" Target="../ink/ink18.xml"/><Relationship Id="rId7" Type="http://schemas.openxmlformats.org/officeDocument/2006/relationships/customXml" Target="../ink/ink20.xml"/><Relationship Id="rId12" Type="http://schemas.openxmlformats.org/officeDocument/2006/relationships/image" Target="../media/image47.png"/><Relationship Id="rId17" Type="http://schemas.openxmlformats.org/officeDocument/2006/relationships/image" Target="../media/image50.png"/><Relationship Id="rId2" Type="http://schemas.openxmlformats.org/officeDocument/2006/relationships/image" Target="../media/image44.png"/><Relationship Id="rId16"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46.png"/><Relationship Id="rId5" Type="http://schemas.openxmlformats.org/officeDocument/2006/relationships/customXml" Target="../ink/ink19.xml"/><Relationship Id="rId15" Type="http://schemas.openxmlformats.org/officeDocument/2006/relationships/customXml" Target="../ink/ink23.xml"/><Relationship Id="rId10"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customXml" Target="../ink/ink21.xml"/><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28.xml"/><Relationship Id="rId18" Type="http://schemas.openxmlformats.org/officeDocument/2006/relationships/image" Target="../media/image53.png"/><Relationship Id="rId3" Type="http://schemas.openxmlformats.org/officeDocument/2006/relationships/customXml" Target="../ink/ink24.xml"/><Relationship Id="rId21" Type="http://schemas.openxmlformats.org/officeDocument/2006/relationships/image" Target="../media/image56.png"/><Relationship Id="rId7" Type="http://schemas.openxmlformats.org/officeDocument/2006/relationships/customXml" Target="../ink/ink26.xml"/><Relationship Id="rId12" Type="http://schemas.openxmlformats.org/officeDocument/2006/relationships/image" Target="../media/image47.png"/><Relationship Id="rId17" Type="http://schemas.openxmlformats.org/officeDocument/2006/relationships/image" Target="../media/image50.png"/><Relationship Id="rId25" Type="http://schemas.openxmlformats.org/officeDocument/2006/relationships/image" Target="../media/image60.png"/><Relationship Id="rId2" Type="http://schemas.openxmlformats.org/officeDocument/2006/relationships/image" Target="../media/image51.png"/><Relationship Id="rId16" Type="http://schemas.openxmlformats.org/officeDocument/2006/relationships/image" Target="../media/image49.png"/><Relationship Id="rId20"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customXml" Target="../ink/ink25.xml"/><Relationship Id="rId15" Type="http://schemas.openxmlformats.org/officeDocument/2006/relationships/customXml" Target="../ink/ink29.xml"/><Relationship Id="rId23" Type="http://schemas.openxmlformats.org/officeDocument/2006/relationships/image" Target="../media/image58.png"/><Relationship Id="rId10" Type="http://schemas.openxmlformats.org/officeDocument/2006/relationships/image" Target="../media/image12.png"/><Relationship Id="rId19" Type="http://schemas.openxmlformats.org/officeDocument/2006/relationships/image" Target="../media/image54.png"/><Relationship Id="rId4" Type="http://schemas.openxmlformats.org/officeDocument/2006/relationships/image" Target="../media/image13.png"/><Relationship Id="rId9" Type="http://schemas.openxmlformats.org/officeDocument/2006/relationships/customXml" Target="../ink/ink27.xml"/><Relationship Id="rId14" Type="http://schemas.openxmlformats.org/officeDocument/2006/relationships/image" Target="../media/image52.png"/><Relationship Id="rId22"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34.xml"/><Relationship Id="rId18" Type="http://schemas.openxmlformats.org/officeDocument/2006/relationships/image" Target="../media/image61.png"/><Relationship Id="rId3" Type="http://schemas.openxmlformats.org/officeDocument/2006/relationships/customXml" Target="../ink/ink30.xml"/><Relationship Id="rId7" Type="http://schemas.openxmlformats.org/officeDocument/2006/relationships/customXml" Target="../ink/ink32.xml"/><Relationship Id="rId12" Type="http://schemas.openxmlformats.org/officeDocument/2006/relationships/image" Target="../media/image47.png"/><Relationship Id="rId17" Type="http://schemas.openxmlformats.org/officeDocument/2006/relationships/image" Target="../media/image50.png"/><Relationship Id="rId2" Type="http://schemas.openxmlformats.org/officeDocument/2006/relationships/image" Target="../media/image44.png"/><Relationship Id="rId16" Type="http://schemas.openxmlformats.org/officeDocument/2006/relationships/image" Target="../media/image49.png"/><Relationship Id="rId20"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46.png"/><Relationship Id="rId5" Type="http://schemas.openxmlformats.org/officeDocument/2006/relationships/customXml" Target="../ink/ink31.xml"/><Relationship Id="rId15" Type="http://schemas.openxmlformats.org/officeDocument/2006/relationships/customXml" Target="../ink/ink35.xml"/><Relationship Id="rId10" Type="http://schemas.openxmlformats.org/officeDocument/2006/relationships/image" Target="../media/image12.png"/><Relationship Id="rId19" Type="http://schemas.openxmlformats.org/officeDocument/2006/relationships/image" Target="../media/image62.png"/><Relationship Id="rId4" Type="http://schemas.openxmlformats.org/officeDocument/2006/relationships/image" Target="../media/image13.png"/><Relationship Id="rId9" Type="http://schemas.openxmlformats.org/officeDocument/2006/relationships/customXml" Target="../ink/ink33.xml"/><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5.png"/><Relationship Id="rId7" Type="http://schemas.openxmlformats.org/officeDocument/2006/relationships/customXml" Target="../ink/ink37.xml"/><Relationship Id="rId2"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customXml" Target="../ink/ink36.xml"/><Relationship Id="rId10" Type="http://schemas.openxmlformats.org/officeDocument/2006/relationships/image" Target="../media/image68.png"/><Relationship Id="rId4" Type="http://schemas.openxmlformats.org/officeDocument/2006/relationships/image" Target="../media/image29.png"/><Relationship Id="rId9" Type="http://schemas.openxmlformats.org/officeDocument/2006/relationships/customXml" Target="../ink/ink38.xml"/></Relationships>
</file>

<file path=ppt/slides/_rels/slide15.xml.rels><?xml version="1.0" encoding="UTF-8" standalone="yes"?>
<Relationships xmlns="http://schemas.openxmlformats.org/package/2006/relationships"><Relationship Id="rId8" Type="http://schemas.openxmlformats.org/officeDocument/2006/relationships/customXml" Target="../ink/ink42.xml"/><Relationship Id="rId13" Type="http://schemas.openxmlformats.org/officeDocument/2006/relationships/image" Target="../media/image70.png"/><Relationship Id="rId18" Type="http://schemas.openxmlformats.org/officeDocument/2006/relationships/image" Target="../media/image74.png"/><Relationship Id="rId26" Type="http://schemas.openxmlformats.org/officeDocument/2006/relationships/customXml" Target="../ink/ink48.xml"/><Relationship Id="rId21" Type="http://schemas.openxmlformats.org/officeDocument/2006/relationships/customXml" Target="../ink/ink45.xml"/><Relationship Id="rId7" Type="http://schemas.openxmlformats.org/officeDocument/2006/relationships/customXml" Target="../ink/ink41.xml"/><Relationship Id="rId12" Type="http://schemas.openxmlformats.org/officeDocument/2006/relationships/image" Target="../media/image69.png"/><Relationship Id="rId17" Type="http://schemas.openxmlformats.org/officeDocument/2006/relationships/image" Target="../media/image50.png"/><Relationship Id="rId25" Type="http://schemas.openxmlformats.org/officeDocument/2006/relationships/customXml" Target="../ink/ink47.xml"/><Relationship Id="rId2" Type="http://schemas.openxmlformats.org/officeDocument/2006/relationships/customXml" Target="../ink/ink39.xml"/><Relationship Id="rId16" Type="http://schemas.openxmlformats.org/officeDocument/2006/relationships/image" Target="../media/image73.png"/><Relationship Id="rId20"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customXml" Target="../ink/ink44.xml"/><Relationship Id="rId24" Type="http://schemas.openxmlformats.org/officeDocument/2006/relationships/image" Target="../media/image66.png"/><Relationship Id="rId5" Type="http://schemas.openxmlformats.org/officeDocument/2006/relationships/customXml" Target="../ink/ink40.xml"/><Relationship Id="rId15" Type="http://schemas.openxmlformats.org/officeDocument/2006/relationships/image" Target="../media/image72.png"/><Relationship Id="rId23" Type="http://schemas.openxmlformats.org/officeDocument/2006/relationships/customXml" Target="../ink/ink46.xml"/><Relationship Id="rId28" Type="http://schemas.openxmlformats.org/officeDocument/2006/relationships/image" Target="../media/image79.png"/><Relationship Id="rId10" Type="http://schemas.openxmlformats.org/officeDocument/2006/relationships/customXml" Target="../ink/ink43.xml"/><Relationship Id="rId19" Type="http://schemas.openxmlformats.org/officeDocument/2006/relationships/image" Target="../media/image75.png"/><Relationship Id="rId4" Type="http://schemas.openxmlformats.org/officeDocument/2006/relationships/image" Target="../media/image670.png"/><Relationship Id="rId9" Type="http://schemas.openxmlformats.org/officeDocument/2006/relationships/image" Target="../media/image680.png"/><Relationship Id="rId14" Type="http://schemas.openxmlformats.org/officeDocument/2006/relationships/image" Target="../media/image71.png"/><Relationship Id="rId22" Type="http://schemas.openxmlformats.org/officeDocument/2006/relationships/image" Target="../media/image77.png"/><Relationship Id="rId27"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800.png"/><Relationship Id="rId3" Type="http://schemas.openxmlformats.org/officeDocument/2006/relationships/image" Target="../media/image750.png"/><Relationship Id="rId7" Type="http://schemas.openxmlformats.org/officeDocument/2006/relationships/image" Target="../media/image791.png"/><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771.png"/><Relationship Id="rId10" Type="http://schemas.openxmlformats.org/officeDocument/2006/relationships/image" Target="../media/image82.png"/><Relationship Id="rId4" Type="http://schemas.openxmlformats.org/officeDocument/2006/relationships/image" Target="../media/image760.png"/><Relationship Id="rId9" Type="http://schemas.openxmlformats.org/officeDocument/2006/relationships/image" Target="../media/image811.pn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png"/><Relationship Id="rId1" Type="http://schemas.openxmlformats.org/officeDocument/2006/relationships/slideLayout" Target="../slideLayouts/slideLayout3.xml"/><Relationship Id="rId5" Type="http://schemas.openxmlformats.org/officeDocument/2006/relationships/image" Target="../media/image92.png"/><Relationship Id="rId4" Type="http://schemas.openxmlformats.org/officeDocument/2006/relationships/image" Target="../media/image91.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3.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2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95.png"/><Relationship Id="rId1" Type="http://schemas.openxmlformats.org/officeDocument/2006/relationships/slideLayout" Target="../slideLayouts/slideLayout3.xml"/><Relationship Id="rId5" Type="http://schemas.openxmlformats.org/officeDocument/2006/relationships/image" Target="../media/image106.png"/><Relationship Id="rId4" Type="http://schemas.openxmlformats.org/officeDocument/2006/relationships/image" Target="../media/image93.png"/></Relationships>
</file>

<file path=ppt/slides/_rels/slide23.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image" Target="../media/image107.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95.png"/><Relationship Id="rId1" Type="http://schemas.openxmlformats.org/officeDocument/2006/relationships/slideLayout" Target="../slideLayouts/slideLayout3.xml"/><Relationship Id="rId6" Type="http://schemas.openxmlformats.org/officeDocument/2006/relationships/customXml" Target="../ink/ink50.xml"/><Relationship Id="rId11" Type="http://schemas.openxmlformats.org/officeDocument/2006/relationships/image" Target="../media/image113.png"/><Relationship Id="rId5" Type="http://schemas.openxmlformats.org/officeDocument/2006/relationships/image" Target="../media/image108.png"/><Relationship Id="rId10" Type="http://schemas.openxmlformats.org/officeDocument/2006/relationships/image" Target="../media/image112.png"/><Relationship Id="rId4" Type="http://schemas.openxmlformats.org/officeDocument/2006/relationships/customXml" Target="../ink/ink49.xml"/><Relationship Id="rId9" Type="http://schemas.openxmlformats.org/officeDocument/2006/relationships/image" Target="../media/image111.png"/></Relationships>
</file>

<file path=ppt/slides/_rels/slide2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6.png"/><Relationship Id="rId7" Type="http://schemas.openxmlformats.org/officeDocument/2006/relationships/image" Target="../media/image119.png"/><Relationship Id="rId12" Type="http://schemas.openxmlformats.org/officeDocument/2006/relationships/image" Target="../media/image123.png"/><Relationship Id="rId2" Type="http://schemas.openxmlformats.org/officeDocument/2006/relationships/customXml" Target="../ink/ink51.xml"/><Relationship Id="rId1" Type="http://schemas.openxmlformats.org/officeDocument/2006/relationships/slideLayout" Target="../slideLayouts/slideLayout3.xml"/><Relationship Id="rId6" Type="http://schemas.openxmlformats.org/officeDocument/2006/relationships/image" Target="../media/image118.png"/><Relationship Id="rId11" Type="http://schemas.openxmlformats.org/officeDocument/2006/relationships/image" Target="../media/image122.png"/><Relationship Id="rId5" Type="http://schemas.openxmlformats.org/officeDocument/2006/relationships/image" Target="../media/image117.png"/><Relationship Id="rId10" Type="http://schemas.openxmlformats.org/officeDocument/2006/relationships/image" Target="../media/image93.png"/><Relationship Id="rId4" Type="http://schemas.openxmlformats.org/officeDocument/2006/relationships/customXml" Target="../ink/ink52.xml"/><Relationship Id="rId9" Type="http://schemas.openxmlformats.org/officeDocument/2006/relationships/image" Target="../media/image121.png"/></Relationships>
</file>

<file path=ppt/slides/_rels/slide25.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4.png"/><Relationship Id="rId7" Type="http://schemas.openxmlformats.org/officeDocument/2006/relationships/customXml" Target="../ink/ink53.xml"/><Relationship Id="rId2" Type="http://schemas.openxmlformats.org/officeDocument/2006/relationships/image" Target="../media/image95.png"/><Relationship Id="rId1" Type="http://schemas.openxmlformats.org/officeDocument/2006/relationships/slideLayout" Target="../slideLayouts/slideLayout3.xml"/><Relationship Id="rId6" Type="http://schemas.openxmlformats.org/officeDocument/2006/relationships/image" Target="../media/image127.png"/><Relationship Id="rId5" Type="http://schemas.openxmlformats.org/officeDocument/2006/relationships/image" Target="../media/image126.png"/><Relationship Id="rId10" Type="http://schemas.openxmlformats.org/officeDocument/2006/relationships/image" Target="../media/image130.png"/><Relationship Id="rId4" Type="http://schemas.openxmlformats.org/officeDocument/2006/relationships/image" Target="../media/image125.png"/><Relationship Id="rId9" Type="http://schemas.openxmlformats.org/officeDocument/2006/relationships/image" Target="../media/image129.png"/></Relationships>
</file>

<file path=ppt/slides/_rels/slide26.xml.rels><?xml version="1.0" encoding="UTF-8" standalone="yes"?>
<Relationships xmlns="http://schemas.openxmlformats.org/package/2006/relationships"><Relationship Id="rId3" Type="http://schemas.openxmlformats.org/officeDocument/2006/relationships/image" Target="../media/image980.png"/><Relationship Id="rId1" Type="http://schemas.openxmlformats.org/officeDocument/2006/relationships/slideLayout" Target="../slideLayouts/slideLayout1.xml"/><Relationship Id="rId5" Type="http://schemas.openxmlformats.org/officeDocument/2006/relationships/image" Target="../media/image132.png"/><Relationship Id="rId4" Type="http://schemas.openxmlformats.org/officeDocument/2006/relationships/image" Target="../media/image131.png"/></Relationships>
</file>

<file path=ppt/slides/_rels/slide27.xml.rels><?xml version="1.0" encoding="UTF-8" standalone="yes"?>
<Relationships xmlns="http://schemas.openxmlformats.org/package/2006/relationships"><Relationship Id="rId3" Type="http://schemas.openxmlformats.org/officeDocument/2006/relationships/image" Target="../media/image980.png"/><Relationship Id="rId2" Type="http://schemas.openxmlformats.org/officeDocument/2006/relationships/image" Target="../media/image133.png"/><Relationship Id="rId1" Type="http://schemas.openxmlformats.org/officeDocument/2006/relationships/slideLayout" Target="../slideLayouts/slideLayout1.xml"/><Relationship Id="rId6" Type="http://schemas.openxmlformats.org/officeDocument/2006/relationships/image" Target="../media/image1030.png"/><Relationship Id="rId5" Type="http://schemas.openxmlformats.org/officeDocument/2006/relationships/image" Target="../media/image1020.png"/><Relationship Id="rId4" Type="http://schemas.openxmlformats.org/officeDocument/2006/relationships/image" Target="../media/image990.png"/></Relationships>
</file>

<file path=ppt/slides/_rels/slide2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1.xml"/><Relationship Id="rId4" Type="http://schemas.openxmlformats.org/officeDocument/2006/relationships/image" Target="../media/image136.png"/></Relationships>
</file>

<file path=ppt/slides/_rels/slide29.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image" Target="../media/image137.png"/><Relationship Id="rId1" Type="http://schemas.openxmlformats.org/officeDocument/2006/relationships/slideLayout" Target="../slideLayouts/slideLayout1.xml"/><Relationship Id="rId6" Type="http://schemas.openxmlformats.org/officeDocument/2006/relationships/image" Target="../media/image1050.png"/><Relationship Id="rId5" Type="http://schemas.openxmlformats.org/officeDocument/2006/relationships/image" Target="../media/image136.png"/><Relationship Id="rId4" Type="http://schemas.openxmlformats.org/officeDocument/2006/relationships/image" Target="../media/image10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7.wmf"/><Relationship Id="rId18" Type="http://schemas.openxmlformats.org/officeDocument/2006/relationships/image" Target="../media/image150.wmf"/><Relationship Id="rId3" Type="http://schemas.openxmlformats.org/officeDocument/2006/relationships/oleObject" Target="../embeddings/oleObject1.bin"/><Relationship Id="rId7" Type="http://schemas.openxmlformats.org/officeDocument/2006/relationships/image" Target="../media/image143.wmf"/><Relationship Id="rId12" Type="http://schemas.openxmlformats.org/officeDocument/2006/relationships/oleObject" Target="../embeddings/oleObject4.bin"/><Relationship Id="rId17" Type="http://schemas.openxmlformats.org/officeDocument/2006/relationships/oleObject" Target="../embeddings/oleObject6.bin"/><Relationship Id="rId2" Type="http://schemas.openxmlformats.org/officeDocument/2006/relationships/image" Target="../media/image140.png"/><Relationship Id="rId16" Type="http://schemas.openxmlformats.org/officeDocument/2006/relationships/image" Target="../media/image149.wmf"/><Relationship Id="rId1" Type="http://schemas.openxmlformats.org/officeDocument/2006/relationships/slideLayout" Target="../slideLayouts/slideLayout1.xml"/><Relationship Id="rId6" Type="http://schemas.openxmlformats.org/officeDocument/2006/relationships/oleObject" Target="../embeddings/oleObject2.bin"/><Relationship Id="rId11" Type="http://schemas.openxmlformats.org/officeDocument/2006/relationships/image" Target="../media/image146.png"/><Relationship Id="rId5" Type="http://schemas.openxmlformats.org/officeDocument/2006/relationships/image" Target="../media/image142.png"/><Relationship Id="rId15" Type="http://schemas.openxmlformats.org/officeDocument/2006/relationships/oleObject" Target="../embeddings/oleObject5.bin"/><Relationship Id="rId10" Type="http://schemas.openxmlformats.org/officeDocument/2006/relationships/image" Target="../media/image145.wmf"/><Relationship Id="rId19" Type="http://schemas.openxmlformats.org/officeDocument/2006/relationships/image" Target="../media/image151.png"/><Relationship Id="rId4" Type="http://schemas.openxmlformats.org/officeDocument/2006/relationships/image" Target="../media/image141.wmf"/><Relationship Id="rId9" Type="http://schemas.openxmlformats.org/officeDocument/2006/relationships/oleObject" Target="../embeddings/oleObject3.bin"/><Relationship Id="rId14" Type="http://schemas.openxmlformats.org/officeDocument/2006/relationships/image" Target="../media/image148.png"/></Relationships>
</file>

<file path=ppt/slides/_rels/slide32.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152.png"/><Relationship Id="rId1" Type="http://schemas.openxmlformats.org/officeDocument/2006/relationships/slideLayout" Target="../slideLayouts/slideLayout3.xml"/><Relationship Id="rId4" Type="http://schemas.openxmlformats.org/officeDocument/2006/relationships/image" Target="../media/image1080.png"/></Relationships>
</file>

<file path=ppt/slides/_rels/slide33.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customXml" Target="../ink/ink58.xml"/><Relationship Id="rId18" Type="http://schemas.openxmlformats.org/officeDocument/2006/relationships/image" Target="../media/image1130.png"/><Relationship Id="rId3" Type="http://schemas.openxmlformats.org/officeDocument/2006/relationships/image" Target="../media/image1090.png"/><Relationship Id="rId7" Type="http://schemas.openxmlformats.org/officeDocument/2006/relationships/customXml" Target="../ink/ink55.xml"/><Relationship Id="rId12" Type="http://schemas.openxmlformats.org/officeDocument/2006/relationships/image" Target="../media/image181.png"/><Relationship Id="rId17" Type="http://schemas.openxmlformats.org/officeDocument/2006/relationships/image" Target="../media/image1120.png"/><Relationship Id="rId2" Type="http://schemas.openxmlformats.org/officeDocument/2006/relationships/image" Target="../media/image152.png"/><Relationship Id="rId16" Type="http://schemas.openxmlformats.org/officeDocument/2006/relationships/image" Target="../media/image1110.png"/><Relationship Id="rId1" Type="http://schemas.openxmlformats.org/officeDocument/2006/relationships/slideLayout" Target="../slideLayouts/slideLayout3.xml"/><Relationship Id="rId6" Type="http://schemas.openxmlformats.org/officeDocument/2006/relationships/image" Target="../media/image177.png"/><Relationship Id="rId11" Type="http://schemas.openxmlformats.org/officeDocument/2006/relationships/customXml" Target="../ink/ink57.xml"/><Relationship Id="rId5" Type="http://schemas.openxmlformats.org/officeDocument/2006/relationships/customXml" Target="../ink/ink54.xml"/><Relationship Id="rId15" Type="http://schemas.openxmlformats.org/officeDocument/2006/relationships/customXml" Target="../ink/ink59.xml"/><Relationship Id="rId10" Type="http://schemas.openxmlformats.org/officeDocument/2006/relationships/image" Target="../media/image179.png"/><Relationship Id="rId4" Type="http://schemas.openxmlformats.org/officeDocument/2006/relationships/image" Target="../media/image153.png"/><Relationship Id="rId9" Type="http://schemas.openxmlformats.org/officeDocument/2006/relationships/customXml" Target="../ink/ink56.xml"/><Relationship Id="rId14" Type="http://schemas.openxmlformats.org/officeDocument/2006/relationships/image" Target="../media/image182.png"/></Relationships>
</file>

<file path=ppt/slides/_rels/slide34.xml.rels><?xml version="1.0" encoding="UTF-8" standalone="yes"?>
<Relationships xmlns="http://schemas.openxmlformats.org/package/2006/relationships"><Relationship Id="rId8" Type="http://schemas.openxmlformats.org/officeDocument/2006/relationships/image" Target="../media/image1200.png"/><Relationship Id="rId3" Type="http://schemas.openxmlformats.org/officeDocument/2006/relationships/image" Target="../media/image154.png"/><Relationship Id="rId7" Type="http://schemas.openxmlformats.org/officeDocument/2006/relationships/image" Target="../media/image1190.png"/><Relationship Id="rId2" Type="http://schemas.openxmlformats.org/officeDocument/2006/relationships/image" Target="../media/image1140.png"/><Relationship Id="rId1" Type="http://schemas.openxmlformats.org/officeDocument/2006/relationships/slideLayout" Target="../slideLayouts/slideLayout3.xml"/><Relationship Id="rId6" Type="http://schemas.openxmlformats.org/officeDocument/2006/relationships/image" Target="../media/image1180.png"/><Relationship Id="rId5" Type="http://schemas.openxmlformats.org/officeDocument/2006/relationships/image" Target="../media/image1170.png"/><Relationship Id="rId4" Type="http://schemas.openxmlformats.org/officeDocument/2006/relationships/image" Target="../media/image1160.png"/></Relationships>
</file>

<file path=ppt/slides/_rels/slide35.xml.rels><?xml version="1.0" encoding="UTF-8" standalone="yes"?>
<Relationships xmlns="http://schemas.openxmlformats.org/package/2006/relationships"><Relationship Id="rId8" Type="http://schemas.openxmlformats.org/officeDocument/2006/relationships/image" Target="../media/image1220.png"/><Relationship Id="rId13" Type="http://schemas.openxmlformats.org/officeDocument/2006/relationships/image" Target="../media/image1240.png"/><Relationship Id="rId3" Type="http://schemas.openxmlformats.org/officeDocument/2006/relationships/image" Target="../media/image1760.png"/><Relationship Id="rId7" Type="http://schemas.openxmlformats.org/officeDocument/2006/relationships/image" Target="../media/image1210.png"/><Relationship Id="rId12" Type="http://schemas.openxmlformats.org/officeDocument/2006/relationships/image" Target="../media/image1230.png"/><Relationship Id="rId2" Type="http://schemas.openxmlformats.org/officeDocument/2006/relationships/image" Target="../media/image1750.png"/><Relationship Id="rId1" Type="http://schemas.openxmlformats.org/officeDocument/2006/relationships/slideLayout" Target="../slideLayouts/slideLayout3.xml"/><Relationship Id="rId6" Type="http://schemas.openxmlformats.org/officeDocument/2006/relationships/image" Target="../media/image1790.png"/><Relationship Id="rId11" Type="http://schemas.openxmlformats.org/officeDocument/2006/relationships/customXml" Target="../ink/ink60.xml"/><Relationship Id="rId5" Type="http://schemas.openxmlformats.org/officeDocument/2006/relationships/image" Target="../media/image1780.png"/><Relationship Id="rId10" Type="http://schemas.openxmlformats.org/officeDocument/2006/relationships/image" Target="../media/image154.png"/><Relationship Id="rId4" Type="http://schemas.openxmlformats.org/officeDocument/2006/relationships/image" Target="../media/image1770.png"/><Relationship Id="rId9" Type="http://schemas.openxmlformats.org/officeDocument/2006/relationships/image" Target="../media/image1841.png"/></Relationships>
</file>

<file path=ppt/slides/_rels/slide36.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270.png"/><Relationship Id="rId2" Type="http://schemas.openxmlformats.org/officeDocument/2006/relationships/image" Target="../media/image1600.png"/><Relationship Id="rId1" Type="http://schemas.openxmlformats.org/officeDocument/2006/relationships/slideLayout" Target="../slideLayouts/slideLayout3.xml"/><Relationship Id="rId6" Type="http://schemas.openxmlformats.org/officeDocument/2006/relationships/image" Target="../media/image154.png"/><Relationship Id="rId5" Type="http://schemas.openxmlformats.org/officeDocument/2006/relationships/image" Target="../media/image1260.png"/><Relationship Id="rId4" Type="http://schemas.openxmlformats.org/officeDocument/2006/relationships/image" Target="../media/image1250.png"/></Relationships>
</file>

<file path=ppt/slides/_rels/slide37.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670.png"/><Relationship Id="rId7" Type="http://schemas.openxmlformats.org/officeDocument/2006/relationships/image" Target="../media/image1280.png"/><Relationship Id="rId2" Type="http://schemas.openxmlformats.org/officeDocument/2006/relationships/image" Target="../media/image1660.png"/><Relationship Id="rId1" Type="http://schemas.openxmlformats.org/officeDocument/2006/relationships/slideLayout" Target="../slideLayouts/slideLayout3.xml"/><Relationship Id="rId6" Type="http://schemas.openxmlformats.org/officeDocument/2006/relationships/image" Target="../media/image1700.png"/><Relationship Id="rId4" Type="http://schemas.openxmlformats.org/officeDocument/2006/relationships/image" Target="../media/image1840.png"/></Relationships>
</file>

<file path=ppt/slides/_rels/slide38.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image" Target="../media/image155.png"/><Relationship Id="rId1" Type="http://schemas.openxmlformats.org/officeDocument/2006/relationships/slideLayout" Target="../slideLayouts/slideLayout2.xml"/><Relationship Id="rId4" Type="http://schemas.openxmlformats.org/officeDocument/2006/relationships/image" Target="../media/image440.png"/></Relationships>
</file>

<file path=ppt/slides/_rels/slide39.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10.png"/><Relationship Id="rId4" Type="http://schemas.openxmlformats.org/officeDocument/2006/relationships/customXml" Target="../ink/ink1.xml"/></Relationships>
</file>

<file path=ppt/slides/_rels/slide40.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460.png"/><Relationship Id="rId1" Type="http://schemas.openxmlformats.org/officeDocument/2006/relationships/slideLayout" Target="../slideLayouts/slideLayout2.xml"/><Relationship Id="rId4" Type="http://schemas.openxmlformats.org/officeDocument/2006/relationships/image" Target="../media/image156.png"/></Relationships>
</file>

<file path=ppt/slides/_rels/slide41.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8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customXml" Target="../ink/ink3.xml"/><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customXml" Target="../ink/ink5.xml"/><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customXml" Target="../ink/ink2.xml"/><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customXml" Target="../ink/ink6.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customXml" Target="../ink/ink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xfrm>
            <a:off x="685800" y="2895600"/>
            <a:ext cx="7696200" cy="3505200"/>
          </a:xfrm>
          <a:prstGeom prst="rect">
            <a:avLst/>
          </a:prstGeom>
        </p:spPr>
        <p:txBody>
          <a:bodyPr lIns="0" tIns="0" rIns="0" bIns="0">
            <a:normAutofit/>
          </a:bodyPr>
          <a:lstStyle/>
          <a:p>
            <a:pPr lvl="0">
              <a:defRPr sz="1800"/>
            </a:pP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EEL 3004 </a:t>
            </a:r>
            <a:r>
              <a:rPr lang="en-US" sz="2800" dirty="0">
                <a:effectLst>
                  <a:outerShdw blurRad="12700" dist="25400" dir="2700000" rotWithShape="0">
                    <a:srgbClr val="DDDDDD"/>
                  </a:outerShdw>
                </a:effectLst>
                <a:latin typeface="Times New Roman Bold"/>
                <a:cs typeface="Times New Roman Bold"/>
              </a:rPr>
              <a:t>Linear Circuits I</a:t>
            </a:r>
            <a:br>
              <a:rPr lang="en-US" sz="2800" dirty="0">
                <a:effectLst>
                  <a:outerShdw blurRad="12700" dist="25400" dir="2700000" rotWithShape="0">
                    <a:srgbClr val="DDDDDD"/>
                  </a:outerShdw>
                </a:effectLst>
                <a:latin typeface="Times New Roman Bold"/>
                <a:cs typeface="Times New Roman Bold"/>
              </a:rPr>
            </a:b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 Lecture #4 </a:t>
            </a: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i="1" dirty="0">
                <a:solidFill>
                  <a:srgbClr val="FF0000"/>
                </a:solidFill>
                <a:effectLst>
                  <a:outerShdw blurRad="12700" dist="25400" dir="2700000" rotWithShape="0">
                    <a:srgbClr val="DDDDDD"/>
                  </a:outerShdw>
                </a:effectLst>
                <a:latin typeface="Times New Roman Bold"/>
                <a:ea typeface="Times New Roman Bold"/>
                <a:cs typeface="Times New Roman Bold"/>
                <a:sym typeface="Times New Roman Bold"/>
              </a:rPr>
              <a:t>Equivalent Resistors</a:t>
            </a:r>
            <a:endParaRPr sz="1600" dirty="0">
              <a:effectLst>
                <a:outerShdw blurRad="12700" dist="25400" dir="2700000" rotWithShape="0">
                  <a:srgbClr val="DDDDDD"/>
                </a:outerShdw>
              </a:effectLst>
            </a:endParaRPr>
          </a:p>
        </p:txBody>
      </p:sp>
      <p:pic>
        <p:nvPicPr>
          <p:cNvPr id="34" name="image.png"/>
          <p:cNvPicPr/>
          <p:nvPr/>
        </p:nvPicPr>
        <p:blipFill>
          <a:blip r:embed="rId2"/>
          <a:stretch>
            <a:fillRect/>
          </a:stretch>
        </p:blipFill>
        <p:spPr>
          <a:xfrm>
            <a:off x="2819400" y="685800"/>
            <a:ext cx="2857500" cy="1752600"/>
          </a:xfrm>
          <a:prstGeom prst="rect">
            <a:avLst/>
          </a:prstGeom>
          <a:ln w="12700">
            <a:miter lim="400000"/>
          </a:ln>
        </p:spPr>
      </p:pic>
    </p:spTree>
    <p:extLst>
      <p:ext uri="{BB962C8B-B14F-4D97-AF65-F5344CB8AC3E}">
        <p14:creationId xmlns:p14="http://schemas.microsoft.com/office/powerpoint/2010/main" val="394664815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3200" b="1" dirty="0"/>
              <a:t>Resistors in Parallel</a:t>
            </a:r>
            <a:endParaRPr lang="en-US" b="1" dirty="0"/>
          </a:p>
        </p:txBody>
      </p:sp>
      <p:sp>
        <p:nvSpPr>
          <p:cNvPr id="8" name="Rectangle 7"/>
          <p:cNvSpPr/>
          <p:nvPr/>
        </p:nvSpPr>
        <p:spPr>
          <a:xfrm>
            <a:off x="2255975" y="5984247"/>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Resistors in Parallel</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685800" y="1219200"/>
            <a:ext cx="7772400" cy="2209800"/>
          </a:xfrm>
        </p:spPr>
        <p:txBody>
          <a:bodyPr/>
          <a:lstStyle/>
          <a:p>
            <a:pPr marL="0" indent="0">
              <a:buNone/>
            </a:pPr>
            <a:r>
              <a:rPr lang="en-US" sz="2000" b="1" dirty="0">
                <a:solidFill>
                  <a:srgbClr val="FF0000"/>
                </a:solidFill>
              </a:rPr>
              <a:t>Resistors in Parallel:</a:t>
            </a:r>
          </a:p>
          <a:p>
            <a:pPr marL="457200" lvl="1" indent="0">
              <a:buNone/>
            </a:pPr>
            <a:r>
              <a:rPr lang="en-US" sz="2000" dirty="0"/>
              <a:t>Both ends of one element are connected to both ends of the other element.</a:t>
            </a:r>
          </a:p>
          <a:p>
            <a:pPr marL="457200" lvl="1" indent="0">
              <a:buNone/>
            </a:pPr>
            <a:endParaRPr lang="en-US" sz="2000" dirty="0"/>
          </a:p>
          <a:p>
            <a:pPr marL="457200" lvl="1" indent="0">
              <a:buNone/>
            </a:pPr>
            <a:r>
              <a:rPr lang="en-US" sz="2000" dirty="0"/>
              <a:t>The voltage across the first element equals the voltage across the second element.</a:t>
            </a:r>
          </a:p>
          <a:p>
            <a:pPr lvl="1"/>
            <a:endParaRPr lang="en-US" sz="20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325" y="3169830"/>
            <a:ext cx="2804616" cy="256967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D772249-0ABB-DAA0-60D7-CF05E0A8DAE7}"/>
                  </a:ext>
                </a:extLst>
              </p14:cNvPr>
              <p14:cNvContentPartPr/>
              <p14:nvPr/>
            </p14:nvContentPartPr>
            <p14:xfrm>
              <a:off x="4345221" y="3440266"/>
              <a:ext cx="360" cy="360"/>
            </p14:xfrm>
          </p:contentPart>
        </mc:Choice>
        <mc:Fallback xmlns="">
          <p:pic>
            <p:nvPicPr>
              <p:cNvPr id="3" name="Ink 2">
                <a:extLst>
                  <a:ext uri="{FF2B5EF4-FFF2-40B4-BE49-F238E27FC236}">
                    <a16:creationId xmlns:a16="http://schemas.microsoft.com/office/drawing/2014/main" id="{9D772249-0ABB-DAA0-60D7-CF05E0A8DAE7}"/>
                  </a:ext>
                </a:extLst>
              </p:cNvPr>
              <p:cNvPicPr/>
              <p:nvPr/>
            </p:nvPicPr>
            <p:blipFill>
              <a:blip r:embed="rId4"/>
              <a:stretch>
                <a:fillRect/>
              </a:stretch>
            </p:blipFill>
            <p:spPr>
              <a:xfrm>
                <a:off x="4282221" y="337726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442AF0D-81A5-1B66-22DD-350991115014}"/>
                  </a:ext>
                </a:extLst>
              </p14:cNvPr>
              <p14:cNvContentPartPr/>
              <p14:nvPr/>
            </p14:nvContentPartPr>
            <p14:xfrm>
              <a:off x="3296541" y="3452866"/>
              <a:ext cx="360" cy="360"/>
            </p14:xfrm>
          </p:contentPart>
        </mc:Choice>
        <mc:Fallback xmlns="">
          <p:pic>
            <p:nvPicPr>
              <p:cNvPr id="5" name="Ink 4">
                <a:extLst>
                  <a:ext uri="{FF2B5EF4-FFF2-40B4-BE49-F238E27FC236}">
                    <a16:creationId xmlns:a16="http://schemas.microsoft.com/office/drawing/2014/main" id="{8442AF0D-81A5-1B66-22DD-350991115014}"/>
                  </a:ext>
                </a:extLst>
              </p:cNvPr>
              <p:cNvPicPr/>
              <p:nvPr/>
            </p:nvPicPr>
            <p:blipFill>
              <a:blip r:embed="rId4"/>
              <a:stretch>
                <a:fillRect/>
              </a:stretch>
            </p:blipFill>
            <p:spPr>
              <a:xfrm>
                <a:off x="3233901" y="339022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A3EF350-9169-BFCC-195C-441EB887D4E0}"/>
                  </a:ext>
                </a:extLst>
              </p14:cNvPr>
              <p14:cNvContentPartPr/>
              <p14:nvPr/>
            </p14:nvContentPartPr>
            <p14:xfrm>
              <a:off x="3306261" y="5520706"/>
              <a:ext cx="360" cy="360"/>
            </p14:xfrm>
          </p:contentPart>
        </mc:Choice>
        <mc:Fallback xmlns="">
          <p:pic>
            <p:nvPicPr>
              <p:cNvPr id="7" name="Ink 6">
                <a:extLst>
                  <a:ext uri="{FF2B5EF4-FFF2-40B4-BE49-F238E27FC236}">
                    <a16:creationId xmlns:a16="http://schemas.microsoft.com/office/drawing/2014/main" id="{CA3EF350-9169-BFCC-195C-441EB887D4E0}"/>
                  </a:ext>
                </a:extLst>
              </p:cNvPr>
              <p:cNvPicPr/>
              <p:nvPr/>
            </p:nvPicPr>
            <p:blipFill>
              <a:blip r:embed="rId4"/>
              <a:stretch>
                <a:fillRect/>
              </a:stretch>
            </p:blipFill>
            <p:spPr>
              <a:xfrm>
                <a:off x="3243261" y="545770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149C8A27-FA41-F6DF-1A4E-0ED521A74989}"/>
                  </a:ext>
                </a:extLst>
              </p14:cNvPr>
              <p14:cNvContentPartPr/>
              <p14:nvPr/>
            </p14:nvContentPartPr>
            <p14:xfrm>
              <a:off x="4348821" y="5493706"/>
              <a:ext cx="360" cy="360"/>
            </p14:xfrm>
          </p:contentPart>
        </mc:Choice>
        <mc:Fallback xmlns="">
          <p:pic>
            <p:nvPicPr>
              <p:cNvPr id="9" name="Ink 8">
                <a:extLst>
                  <a:ext uri="{FF2B5EF4-FFF2-40B4-BE49-F238E27FC236}">
                    <a16:creationId xmlns:a16="http://schemas.microsoft.com/office/drawing/2014/main" id="{149C8A27-FA41-F6DF-1A4E-0ED521A74989}"/>
                  </a:ext>
                </a:extLst>
              </p:cNvPr>
              <p:cNvPicPr/>
              <p:nvPr/>
            </p:nvPicPr>
            <p:blipFill>
              <a:blip r:embed="rId4"/>
              <a:stretch>
                <a:fillRect/>
              </a:stretch>
            </p:blipFill>
            <p:spPr>
              <a:xfrm>
                <a:off x="4286181" y="5431066"/>
                <a:ext cx="126000" cy="126000"/>
              </a:xfrm>
              <a:prstGeom prst="rect">
                <a:avLst/>
              </a:prstGeom>
            </p:spPr>
          </p:pic>
        </mc:Fallback>
      </mc:AlternateContent>
      <p:sp>
        <p:nvSpPr>
          <p:cNvPr id="10" name="Rounded Rectangle 9">
            <a:extLst>
              <a:ext uri="{FF2B5EF4-FFF2-40B4-BE49-F238E27FC236}">
                <a16:creationId xmlns:a16="http://schemas.microsoft.com/office/drawing/2014/main" id="{F1D18718-0C8B-5542-4032-FF17B17FA8A0}"/>
              </a:ext>
            </a:extLst>
          </p:cNvPr>
          <p:cNvSpPr/>
          <p:nvPr/>
        </p:nvSpPr>
        <p:spPr>
          <a:xfrm>
            <a:off x="3108960" y="3169830"/>
            <a:ext cx="1386840" cy="412466"/>
          </a:xfrm>
          <a:prstGeom prst="roundRect">
            <a:avLst/>
          </a:prstGeom>
          <a:solidFill>
            <a:schemeClr val="accent1">
              <a:lumMod val="40000"/>
              <a:lumOff val="60000"/>
              <a:alpha val="51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11" name="Rounded Rectangle 10">
            <a:extLst>
              <a:ext uri="{FF2B5EF4-FFF2-40B4-BE49-F238E27FC236}">
                <a16:creationId xmlns:a16="http://schemas.microsoft.com/office/drawing/2014/main" id="{AFA5F35C-9E55-2C80-03E2-E500D26DCD44}"/>
              </a:ext>
            </a:extLst>
          </p:cNvPr>
          <p:cNvSpPr/>
          <p:nvPr/>
        </p:nvSpPr>
        <p:spPr>
          <a:xfrm>
            <a:off x="3108960" y="5287473"/>
            <a:ext cx="1386840" cy="412466"/>
          </a:xfrm>
          <a:prstGeom prst="roundRect">
            <a:avLst/>
          </a:prstGeom>
          <a:solidFill>
            <a:schemeClr val="accent1">
              <a:lumMod val="40000"/>
              <a:lumOff val="60000"/>
              <a:alpha val="51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12" name="TextBox 11">
            <a:extLst>
              <a:ext uri="{FF2B5EF4-FFF2-40B4-BE49-F238E27FC236}">
                <a16:creationId xmlns:a16="http://schemas.microsoft.com/office/drawing/2014/main" id="{C301B569-9244-A405-411B-45315F1DC701}"/>
              </a:ext>
            </a:extLst>
          </p:cNvPr>
          <p:cNvSpPr txBox="1"/>
          <p:nvPr/>
        </p:nvSpPr>
        <p:spPr>
          <a:xfrm>
            <a:off x="237218" y="3798551"/>
            <a:ext cx="2161737"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b="0" i="1" u="none" strike="noStrike" cap="none" spc="0" normalizeH="0" baseline="0" dirty="0">
                <a:ln>
                  <a:noFill/>
                </a:ln>
                <a:solidFill>
                  <a:srgbClr val="FF0000"/>
                </a:solidFill>
                <a:effectLst/>
                <a:uFillTx/>
                <a:latin typeface="Times New Roman"/>
                <a:ea typeface="Times New Roman"/>
                <a:cs typeface="Times New Roman"/>
                <a:sym typeface="Times New Roman"/>
              </a:rPr>
              <a:t>R1 and R2 share the same node in BOTH sides</a:t>
            </a:r>
          </a:p>
        </p:txBody>
      </p:sp>
      <p:cxnSp>
        <p:nvCxnSpPr>
          <p:cNvPr id="13" name="Straight Arrow Connector 12">
            <a:extLst>
              <a:ext uri="{FF2B5EF4-FFF2-40B4-BE49-F238E27FC236}">
                <a16:creationId xmlns:a16="http://schemas.microsoft.com/office/drawing/2014/main" id="{17CD8DAF-313E-CCEB-0525-7EAA316D26F8}"/>
              </a:ext>
            </a:extLst>
          </p:cNvPr>
          <p:cNvCxnSpPr>
            <a:cxnSpLocks/>
            <a:stCxn id="12" idx="3"/>
          </p:cNvCxnSpPr>
          <p:nvPr/>
        </p:nvCxnSpPr>
        <p:spPr>
          <a:xfrm flipV="1">
            <a:off x="2398955" y="3459750"/>
            <a:ext cx="710005" cy="938965"/>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2405F116-68AB-E112-0E3E-1407443BFF49}"/>
              </a:ext>
            </a:extLst>
          </p:cNvPr>
          <p:cNvCxnSpPr>
            <a:cxnSpLocks/>
          </p:cNvCxnSpPr>
          <p:nvPr/>
        </p:nvCxnSpPr>
        <p:spPr>
          <a:xfrm>
            <a:off x="2362733" y="4435931"/>
            <a:ext cx="746227" cy="850446"/>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A3EA8383-860C-52FD-61E0-0BD75618F612}"/>
                  </a:ext>
                </a:extLst>
              </p14:cNvPr>
              <p14:cNvContentPartPr/>
              <p14:nvPr/>
            </p14:nvContentPartPr>
            <p14:xfrm>
              <a:off x="4730061" y="3353146"/>
              <a:ext cx="108720" cy="181800"/>
            </p14:xfrm>
          </p:contentPart>
        </mc:Choice>
        <mc:Fallback xmlns="">
          <p:pic>
            <p:nvPicPr>
              <p:cNvPr id="19" name="Ink 18">
                <a:extLst>
                  <a:ext uri="{FF2B5EF4-FFF2-40B4-BE49-F238E27FC236}">
                    <a16:creationId xmlns:a16="http://schemas.microsoft.com/office/drawing/2014/main" id="{A3EA8383-860C-52FD-61E0-0BD75618F612}"/>
                  </a:ext>
                </a:extLst>
              </p:cNvPr>
              <p:cNvPicPr/>
              <p:nvPr/>
            </p:nvPicPr>
            <p:blipFill>
              <a:blip r:embed="rId9"/>
              <a:stretch>
                <a:fillRect/>
              </a:stretch>
            </p:blipFill>
            <p:spPr>
              <a:xfrm>
                <a:off x="4721421" y="3344506"/>
                <a:ext cx="1263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7D312F3E-B9D6-51A4-6BEB-458FF36AA58C}"/>
                  </a:ext>
                </a:extLst>
              </p14:cNvPr>
              <p14:cNvContentPartPr/>
              <p14:nvPr/>
            </p14:nvContentPartPr>
            <p14:xfrm>
              <a:off x="4687581" y="5429986"/>
              <a:ext cx="88200" cy="180720"/>
            </p14:xfrm>
          </p:contentPart>
        </mc:Choice>
        <mc:Fallback xmlns="">
          <p:pic>
            <p:nvPicPr>
              <p:cNvPr id="20" name="Ink 19">
                <a:extLst>
                  <a:ext uri="{FF2B5EF4-FFF2-40B4-BE49-F238E27FC236}">
                    <a16:creationId xmlns:a16="http://schemas.microsoft.com/office/drawing/2014/main" id="{7D312F3E-B9D6-51A4-6BEB-458FF36AA58C}"/>
                  </a:ext>
                </a:extLst>
              </p:cNvPr>
              <p:cNvPicPr/>
              <p:nvPr/>
            </p:nvPicPr>
            <p:blipFill>
              <a:blip r:embed="rId11"/>
              <a:stretch>
                <a:fillRect/>
              </a:stretch>
            </p:blipFill>
            <p:spPr>
              <a:xfrm>
                <a:off x="4678941" y="5421346"/>
                <a:ext cx="105840" cy="198360"/>
              </a:xfrm>
              <a:prstGeom prst="rect">
                <a:avLst/>
              </a:prstGeom>
            </p:spPr>
          </p:pic>
        </mc:Fallback>
      </mc:AlternateContent>
      <p:grpSp>
        <p:nvGrpSpPr>
          <p:cNvPr id="23" name="Group 22">
            <a:extLst>
              <a:ext uri="{FF2B5EF4-FFF2-40B4-BE49-F238E27FC236}">
                <a16:creationId xmlns:a16="http://schemas.microsoft.com/office/drawing/2014/main" id="{5C4FFFBE-D419-1276-1C2D-52604B18BEE8}"/>
              </a:ext>
            </a:extLst>
          </p:cNvPr>
          <p:cNvGrpSpPr/>
          <p:nvPr/>
        </p:nvGrpSpPr>
        <p:grpSpPr>
          <a:xfrm>
            <a:off x="4759941" y="3562306"/>
            <a:ext cx="81720" cy="199080"/>
            <a:chOff x="4759941" y="3562306"/>
            <a:chExt cx="81720" cy="199080"/>
          </a:xfrm>
        </p:grpSpPr>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5687727D-219F-7416-2619-583A23D00359}"/>
                    </a:ext>
                  </a:extLst>
                </p14:cNvPr>
                <p14:cNvContentPartPr/>
                <p14:nvPr/>
              </p14:nvContentPartPr>
              <p14:xfrm>
                <a:off x="4787301" y="3634306"/>
                <a:ext cx="54360" cy="127080"/>
              </p14:xfrm>
            </p:contentPart>
          </mc:Choice>
          <mc:Fallback xmlns="">
            <p:pic>
              <p:nvPicPr>
                <p:cNvPr id="21" name="Ink 20">
                  <a:extLst>
                    <a:ext uri="{FF2B5EF4-FFF2-40B4-BE49-F238E27FC236}">
                      <a16:creationId xmlns:a16="http://schemas.microsoft.com/office/drawing/2014/main" id="{5687727D-219F-7416-2619-583A23D00359}"/>
                    </a:ext>
                  </a:extLst>
                </p:cNvPr>
                <p:cNvPicPr/>
                <p:nvPr/>
              </p:nvPicPr>
              <p:blipFill>
                <a:blip r:embed="rId13"/>
                <a:stretch>
                  <a:fillRect/>
                </a:stretch>
              </p:blipFill>
              <p:spPr>
                <a:xfrm>
                  <a:off x="4778301" y="3625666"/>
                  <a:ext cx="72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76AE6153-590A-AE26-390B-A10DF54409A2}"/>
                    </a:ext>
                  </a:extLst>
                </p14:cNvPr>
                <p14:cNvContentPartPr/>
                <p14:nvPr/>
              </p14:nvContentPartPr>
              <p14:xfrm>
                <a:off x="4759941" y="3562306"/>
                <a:ext cx="360" cy="360"/>
              </p14:xfrm>
            </p:contentPart>
          </mc:Choice>
          <mc:Fallback xmlns="">
            <p:pic>
              <p:nvPicPr>
                <p:cNvPr id="22" name="Ink 21">
                  <a:extLst>
                    <a:ext uri="{FF2B5EF4-FFF2-40B4-BE49-F238E27FC236}">
                      <a16:creationId xmlns:a16="http://schemas.microsoft.com/office/drawing/2014/main" id="{76AE6153-590A-AE26-390B-A10DF54409A2}"/>
                    </a:ext>
                  </a:extLst>
                </p:cNvPr>
                <p:cNvPicPr/>
                <p:nvPr/>
              </p:nvPicPr>
              <p:blipFill>
                <a:blip r:embed="rId15"/>
                <a:stretch>
                  <a:fillRect/>
                </a:stretch>
              </p:blipFill>
              <p:spPr>
                <a:xfrm>
                  <a:off x="4750941" y="3553306"/>
                  <a:ext cx="18000" cy="18000"/>
                </a:xfrm>
                <a:prstGeom prst="rect">
                  <a:avLst/>
                </a:prstGeom>
              </p:spPr>
            </p:pic>
          </mc:Fallback>
        </mc:AlternateContent>
      </p:grpSp>
      <p:grpSp>
        <p:nvGrpSpPr>
          <p:cNvPr id="26" name="Group 25">
            <a:extLst>
              <a:ext uri="{FF2B5EF4-FFF2-40B4-BE49-F238E27FC236}">
                <a16:creationId xmlns:a16="http://schemas.microsoft.com/office/drawing/2014/main" id="{E8436EB0-38DC-BADE-6776-905E359A56A4}"/>
              </a:ext>
            </a:extLst>
          </p:cNvPr>
          <p:cNvGrpSpPr/>
          <p:nvPr/>
        </p:nvGrpSpPr>
        <p:grpSpPr>
          <a:xfrm>
            <a:off x="4855701" y="5629786"/>
            <a:ext cx="23760" cy="169920"/>
            <a:chOff x="4855701" y="5629786"/>
            <a:chExt cx="23760" cy="169920"/>
          </a:xfrm>
        </p:grpSpPr>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934D2FFE-CD41-06A9-727C-69403A475499}"/>
                    </a:ext>
                  </a:extLst>
                </p14:cNvPr>
                <p14:cNvContentPartPr/>
                <p14:nvPr/>
              </p14:nvContentPartPr>
              <p14:xfrm>
                <a:off x="4855701" y="5676226"/>
                <a:ext cx="23760" cy="123480"/>
              </p14:xfrm>
            </p:contentPart>
          </mc:Choice>
          <mc:Fallback xmlns="">
            <p:pic>
              <p:nvPicPr>
                <p:cNvPr id="24" name="Ink 23">
                  <a:extLst>
                    <a:ext uri="{FF2B5EF4-FFF2-40B4-BE49-F238E27FC236}">
                      <a16:creationId xmlns:a16="http://schemas.microsoft.com/office/drawing/2014/main" id="{934D2FFE-CD41-06A9-727C-69403A475499}"/>
                    </a:ext>
                  </a:extLst>
                </p:cNvPr>
                <p:cNvPicPr/>
                <p:nvPr/>
              </p:nvPicPr>
              <p:blipFill>
                <a:blip r:embed="rId17"/>
                <a:stretch>
                  <a:fillRect/>
                </a:stretch>
              </p:blipFill>
              <p:spPr>
                <a:xfrm>
                  <a:off x="4847061" y="5667226"/>
                  <a:ext cx="41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F71C5F63-F9E9-0308-7B1D-99AF62E09294}"/>
                    </a:ext>
                  </a:extLst>
                </p14:cNvPr>
                <p14:cNvContentPartPr/>
                <p14:nvPr/>
              </p14:nvContentPartPr>
              <p14:xfrm>
                <a:off x="4859301" y="5629786"/>
                <a:ext cx="360" cy="360"/>
              </p14:xfrm>
            </p:contentPart>
          </mc:Choice>
          <mc:Fallback xmlns="">
            <p:pic>
              <p:nvPicPr>
                <p:cNvPr id="25" name="Ink 24">
                  <a:extLst>
                    <a:ext uri="{FF2B5EF4-FFF2-40B4-BE49-F238E27FC236}">
                      <a16:creationId xmlns:a16="http://schemas.microsoft.com/office/drawing/2014/main" id="{F71C5F63-F9E9-0308-7B1D-99AF62E09294}"/>
                    </a:ext>
                  </a:extLst>
                </p:cNvPr>
                <p:cNvPicPr/>
                <p:nvPr/>
              </p:nvPicPr>
              <p:blipFill>
                <a:blip r:embed="rId15"/>
                <a:stretch>
                  <a:fillRect/>
                </a:stretch>
              </p:blipFill>
              <p:spPr>
                <a:xfrm>
                  <a:off x="4850661" y="5621146"/>
                  <a:ext cx="18000" cy="18000"/>
                </a:xfrm>
                <a:prstGeom prst="rect">
                  <a:avLst/>
                </a:prstGeom>
              </p:spPr>
            </p:pic>
          </mc:Fallback>
        </mc:AlternateContent>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971FBC8-9CEB-18B2-6A1A-303156DDD657}"/>
                  </a:ext>
                </a:extLst>
              </p:cNvPr>
              <p:cNvSpPr txBox="1"/>
              <p:nvPr/>
            </p:nvSpPr>
            <p:spPr>
              <a:xfrm>
                <a:off x="6051291" y="4090947"/>
                <a:ext cx="45720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b="0" i="1" smtClean="0">
                              <a:solidFill>
                                <a:srgbClr val="836967"/>
                              </a:solidFill>
                              <a:latin typeface="Cambria Math" panose="02040503050406030204" pitchFamily="18" charset="0"/>
                            </a:rPr>
                            <m:t>𝑖</m:t>
                          </m:r>
                          <m:r>
                            <a:rPr lang="en-US" b="0" i="1" smtClean="0">
                              <a:solidFill>
                                <a:srgbClr val="836967"/>
                              </a:solidFill>
                              <a:latin typeface="Cambria Math" panose="02040503050406030204" pitchFamily="18" charset="0"/>
                            </a:rPr>
                            <m:t>=</m:t>
                          </m:r>
                          <m:r>
                            <a:rPr lang="en-US" b="0" i="1" smtClean="0">
                              <a:solidFill>
                                <a:srgbClr val="836967"/>
                              </a:solidFill>
                              <a:latin typeface="Cambria Math" panose="02040503050406030204" pitchFamily="18" charset="0"/>
                            </a:rPr>
                            <m:t>𝑖</m:t>
                          </m:r>
                        </m:e>
                        <m:sub>
                          <m:r>
                            <a:rPr lang="en-US" b="0" i="1" smtClean="0">
                              <a:latin typeface="Cambria Math" panose="02040503050406030204" pitchFamily="18" charset="0"/>
                            </a:rPr>
                            <m:t>𝑅</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solidFill>
                                <a:srgbClr val="836967"/>
                              </a:solidFill>
                              <a:latin typeface="Cambria Math" panose="02040503050406030204" pitchFamily="18" charset="0"/>
                            </a:rPr>
                            <m:t>𝑖</m:t>
                          </m:r>
                        </m:e>
                        <m:sub>
                          <m:r>
                            <a:rPr lang="en-US" i="1">
                              <a:latin typeface="Cambria Math" panose="02040503050406030204" pitchFamily="18" charset="0"/>
                            </a:rPr>
                            <m:t>𝑅</m:t>
                          </m:r>
                          <m:r>
                            <a:rPr lang="en-US" b="0" i="1" smtClean="0">
                              <a:latin typeface="Cambria Math" panose="02040503050406030204" pitchFamily="18" charset="0"/>
                            </a:rPr>
                            <m:t>2</m:t>
                          </m:r>
                        </m:sub>
                      </m:sSub>
                    </m:oMath>
                  </m:oMathPara>
                </a14:m>
                <a:endParaRPr lang="en-US" dirty="0"/>
              </a:p>
            </p:txBody>
          </p:sp>
        </mc:Choice>
        <mc:Fallback xmlns="">
          <p:sp>
            <p:nvSpPr>
              <p:cNvPr id="28" name="TextBox 27">
                <a:extLst>
                  <a:ext uri="{FF2B5EF4-FFF2-40B4-BE49-F238E27FC236}">
                    <a16:creationId xmlns:a16="http://schemas.microsoft.com/office/drawing/2014/main" id="{A971FBC8-9CEB-18B2-6A1A-303156DDD657}"/>
                  </a:ext>
                </a:extLst>
              </p:cNvPr>
              <p:cNvSpPr txBox="1">
                <a:spLocks noRot="1" noChangeAspect="1" noMove="1" noResize="1" noEditPoints="1" noAdjustHandles="1" noChangeArrowheads="1" noChangeShapeType="1" noTextEdit="1"/>
              </p:cNvSpPr>
              <p:nvPr/>
            </p:nvSpPr>
            <p:spPr>
              <a:xfrm>
                <a:off x="6051291" y="4090947"/>
                <a:ext cx="4572000" cy="461665"/>
              </a:xfrm>
              <a:prstGeom prst="rect">
                <a:avLst/>
              </a:prstGeom>
              <a:blipFill>
                <a:blip r:embed="rId19"/>
                <a:stretch>
                  <a:fillRect l="-277" b="-2703"/>
                </a:stretch>
              </a:blipFill>
              <a:ln w="12700" cap="flat">
                <a:noFill/>
                <a:miter lim="400000"/>
              </a:ln>
              <a:effectLst/>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6F13F6C8-C06B-4049-9339-06B181727E36}"/>
              </a:ext>
            </a:extLst>
          </p:cNvPr>
          <p:cNvCxnSpPr>
            <a:cxnSpLocks/>
          </p:cNvCxnSpPr>
          <p:nvPr/>
        </p:nvCxnSpPr>
        <p:spPr>
          <a:xfrm flipH="1" flipV="1">
            <a:off x="4838781" y="3761386"/>
            <a:ext cx="1234596" cy="530725"/>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1B8E3E61-919E-FCD5-569A-F515440C2832}"/>
              </a:ext>
            </a:extLst>
          </p:cNvPr>
          <p:cNvCxnSpPr>
            <a:cxnSpLocks/>
          </p:cNvCxnSpPr>
          <p:nvPr/>
        </p:nvCxnSpPr>
        <p:spPr>
          <a:xfrm flipH="1">
            <a:off x="4940781" y="4329327"/>
            <a:ext cx="1096374" cy="1382689"/>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932369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idx="1"/>
              </p:nvPr>
            </p:nvSpPr>
            <p:spPr>
              <a:xfrm>
                <a:off x="266251" y="1157610"/>
                <a:ext cx="8060167" cy="699333"/>
              </a:xfrm>
            </p:spPr>
            <p:txBody>
              <a:bodyPr/>
              <a:lstStyle/>
              <a:p>
                <a:pPr marL="0" indent="0">
                  <a:buNone/>
                </a:pPr>
                <a:r>
                  <a:rPr lang="en-US" sz="2000" dirty="0"/>
                  <a:t>Consider the circuit shown, apply Ohm’s and Kirchoff’s voltage laws to find an expression for the equivalent resistor </a:t>
                </a:r>
                <a14:m>
                  <m:oMath xmlns:m="http://schemas.openxmlformats.org/officeDocument/2006/math">
                    <m:sSub>
                      <m:sSubPr>
                        <m:ctrlPr>
                          <a:rPr lang="en-US" sz="20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𝑒𝑞</m:t>
                        </m:r>
                      </m:sub>
                    </m:sSub>
                  </m:oMath>
                </a14:m>
                <a:r>
                  <a:rPr lang="en-US" sz="2000" dirty="0">
                    <a:effectLst/>
                  </a:rPr>
                  <a:t> </a:t>
                </a:r>
                <a:r>
                  <a:rPr lang="en-US" sz="2000" dirty="0"/>
                  <a:t>seen by the current source.</a:t>
                </a:r>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mc:Choice>
        <mc:Fallback xmlns="">
          <p:sp>
            <p:nvSpPr>
              <p:cNvPr id="4" name="Text Placeholder 3"/>
              <p:cNvSpPr>
                <a:spLocks noGrp="1" noRot="1" noChangeAspect="1" noMove="1" noResize="1" noEditPoints="1" noAdjustHandles="1" noChangeArrowheads="1" noChangeShapeType="1" noTextEdit="1"/>
              </p:cNvSpPr>
              <p:nvPr>
                <p:ph type="body" idx="1"/>
              </p:nvPr>
            </p:nvSpPr>
            <p:spPr>
              <a:xfrm>
                <a:off x="266251" y="1157610"/>
                <a:ext cx="8060167" cy="699333"/>
              </a:xfrm>
              <a:blipFill>
                <a:blip r:embed="rId2"/>
                <a:stretch>
                  <a:fillRect l="-1417" t="-5357" b="-16071"/>
                </a:stretch>
              </a:blipFill>
            </p:spPr>
            <p:txBody>
              <a:bodyPr/>
              <a:lstStyle/>
              <a:p>
                <a:r>
                  <a:rPr lang="en-US">
                    <a:noFill/>
                  </a:rPr>
                  <a:t> </a:t>
                </a:r>
              </a:p>
            </p:txBody>
          </p:sp>
        </mc:Fallback>
      </mc:AlternateContent>
      <p:sp>
        <p:nvSpPr>
          <p:cNvPr id="7" name="Rectangle 6"/>
          <p:cNvSpPr/>
          <p:nvPr/>
        </p:nvSpPr>
        <p:spPr>
          <a:xfrm>
            <a:off x="2241616" y="320101"/>
            <a:ext cx="3795316" cy="461665"/>
          </a:xfrm>
          <a:prstGeom prst="rect">
            <a:avLst/>
          </a:prstGeom>
        </p:spPr>
        <p:txBody>
          <a:bodyPr wrap="square">
            <a:spAutoFit/>
          </a:bodyPr>
          <a:lstStyle/>
          <a:p>
            <a:pPr marL="0" marR="0" algn="ctr">
              <a:spcBef>
                <a:spcPts val="600"/>
              </a:spcBef>
              <a:spcAft>
                <a:spcPts val="600"/>
              </a:spcAft>
            </a:pPr>
            <a:r>
              <a:rPr lang="en-US" b="1" dirty="0">
                <a:latin typeface="Arial" panose="020B0604020202020204" pitchFamily="34" charset="0"/>
                <a:ea typeface="Times New Roman" panose="02020603050405020304" pitchFamily="18" charset="0"/>
                <a:cs typeface="Times New Roman" panose="02020603050405020304" pitchFamily="18" charset="0"/>
              </a:rPr>
              <a:t>Resistors in Parallel</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E82B089E-C456-88A0-B45E-C606F06C2CDA}"/>
                  </a:ext>
                </a:extLst>
              </p14:cNvPr>
              <p14:cNvContentPartPr/>
              <p14:nvPr/>
            </p14:nvContentPartPr>
            <p14:xfrm>
              <a:off x="1134381" y="2140666"/>
              <a:ext cx="360360" cy="454320"/>
            </p14:xfrm>
          </p:contentPart>
        </mc:Choice>
        <mc:Fallback xmlns="">
          <p:pic>
            <p:nvPicPr>
              <p:cNvPr id="15" name="Ink 14">
                <a:extLst>
                  <a:ext uri="{FF2B5EF4-FFF2-40B4-BE49-F238E27FC236}">
                    <a16:creationId xmlns:a16="http://schemas.microsoft.com/office/drawing/2014/main" id="{E82B089E-C456-88A0-B45E-C606F06C2CDA}"/>
                  </a:ext>
                </a:extLst>
              </p:cNvPr>
              <p:cNvPicPr/>
              <p:nvPr/>
            </p:nvPicPr>
            <p:blipFill>
              <a:blip r:embed="rId4"/>
              <a:stretch>
                <a:fillRect/>
              </a:stretch>
            </p:blipFill>
            <p:spPr>
              <a:xfrm>
                <a:off x="1071381" y="2077666"/>
                <a:ext cx="486000" cy="579960"/>
              </a:xfrm>
              <a:prstGeom prst="rect">
                <a:avLst/>
              </a:prstGeom>
            </p:spPr>
          </p:pic>
        </mc:Fallback>
      </mc:AlternateContent>
      <p:sp>
        <p:nvSpPr>
          <p:cNvPr id="18" name="Right Arrow 17">
            <a:extLst>
              <a:ext uri="{FF2B5EF4-FFF2-40B4-BE49-F238E27FC236}">
                <a16:creationId xmlns:a16="http://schemas.microsoft.com/office/drawing/2014/main" id="{A8F7D299-CBDB-CE10-A7AA-7DB2075612C5}"/>
              </a:ext>
            </a:extLst>
          </p:cNvPr>
          <p:cNvSpPr/>
          <p:nvPr/>
        </p:nvSpPr>
        <p:spPr>
          <a:xfrm>
            <a:off x="5271247" y="2775472"/>
            <a:ext cx="1009463" cy="408791"/>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4BE47F47-E7F8-D1CA-124D-288281CD2680}"/>
                  </a:ext>
                </a:extLst>
              </p14:cNvPr>
              <p14:cNvContentPartPr/>
              <p14:nvPr/>
            </p14:nvContentPartPr>
            <p14:xfrm>
              <a:off x="6995181" y="2123026"/>
              <a:ext cx="360" cy="78480"/>
            </p14:xfrm>
          </p:contentPart>
        </mc:Choice>
        <mc:Fallback xmlns="">
          <p:pic>
            <p:nvPicPr>
              <p:cNvPr id="21" name="Ink 20">
                <a:extLst>
                  <a:ext uri="{FF2B5EF4-FFF2-40B4-BE49-F238E27FC236}">
                    <a16:creationId xmlns:a16="http://schemas.microsoft.com/office/drawing/2014/main" id="{4BE47F47-E7F8-D1CA-124D-288281CD2680}"/>
                  </a:ext>
                </a:extLst>
              </p:cNvPr>
              <p:cNvPicPr/>
              <p:nvPr/>
            </p:nvPicPr>
            <p:blipFill>
              <a:blip r:embed="rId6"/>
              <a:stretch>
                <a:fillRect/>
              </a:stretch>
            </p:blipFill>
            <p:spPr>
              <a:xfrm>
                <a:off x="6932181" y="2059736"/>
                <a:ext cx="126000" cy="20469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08FF30FC-DE6F-6861-676C-FD61926B2FC5}"/>
                  </a:ext>
                </a:extLst>
              </p14:cNvPr>
              <p14:cNvContentPartPr/>
              <p14:nvPr/>
            </p14:nvContentPartPr>
            <p14:xfrm>
              <a:off x="6989781" y="2455306"/>
              <a:ext cx="90000" cy="360"/>
            </p14:xfrm>
          </p:contentPart>
        </mc:Choice>
        <mc:Fallback xmlns="">
          <p:pic>
            <p:nvPicPr>
              <p:cNvPr id="22" name="Ink 21">
                <a:extLst>
                  <a:ext uri="{FF2B5EF4-FFF2-40B4-BE49-F238E27FC236}">
                    <a16:creationId xmlns:a16="http://schemas.microsoft.com/office/drawing/2014/main" id="{08FF30FC-DE6F-6861-676C-FD61926B2FC5}"/>
                  </a:ext>
                </a:extLst>
              </p:cNvPr>
              <p:cNvPicPr/>
              <p:nvPr/>
            </p:nvPicPr>
            <p:blipFill>
              <a:blip r:embed="rId8"/>
              <a:stretch>
                <a:fillRect/>
              </a:stretch>
            </p:blipFill>
            <p:spPr>
              <a:xfrm>
                <a:off x="6926781" y="2392306"/>
                <a:ext cx="215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F6E698F1-CDE3-FD44-1D4A-ABD3A7B14B48}"/>
                  </a:ext>
                </a:extLst>
              </p14:cNvPr>
              <p14:cNvContentPartPr/>
              <p14:nvPr/>
            </p14:nvContentPartPr>
            <p14:xfrm>
              <a:off x="6876741" y="2227066"/>
              <a:ext cx="198000" cy="42480"/>
            </p14:xfrm>
          </p:contentPart>
        </mc:Choice>
        <mc:Fallback xmlns="">
          <p:pic>
            <p:nvPicPr>
              <p:cNvPr id="23" name="Ink 22">
                <a:extLst>
                  <a:ext uri="{FF2B5EF4-FFF2-40B4-BE49-F238E27FC236}">
                    <a16:creationId xmlns:a16="http://schemas.microsoft.com/office/drawing/2014/main" id="{F6E698F1-CDE3-FD44-1D4A-ABD3A7B14B48}"/>
                  </a:ext>
                </a:extLst>
              </p:cNvPr>
              <p:cNvPicPr/>
              <p:nvPr/>
            </p:nvPicPr>
            <p:blipFill>
              <a:blip r:embed="rId10"/>
              <a:stretch>
                <a:fillRect/>
              </a:stretch>
            </p:blipFill>
            <p:spPr>
              <a:xfrm>
                <a:off x="6813741" y="2164066"/>
                <a:ext cx="323640" cy="168120"/>
              </a:xfrm>
              <a:prstGeom prst="rect">
                <a:avLst/>
              </a:prstGeom>
            </p:spPr>
          </p:pic>
        </mc:Fallback>
      </mc:AlternateContent>
      <p:pic>
        <p:nvPicPr>
          <p:cNvPr id="2" name="Picture 1">
            <a:extLst>
              <a:ext uri="{FF2B5EF4-FFF2-40B4-BE49-F238E27FC236}">
                <a16:creationId xmlns:a16="http://schemas.microsoft.com/office/drawing/2014/main" id="{2283B97D-82AA-9322-78F3-3140C5195E9D}"/>
              </a:ext>
            </a:extLst>
          </p:cNvPr>
          <p:cNvPicPr>
            <a:picLocks noChangeAspect="1"/>
          </p:cNvPicPr>
          <p:nvPr/>
        </p:nvPicPr>
        <p:blipFill>
          <a:blip r:embed="rId11"/>
          <a:stretch>
            <a:fillRect/>
          </a:stretch>
        </p:blipFill>
        <p:spPr>
          <a:xfrm>
            <a:off x="0" y="2179989"/>
            <a:ext cx="5167255" cy="1350907"/>
          </a:xfrm>
          <a:prstGeom prst="rect">
            <a:avLst/>
          </a:prstGeom>
        </p:spPr>
      </p:pic>
      <p:pic>
        <p:nvPicPr>
          <p:cNvPr id="3" name="Picture 2" descr="A black line with a white background&#10;&#10;Description automatically generated">
            <a:extLst>
              <a:ext uri="{FF2B5EF4-FFF2-40B4-BE49-F238E27FC236}">
                <a16:creationId xmlns:a16="http://schemas.microsoft.com/office/drawing/2014/main" id="{331D2347-5242-35E0-ED03-2DB76FD8BA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9982" y="2710964"/>
            <a:ext cx="555153" cy="268903"/>
          </a:xfrm>
          <a:prstGeom prst="rect">
            <a:avLst/>
          </a:prstGeom>
        </p:spPr>
      </p:pic>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ED5025AA-D309-DB94-F1CC-6AAFBDB8B670}"/>
                  </a:ext>
                </a:extLst>
              </p14:cNvPr>
              <p14:cNvContentPartPr/>
              <p14:nvPr/>
            </p14:nvContentPartPr>
            <p14:xfrm>
              <a:off x="6675501" y="4544386"/>
              <a:ext cx="87480" cy="308520"/>
            </p14:xfrm>
          </p:contentPart>
        </mc:Choice>
        <mc:Fallback xmlns="">
          <p:pic>
            <p:nvPicPr>
              <p:cNvPr id="9" name="Ink 8">
                <a:extLst>
                  <a:ext uri="{FF2B5EF4-FFF2-40B4-BE49-F238E27FC236}">
                    <a16:creationId xmlns:a16="http://schemas.microsoft.com/office/drawing/2014/main" id="{ED5025AA-D309-DB94-F1CC-6AAFBDB8B670}"/>
                  </a:ext>
                </a:extLst>
              </p:cNvPr>
              <p:cNvPicPr/>
              <p:nvPr/>
            </p:nvPicPr>
            <p:blipFill>
              <a:blip r:embed="rId14"/>
              <a:stretch>
                <a:fillRect/>
              </a:stretch>
            </p:blipFill>
            <p:spPr>
              <a:xfrm>
                <a:off x="6612861" y="4481386"/>
                <a:ext cx="2131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A5943CAC-B654-F286-158D-21B273C736B9}"/>
                  </a:ext>
                </a:extLst>
              </p14:cNvPr>
              <p14:cNvContentPartPr/>
              <p14:nvPr/>
            </p14:nvContentPartPr>
            <p14:xfrm>
              <a:off x="6721581" y="5141986"/>
              <a:ext cx="360" cy="360"/>
            </p14:xfrm>
          </p:contentPart>
        </mc:Choice>
        <mc:Fallback xmlns="">
          <p:pic>
            <p:nvPicPr>
              <p:cNvPr id="10" name="Ink 9">
                <a:extLst>
                  <a:ext uri="{FF2B5EF4-FFF2-40B4-BE49-F238E27FC236}">
                    <a16:creationId xmlns:a16="http://schemas.microsoft.com/office/drawing/2014/main" id="{A5943CAC-B654-F286-158D-21B273C736B9}"/>
                  </a:ext>
                </a:extLst>
              </p:cNvPr>
              <p:cNvPicPr/>
              <p:nvPr/>
            </p:nvPicPr>
            <p:blipFill>
              <a:blip r:embed="rId16"/>
              <a:stretch>
                <a:fillRect/>
              </a:stretch>
            </p:blipFill>
            <p:spPr>
              <a:xfrm>
                <a:off x="6658941" y="5078986"/>
                <a:ext cx="126000" cy="126000"/>
              </a:xfrm>
              <a:prstGeom prst="rect">
                <a:avLst/>
              </a:prstGeom>
            </p:spPr>
          </p:pic>
        </mc:Fallback>
      </mc:AlternateContent>
      <p:pic>
        <p:nvPicPr>
          <p:cNvPr id="13" name="Picture 12" descr="A diagram of a circuit&#10;&#10;Description automatically generated">
            <a:extLst>
              <a:ext uri="{FF2B5EF4-FFF2-40B4-BE49-F238E27FC236}">
                <a16:creationId xmlns:a16="http://schemas.microsoft.com/office/drawing/2014/main" id="{7E7EA149-7F1D-193B-A1F9-1C5DE661C1D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03761" y="2140666"/>
            <a:ext cx="2040963" cy="1394100"/>
          </a:xfrm>
          <a:prstGeom prst="rect">
            <a:avLst/>
          </a:prstGeom>
        </p:spPr>
      </p:pic>
    </p:spTree>
    <p:extLst>
      <p:ext uri="{BB962C8B-B14F-4D97-AF65-F5344CB8AC3E}">
        <p14:creationId xmlns:p14="http://schemas.microsoft.com/office/powerpoint/2010/main" val="20380431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idx="1"/>
              </p:nvPr>
            </p:nvSpPr>
            <p:spPr>
              <a:xfrm>
                <a:off x="109191" y="1039381"/>
                <a:ext cx="8060167" cy="699333"/>
              </a:xfrm>
            </p:spPr>
            <p:txBody>
              <a:bodyPr/>
              <a:lstStyle/>
              <a:p>
                <a:pPr marL="0" indent="0">
                  <a:buNone/>
                </a:pPr>
                <a:r>
                  <a:rPr lang="en-US" sz="2000" dirty="0"/>
                  <a:t>Consider the circuit shown, apply Ohm’s and Kirchoff’s voltage laws to find an expression for the equivalent resistor </a:t>
                </a:r>
                <a14:m>
                  <m:oMath xmlns:m="http://schemas.openxmlformats.org/officeDocument/2006/math">
                    <m:sSub>
                      <m:sSubPr>
                        <m:ctrlPr>
                          <a:rPr lang="en-US" sz="20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𝑒𝑞</m:t>
                        </m:r>
                      </m:sub>
                    </m:sSub>
                  </m:oMath>
                </a14:m>
                <a:r>
                  <a:rPr lang="en-US" sz="2000" dirty="0">
                    <a:effectLst/>
                  </a:rPr>
                  <a:t> </a:t>
                </a:r>
                <a:r>
                  <a:rPr lang="en-US" sz="2000" dirty="0"/>
                  <a:t>seen by the current source.</a:t>
                </a:r>
              </a:p>
            </p:txBody>
          </p:sp>
        </mc:Choice>
        <mc:Fallback xmlns="">
          <p:sp>
            <p:nvSpPr>
              <p:cNvPr id="4" name="Text Placeholder 3"/>
              <p:cNvSpPr>
                <a:spLocks noGrp="1" noRot="1" noChangeAspect="1" noMove="1" noResize="1" noEditPoints="1" noAdjustHandles="1" noChangeArrowheads="1" noChangeShapeType="1" noTextEdit="1"/>
              </p:cNvSpPr>
              <p:nvPr>
                <p:ph type="body" idx="1"/>
              </p:nvPr>
            </p:nvSpPr>
            <p:spPr>
              <a:xfrm>
                <a:off x="109191" y="1039381"/>
                <a:ext cx="8060167" cy="699333"/>
              </a:xfrm>
              <a:blipFill>
                <a:blip r:embed="rId2"/>
                <a:stretch>
                  <a:fillRect l="-1258" t="-5455" b="-16364"/>
                </a:stretch>
              </a:blipFill>
            </p:spPr>
            <p:txBody>
              <a:bodyPr/>
              <a:lstStyle/>
              <a:p>
                <a:r>
                  <a:rPr lang="en-US">
                    <a:noFill/>
                  </a:rPr>
                  <a:t> </a:t>
                </a:r>
              </a:p>
            </p:txBody>
          </p:sp>
        </mc:Fallback>
      </mc:AlternateContent>
      <p:sp>
        <p:nvSpPr>
          <p:cNvPr id="7" name="Rectangle 6"/>
          <p:cNvSpPr/>
          <p:nvPr/>
        </p:nvSpPr>
        <p:spPr>
          <a:xfrm>
            <a:off x="2241616" y="320101"/>
            <a:ext cx="3795316" cy="461665"/>
          </a:xfrm>
          <a:prstGeom prst="rect">
            <a:avLst/>
          </a:prstGeom>
        </p:spPr>
        <p:txBody>
          <a:bodyPr wrap="square">
            <a:spAutoFit/>
          </a:bodyPr>
          <a:lstStyle/>
          <a:p>
            <a:pPr marL="0" marR="0" algn="ctr">
              <a:spcBef>
                <a:spcPts val="600"/>
              </a:spcBef>
              <a:spcAft>
                <a:spcPts val="600"/>
              </a:spcAft>
            </a:pPr>
            <a:r>
              <a:rPr lang="en-US" b="1" dirty="0">
                <a:latin typeface="Arial" panose="020B0604020202020204" pitchFamily="34" charset="0"/>
                <a:ea typeface="Times New Roman" panose="02020603050405020304" pitchFamily="18" charset="0"/>
                <a:cs typeface="Times New Roman" panose="02020603050405020304" pitchFamily="18" charset="0"/>
              </a:rPr>
              <a:t>Resistors in Parallel</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E82B089E-C456-88A0-B45E-C606F06C2CDA}"/>
                  </a:ext>
                </a:extLst>
              </p14:cNvPr>
              <p14:cNvContentPartPr/>
              <p14:nvPr/>
            </p14:nvContentPartPr>
            <p14:xfrm>
              <a:off x="1134381" y="2140666"/>
              <a:ext cx="360360" cy="454320"/>
            </p14:xfrm>
          </p:contentPart>
        </mc:Choice>
        <mc:Fallback xmlns="">
          <p:pic>
            <p:nvPicPr>
              <p:cNvPr id="15" name="Ink 14">
                <a:extLst>
                  <a:ext uri="{FF2B5EF4-FFF2-40B4-BE49-F238E27FC236}">
                    <a16:creationId xmlns:a16="http://schemas.microsoft.com/office/drawing/2014/main" id="{E82B089E-C456-88A0-B45E-C606F06C2CDA}"/>
                  </a:ext>
                </a:extLst>
              </p:cNvPr>
              <p:cNvPicPr/>
              <p:nvPr/>
            </p:nvPicPr>
            <p:blipFill>
              <a:blip r:embed="rId4"/>
              <a:stretch>
                <a:fillRect/>
              </a:stretch>
            </p:blipFill>
            <p:spPr>
              <a:xfrm>
                <a:off x="1071381" y="2077666"/>
                <a:ext cx="486000" cy="579960"/>
              </a:xfrm>
              <a:prstGeom prst="rect">
                <a:avLst/>
              </a:prstGeom>
            </p:spPr>
          </p:pic>
        </mc:Fallback>
      </mc:AlternateContent>
      <p:sp>
        <p:nvSpPr>
          <p:cNvPr id="18" name="Right Arrow 17">
            <a:extLst>
              <a:ext uri="{FF2B5EF4-FFF2-40B4-BE49-F238E27FC236}">
                <a16:creationId xmlns:a16="http://schemas.microsoft.com/office/drawing/2014/main" id="{A8F7D299-CBDB-CE10-A7AA-7DB2075612C5}"/>
              </a:ext>
            </a:extLst>
          </p:cNvPr>
          <p:cNvSpPr/>
          <p:nvPr/>
        </p:nvSpPr>
        <p:spPr>
          <a:xfrm>
            <a:off x="5186101" y="2123026"/>
            <a:ext cx="1009463" cy="408791"/>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4BE47F47-E7F8-D1CA-124D-288281CD2680}"/>
                  </a:ext>
                </a:extLst>
              </p14:cNvPr>
              <p14:cNvContentPartPr/>
              <p14:nvPr/>
            </p14:nvContentPartPr>
            <p14:xfrm>
              <a:off x="6995181" y="2123026"/>
              <a:ext cx="360" cy="78480"/>
            </p14:xfrm>
          </p:contentPart>
        </mc:Choice>
        <mc:Fallback xmlns="">
          <p:pic>
            <p:nvPicPr>
              <p:cNvPr id="21" name="Ink 20">
                <a:extLst>
                  <a:ext uri="{FF2B5EF4-FFF2-40B4-BE49-F238E27FC236}">
                    <a16:creationId xmlns:a16="http://schemas.microsoft.com/office/drawing/2014/main" id="{4BE47F47-E7F8-D1CA-124D-288281CD2680}"/>
                  </a:ext>
                </a:extLst>
              </p:cNvPr>
              <p:cNvPicPr/>
              <p:nvPr/>
            </p:nvPicPr>
            <p:blipFill>
              <a:blip r:embed="rId6"/>
              <a:stretch>
                <a:fillRect/>
              </a:stretch>
            </p:blipFill>
            <p:spPr>
              <a:xfrm>
                <a:off x="6932181" y="2059736"/>
                <a:ext cx="126000" cy="20469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08FF30FC-DE6F-6861-676C-FD61926B2FC5}"/>
                  </a:ext>
                </a:extLst>
              </p14:cNvPr>
              <p14:cNvContentPartPr/>
              <p14:nvPr/>
            </p14:nvContentPartPr>
            <p14:xfrm>
              <a:off x="6989781" y="2455306"/>
              <a:ext cx="90000" cy="360"/>
            </p14:xfrm>
          </p:contentPart>
        </mc:Choice>
        <mc:Fallback xmlns="">
          <p:pic>
            <p:nvPicPr>
              <p:cNvPr id="22" name="Ink 21">
                <a:extLst>
                  <a:ext uri="{FF2B5EF4-FFF2-40B4-BE49-F238E27FC236}">
                    <a16:creationId xmlns:a16="http://schemas.microsoft.com/office/drawing/2014/main" id="{08FF30FC-DE6F-6861-676C-FD61926B2FC5}"/>
                  </a:ext>
                </a:extLst>
              </p:cNvPr>
              <p:cNvPicPr/>
              <p:nvPr/>
            </p:nvPicPr>
            <p:blipFill>
              <a:blip r:embed="rId8"/>
              <a:stretch>
                <a:fillRect/>
              </a:stretch>
            </p:blipFill>
            <p:spPr>
              <a:xfrm>
                <a:off x="6926781" y="2392306"/>
                <a:ext cx="215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F6E698F1-CDE3-FD44-1D4A-ABD3A7B14B48}"/>
                  </a:ext>
                </a:extLst>
              </p14:cNvPr>
              <p14:cNvContentPartPr/>
              <p14:nvPr/>
            </p14:nvContentPartPr>
            <p14:xfrm>
              <a:off x="6876741" y="2227066"/>
              <a:ext cx="198000" cy="42480"/>
            </p14:xfrm>
          </p:contentPart>
        </mc:Choice>
        <mc:Fallback xmlns="">
          <p:pic>
            <p:nvPicPr>
              <p:cNvPr id="23" name="Ink 22">
                <a:extLst>
                  <a:ext uri="{FF2B5EF4-FFF2-40B4-BE49-F238E27FC236}">
                    <a16:creationId xmlns:a16="http://schemas.microsoft.com/office/drawing/2014/main" id="{F6E698F1-CDE3-FD44-1D4A-ABD3A7B14B48}"/>
                  </a:ext>
                </a:extLst>
              </p:cNvPr>
              <p:cNvPicPr/>
              <p:nvPr/>
            </p:nvPicPr>
            <p:blipFill>
              <a:blip r:embed="rId10"/>
              <a:stretch>
                <a:fillRect/>
              </a:stretch>
            </p:blipFill>
            <p:spPr>
              <a:xfrm>
                <a:off x="6813741" y="2164066"/>
                <a:ext cx="323640" cy="168120"/>
              </a:xfrm>
              <a:prstGeom prst="rect">
                <a:avLst/>
              </a:prstGeom>
            </p:spPr>
          </p:pic>
        </mc:Fallback>
      </mc:AlternateContent>
      <p:pic>
        <p:nvPicPr>
          <p:cNvPr id="2" name="Picture 1">
            <a:extLst>
              <a:ext uri="{FF2B5EF4-FFF2-40B4-BE49-F238E27FC236}">
                <a16:creationId xmlns:a16="http://schemas.microsoft.com/office/drawing/2014/main" id="{2283B97D-82AA-9322-78F3-3140C5195E9D}"/>
              </a:ext>
            </a:extLst>
          </p:cNvPr>
          <p:cNvPicPr>
            <a:picLocks noChangeAspect="1"/>
          </p:cNvPicPr>
          <p:nvPr/>
        </p:nvPicPr>
        <p:blipFill>
          <a:blip r:embed="rId11"/>
          <a:stretch>
            <a:fillRect/>
          </a:stretch>
        </p:blipFill>
        <p:spPr>
          <a:xfrm>
            <a:off x="-133477" y="1653427"/>
            <a:ext cx="5167255" cy="1350907"/>
          </a:xfrm>
          <a:prstGeom prst="rect">
            <a:avLst/>
          </a:prstGeom>
        </p:spPr>
      </p:pic>
      <p:pic>
        <p:nvPicPr>
          <p:cNvPr id="3" name="Picture 2" descr="A black line with a white background&#10;&#10;Description automatically generated">
            <a:extLst>
              <a:ext uri="{FF2B5EF4-FFF2-40B4-BE49-F238E27FC236}">
                <a16:creationId xmlns:a16="http://schemas.microsoft.com/office/drawing/2014/main" id="{331D2347-5242-35E0-ED03-2DB76FD8BA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3578" y="2185206"/>
            <a:ext cx="555153" cy="268903"/>
          </a:xfrm>
          <a:prstGeom prst="rect">
            <a:avLst/>
          </a:prstGeom>
        </p:spPr>
      </p:pic>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ED5025AA-D309-DB94-F1CC-6AAFBDB8B670}"/>
                  </a:ext>
                </a:extLst>
              </p14:cNvPr>
              <p14:cNvContentPartPr/>
              <p14:nvPr/>
            </p14:nvContentPartPr>
            <p14:xfrm>
              <a:off x="6675501" y="4544386"/>
              <a:ext cx="87480" cy="308520"/>
            </p14:xfrm>
          </p:contentPart>
        </mc:Choice>
        <mc:Fallback xmlns="">
          <p:pic>
            <p:nvPicPr>
              <p:cNvPr id="9" name="Ink 8">
                <a:extLst>
                  <a:ext uri="{FF2B5EF4-FFF2-40B4-BE49-F238E27FC236}">
                    <a16:creationId xmlns:a16="http://schemas.microsoft.com/office/drawing/2014/main" id="{ED5025AA-D309-DB94-F1CC-6AAFBDB8B670}"/>
                  </a:ext>
                </a:extLst>
              </p:cNvPr>
              <p:cNvPicPr/>
              <p:nvPr/>
            </p:nvPicPr>
            <p:blipFill>
              <a:blip r:embed="rId14"/>
              <a:stretch>
                <a:fillRect/>
              </a:stretch>
            </p:blipFill>
            <p:spPr>
              <a:xfrm>
                <a:off x="6612501" y="4481386"/>
                <a:ext cx="2131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A5943CAC-B654-F286-158D-21B273C736B9}"/>
                  </a:ext>
                </a:extLst>
              </p14:cNvPr>
              <p14:cNvContentPartPr/>
              <p14:nvPr/>
            </p14:nvContentPartPr>
            <p14:xfrm>
              <a:off x="6721581" y="5141986"/>
              <a:ext cx="360" cy="360"/>
            </p14:xfrm>
          </p:contentPart>
        </mc:Choice>
        <mc:Fallback xmlns="">
          <p:pic>
            <p:nvPicPr>
              <p:cNvPr id="10" name="Ink 9">
                <a:extLst>
                  <a:ext uri="{FF2B5EF4-FFF2-40B4-BE49-F238E27FC236}">
                    <a16:creationId xmlns:a16="http://schemas.microsoft.com/office/drawing/2014/main" id="{A5943CAC-B654-F286-158D-21B273C736B9}"/>
                  </a:ext>
                </a:extLst>
              </p:cNvPr>
              <p:cNvPicPr/>
              <p:nvPr/>
            </p:nvPicPr>
            <p:blipFill>
              <a:blip r:embed="rId16"/>
              <a:stretch>
                <a:fillRect/>
              </a:stretch>
            </p:blipFill>
            <p:spPr>
              <a:xfrm>
                <a:off x="6658581" y="5078986"/>
                <a:ext cx="126000" cy="126000"/>
              </a:xfrm>
              <a:prstGeom prst="rect">
                <a:avLst/>
              </a:prstGeom>
            </p:spPr>
          </p:pic>
        </mc:Fallback>
      </mc:AlternateContent>
      <p:pic>
        <p:nvPicPr>
          <p:cNvPr id="13" name="Picture 12" descr="A diagram of a circuit&#10;&#10;Description automatically generated">
            <a:extLst>
              <a:ext uri="{FF2B5EF4-FFF2-40B4-BE49-F238E27FC236}">
                <a16:creationId xmlns:a16="http://schemas.microsoft.com/office/drawing/2014/main" id="{7E7EA149-7F1D-193B-A1F9-1C5DE661C1D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74665" y="1695246"/>
            <a:ext cx="2040963" cy="13941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F704F8-4BE3-FF38-4642-AAD24C6DA8AA}"/>
                  </a:ext>
                </a:extLst>
              </p:cNvPr>
              <p:cNvSpPr txBox="1"/>
              <p:nvPr/>
            </p:nvSpPr>
            <p:spPr>
              <a:xfrm>
                <a:off x="91422" y="2855598"/>
                <a:ext cx="8060166"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buNone/>
                </a:pPr>
                <a:r>
                  <a:rPr lang="en-US" sz="1800" b="1" dirty="0"/>
                  <a:t>Solution:</a:t>
                </a:r>
              </a:p>
              <a:p>
                <a:pPr marL="0" indent="0">
                  <a:buNone/>
                </a:pPr>
                <a:r>
                  <a:rPr lang="en-US" sz="2000" dirty="0"/>
                  <a:t>Assign voltage </a:t>
                </a:r>
                <a14:m>
                  <m:oMath xmlns:m="http://schemas.openxmlformats.org/officeDocument/2006/math">
                    <m:r>
                      <a:rPr lang="en-US" sz="2000" b="0" i="1" smtClean="0">
                        <a:latin typeface="Cambria Math" panose="02040503050406030204" pitchFamily="18" charset="0"/>
                      </a:rPr>
                      <m:t>𝑣</m:t>
                    </m:r>
                  </m:oMath>
                </a14:m>
                <a:r>
                  <a:rPr lang="en-US" sz="2000" dirty="0"/>
                  <a:t> and write KCL at the top of the loop,</a:t>
                </a:r>
              </a:p>
            </p:txBody>
          </p:sp>
        </mc:Choice>
        <mc:Fallback xmlns="">
          <p:sp>
            <p:nvSpPr>
              <p:cNvPr id="5" name="TextBox 4">
                <a:extLst>
                  <a:ext uri="{FF2B5EF4-FFF2-40B4-BE49-F238E27FC236}">
                    <a16:creationId xmlns:a16="http://schemas.microsoft.com/office/drawing/2014/main" id="{CAF704F8-4BE3-FF38-4642-AAD24C6DA8AA}"/>
                  </a:ext>
                </a:extLst>
              </p:cNvPr>
              <p:cNvSpPr txBox="1">
                <a:spLocks noRot="1" noChangeAspect="1" noMove="1" noResize="1" noEditPoints="1" noAdjustHandles="1" noChangeArrowheads="1" noChangeShapeType="1" noTextEdit="1"/>
              </p:cNvSpPr>
              <p:nvPr/>
            </p:nvSpPr>
            <p:spPr>
              <a:xfrm>
                <a:off x="91422" y="2855598"/>
                <a:ext cx="8060166" cy="677108"/>
              </a:xfrm>
              <a:prstGeom prst="rect">
                <a:avLst/>
              </a:prstGeom>
              <a:blipFill>
                <a:blip r:embed="rId18"/>
                <a:stretch>
                  <a:fillRect l="-945" t="-3636" b="-14545"/>
                </a:stretch>
              </a:blipFill>
              <a:ln w="12700" cap="flat">
                <a:noFill/>
                <a:miter lim="400000"/>
              </a:ln>
              <a:effectLst/>
            </p:spPr>
            <p:txBody>
              <a:bodyPr/>
              <a:lstStyle/>
              <a:p>
                <a:r>
                  <a:rPr lang="en-US">
                    <a:noFill/>
                  </a:rPr>
                  <a:t> </a:t>
                </a:r>
              </a:p>
            </p:txBody>
          </p:sp>
        </mc:Fallback>
      </mc:AlternateContent>
      <p:pic>
        <p:nvPicPr>
          <p:cNvPr id="6" name="Picture 5">
            <a:extLst>
              <a:ext uri="{FF2B5EF4-FFF2-40B4-BE49-F238E27FC236}">
                <a16:creationId xmlns:a16="http://schemas.microsoft.com/office/drawing/2014/main" id="{D850EFE9-40C7-C815-93A2-AAAB8B2D697D}"/>
              </a:ext>
            </a:extLst>
          </p:cNvPr>
          <p:cNvPicPr>
            <a:picLocks noChangeAspect="1"/>
          </p:cNvPicPr>
          <p:nvPr/>
        </p:nvPicPr>
        <p:blipFill>
          <a:blip r:embed="rId19"/>
          <a:stretch>
            <a:fillRect/>
          </a:stretch>
        </p:blipFill>
        <p:spPr>
          <a:xfrm>
            <a:off x="4121505" y="3513290"/>
            <a:ext cx="4565650" cy="18288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6D04B80-34C2-D497-FFC3-850122907EEF}"/>
                  </a:ext>
                </a:extLst>
              </p:cNvPr>
              <p:cNvSpPr txBox="1"/>
              <p:nvPr/>
            </p:nvSpPr>
            <p:spPr>
              <a:xfrm>
                <a:off x="82927" y="3604726"/>
                <a:ext cx="4572000"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rPr>
                        <m:t>𝐼</m:t>
                      </m:r>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𝑖</m:t>
                          </m:r>
                        </m:e>
                        <m:sub>
                          <m:r>
                            <a:rPr lang="en-US" sz="1800" i="1">
                              <a:latin typeface="Cambria Math" panose="02040503050406030204" pitchFamily="18" charset="0"/>
                            </a:rPr>
                            <m:t>𝑅</m:t>
                          </m:r>
                          <m:r>
                            <a:rPr lang="en-US" sz="1800" i="0">
                              <a:latin typeface="Cambria Math" panose="02040503050406030204" pitchFamily="18" charset="0"/>
                            </a:rPr>
                            <m:t>1</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𝑖</m:t>
                          </m:r>
                        </m:e>
                        <m:sub>
                          <m:r>
                            <a:rPr lang="en-US" sz="1800" i="1">
                              <a:latin typeface="Cambria Math" panose="02040503050406030204" pitchFamily="18" charset="0"/>
                            </a:rPr>
                            <m:t>𝑅</m:t>
                          </m:r>
                          <m:r>
                            <a:rPr lang="en-US" sz="1800" i="0">
                              <a:latin typeface="Cambria Math" panose="02040503050406030204" pitchFamily="18" charset="0"/>
                            </a:rPr>
                            <m:t>2</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𝑖</m:t>
                          </m:r>
                        </m:e>
                        <m:sub>
                          <m:r>
                            <a:rPr lang="en-US" sz="1800" i="1">
                              <a:latin typeface="Cambria Math" panose="02040503050406030204" pitchFamily="18" charset="0"/>
                            </a:rPr>
                            <m:t>𝑅</m:t>
                          </m:r>
                          <m:r>
                            <a:rPr lang="en-US" sz="1800" i="0">
                              <a:latin typeface="Cambria Math" panose="02040503050406030204" pitchFamily="18" charset="0"/>
                            </a:rPr>
                            <m:t>3</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𝑖</m:t>
                          </m:r>
                        </m:e>
                        <m:sub>
                          <m:r>
                            <a:rPr lang="en-US" sz="1800" i="1">
                              <a:latin typeface="Cambria Math" panose="02040503050406030204" pitchFamily="18" charset="0"/>
                            </a:rPr>
                            <m:t>𝑅𝑁</m:t>
                          </m:r>
                        </m:sub>
                      </m:sSub>
                      <m:r>
                        <a:rPr lang="en-US" sz="1800" i="0">
                          <a:latin typeface="Cambria Math" panose="02040503050406030204" pitchFamily="18" charset="0"/>
                        </a:rPr>
                        <m:t>=0</m:t>
                      </m:r>
                    </m:oMath>
                  </m:oMathPara>
                </a14:m>
                <a:endParaRPr lang="en-US" sz="1800" dirty="0"/>
              </a:p>
            </p:txBody>
          </p:sp>
        </mc:Choice>
        <mc:Fallback xmlns="">
          <p:sp>
            <p:nvSpPr>
              <p:cNvPr id="11" name="TextBox 10">
                <a:extLst>
                  <a:ext uri="{FF2B5EF4-FFF2-40B4-BE49-F238E27FC236}">
                    <a16:creationId xmlns:a16="http://schemas.microsoft.com/office/drawing/2014/main" id="{C6D04B80-34C2-D497-FFC3-850122907EEF}"/>
                  </a:ext>
                </a:extLst>
              </p:cNvPr>
              <p:cNvSpPr txBox="1">
                <a:spLocks noRot="1" noChangeAspect="1" noMove="1" noResize="1" noEditPoints="1" noAdjustHandles="1" noChangeArrowheads="1" noChangeShapeType="1" noTextEdit="1"/>
              </p:cNvSpPr>
              <p:nvPr/>
            </p:nvSpPr>
            <p:spPr>
              <a:xfrm>
                <a:off x="82927" y="3604726"/>
                <a:ext cx="4572000" cy="369332"/>
              </a:xfrm>
              <a:prstGeom prst="rect">
                <a:avLst/>
              </a:prstGeom>
              <a:blipFill>
                <a:blip r:embed="rId20"/>
                <a:stretch>
                  <a:fillRect/>
                </a:stretch>
              </a:blipFill>
              <a:ln w="12700" cap="flat">
                <a:noFill/>
                <a:miter lim="400000"/>
              </a:ln>
              <a:effectLst/>
            </p:spPr>
            <p:txBody>
              <a:bodyPr/>
              <a:lstStyle/>
              <a:p>
                <a:r>
                  <a:rPr lang="en-US">
                    <a:noFill/>
                  </a:rPr>
                  <a:t> </a:t>
                </a:r>
              </a:p>
            </p:txBody>
          </p:sp>
        </mc:Fallback>
      </mc:AlternateContent>
      <p:sp>
        <p:nvSpPr>
          <p:cNvPr id="12" name="TextBox 11">
            <a:extLst>
              <a:ext uri="{FF2B5EF4-FFF2-40B4-BE49-F238E27FC236}">
                <a16:creationId xmlns:a16="http://schemas.microsoft.com/office/drawing/2014/main" id="{750B23BE-9006-1B42-1BB6-281643DFEF42}"/>
              </a:ext>
            </a:extLst>
          </p:cNvPr>
          <p:cNvSpPr txBox="1"/>
          <p:nvPr/>
        </p:nvSpPr>
        <p:spPr>
          <a:xfrm>
            <a:off x="59284" y="4111082"/>
            <a:ext cx="2150194"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Apply Ohm's Law</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07F984B-6E32-EB06-F512-BFEBBC109F01}"/>
                  </a:ext>
                </a:extLst>
              </p:cNvPr>
              <p:cNvSpPr txBox="1"/>
              <p:nvPr/>
            </p:nvSpPr>
            <p:spPr>
              <a:xfrm>
                <a:off x="85627" y="4627187"/>
                <a:ext cx="4572000" cy="6138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1800" i="1">
                          <a:latin typeface="Cambria Math" panose="02040503050406030204" pitchFamily="18" charset="0"/>
                        </a:rPr>
                        <m:t>I</m:t>
                      </m:r>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𝑅</m:t>
                              </m:r>
                              <m:r>
                                <a:rPr lang="en-US" sz="1800" i="1">
                                  <a:latin typeface="Cambria Math" panose="02040503050406030204" pitchFamily="18" charset="0"/>
                                </a:rPr>
                                <m:t>1</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1</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𝑅</m:t>
                              </m:r>
                              <m:r>
                                <a:rPr lang="en-US"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2</m:t>
                              </m:r>
                            </m:sub>
                          </m:sSub>
                        </m:den>
                      </m:f>
                      <m:r>
                        <a:rPr lang="en-US" sz="1800" i="1">
                          <a:latin typeface="Cambria Math" panose="02040503050406030204" pitchFamily="18" charset="0"/>
                        </a:rPr>
                        <m:t>+ </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𝑅</m:t>
                              </m:r>
                              <m:r>
                                <a:rPr lang="en-US" sz="1800" i="1">
                                  <a:latin typeface="Cambria Math" panose="02040503050406030204" pitchFamily="18" charset="0"/>
                                </a:rPr>
                                <m:t>3</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3</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𝑅𝑁</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𝑁</m:t>
                              </m:r>
                            </m:sub>
                          </m:sSub>
                        </m:den>
                      </m:f>
                    </m:oMath>
                  </m:oMathPara>
                </a14:m>
                <a:endParaRPr lang="en-US" sz="1800" i="1" dirty="0">
                  <a:latin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707F984B-6E32-EB06-F512-BFEBBC109F01}"/>
                  </a:ext>
                </a:extLst>
              </p:cNvPr>
              <p:cNvSpPr txBox="1">
                <a:spLocks noRot="1" noChangeAspect="1" noMove="1" noResize="1" noEditPoints="1" noAdjustHandles="1" noChangeArrowheads="1" noChangeShapeType="1" noTextEdit="1"/>
              </p:cNvSpPr>
              <p:nvPr/>
            </p:nvSpPr>
            <p:spPr>
              <a:xfrm>
                <a:off x="85627" y="4627187"/>
                <a:ext cx="4572000" cy="613886"/>
              </a:xfrm>
              <a:prstGeom prst="rect">
                <a:avLst/>
              </a:prstGeom>
              <a:blipFill>
                <a:blip r:embed="rId2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CC01741-21C2-10EE-A040-B15C46E6B179}"/>
                  </a:ext>
                </a:extLst>
              </p:cNvPr>
              <p:cNvSpPr txBox="1"/>
              <p:nvPr/>
            </p:nvSpPr>
            <p:spPr>
              <a:xfrm>
                <a:off x="82927" y="5121869"/>
                <a:ext cx="4572000" cy="65947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1800" i="1">
                          <a:latin typeface="Cambria Math" panose="02040503050406030204" pitchFamily="18" charset="0"/>
                        </a:rPr>
                        <m:t>I</m:t>
                      </m:r>
                      <m:r>
                        <a:rPr lang="en-US" sz="1800" i="1">
                          <a:latin typeface="Cambria Math" panose="02040503050406030204" pitchFamily="18" charset="0"/>
                        </a:rPr>
                        <m:t>=</m:t>
                      </m:r>
                      <m:r>
                        <a:rPr lang="en-US" sz="1800" i="1">
                          <a:latin typeface="Cambria Math" panose="02040503050406030204" pitchFamily="18" charset="0"/>
                        </a:rPr>
                        <m:t>𝑣</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1</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2</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3</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𝑁</m:t>
                                  </m:r>
                                </m:sub>
                              </m:sSub>
                            </m:den>
                          </m:f>
                        </m:e>
                      </m:d>
                    </m:oMath>
                  </m:oMathPara>
                </a14:m>
                <a:endParaRPr lang="en-US" sz="1800" i="1" dirty="0">
                  <a:latin typeface="Cambria Math" panose="02040503050406030204" pitchFamily="18" charset="0"/>
                </a:endParaRPr>
              </a:p>
            </p:txBody>
          </p:sp>
        </mc:Choice>
        <mc:Fallback xmlns="">
          <p:sp>
            <p:nvSpPr>
              <p:cNvPr id="19" name="TextBox 18">
                <a:extLst>
                  <a:ext uri="{FF2B5EF4-FFF2-40B4-BE49-F238E27FC236}">
                    <a16:creationId xmlns:a16="http://schemas.microsoft.com/office/drawing/2014/main" id="{6CC01741-21C2-10EE-A040-B15C46E6B179}"/>
                  </a:ext>
                </a:extLst>
              </p:cNvPr>
              <p:cNvSpPr txBox="1">
                <a:spLocks noRot="1" noChangeAspect="1" noMove="1" noResize="1" noEditPoints="1" noAdjustHandles="1" noChangeArrowheads="1" noChangeShapeType="1" noTextEdit="1"/>
              </p:cNvSpPr>
              <p:nvPr/>
            </p:nvSpPr>
            <p:spPr>
              <a:xfrm>
                <a:off x="82927" y="5121869"/>
                <a:ext cx="4572000" cy="659476"/>
              </a:xfrm>
              <a:prstGeom prst="rect">
                <a:avLst/>
              </a:prstGeom>
              <a:blipFill>
                <a:blip r:embed="rId22"/>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3F5E246-6BBF-1E8D-A720-937F193CACF4}"/>
                  </a:ext>
                </a:extLst>
              </p:cNvPr>
              <p:cNvSpPr txBox="1"/>
              <p:nvPr/>
            </p:nvSpPr>
            <p:spPr>
              <a:xfrm>
                <a:off x="80227" y="5617940"/>
                <a:ext cx="1452499" cy="689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1800" i="1">
                          <a:latin typeface="Cambria Math" panose="02040503050406030204" pitchFamily="18" charset="0"/>
                        </a:rPr>
                        <m:t>I</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𝑒𝑞</m:t>
                              </m:r>
                            </m:sub>
                          </m:sSub>
                        </m:den>
                      </m:f>
                      <m:r>
                        <a:rPr lang="en-US" sz="1800" i="1">
                          <a:latin typeface="Cambria Math" panose="02040503050406030204" pitchFamily="18" charset="0"/>
                        </a:rPr>
                        <m:t>𝑣</m:t>
                      </m:r>
                    </m:oMath>
                  </m:oMathPara>
                </a14:m>
                <a:endParaRPr lang="en-US" sz="1800" i="1" dirty="0">
                  <a:latin typeface="Cambria Math" panose="02040503050406030204" pitchFamily="18" charset="0"/>
                </a:endParaRPr>
              </a:p>
            </p:txBody>
          </p:sp>
        </mc:Choice>
        <mc:Fallback xmlns="">
          <p:sp>
            <p:nvSpPr>
              <p:cNvPr id="24" name="TextBox 23">
                <a:extLst>
                  <a:ext uri="{FF2B5EF4-FFF2-40B4-BE49-F238E27FC236}">
                    <a16:creationId xmlns:a16="http://schemas.microsoft.com/office/drawing/2014/main" id="{43F5E246-6BBF-1E8D-A720-937F193CACF4}"/>
                  </a:ext>
                </a:extLst>
              </p:cNvPr>
              <p:cNvSpPr txBox="1">
                <a:spLocks noRot="1" noChangeAspect="1" noMove="1" noResize="1" noEditPoints="1" noAdjustHandles="1" noChangeArrowheads="1" noChangeShapeType="1" noTextEdit="1"/>
              </p:cNvSpPr>
              <p:nvPr/>
            </p:nvSpPr>
            <p:spPr>
              <a:xfrm>
                <a:off x="80227" y="5617940"/>
                <a:ext cx="1452499" cy="689997"/>
              </a:xfrm>
              <a:prstGeom prst="rect">
                <a:avLst/>
              </a:prstGeom>
              <a:blipFill>
                <a:blip r:embed="rId23"/>
                <a:stretch>
                  <a:fillRect b="-1818"/>
                </a:stretch>
              </a:blipFill>
              <a:ln w="12700" cap="flat">
                <a:noFill/>
                <a:miter lim="400000"/>
              </a:ln>
              <a:effectLst/>
            </p:spPr>
            <p:txBody>
              <a:bodyPr/>
              <a:lstStyle/>
              <a:p>
                <a:r>
                  <a:rPr lang="en-US">
                    <a:noFill/>
                  </a:rPr>
                  <a:t> </a:t>
                </a:r>
              </a:p>
            </p:txBody>
          </p:sp>
        </mc:Fallback>
      </mc:AlternateContent>
      <p:sp>
        <p:nvSpPr>
          <p:cNvPr id="25" name="Rounded Rectangle 24">
            <a:extLst>
              <a:ext uri="{FF2B5EF4-FFF2-40B4-BE49-F238E27FC236}">
                <a16:creationId xmlns:a16="http://schemas.microsoft.com/office/drawing/2014/main" id="{F24C2635-F948-3847-4DA6-327FD5D6F778}"/>
              </a:ext>
            </a:extLst>
          </p:cNvPr>
          <p:cNvSpPr/>
          <p:nvPr/>
        </p:nvSpPr>
        <p:spPr>
          <a:xfrm>
            <a:off x="3271786" y="5803279"/>
            <a:ext cx="3604955" cy="903895"/>
          </a:xfrm>
          <a:prstGeom prst="roundRect">
            <a:avLst/>
          </a:prstGeom>
          <a:solidFill>
            <a:schemeClr val="accent1">
              <a:lumMod val="60000"/>
              <a:lumOff val="40000"/>
              <a:alpha val="3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37912E0-66A2-38E9-76B0-CACDAFEEA7BA}"/>
                  </a:ext>
                </a:extLst>
              </p:cNvPr>
              <p:cNvSpPr txBox="1"/>
              <p:nvPr/>
            </p:nvSpPr>
            <p:spPr>
              <a:xfrm>
                <a:off x="3440898" y="5802760"/>
                <a:ext cx="3185759" cy="882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𝑒𝑞</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1</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2</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3</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𝑁</m:t>
                                  </m:r>
                                </m:sub>
                              </m:sSub>
                            </m:den>
                          </m:f>
                        </m:den>
                      </m:f>
                    </m:oMath>
                  </m:oMathPara>
                </a14:m>
                <a:endParaRPr lang="en-US" sz="1800" i="1" dirty="0">
                  <a:latin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837912E0-66A2-38E9-76B0-CACDAFEEA7BA}"/>
                  </a:ext>
                </a:extLst>
              </p:cNvPr>
              <p:cNvSpPr txBox="1">
                <a:spLocks noRot="1" noChangeAspect="1" noMove="1" noResize="1" noEditPoints="1" noAdjustHandles="1" noChangeArrowheads="1" noChangeShapeType="1" noTextEdit="1"/>
              </p:cNvSpPr>
              <p:nvPr/>
            </p:nvSpPr>
            <p:spPr>
              <a:xfrm>
                <a:off x="3440898" y="5802760"/>
                <a:ext cx="3185759" cy="882999"/>
              </a:xfrm>
              <a:prstGeom prst="rect">
                <a:avLst/>
              </a:prstGeom>
              <a:blipFill>
                <a:blip r:embed="rId2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8A67403-3E6B-1622-D23F-9F53BA260C82}"/>
                  </a:ext>
                </a:extLst>
              </p:cNvPr>
              <p:cNvSpPr txBox="1"/>
              <p:nvPr/>
            </p:nvSpPr>
            <p:spPr>
              <a:xfrm>
                <a:off x="4045231" y="5293338"/>
                <a:ext cx="4641924" cy="3385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836967"/>
                              </a:solidFill>
                              <a:latin typeface="Cambria Math" panose="02040503050406030204" pitchFamily="18" charset="0"/>
                            </a:rPr>
                          </m:ctrlPr>
                        </m:sSubPr>
                        <m:e>
                          <m:r>
                            <a:rPr lang="en-US" sz="1600" b="0" i="1" smtClean="0">
                              <a:solidFill>
                                <a:srgbClr val="836967"/>
                              </a:solidFill>
                              <a:latin typeface="Cambria Math" panose="02040503050406030204" pitchFamily="18" charset="0"/>
                            </a:rPr>
                            <m:t>𝑣</m:t>
                          </m:r>
                          <m:r>
                            <a:rPr lang="en-US" sz="1600" b="0" i="1" smtClean="0">
                              <a:solidFill>
                                <a:srgbClr val="836967"/>
                              </a:solidFill>
                              <a:latin typeface="Cambria Math" panose="02040503050406030204" pitchFamily="18" charset="0"/>
                            </a:rPr>
                            <m:t>=</m:t>
                          </m:r>
                          <m:r>
                            <a:rPr lang="en-US" sz="1600" i="1">
                              <a:latin typeface="Cambria Math" panose="02040503050406030204" pitchFamily="18" charset="0"/>
                            </a:rPr>
                            <m:t>𝑣</m:t>
                          </m:r>
                        </m:e>
                        <m:sub>
                          <m:r>
                            <a:rPr lang="en-US" sz="1600" i="1">
                              <a:latin typeface="Cambria Math" panose="02040503050406030204" pitchFamily="18" charset="0"/>
                            </a:rPr>
                            <m:t>𝑅</m:t>
                          </m:r>
                          <m:r>
                            <a:rPr lang="en-US" sz="1600" i="0">
                              <a:latin typeface="Cambria Math" panose="02040503050406030204" pitchFamily="18" charset="0"/>
                            </a:rPr>
                            <m:t>1</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𝑅</m:t>
                          </m:r>
                          <m:r>
                            <a:rPr lang="en-US" sz="1600" i="0">
                              <a:latin typeface="Cambria Math" panose="02040503050406030204" pitchFamily="18" charset="0"/>
                            </a:rPr>
                            <m:t>2</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𝑅</m:t>
                          </m:r>
                          <m:r>
                            <a:rPr lang="en-US" sz="1600" i="0">
                              <a:latin typeface="Cambria Math" panose="02040503050406030204" pitchFamily="18" charset="0"/>
                            </a:rPr>
                            <m:t>3</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𝑅𝑁</m:t>
                          </m:r>
                        </m:sub>
                      </m:sSub>
                      <m:r>
                        <a:rPr lang="en-US" sz="1600" i="0">
                          <a:latin typeface="Cambria Math" panose="02040503050406030204" pitchFamily="18" charset="0"/>
                        </a:rPr>
                        <m:t> </m:t>
                      </m:r>
                    </m:oMath>
                  </m:oMathPara>
                </a14:m>
                <a:endParaRPr lang="en-US" sz="1600" dirty="0"/>
              </a:p>
            </p:txBody>
          </p:sp>
        </mc:Choice>
        <mc:Fallback xmlns="">
          <p:sp>
            <p:nvSpPr>
              <p:cNvPr id="31" name="TextBox 30">
                <a:extLst>
                  <a:ext uri="{FF2B5EF4-FFF2-40B4-BE49-F238E27FC236}">
                    <a16:creationId xmlns:a16="http://schemas.microsoft.com/office/drawing/2014/main" id="{78A67403-3E6B-1622-D23F-9F53BA260C82}"/>
                  </a:ext>
                </a:extLst>
              </p:cNvPr>
              <p:cNvSpPr txBox="1">
                <a:spLocks noRot="1" noChangeAspect="1" noMove="1" noResize="1" noEditPoints="1" noAdjustHandles="1" noChangeArrowheads="1" noChangeShapeType="1" noTextEdit="1"/>
              </p:cNvSpPr>
              <p:nvPr/>
            </p:nvSpPr>
            <p:spPr>
              <a:xfrm>
                <a:off x="4045231" y="5293338"/>
                <a:ext cx="4641924" cy="338554"/>
              </a:xfrm>
              <a:prstGeom prst="rect">
                <a:avLst/>
              </a:prstGeom>
              <a:blipFill>
                <a:blip r:embed="rId25"/>
                <a:stretch>
                  <a:fillRect b="-14286"/>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2859223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idx="1"/>
              </p:nvPr>
            </p:nvSpPr>
            <p:spPr>
              <a:xfrm>
                <a:off x="266251" y="1157610"/>
                <a:ext cx="8060167" cy="699333"/>
              </a:xfrm>
            </p:spPr>
            <p:txBody>
              <a:bodyPr/>
              <a:lstStyle/>
              <a:p>
                <a:pPr marL="0" indent="0">
                  <a:buNone/>
                </a:pPr>
                <a:r>
                  <a:rPr lang="en-US" sz="2000" dirty="0"/>
                  <a:t>Consider the circuit shown, apply Ohm’s and Kirchoff’s voltage laws to find an expression for the equivalent resistor </a:t>
                </a:r>
                <a14:m>
                  <m:oMath xmlns:m="http://schemas.openxmlformats.org/officeDocument/2006/math">
                    <m:sSub>
                      <m:sSubPr>
                        <m:ctrlPr>
                          <a:rPr lang="en-US" sz="20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𝑒𝑞</m:t>
                        </m:r>
                      </m:sub>
                    </m:sSub>
                  </m:oMath>
                </a14:m>
                <a:r>
                  <a:rPr lang="en-US" sz="2000" dirty="0">
                    <a:effectLst/>
                  </a:rPr>
                  <a:t> </a:t>
                </a:r>
                <a:r>
                  <a:rPr lang="en-US" sz="2000" dirty="0"/>
                  <a:t>seen by the current source.</a:t>
                </a:r>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mc:Choice>
        <mc:Fallback xmlns="">
          <p:sp>
            <p:nvSpPr>
              <p:cNvPr id="4" name="Text Placeholder 3"/>
              <p:cNvSpPr>
                <a:spLocks noGrp="1" noRot="1" noChangeAspect="1" noMove="1" noResize="1" noEditPoints="1" noAdjustHandles="1" noChangeArrowheads="1" noChangeShapeType="1" noTextEdit="1"/>
              </p:cNvSpPr>
              <p:nvPr>
                <p:ph type="body" idx="1"/>
              </p:nvPr>
            </p:nvSpPr>
            <p:spPr>
              <a:xfrm>
                <a:off x="266251" y="1157610"/>
                <a:ext cx="8060167" cy="699333"/>
              </a:xfrm>
              <a:blipFill>
                <a:blip r:embed="rId2"/>
                <a:stretch>
                  <a:fillRect l="-1417" t="-5357" b="-16071"/>
                </a:stretch>
              </a:blipFill>
            </p:spPr>
            <p:txBody>
              <a:bodyPr/>
              <a:lstStyle/>
              <a:p>
                <a:r>
                  <a:rPr lang="en-US">
                    <a:noFill/>
                  </a:rPr>
                  <a:t> </a:t>
                </a:r>
              </a:p>
            </p:txBody>
          </p:sp>
        </mc:Fallback>
      </mc:AlternateContent>
      <p:sp>
        <p:nvSpPr>
          <p:cNvPr id="7" name="Rectangle 6"/>
          <p:cNvSpPr/>
          <p:nvPr/>
        </p:nvSpPr>
        <p:spPr>
          <a:xfrm>
            <a:off x="2241616" y="320101"/>
            <a:ext cx="3795316" cy="461665"/>
          </a:xfrm>
          <a:prstGeom prst="rect">
            <a:avLst/>
          </a:prstGeom>
        </p:spPr>
        <p:txBody>
          <a:bodyPr wrap="square">
            <a:spAutoFit/>
          </a:bodyPr>
          <a:lstStyle/>
          <a:p>
            <a:pPr marL="0" marR="0" algn="ctr">
              <a:spcBef>
                <a:spcPts val="600"/>
              </a:spcBef>
              <a:spcAft>
                <a:spcPts val="600"/>
              </a:spcAft>
            </a:pPr>
            <a:r>
              <a:rPr lang="en-US" b="1" dirty="0">
                <a:latin typeface="Arial" panose="020B0604020202020204" pitchFamily="34" charset="0"/>
                <a:ea typeface="Times New Roman" panose="02020603050405020304" pitchFamily="18" charset="0"/>
                <a:cs typeface="Times New Roman" panose="02020603050405020304" pitchFamily="18" charset="0"/>
              </a:rPr>
              <a:t>Resistors in Parallel</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E82B089E-C456-88A0-B45E-C606F06C2CDA}"/>
                  </a:ext>
                </a:extLst>
              </p14:cNvPr>
              <p14:cNvContentPartPr/>
              <p14:nvPr/>
            </p14:nvContentPartPr>
            <p14:xfrm>
              <a:off x="1134381" y="2140666"/>
              <a:ext cx="360360" cy="454320"/>
            </p14:xfrm>
          </p:contentPart>
        </mc:Choice>
        <mc:Fallback xmlns="">
          <p:pic>
            <p:nvPicPr>
              <p:cNvPr id="15" name="Ink 14">
                <a:extLst>
                  <a:ext uri="{FF2B5EF4-FFF2-40B4-BE49-F238E27FC236}">
                    <a16:creationId xmlns:a16="http://schemas.microsoft.com/office/drawing/2014/main" id="{E82B089E-C456-88A0-B45E-C606F06C2CDA}"/>
                  </a:ext>
                </a:extLst>
              </p:cNvPr>
              <p:cNvPicPr/>
              <p:nvPr/>
            </p:nvPicPr>
            <p:blipFill>
              <a:blip r:embed="rId4"/>
              <a:stretch>
                <a:fillRect/>
              </a:stretch>
            </p:blipFill>
            <p:spPr>
              <a:xfrm>
                <a:off x="1071381" y="2077666"/>
                <a:ext cx="486000" cy="579960"/>
              </a:xfrm>
              <a:prstGeom prst="rect">
                <a:avLst/>
              </a:prstGeom>
            </p:spPr>
          </p:pic>
        </mc:Fallback>
      </mc:AlternateContent>
      <p:sp>
        <p:nvSpPr>
          <p:cNvPr id="18" name="Right Arrow 17">
            <a:extLst>
              <a:ext uri="{FF2B5EF4-FFF2-40B4-BE49-F238E27FC236}">
                <a16:creationId xmlns:a16="http://schemas.microsoft.com/office/drawing/2014/main" id="{A8F7D299-CBDB-CE10-A7AA-7DB2075612C5}"/>
              </a:ext>
            </a:extLst>
          </p:cNvPr>
          <p:cNvSpPr/>
          <p:nvPr/>
        </p:nvSpPr>
        <p:spPr>
          <a:xfrm>
            <a:off x="5271247" y="2775472"/>
            <a:ext cx="1009463" cy="408791"/>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4BE47F47-E7F8-D1CA-124D-288281CD2680}"/>
                  </a:ext>
                </a:extLst>
              </p14:cNvPr>
              <p14:cNvContentPartPr/>
              <p14:nvPr/>
            </p14:nvContentPartPr>
            <p14:xfrm>
              <a:off x="6995181" y="2123026"/>
              <a:ext cx="360" cy="78480"/>
            </p14:xfrm>
          </p:contentPart>
        </mc:Choice>
        <mc:Fallback xmlns="">
          <p:pic>
            <p:nvPicPr>
              <p:cNvPr id="21" name="Ink 20">
                <a:extLst>
                  <a:ext uri="{FF2B5EF4-FFF2-40B4-BE49-F238E27FC236}">
                    <a16:creationId xmlns:a16="http://schemas.microsoft.com/office/drawing/2014/main" id="{4BE47F47-E7F8-D1CA-124D-288281CD2680}"/>
                  </a:ext>
                </a:extLst>
              </p:cNvPr>
              <p:cNvPicPr/>
              <p:nvPr/>
            </p:nvPicPr>
            <p:blipFill>
              <a:blip r:embed="rId6"/>
              <a:stretch>
                <a:fillRect/>
              </a:stretch>
            </p:blipFill>
            <p:spPr>
              <a:xfrm>
                <a:off x="6932181" y="2059736"/>
                <a:ext cx="126000" cy="20469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08FF30FC-DE6F-6861-676C-FD61926B2FC5}"/>
                  </a:ext>
                </a:extLst>
              </p14:cNvPr>
              <p14:cNvContentPartPr/>
              <p14:nvPr/>
            </p14:nvContentPartPr>
            <p14:xfrm>
              <a:off x="6989781" y="2455306"/>
              <a:ext cx="90000" cy="360"/>
            </p14:xfrm>
          </p:contentPart>
        </mc:Choice>
        <mc:Fallback xmlns="">
          <p:pic>
            <p:nvPicPr>
              <p:cNvPr id="22" name="Ink 21">
                <a:extLst>
                  <a:ext uri="{FF2B5EF4-FFF2-40B4-BE49-F238E27FC236}">
                    <a16:creationId xmlns:a16="http://schemas.microsoft.com/office/drawing/2014/main" id="{08FF30FC-DE6F-6861-676C-FD61926B2FC5}"/>
                  </a:ext>
                </a:extLst>
              </p:cNvPr>
              <p:cNvPicPr/>
              <p:nvPr/>
            </p:nvPicPr>
            <p:blipFill>
              <a:blip r:embed="rId8"/>
              <a:stretch>
                <a:fillRect/>
              </a:stretch>
            </p:blipFill>
            <p:spPr>
              <a:xfrm>
                <a:off x="6926781" y="2392306"/>
                <a:ext cx="215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F6E698F1-CDE3-FD44-1D4A-ABD3A7B14B48}"/>
                  </a:ext>
                </a:extLst>
              </p14:cNvPr>
              <p14:cNvContentPartPr/>
              <p14:nvPr/>
            </p14:nvContentPartPr>
            <p14:xfrm>
              <a:off x="6876741" y="2227066"/>
              <a:ext cx="198000" cy="42480"/>
            </p14:xfrm>
          </p:contentPart>
        </mc:Choice>
        <mc:Fallback xmlns="">
          <p:pic>
            <p:nvPicPr>
              <p:cNvPr id="23" name="Ink 22">
                <a:extLst>
                  <a:ext uri="{FF2B5EF4-FFF2-40B4-BE49-F238E27FC236}">
                    <a16:creationId xmlns:a16="http://schemas.microsoft.com/office/drawing/2014/main" id="{F6E698F1-CDE3-FD44-1D4A-ABD3A7B14B48}"/>
                  </a:ext>
                </a:extLst>
              </p:cNvPr>
              <p:cNvPicPr/>
              <p:nvPr/>
            </p:nvPicPr>
            <p:blipFill>
              <a:blip r:embed="rId10"/>
              <a:stretch>
                <a:fillRect/>
              </a:stretch>
            </p:blipFill>
            <p:spPr>
              <a:xfrm>
                <a:off x="6813741" y="2164066"/>
                <a:ext cx="323640" cy="168120"/>
              </a:xfrm>
              <a:prstGeom prst="rect">
                <a:avLst/>
              </a:prstGeom>
            </p:spPr>
          </p:pic>
        </mc:Fallback>
      </mc:AlternateContent>
      <p:pic>
        <p:nvPicPr>
          <p:cNvPr id="2" name="Picture 1">
            <a:extLst>
              <a:ext uri="{FF2B5EF4-FFF2-40B4-BE49-F238E27FC236}">
                <a16:creationId xmlns:a16="http://schemas.microsoft.com/office/drawing/2014/main" id="{2283B97D-82AA-9322-78F3-3140C5195E9D}"/>
              </a:ext>
            </a:extLst>
          </p:cNvPr>
          <p:cNvPicPr>
            <a:picLocks noChangeAspect="1"/>
          </p:cNvPicPr>
          <p:nvPr/>
        </p:nvPicPr>
        <p:blipFill>
          <a:blip r:embed="rId11"/>
          <a:stretch>
            <a:fillRect/>
          </a:stretch>
        </p:blipFill>
        <p:spPr>
          <a:xfrm>
            <a:off x="0" y="2179989"/>
            <a:ext cx="5167255" cy="1350907"/>
          </a:xfrm>
          <a:prstGeom prst="rect">
            <a:avLst/>
          </a:prstGeom>
        </p:spPr>
      </p:pic>
      <p:pic>
        <p:nvPicPr>
          <p:cNvPr id="3" name="Picture 2" descr="A black line with a white background&#10;&#10;Description automatically generated">
            <a:extLst>
              <a:ext uri="{FF2B5EF4-FFF2-40B4-BE49-F238E27FC236}">
                <a16:creationId xmlns:a16="http://schemas.microsoft.com/office/drawing/2014/main" id="{331D2347-5242-35E0-ED03-2DB76FD8BA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9982" y="2710964"/>
            <a:ext cx="555153" cy="268903"/>
          </a:xfrm>
          <a:prstGeom prst="rect">
            <a:avLst/>
          </a:prstGeom>
        </p:spPr>
      </p:pic>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ED5025AA-D309-DB94-F1CC-6AAFBDB8B670}"/>
                  </a:ext>
                </a:extLst>
              </p14:cNvPr>
              <p14:cNvContentPartPr/>
              <p14:nvPr/>
            </p14:nvContentPartPr>
            <p14:xfrm>
              <a:off x="6675501" y="4544386"/>
              <a:ext cx="87480" cy="308520"/>
            </p14:xfrm>
          </p:contentPart>
        </mc:Choice>
        <mc:Fallback xmlns="">
          <p:pic>
            <p:nvPicPr>
              <p:cNvPr id="9" name="Ink 8">
                <a:extLst>
                  <a:ext uri="{FF2B5EF4-FFF2-40B4-BE49-F238E27FC236}">
                    <a16:creationId xmlns:a16="http://schemas.microsoft.com/office/drawing/2014/main" id="{ED5025AA-D309-DB94-F1CC-6AAFBDB8B670}"/>
                  </a:ext>
                </a:extLst>
              </p:cNvPr>
              <p:cNvPicPr/>
              <p:nvPr/>
            </p:nvPicPr>
            <p:blipFill>
              <a:blip r:embed="rId14"/>
              <a:stretch>
                <a:fillRect/>
              </a:stretch>
            </p:blipFill>
            <p:spPr>
              <a:xfrm>
                <a:off x="6612501" y="4481386"/>
                <a:ext cx="2131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A5943CAC-B654-F286-158D-21B273C736B9}"/>
                  </a:ext>
                </a:extLst>
              </p14:cNvPr>
              <p14:cNvContentPartPr/>
              <p14:nvPr/>
            </p14:nvContentPartPr>
            <p14:xfrm>
              <a:off x="6721581" y="5141986"/>
              <a:ext cx="360" cy="360"/>
            </p14:xfrm>
          </p:contentPart>
        </mc:Choice>
        <mc:Fallback xmlns="">
          <p:pic>
            <p:nvPicPr>
              <p:cNvPr id="10" name="Ink 9">
                <a:extLst>
                  <a:ext uri="{FF2B5EF4-FFF2-40B4-BE49-F238E27FC236}">
                    <a16:creationId xmlns:a16="http://schemas.microsoft.com/office/drawing/2014/main" id="{A5943CAC-B654-F286-158D-21B273C736B9}"/>
                  </a:ext>
                </a:extLst>
              </p:cNvPr>
              <p:cNvPicPr/>
              <p:nvPr/>
            </p:nvPicPr>
            <p:blipFill>
              <a:blip r:embed="rId16"/>
              <a:stretch>
                <a:fillRect/>
              </a:stretch>
            </p:blipFill>
            <p:spPr>
              <a:xfrm>
                <a:off x="6658581" y="5078986"/>
                <a:ext cx="126000" cy="126000"/>
              </a:xfrm>
              <a:prstGeom prst="rect">
                <a:avLst/>
              </a:prstGeom>
            </p:spPr>
          </p:pic>
        </mc:Fallback>
      </mc:AlternateContent>
      <p:pic>
        <p:nvPicPr>
          <p:cNvPr id="13" name="Picture 12" descr="A diagram of a circuit&#10;&#10;Description automatically generated">
            <a:extLst>
              <a:ext uri="{FF2B5EF4-FFF2-40B4-BE49-F238E27FC236}">
                <a16:creationId xmlns:a16="http://schemas.microsoft.com/office/drawing/2014/main" id="{7E7EA149-7F1D-193B-A1F9-1C5DE661C1D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03761" y="2140666"/>
            <a:ext cx="2040963" cy="1394100"/>
          </a:xfrm>
          <a:prstGeom prst="rect">
            <a:avLst/>
          </a:prstGeom>
        </p:spPr>
      </p:pic>
      <p:sp>
        <p:nvSpPr>
          <p:cNvPr id="5" name="Rounded Rectangle 4">
            <a:extLst>
              <a:ext uri="{FF2B5EF4-FFF2-40B4-BE49-F238E27FC236}">
                <a16:creationId xmlns:a16="http://schemas.microsoft.com/office/drawing/2014/main" id="{E27D9651-EF53-0255-BF5B-C18C38D5B2C8}"/>
              </a:ext>
            </a:extLst>
          </p:cNvPr>
          <p:cNvSpPr/>
          <p:nvPr/>
        </p:nvSpPr>
        <p:spPr>
          <a:xfrm>
            <a:off x="3981752" y="4590763"/>
            <a:ext cx="3516328" cy="1109627"/>
          </a:xfrm>
          <a:prstGeom prst="roundRect">
            <a:avLst/>
          </a:prstGeom>
          <a:solidFill>
            <a:schemeClr val="accent1">
              <a:lumMod val="60000"/>
              <a:lumOff val="40000"/>
              <a:alpha val="3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6" name="TextBox 5">
            <a:extLst>
              <a:ext uri="{FF2B5EF4-FFF2-40B4-BE49-F238E27FC236}">
                <a16:creationId xmlns:a16="http://schemas.microsoft.com/office/drawing/2014/main" id="{2BD7656C-493B-1A77-277F-67408FAB6454}"/>
              </a:ext>
            </a:extLst>
          </p:cNvPr>
          <p:cNvSpPr txBox="1"/>
          <p:nvPr/>
        </p:nvSpPr>
        <p:spPr>
          <a:xfrm>
            <a:off x="2114657" y="3978442"/>
            <a:ext cx="6105195"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b="0" i="1" u="none" strike="noStrike" cap="none" spc="0" normalizeH="0" baseline="0" dirty="0">
                <a:ln>
                  <a:noFill/>
                </a:ln>
                <a:solidFill>
                  <a:srgbClr val="FF0000"/>
                </a:solidFill>
                <a:effectLst/>
                <a:uFillTx/>
                <a:latin typeface="Times New Roman"/>
                <a:ea typeface="Times New Roman"/>
                <a:cs typeface="Times New Roman"/>
                <a:sym typeface="Times New Roman"/>
              </a:rPr>
              <a:t>The total</a:t>
            </a:r>
            <a:r>
              <a:rPr kumimoji="0" lang="en-US" b="0" i="1" u="none" strike="noStrike" cap="none" spc="0" normalizeH="0" dirty="0">
                <a:ln>
                  <a:noFill/>
                </a:ln>
                <a:solidFill>
                  <a:srgbClr val="FF0000"/>
                </a:solidFill>
                <a:effectLst/>
                <a:uFillTx/>
                <a:latin typeface="Times New Roman"/>
                <a:ea typeface="Times New Roman"/>
                <a:cs typeface="Times New Roman"/>
                <a:sym typeface="Times New Roman"/>
              </a:rPr>
              <a:t> resistance seen by the current source I</a:t>
            </a:r>
            <a:endParaRPr kumimoji="0" lang="en-US" b="0" i="1" u="none" strike="noStrike" cap="none" spc="0" normalizeH="0" baseline="0" dirty="0">
              <a:ln>
                <a:noFill/>
              </a:ln>
              <a:solidFill>
                <a:srgbClr val="FF0000"/>
              </a:solidFill>
              <a:effectLst/>
              <a:uFillTx/>
              <a:latin typeface="Times New Roman"/>
              <a:ea typeface="Times New Roman"/>
              <a:cs typeface="Times New Roman"/>
              <a:sym typeface="Times New Roman"/>
            </a:endParaRPr>
          </a:p>
        </p:txBody>
      </p:sp>
      <p:sp>
        <p:nvSpPr>
          <p:cNvPr id="8" name="Rounded Rectangle 7">
            <a:extLst>
              <a:ext uri="{FF2B5EF4-FFF2-40B4-BE49-F238E27FC236}">
                <a16:creationId xmlns:a16="http://schemas.microsoft.com/office/drawing/2014/main" id="{D7895E65-8015-B48A-7173-EF67AF69CF23}"/>
              </a:ext>
            </a:extLst>
          </p:cNvPr>
          <p:cNvSpPr/>
          <p:nvPr/>
        </p:nvSpPr>
        <p:spPr>
          <a:xfrm>
            <a:off x="3953662" y="5851620"/>
            <a:ext cx="1500237" cy="783804"/>
          </a:xfrm>
          <a:prstGeom prst="roundRect">
            <a:avLst/>
          </a:prstGeom>
          <a:solidFill>
            <a:schemeClr val="accent1">
              <a:lumMod val="60000"/>
              <a:lumOff val="40000"/>
              <a:alpha val="3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cxnSp>
        <p:nvCxnSpPr>
          <p:cNvPr id="11" name="Straight Arrow Connector 10">
            <a:extLst>
              <a:ext uri="{FF2B5EF4-FFF2-40B4-BE49-F238E27FC236}">
                <a16:creationId xmlns:a16="http://schemas.microsoft.com/office/drawing/2014/main" id="{2F3B3ED7-3E4D-4DFA-4DD3-1D97E63C70E8}"/>
              </a:ext>
            </a:extLst>
          </p:cNvPr>
          <p:cNvCxnSpPr>
            <a:cxnSpLocks/>
          </p:cNvCxnSpPr>
          <p:nvPr/>
        </p:nvCxnSpPr>
        <p:spPr>
          <a:xfrm flipV="1">
            <a:off x="7167511" y="2959727"/>
            <a:ext cx="450414" cy="1018715"/>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9E72ADB-35C5-9168-791B-BB46143F9BAA}"/>
                  </a:ext>
                </a:extLst>
              </p:cNvPr>
              <p:cNvSpPr txBox="1"/>
              <p:nvPr/>
            </p:nvSpPr>
            <p:spPr>
              <a:xfrm>
                <a:off x="3981752" y="4673126"/>
                <a:ext cx="3185759" cy="882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𝑒𝑞</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1</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2</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3</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𝑁</m:t>
                                  </m:r>
                                </m:sub>
                              </m:sSub>
                            </m:den>
                          </m:f>
                        </m:den>
                      </m:f>
                    </m:oMath>
                  </m:oMathPara>
                </a14:m>
                <a:endParaRPr lang="en-US" sz="1800" i="1"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F9E72ADB-35C5-9168-791B-BB46143F9BAA}"/>
                  </a:ext>
                </a:extLst>
              </p:cNvPr>
              <p:cNvSpPr txBox="1">
                <a:spLocks noRot="1" noChangeAspect="1" noMove="1" noResize="1" noEditPoints="1" noAdjustHandles="1" noChangeArrowheads="1" noChangeShapeType="1" noTextEdit="1"/>
              </p:cNvSpPr>
              <p:nvPr/>
            </p:nvSpPr>
            <p:spPr>
              <a:xfrm>
                <a:off x="3981752" y="4673126"/>
                <a:ext cx="3185759" cy="882999"/>
              </a:xfrm>
              <a:prstGeom prst="rect">
                <a:avLst/>
              </a:prstGeom>
              <a:blipFill>
                <a:blip r:embed="rId18"/>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175686-92F5-479D-5EB9-CCF2874502FA}"/>
                  </a:ext>
                </a:extLst>
              </p:cNvPr>
              <p:cNvSpPr txBox="1"/>
              <p:nvPr/>
            </p:nvSpPr>
            <p:spPr>
              <a:xfrm>
                <a:off x="2417781" y="5851620"/>
                <a:ext cx="4572000" cy="7255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b="0" i="1" smtClean="0">
                              <a:solidFill>
                                <a:srgbClr val="836967"/>
                              </a:solidFill>
                              <a:latin typeface="Cambria Math" panose="02040503050406030204" pitchFamily="18" charset="0"/>
                            </a:rPr>
                            <m:t>𝑣</m:t>
                          </m:r>
                        </m:num>
                        <m:den>
                          <m:r>
                            <a:rPr lang="en-US" i="1">
                              <a:latin typeface="Cambria Math" panose="02040503050406030204" pitchFamily="18" charset="0"/>
                            </a:rPr>
                            <m:t>𝑖</m:t>
                          </m:r>
                        </m:den>
                      </m:f>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m:rPr>
                              <m:sty m:val="p"/>
                            </m:rPr>
                            <a:rPr lang="en-US" b="0" i="0" smtClean="0">
                              <a:latin typeface="Cambria Math" panose="02040503050406030204" pitchFamily="18" charset="0"/>
                            </a:rPr>
                            <m:t>eq</m:t>
                          </m:r>
                        </m:sub>
                      </m:sSub>
                    </m:oMath>
                  </m:oMathPara>
                </a14:m>
                <a:endParaRPr lang="en-US" dirty="0"/>
              </a:p>
            </p:txBody>
          </p:sp>
        </mc:Choice>
        <mc:Fallback xmlns="">
          <p:sp>
            <p:nvSpPr>
              <p:cNvPr id="14" name="TextBox 13">
                <a:extLst>
                  <a:ext uri="{FF2B5EF4-FFF2-40B4-BE49-F238E27FC236}">
                    <a16:creationId xmlns:a16="http://schemas.microsoft.com/office/drawing/2014/main" id="{98175686-92F5-479D-5EB9-CCF2874502FA}"/>
                  </a:ext>
                </a:extLst>
              </p:cNvPr>
              <p:cNvSpPr txBox="1">
                <a:spLocks noRot="1" noChangeAspect="1" noMove="1" noResize="1" noEditPoints="1" noAdjustHandles="1" noChangeArrowheads="1" noChangeShapeType="1" noTextEdit="1"/>
              </p:cNvSpPr>
              <p:nvPr/>
            </p:nvSpPr>
            <p:spPr>
              <a:xfrm>
                <a:off x="2417781" y="5851620"/>
                <a:ext cx="4572000" cy="725520"/>
              </a:xfrm>
              <a:prstGeom prst="rect">
                <a:avLst/>
              </a:prstGeom>
              <a:blipFill>
                <a:blip r:embed="rId19"/>
                <a:stretch>
                  <a:fillRect b="-6897"/>
                </a:stretch>
              </a:blipFill>
              <a:ln w="12700" cap="flat">
                <a:noFill/>
                <a:miter lim="400000"/>
              </a:ln>
              <a:effectLst/>
            </p:spPr>
            <p:txBody>
              <a:bodyPr/>
              <a:lstStyle/>
              <a:p>
                <a:r>
                  <a:rPr lang="en-US">
                    <a:noFill/>
                  </a:rPr>
                  <a:t> </a:t>
                </a:r>
              </a:p>
            </p:txBody>
          </p:sp>
        </mc:Fallback>
      </mc:AlternateContent>
      <p:pic>
        <p:nvPicPr>
          <p:cNvPr id="16" name="Picture 15">
            <a:extLst>
              <a:ext uri="{FF2B5EF4-FFF2-40B4-BE49-F238E27FC236}">
                <a16:creationId xmlns:a16="http://schemas.microsoft.com/office/drawing/2014/main" id="{34B55509-828F-6C23-30BD-9753A92526E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73338" y="2439750"/>
            <a:ext cx="388347" cy="923636"/>
          </a:xfrm>
          <a:prstGeom prst="rect">
            <a:avLst/>
          </a:prstGeom>
        </p:spPr>
      </p:pic>
    </p:spTree>
    <p:extLst>
      <p:ext uri="{BB962C8B-B14F-4D97-AF65-F5344CB8AC3E}">
        <p14:creationId xmlns:p14="http://schemas.microsoft.com/office/powerpoint/2010/main" val="221997488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Example</a:t>
            </a:r>
            <a:endParaRPr lang="en-US" sz="1800" b="1" dirty="0"/>
          </a:p>
        </p:txBody>
      </p:sp>
      <mc:AlternateContent xmlns:mc="http://schemas.openxmlformats.org/markup-compatibility/2006" xmlns:a14="http://schemas.microsoft.com/office/drawing/2010/main">
        <mc:Choice Requires="a14">
          <p:sp>
            <p:nvSpPr>
              <p:cNvPr id="4" name="Text Placeholder 3"/>
              <p:cNvSpPr>
                <a:spLocks noGrp="1"/>
              </p:cNvSpPr>
              <p:nvPr>
                <p:ph type="body" idx="1"/>
              </p:nvPr>
            </p:nvSpPr>
            <p:spPr>
              <a:xfrm>
                <a:off x="685800" y="1219200"/>
                <a:ext cx="7772400" cy="747423"/>
              </a:xfrm>
            </p:spPr>
            <p:txBody>
              <a:bodyPr/>
              <a:lstStyle/>
              <a:p>
                <a:pPr marL="0" indent="0">
                  <a:buNone/>
                </a:pPr>
                <a:r>
                  <a:rPr lang="en-US" sz="2000" dirty="0"/>
                  <a:t>Consider the circuit shown, find the total resistance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𝑒𝑞</m:t>
                        </m:r>
                      </m:sub>
                    </m:sSub>
                    <m:r>
                      <a:rPr lang="en-US" sz="2000" i="1">
                        <a:latin typeface="Cambria Math" panose="02040503050406030204" pitchFamily="18" charset="0"/>
                      </a:rPr>
                      <m:t> </m:t>
                    </m:r>
                  </m:oMath>
                </a14:m>
                <a:r>
                  <a:rPr lang="en-US" sz="2000" dirty="0"/>
                  <a:t>seen between terminals “a” and “b” (seen by the current source) and find </a:t>
                </a:r>
                <a14:m>
                  <m:oMath xmlns:m="http://schemas.openxmlformats.org/officeDocument/2006/math">
                    <m:r>
                      <a:rPr lang="en-US" sz="2000" b="0" i="1" smtClean="0">
                        <a:latin typeface="Cambria Math" panose="02040503050406030204" pitchFamily="18" charset="0"/>
                      </a:rPr>
                      <m:t>𝑣</m:t>
                    </m:r>
                  </m:oMath>
                </a14:m>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2000" dirty="0"/>
              </a:p>
              <a:p>
                <a:pPr marL="0" indent="0">
                  <a:buNone/>
                </a:pPr>
                <a:r>
                  <a:rPr lang="en-US" sz="2000" b="1" dirty="0"/>
                  <a:t>Values: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mc:Choice>
        <mc:Fallback xmlns="">
          <p:sp>
            <p:nvSpPr>
              <p:cNvPr id="4" name="Text Placeholder 3"/>
              <p:cNvSpPr>
                <a:spLocks noGrp="1" noRot="1" noChangeAspect="1" noMove="1" noResize="1" noEditPoints="1" noAdjustHandles="1" noChangeArrowheads="1" noChangeShapeType="1" noTextEdit="1"/>
              </p:cNvSpPr>
              <p:nvPr>
                <p:ph type="body" idx="1"/>
              </p:nvPr>
            </p:nvSpPr>
            <p:spPr>
              <a:xfrm>
                <a:off x="685800" y="1219200"/>
                <a:ext cx="7772400" cy="747423"/>
              </a:xfrm>
              <a:blipFill>
                <a:blip r:embed="rId2"/>
                <a:stretch>
                  <a:fillRect l="-1468" t="-5000" b="-383333"/>
                </a:stretch>
              </a:blipFill>
            </p:spPr>
            <p:txBody>
              <a:bodyPr/>
              <a:lstStyle/>
              <a:p>
                <a:r>
                  <a:rPr lang="en-US">
                    <a:noFill/>
                  </a:rPr>
                  <a:t> </a:t>
                </a:r>
              </a:p>
            </p:txBody>
          </p:sp>
        </mc:Fallback>
      </mc:AlternateContent>
      <p:graphicFrame>
        <p:nvGraphicFramePr>
          <p:cNvPr id="5" name="Table 4"/>
          <p:cNvGraphicFramePr>
            <a:graphicFrameLocks noGrp="1"/>
          </p:cNvGraphicFramePr>
          <p:nvPr/>
        </p:nvGraphicFramePr>
        <p:xfrm>
          <a:off x="2088553" y="4891377"/>
          <a:ext cx="4814493" cy="1676400"/>
        </p:xfrm>
        <a:graphic>
          <a:graphicData uri="http://schemas.openxmlformats.org/drawingml/2006/table">
            <a:tbl>
              <a:tblPr firstRow="1" bandRow="1">
                <a:tableStyleId>{5940675A-B579-460E-94D1-54222C63F5DA}</a:tableStyleId>
              </a:tblPr>
              <a:tblGrid>
                <a:gridCol w="1604831">
                  <a:extLst>
                    <a:ext uri="{9D8B030D-6E8A-4147-A177-3AD203B41FA5}">
                      <a16:colId xmlns:a16="http://schemas.microsoft.com/office/drawing/2014/main" val="20000"/>
                    </a:ext>
                  </a:extLst>
                </a:gridCol>
                <a:gridCol w="1604831">
                  <a:extLst>
                    <a:ext uri="{9D8B030D-6E8A-4147-A177-3AD203B41FA5}">
                      <a16:colId xmlns:a16="http://schemas.microsoft.com/office/drawing/2014/main" val="20001"/>
                    </a:ext>
                  </a:extLst>
                </a:gridCol>
                <a:gridCol w="1604831">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dirty="0"/>
                        <a:t>I</a:t>
                      </a:r>
                    </a:p>
                  </a:txBody>
                  <a:tcPr/>
                </a:tc>
                <a:tc>
                  <a:txBody>
                    <a:bodyPr/>
                    <a:lstStyle/>
                    <a:p>
                      <a:pPr algn="ctr"/>
                      <a:r>
                        <a:rPr lang="en-US" sz="1600" dirty="0"/>
                        <a:t>10</a:t>
                      </a:r>
                    </a:p>
                  </a:txBody>
                  <a:tcPr/>
                </a:tc>
                <a:tc>
                  <a:txBody>
                    <a:bodyPr/>
                    <a:lstStyle/>
                    <a:p>
                      <a:pPr algn="ctr"/>
                      <a:r>
                        <a:rPr lang="en-US" sz="1600" dirty="0"/>
                        <a:t>mA</a:t>
                      </a:r>
                    </a:p>
                  </a:txBody>
                  <a:tcPr/>
                </a:tc>
                <a:extLst>
                  <a:ext uri="{0D108BD9-81ED-4DB2-BD59-A6C34878D82A}">
                    <a16:rowId xmlns:a16="http://schemas.microsoft.com/office/drawing/2014/main" val="10001"/>
                  </a:ext>
                </a:extLst>
              </a:tr>
              <a:tr h="304393">
                <a:tc>
                  <a:txBody>
                    <a:bodyPr/>
                    <a:lstStyle/>
                    <a:p>
                      <a:pPr algn="ctr"/>
                      <a:r>
                        <a:rPr lang="en-US" sz="1600" baseline="0" dirty="0"/>
                        <a:t>R</a:t>
                      </a:r>
                      <a:r>
                        <a:rPr lang="en-US" sz="1600" baseline="-25000" dirty="0"/>
                        <a:t>1</a:t>
                      </a:r>
                    </a:p>
                  </a:txBody>
                  <a:tcPr/>
                </a:tc>
                <a:tc>
                  <a:txBody>
                    <a:bodyPr/>
                    <a:lstStyle/>
                    <a:p>
                      <a:pPr algn="ctr"/>
                      <a:r>
                        <a:rPr lang="en-US" sz="1600" dirty="0"/>
                        <a:t>2.5</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2.5</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3</a:t>
                      </a:r>
                    </a:p>
                  </a:txBody>
                  <a:tcPr/>
                </a:tc>
                <a:tc>
                  <a:txBody>
                    <a:bodyPr/>
                    <a:lstStyle/>
                    <a:p>
                      <a:pPr algn="ctr"/>
                      <a:r>
                        <a:rPr lang="en-US" sz="1600" dirty="0"/>
                        <a:t>1.25</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2598141" y="4033819"/>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Resistors in Parallel</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BDCF19F-13B4-5B44-9F1D-D0E120EB18D1}"/>
              </a:ext>
            </a:extLst>
          </p:cNvPr>
          <p:cNvPicPr/>
          <p:nvPr/>
        </p:nvPicPr>
        <p:blipFill>
          <a:blip r:embed="rId3"/>
          <a:stretch>
            <a:fillRect/>
          </a:stretch>
        </p:blipFill>
        <p:spPr>
          <a:xfrm>
            <a:off x="2088553" y="2245489"/>
            <a:ext cx="4293832" cy="2257931"/>
          </a:xfrm>
          <a:prstGeom prst="rect">
            <a:avLst/>
          </a:prstGeom>
        </p:spPr>
      </p:pic>
      <p:pic>
        <p:nvPicPr>
          <p:cNvPr id="9" name="Picture 8" descr="A black line with black text&#10;&#10;Description automatically generated">
            <a:extLst>
              <a:ext uri="{FF2B5EF4-FFF2-40B4-BE49-F238E27FC236}">
                <a16:creationId xmlns:a16="http://schemas.microsoft.com/office/drawing/2014/main" id="{9A11A9B5-0FFB-8649-B8E9-02FAC0F1F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767" y="3250190"/>
            <a:ext cx="554059" cy="264625"/>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FA44B651-802C-2900-BCE5-623EE4462E17}"/>
                  </a:ext>
                </a:extLst>
              </p14:cNvPr>
              <p14:cNvContentPartPr/>
              <p14:nvPr/>
            </p14:nvContentPartPr>
            <p14:xfrm>
              <a:off x="3334225" y="2631922"/>
              <a:ext cx="360" cy="360"/>
            </p14:xfrm>
          </p:contentPart>
        </mc:Choice>
        <mc:Fallback xmlns="">
          <p:pic>
            <p:nvPicPr>
              <p:cNvPr id="10" name="Ink 9">
                <a:extLst>
                  <a:ext uri="{FF2B5EF4-FFF2-40B4-BE49-F238E27FC236}">
                    <a16:creationId xmlns:a16="http://schemas.microsoft.com/office/drawing/2014/main" id="{FA44B651-802C-2900-BCE5-623EE4462E17}"/>
                  </a:ext>
                </a:extLst>
              </p:cNvPr>
              <p:cNvPicPr/>
              <p:nvPr/>
            </p:nvPicPr>
            <p:blipFill>
              <a:blip r:embed="rId6"/>
              <a:stretch>
                <a:fillRect/>
              </a:stretch>
            </p:blipFill>
            <p:spPr>
              <a:xfrm>
                <a:off x="3271225" y="256928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38B753B5-C53F-6C83-C037-7E8CF9E4C47D}"/>
                  </a:ext>
                </a:extLst>
              </p14:cNvPr>
              <p14:cNvContentPartPr/>
              <p14:nvPr/>
            </p14:nvContentPartPr>
            <p14:xfrm>
              <a:off x="3260785" y="2377402"/>
              <a:ext cx="97200" cy="48600"/>
            </p14:xfrm>
          </p:contentPart>
        </mc:Choice>
        <mc:Fallback xmlns="">
          <p:pic>
            <p:nvPicPr>
              <p:cNvPr id="11" name="Ink 10">
                <a:extLst>
                  <a:ext uri="{FF2B5EF4-FFF2-40B4-BE49-F238E27FC236}">
                    <a16:creationId xmlns:a16="http://schemas.microsoft.com/office/drawing/2014/main" id="{38B753B5-C53F-6C83-C037-7E8CF9E4C47D}"/>
                  </a:ext>
                </a:extLst>
              </p:cNvPr>
              <p:cNvPicPr/>
              <p:nvPr/>
            </p:nvPicPr>
            <p:blipFill>
              <a:blip r:embed="rId8"/>
              <a:stretch>
                <a:fillRect/>
              </a:stretch>
            </p:blipFill>
            <p:spPr>
              <a:xfrm>
                <a:off x="3198145" y="2314402"/>
                <a:ext cx="222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E8E0CF49-BCDC-6BFA-40C9-302A29A78099}"/>
                  </a:ext>
                </a:extLst>
              </p14:cNvPr>
              <p14:cNvContentPartPr/>
              <p14:nvPr/>
            </p14:nvContentPartPr>
            <p14:xfrm>
              <a:off x="3321265" y="2431042"/>
              <a:ext cx="34920" cy="3600"/>
            </p14:xfrm>
          </p:contentPart>
        </mc:Choice>
        <mc:Fallback xmlns="">
          <p:pic>
            <p:nvPicPr>
              <p:cNvPr id="12" name="Ink 11">
                <a:extLst>
                  <a:ext uri="{FF2B5EF4-FFF2-40B4-BE49-F238E27FC236}">
                    <a16:creationId xmlns:a16="http://schemas.microsoft.com/office/drawing/2014/main" id="{E8E0CF49-BCDC-6BFA-40C9-302A29A78099}"/>
                  </a:ext>
                </a:extLst>
              </p:cNvPr>
              <p:cNvPicPr/>
              <p:nvPr/>
            </p:nvPicPr>
            <p:blipFill>
              <a:blip r:embed="rId10"/>
              <a:stretch>
                <a:fillRect/>
              </a:stretch>
            </p:blipFill>
            <p:spPr>
              <a:xfrm>
                <a:off x="3258625" y="2368042"/>
                <a:ext cx="160560" cy="129240"/>
              </a:xfrm>
              <a:prstGeom prst="rect">
                <a:avLst/>
              </a:prstGeom>
            </p:spPr>
          </p:pic>
        </mc:Fallback>
      </mc:AlternateContent>
    </p:spTree>
    <p:extLst>
      <p:ext uri="{BB962C8B-B14F-4D97-AF65-F5344CB8AC3E}">
        <p14:creationId xmlns:p14="http://schemas.microsoft.com/office/powerpoint/2010/main" val="22777470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Example</a:t>
            </a:r>
            <a:endParaRPr lang="en-US" sz="1800" b="1" dirty="0"/>
          </a:p>
        </p:txBody>
      </p:sp>
      <p:grpSp>
        <p:nvGrpSpPr>
          <p:cNvPr id="14" name="Group 13">
            <a:extLst>
              <a:ext uri="{FF2B5EF4-FFF2-40B4-BE49-F238E27FC236}">
                <a16:creationId xmlns:a16="http://schemas.microsoft.com/office/drawing/2014/main" id="{4C8E5D7F-DBF5-0675-1CCB-13D235EDA084}"/>
              </a:ext>
            </a:extLst>
          </p:cNvPr>
          <p:cNvGrpSpPr/>
          <p:nvPr/>
        </p:nvGrpSpPr>
        <p:grpSpPr>
          <a:xfrm>
            <a:off x="2820621" y="3008986"/>
            <a:ext cx="70200" cy="332640"/>
            <a:chOff x="2820621" y="3008986"/>
            <a:chExt cx="70200" cy="332640"/>
          </a:xfrm>
        </p:grpSpPr>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7768E019-7376-B0C3-1AC0-2CF57F4A1FA5}"/>
                    </a:ext>
                  </a:extLst>
                </p14:cNvPr>
                <p14:cNvContentPartPr/>
                <p14:nvPr/>
              </p14:nvContentPartPr>
              <p14:xfrm>
                <a:off x="2820621" y="3008986"/>
                <a:ext cx="55800" cy="221760"/>
              </p14:xfrm>
            </p:contentPart>
          </mc:Choice>
          <mc:Fallback xmlns="">
            <p:pic>
              <p:nvPicPr>
                <p:cNvPr id="12" name="Ink 11">
                  <a:extLst>
                    <a:ext uri="{FF2B5EF4-FFF2-40B4-BE49-F238E27FC236}">
                      <a16:creationId xmlns:a16="http://schemas.microsoft.com/office/drawing/2014/main" id="{7768E019-7376-B0C3-1AC0-2CF57F4A1FA5}"/>
                    </a:ext>
                  </a:extLst>
                </p:cNvPr>
                <p:cNvPicPr/>
                <p:nvPr/>
              </p:nvPicPr>
              <p:blipFill>
                <a:blip r:embed="rId4"/>
                <a:stretch>
                  <a:fillRect/>
                </a:stretch>
              </p:blipFill>
              <p:spPr>
                <a:xfrm>
                  <a:off x="2757621" y="2945986"/>
                  <a:ext cx="1814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687EC5BC-6D55-4F1D-294B-14307AE868D2}"/>
                    </a:ext>
                  </a:extLst>
                </p14:cNvPr>
                <p14:cNvContentPartPr/>
                <p14:nvPr/>
              </p14:nvContentPartPr>
              <p14:xfrm>
                <a:off x="2890461" y="3341266"/>
                <a:ext cx="360" cy="360"/>
              </p14:xfrm>
            </p:contentPart>
          </mc:Choice>
          <mc:Fallback xmlns="">
            <p:pic>
              <p:nvPicPr>
                <p:cNvPr id="13" name="Ink 12">
                  <a:extLst>
                    <a:ext uri="{FF2B5EF4-FFF2-40B4-BE49-F238E27FC236}">
                      <a16:creationId xmlns:a16="http://schemas.microsoft.com/office/drawing/2014/main" id="{687EC5BC-6D55-4F1D-294B-14307AE868D2}"/>
                    </a:ext>
                  </a:extLst>
                </p:cNvPr>
                <p:cNvPicPr/>
                <p:nvPr/>
              </p:nvPicPr>
              <p:blipFill>
                <a:blip r:embed="rId6"/>
                <a:stretch>
                  <a:fillRect/>
                </a:stretch>
              </p:blipFill>
              <p:spPr>
                <a:xfrm>
                  <a:off x="2827461" y="3278266"/>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813E4113-BD2B-9654-686D-717805B24A02}"/>
                  </a:ext>
                </a:extLst>
              </p14:cNvPr>
              <p14:cNvContentPartPr/>
              <p14:nvPr/>
            </p14:nvContentPartPr>
            <p14:xfrm>
              <a:off x="2844741" y="3665626"/>
              <a:ext cx="360" cy="360"/>
            </p14:xfrm>
          </p:contentPart>
        </mc:Choice>
        <mc:Fallback xmlns="">
          <p:pic>
            <p:nvPicPr>
              <p:cNvPr id="15" name="Ink 14">
                <a:extLst>
                  <a:ext uri="{FF2B5EF4-FFF2-40B4-BE49-F238E27FC236}">
                    <a16:creationId xmlns:a16="http://schemas.microsoft.com/office/drawing/2014/main" id="{813E4113-BD2B-9654-686D-717805B24A02}"/>
                  </a:ext>
                </a:extLst>
              </p:cNvPr>
              <p:cNvPicPr/>
              <p:nvPr/>
            </p:nvPicPr>
            <p:blipFill>
              <a:blip r:embed="rId6"/>
              <a:stretch>
                <a:fillRect/>
              </a:stretch>
            </p:blipFill>
            <p:spPr>
              <a:xfrm>
                <a:off x="2781741" y="360298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60842BEF-50E5-A6F9-EFF5-6E913C3E808F}"/>
                  </a:ext>
                </a:extLst>
              </p14:cNvPr>
              <p14:cNvContentPartPr/>
              <p14:nvPr/>
            </p14:nvContentPartPr>
            <p14:xfrm>
              <a:off x="3285741" y="2282146"/>
              <a:ext cx="360" cy="125280"/>
            </p14:xfrm>
          </p:contentPart>
        </mc:Choice>
        <mc:Fallback xmlns="">
          <p:pic>
            <p:nvPicPr>
              <p:cNvPr id="16" name="Ink 15">
                <a:extLst>
                  <a:ext uri="{FF2B5EF4-FFF2-40B4-BE49-F238E27FC236}">
                    <a16:creationId xmlns:a16="http://schemas.microsoft.com/office/drawing/2014/main" id="{60842BEF-50E5-A6F9-EFF5-6E913C3E808F}"/>
                  </a:ext>
                </a:extLst>
              </p:cNvPr>
              <p:cNvPicPr/>
              <p:nvPr/>
            </p:nvPicPr>
            <p:blipFill>
              <a:blip r:embed="rId9"/>
              <a:stretch>
                <a:fillRect/>
              </a:stretch>
            </p:blipFill>
            <p:spPr>
              <a:xfrm>
                <a:off x="3223101" y="2219506"/>
                <a:ext cx="1260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6A836D9E-A818-46D4-68AD-666C04461E20}"/>
                  </a:ext>
                </a:extLst>
              </p14:cNvPr>
              <p14:cNvContentPartPr/>
              <p14:nvPr/>
            </p14:nvContentPartPr>
            <p14:xfrm>
              <a:off x="3351621" y="2647546"/>
              <a:ext cx="360" cy="360"/>
            </p14:xfrm>
          </p:contentPart>
        </mc:Choice>
        <mc:Fallback xmlns="">
          <p:pic>
            <p:nvPicPr>
              <p:cNvPr id="17" name="Ink 16">
                <a:extLst>
                  <a:ext uri="{FF2B5EF4-FFF2-40B4-BE49-F238E27FC236}">
                    <a16:creationId xmlns:a16="http://schemas.microsoft.com/office/drawing/2014/main" id="{6A836D9E-A818-46D4-68AD-666C04461E20}"/>
                  </a:ext>
                </a:extLst>
              </p:cNvPr>
              <p:cNvPicPr/>
              <p:nvPr/>
            </p:nvPicPr>
            <p:blipFill>
              <a:blip r:embed="rId6"/>
              <a:stretch>
                <a:fillRect/>
              </a:stretch>
            </p:blipFill>
            <p:spPr>
              <a:xfrm>
                <a:off x="3288981" y="258490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1DD817F5-EFBA-C508-EBE0-5BC4FE6873DE}"/>
                  </a:ext>
                </a:extLst>
              </p14:cNvPr>
              <p14:cNvContentPartPr/>
              <p14:nvPr/>
            </p14:nvContentPartPr>
            <p14:xfrm>
              <a:off x="3350181" y="2434786"/>
              <a:ext cx="360" cy="360"/>
            </p14:xfrm>
          </p:contentPart>
        </mc:Choice>
        <mc:Fallback xmlns="">
          <p:pic>
            <p:nvPicPr>
              <p:cNvPr id="18" name="Ink 17">
                <a:extLst>
                  <a:ext uri="{FF2B5EF4-FFF2-40B4-BE49-F238E27FC236}">
                    <a16:creationId xmlns:a16="http://schemas.microsoft.com/office/drawing/2014/main" id="{1DD817F5-EFBA-C508-EBE0-5BC4FE6873DE}"/>
                  </a:ext>
                </a:extLst>
              </p:cNvPr>
              <p:cNvPicPr/>
              <p:nvPr/>
            </p:nvPicPr>
            <p:blipFill>
              <a:blip r:embed="rId6"/>
              <a:stretch>
                <a:fillRect/>
              </a:stretch>
            </p:blipFill>
            <p:spPr>
              <a:xfrm>
                <a:off x="3287541" y="2371786"/>
                <a:ext cx="126000" cy="126000"/>
              </a:xfrm>
              <a:prstGeom prst="rect">
                <a:avLst/>
              </a:prstGeom>
            </p:spPr>
          </p:pic>
        </mc:Fallback>
      </mc:AlternateContent>
      <p:pic>
        <p:nvPicPr>
          <p:cNvPr id="21" name="Picture 20" descr="A diagram of a circuit&#10;&#10;Description automatically generated">
            <a:extLst>
              <a:ext uri="{FF2B5EF4-FFF2-40B4-BE49-F238E27FC236}">
                <a16:creationId xmlns:a16="http://schemas.microsoft.com/office/drawing/2014/main" id="{5569518C-EDBA-4218-7A84-6426CFA59F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75138" y="1932468"/>
            <a:ext cx="4200864" cy="2194778"/>
          </a:xfrm>
          <a:prstGeom prst="rect">
            <a:avLst/>
          </a:prstGeom>
        </p:spPr>
      </p:pic>
      <p:sp>
        <p:nvSpPr>
          <p:cNvPr id="22" name="TextBox 21">
            <a:extLst>
              <a:ext uri="{FF2B5EF4-FFF2-40B4-BE49-F238E27FC236}">
                <a16:creationId xmlns:a16="http://schemas.microsoft.com/office/drawing/2014/main" id="{28E83DC3-1AD2-487C-9231-682203EAC12A}"/>
              </a:ext>
            </a:extLst>
          </p:cNvPr>
          <p:cNvSpPr txBox="1"/>
          <p:nvPr/>
        </p:nvSpPr>
        <p:spPr>
          <a:xfrm>
            <a:off x="55140" y="1238357"/>
            <a:ext cx="8414732" cy="9848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buNone/>
            </a:pPr>
            <a:r>
              <a:rPr lang="en-US" sz="1800" b="1" dirty="0"/>
              <a:t>Solution:</a:t>
            </a:r>
          </a:p>
          <a:p>
            <a:pPr marL="0" indent="0">
              <a:buNone/>
            </a:pPr>
            <a:r>
              <a:rPr lang="en-US" sz="2000" dirty="0"/>
              <a:t>Since R1, R2 and R3 are all in parallel, then the total resistance seen by the voltage source,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B70F569-67BE-9F49-D73C-355264FAEA6B}"/>
                  </a:ext>
                </a:extLst>
              </p:cNvPr>
              <p:cNvSpPr txBox="1"/>
              <p:nvPr/>
            </p:nvSpPr>
            <p:spPr>
              <a:xfrm>
                <a:off x="456513" y="2407426"/>
                <a:ext cx="2433948" cy="882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𝑒𝑞</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1</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2</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3</m:t>
                                  </m:r>
                                </m:sub>
                              </m:sSub>
                            </m:den>
                          </m:f>
                        </m:den>
                      </m:f>
                    </m:oMath>
                  </m:oMathPara>
                </a14:m>
                <a:endParaRPr lang="en-US" dirty="0"/>
              </a:p>
            </p:txBody>
          </p:sp>
        </mc:Choice>
        <mc:Fallback xmlns="">
          <p:sp>
            <p:nvSpPr>
              <p:cNvPr id="25" name="TextBox 24">
                <a:extLst>
                  <a:ext uri="{FF2B5EF4-FFF2-40B4-BE49-F238E27FC236}">
                    <a16:creationId xmlns:a16="http://schemas.microsoft.com/office/drawing/2014/main" id="{4B70F569-67BE-9F49-D73C-355264FAEA6B}"/>
                  </a:ext>
                </a:extLst>
              </p:cNvPr>
              <p:cNvSpPr txBox="1">
                <a:spLocks noRot="1" noChangeAspect="1" noMove="1" noResize="1" noEditPoints="1" noAdjustHandles="1" noChangeArrowheads="1" noChangeShapeType="1" noTextEdit="1"/>
              </p:cNvSpPr>
              <p:nvPr/>
            </p:nvSpPr>
            <p:spPr>
              <a:xfrm>
                <a:off x="456513" y="2407426"/>
                <a:ext cx="2433948" cy="882999"/>
              </a:xfrm>
              <a:prstGeom prst="rect">
                <a:avLst/>
              </a:prstGeom>
              <a:blipFill>
                <a:blip r:embed="rId1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18D1A9D-BD22-B084-188F-5547A84B2778}"/>
                  </a:ext>
                </a:extLst>
              </p:cNvPr>
              <p:cNvSpPr txBox="1"/>
              <p:nvPr/>
            </p:nvSpPr>
            <p:spPr>
              <a:xfrm>
                <a:off x="456513" y="3230746"/>
                <a:ext cx="4572000" cy="8380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𝑒𝑞</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2.5</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2.5</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1.25</m:t>
                              </m:r>
                            </m:den>
                          </m:f>
                        </m:den>
                      </m:f>
                    </m:oMath>
                  </m:oMathPara>
                </a14:m>
                <a:endParaRPr lang="en-US" sz="1800" i="1" dirty="0">
                  <a:latin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318D1A9D-BD22-B084-188F-5547A84B2778}"/>
                  </a:ext>
                </a:extLst>
              </p:cNvPr>
              <p:cNvSpPr txBox="1">
                <a:spLocks noRot="1" noChangeAspect="1" noMove="1" noResize="1" noEditPoints="1" noAdjustHandles="1" noChangeArrowheads="1" noChangeShapeType="1" noTextEdit="1"/>
              </p:cNvSpPr>
              <p:nvPr/>
            </p:nvSpPr>
            <p:spPr>
              <a:xfrm>
                <a:off x="456513" y="3230746"/>
                <a:ext cx="4572000" cy="838050"/>
              </a:xfrm>
              <a:prstGeom prst="rect">
                <a:avLst/>
              </a:prstGeom>
              <a:blipFill>
                <a:blip r:embed="rId14"/>
                <a:stretch>
                  <a:fillRect b="-4478"/>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AFB1F4F-40A4-34A2-E5E9-EB77C35C50B5}"/>
                  </a:ext>
                </a:extLst>
              </p:cNvPr>
              <p:cNvSpPr txBox="1"/>
              <p:nvPr/>
            </p:nvSpPr>
            <p:spPr>
              <a:xfrm>
                <a:off x="456513" y="4855662"/>
                <a:ext cx="3518625" cy="6127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𝑒𝑞</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1.6</m:t>
                          </m:r>
                        </m:den>
                      </m:f>
                      <m:r>
                        <a:rPr lang="en-US" sz="1800" i="1">
                          <a:latin typeface="Cambria Math" panose="02040503050406030204" pitchFamily="18" charset="0"/>
                        </a:rPr>
                        <m:t>=0.625</m:t>
                      </m:r>
                      <m:r>
                        <a:rPr lang="en-US" sz="1800" b="0" i="1" smtClean="0">
                          <a:latin typeface="Cambria Math" panose="02040503050406030204" pitchFamily="18" charset="0"/>
                        </a:rPr>
                        <m:t> </m:t>
                      </m:r>
                      <m:r>
                        <m:rPr>
                          <m:nor/>
                        </m:rPr>
                        <a:rPr lang="en-US" sz="1800" dirty="0">
                          <a:latin typeface="Calibri" panose="020F0502020204030204" pitchFamily="34" charset="0"/>
                        </a:rPr>
                        <m:t>k</m:t>
                      </m:r>
                      <m:r>
                        <m:rPr>
                          <m:nor/>
                        </m:rPr>
                        <a:rPr lang="el-GR" sz="1800" dirty="0">
                          <a:latin typeface="Calibri" panose="020F0502020204030204" pitchFamily="34" charset="0"/>
                        </a:rPr>
                        <m:t>Ω</m:t>
                      </m:r>
                      <m:r>
                        <a:rPr lang="en-US" sz="1800" i="1">
                          <a:latin typeface="Cambria Math" panose="02040503050406030204" pitchFamily="18" charset="0"/>
                        </a:rPr>
                        <m:t>=625</m:t>
                      </m:r>
                      <m:r>
                        <m:rPr>
                          <m:nor/>
                        </m:rPr>
                        <a:rPr lang="en-US" sz="1800" b="0" i="0" smtClean="0">
                          <a:latin typeface="Cambria Math" panose="02040503050406030204" pitchFamily="18" charset="0"/>
                        </a:rPr>
                        <m:t> </m:t>
                      </m:r>
                      <m:r>
                        <m:rPr>
                          <m:nor/>
                        </m:rPr>
                        <a:rPr lang="el-GR" sz="1800" dirty="0">
                          <a:latin typeface="Calibri" panose="020F0502020204030204" pitchFamily="34" charset="0"/>
                        </a:rPr>
                        <m:t>Ω</m:t>
                      </m:r>
                    </m:oMath>
                  </m:oMathPara>
                </a14:m>
                <a:endParaRPr lang="en-US" sz="1800" i="1" dirty="0">
                  <a:latin typeface="Cambria Math" panose="02040503050406030204" pitchFamily="18" charset="0"/>
                </a:endParaRPr>
              </a:p>
            </p:txBody>
          </p:sp>
        </mc:Choice>
        <mc:Fallback xmlns="">
          <p:sp>
            <p:nvSpPr>
              <p:cNvPr id="29" name="TextBox 28">
                <a:extLst>
                  <a:ext uri="{FF2B5EF4-FFF2-40B4-BE49-F238E27FC236}">
                    <a16:creationId xmlns:a16="http://schemas.microsoft.com/office/drawing/2014/main" id="{4AFB1F4F-40A4-34A2-E5E9-EB77C35C50B5}"/>
                  </a:ext>
                </a:extLst>
              </p:cNvPr>
              <p:cNvSpPr txBox="1">
                <a:spLocks noRot="1" noChangeAspect="1" noMove="1" noResize="1" noEditPoints="1" noAdjustHandles="1" noChangeArrowheads="1" noChangeShapeType="1" noTextEdit="1"/>
              </p:cNvSpPr>
              <p:nvPr/>
            </p:nvSpPr>
            <p:spPr>
              <a:xfrm>
                <a:off x="456513" y="4855662"/>
                <a:ext cx="3518625" cy="612732"/>
              </a:xfrm>
              <a:prstGeom prst="rect">
                <a:avLst/>
              </a:prstGeom>
              <a:blipFill>
                <a:blip r:embed="rId15"/>
                <a:stretch>
                  <a:fillRect b="-408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9F34900-5C51-BFB5-BD38-CB0F07BCC92B}"/>
                  </a:ext>
                </a:extLst>
              </p:cNvPr>
              <p:cNvSpPr txBox="1"/>
              <p:nvPr/>
            </p:nvSpPr>
            <p:spPr>
              <a:xfrm>
                <a:off x="456513" y="4153555"/>
                <a:ext cx="4572000" cy="6173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𝑒𝑞</m:t>
                          </m:r>
                        </m:sub>
                      </m:sSub>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0.4+0.4+0.8</m:t>
                          </m:r>
                        </m:den>
                      </m:f>
                    </m:oMath>
                  </m:oMathPara>
                </a14:m>
                <a:endParaRPr lang="en-US" sz="1800" i="1" dirty="0">
                  <a:latin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A9F34900-5C51-BFB5-BD38-CB0F07BCC92B}"/>
                  </a:ext>
                </a:extLst>
              </p:cNvPr>
              <p:cNvSpPr txBox="1">
                <a:spLocks noRot="1" noChangeAspect="1" noMove="1" noResize="1" noEditPoints="1" noAdjustHandles="1" noChangeArrowheads="1" noChangeShapeType="1" noTextEdit="1"/>
              </p:cNvSpPr>
              <p:nvPr/>
            </p:nvSpPr>
            <p:spPr>
              <a:xfrm>
                <a:off x="456513" y="4153555"/>
                <a:ext cx="4572000" cy="617348"/>
              </a:xfrm>
              <a:prstGeom prst="rect">
                <a:avLst/>
              </a:prstGeom>
              <a:blipFill>
                <a:blip r:embed="rId16"/>
                <a:stretch>
                  <a:fillRect b="-2000"/>
                </a:stretch>
              </a:blipFill>
              <a:ln w="12700" cap="flat">
                <a:noFill/>
                <a:miter lim="400000"/>
              </a:ln>
              <a:effectLst/>
            </p:spPr>
            <p:txBody>
              <a:bodyPr/>
              <a:lstStyle/>
              <a:p>
                <a:r>
                  <a:rPr lang="en-US">
                    <a:noFill/>
                  </a:rPr>
                  <a:t> </a:t>
                </a:r>
              </a:p>
            </p:txBody>
          </p:sp>
        </mc:Fallback>
      </mc:AlternateContent>
      <p:pic>
        <p:nvPicPr>
          <p:cNvPr id="7" name="Picture 6" descr="A diagram of a circuit&#10;&#10;Description automatically generated">
            <a:extLst>
              <a:ext uri="{FF2B5EF4-FFF2-40B4-BE49-F238E27FC236}">
                <a16:creationId xmlns:a16="http://schemas.microsoft.com/office/drawing/2014/main" id="{23A4E06F-9928-2835-80A3-9130769363E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75138" y="4124307"/>
            <a:ext cx="2040963" cy="1394100"/>
          </a:xfrm>
          <a:prstGeom prst="rect">
            <a:avLst/>
          </a:prstGeom>
        </p:spPr>
      </p:pic>
      <p:sp>
        <p:nvSpPr>
          <p:cNvPr id="10" name="TextBox 9">
            <a:extLst>
              <a:ext uri="{FF2B5EF4-FFF2-40B4-BE49-F238E27FC236}">
                <a16:creationId xmlns:a16="http://schemas.microsoft.com/office/drawing/2014/main" id="{84B12044-5277-87F7-E2ED-ED513C5B1E3C}"/>
              </a:ext>
            </a:extLst>
          </p:cNvPr>
          <p:cNvSpPr txBox="1"/>
          <p:nvPr/>
        </p:nvSpPr>
        <p:spPr>
          <a:xfrm>
            <a:off x="5366385" y="3291128"/>
            <a:ext cx="836685" cy="3385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1600" dirty="0">
                <a:latin typeface="Calibri" panose="020F0502020204030204" pitchFamily="34" charset="0"/>
              </a:rPr>
              <a:t>2.5k</a:t>
            </a:r>
            <a:r>
              <a:rPr lang="el-GR" sz="1600" dirty="0">
                <a:latin typeface="Calibri" panose="020F0502020204030204" pitchFamily="34" charset="0"/>
              </a:rPr>
              <a:t>Ω</a:t>
            </a:r>
          </a:p>
        </p:txBody>
      </p:sp>
      <p:sp>
        <p:nvSpPr>
          <p:cNvPr id="11" name="TextBox 10">
            <a:extLst>
              <a:ext uri="{FF2B5EF4-FFF2-40B4-BE49-F238E27FC236}">
                <a16:creationId xmlns:a16="http://schemas.microsoft.com/office/drawing/2014/main" id="{A68DF736-FCD0-E626-0FCA-19C5AACD2E45}"/>
              </a:ext>
            </a:extLst>
          </p:cNvPr>
          <p:cNvSpPr txBox="1"/>
          <p:nvPr/>
        </p:nvSpPr>
        <p:spPr>
          <a:xfrm>
            <a:off x="6395261" y="3348621"/>
            <a:ext cx="836685" cy="3385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1600" dirty="0">
                <a:latin typeface="Calibri" panose="020F0502020204030204" pitchFamily="34" charset="0"/>
              </a:rPr>
              <a:t>2.5k</a:t>
            </a:r>
            <a:r>
              <a:rPr lang="el-GR" sz="1600" dirty="0">
                <a:latin typeface="Calibri" panose="020F0502020204030204" pitchFamily="34" charset="0"/>
              </a:rPr>
              <a:t>Ω</a:t>
            </a:r>
          </a:p>
        </p:txBody>
      </p:sp>
      <p:sp>
        <p:nvSpPr>
          <p:cNvPr id="19" name="TextBox 18">
            <a:extLst>
              <a:ext uri="{FF2B5EF4-FFF2-40B4-BE49-F238E27FC236}">
                <a16:creationId xmlns:a16="http://schemas.microsoft.com/office/drawing/2014/main" id="{BC1BED67-0BA9-FD55-F1CE-6857D1648BB9}"/>
              </a:ext>
            </a:extLst>
          </p:cNvPr>
          <p:cNvSpPr txBox="1"/>
          <p:nvPr/>
        </p:nvSpPr>
        <p:spPr>
          <a:xfrm>
            <a:off x="6810459" y="2569996"/>
            <a:ext cx="836685" cy="3385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1600" dirty="0">
                <a:latin typeface="Calibri" panose="020F0502020204030204" pitchFamily="34" charset="0"/>
              </a:rPr>
              <a:t>1.25k</a:t>
            </a:r>
            <a:r>
              <a:rPr lang="el-GR" sz="1600" dirty="0">
                <a:latin typeface="Calibri" panose="020F0502020204030204" pitchFamily="34" charset="0"/>
              </a:rPr>
              <a:t>Ω</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87DE53F-D81D-BB3B-2C09-381EDA9177C4}"/>
                  </a:ext>
                </a:extLst>
              </p:cNvPr>
              <p:cNvSpPr txBox="1"/>
              <p:nvPr/>
            </p:nvSpPr>
            <p:spPr>
              <a:xfrm>
                <a:off x="4995619" y="4068796"/>
                <a:ext cx="395280" cy="2746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𝑎</m:t>
                      </m:r>
                    </m:oMath>
                  </m:oMathPara>
                </a14:m>
                <a:endParaRPr lang="en-US" sz="2800" dirty="0"/>
              </a:p>
            </p:txBody>
          </p:sp>
        </mc:Choice>
        <mc:Fallback xmlns="">
          <p:sp>
            <p:nvSpPr>
              <p:cNvPr id="23" name="TextBox 22">
                <a:extLst>
                  <a:ext uri="{FF2B5EF4-FFF2-40B4-BE49-F238E27FC236}">
                    <a16:creationId xmlns:a16="http://schemas.microsoft.com/office/drawing/2014/main" id="{F87DE53F-D81D-BB3B-2C09-381EDA9177C4}"/>
                  </a:ext>
                </a:extLst>
              </p:cNvPr>
              <p:cNvSpPr txBox="1">
                <a:spLocks noRot="1" noChangeAspect="1" noMove="1" noResize="1" noEditPoints="1" noAdjustHandles="1" noChangeArrowheads="1" noChangeShapeType="1" noTextEdit="1"/>
              </p:cNvSpPr>
              <p:nvPr/>
            </p:nvSpPr>
            <p:spPr>
              <a:xfrm>
                <a:off x="4995619" y="4068796"/>
                <a:ext cx="395280" cy="274694"/>
              </a:xfrm>
              <a:prstGeom prst="rect">
                <a:avLst/>
              </a:prstGeom>
              <a:blipFill>
                <a:blip r:embed="rId18"/>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476AE50-C120-5A48-8927-68641294EBC6}"/>
                  </a:ext>
                </a:extLst>
              </p:cNvPr>
              <p:cNvSpPr txBox="1"/>
              <p:nvPr/>
            </p:nvSpPr>
            <p:spPr>
              <a:xfrm>
                <a:off x="4995619" y="5433889"/>
                <a:ext cx="395280" cy="3385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𝑏</m:t>
                      </m:r>
                    </m:oMath>
                  </m:oMathPara>
                </a14:m>
                <a:endParaRPr lang="en-US" sz="1600" dirty="0"/>
              </a:p>
            </p:txBody>
          </p:sp>
        </mc:Choice>
        <mc:Fallback xmlns="">
          <p:sp>
            <p:nvSpPr>
              <p:cNvPr id="24" name="TextBox 23">
                <a:extLst>
                  <a:ext uri="{FF2B5EF4-FFF2-40B4-BE49-F238E27FC236}">
                    <a16:creationId xmlns:a16="http://schemas.microsoft.com/office/drawing/2014/main" id="{C476AE50-C120-5A48-8927-68641294EBC6}"/>
                  </a:ext>
                </a:extLst>
              </p:cNvPr>
              <p:cNvSpPr txBox="1">
                <a:spLocks noRot="1" noChangeAspect="1" noMove="1" noResize="1" noEditPoints="1" noAdjustHandles="1" noChangeArrowheads="1" noChangeShapeType="1" noTextEdit="1"/>
              </p:cNvSpPr>
              <p:nvPr/>
            </p:nvSpPr>
            <p:spPr>
              <a:xfrm>
                <a:off x="4995619" y="5433889"/>
                <a:ext cx="395280" cy="338554"/>
              </a:xfrm>
              <a:prstGeom prst="rect">
                <a:avLst/>
              </a:prstGeom>
              <a:blipFill>
                <a:blip r:embed="rId19"/>
                <a:stretch>
                  <a:fillRect/>
                </a:stretch>
              </a:blipFill>
              <a:ln w="12700" cap="flat">
                <a:noFill/>
                <a:miter lim="400000"/>
              </a:ln>
              <a:effectLst/>
            </p:spPr>
            <p:txBody>
              <a:bodyPr/>
              <a:lstStyle/>
              <a:p>
                <a:r>
                  <a:rPr lang="en-US">
                    <a:noFill/>
                  </a:rPr>
                  <a:t> </a:t>
                </a:r>
              </a:p>
            </p:txBody>
          </p:sp>
        </mc:Fallback>
      </mc:AlternateContent>
      <p:pic>
        <p:nvPicPr>
          <p:cNvPr id="26" name="Picture 25">
            <a:extLst>
              <a:ext uri="{FF2B5EF4-FFF2-40B4-BE49-F238E27FC236}">
                <a16:creationId xmlns:a16="http://schemas.microsoft.com/office/drawing/2014/main" id="{E2B6C78B-5208-869E-A713-56A5858DA8B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983587" y="4402234"/>
            <a:ext cx="292100" cy="965200"/>
          </a:xfrm>
          <a:prstGeom prst="rect">
            <a:avLst/>
          </a:prstGeom>
        </p:spPr>
      </p:pic>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8738165A-A210-BA04-B889-D8ECC1888813}"/>
                  </a:ext>
                </a:extLst>
              </p14:cNvPr>
              <p14:cNvContentPartPr/>
              <p14:nvPr/>
            </p14:nvContentPartPr>
            <p14:xfrm>
              <a:off x="4927945" y="4788322"/>
              <a:ext cx="3600" cy="170280"/>
            </p14:xfrm>
          </p:contentPart>
        </mc:Choice>
        <mc:Fallback xmlns="">
          <p:pic>
            <p:nvPicPr>
              <p:cNvPr id="28" name="Ink 27">
                <a:extLst>
                  <a:ext uri="{FF2B5EF4-FFF2-40B4-BE49-F238E27FC236}">
                    <a16:creationId xmlns:a16="http://schemas.microsoft.com/office/drawing/2014/main" id="{8738165A-A210-BA04-B889-D8ECC1888813}"/>
                  </a:ext>
                </a:extLst>
              </p:cNvPr>
              <p:cNvPicPr/>
              <p:nvPr/>
            </p:nvPicPr>
            <p:blipFill>
              <a:blip r:embed="rId22"/>
              <a:stretch>
                <a:fillRect/>
              </a:stretch>
            </p:blipFill>
            <p:spPr>
              <a:xfrm>
                <a:off x="4864945" y="4725682"/>
                <a:ext cx="1292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Ink 30">
                <a:extLst>
                  <a:ext uri="{FF2B5EF4-FFF2-40B4-BE49-F238E27FC236}">
                    <a16:creationId xmlns:a16="http://schemas.microsoft.com/office/drawing/2014/main" id="{2502951F-E02D-F8DC-F7D2-0F43BB7E0D9E}"/>
                  </a:ext>
                </a:extLst>
              </p14:cNvPr>
              <p14:cNvContentPartPr/>
              <p14:nvPr/>
            </p14:nvContentPartPr>
            <p14:xfrm>
              <a:off x="5319265" y="4902442"/>
              <a:ext cx="360" cy="360"/>
            </p14:xfrm>
          </p:contentPart>
        </mc:Choice>
        <mc:Fallback xmlns="">
          <p:pic>
            <p:nvPicPr>
              <p:cNvPr id="31" name="Ink 30">
                <a:extLst>
                  <a:ext uri="{FF2B5EF4-FFF2-40B4-BE49-F238E27FC236}">
                    <a16:creationId xmlns:a16="http://schemas.microsoft.com/office/drawing/2014/main" id="{2502951F-E02D-F8DC-F7D2-0F43BB7E0D9E}"/>
                  </a:ext>
                </a:extLst>
              </p:cNvPr>
              <p:cNvPicPr/>
              <p:nvPr/>
            </p:nvPicPr>
            <p:blipFill>
              <a:blip r:embed="rId24"/>
              <a:stretch>
                <a:fillRect/>
              </a:stretch>
            </p:blipFill>
            <p:spPr>
              <a:xfrm>
                <a:off x="5256265" y="483980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Ink 31">
                <a:extLst>
                  <a:ext uri="{FF2B5EF4-FFF2-40B4-BE49-F238E27FC236}">
                    <a16:creationId xmlns:a16="http://schemas.microsoft.com/office/drawing/2014/main" id="{54C696FA-CE25-22BD-875A-791C354E615A}"/>
                  </a:ext>
                </a:extLst>
              </p14:cNvPr>
              <p14:cNvContentPartPr/>
              <p14:nvPr/>
            </p14:nvContentPartPr>
            <p14:xfrm>
              <a:off x="5316025" y="4936282"/>
              <a:ext cx="360" cy="360"/>
            </p14:xfrm>
          </p:contentPart>
        </mc:Choice>
        <mc:Fallback xmlns="">
          <p:pic>
            <p:nvPicPr>
              <p:cNvPr id="32" name="Ink 31">
                <a:extLst>
                  <a:ext uri="{FF2B5EF4-FFF2-40B4-BE49-F238E27FC236}">
                    <a16:creationId xmlns:a16="http://schemas.microsoft.com/office/drawing/2014/main" id="{54C696FA-CE25-22BD-875A-791C354E615A}"/>
                  </a:ext>
                </a:extLst>
              </p:cNvPr>
              <p:cNvPicPr/>
              <p:nvPr/>
            </p:nvPicPr>
            <p:blipFill>
              <a:blip r:embed="rId24"/>
              <a:stretch>
                <a:fillRect/>
              </a:stretch>
            </p:blipFill>
            <p:spPr>
              <a:xfrm>
                <a:off x="5253025" y="487328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5C411393-ACA2-9036-C0AE-0CDC9A2D795E}"/>
                  </a:ext>
                </a:extLst>
              </p14:cNvPr>
              <p14:cNvContentPartPr/>
              <p14:nvPr/>
            </p14:nvContentPartPr>
            <p14:xfrm>
              <a:off x="5302705" y="4860682"/>
              <a:ext cx="360" cy="360"/>
            </p14:xfrm>
          </p:contentPart>
        </mc:Choice>
        <mc:Fallback xmlns="">
          <p:pic>
            <p:nvPicPr>
              <p:cNvPr id="33" name="Ink 32">
                <a:extLst>
                  <a:ext uri="{FF2B5EF4-FFF2-40B4-BE49-F238E27FC236}">
                    <a16:creationId xmlns:a16="http://schemas.microsoft.com/office/drawing/2014/main" id="{5C411393-ACA2-9036-C0AE-0CDC9A2D795E}"/>
                  </a:ext>
                </a:extLst>
              </p:cNvPr>
              <p:cNvPicPr/>
              <p:nvPr/>
            </p:nvPicPr>
            <p:blipFill>
              <a:blip r:embed="rId24"/>
              <a:stretch>
                <a:fillRect/>
              </a:stretch>
            </p:blipFill>
            <p:spPr>
              <a:xfrm>
                <a:off x="5240065" y="4798042"/>
                <a:ext cx="126000" cy="126000"/>
              </a:xfrm>
              <a:prstGeom prst="rect">
                <a:avLst/>
              </a:prstGeom>
            </p:spPr>
          </p:pic>
        </mc:Fallback>
      </mc:AlternateContent>
      <p:sp>
        <p:nvSpPr>
          <p:cNvPr id="36" name="TextBox 35">
            <a:extLst>
              <a:ext uri="{FF2B5EF4-FFF2-40B4-BE49-F238E27FC236}">
                <a16:creationId xmlns:a16="http://schemas.microsoft.com/office/drawing/2014/main" id="{626D8AC2-2BA8-D217-E392-FF28658C2EDB}"/>
              </a:ext>
            </a:extLst>
          </p:cNvPr>
          <p:cNvSpPr txBox="1"/>
          <p:nvPr/>
        </p:nvSpPr>
        <p:spPr>
          <a:xfrm>
            <a:off x="6036962" y="4297212"/>
            <a:ext cx="2718480"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buNone/>
            </a:pPr>
            <a:r>
              <a:rPr lang="en-US" sz="1800" dirty="0"/>
              <a:t>Apply Ohm’s Law</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8325EB0-BEF6-D59D-05FB-04C667E23640}"/>
                  </a:ext>
                </a:extLst>
              </p:cNvPr>
              <p:cNvSpPr txBox="1"/>
              <p:nvPr/>
            </p:nvSpPr>
            <p:spPr>
              <a:xfrm>
                <a:off x="5275687" y="5108955"/>
                <a:ext cx="4578016"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0.625</m:t>
                      </m:r>
                      <m:r>
                        <a:rPr lang="en-US" sz="1800" i="1">
                          <a:solidFill>
                            <a:schemeClr val="tx1"/>
                          </a:solidFill>
                          <a:latin typeface="Cambria Math" panose="02040503050406030204" pitchFamily="18" charset="0"/>
                        </a:rPr>
                        <m:t>𝑥</m:t>
                      </m:r>
                      <m:r>
                        <a:rPr lang="en-US" sz="1800" i="1">
                          <a:solidFill>
                            <a:schemeClr val="tx1"/>
                          </a:solidFill>
                          <a:latin typeface="Cambria Math" panose="02040503050406030204" pitchFamily="18" charset="0"/>
                        </a:rPr>
                        <m:t>10=6.25 </m:t>
                      </m:r>
                      <m:r>
                        <a:rPr lang="en-US" sz="1800" i="1">
                          <a:solidFill>
                            <a:schemeClr val="tx1"/>
                          </a:solidFill>
                          <a:latin typeface="Cambria Math" panose="02040503050406030204" pitchFamily="18" charset="0"/>
                        </a:rPr>
                        <m:t>𝑉</m:t>
                      </m:r>
                    </m:oMath>
                  </m:oMathPara>
                </a14:m>
                <a:endParaRPr lang="en-US" sz="1800" i="1" dirty="0">
                  <a:solidFill>
                    <a:schemeClr val="tx1"/>
                  </a:solidFill>
                  <a:latin typeface="Cambria Math" panose="02040503050406030204" pitchFamily="18" charset="0"/>
                </a:endParaRPr>
              </a:p>
            </p:txBody>
          </p:sp>
        </mc:Choice>
        <mc:Fallback xmlns="">
          <p:sp>
            <p:nvSpPr>
              <p:cNvPr id="38" name="TextBox 37">
                <a:extLst>
                  <a:ext uri="{FF2B5EF4-FFF2-40B4-BE49-F238E27FC236}">
                    <a16:creationId xmlns:a16="http://schemas.microsoft.com/office/drawing/2014/main" id="{E8325EB0-BEF6-D59D-05FB-04C667E23640}"/>
                  </a:ext>
                </a:extLst>
              </p:cNvPr>
              <p:cNvSpPr txBox="1">
                <a:spLocks noRot="1" noChangeAspect="1" noMove="1" noResize="1" noEditPoints="1" noAdjustHandles="1" noChangeArrowheads="1" noChangeShapeType="1" noTextEdit="1"/>
              </p:cNvSpPr>
              <p:nvPr/>
            </p:nvSpPr>
            <p:spPr>
              <a:xfrm>
                <a:off x="5275687" y="5108955"/>
                <a:ext cx="4578016" cy="369332"/>
              </a:xfrm>
              <a:prstGeom prst="rect">
                <a:avLst/>
              </a:prstGeom>
              <a:blipFill>
                <a:blip r:embed="rId27"/>
                <a:stretch>
                  <a:fillRect b="-1666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0255B14-7EEE-C04F-097D-081D21854064}"/>
                  </a:ext>
                </a:extLst>
              </p:cNvPr>
              <p:cNvSpPr txBox="1"/>
              <p:nvPr/>
            </p:nvSpPr>
            <p:spPr>
              <a:xfrm>
                <a:off x="5803993" y="4678088"/>
                <a:ext cx="1954663" cy="3907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𝑣</m:t>
                      </m:r>
                      <m:r>
                        <a:rPr lang="en-US" sz="1800" i="1" smtClean="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𝑅</m:t>
                          </m:r>
                        </m:e>
                        <m:sub>
                          <m:r>
                            <a:rPr lang="en-US" sz="1800" b="0" i="1" smtClean="0">
                              <a:solidFill>
                                <a:schemeClr val="tx1"/>
                              </a:solidFill>
                              <a:latin typeface="Cambria Math" panose="02040503050406030204" pitchFamily="18" charset="0"/>
                            </a:rPr>
                            <m:t>𝑒𝑞</m:t>
                          </m:r>
                        </m:sub>
                      </m:sSub>
                      <m:r>
                        <a:rPr lang="en-US" sz="1800" b="0" i="1" smtClean="0">
                          <a:solidFill>
                            <a:schemeClr val="tx1"/>
                          </a:solidFill>
                          <a:latin typeface="Cambria Math" panose="02040503050406030204" pitchFamily="18" charset="0"/>
                        </a:rPr>
                        <m:t>𝐼</m:t>
                      </m:r>
                    </m:oMath>
                  </m:oMathPara>
                </a14:m>
                <a:endParaRPr lang="en-US" sz="1800" b="0" i="1" dirty="0">
                  <a:solidFill>
                    <a:schemeClr val="tx1"/>
                  </a:solidFill>
                  <a:latin typeface="Cambria Math" panose="02040503050406030204" pitchFamily="18" charset="0"/>
                </a:endParaRPr>
              </a:p>
            </p:txBody>
          </p:sp>
        </mc:Choice>
        <mc:Fallback xmlns="">
          <p:sp>
            <p:nvSpPr>
              <p:cNvPr id="40" name="TextBox 39">
                <a:extLst>
                  <a:ext uri="{FF2B5EF4-FFF2-40B4-BE49-F238E27FC236}">
                    <a16:creationId xmlns:a16="http://schemas.microsoft.com/office/drawing/2014/main" id="{80255B14-7EEE-C04F-097D-081D21854064}"/>
                  </a:ext>
                </a:extLst>
              </p:cNvPr>
              <p:cNvSpPr txBox="1">
                <a:spLocks noRot="1" noChangeAspect="1" noMove="1" noResize="1" noEditPoints="1" noAdjustHandles="1" noChangeArrowheads="1" noChangeShapeType="1" noTextEdit="1"/>
              </p:cNvSpPr>
              <p:nvPr/>
            </p:nvSpPr>
            <p:spPr>
              <a:xfrm>
                <a:off x="5803993" y="4678088"/>
                <a:ext cx="1954663" cy="390748"/>
              </a:xfrm>
              <a:prstGeom prst="rect">
                <a:avLst/>
              </a:prstGeom>
              <a:blipFill>
                <a:blip r:embed="rId28"/>
                <a:stretch>
                  <a:fillRect b="-3125"/>
                </a:stretch>
              </a:blipFill>
              <a:ln w="12700" cap="flat">
                <a:noFill/>
                <a:miter lim="400000"/>
              </a:ln>
              <a:effectLst/>
            </p:spPr>
            <p:txBody>
              <a:bodyPr/>
              <a:lstStyle/>
              <a:p>
                <a:r>
                  <a:rPr lang="en-US">
                    <a:noFill/>
                  </a:rPr>
                  <a:t> </a:t>
                </a:r>
              </a:p>
            </p:txBody>
          </p:sp>
        </mc:Fallback>
      </mc:AlternateContent>
      <p:sp>
        <p:nvSpPr>
          <p:cNvPr id="42" name="TextBox 41">
            <a:extLst>
              <a:ext uri="{FF2B5EF4-FFF2-40B4-BE49-F238E27FC236}">
                <a16:creationId xmlns:a16="http://schemas.microsoft.com/office/drawing/2014/main" id="{C893F45B-C9B5-9CF0-C693-2527EA8621FC}"/>
              </a:ext>
            </a:extLst>
          </p:cNvPr>
          <p:cNvSpPr txBox="1"/>
          <p:nvPr/>
        </p:nvSpPr>
        <p:spPr>
          <a:xfrm flipH="1">
            <a:off x="3659718" y="3231151"/>
            <a:ext cx="836082"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1800" dirty="0"/>
              <a:t>10mA</a:t>
            </a:r>
          </a:p>
        </p:txBody>
      </p:sp>
    </p:spTree>
    <p:extLst>
      <p:ext uri="{BB962C8B-B14F-4D97-AF65-F5344CB8AC3E}">
        <p14:creationId xmlns:p14="http://schemas.microsoft.com/office/powerpoint/2010/main" val="14673166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23" y="303902"/>
            <a:ext cx="7772400" cy="431214"/>
          </a:xfrm>
        </p:spPr>
        <p:txBody>
          <a:bodyPr/>
          <a:lstStyle/>
          <a:p>
            <a:r>
              <a:rPr lang="en-US" sz="3200" b="1" dirty="0"/>
              <a:t>Example</a:t>
            </a:r>
            <a:endParaRPr lang="en-US" sz="1800" b="1"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C198947-FDA6-6D1D-EC77-A13421EB672F}"/>
                  </a:ext>
                </a:extLst>
              </p:cNvPr>
              <p:cNvSpPr txBox="1"/>
              <p:nvPr/>
            </p:nvSpPr>
            <p:spPr>
              <a:xfrm>
                <a:off x="151941" y="1177074"/>
                <a:ext cx="8060166" cy="7044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buNone/>
                </a:pPr>
                <a:r>
                  <a:rPr lang="en-US" sz="1800" b="1" dirty="0"/>
                  <a:t>Solution:</a:t>
                </a:r>
              </a:p>
              <a:p>
                <a:pPr marL="0" indent="0">
                  <a:buNone/>
                </a:pPr>
                <a:r>
                  <a:rPr lang="en-US" sz="2000" dirty="0"/>
                  <a:t>Another approach is to find the voltage </a:t>
                </a:r>
                <a14:m>
                  <m:oMath xmlns:m="http://schemas.openxmlformats.org/officeDocument/2006/math">
                    <m:r>
                      <a:rPr lang="en-US" sz="2000" b="0" i="1" smtClean="0">
                        <a:latin typeface="Cambria Math" panose="02040503050406030204" pitchFamily="18" charset="0"/>
                      </a:rPr>
                      <m:t>𝑣</m:t>
                    </m:r>
                  </m:oMath>
                </a14:m>
                <a:r>
                  <a:rPr lang="en-US" sz="2000" dirty="0"/>
                  <a:t> first then </a:t>
                </a:r>
                <a14:m>
                  <m:oMath xmlns:m="http://schemas.openxmlformats.org/officeDocument/2006/math">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𝑅</m:t>
                        </m:r>
                      </m:e>
                      <m:sub>
                        <m:r>
                          <m:rPr>
                            <m:sty m:val="p"/>
                          </m:rPr>
                          <a:rPr lang="en-US" sz="2000">
                            <a:latin typeface="Cambria Math" panose="02040503050406030204" pitchFamily="18" charset="0"/>
                          </a:rPr>
                          <m:t>eq</m:t>
                        </m:r>
                      </m:sub>
                    </m:sSub>
                  </m:oMath>
                </a14:m>
                <a:r>
                  <a:rPr lang="en-US" sz="2000" dirty="0"/>
                  <a:t> , </a:t>
                </a:r>
              </a:p>
            </p:txBody>
          </p:sp>
        </mc:Choice>
        <mc:Fallback xmlns="">
          <p:sp>
            <p:nvSpPr>
              <p:cNvPr id="19" name="TextBox 18">
                <a:extLst>
                  <a:ext uri="{FF2B5EF4-FFF2-40B4-BE49-F238E27FC236}">
                    <a16:creationId xmlns:a16="http://schemas.microsoft.com/office/drawing/2014/main" id="{5C198947-FDA6-6D1D-EC77-A13421EB672F}"/>
                  </a:ext>
                </a:extLst>
              </p:cNvPr>
              <p:cNvSpPr txBox="1">
                <a:spLocks noRot="1" noChangeAspect="1" noMove="1" noResize="1" noEditPoints="1" noAdjustHandles="1" noChangeArrowheads="1" noChangeShapeType="1" noTextEdit="1"/>
              </p:cNvSpPr>
              <p:nvPr/>
            </p:nvSpPr>
            <p:spPr>
              <a:xfrm>
                <a:off x="151941" y="1177074"/>
                <a:ext cx="8060166" cy="704424"/>
              </a:xfrm>
              <a:prstGeom prst="rect">
                <a:avLst/>
              </a:prstGeom>
              <a:blipFill>
                <a:blip r:embed="rId2"/>
                <a:stretch>
                  <a:fillRect l="-945" t="-3509" b="-105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72A690B-DBB5-E2EE-FBDF-47D3CF21484E}"/>
                  </a:ext>
                </a:extLst>
              </p:cNvPr>
              <p:cNvSpPr txBox="1"/>
              <p:nvPr/>
            </p:nvSpPr>
            <p:spPr>
              <a:xfrm>
                <a:off x="5726605" y="5342500"/>
                <a:ext cx="4407098" cy="9846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𝑅</m:t>
                          </m:r>
                        </m:e>
                        <m:sub>
                          <m:r>
                            <m:rPr>
                              <m:sty m:val="p"/>
                            </m:rPr>
                            <a:rPr lang="en-US" sz="2000">
                              <a:latin typeface="Cambria Math" panose="02040503050406030204" pitchFamily="18" charset="0"/>
                            </a:rPr>
                            <m:t>eq</m:t>
                          </m:r>
                        </m:sub>
                      </m:sSub>
                      <m:r>
                        <a:rPr lang="en-US" sz="2000" b="0" i="1" smtClean="0">
                          <a:solidFill>
                            <a:srgbClr val="836967"/>
                          </a:solidFill>
                          <a:latin typeface="Cambria Math" panose="02040503050406030204" pitchFamily="18" charset="0"/>
                        </a:rPr>
                        <m:t>=</m:t>
                      </m:r>
                      <m:f>
                        <m:fPr>
                          <m:ctrlPr>
                            <a:rPr lang="en-US" sz="2000" i="1" smtClean="0">
                              <a:solidFill>
                                <a:srgbClr val="836967"/>
                              </a:solidFill>
                              <a:latin typeface="Cambria Math" panose="02040503050406030204" pitchFamily="18" charset="0"/>
                            </a:rPr>
                          </m:ctrlPr>
                        </m:fPr>
                        <m:num>
                          <m:r>
                            <a:rPr lang="en-US" sz="2000" b="0" i="1" smtClean="0">
                              <a:solidFill>
                                <a:srgbClr val="836967"/>
                              </a:solidFill>
                              <a:latin typeface="Cambria Math" panose="02040503050406030204" pitchFamily="18" charset="0"/>
                            </a:rPr>
                            <m:t>𝑣</m:t>
                          </m:r>
                        </m:num>
                        <m:den>
                          <m:r>
                            <a:rPr lang="en-US" sz="2000" b="0" i="1" smtClean="0">
                              <a:latin typeface="Cambria Math" panose="02040503050406030204" pitchFamily="18" charset="0"/>
                            </a:rPr>
                            <m:t>𝐼</m:t>
                          </m:r>
                        </m:den>
                      </m:f>
                      <m:r>
                        <a:rPr lang="en-US" sz="2000" b="0" i="1" smtClean="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b="0" i="1" smtClean="0">
                              <a:solidFill>
                                <a:srgbClr val="836967"/>
                              </a:solidFill>
                              <a:latin typeface="Cambria Math" panose="02040503050406030204" pitchFamily="18" charset="0"/>
                            </a:rPr>
                            <m:t>6.25</m:t>
                          </m:r>
                          <m:r>
                            <a:rPr lang="en-US" sz="2000" b="0" i="1" smtClean="0">
                              <a:solidFill>
                                <a:srgbClr val="836967"/>
                              </a:solidFill>
                              <a:latin typeface="Cambria Math" panose="02040503050406030204" pitchFamily="18" charset="0"/>
                            </a:rPr>
                            <m:t>𝑉</m:t>
                          </m:r>
                        </m:num>
                        <m:den>
                          <m:r>
                            <a:rPr lang="en-US" sz="2000" b="0" i="1" smtClean="0">
                              <a:solidFill>
                                <a:srgbClr val="836967"/>
                              </a:solidFill>
                              <a:latin typeface="Cambria Math" panose="02040503050406030204" pitchFamily="18" charset="0"/>
                            </a:rPr>
                            <m:t>10 </m:t>
                          </m:r>
                          <m:r>
                            <a:rPr lang="en-US" sz="2000" b="0" i="1" smtClean="0">
                              <a:solidFill>
                                <a:srgbClr val="836967"/>
                              </a:solidFill>
                              <a:latin typeface="Cambria Math" panose="02040503050406030204" pitchFamily="18" charset="0"/>
                            </a:rPr>
                            <m:t>𝑚𝐴</m:t>
                          </m:r>
                        </m:den>
                      </m:f>
                    </m:oMath>
                  </m:oMathPara>
                </a14:m>
                <a:endParaRPr lang="en-US" sz="2000" i="1" dirty="0">
                  <a:latin typeface="Cambria Math" panose="02040503050406030204" pitchFamily="18" charset="0"/>
                </a:endParaRPr>
              </a:p>
              <a:p>
                <a:r>
                  <a:rPr lang="en-US" sz="2000" b="0" dirty="0"/>
                  <a:t>        </a:t>
                </a:r>
                <a14:m>
                  <m:oMath xmlns:m="http://schemas.openxmlformats.org/officeDocument/2006/math">
                    <m:r>
                      <a:rPr lang="en-US" sz="2000" b="0" i="1" smtClean="0">
                        <a:latin typeface="Cambria Math" panose="02040503050406030204" pitchFamily="18" charset="0"/>
                      </a:rPr>
                      <m:t>=0.625</m:t>
                    </m:r>
                    <m:r>
                      <m:rPr>
                        <m:nor/>
                      </m:rPr>
                      <a:rPr lang="en-US" sz="2000" dirty="0">
                        <a:latin typeface="Calibri" panose="020F0502020204030204" pitchFamily="34" charset="0"/>
                      </a:rPr>
                      <m:t>k</m:t>
                    </m:r>
                    <m:r>
                      <m:rPr>
                        <m:nor/>
                      </m:rPr>
                      <a:rPr lang="el-GR" sz="2000" dirty="0">
                        <a:latin typeface="Calibri" panose="020F0502020204030204" pitchFamily="34" charset="0"/>
                      </a:rPr>
                      <m:t>Ω</m:t>
                    </m:r>
                    <m:r>
                      <a:rPr lang="en-US" sz="2000" i="1">
                        <a:latin typeface="Cambria Math" panose="02040503050406030204" pitchFamily="18" charset="0"/>
                      </a:rPr>
                      <m:t>=625</m:t>
                    </m:r>
                    <m:r>
                      <m:rPr>
                        <m:nor/>
                      </m:rPr>
                      <a:rPr lang="en-US" sz="2000">
                        <a:latin typeface="Cambria Math" panose="02040503050406030204" pitchFamily="18" charset="0"/>
                      </a:rPr>
                      <m:t> </m:t>
                    </m:r>
                    <m:r>
                      <m:rPr>
                        <m:nor/>
                      </m:rPr>
                      <a:rPr lang="el-GR" sz="2000" dirty="0">
                        <a:latin typeface="Calibri" panose="020F0502020204030204" pitchFamily="34" charset="0"/>
                      </a:rPr>
                      <m:t>Ω</m:t>
                    </m:r>
                  </m:oMath>
                </a14:m>
                <a:endParaRPr lang="en-US" sz="2000" dirty="0"/>
              </a:p>
            </p:txBody>
          </p:sp>
        </mc:Choice>
        <mc:Fallback xmlns="">
          <p:sp>
            <p:nvSpPr>
              <p:cNvPr id="22" name="TextBox 21">
                <a:extLst>
                  <a:ext uri="{FF2B5EF4-FFF2-40B4-BE49-F238E27FC236}">
                    <a16:creationId xmlns:a16="http://schemas.microsoft.com/office/drawing/2014/main" id="{272A690B-DBB5-E2EE-FBDF-47D3CF21484E}"/>
                  </a:ext>
                </a:extLst>
              </p:cNvPr>
              <p:cNvSpPr txBox="1">
                <a:spLocks noRot="1" noChangeAspect="1" noMove="1" noResize="1" noEditPoints="1" noAdjustHandles="1" noChangeArrowheads="1" noChangeShapeType="1" noTextEdit="1"/>
              </p:cNvSpPr>
              <p:nvPr/>
            </p:nvSpPr>
            <p:spPr>
              <a:xfrm>
                <a:off x="5726605" y="5342500"/>
                <a:ext cx="4407098" cy="984629"/>
              </a:xfrm>
              <a:prstGeom prst="rect">
                <a:avLst/>
              </a:prstGeom>
              <a:blipFill>
                <a:blip r:embed="rId3"/>
                <a:stretch>
                  <a:fillRect b="-7595"/>
                </a:stretch>
              </a:blipFill>
              <a:ln w="12700" cap="flat">
                <a:noFill/>
                <a:miter lim="400000"/>
              </a:ln>
              <a:effectLst/>
            </p:spPr>
            <p:txBody>
              <a:bodyPr/>
              <a:lstStyle/>
              <a:p>
                <a:r>
                  <a:rPr lang="en-US">
                    <a:noFill/>
                  </a:rPr>
                  <a:t> </a:t>
                </a:r>
              </a:p>
            </p:txBody>
          </p:sp>
        </mc:Fallback>
      </mc:AlternateContent>
      <p:sp>
        <p:nvSpPr>
          <p:cNvPr id="24" name="TextBox 23">
            <a:extLst>
              <a:ext uri="{FF2B5EF4-FFF2-40B4-BE49-F238E27FC236}">
                <a16:creationId xmlns:a16="http://schemas.microsoft.com/office/drawing/2014/main" id="{1B22A48E-9DC4-5742-ABB4-34FD705888AF}"/>
              </a:ext>
            </a:extLst>
          </p:cNvPr>
          <p:cNvSpPr txBox="1"/>
          <p:nvPr/>
        </p:nvSpPr>
        <p:spPr>
          <a:xfrm>
            <a:off x="151941" y="2041416"/>
            <a:ext cx="45720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Apply KCL</a:t>
            </a:r>
            <a:r>
              <a:rPr lang="en-US" sz="2400" dirty="0"/>
              <a:t>,</a:t>
            </a:r>
            <a:endParaRPr lang="en-US"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9FD1128-9606-3615-4E61-740D3D2471B3}"/>
                  </a:ext>
                </a:extLst>
              </p:cNvPr>
              <p:cNvSpPr txBox="1"/>
              <p:nvPr/>
            </p:nvSpPr>
            <p:spPr>
              <a:xfrm>
                <a:off x="151941" y="2770586"/>
                <a:ext cx="45720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a:rPr lang="en-US" sz="2400" smtClean="0">
                          <a:latin typeface="Cambria Math" panose="02040503050406030204" pitchFamily="18" charset="0"/>
                        </a:rPr>
                        <m:t>−</m:t>
                      </m:r>
                      <m:r>
                        <m:rPr>
                          <m:sty m:val="p"/>
                        </m:rPr>
                        <a:rPr lang="en-US" sz="2400" b="0" i="0" smtClean="0">
                          <a:latin typeface="Cambria Math" panose="02040503050406030204" pitchFamily="18" charset="0"/>
                        </a:rPr>
                        <m:t>I</m:t>
                      </m:r>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b="0" i="1" smtClean="0">
                              <a:solidFill>
                                <a:srgbClr val="836967"/>
                              </a:solidFill>
                              <a:latin typeface="Cambria Math" panose="02040503050406030204" pitchFamily="18" charset="0"/>
                            </a:rPr>
                            <m:t>𝑖</m:t>
                          </m:r>
                        </m:e>
                        <m:sub>
                          <m:r>
                            <a:rPr lang="en-US" sz="2400" i="1">
                              <a:latin typeface="Cambria Math" panose="02040503050406030204" pitchFamily="18" charset="0"/>
                            </a:rPr>
                            <m:t>𝑅</m:t>
                          </m:r>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b="0" i="1" smtClean="0">
                              <a:solidFill>
                                <a:srgbClr val="836967"/>
                              </a:solidFill>
                              <a:latin typeface="Cambria Math" panose="02040503050406030204" pitchFamily="18" charset="0"/>
                            </a:rPr>
                            <m:t>𝑖</m:t>
                          </m:r>
                        </m:e>
                        <m:sub>
                          <m:r>
                            <a:rPr lang="en-US" sz="2400" i="1">
                              <a:latin typeface="Cambria Math" panose="02040503050406030204" pitchFamily="18" charset="0"/>
                            </a:rPr>
                            <m:t>𝑅</m:t>
                          </m:r>
                          <m:r>
                            <a:rPr lang="en-US" sz="2400" i="0">
                              <a:latin typeface="Cambria Math" panose="02040503050406030204" pitchFamily="18" charset="0"/>
                            </a:rPr>
                            <m:t>2</m:t>
                          </m:r>
                        </m:sub>
                      </m:sSub>
                      <m:r>
                        <a:rPr lang="en-US" sz="2400" b="0" i="1" smtClean="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b="0" i="1" smtClean="0">
                              <a:solidFill>
                                <a:srgbClr val="836967"/>
                              </a:solidFill>
                              <a:latin typeface="Cambria Math" panose="02040503050406030204" pitchFamily="18" charset="0"/>
                            </a:rPr>
                            <m:t>𝑖</m:t>
                          </m:r>
                        </m:e>
                        <m:sub>
                          <m:r>
                            <a:rPr lang="en-US" i="1">
                              <a:latin typeface="Cambria Math" panose="02040503050406030204" pitchFamily="18" charset="0"/>
                            </a:rPr>
                            <m:t>𝑅</m:t>
                          </m:r>
                          <m:r>
                            <a:rPr lang="en-US" b="0" i="0" smtClean="0">
                              <a:latin typeface="Cambria Math" panose="02040503050406030204" pitchFamily="18" charset="0"/>
                            </a:rPr>
                            <m:t>3</m:t>
                          </m:r>
                        </m:sub>
                      </m:sSub>
                      <m:r>
                        <a:rPr lang="en-US" sz="2400" b="0" i="0" smtClean="0">
                          <a:latin typeface="Cambria Math" panose="02040503050406030204" pitchFamily="18" charset="0"/>
                        </a:rPr>
                        <m:t>=</m:t>
                      </m:r>
                      <m:r>
                        <a:rPr lang="en-US" sz="2400" i="0">
                          <a:latin typeface="Cambria Math" panose="02040503050406030204" pitchFamily="18" charset="0"/>
                        </a:rPr>
                        <m:t>0</m:t>
                      </m:r>
                    </m:oMath>
                  </m:oMathPara>
                </a14:m>
                <a:endParaRPr lang="en-US" sz="2400" dirty="0"/>
              </a:p>
            </p:txBody>
          </p:sp>
        </mc:Choice>
        <mc:Fallback xmlns="">
          <p:sp>
            <p:nvSpPr>
              <p:cNvPr id="26" name="TextBox 25">
                <a:extLst>
                  <a:ext uri="{FF2B5EF4-FFF2-40B4-BE49-F238E27FC236}">
                    <a16:creationId xmlns:a16="http://schemas.microsoft.com/office/drawing/2014/main" id="{59FD1128-9606-3615-4E61-740D3D2471B3}"/>
                  </a:ext>
                </a:extLst>
              </p:cNvPr>
              <p:cNvSpPr txBox="1">
                <a:spLocks noRot="1" noChangeAspect="1" noMove="1" noResize="1" noEditPoints="1" noAdjustHandles="1" noChangeArrowheads="1" noChangeShapeType="1" noTextEdit="1"/>
              </p:cNvSpPr>
              <p:nvPr/>
            </p:nvSpPr>
            <p:spPr>
              <a:xfrm>
                <a:off x="151941" y="2770586"/>
                <a:ext cx="4572000" cy="461665"/>
              </a:xfrm>
              <a:prstGeom prst="rect">
                <a:avLst/>
              </a:prstGeom>
              <a:blipFill>
                <a:blip r:embed="rId4"/>
                <a:stretch>
                  <a:fillRect b="-2632"/>
                </a:stretch>
              </a:blipFill>
              <a:ln w="12700" cap="flat">
                <a:noFill/>
                <a:miter lim="400000"/>
              </a:ln>
              <a:effectLst/>
            </p:spPr>
            <p:txBody>
              <a:bodyPr/>
              <a:lstStyle/>
              <a:p>
                <a:r>
                  <a:rPr lang="en-US">
                    <a:noFill/>
                  </a:rPr>
                  <a:t> </a:t>
                </a:r>
              </a:p>
            </p:txBody>
          </p:sp>
        </mc:Fallback>
      </mc:AlternateContent>
      <p:sp>
        <p:nvSpPr>
          <p:cNvPr id="28" name="TextBox 27">
            <a:extLst>
              <a:ext uri="{FF2B5EF4-FFF2-40B4-BE49-F238E27FC236}">
                <a16:creationId xmlns:a16="http://schemas.microsoft.com/office/drawing/2014/main" id="{2B34822C-9CB0-88B8-6626-87C3BDD8D9D0}"/>
              </a:ext>
            </a:extLst>
          </p:cNvPr>
          <p:cNvSpPr txBox="1"/>
          <p:nvPr/>
        </p:nvSpPr>
        <p:spPr>
          <a:xfrm>
            <a:off x="114290" y="3269851"/>
            <a:ext cx="4647302"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Apply Ohm's Law</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4DA0E14-2025-58D0-83C4-E1E5503D8107}"/>
                  </a:ext>
                </a:extLst>
              </p:cNvPr>
              <p:cNvSpPr txBox="1"/>
              <p:nvPr/>
            </p:nvSpPr>
            <p:spPr>
              <a:xfrm>
                <a:off x="114290" y="5090006"/>
                <a:ext cx="4647302"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Solve for </a:t>
                </a:r>
                <a14:m>
                  <m:oMath xmlns:m="http://schemas.openxmlformats.org/officeDocument/2006/math">
                    <m:r>
                      <a:rPr lang="en-US" sz="2000" b="0" i="1" smtClean="0">
                        <a:latin typeface="Cambria Math" panose="02040503050406030204" pitchFamily="18" charset="0"/>
                      </a:rPr>
                      <m:t>𝑣</m:t>
                    </m:r>
                  </m:oMath>
                </a14:m>
                <a:r>
                  <a:rPr lang="en-US" sz="2000" dirty="0"/>
                  <a:t>,</a:t>
                </a:r>
              </a:p>
            </p:txBody>
          </p:sp>
        </mc:Choice>
        <mc:Fallback xmlns="">
          <p:sp>
            <p:nvSpPr>
              <p:cNvPr id="29" name="TextBox 28">
                <a:extLst>
                  <a:ext uri="{FF2B5EF4-FFF2-40B4-BE49-F238E27FC236}">
                    <a16:creationId xmlns:a16="http://schemas.microsoft.com/office/drawing/2014/main" id="{D4DA0E14-2025-58D0-83C4-E1E5503D8107}"/>
                  </a:ext>
                </a:extLst>
              </p:cNvPr>
              <p:cNvSpPr txBox="1">
                <a:spLocks noRot="1" noChangeAspect="1" noMove="1" noResize="1" noEditPoints="1" noAdjustHandles="1" noChangeArrowheads="1" noChangeShapeType="1" noTextEdit="1"/>
              </p:cNvSpPr>
              <p:nvPr/>
            </p:nvSpPr>
            <p:spPr>
              <a:xfrm>
                <a:off x="114290" y="5090006"/>
                <a:ext cx="4647302" cy="400110"/>
              </a:xfrm>
              <a:prstGeom prst="rect">
                <a:avLst/>
              </a:prstGeom>
              <a:blipFill>
                <a:blip r:embed="rId5"/>
                <a:stretch>
                  <a:fillRect l="-1639" t="-9091" b="-24242"/>
                </a:stretch>
              </a:blipFill>
              <a:ln w="12700" cap="flat">
                <a:noFill/>
                <a:miter lim="400000"/>
              </a:ln>
              <a:effec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54419286-5421-703E-D74F-EBEB2F3C0248}"/>
              </a:ext>
            </a:extLst>
          </p:cNvPr>
          <p:cNvSpPr txBox="1"/>
          <p:nvPr/>
        </p:nvSpPr>
        <p:spPr>
          <a:xfrm>
            <a:off x="5726605" y="4747875"/>
            <a:ext cx="1157124"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Hence, </a:t>
            </a:r>
          </a:p>
        </p:txBody>
      </p:sp>
      <p:pic>
        <p:nvPicPr>
          <p:cNvPr id="3" name="Picture 2">
            <a:extLst>
              <a:ext uri="{FF2B5EF4-FFF2-40B4-BE49-F238E27FC236}">
                <a16:creationId xmlns:a16="http://schemas.microsoft.com/office/drawing/2014/main" id="{93EE493A-F808-A803-347D-24945FAF74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0269" y="1963020"/>
            <a:ext cx="4996072" cy="1957061"/>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B1D4A9-E6A2-7CFD-81EF-F467BCC29D8E}"/>
                  </a:ext>
                </a:extLst>
              </p:cNvPr>
              <p:cNvSpPr txBox="1"/>
              <p:nvPr/>
            </p:nvSpPr>
            <p:spPr>
              <a:xfrm>
                <a:off x="160116" y="3658021"/>
                <a:ext cx="4572000" cy="6977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a:rPr lang="en-US" sz="2000" smtClean="0">
                          <a:latin typeface="Cambria Math" panose="02040503050406030204" pitchFamily="18" charset="0"/>
                        </a:rPr>
                        <m:t>−</m:t>
                      </m:r>
                      <m:r>
                        <m:rPr>
                          <m:sty m:val="p"/>
                        </m:rPr>
                        <a:rPr lang="en-US" sz="2000" b="0" i="0" smtClean="0">
                          <a:latin typeface="Cambria Math" panose="02040503050406030204" pitchFamily="18" charset="0"/>
                        </a:rPr>
                        <m:t>I</m:t>
                      </m:r>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sSub>
                            <m:sSubPr>
                              <m:ctrlPr>
                                <a:rPr lang="en-US" sz="2000" i="1">
                                  <a:solidFill>
                                    <a:srgbClr val="836967"/>
                                  </a:solidFill>
                                  <a:latin typeface="Cambria Math" panose="02040503050406030204" pitchFamily="18" charset="0"/>
                                </a:rPr>
                              </m:ctrlPr>
                            </m:sSubPr>
                            <m:e>
                              <m:r>
                                <a:rPr lang="en-US" sz="2000" b="0" i="1" smtClean="0">
                                  <a:solidFill>
                                    <a:srgbClr val="836967"/>
                                  </a:solidFill>
                                  <a:latin typeface="Cambria Math" panose="02040503050406030204" pitchFamily="18" charset="0"/>
                                </a:rPr>
                                <m:t>𝑣</m:t>
                              </m:r>
                            </m:e>
                            <m:sub>
                              <m:r>
                                <a:rPr lang="en-US" sz="2000" i="1">
                                  <a:latin typeface="Cambria Math" panose="02040503050406030204" pitchFamily="18" charset="0"/>
                                </a:rPr>
                                <m:t>𝑅</m:t>
                              </m:r>
                              <m:r>
                                <a:rPr lang="en-US" sz="2000" b="0" i="0"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1</m:t>
                              </m:r>
                            </m:sub>
                          </m:sSub>
                        </m:den>
                      </m:f>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sSub>
                            <m:sSubPr>
                              <m:ctrlPr>
                                <a:rPr lang="en-US" sz="2000" i="1">
                                  <a:solidFill>
                                    <a:srgbClr val="836967"/>
                                  </a:solidFill>
                                  <a:latin typeface="Cambria Math" panose="02040503050406030204" pitchFamily="18" charset="0"/>
                                </a:rPr>
                              </m:ctrlPr>
                            </m:sSubPr>
                            <m:e>
                              <m:r>
                                <a:rPr lang="en-US" sz="2000" i="1">
                                  <a:solidFill>
                                    <a:srgbClr val="836967"/>
                                  </a:solidFill>
                                  <a:latin typeface="Cambria Math" panose="02040503050406030204" pitchFamily="18" charset="0"/>
                                </a:rPr>
                                <m:t>𝑣</m:t>
                              </m:r>
                            </m:e>
                            <m:sub>
                              <m:r>
                                <a:rPr lang="en-US" sz="2000" i="1">
                                  <a:latin typeface="Cambria Math" panose="02040503050406030204" pitchFamily="18" charset="0"/>
                                </a:rPr>
                                <m:t>𝑅</m:t>
                              </m:r>
                              <m:r>
                                <a:rPr lang="en-US" sz="2000" b="0" i="0"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2</m:t>
                              </m:r>
                            </m:sub>
                          </m:sSub>
                        </m:den>
                      </m:f>
                      <m:r>
                        <a:rPr lang="en-US" sz="2000" b="0" i="1" smtClean="0">
                          <a:latin typeface="Cambria Math" panose="02040503050406030204" pitchFamily="18" charset="0"/>
                        </a:rPr>
                        <m:t>+</m:t>
                      </m:r>
                      <m:f>
                        <m:fPr>
                          <m:ctrlPr>
                            <a:rPr lang="en-US" sz="2000" i="1">
                              <a:solidFill>
                                <a:srgbClr val="836967"/>
                              </a:solidFill>
                              <a:latin typeface="Cambria Math" panose="02040503050406030204" pitchFamily="18" charset="0"/>
                            </a:rPr>
                          </m:ctrlPr>
                        </m:fPr>
                        <m:num>
                          <m:sSub>
                            <m:sSubPr>
                              <m:ctrlPr>
                                <a:rPr lang="en-US" sz="2000" i="1">
                                  <a:solidFill>
                                    <a:srgbClr val="836967"/>
                                  </a:solidFill>
                                  <a:latin typeface="Cambria Math" panose="02040503050406030204" pitchFamily="18" charset="0"/>
                                </a:rPr>
                              </m:ctrlPr>
                            </m:sSubPr>
                            <m:e>
                              <m:r>
                                <a:rPr lang="en-US" sz="2000" i="1">
                                  <a:solidFill>
                                    <a:srgbClr val="836967"/>
                                  </a:solidFill>
                                  <a:latin typeface="Cambria Math" panose="02040503050406030204" pitchFamily="18" charset="0"/>
                                </a:rPr>
                                <m:t>𝑣</m:t>
                              </m:r>
                            </m:e>
                            <m:sub>
                              <m:r>
                                <a:rPr lang="en-US" sz="2000" i="1">
                                  <a:latin typeface="Cambria Math" panose="02040503050406030204" pitchFamily="18" charset="0"/>
                                </a:rPr>
                                <m:t>𝑅</m:t>
                              </m:r>
                              <m:r>
                                <a:rPr lang="en-US" sz="2000" b="0" i="0" smtClean="0">
                                  <a:latin typeface="Cambria Math" panose="02040503050406030204" pitchFamily="18" charset="0"/>
                                </a:rPr>
                                <m:t>3</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3</m:t>
                              </m:r>
                            </m:sub>
                          </m:sSub>
                        </m:den>
                      </m:f>
                      <m:r>
                        <a:rPr lang="en-US" sz="2000" b="0" i="0" smtClean="0">
                          <a:latin typeface="Cambria Math" panose="02040503050406030204" pitchFamily="18" charset="0"/>
                        </a:rPr>
                        <m:t>=</m:t>
                      </m:r>
                      <m:r>
                        <a:rPr lang="en-US" sz="2000" i="0">
                          <a:latin typeface="Cambria Math" panose="02040503050406030204" pitchFamily="18" charset="0"/>
                        </a:rPr>
                        <m:t>0</m:t>
                      </m:r>
                    </m:oMath>
                  </m:oMathPara>
                </a14:m>
                <a:endParaRPr lang="en-US" sz="2000" dirty="0"/>
              </a:p>
            </p:txBody>
          </p:sp>
        </mc:Choice>
        <mc:Fallback xmlns="">
          <p:sp>
            <p:nvSpPr>
              <p:cNvPr id="4" name="TextBox 3">
                <a:extLst>
                  <a:ext uri="{FF2B5EF4-FFF2-40B4-BE49-F238E27FC236}">
                    <a16:creationId xmlns:a16="http://schemas.microsoft.com/office/drawing/2014/main" id="{5CB1D4A9-E6A2-7CFD-81EF-F467BCC29D8E}"/>
                  </a:ext>
                </a:extLst>
              </p:cNvPr>
              <p:cNvSpPr txBox="1">
                <a:spLocks noRot="1" noChangeAspect="1" noMove="1" noResize="1" noEditPoints="1" noAdjustHandles="1" noChangeArrowheads="1" noChangeShapeType="1" noTextEdit="1"/>
              </p:cNvSpPr>
              <p:nvPr/>
            </p:nvSpPr>
            <p:spPr>
              <a:xfrm>
                <a:off x="160116" y="3658021"/>
                <a:ext cx="4572000" cy="697755"/>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CF92ADF-C605-FD25-2E8D-7101A184E5BF}"/>
                  </a:ext>
                </a:extLst>
              </p:cNvPr>
              <p:cNvSpPr txBox="1"/>
              <p:nvPr/>
            </p:nvSpPr>
            <p:spPr>
              <a:xfrm>
                <a:off x="4995859" y="3940836"/>
                <a:ext cx="4808668"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b="0" i="1" smtClean="0">
                              <a:solidFill>
                                <a:srgbClr val="836967"/>
                              </a:solidFill>
                              <a:latin typeface="Cambria Math" panose="02040503050406030204" pitchFamily="18" charset="0"/>
                            </a:rPr>
                            <m:t>𝑣</m:t>
                          </m:r>
                          <m:r>
                            <a:rPr lang="en-US" b="0" i="1" smtClean="0">
                              <a:solidFill>
                                <a:srgbClr val="836967"/>
                              </a:solidFill>
                              <a:latin typeface="Cambria Math" panose="02040503050406030204" pitchFamily="18" charset="0"/>
                            </a:rPr>
                            <m:t>=</m:t>
                          </m:r>
                          <m:r>
                            <a:rPr lang="en-US" i="1">
                              <a:solidFill>
                                <a:srgbClr val="836967"/>
                              </a:solidFill>
                              <a:latin typeface="Cambria Math" panose="02040503050406030204" pitchFamily="18" charset="0"/>
                            </a:rPr>
                            <m:t>𝑣</m:t>
                          </m:r>
                        </m:e>
                        <m:sub>
                          <m:r>
                            <a:rPr lang="en-US" i="1">
                              <a:latin typeface="Cambria Math" panose="02040503050406030204" pitchFamily="18" charset="0"/>
                            </a:rPr>
                            <m:t>𝑅</m:t>
                          </m:r>
                          <m:r>
                            <a:rPr lang="en-US">
                              <a:latin typeface="Cambria Math" panose="02040503050406030204" pitchFamily="18" charset="0"/>
                            </a:rPr>
                            <m:t>1</m:t>
                          </m:r>
                        </m:sub>
                      </m:sSub>
                      <m:r>
                        <a:rPr lang="en-US" b="0" i="1" smtClean="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solidFill>
                                <a:srgbClr val="836967"/>
                              </a:solidFill>
                              <a:latin typeface="Cambria Math" panose="02040503050406030204" pitchFamily="18" charset="0"/>
                            </a:rPr>
                            <m:t>𝑣</m:t>
                          </m:r>
                        </m:e>
                        <m:sub>
                          <m:r>
                            <a:rPr lang="en-US" i="1">
                              <a:latin typeface="Cambria Math" panose="02040503050406030204" pitchFamily="18" charset="0"/>
                            </a:rPr>
                            <m:t>𝑅</m:t>
                          </m:r>
                          <m:r>
                            <a:rPr lang="en-US" b="0" i="0" smtClean="0">
                              <a:latin typeface="Cambria Math" panose="02040503050406030204" pitchFamily="18" charset="0"/>
                            </a:rPr>
                            <m:t>2</m:t>
                          </m:r>
                        </m:sub>
                      </m:sSub>
                      <m:r>
                        <a:rPr lang="en-US" b="0" i="1" smtClean="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solidFill>
                                <a:srgbClr val="836967"/>
                              </a:solidFill>
                              <a:latin typeface="Cambria Math" panose="02040503050406030204" pitchFamily="18" charset="0"/>
                            </a:rPr>
                            <m:t>𝑣</m:t>
                          </m:r>
                        </m:e>
                        <m:sub>
                          <m:r>
                            <a:rPr lang="en-US" i="1">
                              <a:latin typeface="Cambria Math" panose="02040503050406030204" pitchFamily="18" charset="0"/>
                            </a:rPr>
                            <m:t>𝑅</m:t>
                          </m:r>
                          <m:r>
                            <a:rPr lang="en-US" b="0" i="0" smtClean="0">
                              <a:latin typeface="Cambria Math" panose="02040503050406030204" pitchFamily="18" charset="0"/>
                            </a:rPr>
                            <m:t>3</m:t>
                          </m:r>
                        </m:sub>
                      </m:sSub>
                    </m:oMath>
                  </m:oMathPara>
                </a14:m>
                <a:endParaRPr lang="en-US" dirty="0"/>
              </a:p>
            </p:txBody>
          </p:sp>
        </mc:Choice>
        <mc:Fallback xmlns="">
          <p:sp>
            <p:nvSpPr>
              <p:cNvPr id="6" name="TextBox 5">
                <a:extLst>
                  <a:ext uri="{FF2B5EF4-FFF2-40B4-BE49-F238E27FC236}">
                    <a16:creationId xmlns:a16="http://schemas.microsoft.com/office/drawing/2014/main" id="{FCF92ADF-C605-FD25-2E8D-7101A184E5BF}"/>
                  </a:ext>
                </a:extLst>
              </p:cNvPr>
              <p:cNvSpPr txBox="1">
                <a:spLocks noRot="1" noChangeAspect="1" noMove="1" noResize="1" noEditPoints="1" noAdjustHandles="1" noChangeArrowheads="1" noChangeShapeType="1" noTextEdit="1"/>
              </p:cNvSpPr>
              <p:nvPr/>
            </p:nvSpPr>
            <p:spPr>
              <a:xfrm>
                <a:off x="4995859" y="3940836"/>
                <a:ext cx="4808668" cy="461665"/>
              </a:xfrm>
              <a:prstGeom prst="rect">
                <a:avLst/>
              </a:prstGeom>
              <a:blipFill>
                <a:blip r:embed="rId8"/>
                <a:stretch>
                  <a:fillRect b="-270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4C9889-B8CB-4FC1-1B0E-55AA515067ED}"/>
                  </a:ext>
                </a:extLst>
              </p:cNvPr>
              <p:cNvSpPr txBox="1"/>
              <p:nvPr/>
            </p:nvSpPr>
            <p:spPr>
              <a:xfrm>
                <a:off x="151941" y="4355776"/>
                <a:ext cx="2773820" cy="6718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a:rPr lang="en-US" sz="2000">
                          <a:latin typeface="Cambria Math" panose="02040503050406030204" pitchFamily="18" charset="0"/>
                        </a:rPr>
                        <m:t>−</m:t>
                      </m:r>
                      <m:r>
                        <m:rPr>
                          <m:sty m:val="p"/>
                        </m:rPr>
                        <a:rPr lang="en-US" sz="2000">
                          <a:latin typeface="Cambria Math" panose="02040503050406030204" pitchFamily="18" charset="0"/>
                        </a:rPr>
                        <m:t>I</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𝑣</m:t>
                          </m:r>
                        </m:num>
                        <m:den>
                          <m:sSub>
                            <m:sSubPr>
                              <m:ctrlPr>
                                <a:rPr lang="en-US" sz="2000" i="1">
                                  <a:latin typeface="Cambria Math" panose="02040503050406030204" pitchFamily="18" charset="0"/>
                                </a:rPr>
                              </m:ctrlPr>
                            </m:sSubPr>
                            <m:e>
                              <m:r>
                                <a:rPr lang="en-US" sz="2000">
                                  <a:latin typeface="Cambria Math" panose="02040503050406030204" pitchFamily="18" charset="0"/>
                                </a:rPr>
                                <m:t>𝑅</m:t>
                              </m:r>
                            </m:e>
                            <m:sub>
                              <m:r>
                                <a:rPr lang="en-US" sz="2000">
                                  <a:latin typeface="Cambria Math" panose="02040503050406030204" pitchFamily="18" charset="0"/>
                                </a:rPr>
                                <m:t>1</m:t>
                              </m:r>
                            </m:sub>
                          </m:sSub>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𝑣</m:t>
                          </m:r>
                        </m:num>
                        <m:den>
                          <m:sSub>
                            <m:sSubPr>
                              <m:ctrlPr>
                                <a:rPr lang="en-US" sz="2000" i="1">
                                  <a:latin typeface="Cambria Math" panose="02040503050406030204" pitchFamily="18" charset="0"/>
                                </a:rPr>
                              </m:ctrlPr>
                            </m:sSubPr>
                            <m:e>
                              <m:r>
                                <a:rPr lang="en-US" sz="2000">
                                  <a:latin typeface="Cambria Math" panose="02040503050406030204" pitchFamily="18" charset="0"/>
                                </a:rPr>
                                <m:t>𝑅</m:t>
                              </m:r>
                            </m:e>
                            <m:sub>
                              <m:r>
                                <a:rPr lang="en-US" sz="2000">
                                  <a:latin typeface="Cambria Math" panose="02040503050406030204" pitchFamily="18" charset="0"/>
                                </a:rPr>
                                <m:t>2</m:t>
                              </m:r>
                            </m:sub>
                          </m:sSub>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𝑣</m:t>
                          </m:r>
                        </m:num>
                        <m:den>
                          <m:sSub>
                            <m:sSubPr>
                              <m:ctrlPr>
                                <a:rPr lang="en-US" sz="2000" i="1">
                                  <a:latin typeface="Cambria Math" panose="02040503050406030204" pitchFamily="18" charset="0"/>
                                </a:rPr>
                              </m:ctrlPr>
                            </m:sSubPr>
                            <m:e>
                              <m:r>
                                <a:rPr lang="en-US" sz="2000">
                                  <a:latin typeface="Cambria Math" panose="02040503050406030204" pitchFamily="18" charset="0"/>
                                </a:rPr>
                                <m:t>𝑅</m:t>
                              </m:r>
                            </m:e>
                            <m:sub>
                              <m:r>
                                <a:rPr lang="en-US" sz="2000">
                                  <a:latin typeface="Cambria Math" panose="02040503050406030204" pitchFamily="18" charset="0"/>
                                </a:rPr>
                                <m:t>3</m:t>
                              </m:r>
                            </m:sub>
                          </m:sSub>
                        </m:den>
                      </m:f>
                      <m:r>
                        <a:rPr lang="en-US" sz="2000">
                          <a:latin typeface="Cambria Math" panose="02040503050406030204" pitchFamily="18" charset="0"/>
                        </a:rPr>
                        <m:t>=0</m:t>
                      </m:r>
                    </m:oMath>
                  </m:oMathPara>
                </a14:m>
                <a:endParaRPr lang="en-US" sz="2000"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034C9889-B8CB-4FC1-1B0E-55AA515067ED}"/>
                  </a:ext>
                </a:extLst>
              </p:cNvPr>
              <p:cNvSpPr txBox="1">
                <a:spLocks noRot="1" noChangeAspect="1" noMove="1" noResize="1" noEditPoints="1" noAdjustHandles="1" noChangeArrowheads="1" noChangeShapeType="1" noTextEdit="1"/>
              </p:cNvSpPr>
              <p:nvPr/>
            </p:nvSpPr>
            <p:spPr>
              <a:xfrm>
                <a:off x="151941" y="4355776"/>
                <a:ext cx="2773820" cy="671851"/>
              </a:xfrm>
              <a:prstGeom prst="rect">
                <a:avLst/>
              </a:prstGeom>
              <a:blipFill>
                <a:blip r:embed="rId9"/>
                <a:stretch>
                  <a:fillRect b="-377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8782EB-B354-42A3-59CA-CCCBE22F80BA}"/>
                  </a:ext>
                </a:extLst>
              </p:cNvPr>
              <p:cNvSpPr txBox="1"/>
              <p:nvPr/>
            </p:nvSpPr>
            <p:spPr>
              <a:xfrm>
                <a:off x="114290" y="5478012"/>
                <a:ext cx="5389999" cy="9972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a:rPr lang="en-US" sz="2000" smtClean="0">
                          <a:latin typeface="Cambria Math" panose="02040503050406030204" pitchFamily="18" charset="0"/>
                        </a:rPr>
                        <m:t>𝑣</m:t>
                      </m:r>
                      <m:r>
                        <a:rPr lang="en-US" sz="2000" smtClean="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𝐼</m:t>
                          </m:r>
                        </m:num>
                        <m:den>
                          <m:f>
                            <m:fPr>
                              <m:ctrlPr>
                                <a:rPr lang="en-US" sz="2000" i="1">
                                  <a:latin typeface="Cambria Math" panose="02040503050406030204" pitchFamily="18" charset="0"/>
                                </a:rPr>
                              </m:ctrlPr>
                            </m:fPr>
                            <m:num>
                              <m:r>
                                <a:rPr lang="en-US" sz="2000">
                                  <a:latin typeface="Cambria Math" panose="02040503050406030204" pitchFamily="18" charset="0"/>
                                </a:rPr>
                                <m:t>1</m:t>
                              </m:r>
                            </m:num>
                            <m:den>
                              <m:sSub>
                                <m:sSubPr>
                                  <m:ctrlPr>
                                    <a:rPr lang="en-US" sz="2000" i="1">
                                      <a:latin typeface="Cambria Math" panose="02040503050406030204" pitchFamily="18" charset="0"/>
                                    </a:rPr>
                                  </m:ctrlPr>
                                </m:sSubPr>
                                <m:e>
                                  <m:r>
                                    <a:rPr lang="en-US" sz="2000">
                                      <a:latin typeface="Cambria Math" panose="02040503050406030204" pitchFamily="18" charset="0"/>
                                    </a:rPr>
                                    <m:t>𝑅</m:t>
                                  </m:r>
                                </m:e>
                                <m:sub>
                                  <m:r>
                                    <a:rPr lang="en-US" sz="2000">
                                      <a:latin typeface="Cambria Math" panose="02040503050406030204" pitchFamily="18" charset="0"/>
                                    </a:rPr>
                                    <m:t>1</m:t>
                                  </m:r>
                                </m:sub>
                              </m:sSub>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1</m:t>
                              </m:r>
                            </m:num>
                            <m:den>
                              <m:sSub>
                                <m:sSubPr>
                                  <m:ctrlPr>
                                    <a:rPr lang="en-US" sz="2000" i="1">
                                      <a:latin typeface="Cambria Math" panose="02040503050406030204" pitchFamily="18" charset="0"/>
                                    </a:rPr>
                                  </m:ctrlPr>
                                </m:sSubPr>
                                <m:e>
                                  <m:r>
                                    <a:rPr lang="en-US" sz="2000">
                                      <a:latin typeface="Cambria Math" panose="02040503050406030204" pitchFamily="18" charset="0"/>
                                    </a:rPr>
                                    <m:t>𝑅</m:t>
                                  </m:r>
                                </m:e>
                                <m:sub>
                                  <m:r>
                                    <a:rPr lang="en-US" sz="2000">
                                      <a:latin typeface="Cambria Math" panose="02040503050406030204" pitchFamily="18" charset="0"/>
                                    </a:rPr>
                                    <m:t>2</m:t>
                                  </m:r>
                                </m:sub>
                              </m:sSub>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1</m:t>
                              </m:r>
                            </m:num>
                            <m:den>
                              <m:sSub>
                                <m:sSubPr>
                                  <m:ctrlPr>
                                    <a:rPr lang="en-US" sz="2000" i="1">
                                      <a:latin typeface="Cambria Math" panose="02040503050406030204" pitchFamily="18" charset="0"/>
                                    </a:rPr>
                                  </m:ctrlPr>
                                </m:sSubPr>
                                <m:e>
                                  <m:r>
                                    <a:rPr lang="en-US" sz="2000">
                                      <a:latin typeface="Cambria Math" panose="02040503050406030204" pitchFamily="18" charset="0"/>
                                    </a:rPr>
                                    <m:t>𝑅</m:t>
                                  </m:r>
                                </m:e>
                                <m:sub>
                                  <m:r>
                                    <a:rPr lang="en-US" sz="2000">
                                      <a:latin typeface="Cambria Math" panose="02040503050406030204" pitchFamily="18" charset="0"/>
                                    </a:rPr>
                                    <m:t>3</m:t>
                                  </m:r>
                                </m:sub>
                              </m:sSub>
                            </m:den>
                          </m:f>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10</m:t>
                          </m:r>
                        </m:num>
                        <m:den>
                          <m:f>
                            <m:fPr>
                              <m:ctrlPr>
                                <a:rPr lang="en-US" sz="2000" i="1">
                                  <a:latin typeface="Cambria Math" panose="02040503050406030204" pitchFamily="18" charset="0"/>
                                </a:rPr>
                              </m:ctrlPr>
                            </m:fPr>
                            <m:num>
                              <m:r>
                                <a:rPr lang="en-US" sz="2000">
                                  <a:latin typeface="Cambria Math" panose="02040503050406030204" pitchFamily="18" charset="0"/>
                                </a:rPr>
                                <m:t>1</m:t>
                              </m:r>
                            </m:num>
                            <m:den>
                              <m:r>
                                <a:rPr lang="en-US" sz="2000" b="0" i="1" smtClean="0">
                                  <a:latin typeface="Cambria Math" panose="02040503050406030204" pitchFamily="18" charset="0"/>
                                </a:rPr>
                                <m:t>2.5</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1</m:t>
                              </m:r>
                            </m:num>
                            <m:den>
                              <m:r>
                                <a:rPr lang="en-US" sz="2000" b="0" i="1" smtClean="0">
                                  <a:latin typeface="Cambria Math" panose="02040503050406030204" pitchFamily="18" charset="0"/>
                                </a:rPr>
                                <m:t>2.5</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1</m:t>
                              </m:r>
                            </m:num>
                            <m:den>
                              <m:r>
                                <a:rPr lang="en-US" sz="2000" b="0" i="1" smtClean="0">
                                  <a:latin typeface="Cambria Math" panose="02040503050406030204" pitchFamily="18" charset="0"/>
                                </a:rPr>
                                <m:t>1.25</m:t>
                              </m:r>
                            </m:den>
                          </m:f>
                        </m:den>
                      </m:f>
                      <m:r>
                        <a:rPr lang="en-US" sz="2000" b="0" i="1" smtClean="0">
                          <a:latin typeface="Cambria Math" panose="02040503050406030204" pitchFamily="18" charset="0"/>
                        </a:rPr>
                        <m:t>=6.25 </m:t>
                      </m:r>
                      <m:r>
                        <a:rPr lang="en-US" sz="2000" b="0" i="1" smtClean="0">
                          <a:latin typeface="Cambria Math" panose="02040503050406030204" pitchFamily="18" charset="0"/>
                        </a:rPr>
                        <m:t>𝑉</m:t>
                      </m:r>
                    </m:oMath>
                  </m:oMathPara>
                </a14:m>
                <a:endParaRPr lang="en-US" sz="2000"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308782EB-B354-42A3-59CA-CCCBE22F80BA}"/>
                  </a:ext>
                </a:extLst>
              </p:cNvPr>
              <p:cNvSpPr txBox="1">
                <a:spLocks noRot="1" noChangeAspect="1" noMove="1" noResize="1" noEditPoints="1" noAdjustHandles="1" noChangeArrowheads="1" noChangeShapeType="1" noTextEdit="1"/>
              </p:cNvSpPr>
              <p:nvPr/>
            </p:nvSpPr>
            <p:spPr>
              <a:xfrm>
                <a:off x="114290" y="5478012"/>
                <a:ext cx="5389999" cy="997261"/>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85777690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Resistors in Series and Parallel</a:t>
            </a:r>
            <a:endParaRPr lang="en-US" sz="1800" b="1" dirty="0"/>
          </a:p>
        </p:txBody>
      </p:sp>
      <p:sp>
        <p:nvSpPr>
          <p:cNvPr id="4" name="Text Placeholder 3"/>
          <p:cNvSpPr>
            <a:spLocks noGrp="1"/>
          </p:cNvSpPr>
          <p:nvPr>
            <p:ph type="body" idx="1"/>
          </p:nvPr>
        </p:nvSpPr>
        <p:spPr>
          <a:xfrm>
            <a:off x="685800" y="1219200"/>
            <a:ext cx="7772400" cy="5638800"/>
          </a:xfrm>
        </p:spPr>
        <p:txBody>
          <a:bodyPr/>
          <a:lstStyle/>
          <a:p>
            <a:pPr marL="0" indent="0">
              <a:buNone/>
            </a:pPr>
            <a:r>
              <a:rPr lang="en-US" sz="2000" dirty="0"/>
              <a:t>Not all resistors in a circuit can be connected in series or parallel</a:t>
            </a:r>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7" name="Rectangle 6"/>
          <p:cNvSpPr/>
          <p:nvPr/>
        </p:nvSpPr>
        <p:spPr>
          <a:xfrm>
            <a:off x="1689904" y="814815"/>
            <a:ext cx="5173883" cy="338554"/>
          </a:xfrm>
          <a:prstGeom prst="rect">
            <a:avLst/>
          </a:prstGeom>
        </p:spPr>
        <p:txBody>
          <a:bodyPr wrap="square">
            <a:spAutoFit/>
          </a:bodyPr>
          <a:lstStyle/>
          <a:p>
            <a:pPr marL="0" marR="0" algn="ctr">
              <a:spcBef>
                <a:spcPts val="600"/>
              </a:spcBef>
              <a:spcAft>
                <a:spcPts val="600"/>
              </a:spcAft>
            </a:pPr>
            <a:r>
              <a:rPr lang="en-US" sz="1600" b="1" i="1" dirty="0">
                <a:latin typeface="Arial" panose="020B0604020202020204" pitchFamily="34" charset="0"/>
                <a:ea typeface="Times New Roman" panose="02020603050405020304" pitchFamily="18" charset="0"/>
                <a:cs typeface="Times New Roman" panose="02020603050405020304" pitchFamily="18" charset="0"/>
              </a:rPr>
              <a:t>Resistor connections that cannot be combined</a:t>
            </a:r>
            <a:endParaRPr lang="en-US" sz="1600" b="1" i="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C89FE39-B1F4-CF4B-A866-F02FE4D2D0EA}"/>
              </a:ext>
            </a:extLst>
          </p:cNvPr>
          <p:cNvPicPr/>
          <p:nvPr/>
        </p:nvPicPr>
        <p:blipFill>
          <a:blip r:embed="rId2"/>
          <a:stretch>
            <a:fillRect/>
          </a:stretch>
        </p:blipFill>
        <p:spPr>
          <a:xfrm>
            <a:off x="443013" y="1721694"/>
            <a:ext cx="3651250" cy="2025650"/>
          </a:xfrm>
          <a:prstGeom prst="rect">
            <a:avLst/>
          </a:prstGeom>
        </p:spPr>
      </p:pic>
      <p:pic>
        <p:nvPicPr>
          <p:cNvPr id="9" name="Picture 8">
            <a:extLst>
              <a:ext uri="{FF2B5EF4-FFF2-40B4-BE49-F238E27FC236}">
                <a16:creationId xmlns:a16="http://schemas.microsoft.com/office/drawing/2014/main" id="{754D7D93-14B1-5349-B261-EA39AA5EB82C}"/>
              </a:ext>
            </a:extLst>
          </p:cNvPr>
          <p:cNvPicPr/>
          <p:nvPr/>
        </p:nvPicPr>
        <p:blipFill>
          <a:blip r:embed="rId3"/>
          <a:stretch>
            <a:fillRect/>
          </a:stretch>
        </p:blipFill>
        <p:spPr>
          <a:xfrm>
            <a:off x="5242519" y="1836396"/>
            <a:ext cx="2301875" cy="2222500"/>
          </a:xfrm>
          <a:prstGeom prst="rect">
            <a:avLst/>
          </a:prstGeom>
        </p:spPr>
      </p:pic>
      <p:pic>
        <p:nvPicPr>
          <p:cNvPr id="10" name="Picture 9">
            <a:extLst>
              <a:ext uri="{FF2B5EF4-FFF2-40B4-BE49-F238E27FC236}">
                <a16:creationId xmlns:a16="http://schemas.microsoft.com/office/drawing/2014/main" id="{E156B7D7-C042-9C44-BBF3-FB6692A6DDA5}"/>
              </a:ext>
            </a:extLst>
          </p:cNvPr>
          <p:cNvPicPr/>
          <p:nvPr/>
        </p:nvPicPr>
        <p:blipFill>
          <a:blip r:embed="rId4"/>
          <a:stretch>
            <a:fillRect/>
          </a:stretch>
        </p:blipFill>
        <p:spPr>
          <a:xfrm>
            <a:off x="659476" y="4326038"/>
            <a:ext cx="3016250" cy="2146300"/>
          </a:xfrm>
          <a:prstGeom prst="rect">
            <a:avLst/>
          </a:prstGeom>
        </p:spPr>
      </p:pic>
      <p:pic>
        <p:nvPicPr>
          <p:cNvPr id="11" name="Picture 10">
            <a:extLst>
              <a:ext uri="{FF2B5EF4-FFF2-40B4-BE49-F238E27FC236}">
                <a16:creationId xmlns:a16="http://schemas.microsoft.com/office/drawing/2014/main" id="{8F63C700-124D-144C-AD2C-6A306AD85EE7}"/>
              </a:ext>
            </a:extLst>
          </p:cNvPr>
          <p:cNvPicPr/>
          <p:nvPr/>
        </p:nvPicPr>
        <p:blipFill>
          <a:blip r:embed="rId5"/>
          <a:stretch>
            <a:fillRect/>
          </a:stretch>
        </p:blipFill>
        <p:spPr>
          <a:xfrm>
            <a:off x="5086029" y="4226547"/>
            <a:ext cx="2645860" cy="1816637"/>
          </a:xfrm>
          <a:prstGeom prst="rect">
            <a:avLst/>
          </a:prstGeom>
        </p:spPr>
      </p:pic>
    </p:spTree>
    <p:extLst>
      <p:ext uri="{BB962C8B-B14F-4D97-AF65-F5344CB8AC3E}">
        <p14:creationId xmlns:p14="http://schemas.microsoft.com/office/powerpoint/2010/main" val="425390730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Example</a:t>
            </a:r>
            <a:endParaRPr lang="en-US" sz="1800" b="1" dirty="0"/>
          </a:p>
        </p:txBody>
      </p:sp>
      <mc:AlternateContent xmlns:mc="http://schemas.openxmlformats.org/markup-compatibility/2006" xmlns:a14="http://schemas.microsoft.com/office/drawing/2010/main">
        <mc:Choice Requires="a14">
          <p:sp>
            <p:nvSpPr>
              <p:cNvPr id="4" name="Text Placeholder 3"/>
              <p:cNvSpPr>
                <a:spLocks noGrp="1"/>
              </p:cNvSpPr>
              <p:nvPr>
                <p:ph type="body" idx="1"/>
              </p:nvPr>
            </p:nvSpPr>
            <p:spPr>
              <a:xfrm>
                <a:off x="685800" y="1219200"/>
                <a:ext cx="7772400" cy="747423"/>
              </a:xfrm>
            </p:spPr>
            <p:txBody>
              <a:bodyPr/>
              <a:lstStyle/>
              <a:p>
                <a:pPr marL="0" indent="0">
                  <a:buNone/>
                </a:pPr>
                <a:r>
                  <a:rPr lang="en-US" sz="2000" dirty="0"/>
                  <a:t>Consider the circuit shown, find the main current </a:t>
                </a:r>
                <a14:m>
                  <m:oMath xmlns:m="http://schemas.openxmlformats.org/officeDocument/2006/math">
                    <m:r>
                      <a:rPr lang="en-US" sz="2000" b="0" i="1" smtClean="0">
                        <a:solidFill>
                          <a:srgbClr val="836967"/>
                        </a:solidFill>
                        <a:latin typeface="Cambria Math" panose="02040503050406030204" pitchFamily="18" charset="0"/>
                      </a:rPr>
                      <m:t>𝑖</m:t>
                    </m:r>
                  </m:oMath>
                </a14:m>
                <a:r>
                  <a:rPr lang="en-US" sz="2000" dirty="0"/>
                  <a:t> being supplied by the voltage source.</a:t>
                </a:r>
              </a:p>
              <a:p>
                <a:pPr marL="0" indent="0">
                  <a:buNone/>
                </a:pPr>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b="1" dirty="0"/>
                  <a:t>Values: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mc:Choice>
        <mc:Fallback xmlns="">
          <p:sp>
            <p:nvSpPr>
              <p:cNvPr id="4" name="Text Placeholder 3"/>
              <p:cNvSpPr>
                <a:spLocks noGrp="1" noRot="1" noChangeAspect="1" noMove="1" noResize="1" noEditPoints="1" noAdjustHandles="1" noChangeArrowheads="1" noChangeShapeType="1" noTextEdit="1"/>
              </p:cNvSpPr>
              <p:nvPr>
                <p:ph type="body" idx="1"/>
              </p:nvPr>
            </p:nvSpPr>
            <p:spPr>
              <a:xfrm>
                <a:off x="685800" y="1219200"/>
                <a:ext cx="7772400" cy="747423"/>
              </a:xfrm>
              <a:blipFill>
                <a:blip r:embed="rId2"/>
                <a:stretch>
                  <a:fillRect l="-1468" t="-5000" b="-380000"/>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1176321560"/>
              </p:ext>
            </p:extLst>
          </p:nvPr>
        </p:nvGraphicFramePr>
        <p:xfrm>
          <a:off x="2088553" y="4891377"/>
          <a:ext cx="4814493" cy="1676400"/>
        </p:xfrm>
        <a:graphic>
          <a:graphicData uri="http://schemas.openxmlformats.org/drawingml/2006/table">
            <a:tbl>
              <a:tblPr firstRow="1" bandRow="1">
                <a:tableStyleId>{5940675A-B579-460E-94D1-54222C63F5DA}</a:tableStyleId>
              </a:tblPr>
              <a:tblGrid>
                <a:gridCol w="1604831">
                  <a:extLst>
                    <a:ext uri="{9D8B030D-6E8A-4147-A177-3AD203B41FA5}">
                      <a16:colId xmlns:a16="http://schemas.microsoft.com/office/drawing/2014/main" val="20000"/>
                    </a:ext>
                  </a:extLst>
                </a:gridCol>
                <a:gridCol w="1604831">
                  <a:extLst>
                    <a:ext uri="{9D8B030D-6E8A-4147-A177-3AD203B41FA5}">
                      <a16:colId xmlns:a16="http://schemas.microsoft.com/office/drawing/2014/main" val="20001"/>
                    </a:ext>
                  </a:extLst>
                </a:gridCol>
                <a:gridCol w="1604831">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dirty="0"/>
                        <a:t>V</a:t>
                      </a:r>
                    </a:p>
                  </a:txBody>
                  <a:tcPr/>
                </a:tc>
                <a:tc>
                  <a:txBody>
                    <a:bodyPr/>
                    <a:lstStyle/>
                    <a:p>
                      <a:pPr algn="ctr"/>
                      <a:r>
                        <a:rPr lang="en-US" sz="1600" dirty="0"/>
                        <a:t>15</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algn="ctr"/>
                      <a:r>
                        <a:rPr lang="en-US" sz="1600" baseline="0" dirty="0"/>
                        <a:t>R</a:t>
                      </a:r>
                      <a:r>
                        <a:rPr lang="en-US" sz="1600" baseline="-25000" dirty="0"/>
                        <a:t>1</a:t>
                      </a:r>
                    </a:p>
                  </a:txBody>
                  <a:tcPr/>
                </a:tc>
                <a:tc>
                  <a:txBody>
                    <a:bodyPr/>
                    <a:lstStyle/>
                    <a:p>
                      <a:pPr algn="ctr"/>
                      <a:r>
                        <a:rPr lang="en-US" sz="1600" dirty="0"/>
                        <a:t>1</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4</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3</a:t>
                      </a:r>
                    </a:p>
                  </a:txBody>
                  <a:tcPr/>
                </a:tc>
                <a:tc>
                  <a:txBody>
                    <a:bodyPr/>
                    <a:lstStyle/>
                    <a:p>
                      <a:pPr algn="ctr"/>
                      <a:r>
                        <a:rPr lang="en-US" sz="1600" dirty="0"/>
                        <a:t>4</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2598141" y="3952485"/>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Simple resistive circuit</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043" y="1910691"/>
            <a:ext cx="3843511" cy="2046928"/>
          </a:xfrm>
          <a:prstGeom prst="rect">
            <a:avLst/>
          </a:prstGeom>
        </p:spPr>
      </p:pic>
    </p:spTree>
    <p:extLst>
      <p:ext uri="{BB962C8B-B14F-4D97-AF65-F5344CB8AC3E}">
        <p14:creationId xmlns:p14="http://schemas.microsoft.com/office/powerpoint/2010/main" val="335446377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Example</a:t>
            </a:r>
            <a:endParaRPr lang="en-US" sz="1800" b="1" dirty="0"/>
          </a:p>
        </p:txBody>
      </p:sp>
      <p:sp>
        <p:nvSpPr>
          <p:cNvPr id="4" name="Text Placeholder 3"/>
          <p:cNvSpPr>
            <a:spLocks noGrp="1"/>
          </p:cNvSpPr>
          <p:nvPr>
            <p:ph type="body" idx="1"/>
          </p:nvPr>
        </p:nvSpPr>
        <p:spPr>
          <a:xfrm>
            <a:off x="685800" y="1219200"/>
            <a:ext cx="7772400" cy="5638800"/>
          </a:xfrm>
        </p:spPr>
        <p:txBody>
          <a:bodyPr/>
          <a:lstStyle/>
          <a:p>
            <a:pPr marL="0" indent="0">
              <a:buNone/>
            </a:pPr>
            <a:r>
              <a:rPr lang="en-US" sz="2000" b="1" dirty="0"/>
              <a:t>Solution:</a:t>
            </a:r>
          </a:p>
          <a:p>
            <a:pPr marL="0" indent="0">
              <a:buNone/>
            </a:pPr>
            <a:endParaRPr lang="en-US" dirty="0"/>
          </a:p>
          <a:p>
            <a:pPr marL="0" indent="0">
              <a:buNone/>
            </a:pPr>
            <a:r>
              <a:rPr lang="en-US" dirty="0"/>
              <a:t>The equivalent resistance as seen from terminals “ab” is shown,</a:t>
            </a:r>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11" name="Rectangle 10"/>
          <p:cNvSpPr/>
          <p:nvPr/>
        </p:nvSpPr>
        <p:spPr>
          <a:xfrm>
            <a:off x="2598142" y="5860479"/>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249" y="3963293"/>
            <a:ext cx="3591102" cy="189718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612" y="2323541"/>
            <a:ext cx="1595438" cy="324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5604" y="2708194"/>
            <a:ext cx="1270446" cy="60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5604" y="3348902"/>
            <a:ext cx="1712428" cy="538191"/>
          </a:xfrm>
          <a:prstGeom prst="rect">
            <a:avLst/>
          </a:prstGeom>
        </p:spPr>
      </p:pic>
    </p:spTree>
    <p:extLst>
      <p:ext uri="{BB962C8B-B14F-4D97-AF65-F5344CB8AC3E}">
        <p14:creationId xmlns:p14="http://schemas.microsoft.com/office/powerpoint/2010/main" val="4122712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table with text and numbers&#10;&#10;Description automatically generated">
            <a:extLst>
              <a:ext uri="{FF2B5EF4-FFF2-40B4-BE49-F238E27FC236}">
                <a16:creationId xmlns:a16="http://schemas.microsoft.com/office/drawing/2014/main" id="{B0B20E30-7E13-E571-60A5-7AB1C9605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31" y="78059"/>
            <a:ext cx="5638117" cy="685800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Example</a:t>
            </a:r>
            <a:endParaRPr lang="en-US" sz="1800" b="1" dirty="0"/>
          </a:p>
        </p:txBody>
      </p:sp>
      <p:sp>
        <p:nvSpPr>
          <p:cNvPr id="4" name="Text Placeholder 3"/>
          <p:cNvSpPr>
            <a:spLocks noGrp="1"/>
          </p:cNvSpPr>
          <p:nvPr>
            <p:ph type="body" idx="1"/>
          </p:nvPr>
        </p:nvSpPr>
        <p:spPr>
          <a:xfrm>
            <a:off x="685800" y="1219200"/>
            <a:ext cx="7772400" cy="5638800"/>
          </a:xfrm>
        </p:spPr>
        <p:txBody>
          <a:bodyPr/>
          <a:lstStyle/>
          <a:p>
            <a:pPr marL="0" indent="0">
              <a:buNone/>
            </a:pPr>
            <a:r>
              <a:rPr lang="en-US" dirty="0"/>
              <a:t>The circuit shows the equivalent circuit after replacing the three resistors R1, R2 and R3 with one resistor </a:t>
            </a:r>
            <a:r>
              <a:rPr lang="en-US" dirty="0" err="1"/>
              <a:t>Req</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Apply Ohm’s law and solving for the current gives,</a:t>
            </a:r>
          </a:p>
          <a:p>
            <a:pPr marL="0" indent="0">
              <a:buNone/>
            </a:pPr>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11" name="Rectangle 10"/>
          <p:cNvSpPr/>
          <p:nvPr/>
        </p:nvSpPr>
        <p:spPr>
          <a:xfrm>
            <a:off x="2598141" y="3432267"/>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835" y="1826791"/>
            <a:ext cx="2047929" cy="160547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572" y="4479312"/>
            <a:ext cx="1333569" cy="1670197"/>
          </a:xfrm>
          <a:prstGeom prst="rect">
            <a:avLst/>
          </a:prstGeom>
        </p:spPr>
      </p:pic>
    </p:spTree>
    <p:extLst>
      <p:ext uri="{BB962C8B-B14F-4D97-AF65-F5344CB8AC3E}">
        <p14:creationId xmlns:p14="http://schemas.microsoft.com/office/powerpoint/2010/main" val="248368515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Example</a:t>
            </a:r>
            <a:endParaRPr lang="en-US" sz="1800" b="1" dirty="0"/>
          </a:p>
        </p:txBody>
      </p:sp>
      <p:sp>
        <p:nvSpPr>
          <p:cNvPr id="11" name="Rectangle 10"/>
          <p:cNvSpPr/>
          <p:nvPr/>
        </p:nvSpPr>
        <p:spPr>
          <a:xfrm>
            <a:off x="2674342" y="80444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41FACC7-6089-1E4A-922F-A247BEA3B67F}"/>
              </a:ext>
            </a:extLst>
          </p:cNvPr>
          <p:cNvPicPr/>
          <p:nvPr/>
        </p:nvPicPr>
        <p:blipFill>
          <a:blip r:embed="rId2"/>
          <a:stretch>
            <a:fillRect/>
          </a:stretch>
        </p:blipFill>
        <p:spPr>
          <a:xfrm>
            <a:off x="988594" y="2158971"/>
            <a:ext cx="4597577" cy="297347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E606DFF-0AA6-5D4D-8CAD-A35D2CD4D81C}"/>
                  </a:ext>
                </a:extLst>
              </p:cNvPr>
              <p:cNvSpPr/>
              <p:nvPr/>
            </p:nvSpPr>
            <p:spPr>
              <a:xfrm>
                <a:off x="166157" y="1329779"/>
                <a:ext cx="8326056" cy="369332"/>
              </a:xfrm>
              <a:prstGeom prst="rect">
                <a:avLst/>
              </a:prstGeom>
            </p:spPr>
            <p:txBody>
              <a:bodyPr wrap="square">
                <a:spAutoFit/>
              </a:bodyPr>
              <a:lstStyle/>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Consider the circuit shown, find the main </a:t>
                </a:r>
                <a:r>
                  <a:rPr lang="en-US" sz="1800" dirty="0">
                    <a:solidFill>
                      <a:schemeClr val="tx1"/>
                    </a:solidFill>
                    <a:latin typeface="Times New Roman" panose="02020603050405020304" pitchFamily="18" charset="0"/>
                    <a:ea typeface="Times New Roman" panose="02020603050405020304" pitchFamily="18" charset="0"/>
                  </a:rPr>
                  <a:t>current </a:t>
                </a:r>
                <a14:m>
                  <m:oMath xmlns:m="http://schemas.openxmlformats.org/officeDocument/2006/math">
                    <m:r>
                      <a:rPr lang="en-US" sz="1800" b="0" i="1" smtClean="0">
                        <a:solidFill>
                          <a:schemeClr val="tx1"/>
                        </a:solidFill>
                        <a:latin typeface="Cambria Math" panose="02040503050406030204" pitchFamily="18" charset="0"/>
                      </a:rPr>
                      <m:t>𝑖</m:t>
                    </m:r>
                  </m:oMath>
                </a14:m>
                <a:r>
                  <a:rPr lang="en-US" sz="1800" dirty="0">
                    <a:solidFill>
                      <a:schemeClr val="tx1"/>
                    </a:solidFill>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being supplied by the voltage source.</a:t>
                </a:r>
              </a:p>
            </p:txBody>
          </p:sp>
        </mc:Choice>
        <mc:Fallback xmlns="">
          <p:sp>
            <p:nvSpPr>
              <p:cNvPr id="8" name="Rectangle 7">
                <a:extLst>
                  <a:ext uri="{FF2B5EF4-FFF2-40B4-BE49-F238E27FC236}">
                    <a16:creationId xmlns:a16="http://schemas.microsoft.com/office/drawing/2014/main" id="{FE606DFF-0AA6-5D4D-8CAD-A35D2CD4D81C}"/>
                  </a:ext>
                </a:extLst>
              </p:cNvPr>
              <p:cNvSpPr>
                <a:spLocks noRot="1" noChangeAspect="1" noMove="1" noResize="1" noEditPoints="1" noAdjustHandles="1" noChangeArrowheads="1" noChangeShapeType="1" noTextEdit="1"/>
              </p:cNvSpPr>
              <p:nvPr/>
            </p:nvSpPr>
            <p:spPr>
              <a:xfrm>
                <a:off x="166157" y="1329779"/>
                <a:ext cx="8326056" cy="369332"/>
              </a:xfrm>
              <a:prstGeom prst="rect">
                <a:avLst/>
              </a:prstGeom>
              <a:blipFill>
                <a:blip r:embed="rId3"/>
                <a:stretch>
                  <a:fillRect l="-457"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A6771F-AF3A-1020-7888-F09CF8D5B897}"/>
                  </a:ext>
                </a:extLst>
              </p:cNvPr>
              <p:cNvSpPr txBox="1"/>
              <p:nvPr/>
            </p:nvSpPr>
            <p:spPr>
              <a:xfrm>
                <a:off x="856247" y="4004284"/>
                <a:ext cx="757989"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800"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53 </m:t>
                      </m:r>
                      <m:r>
                        <a:rPr lang="en-US" sz="1800"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𝑽</m:t>
                      </m:r>
                    </m:oMath>
                  </m:oMathPara>
                </a14:m>
                <a:endParaRPr lang="en-US" sz="1800" dirty="0"/>
              </a:p>
            </p:txBody>
          </p:sp>
        </mc:Choice>
        <mc:Fallback xmlns="">
          <p:sp>
            <p:nvSpPr>
              <p:cNvPr id="6" name="TextBox 5">
                <a:extLst>
                  <a:ext uri="{FF2B5EF4-FFF2-40B4-BE49-F238E27FC236}">
                    <a16:creationId xmlns:a16="http://schemas.microsoft.com/office/drawing/2014/main" id="{B3A6771F-AF3A-1020-7888-F09CF8D5B897}"/>
                  </a:ext>
                </a:extLst>
              </p:cNvPr>
              <p:cNvSpPr txBox="1">
                <a:spLocks noRot="1" noChangeAspect="1" noMove="1" noResize="1" noEditPoints="1" noAdjustHandles="1" noChangeArrowheads="1" noChangeShapeType="1" noTextEdit="1"/>
              </p:cNvSpPr>
              <p:nvPr/>
            </p:nvSpPr>
            <p:spPr>
              <a:xfrm>
                <a:off x="856247" y="4004284"/>
                <a:ext cx="757989" cy="369332"/>
              </a:xfrm>
              <a:prstGeom prst="rect">
                <a:avLst/>
              </a:prstGeom>
              <a:blipFill>
                <a:blip r:embed="rId4"/>
                <a:stretch>
                  <a:fillRect b="-1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74B9C13-D8EA-D3CF-B0A9-EB814E727061}"/>
                  </a:ext>
                </a:extLst>
              </p:cNvPr>
              <p:cNvSpPr txBox="1"/>
              <p:nvPr/>
            </p:nvSpPr>
            <p:spPr>
              <a:xfrm>
                <a:off x="5586171" y="2219144"/>
                <a:ext cx="2318764"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1800" b="0" i="1">
                              <a:solidFill>
                                <a:srgbClr val="2E74B5"/>
                              </a:solidFill>
                              <a:latin typeface="Cambria Math" panose="02040503050406030204" pitchFamily="18" charset="0"/>
                              <a:ea typeface="SimSun" panose="02010600030101010101" pitchFamily="2" charset="-122"/>
                              <a:cs typeface="Times New Roman" panose="02020603050405020304" pitchFamily="18" charset="0"/>
                            </a:rPr>
                            <m:t>R</m:t>
                          </m:r>
                        </m:e>
                        <m:sub>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1</m:t>
                          </m:r>
                        </m:sub>
                      </m:sSub>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m:t>
                      </m:r>
                      <m:r>
                        <a:rPr lang="en-US" sz="1800" b="0" i="1">
                          <a:solidFill>
                            <a:srgbClr val="2E74B5"/>
                          </a:solidFill>
                          <a:latin typeface="Cambria Math" panose="02040503050406030204" pitchFamily="18" charset="0"/>
                          <a:ea typeface="SimSun" panose="02010600030101010101" pitchFamily="2" charset="-122"/>
                          <a:cs typeface="Times New Roman" panose="02020603050405020304" pitchFamily="18" charset="0"/>
                        </a:rPr>
                        <m:t>10</m:t>
                      </m:r>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 Ω</m:t>
                      </m:r>
                    </m:oMath>
                  </m:oMathPara>
                </a14:m>
                <a:endParaRPr lang="en-US" dirty="0">
                  <a:solidFill>
                    <a:srgbClr val="2E74B5"/>
                  </a:solidFill>
                  <a:latin typeface="Cambria Math" panose="02040503050406030204" pitchFamily="18" charset="0"/>
                  <a:ea typeface="SimSun" panose="02010600030101010101" pitchFamily="2" charset="-122"/>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A74B9C13-D8EA-D3CF-B0A9-EB814E727061}"/>
                  </a:ext>
                </a:extLst>
              </p:cNvPr>
              <p:cNvSpPr txBox="1">
                <a:spLocks noRot="1" noChangeAspect="1" noMove="1" noResize="1" noEditPoints="1" noAdjustHandles="1" noChangeArrowheads="1" noChangeShapeType="1" noTextEdit="1"/>
              </p:cNvSpPr>
              <p:nvPr/>
            </p:nvSpPr>
            <p:spPr>
              <a:xfrm>
                <a:off x="5586171" y="2219144"/>
                <a:ext cx="2318764" cy="369332"/>
              </a:xfrm>
              <a:prstGeom prst="rect">
                <a:avLst/>
              </a:prstGeom>
              <a:blipFill>
                <a:blip r:embed="rId5"/>
                <a:stretch>
                  <a:fillRect b="-1290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4573351-B4CB-EA11-97AC-1B0E63F854B9}"/>
                  </a:ext>
                </a:extLst>
              </p:cNvPr>
              <p:cNvSpPr txBox="1"/>
              <p:nvPr/>
            </p:nvSpPr>
            <p:spPr>
              <a:xfrm>
                <a:off x="5586171" y="2643422"/>
                <a:ext cx="2318764"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1800" b="0" i="1">
                              <a:solidFill>
                                <a:srgbClr val="2E74B5"/>
                              </a:solidFill>
                              <a:latin typeface="Cambria Math" panose="02040503050406030204" pitchFamily="18" charset="0"/>
                              <a:ea typeface="SimSun" panose="02010600030101010101" pitchFamily="2" charset="-122"/>
                              <a:cs typeface="Times New Roman" panose="02020603050405020304" pitchFamily="18" charset="0"/>
                            </a:rPr>
                            <m:t>R</m:t>
                          </m:r>
                        </m:e>
                        <m:sub>
                          <m:r>
                            <a:rPr lang="en-US" sz="1800" b="0" i="0"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2</m:t>
                          </m:r>
                        </m:sub>
                      </m:sSub>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m:t>
                      </m:r>
                      <m:r>
                        <a:rPr lang="en-US" sz="1800" b="0"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7.5</m:t>
                      </m:r>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 Ω</m:t>
                      </m:r>
                    </m:oMath>
                  </m:oMathPara>
                </a14:m>
                <a:endParaRPr lang="en-US" dirty="0">
                  <a:solidFill>
                    <a:srgbClr val="2E74B5"/>
                  </a:solidFill>
                  <a:latin typeface="Cambria Math" panose="02040503050406030204" pitchFamily="18" charset="0"/>
                  <a:ea typeface="SimSun" panose="02010600030101010101" pitchFamily="2" charset="-122"/>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E4573351-B4CB-EA11-97AC-1B0E63F854B9}"/>
                  </a:ext>
                </a:extLst>
              </p:cNvPr>
              <p:cNvSpPr txBox="1">
                <a:spLocks noRot="1" noChangeAspect="1" noMove="1" noResize="1" noEditPoints="1" noAdjustHandles="1" noChangeArrowheads="1" noChangeShapeType="1" noTextEdit="1"/>
              </p:cNvSpPr>
              <p:nvPr/>
            </p:nvSpPr>
            <p:spPr>
              <a:xfrm>
                <a:off x="5586171" y="2643422"/>
                <a:ext cx="2318764" cy="369332"/>
              </a:xfrm>
              <a:prstGeom prst="rect">
                <a:avLst/>
              </a:prstGeom>
              <a:blipFill>
                <a:blip r:embed="rId6"/>
                <a:stretch>
                  <a:fillRect b="-1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7AE92FA-E1B0-EBFA-1DE2-8C82A2E928A3}"/>
                  </a:ext>
                </a:extLst>
              </p:cNvPr>
              <p:cNvSpPr txBox="1"/>
              <p:nvPr/>
            </p:nvSpPr>
            <p:spPr>
              <a:xfrm>
                <a:off x="5586171" y="3489172"/>
                <a:ext cx="2318764"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1800" b="0" i="1">
                              <a:solidFill>
                                <a:srgbClr val="2E74B5"/>
                              </a:solidFill>
                              <a:latin typeface="Cambria Math" panose="02040503050406030204" pitchFamily="18" charset="0"/>
                              <a:ea typeface="SimSun" panose="02010600030101010101" pitchFamily="2" charset="-122"/>
                              <a:cs typeface="Times New Roman" panose="02020603050405020304" pitchFamily="18" charset="0"/>
                            </a:rPr>
                            <m:t>R</m:t>
                          </m:r>
                        </m:e>
                        <m:sub>
                          <m:r>
                            <a:rPr lang="en-US" sz="1800" b="0" i="0"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4</m:t>
                          </m:r>
                        </m:sub>
                      </m:sSub>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m:t>
                      </m:r>
                      <m:r>
                        <a:rPr lang="en-US" sz="1800" b="0"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7</m:t>
                      </m:r>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 Ω</m:t>
                      </m:r>
                    </m:oMath>
                  </m:oMathPara>
                </a14:m>
                <a:endParaRPr lang="en-US" dirty="0">
                  <a:solidFill>
                    <a:srgbClr val="2E74B5"/>
                  </a:solidFill>
                  <a:latin typeface="Cambria Math" panose="02040503050406030204" pitchFamily="18" charset="0"/>
                  <a:ea typeface="SimSun" panose="02010600030101010101" pitchFamily="2" charset="-122"/>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77AE92FA-E1B0-EBFA-1DE2-8C82A2E928A3}"/>
                  </a:ext>
                </a:extLst>
              </p:cNvPr>
              <p:cNvSpPr txBox="1">
                <a:spLocks noRot="1" noChangeAspect="1" noMove="1" noResize="1" noEditPoints="1" noAdjustHandles="1" noChangeArrowheads="1" noChangeShapeType="1" noTextEdit="1"/>
              </p:cNvSpPr>
              <p:nvPr/>
            </p:nvSpPr>
            <p:spPr>
              <a:xfrm>
                <a:off x="5586171" y="3489172"/>
                <a:ext cx="2318764" cy="369332"/>
              </a:xfrm>
              <a:prstGeom prst="rect">
                <a:avLst/>
              </a:prstGeom>
              <a:blipFill>
                <a:blip r:embed="rId7"/>
                <a:stretch>
                  <a:fillRect b="-1666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F2A87DB-71E6-0B05-6B9B-EA58A3BD004C}"/>
                  </a:ext>
                </a:extLst>
              </p:cNvPr>
              <p:cNvSpPr txBox="1"/>
              <p:nvPr/>
            </p:nvSpPr>
            <p:spPr>
              <a:xfrm>
                <a:off x="5586171" y="3029312"/>
                <a:ext cx="2318764"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1800" b="0" i="1">
                              <a:solidFill>
                                <a:srgbClr val="2E74B5"/>
                              </a:solidFill>
                              <a:latin typeface="Cambria Math" panose="02040503050406030204" pitchFamily="18" charset="0"/>
                              <a:ea typeface="SimSun" panose="02010600030101010101" pitchFamily="2" charset="-122"/>
                              <a:cs typeface="Times New Roman" panose="02020603050405020304" pitchFamily="18" charset="0"/>
                            </a:rPr>
                            <m:t>R</m:t>
                          </m:r>
                        </m:e>
                        <m:sub>
                          <m:r>
                            <a:rPr lang="en-US" sz="1800" b="0" i="0"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3</m:t>
                          </m:r>
                        </m:sub>
                      </m:sSub>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m:t>
                      </m:r>
                      <m:r>
                        <a:rPr lang="en-US" sz="1800" b="0" i="1">
                          <a:solidFill>
                            <a:srgbClr val="2E74B5"/>
                          </a:solidFill>
                          <a:latin typeface="Cambria Math" panose="02040503050406030204" pitchFamily="18" charset="0"/>
                          <a:ea typeface="SimSun" panose="02010600030101010101" pitchFamily="2" charset="-122"/>
                          <a:cs typeface="Times New Roman" panose="02020603050405020304" pitchFamily="18" charset="0"/>
                        </a:rPr>
                        <m:t>1</m:t>
                      </m:r>
                      <m:r>
                        <a:rPr lang="en-US" sz="1800" b="0" i="0"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5</m:t>
                      </m:r>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 Ω</m:t>
                      </m:r>
                    </m:oMath>
                  </m:oMathPara>
                </a14:m>
                <a:endParaRPr lang="en-US" dirty="0">
                  <a:solidFill>
                    <a:srgbClr val="2E74B5"/>
                  </a:solidFill>
                  <a:latin typeface="Cambria Math" panose="02040503050406030204" pitchFamily="18" charset="0"/>
                  <a:ea typeface="SimSun" panose="02010600030101010101" pitchFamily="2" charset="-122"/>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CF2A87DB-71E6-0B05-6B9B-EA58A3BD004C}"/>
                  </a:ext>
                </a:extLst>
              </p:cNvPr>
              <p:cNvSpPr txBox="1">
                <a:spLocks noRot="1" noChangeAspect="1" noMove="1" noResize="1" noEditPoints="1" noAdjustHandles="1" noChangeArrowheads="1" noChangeShapeType="1" noTextEdit="1"/>
              </p:cNvSpPr>
              <p:nvPr/>
            </p:nvSpPr>
            <p:spPr>
              <a:xfrm>
                <a:off x="5586171" y="3029312"/>
                <a:ext cx="2318764" cy="369332"/>
              </a:xfrm>
              <a:prstGeom prst="rect">
                <a:avLst/>
              </a:prstGeom>
              <a:blipFill>
                <a:blip r:embed="rId8"/>
                <a:stretch>
                  <a:fillRect b="-1666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F82E7DF-0E2F-F45C-7255-DDA8AFFB636B}"/>
                  </a:ext>
                </a:extLst>
              </p:cNvPr>
              <p:cNvSpPr txBox="1"/>
              <p:nvPr/>
            </p:nvSpPr>
            <p:spPr>
              <a:xfrm>
                <a:off x="5586171" y="3919090"/>
                <a:ext cx="2318764"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1800" b="0" i="1">
                              <a:solidFill>
                                <a:srgbClr val="2E74B5"/>
                              </a:solidFill>
                              <a:latin typeface="Cambria Math" panose="02040503050406030204" pitchFamily="18" charset="0"/>
                              <a:ea typeface="SimSun" panose="02010600030101010101" pitchFamily="2" charset="-122"/>
                              <a:cs typeface="Times New Roman" panose="02020603050405020304" pitchFamily="18" charset="0"/>
                            </a:rPr>
                            <m:t>R</m:t>
                          </m:r>
                        </m:e>
                        <m:sub>
                          <m:r>
                            <a:rPr lang="en-US" sz="1800" b="0" i="0"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5</m:t>
                          </m:r>
                        </m:sub>
                      </m:sSub>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m:t>
                      </m:r>
                      <m:r>
                        <a:rPr lang="en-US" sz="1800" b="0"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25</m:t>
                      </m:r>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 Ω</m:t>
                      </m:r>
                    </m:oMath>
                  </m:oMathPara>
                </a14:m>
                <a:endParaRPr lang="en-US" dirty="0">
                  <a:solidFill>
                    <a:srgbClr val="2E74B5"/>
                  </a:solidFill>
                  <a:latin typeface="Cambria Math" panose="02040503050406030204" pitchFamily="18" charset="0"/>
                  <a:ea typeface="SimSun" panose="02010600030101010101" pitchFamily="2" charset="-122"/>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2F82E7DF-0E2F-F45C-7255-DDA8AFFB636B}"/>
                  </a:ext>
                </a:extLst>
              </p:cNvPr>
              <p:cNvSpPr txBox="1">
                <a:spLocks noRot="1" noChangeAspect="1" noMove="1" noResize="1" noEditPoints="1" noAdjustHandles="1" noChangeArrowheads="1" noChangeShapeType="1" noTextEdit="1"/>
              </p:cNvSpPr>
              <p:nvPr/>
            </p:nvSpPr>
            <p:spPr>
              <a:xfrm>
                <a:off x="5586171" y="3919090"/>
                <a:ext cx="2318764" cy="369332"/>
              </a:xfrm>
              <a:prstGeom prst="rect">
                <a:avLst/>
              </a:prstGeom>
              <a:blipFill>
                <a:blip r:embed="rId9"/>
                <a:stretch>
                  <a:fillRect b="-1666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CCFE534-648F-17F4-F494-C84579560FB7}"/>
                  </a:ext>
                </a:extLst>
              </p:cNvPr>
              <p:cNvSpPr txBox="1"/>
              <p:nvPr/>
            </p:nvSpPr>
            <p:spPr>
              <a:xfrm>
                <a:off x="5586171" y="4378950"/>
                <a:ext cx="2318764"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1800" b="0" i="1">
                              <a:solidFill>
                                <a:srgbClr val="2E74B5"/>
                              </a:solidFill>
                              <a:latin typeface="Cambria Math" panose="02040503050406030204" pitchFamily="18" charset="0"/>
                              <a:ea typeface="SimSun" panose="02010600030101010101" pitchFamily="2" charset="-122"/>
                              <a:cs typeface="Times New Roman" panose="02020603050405020304" pitchFamily="18" charset="0"/>
                            </a:rPr>
                            <m:t>R</m:t>
                          </m:r>
                        </m:e>
                        <m:sub>
                          <m:r>
                            <a:rPr lang="en-US" sz="1800" b="0" i="0"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6</m:t>
                          </m:r>
                        </m:sub>
                      </m:sSub>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m:t>
                      </m:r>
                      <m:r>
                        <a:rPr lang="en-US" sz="1800" b="0"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6</m:t>
                      </m:r>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 Ω</m:t>
                      </m:r>
                    </m:oMath>
                  </m:oMathPara>
                </a14:m>
                <a:endParaRPr lang="en-US" dirty="0">
                  <a:solidFill>
                    <a:srgbClr val="2E74B5"/>
                  </a:solidFill>
                  <a:latin typeface="Cambria Math" panose="02040503050406030204" pitchFamily="18" charset="0"/>
                  <a:ea typeface="SimSun" panose="02010600030101010101" pitchFamily="2" charset="-122"/>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6CCFE534-648F-17F4-F494-C84579560FB7}"/>
                  </a:ext>
                </a:extLst>
              </p:cNvPr>
              <p:cNvSpPr txBox="1">
                <a:spLocks noRot="1" noChangeAspect="1" noMove="1" noResize="1" noEditPoints="1" noAdjustHandles="1" noChangeArrowheads="1" noChangeShapeType="1" noTextEdit="1"/>
              </p:cNvSpPr>
              <p:nvPr/>
            </p:nvSpPr>
            <p:spPr>
              <a:xfrm>
                <a:off x="5586171" y="4378950"/>
                <a:ext cx="2318764" cy="369332"/>
              </a:xfrm>
              <a:prstGeom prst="rect">
                <a:avLst/>
              </a:prstGeom>
              <a:blipFill>
                <a:blip r:embed="rId10"/>
                <a:stretch>
                  <a:fillRect b="-1666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F969D56-C7CC-EFB6-5D55-51D6B0FB8FC2}"/>
                  </a:ext>
                </a:extLst>
              </p:cNvPr>
              <p:cNvSpPr txBox="1"/>
              <p:nvPr/>
            </p:nvSpPr>
            <p:spPr>
              <a:xfrm>
                <a:off x="5586171" y="4763109"/>
                <a:ext cx="2318764"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1800" b="0" i="1">
                              <a:solidFill>
                                <a:srgbClr val="2E74B5"/>
                              </a:solidFill>
                              <a:latin typeface="Cambria Math" panose="02040503050406030204" pitchFamily="18" charset="0"/>
                              <a:ea typeface="SimSun" panose="02010600030101010101" pitchFamily="2" charset="-122"/>
                              <a:cs typeface="Times New Roman" panose="02020603050405020304" pitchFamily="18" charset="0"/>
                            </a:rPr>
                            <m:t>R</m:t>
                          </m:r>
                        </m:e>
                        <m:sub>
                          <m:r>
                            <a:rPr lang="en-US" sz="1800" b="0" i="0"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7</m:t>
                          </m:r>
                        </m:sub>
                      </m:sSub>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m:t>
                      </m:r>
                      <m:r>
                        <a:rPr lang="en-US" sz="1800" b="0"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18</m:t>
                      </m:r>
                      <m:r>
                        <a:rPr lang="en-US" sz="1800" b="0">
                          <a:solidFill>
                            <a:srgbClr val="2E74B5"/>
                          </a:solidFill>
                          <a:latin typeface="Cambria Math" panose="02040503050406030204" pitchFamily="18" charset="0"/>
                          <a:ea typeface="SimSun" panose="02010600030101010101" pitchFamily="2" charset="-122"/>
                          <a:cs typeface="Times New Roman" panose="02020603050405020304" pitchFamily="18" charset="0"/>
                        </a:rPr>
                        <m:t> Ω</m:t>
                      </m:r>
                    </m:oMath>
                  </m:oMathPara>
                </a14:m>
                <a:endParaRPr lang="en-US" dirty="0">
                  <a:solidFill>
                    <a:srgbClr val="2E74B5"/>
                  </a:solidFill>
                  <a:latin typeface="Cambria Math" panose="02040503050406030204" pitchFamily="18" charset="0"/>
                  <a:ea typeface="SimSun" panose="02010600030101010101" pitchFamily="2" charset="-122"/>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6F969D56-C7CC-EFB6-5D55-51D6B0FB8FC2}"/>
                  </a:ext>
                </a:extLst>
              </p:cNvPr>
              <p:cNvSpPr txBox="1">
                <a:spLocks noRot="1" noChangeAspect="1" noMove="1" noResize="1" noEditPoints="1" noAdjustHandles="1" noChangeArrowheads="1" noChangeShapeType="1" noTextEdit="1"/>
              </p:cNvSpPr>
              <p:nvPr/>
            </p:nvSpPr>
            <p:spPr>
              <a:xfrm>
                <a:off x="5586171" y="4763109"/>
                <a:ext cx="2318764" cy="369332"/>
              </a:xfrm>
              <a:prstGeom prst="rect">
                <a:avLst/>
              </a:prstGeom>
              <a:blipFill>
                <a:blip r:embed="rId11"/>
                <a:stretch>
                  <a:fillRect b="-12903"/>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89288624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550" y="186194"/>
            <a:ext cx="2445572" cy="432057"/>
          </a:xfrm>
        </p:spPr>
        <p:txBody>
          <a:bodyPr/>
          <a:lstStyle/>
          <a:p>
            <a:r>
              <a:rPr lang="en-US" sz="3200" b="1" dirty="0"/>
              <a:t>Example</a:t>
            </a:r>
            <a:endParaRPr lang="en-US" sz="1800" b="1" dirty="0"/>
          </a:p>
        </p:txBody>
      </p:sp>
      <p:sp>
        <p:nvSpPr>
          <p:cNvPr id="11" name="Rectangle 10"/>
          <p:cNvSpPr/>
          <p:nvPr/>
        </p:nvSpPr>
        <p:spPr>
          <a:xfrm>
            <a:off x="2674342" y="80444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41FACC7-6089-1E4A-922F-A247BEA3B67F}"/>
              </a:ext>
            </a:extLst>
          </p:cNvPr>
          <p:cNvPicPr/>
          <p:nvPr/>
        </p:nvPicPr>
        <p:blipFill>
          <a:blip r:embed="rId2"/>
          <a:stretch>
            <a:fillRect/>
          </a:stretch>
        </p:blipFill>
        <p:spPr>
          <a:xfrm>
            <a:off x="323341" y="1558328"/>
            <a:ext cx="3978416" cy="2039107"/>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E606DFF-0AA6-5D4D-8CAD-A35D2CD4D81C}"/>
                  </a:ext>
                </a:extLst>
              </p:cNvPr>
              <p:cNvSpPr/>
              <p:nvPr/>
            </p:nvSpPr>
            <p:spPr>
              <a:xfrm>
                <a:off x="178189" y="1151642"/>
                <a:ext cx="8326056" cy="324384"/>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Simple approach: find </a:t>
                </a:r>
                <a14:m>
                  <m:oMath xmlns:m="http://schemas.openxmlformats.org/officeDocument/2006/math">
                    <m:sSub>
                      <m:sSubPr>
                        <m:ctrlPr>
                          <a:rPr lang="en-US" sz="1400"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14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14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oMath>
                </a14:m>
                <a:r>
                  <a:rPr lang="en-US" sz="1400" dirty="0">
                    <a:latin typeface="Times New Roman" panose="02020603050405020304" pitchFamily="18" charset="0"/>
                    <a:ea typeface="Times New Roman" panose="02020603050405020304" pitchFamily="18" charset="0"/>
                  </a:rPr>
                  <a:t> seen by the voltage source </a:t>
                </a:r>
              </a:p>
            </p:txBody>
          </p:sp>
        </mc:Choice>
        <mc:Fallback xmlns="">
          <p:sp>
            <p:nvSpPr>
              <p:cNvPr id="8" name="Rectangle 7">
                <a:extLst>
                  <a:ext uri="{FF2B5EF4-FFF2-40B4-BE49-F238E27FC236}">
                    <a16:creationId xmlns:a16="http://schemas.microsoft.com/office/drawing/2014/main" id="{FE606DFF-0AA6-5D4D-8CAD-A35D2CD4D81C}"/>
                  </a:ext>
                </a:extLst>
              </p:cNvPr>
              <p:cNvSpPr>
                <a:spLocks noRot="1" noChangeAspect="1" noMove="1" noResize="1" noEditPoints="1" noAdjustHandles="1" noChangeArrowheads="1" noChangeShapeType="1" noTextEdit="1"/>
              </p:cNvSpPr>
              <p:nvPr/>
            </p:nvSpPr>
            <p:spPr>
              <a:xfrm>
                <a:off x="178189" y="1151642"/>
                <a:ext cx="8326056" cy="324384"/>
              </a:xfrm>
              <a:prstGeom prst="rect">
                <a:avLst/>
              </a:prstGeom>
              <a:blipFill>
                <a:blip r:embed="rId3"/>
                <a:stretch>
                  <a:fillRect l="-152" t="-7407" b="-11111"/>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00224CB0-5E62-CD49-973A-B85EA884FDBA}"/>
              </a:ext>
            </a:extLst>
          </p:cNvPr>
          <p:cNvSpPr/>
          <p:nvPr/>
        </p:nvSpPr>
        <p:spPr>
          <a:xfrm>
            <a:off x="736074" y="3718242"/>
            <a:ext cx="4572000" cy="461665"/>
          </a:xfrm>
          <a:prstGeom prst="rect">
            <a:avLst/>
          </a:prstGeom>
        </p:spPr>
        <p:txBody>
          <a:bodyPr>
            <a:spAutoFit/>
          </a:bodyPr>
          <a:lstStyle/>
          <a:p>
            <a:pPr marL="0" marR="0" algn="justLow">
              <a:spcBef>
                <a:spcPts val="0"/>
              </a:spcBef>
              <a:spcAft>
                <a:spcPts val="0"/>
              </a:spcAft>
            </a:pPr>
            <a:r>
              <a:rPr lang="en-US" dirty="0">
                <a:latin typeface="Times New Roman" panose="02020603050405020304" pitchFamily="18" charset="0"/>
                <a:ea typeface="Times New Roman" panose="02020603050405020304" pitchFamily="18" charset="0"/>
              </a:rPr>
              <a:t>Then solve for the current to give,</a:t>
            </a:r>
          </a:p>
        </p:txBody>
      </p:sp>
      <p:cxnSp>
        <p:nvCxnSpPr>
          <p:cNvPr id="20" name="Straight Arrow Connector 19">
            <a:extLst>
              <a:ext uri="{FF2B5EF4-FFF2-40B4-BE49-F238E27FC236}">
                <a16:creationId xmlns:a16="http://schemas.microsoft.com/office/drawing/2014/main" id="{93731615-DC7D-ED41-8843-F4F8C439AE58}"/>
              </a:ext>
            </a:extLst>
          </p:cNvPr>
          <p:cNvCxnSpPr>
            <a:cxnSpLocks/>
          </p:cNvCxnSpPr>
          <p:nvPr/>
        </p:nvCxnSpPr>
        <p:spPr>
          <a:xfrm>
            <a:off x="4393165" y="2749605"/>
            <a:ext cx="914909" cy="0"/>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18" name="Picture 17">
            <a:extLst>
              <a:ext uri="{FF2B5EF4-FFF2-40B4-BE49-F238E27FC236}">
                <a16:creationId xmlns:a16="http://schemas.microsoft.com/office/drawing/2014/main" id="{55AB1AA0-DB2E-E94D-B8EE-C02FB3CB2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7122" y="1716520"/>
            <a:ext cx="2627415" cy="2059765"/>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7696D6-6F19-8F98-D4AB-82E3CF4B786E}"/>
                  </a:ext>
                </a:extLst>
              </p:cNvPr>
              <p:cNvSpPr txBox="1"/>
              <p:nvPr/>
            </p:nvSpPr>
            <p:spPr>
              <a:xfrm>
                <a:off x="1479884" y="4705152"/>
                <a:ext cx="4572000" cy="8867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 </m:t>
                      </m:r>
                      <m:r>
                        <a:rPr lang="en-US" sz="2400"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𝑖</m:t>
                      </m:r>
                      <m:r>
                        <a:rPr lang="en-US" sz="2400"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t>=</m:t>
                      </m:r>
                      <m:f>
                        <m:fPr>
                          <m:ctrlPr>
                            <a:rPr lang="en-US" sz="24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𝑉</m:t>
                          </m:r>
                        </m:num>
                        <m:den>
                          <m:sSub>
                            <m:sSubPr>
                              <m:ctrlPr>
                                <a:rPr lang="en-US" sz="24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24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den>
                      </m:f>
                    </m:oMath>
                  </m:oMathPara>
                </a14:m>
                <a:endParaRPr lang="en-US" dirty="0"/>
              </a:p>
            </p:txBody>
          </p:sp>
        </mc:Choice>
        <mc:Fallback xmlns="">
          <p:sp>
            <p:nvSpPr>
              <p:cNvPr id="4" name="TextBox 3">
                <a:extLst>
                  <a:ext uri="{FF2B5EF4-FFF2-40B4-BE49-F238E27FC236}">
                    <a16:creationId xmlns:a16="http://schemas.microsoft.com/office/drawing/2014/main" id="{DC7696D6-6F19-8F98-D4AB-82E3CF4B786E}"/>
                  </a:ext>
                </a:extLst>
              </p:cNvPr>
              <p:cNvSpPr txBox="1">
                <a:spLocks noRot="1" noChangeAspect="1" noMove="1" noResize="1" noEditPoints="1" noAdjustHandles="1" noChangeArrowheads="1" noChangeShapeType="1" noTextEdit="1"/>
              </p:cNvSpPr>
              <p:nvPr/>
            </p:nvSpPr>
            <p:spPr>
              <a:xfrm>
                <a:off x="1479884" y="4705152"/>
                <a:ext cx="4572000" cy="886781"/>
              </a:xfrm>
              <a:prstGeom prst="rect">
                <a:avLst/>
              </a:prstGeom>
              <a:blipFill>
                <a:blip r:embed="rId5"/>
                <a:stretch>
                  <a:fillRect b="-2817"/>
                </a:stretch>
              </a:blipFill>
              <a:ln w="12700" cap="flat">
                <a:noFill/>
                <a:miter lim="400000"/>
              </a:ln>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DFE236EC-FB5E-D9FF-8D9E-C7B6337A2F94}"/>
              </a:ext>
            </a:extLst>
          </p:cNvPr>
          <p:cNvSpPr/>
          <p:nvPr/>
        </p:nvSpPr>
        <p:spPr>
          <a:xfrm>
            <a:off x="1231699" y="1551931"/>
            <a:ext cx="2952417" cy="2059765"/>
          </a:xfrm>
          <a:prstGeom prst="roundRect">
            <a:avLst/>
          </a:prstGeom>
          <a:solidFill>
            <a:schemeClr val="accent1">
              <a:lumMod val="60000"/>
              <a:lumOff val="40000"/>
              <a:alpha val="3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5" name="Rounded Rectangle 4">
            <a:extLst>
              <a:ext uri="{FF2B5EF4-FFF2-40B4-BE49-F238E27FC236}">
                <a16:creationId xmlns:a16="http://schemas.microsoft.com/office/drawing/2014/main" id="{8FB1CA87-5C30-66F3-C605-AF8159CD95EC}"/>
              </a:ext>
            </a:extLst>
          </p:cNvPr>
          <p:cNvSpPr/>
          <p:nvPr/>
        </p:nvSpPr>
        <p:spPr>
          <a:xfrm>
            <a:off x="7148945" y="1884218"/>
            <a:ext cx="995592" cy="1892067"/>
          </a:xfrm>
          <a:prstGeom prst="roundRect">
            <a:avLst/>
          </a:prstGeom>
          <a:solidFill>
            <a:schemeClr val="accent1">
              <a:lumMod val="60000"/>
              <a:lumOff val="40000"/>
              <a:alpha val="3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05740987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550" y="186194"/>
            <a:ext cx="2445572" cy="432057"/>
          </a:xfrm>
        </p:spPr>
        <p:txBody>
          <a:bodyPr/>
          <a:lstStyle/>
          <a:p>
            <a:r>
              <a:rPr lang="en-US" sz="3200" b="1" dirty="0"/>
              <a:t>Example</a:t>
            </a:r>
            <a:endParaRPr lang="en-US" sz="1800" b="1" dirty="0"/>
          </a:p>
        </p:txBody>
      </p:sp>
      <p:sp>
        <p:nvSpPr>
          <p:cNvPr id="11" name="Rectangle 10"/>
          <p:cNvSpPr/>
          <p:nvPr/>
        </p:nvSpPr>
        <p:spPr>
          <a:xfrm>
            <a:off x="2674342" y="80444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41FACC7-6089-1E4A-922F-A247BEA3B67F}"/>
              </a:ext>
            </a:extLst>
          </p:cNvPr>
          <p:cNvPicPr/>
          <p:nvPr/>
        </p:nvPicPr>
        <p:blipFill>
          <a:blip r:embed="rId2"/>
          <a:stretch>
            <a:fillRect/>
          </a:stretch>
        </p:blipFill>
        <p:spPr>
          <a:xfrm>
            <a:off x="-44629" y="1692911"/>
            <a:ext cx="3497692" cy="173609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E606DFF-0AA6-5D4D-8CAD-A35D2CD4D81C}"/>
                  </a:ext>
                </a:extLst>
              </p:cNvPr>
              <p:cNvSpPr/>
              <p:nvPr/>
            </p:nvSpPr>
            <p:spPr>
              <a:xfrm>
                <a:off x="197092" y="1245948"/>
                <a:ext cx="3159719" cy="324384"/>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Step-by-step to finding </a:t>
                </a:r>
                <a14:m>
                  <m:oMath xmlns:m="http://schemas.openxmlformats.org/officeDocument/2006/math">
                    <m:sSub>
                      <m:sSubPr>
                        <m:ctrlPr>
                          <a:rPr lang="en-US" sz="1400"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14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14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oMath>
                </a14:m>
                <a:r>
                  <a:rPr lang="en-US" sz="1400" dirty="0">
                    <a:latin typeface="Times New Roman" panose="02020603050405020304" pitchFamily="18" charset="0"/>
                    <a:ea typeface="Times New Roman" panose="02020603050405020304" pitchFamily="18" charset="0"/>
                  </a:rPr>
                  <a:t> </a:t>
                </a:r>
              </a:p>
            </p:txBody>
          </p:sp>
        </mc:Choice>
        <mc:Fallback xmlns="">
          <p:sp>
            <p:nvSpPr>
              <p:cNvPr id="8" name="Rectangle 7">
                <a:extLst>
                  <a:ext uri="{FF2B5EF4-FFF2-40B4-BE49-F238E27FC236}">
                    <a16:creationId xmlns:a16="http://schemas.microsoft.com/office/drawing/2014/main" id="{FE606DFF-0AA6-5D4D-8CAD-A35D2CD4D81C}"/>
                  </a:ext>
                </a:extLst>
              </p:cNvPr>
              <p:cNvSpPr>
                <a:spLocks noRot="1" noChangeAspect="1" noMove="1" noResize="1" noEditPoints="1" noAdjustHandles="1" noChangeArrowheads="1" noChangeShapeType="1" noTextEdit="1"/>
              </p:cNvSpPr>
              <p:nvPr/>
            </p:nvSpPr>
            <p:spPr>
              <a:xfrm>
                <a:off x="197092" y="1245948"/>
                <a:ext cx="3159719" cy="324384"/>
              </a:xfrm>
              <a:prstGeom prst="rect">
                <a:avLst/>
              </a:prstGeom>
              <a:blipFill>
                <a:blip r:embed="rId3"/>
                <a:stretch>
                  <a:fillRect l="-800" t="-3704" b="-11111"/>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00224CB0-5E62-CD49-973A-B85EA884FDBA}"/>
              </a:ext>
            </a:extLst>
          </p:cNvPr>
          <p:cNvSpPr/>
          <p:nvPr/>
        </p:nvSpPr>
        <p:spPr>
          <a:xfrm>
            <a:off x="2992585" y="1408140"/>
            <a:ext cx="5954323" cy="338554"/>
          </a:xfrm>
          <a:prstGeom prst="rect">
            <a:avLst/>
          </a:prstGeom>
        </p:spPr>
        <p:txBody>
          <a:bodyPr wrap="square">
            <a:spAutoFit/>
          </a:bodyPr>
          <a:lstStyle/>
          <a:p>
            <a:pPr marL="0" marR="0" algn="justLow">
              <a:spcBef>
                <a:spcPts val="0"/>
              </a:spcBef>
              <a:spcAft>
                <a:spcPts val="0"/>
              </a:spcAft>
            </a:pPr>
            <a:r>
              <a:rPr lang="en-US" sz="1600" dirty="0">
                <a:solidFill>
                  <a:srgbClr val="FF0000"/>
                </a:solidFill>
                <a:latin typeface="Times New Roman" panose="02020603050405020304" pitchFamily="18" charset="0"/>
                <a:ea typeface="Times New Roman" panose="02020603050405020304" pitchFamily="18" charset="0"/>
              </a:rPr>
              <a:t>1. Start at the end because it is clear that R4 and R7 are in series</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B5E2FB4E-C0F5-50D7-7F51-8446A940F9BD}"/>
                  </a:ext>
                </a:extLst>
              </p14:cNvPr>
              <p14:cNvContentPartPr/>
              <p14:nvPr/>
            </p14:nvContentPartPr>
            <p14:xfrm>
              <a:off x="2600905" y="3795082"/>
              <a:ext cx="391680" cy="341280"/>
            </p14:xfrm>
          </p:contentPart>
        </mc:Choice>
        <mc:Fallback xmlns="">
          <p:pic>
            <p:nvPicPr>
              <p:cNvPr id="6" name="Ink 5">
                <a:extLst>
                  <a:ext uri="{FF2B5EF4-FFF2-40B4-BE49-F238E27FC236}">
                    <a16:creationId xmlns:a16="http://schemas.microsoft.com/office/drawing/2014/main" id="{B5E2FB4E-C0F5-50D7-7F51-8446A940F9BD}"/>
                  </a:ext>
                </a:extLst>
              </p:cNvPr>
              <p:cNvPicPr/>
              <p:nvPr/>
            </p:nvPicPr>
            <p:blipFill>
              <a:blip r:embed="rId5"/>
              <a:stretch>
                <a:fillRect/>
              </a:stretch>
            </p:blipFill>
            <p:spPr>
              <a:xfrm>
                <a:off x="2538265" y="3732082"/>
                <a:ext cx="51732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5226380-4BD7-5067-3AE2-C74CE929933F}"/>
                  </a:ext>
                </a:extLst>
              </p14:cNvPr>
              <p14:cNvContentPartPr/>
              <p14:nvPr/>
            </p14:nvContentPartPr>
            <p14:xfrm>
              <a:off x="3731665" y="4687162"/>
              <a:ext cx="123480" cy="207360"/>
            </p14:xfrm>
          </p:contentPart>
        </mc:Choice>
        <mc:Fallback xmlns="">
          <p:pic>
            <p:nvPicPr>
              <p:cNvPr id="7" name="Ink 6">
                <a:extLst>
                  <a:ext uri="{FF2B5EF4-FFF2-40B4-BE49-F238E27FC236}">
                    <a16:creationId xmlns:a16="http://schemas.microsoft.com/office/drawing/2014/main" id="{F5226380-4BD7-5067-3AE2-C74CE929933F}"/>
                  </a:ext>
                </a:extLst>
              </p:cNvPr>
              <p:cNvPicPr/>
              <p:nvPr/>
            </p:nvPicPr>
            <p:blipFill>
              <a:blip r:embed="rId7"/>
              <a:stretch>
                <a:fillRect/>
              </a:stretch>
            </p:blipFill>
            <p:spPr>
              <a:xfrm>
                <a:off x="3668665" y="4624162"/>
                <a:ext cx="249120" cy="333000"/>
              </a:xfrm>
              <a:prstGeom prst="rect">
                <a:avLst/>
              </a:prstGeom>
            </p:spPr>
          </p:pic>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EDD181-7FB3-D508-206B-4474651C2EF3}"/>
                  </a:ext>
                </a:extLst>
              </p:cNvPr>
              <p:cNvSpPr txBox="1"/>
              <p:nvPr/>
            </p:nvSpPr>
            <p:spPr>
              <a:xfrm>
                <a:off x="4808699" y="1770387"/>
                <a:ext cx="2322094" cy="3385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b="0" i="1" smtClean="0">
                              <a:latin typeface="Cambria Math" panose="02040503050406030204" pitchFamily="18" charset="0"/>
                              <a:ea typeface="Times New Roman" panose="02020603050405020304" pitchFamily="18" charset="0"/>
                            </a:rPr>
                            <m:t>4−7</m:t>
                          </m:r>
                        </m:sub>
                      </m:sSub>
                      <m:r>
                        <a:rPr lang="en-US" sz="1600" i="1">
                          <a:latin typeface="Cambria Math" panose="02040503050406030204" pitchFamily="18" charset="0"/>
                          <a:ea typeface="Times New Roman" panose="02020603050405020304" pitchFamily="18" charset="0"/>
                        </a:rPr>
                        <m:t>= </m:t>
                      </m:r>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b="0" i="1" smtClean="0">
                              <a:latin typeface="Cambria Math" panose="02040503050406030204" pitchFamily="18" charset="0"/>
                              <a:ea typeface="Times New Roman" panose="02020603050405020304" pitchFamily="18" charset="0"/>
                            </a:rPr>
                            <m:t>4</m:t>
                          </m:r>
                        </m:sub>
                      </m:sSub>
                      <m:r>
                        <a:rPr lang="en-US" sz="1600" i="1">
                          <a:latin typeface="Cambria Math" panose="02040503050406030204" pitchFamily="18" charset="0"/>
                          <a:ea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b="0" i="1" smtClean="0">
                              <a:latin typeface="Cambria Math" panose="02040503050406030204" pitchFamily="18" charset="0"/>
                              <a:ea typeface="Times New Roman" panose="02020603050405020304" pitchFamily="18" charset="0"/>
                            </a:rPr>
                            <m:t>7</m:t>
                          </m:r>
                        </m:sub>
                      </m:sSub>
                      <m:r>
                        <a:rPr lang="en-US" sz="1600" b="0" i="1" smtClean="0">
                          <a:latin typeface="Cambria Math" panose="02040503050406030204" pitchFamily="18" charset="0"/>
                          <a:ea typeface="Times New Roman" panose="02020603050405020304" pitchFamily="18" charset="0"/>
                        </a:rPr>
                        <m:t>=25</m:t>
                      </m:r>
                    </m:oMath>
                  </m:oMathPara>
                </a14:m>
                <a:endParaRPr lang="en-US" dirty="0"/>
              </a:p>
            </p:txBody>
          </p:sp>
        </mc:Choice>
        <mc:Fallback xmlns="">
          <p:sp>
            <p:nvSpPr>
              <p:cNvPr id="14" name="TextBox 13">
                <a:extLst>
                  <a:ext uri="{FF2B5EF4-FFF2-40B4-BE49-F238E27FC236}">
                    <a16:creationId xmlns:a16="http://schemas.microsoft.com/office/drawing/2014/main" id="{5DEDD181-7FB3-D508-206B-4474651C2EF3}"/>
                  </a:ext>
                </a:extLst>
              </p:cNvPr>
              <p:cNvSpPr txBox="1">
                <a:spLocks noRot="1" noChangeAspect="1" noMove="1" noResize="1" noEditPoints="1" noAdjustHandles="1" noChangeArrowheads="1" noChangeShapeType="1" noTextEdit="1"/>
              </p:cNvSpPr>
              <p:nvPr/>
            </p:nvSpPr>
            <p:spPr>
              <a:xfrm>
                <a:off x="4808699" y="1770387"/>
                <a:ext cx="2322094" cy="338554"/>
              </a:xfrm>
              <a:prstGeom prst="rect">
                <a:avLst/>
              </a:prstGeom>
              <a:blipFill>
                <a:blip r:embed="rId8"/>
                <a:stretch>
                  <a:fillRect b="-10714"/>
                </a:stretch>
              </a:blipFill>
              <a:ln w="12700" cap="flat">
                <a:noFill/>
                <a:miter lim="400000"/>
              </a:ln>
              <a:effectLst/>
            </p:spPr>
            <p:txBody>
              <a:bodyPr/>
              <a:lstStyle/>
              <a:p>
                <a:r>
                  <a:rPr lang="en-US">
                    <a:noFill/>
                  </a:rPr>
                  <a:t> </a:t>
                </a:r>
              </a:p>
            </p:txBody>
          </p:sp>
        </mc:Fallback>
      </mc:AlternateContent>
      <p:pic>
        <p:nvPicPr>
          <p:cNvPr id="22" name="Picture 21" descr="A diagram of a circuit&#10;&#10;Description automatically generated">
            <a:extLst>
              <a:ext uri="{FF2B5EF4-FFF2-40B4-BE49-F238E27FC236}">
                <a16:creationId xmlns:a16="http://schemas.microsoft.com/office/drawing/2014/main" id="{6A5ADE14-6751-434F-8C19-430E1FE0C7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4336" y="2139719"/>
            <a:ext cx="3091641" cy="1495661"/>
          </a:xfrm>
          <a:prstGeom prst="rect">
            <a:avLst/>
          </a:prstGeom>
        </p:spPr>
      </p:pic>
      <p:sp>
        <p:nvSpPr>
          <p:cNvPr id="23" name="Rectangle 22">
            <a:extLst>
              <a:ext uri="{FF2B5EF4-FFF2-40B4-BE49-F238E27FC236}">
                <a16:creationId xmlns:a16="http://schemas.microsoft.com/office/drawing/2014/main" id="{C14B1869-C476-61FF-AB45-783A90D83B1C}"/>
              </a:ext>
            </a:extLst>
          </p:cNvPr>
          <p:cNvSpPr/>
          <p:nvPr/>
        </p:nvSpPr>
        <p:spPr>
          <a:xfrm>
            <a:off x="4719877" y="3759943"/>
            <a:ext cx="5954323" cy="369332"/>
          </a:xfrm>
          <a:prstGeom prst="rect">
            <a:avLst/>
          </a:prstGeom>
        </p:spPr>
        <p:txBody>
          <a:bodyPr wrap="square">
            <a:spAutoFit/>
          </a:bodyPr>
          <a:lstStyle/>
          <a:p>
            <a:pPr marL="0" marR="0" algn="justLow">
              <a:spcBef>
                <a:spcPts val="0"/>
              </a:spcBef>
              <a:spcAft>
                <a:spcPts val="0"/>
              </a:spcAft>
            </a:pPr>
            <a:r>
              <a:rPr lang="en-US" sz="1800" dirty="0">
                <a:solidFill>
                  <a:srgbClr val="FF0000"/>
                </a:solidFill>
                <a:latin typeface="Times New Roman" panose="02020603050405020304" pitchFamily="18" charset="0"/>
                <a:ea typeface="Times New Roman" panose="02020603050405020304" pitchFamily="18" charset="0"/>
              </a:rPr>
              <a:t>2. Now R5 and R4-7 are in parallel</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BE03724-464D-FBF0-B301-F8A7157EBA33}"/>
                  </a:ext>
                </a:extLst>
              </p:cNvPr>
              <p:cNvSpPr txBox="1"/>
              <p:nvPr/>
            </p:nvSpPr>
            <p:spPr>
              <a:xfrm>
                <a:off x="4397540" y="4154871"/>
                <a:ext cx="5058635" cy="6017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b="0" i="1" smtClean="0">
                              <a:latin typeface="Cambria Math" panose="02040503050406030204" pitchFamily="18" charset="0"/>
                              <a:ea typeface="Times New Roman" panose="02020603050405020304" pitchFamily="18" charset="0"/>
                            </a:rPr>
                            <m:t>5−4−7</m:t>
                          </m:r>
                        </m:sub>
                      </m:sSub>
                      <m:r>
                        <a:rPr lang="en-US" sz="1600" i="1">
                          <a:latin typeface="Cambria Math" panose="02040503050406030204" pitchFamily="18" charset="0"/>
                          <a:ea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rPr>
                          </m:ctrlPr>
                        </m:sSubPr>
                        <m:e>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5</m:t>
                              </m:r>
                            </m:sub>
                          </m:sSub>
                          <m:r>
                            <a:rPr lang="en-US" sz="1600" i="1">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4−7</m:t>
                          </m:r>
                        </m:sub>
                      </m:sSub>
                      <m:r>
                        <a:rPr lang="en-US" sz="1600" b="0" i="1" smtClean="0">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5</m:t>
                              </m:r>
                            </m:sub>
                          </m:sSub>
                          <m:sSub>
                            <m:sSubPr>
                              <m:ctrlPr>
                                <a:rPr lang="en-US" sz="1600" i="1">
                                  <a:latin typeface="Cambria Math" panose="02040503050406030204" pitchFamily="18" charset="0"/>
                                  <a:ea typeface="Times New Roman" panose="02020603050405020304" pitchFamily="18" charset="0"/>
                                </a:rPr>
                              </m:ctrlPr>
                            </m:sSubPr>
                            <m:e>
                              <m:r>
                                <a:rPr lang="en-US" sz="1600" b="0" i="1" smtClean="0">
                                  <a:latin typeface="Cambria Math" panose="02040503050406030204" pitchFamily="18" charset="0"/>
                                  <a:ea typeface="Times New Roman" panose="02020603050405020304" pitchFamily="18" charset="0"/>
                                </a:rPr>
                                <m:t>𝑥</m:t>
                              </m:r>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4</m:t>
                              </m:r>
                              <m:r>
                                <a:rPr lang="en-US" sz="1600" b="0" i="1" smtClean="0">
                                  <a:latin typeface="Cambria Math" panose="02040503050406030204" pitchFamily="18" charset="0"/>
                                  <a:ea typeface="Times New Roman" panose="02020603050405020304" pitchFamily="18" charset="0"/>
                                </a:rPr>
                                <m:t>−7</m:t>
                              </m:r>
                            </m:sub>
                          </m:sSub>
                        </m:num>
                        <m:den>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5</m:t>
                              </m:r>
                            </m:sub>
                          </m:sSub>
                          <m:sSub>
                            <m:sSubPr>
                              <m:ctrlPr>
                                <a:rPr lang="en-US" sz="1600" i="1">
                                  <a:latin typeface="Cambria Math" panose="02040503050406030204" pitchFamily="18" charset="0"/>
                                  <a:ea typeface="Times New Roman" panose="02020603050405020304" pitchFamily="18" charset="0"/>
                                </a:rPr>
                              </m:ctrlPr>
                            </m:sSubPr>
                            <m:e>
                              <m:r>
                                <a:rPr lang="en-US" sz="1600" b="0" i="1" smtClean="0">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4−7</m:t>
                              </m:r>
                            </m:sub>
                          </m:sSub>
                        </m:den>
                      </m:f>
                      <m:r>
                        <a:rPr lang="en-US" sz="1600" b="0" i="1" smtClean="0">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b="0" i="1" smtClean="0">
                              <a:latin typeface="Cambria Math" panose="02040503050406030204" pitchFamily="18" charset="0"/>
                              <a:ea typeface="Times New Roman" panose="02020603050405020304" pitchFamily="18" charset="0"/>
                            </a:rPr>
                            <m:t>25</m:t>
                          </m:r>
                          <m:r>
                            <a:rPr lang="en-US" sz="1600" b="0" i="1" smtClean="0">
                              <a:latin typeface="Cambria Math" panose="02040503050406030204" pitchFamily="18" charset="0"/>
                              <a:ea typeface="Times New Roman" panose="02020603050405020304" pitchFamily="18" charset="0"/>
                            </a:rPr>
                            <m:t>𝑥</m:t>
                          </m:r>
                          <m:r>
                            <a:rPr lang="en-US" sz="1600" b="0" i="1" smtClean="0">
                              <a:latin typeface="Cambria Math" panose="02040503050406030204" pitchFamily="18" charset="0"/>
                              <a:ea typeface="Times New Roman" panose="02020603050405020304" pitchFamily="18" charset="0"/>
                            </a:rPr>
                            <m:t>25</m:t>
                          </m:r>
                        </m:num>
                        <m:den>
                          <m:r>
                            <a:rPr lang="en-US" sz="1600" b="0" i="1" smtClean="0">
                              <a:latin typeface="Cambria Math" panose="02040503050406030204" pitchFamily="18" charset="0"/>
                              <a:ea typeface="Times New Roman" panose="02020603050405020304" pitchFamily="18" charset="0"/>
                            </a:rPr>
                            <m:t>25+25</m:t>
                          </m:r>
                        </m:den>
                      </m:f>
                      <m:r>
                        <a:rPr lang="en-US" sz="1600" b="0" i="1" smtClean="0">
                          <a:latin typeface="Cambria Math" panose="02040503050406030204" pitchFamily="18" charset="0"/>
                          <a:ea typeface="Times New Roman" panose="02020603050405020304" pitchFamily="18" charset="0"/>
                        </a:rPr>
                        <m:t>=12.5</m:t>
                      </m:r>
                    </m:oMath>
                  </m:oMathPara>
                </a14:m>
                <a:endParaRPr lang="en-US" sz="1800" dirty="0"/>
              </a:p>
            </p:txBody>
          </p:sp>
        </mc:Choice>
        <mc:Fallback xmlns="">
          <p:sp>
            <p:nvSpPr>
              <p:cNvPr id="25" name="TextBox 24">
                <a:extLst>
                  <a:ext uri="{FF2B5EF4-FFF2-40B4-BE49-F238E27FC236}">
                    <a16:creationId xmlns:a16="http://schemas.microsoft.com/office/drawing/2014/main" id="{ABE03724-464D-FBF0-B301-F8A7157EBA33}"/>
                  </a:ext>
                </a:extLst>
              </p:cNvPr>
              <p:cNvSpPr txBox="1">
                <a:spLocks noRot="1" noChangeAspect="1" noMove="1" noResize="1" noEditPoints="1" noAdjustHandles="1" noChangeArrowheads="1" noChangeShapeType="1" noTextEdit="1"/>
              </p:cNvSpPr>
              <p:nvPr/>
            </p:nvSpPr>
            <p:spPr>
              <a:xfrm>
                <a:off x="4397540" y="4154871"/>
                <a:ext cx="5058635" cy="601768"/>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p:pic>
        <p:nvPicPr>
          <p:cNvPr id="26" name="Picture 25" descr="A diagram of a circuit&#10;&#10;Description automatically generated">
            <a:extLst>
              <a:ext uri="{FF2B5EF4-FFF2-40B4-BE49-F238E27FC236}">
                <a16:creationId xmlns:a16="http://schemas.microsoft.com/office/drawing/2014/main" id="{87F7D2F9-6AE2-4607-A117-B21F2EED51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4309" y="4756639"/>
            <a:ext cx="4058602" cy="1900723"/>
          </a:xfrm>
          <a:prstGeom prst="rect">
            <a:avLst/>
          </a:prstGeom>
        </p:spPr>
      </p:pic>
      <p:sp>
        <p:nvSpPr>
          <p:cNvPr id="27" name="Rectangle 26">
            <a:extLst>
              <a:ext uri="{FF2B5EF4-FFF2-40B4-BE49-F238E27FC236}">
                <a16:creationId xmlns:a16="http://schemas.microsoft.com/office/drawing/2014/main" id="{6B44D36C-1DB1-E882-E41E-3DAE2D0821DB}"/>
              </a:ext>
            </a:extLst>
          </p:cNvPr>
          <p:cNvSpPr/>
          <p:nvPr/>
        </p:nvSpPr>
        <p:spPr>
          <a:xfrm>
            <a:off x="58131" y="3819742"/>
            <a:ext cx="3437640" cy="369332"/>
          </a:xfrm>
          <a:prstGeom prst="rect">
            <a:avLst/>
          </a:prstGeom>
        </p:spPr>
        <p:txBody>
          <a:bodyPr wrap="square">
            <a:spAutoFit/>
          </a:bodyPr>
          <a:lstStyle/>
          <a:p>
            <a:pPr marL="0" marR="0" algn="justLow">
              <a:spcBef>
                <a:spcPts val="0"/>
              </a:spcBef>
              <a:spcAft>
                <a:spcPts val="0"/>
              </a:spcAft>
            </a:pPr>
            <a:r>
              <a:rPr lang="en-US" sz="1800" dirty="0">
                <a:solidFill>
                  <a:srgbClr val="FF0000"/>
                </a:solidFill>
                <a:latin typeface="Times New Roman" panose="02020603050405020304" pitchFamily="18" charset="0"/>
                <a:ea typeface="Times New Roman" panose="02020603050405020304" pitchFamily="18" charset="0"/>
              </a:rPr>
              <a:t>3. Now R6 and R5-4-7 are in series</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7CA2947-0048-ADA6-8D75-5B5B98F69403}"/>
                  </a:ext>
                </a:extLst>
              </p:cNvPr>
              <p:cNvSpPr txBox="1"/>
              <p:nvPr/>
            </p:nvSpPr>
            <p:spPr>
              <a:xfrm>
                <a:off x="-827885" y="4323676"/>
                <a:ext cx="5360068" cy="3575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b="0" i="1" smtClean="0">
                              <a:latin typeface="Cambria Math" panose="02040503050406030204" pitchFamily="18" charset="0"/>
                              <a:ea typeface="Times New Roman" panose="02020603050405020304" pitchFamily="18" charset="0"/>
                            </a:rPr>
                            <m:t>𝑒𝑞</m:t>
                          </m:r>
                          <m:r>
                            <a:rPr lang="en-US" sz="1600" b="0" i="1" smtClean="0">
                              <a:latin typeface="Cambria Math" panose="02040503050406030204" pitchFamily="18" charset="0"/>
                              <a:ea typeface="Times New Roman" panose="02020603050405020304" pitchFamily="18" charset="0"/>
                            </a:rPr>
                            <m:t>1</m:t>
                          </m:r>
                        </m:sub>
                      </m:sSub>
                      <m:r>
                        <a:rPr lang="en-US" sz="1600" i="1">
                          <a:latin typeface="Cambria Math" panose="02040503050406030204" pitchFamily="18" charset="0"/>
                          <a:ea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rPr>
                          </m:ctrlPr>
                        </m:sSubPr>
                        <m:e>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b="0" i="1" smtClean="0">
                                  <a:latin typeface="Cambria Math" panose="02040503050406030204" pitchFamily="18" charset="0"/>
                                  <a:ea typeface="Times New Roman" panose="02020603050405020304" pitchFamily="18" charset="0"/>
                                </a:rPr>
                                <m:t>6</m:t>
                              </m:r>
                            </m:sub>
                          </m:sSub>
                          <m:r>
                            <a:rPr lang="en-US" sz="1600" b="0" i="1" smtClean="0">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𝑅</m:t>
                          </m:r>
                        </m:e>
                        <m:sub>
                          <m:r>
                            <a:rPr lang="en-US" sz="1600" b="0" i="1" smtClean="0">
                              <a:latin typeface="Cambria Math" panose="02040503050406030204" pitchFamily="18" charset="0"/>
                              <a:ea typeface="Times New Roman" panose="02020603050405020304" pitchFamily="18" charset="0"/>
                            </a:rPr>
                            <m:t>5−</m:t>
                          </m:r>
                          <m:r>
                            <a:rPr lang="en-US" sz="1600" i="1">
                              <a:latin typeface="Cambria Math" panose="02040503050406030204" pitchFamily="18" charset="0"/>
                              <a:ea typeface="Times New Roman" panose="02020603050405020304" pitchFamily="18" charset="0"/>
                            </a:rPr>
                            <m:t>4−7</m:t>
                          </m:r>
                        </m:sub>
                      </m:sSub>
                      <m:r>
                        <a:rPr lang="en-US" sz="1600" b="0" i="1" smtClean="0">
                          <a:latin typeface="Cambria Math" panose="02040503050406030204" pitchFamily="18" charset="0"/>
                          <a:ea typeface="Times New Roman" panose="02020603050405020304" pitchFamily="18" charset="0"/>
                        </a:rPr>
                        <m:t>=6+12.5=18.5</m:t>
                      </m:r>
                    </m:oMath>
                  </m:oMathPara>
                </a14:m>
                <a:endParaRPr lang="en-US" sz="1600" dirty="0"/>
              </a:p>
            </p:txBody>
          </p:sp>
        </mc:Choice>
        <mc:Fallback xmlns="">
          <p:sp>
            <p:nvSpPr>
              <p:cNvPr id="29" name="TextBox 28">
                <a:extLst>
                  <a:ext uri="{FF2B5EF4-FFF2-40B4-BE49-F238E27FC236}">
                    <a16:creationId xmlns:a16="http://schemas.microsoft.com/office/drawing/2014/main" id="{D7CA2947-0048-ADA6-8D75-5B5B98F69403}"/>
                  </a:ext>
                </a:extLst>
              </p:cNvPr>
              <p:cNvSpPr txBox="1">
                <a:spLocks noRot="1" noChangeAspect="1" noMove="1" noResize="1" noEditPoints="1" noAdjustHandles="1" noChangeArrowheads="1" noChangeShapeType="1" noTextEdit="1"/>
              </p:cNvSpPr>
              <p:nvPr/>
            </p:nvSpPr>
            <p:spPr>
              <a:xfrm>
                <a:off x="-827885" y="4323676"/>
                <a:ext cx="5360068" cy="357534"/>
              </a:xfrm>
              <a:prstGeom prst="rect">
                <a:avLst/>
              </a:prstGeom>
              <a:blipFill>
                <a:blip r:embed="rId12"/>
                <a:stretch>
                  <a:fillRect b="-3448"/>
                </a:stretch>
              </a:blipFill>
              <a:ln w="12700" cap="flat">
                <a:noFill/>
                <a:miter lim="400000"/>
              </a:ln>
              <a:effectLst/>
            </p:spPr>
            <p:txBody>
              <a:bodyPr/>
              <a:lstStyle/>
              <a:p>
                <a:r>
                  <a:rPr lang="en-US">
                    <a:noFill/>
                  </a:rPr>
                  <a:t> </a:t>
                </a:r>
              </a:p>
            </p:txBody>
          </p:sp>
        </mc:Fallback>
      </mc:AlternateContent>
      <p:pic>
        <p:nvPicPr>
          <p:cNvPr id="30" name="Picture 29" descr="A diagram of a circuit&#10;&#10;Description automatically generated">
            <a:extLst>
              <a:ext uri="{FF2B5EF4-FFF2-40B4-BE49-F238E27FC236}">
                <a16:creationId xmlns:a16="http://schemas.microsoft.com/office/drawing/2014/main" id="{5C5B17FD-5719-5182-F2DF-0007E8AEF1B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7092" y="5031037"/>
            <a:ext cx="3280611" cy="1547633"/>
          </a:xfrm>
          <a:prstGeom prst="rect">
            <a:avLst/>
          </a:prstGeom>
        </p:spPr>
      </p:pic>
      <p:cxnSp>
        <p:nvCxnSpPr>
          <p:cNvPr id="31" name="Straight Arrow Connector 30">
            <a:extLst>
              <a:ext uri="{FF2B5EF4-FFF2-40B4-BE49-F238E27FC236}">
                <a16:creationId xmlns:a16="http://schemas.microsoft.com/office/drawing/2014/main" id="{0412537D-3005-4606-3575-21E4D0BC8B45}"/>
              </a:ext>
            </a:extLst>
          </p:cNvPr>
          <p:cNvCxnSpPr>
            <a:cxnSpLocks/>
          </p:cNvCxnSpPr>
          <p:nvPr/>
        </p:nvCxnSpPr>
        <p:spPr>
          <a:xfrm>
            <a:off x="3274210" y="2942110"/>
            <a:ext cx="914909" cy="0"/>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0F82F9F2-592E-D90D-3900-CED8CF4FFC0D}"/>
              </a:ext>
            </a:extLst>
          </p:cNvPr>
          <p:cNvCxnSpPr>
            <a:cxnSpLocks/>
          </p:cNvCxnSpPr>
          <p:nvPr/>
        </p:nvCxnSpPr>
        <p:spPr>
          <a:xfrm>
            <a:off x="4585670" y="3713268"/>
            <a:ext cx="0" cy="1220816"/>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4" name="Straight Arrow Connector 33">
            <a:extLst>
              <a:ext uri="{FF2B5EF4-FFF2-40B4-BE49-F238E27FC236}">
                <a16:creationId xmlns:a16="http://schemas.microsoft.com/office/drawing/2014/main" id="{16570B46-B637-91FE-9DF6-70A3D318BF3A}"/>
              </a:ext>
            </a:extLst>
          </p:cNvPr>
          <p:cNvCxnSpPr>
            <a:cxnSpLocks/>
          </p:cNvCxnSpPr>
          <p:nvPr/>
        </p:nvCxnSpPr>
        <p:spPr>
          <a:xfrm flipH="1">
            <a:off x="3347066" y="6114436"/>
            <a:ext cx="1016157" cy="0"/>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0112280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550" y="186194"/>
            <a:ext cx="2445572" cy="432057"/>
          </a:xfrm>
        </p:spPr>
        <p:txBody>
          <a:bodyPr/>
          <a:lstStyle/>
          <a:p>
            <a:r>
              <a:rPr lang="en-US" sz="3200" b="1" dirty="0"/>
              <a:t>Example</a:t>
            </a:r>
            <a:endParaRPr lang="en-US" sz="1800" b="1" dirty="0"/>
          </a:p>
        </p:txBody>
      </p:sp>
      <p:sp>
        <p:nvSpPr>
          <p:cNvPr id="11" name="Rectangle 10"/>
          <p:cNvSpPr/>
          <p:nvPr/>
        </p:nvSpPr>
        <p:spPr>
          <a:xfrm>
            <a:off x="2674342" y="80444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0224CB0-5E62-CD49-973A-B85EA884FDBA}"/>
              </a:ext>
            </a:extLst>
          </p:cNvPr>
          <p:cNvSpPr/>
          <p:nvPr/>
        </p:nvSpPr>
        <p:spPr>
          <a:xfrm>
            <a:off x="-26688" y="1143000"/>
            <a:ext cx="3881833" cy="584775"/>
          </a:xfrm>
          <a:prstGeom prst="rect">
            <a:avLst/>
          </a:prstGeom>
        </p:spPr>
        <p:txBody>
          <a:bodyPr wrap="square">
            <a:spAutoFit/>
          </a:bodyPr>
          <a:lstStyle/>
          <a:p>
            <a:pPr marL="0" marR="0" algn="justLow">
              <a:spcBef>
                <a:spcPts val="0"/>
              </a:spcBef>
              <a:spcAft>
                <a:spcPts val="0"/>
              </a:spcAft>
            </a:pPr>
            <a:r>
              <a:rPr lang="en-US" sz="1600" dirty="0">
                <a:solidFill>
                  <a:srgbClr val="FF0000"/>
                </a:solidFill>
                <a:latin typeface="Times New Roman" panose="02020603050405020304" pitchFamily="18" charset="0"/>
                <a:ea typeface="Times New Roman" panose="02020603050405020304" pitchFamily="18" charset="0"/>
              </a:rPr>
              <a:t>4. Now it is clear that R2 and R3 and Req1 </a:t>
            </a:r>
          </a:p>
          <a:p>
            <a:pPr marL="0" marR="0" algn="justLow">
              <a:spcBef>
                <a:spcPts val="0"/>
              </a:spcBef>
              <a:spcAft>
                <a:spcPts val="0"/>
              </a:spcAft>
            </a:pPr>
            <a:r>
              <a:rPr lang="en-US" sz="1600" dirty="0">
                <a:solidFill>
                  <a:srgbClr val="FF0000"/>
                </a:solidFill>
                <a:latin typeface="Times New Roman" panose="02020603050405020304" pitchFamily="18" charset="0"/>
                <a:ea typeface="Times New Roman" panose="02020603050405020304" pitchFamily="18" charset="0"/>
              </a:rPr>
              <a:t>are all in parallel</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B5E2FB4E-C0F5-50D7-7F51-8446A940F9BD}"/>
                  </a:ext>
                </a:extLst>
              </p14:cNvPr>
              <p14:cNvContentPartPr/>
              <p14:nvPr/>
            </p14:nvContentPartPr>
            <p14:xfrm>
              <a:off x="2600905" y="3795082"/>
              <a:ext cx="391680" cy="341280"/>
            </p14:xfrm>
          </p:contentPart>
        </mc:Choice>
        <mc:Fallback xmlns="">
          <p:pic>
            <p:nvPicPr>
              <p:cNvPr id="6" name="Ink 5">
                <a:extLst>
                  <a:ext uri="{FF2B5EF4-FFF2-40B4-BE49-F238E27FC236}">
                    <a16:creationId xmlns:a16="http://schemas.microsoft.com/office/drawing/2014/main" id="{B5E2FB4E-C0F5-50D7-7F51-8446A940F9BD}"/>
                  </a:ext>
                </a:extLst>
              </p:cNvPr>
              <p:cNvPicPr/>
              <p:nvPr/>
            </p:nvPicPr>
            <p:blipFill>
              <a:blip r:embed="rId3"/>
              <a:stretch>
                <a:fillRect/>
              </a:stretch>
            </p:blipFill>
            <p:spPr>
              <a:xfrm>
                <a:off x="2537905" y="3732082"/>
                <a:ext cx="51732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5226380-4BD7-5067-3AE2-C74CE929933F}"/>
                  </a:ext>
                </a:extLst>
              </p14:cNvPr>
              <p14:cNvContentPartPr/>
              <p14:nvPr/>
            </p14:nvContentPartPr>
            <p14:xfrm>
              <a:off x="3731665" y="4687162"/>
              <a:ext cx="123480" cy="207360"/>
            </p14:xfrm>
          </p:contentPart>
        </mc:Choice>
        <mc:Fallback xmlns="">
          <p:pic>
            <p:nvPicPr>
              <p:cNvPr id="7" name="Ink 6">
                <a:extLst>
                  <a:ext uri="{FF2B5EF4-FFF2-40B4-BE49-F238E27FC236}">
                    <a16:creationId xmlns:a16="http://schemas.microsoft.com/office/drawing/2014/main" id="{F5226380-4BD7-5067-3AE2-C74CE929933F}"/>
                  </a:ext>
                </a:extLst>
              </p:cNvPr>
              <p:cNvPicPr/>
              <p:nvPr/>
            </p:nvPicPr>
            <p:blipFill>
              <a:blip r:embed="rId5"/>
              <a:stretch>
                <a:fillRect/>
              </a:stretch>
            </p:blipFill>
            <p:spPr>
              <a:xfrm>
                <a:off x="3668848" y="4624162"/>
                <a:ext cx="248755" cy="333000"/>
              </a:xfrm>
              <a:prstGeom prst="rect">
                <a:avLst/>
              </a:prstGeom>
            </p:spPr>
          </p:pic>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EDD181-7FB3-D508-206B-4474651C2EF3}"/>
                  </a:ext>
                </a:extLst>
              </p:cNvPr>
              <p:cNvSpPr txBox="1"/>
              <p:nvPr/>
            </p:nvSpPr>
            <p:spPr>
              <a:xfrm>
                <a:off x="-586987" y="1771285"/>
                <a:ext cx="4881323" cy="6015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2−3</m:t>
                          </m:r>
                        </m:sub>
                      </m:sSub>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2</m:t>
                              </m:r>
                            </m:sub>
                          </m:sSub>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𝑥𝑅</m:t>
                              </m:r>
                            </m:e>
                            <m:sub>
                              <m:r>
                                <a:rPr lang="en-US" sz="1600" i="1">
                                  <a:latin typeface="Cambria Math" panose="02040503050406030204" pitchFamily="18" charset="0"/>
                                  <a:ea typeface="Times New Roman" panose="02020603050405020304" pitchFamily="18" charset="0"/>
                                </a:rPr>
                                <m:t>3</m:t>
                              </m:r>
                            </m:sub>
                          </m:sSub>
                        </m:num>
                        <m:den>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2</m:t>
                              </m:r>
                            </m:sub>
                          </m:sSub>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3</m:t>
                              </m:r>
                            </m:sub>
                          </m:sSub>
                        </m:den>
                      </m:f>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7.5</m:t>
                          </m:r>
                          <m:r>
                            <a:rPr lang="en-US" sz="1600" i="1">
                              <a:latin typeface="Cambria Math" panose="02040503050406030204" pitchFamily="18" charset="0"/>
                              <a:ea typeface="Times New Roman" panose="02020603050405020304" pitchFamily="18" charset="0"/>
                            </a:rPr>
                            <m:t>𝑥</m:t>
                          </m:r>
                          <m:r>
                            <a:rPr lang="en-US" sz="1600" i="1">
                              <a:latin typeface="Cambria Math" panose="02040503050406030204" pitchFamily="18" charset="0"/>
                              <a:ea typeface="Times New Roman" panose="02020603050405020304" pitchFamily="18" charset="0"/>
                            </a:rPr>
                            <m:t>15</m:t>
                          </m:r>
                        </m:num>
                        <m:den>
                          <m:r>
                            <a:rPr lang="en-US" sz="1600" i="1">
                              <a:latin typeface="Cambria Math" panose="02040503050406030204" pitchFamily="18" charset="0"/>
                              <a:ea typeface="Times New Roman" panose="02020603050405020304" pitchFamily="18" charset="0"/>
                            </a:rPr>
                            <m:t>7.5+15</m:t>
                          </m:r>
                        </m:den>
                      </m:f>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b="0" i="1" smtClean="0">
                              <a:latin typeface="Cambria Math" panose="02040503050406030204" pitchFamily="18" charset="0"/>
                              <a:ea typeface="Times New Roman" panose="02020603050405020304" pitchFamily="18" charset="0"/>
                            </a:rPr>
                            <m:t>112.5</m:t>
                          </m:r>
                        </m:num>
                        <m:den>
                          <m:r>
                            <a:rPr lang="en-US" sz="1600" b="0" i="1" smtClean="0">
                              <a:latin typeface="Cambria Math" panose="02040503050406030204" pitchFamily="18" charset="0"/>
                              <a:ea typeface="Times New Roman" panose="02020603050405020304" pitchFamily="18" charset="0"/>
                            </a:rPr>
                            <m:t>22.5</m:t>
                          </m:r>
                        </m:den>
                      </m:f>
                      <m:r>
                        <a:rPr lang="en-US" sz="1600" i="1">
                          <a:latin typeface="Cambria Math" panose="02040503050406030204" pitchFamily="18" charset="0"/>
                          <a:ea typeface="Times New Roman" panose="02020603050405020304" pitchFamily="18" charset="0"/>
                        </a:rPr>
                        <m:t>=5</m:t>
                      </m:r>
                    </m:oMath>
                  </m:oMathPara>
                </a14:m>
                <a:endParaRPr lang="en-US" sz="1600" i="1" dirty="0">
                  <a:latin typeface="Cambria Math" panose="02040503050406030204" pitchFamily="18" charset="0"/>
                  <a:ea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5DEDD181-7FB3-D508-206B-4474651C2EF3}"/>
                  </a:ext>
                </a:extLst>
              </p:cNvPr>
              <p:cNvSpPr txBox="1">
                <a:spLocks noRot="1" noChangeAspect="1" noMove="1" noResize="1" noEditPoints="1" noAdjustHandles="1" noChangeArrowheads="1" noChangeShapeType="1" noTextEdit="1"/>
              </p:cNvSpPr>
              <p:nvPr/>
            </p:nvSpPr>
            <p:spPr>
              <a:xfrm>
                <a:off x="-586987" y="1771285"/>
                <a:ext cx="4881323" cy="601511"/>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sp>
        <p:nvSpPr>
          <p:cNvPr id="23" name="Rectangle 22">
            <a:extLst>
              <a:ext uri="{FF2B5EF4-FFF2-40B4-BE49-F238E27FC236}">
                <a16:creationId xmlns:a16="http://schemas.microsoft.com/office/drawing/2014/main" id="{C14B1869-C476-61FF-AB45-783A90D83B1C}"/>
              </a:ext>
            </a:extLst>
          </p:cNvPr>
          <p:cNvSpPr/>
          <p:nvPr/>
        </p:nvSpPr>
        <p:spPr>
          <a:xfrm>
            <a:off x="15423" y="4388357"/>
            <a:ext cx="5954323" cy="369332"/>
          </a:xfrm>
          <a:prstGeom prst="rect">
            <a:avLst/>
          </a:prstGeom>
        </p:spPr>
        <p:txBody>
          <a:bodyPr wrap="square">
            <a:spAutoFit/>
          </a:bodyPr>
          <a:lstStyle/>
          <a:p>
            <a:pPr marL="0" marR="0" algn="justLow">
              <a:spcBef>
                <a:spcPts val="0"/>
              </a:spcBef>
              <a:spcAft>
                <a:spcPts val="0"/>
              </a:spcAft>
            </a:pPr>
            <a:r>
              <a:rPr lang="en-US" sz="1800" dirty="0">
                <a:solidFill>
                  <a:srgbClr val="FF0000"/>
                </a:solidFill>
                <a:latin typeface="Times New Roman" panose="02020603050405020304" pitchFamily="18" charset="0"/>
                <a:ea typeface="Times New Roman" panose="02020603050405020304" pitchFamily="18" charset="0"/>
              </a:rPr>
              <a:t>6. Finally, R1 and Req2 are in series</a:t>
            </a:r>
          </a:p>
        </p:txBody>
      </p:sp>
      <p:cxnSp>
        <p:nvCxnSpPr>
          <p:cNvPr id="31" name="Straight Arrow Connector 30">
            <a:extLst>
              <a:ext uri="{FF2B5EF4-FFF2-40B4-BE49-F238E27FC236}">
                <a16:creationId xmlns:a16="http://schemas.microsoft.com/office/drawing/2014/main" id="{0412537D-3005-4606-3575-21E4D0BC8B45}"/>
              </a:ext>
            </a:extLst>
          </p:cNvPr>
          <p:cNvCxnSpPr>
            <a:cxnSpLocks/>
          </p:cNvCxnSpPr>
          <p:nvPr/>
        </p:nvCxnSpPr>
        <p:spPr>
          <a:xfrm>
            <a:off x="3731665" y="2978205"/>
            <a:ext cx="1538167" cy="450795"/>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3" name="Picture 2" descr="A diagram of a circuit&#10;&#10;Description automatically generated">
            <a:extLst>
              <a:ext uri="{FF2B5EF4-FFF2-40B4-BE49-F238E27FC236}">
                <a16:creationId xmlns:a16="http://schemas.microsoft.com/office/drawing/2014/main" id="{44A44F04-F44C-467D-CEA6-DBA9A8443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83" y="2352702"/>
            <a:ext cx="3822700" cy="1701800"/>
          </a:xfrm>
          <a:prstGeom prst="rect">
            <a:avLst/>
          </a:prstGeom>
        </p:spPr>
      </p:pic>
      <p:sp>
        <p:nvSpPr>
          <p:cNvPr id="4" name="Rectangle 3">
            <a:extLst>
              <a:ext uri="{FF2B5EF4-FFF2-40B4-BE49-F238E27FC236}">
                <a16:creationId xmlns:a16="http://schemas.microsoft.com/office/drawing/2014/main" id="{CB9A3DA5-E9FE-7A6B-BD60-0D4C9009924C}"/>
              </a:ext>
            </a:extLst>
          </p:cNvPr>
          <p:cNvSpPr/>
          <p:nvPr/>
        </p:nvSpPr>
        <p:spPr>
          <a:xfrm>
            <a:off x="4646574" y="1265823"/>
            <a:ext cx="5954323" cy="584775"/>
          </a:xfrm>
          <a:prstGeom prst="rect">
            <a:avLst/>
          </a:prstGeom>
        </p:spPr>
        <p:txBody>
          <a:bodyPr wrap="square">
            <a:spAutoFit/>
          </a:bodyPr>
          <a:lstStyle/>
          <a:p>
            <a:pPr marL="0" marR="0" algn="justLow">
              <a:spcBef>
                <a:spcPts val="0"/>
              </a:spcBef>
              <a:spcAft>
                <a:spcPts val="0"/>
              </a:spcAft>
            </a:pPr>
            <a:r>
              <a:rPr lang="en-US" sz="1600" dirty="0">
                <a:solidFill>
                  <a:srgbClr val="FF0000"/>
                </a:solidFill>
                <a:latin typeface="Times New Roman" panose="02020603050405020304" pitchFamily="18" charset="0"/>
                <a:ea typeface="Times New Roman" panose="02020603050405020304" pitchFamily="18" charset="0"/>
              </a:rPr>
              <a:t>5. Now it is clear that R2-3 and Req1 are </a:t>
            </a:r>
          </a:p>
          <a:p>
            <a:pPr marL="0" marR="0" algn="justLow">
              <a:spcBef>
                <a:spcPts val="0"/>
              </a:spcBef>
              <a:spcAft>
                <a:spcPts val="0"/>
              </a:spcAft>
            </a:pPr>
            <a:r>
              <a:rPr lang="en-US" sz="1600" dirty="0">
                <a:solidFill>
                  <a:srgbClr val="FF0000"/>
                </a:solidFill>
                <a:latin typeface="Times New Roman" panose="02020603050405020304" pitchFamily="18" charset="0"/>
                <a:ea typeface="Times New Roman" panose="02020603050405020304" pitchFamily="18" charset="0"/>
              </a:rPr>
              <a:t>all in parallel</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09917D-48D0-9470-FF89-39E77423FB03}"/>
                  </a:ext>
                </a:extLst>
              </p:cNvPr>
              <p:cNvSpPr txBox="1"/>
              <p:nvPr/>
            </p:nvSpPr>
            <p:spPr>
              <a:xfrm>
                <a:off x="3731665" y="1957090"/>
                <a:ext cx="5354052" cy="6447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𝑒𝑞</m:t>
                          </m:r>
                          <m:r>
                            <a:rPr lang="en-US" sz="1600" i="1">
                              <a:latin typeface="Cambria Math" panose="02040503050406030204" pitchFamily="18" charset="0"/>
                              <a:ea typeface="Times New Roman" panose="02020603050405020304" pitchFamily="18" charset="0"/>
                            </a:rPr>
                            <m:t>2</m:t>
                          </m:r>
                        </m:sub>
                      </m:sSub>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2−3</m:t>
                              </m:r>
                            </m:sub>
                          </m:sSub>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𝑥𝑅</m:t>
                              </m:r>
                            </m:e>
                            <m:sub>
                              <m:r>
                                <a:rPr lang="en-US" sz="1600" i="1">
                                  <a:latin typeface="Cambria Math" panose="02040503050406030204" pitchFamily="18" charset="0"/>
                                  <a:ea typeface="Times New Roman" panose="02020603050405020304" pitchFamily="18" charset="0"/>
                                </a:rPr>
                                <m:t>𝑒𝑞</m:t>
                              </m:r>
                              <m:r>
                                <a:rPr lang="en-US" sz="1600" i="1">
                                  <a:latin typeface="Cambria Math" panose="02040503050406030204" pitchFamily="18" charset="0"/>
                                  <a:ea typeface="Times New Roman" panose="02020603050405020304" pitchFamily="18" charset="0"/>
                                </a:rPr>
                                <m:t>1</m:t>
                              </m:r>
                            </m:sub>
                          </m:sSub>
                        </m:num>
                        <m:den>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2−3</m:t>
                              </m:r>
                            </m:sub>
                          </m:sSub>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𝑒𝑞</m:t>
                              </m:r>
                              <m:r>
                                <a:rPr lang="en-US" sz="1600" i="1">
                                  <a:latin typeface="Cambria Math" panose="02040503050406030204" pitchFamily="18" charset="0"/>
                                  <a:ea typeface="Times New Roman" panose="02020603050405020304" pitchFamily="18" charset="0"/>
                                </a:rPr>
                                <m:t>1</m:t>
                              </m:r>
                            </m:sub>
                          </m:sSub>
                        </m:den>
                      </m:f>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5</m:t>
                          </m:r>
                          <m:r>
                            <a:rPr lang="en-US" sz="1600" i="1">
                              <a:latin typeface="Cambria Math" panose="02040503050406030204" pitchFamily="18" charset="0"/>
                              <a:ea typeface="Times New Roman" panose="02020603050405020304" pitchFamily="18" charset="0"/>
                            </a:rPr>
                            <m:t>𝑥</m:t>
                          </m:r>
                          <m:r>
                            <a:rPr lang="en-US" sz="1600" i="1">
                              <a:latin typeface="Cambria Math" panose="02040503050406030204" pitchFamily="18" charset="0"/>
                              <a:ea typeface="Times New Roman" panose="02020603050405020304" pitchFamily="18" charset="0"/>
                            </a:rPr>
                            <m:t>18.5</m:t>
                          </m:r>
                        </m:num>
                        <m:den>
                          <m:r>
                            <a:rPr lang="en-US" sz="1600" i="1">
                              <a:latin typeface="Cambria Math" panose="02040503050406030204" pitchFamily="18" charset="0"/>
                              <a:ea typeface="Times New Roman" panose="02020603050405020304" pitchFamily="18" charset="0"/>
                            </a:rPr>
                            <m:t>5+1</m:t>
                          </m:r>
                          <m:r>
                            <a:rPr lang="en-US" sz="1600" b="0" i="1" smtClean="0">
                              <a:latin typeface="Cambria Math" panose="02040503050406030204" pitchFamily="18" charset="0"/>
                              <a:ea typeface="Times New Roman" panose="02020603050405020304" pitchFamily="18" charset="0"/>
                            </a:rPr>
                            <m:t>8</m:t>
                          </m:r>
                          <m:r>
                            <a:rPr lang="en-US" sz="1600" i="1">
                              <a:latin typeface="Cambria Math" panose="02040503050406030204" pitchFamily="18" charset="0"/>
                              <a:ea typeface="Times New Roman" panose="02020603050405020304" pitchFamily="18" charset="0"/>
                            </a:rPr>
                            <m:t>.5</m:t>
                          </m:r>
                        </m:den>
                      </m:f>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b="0" i="1" smtClean="0">
                              <a:latin typeface="Cambria Math" panose="02040503050406030204" pitchFamily="18" charset="0"/>
                              <a:ea typeface="Times New Roman" panose="02020603050405020304" pitchFamily="18" charset="0"/>
                            </a:rPr>
                            <m:t>92.5</m:t>
                          </m:r>
                        </m:num>
                        <m:den>
                          <m:r>
                            <a:rPr lang="en-US" sz="1600" b="0" i="1" smtClean="0">
                              <a:latin typeface="Cambria Math" panose="02040503050406030204" pitchFamily="18" charset="0"/>
                              <a:ea typeface="Times New Roman" panose="02020603050405020304" pitchFamily="18" charset="0"/>
                            </a:rPr>
                            <m:t>23.5</m:t>
                          </m:r>
                        </m:den>
                      </m:f>
                      <m:r>
                        <a:rPr lang="en-US" sz="1600" i="1">
                          <a:latin typeface="Cambria Math" panose="02040503050406030204" pitchFamily="18" charset="0"/>
                          <a:ea typeface="Times New Roman" panose="02020603050405020304" pitchFamily="18" charset="0"/>
                        </a:rPr>
                        <m:t>=3.</m:t>
                      </m:r>
                      <m:r>
                        <a:rPr lang="en-US" sz="1600" b="0" i="1" smtClean="0">
                          <a:latin typeface="Cambria Math" panose="02040503050406030204" pitchFamily="18" charset="0"/>
                          <a:ea typeface="Times New Roman" panose="02020603050405020304" pitchFamily="18" charset="0"/>
                        </a:rPr>
                        <m:t>94</m:t>
                      </m:r>
                    </m:oMath>
                  </m:oMathPara>
                </a14:m>
                <a:endParaRPr lang="en-US" sz="1600" i="1" dirty="0">
                  <a:latin typeface="Cambria Math" panose="02040503050406030204" pitchFamily="18" charset="0"/>
                  <a:ea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909917D-48D0-9470-FF89-39E77423FB03}"/>
                  </a:ext>
                </a:extLst>
              </p:cNvPr>
              <p:cNvSpPr txBox="1">
                <a:spLocks noRot="1" noChangeAspect="1" noMove="1" noResize="1" noEditPoints="1" noAdjustHandles="1" noChangeArrowheads="1" noChangeShapeType="1" noTextEdit="1"/>
              </p:cNvSpPr>
              <p:nvPr/>
            </p:nvSpPr>
            <p:spPr>
              <a:xfrm>
                <a:off x="3731665" y="1957090"/>
                <a:ext cx="5354052" cy="644792"/>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p:pic>
        <p:nvPicPr>
          <p:cNvPr id="12" name="Picture 11" descr="A diagram of a circuit&#10;&#10;Description automatically generated">
            <a:extLst>
              <a:ext uri="{FF2B5EF4-FFF2-40B4-BE49-F238E27FC236}">
                <a16:creationId xmlns:a16="http://schemas.microsoft.com/office/drawing/2014/main" id="{C8B96F80-0FAF-CC66-9384-20C0E5A5F6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7099" y="2513418"/>
            <a:ext cx="2781300" cy="2133600"/>
          </a:xfrm>
          <a:prstGeom prst="rect">
            <a:avLst/>
          </a:prstGeom>
        </p:spPr>
      </p:pic>
      <p:pic>
        <p:nvPicPr>
          <p:cNvPr id="16" name="Picture 15">
            <a:extLst>
              <a:ext uri="{FF2B5EF4-FFF2-40B4-BE49-F238E27FC236}">
                <a16:creationId xmlns:a16="http://schemas.microsoft.com/office/drawing/2014/main" id="{A34CCB3A-7A71-71BD-1399-9902EA02B0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86958" y="5077328"/>
            <a:ext cx="2180110" cy="1709100"/>
          </a:xfrm>
          <a:prstGeom prst="rect">
            <a:avLst/>
          </a:prstGeom>
        </p:spPr>
      </p:pic>
      <p:cxnSp>
        <p:nvCxnSpPr>
          <p:cNvPr id="32" name="Straight Arrow Connector 31">
            <a:extLst>
              <a:ext uri="{FF2B5EF4-FFF2-40B4-BE49-F238E27FC236}">
                <a16:creationId xmlns:a16="http://schemas.microsoft.com/office/drawing/2014/main" id="{0F82F9F2-592E-D90D-3900-CED8CF4FFC0D}"/>
              </a:ext>
            </a:extLst>
          </p:cNvPr>
          <p:cNvCxnSpPr>
            <a:cxnSpLocks/>
          </p:cNvCxnSpPr>
          <p:nvPr/>
        </p:nvCxnSpPr>
        <p:spPr>
          <a:xfrm flipH="1">
            <a:off x="6077013" y="4478423"/>
            <a:ext cx="745601" cy="827350"/>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17EA290-3B28-43AA-4504-ECCEB067AF1F}"/>
                  </a:ext>
                </a:extLst>
              </p:cNvPr>
              <p:cNvSpPr txBox="1"/>
              <p:nvPr/>
            </p:nvSpPr>
            <p:spPr>
              <a:xfrm>
                <a:off x="-420727" y="5025083"/>
                <a:ext cx="5354052"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𝑒𝑞</m:t>
                          </m:r>
                        </m:sub>
                      </m:sSub>
                      <m:r>
                        <a:rPr lang="en-US" sz="1600" i="1">
                          <a:latin typeface="Cambria Math" panose="02040503050406030204" pitchFamily="18" charset="0"/>
                          <a:ea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1</m:t>
                          </m:r>
                        </m:sub>
                      </m:sSub>
                      <m:r>
                        <a:rPr lang="en-US" sz="1600" i="1">
                          <a:latin typeface="Cambria Math" panose="02040503050406030204" pitchFamily="18" charset="0"/>
                          <a:ea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𝑒𝑞</m:t>
                          </m:r>
                          <m:r>
                            <a:rPr lang="en-US" sz="1600" i="1">
                              <a:latin typeface="Cambria Math" panose="02040503050406030204" pitchFamily="18" charset="0"/>
                              <a:ea typeface="Times New Roman" panose="02020603050405020304" pitchFamily="18" charset="0"/>
                            </a:rPr>
                            <m:t>2</m:t>
                          </m:r>
                        </m:sub>
                      </m:sSub>
                      <m:r>
                        <a:rPr lang="en-US" sz="1600" i="1">
                          <a:latin typeface="Cambria Math" panose="02040503050406030204" pitchFamily="18" charset="0"/>
                          <a:ea typeface="Times New Roman" panose="02020603050405020304" pitchFamily="18" charset="0"/>
                        </a:rPr>
                        <m:t>+10+3.</m:t>
                      </m:r>
                      <m:r>
                        <a:rPr lang="en-US" sz="1600" b="0" i="1" smtClean="0">
                          <a:latin typeface="Cambria Math" panose="02040503050406030204" pitchFamily="18" charset="0"/>
                          <a:ea typeface="Times New Roman" panose="02020603050405020304" pitchFamily="18" charset="0"/>
                        </a:rPr>
                        <m:t>94</m:t>
                      </m:r>
                      <m:r>
                        <a:rPr lang="en-US" sz="1600" i="1">
                          <a:latin typeface="Cambria Math" panose="02040503050406030204" pitchFamily="18" charset="0"/>
                          <a:ea typeface="Times New Roman" panose="02020603050405020304" pitchFamily="18" charset="0"/>
                        </a:rPr>
                        <m:t>=13.</m:t>
                      </m:r>
                      <m:r>
                        <a:rPr lang="en-US" sz="1600" b="0" i="1" smtClean="0">
                          <a:latin typeface="Cambria Math" panose="02040503050406030204" pitchFamily="18" charset="0"/>
                          <a:ea typeface="Times New Roman" panose="02020603050405020304" pitchFamily="18" charset="0"/>
                        </a:rPr>
                        <m:t>94</m:t>
                      </m:r>
                      <m:r>
                        <a:rPr lang="en-US" sz="1600" i="1">
                          <a:latin typeface="Cambria Math" panose="02040503050406030204" pitchFamily="18" charset="0"/>
                          <a:ea typeface="Times New Roman" panose="02020603050405020304" pitchFamily="18" charset="0"/>
                        </a:rPr>
                        <m:t> Ω</m:t>
                      </m:r>
                    </m:oMath>
                  </m:oMathPara>
                </a14:m>
                <a:endParaRPr lang="en-US" sz="1600" i="1" dirty="0">
                  <a:latin typeface="Cambria Math" panose="02040503050406030204" pitchFamily="18" charset="0"/>
                  <a:ea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017EA290-3B28-43AA-4504-ECCEB067AF1F}"/>
                  </a:ext>
                </a:extLst>
              </p:cNvPr>
              <p:cNvSpPr txBox="1">
                <a:spLocks noRot="1" noChangeAspect="1" noMove="1" noResize="1" noEditPoints="1" noAdjustHandles="1" noChangeArrowheads="1" noChangeShapeType="1" noTextEdit="1"/>
              </p:cNvSpPr>
              <p:nvPr/>
            </p:nvSpPr>
            <p:spPr>
              <a:xfrm>
                <a:off x="-420727" y="5025083"/>
                <a:ext cx="5354052" cy="369332"/>
              </a:xfrm>
              <a:prstGeom prst="rect">
                <a:avLst/>
              </a:prstGeom>
              <a:blipFill>
                <a:blip r:embed="rId11"/>
                <a:stretch>
                  <a:fillRect b="-666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AD780F86-C6FE-9ABA-AE75-75974BD6685F}"/>
                  </a:ext>
                </a:extLst>
              </p:cNvPr>
              <p:cNvSpPr/>
              <p:nvPr/>
            </p:nvSpPr>
            <p:spPr>
              <a:xfrm>
                <a:off x="361325" y="5651882"/>
                <a:ext cx="4572000" cy="1156279"/>
              </a:xfrm>
              <a:prstGeom prst="rect">
                <a:avLst/>
              </a:prstGeom>
            </p:spPr>
            <p:txBody>
              <a:bodyPr>
                <a:spAutoFit/>
              </a:bodyPr>
              <a:lstStyle/>
              <a:p>
                <a:pPr marL="0" marR="0" algn="justLow">
                  <a:spcBef>
                    <a:spcPts val="0"/>
                  </a:spcBef>
                  <a:spcAft>
                    <a:spcPts val="0"/>
                  </a:spcAft>
                </a:pPr>
                <a:r>
                  <a:rPr lang="en-US" sz="1800" dirty="0">
                    <a:latin typeface="Times New Roman" panose="02020603050405020304" pitchFamily="18" charset="0"/>
                    <a:ea typeface="Times New Roman" panose="02020603050405020304" pitchFamily="18" charset="0"/>
                  </a:rPr>
                  <a:t>Solving for the current to give,</a:t>
                </a:r>
              </a:p>
              <a:p>
                <a:pPr marL="0" marR="0">
                  <a:spcBef>
                    <a:spcPts val="200"/>
                  </a:spcBef>
                  <a:spcAft>
                    <a:spcPts val="0"/>
                  </a:spcAft>
                </a:pPr>
                <a:r>
                  <a:rPr lang="en-US" sz="18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solidFill>
                    <a:srgbClr val="2E74B5"/>
                  </a:solidFill>
                  <a:effectLst/>
                  <a:latin typeface="Calibri Light" panose="020F0302020204030204" pitchFamily="34" charset="0"/>
                  <a:ea typeface="SimSun" panose="02010600030101010101" pitchFamily="2" charset="-122"/>
                  <a:cs typeface="Times New Roman" panose="02020603050405020304" pitchFamily="18" charset="0"/>
                </a:endParaRPr>
              </a:p>
              <a:p>
                <a:pPr marL="228600" marR="0" indent="-228600">
                  <a:spcBef>
                    <a:spcPts val="200"/>
                  </a:spcBef>
                  <a:spcAft>
                    <a:spcPts val="0"/>
                  </a:spcAft>
                </a:pPr>
                <a:r>
                  <a:rPr lang="en-US" sz="1800" b="1" dirty="0">
                    <a:solidFill>
                      <a:srgbClr val="2E74B5"/>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             </m:t>
                    </m:r>
                    <m: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𝑖</m:t>
                    </m:r>
                    <m: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m:t>
                    </m:r>
                    <m:f>
                      <m:fPr>
                        <m:ctrlP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𝑉</m:t>
                        </m:r>
                      </m:num>
                      <m:den>
                        <m:sSub>
                          <m:sSubPr>
                            <m:ctrlP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den>
                    </m:f>
                    <m: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m:t>
                    </m:r>
                    <m:f>
                      <m:fPr>
                        <m:ctrlP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53</m:t>
                        </m:r>
                      </m:num>
                      <m:den>
                        <m: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13.94</m:t>
                        </m:r>
                      </m:den>
                    </m:f>
                    <m: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=3.8 </m:t>
                    </m:r>
                    <m:r>
                      <a:rPr lang="en-US" sz="1800"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𝐴</m:t>
                    </m:r>
                  </m:oMath>
                </a14:m>
                <a:endParaRPr lang="en-US" sz="1800" dirty="0"/>
              </a:p>
            </p:txBody>
          </p:sp>
        </mc:Choice>
        <mc:Fallback xmlns="">
          <p:sp>
            <p:nvSpPr>
              <p:cNvPr id="21" name="Rectangle 20">
                <a:extLst>
                  <a:ext uri="{FF2B5EF4-FFF2-40B4-BE49-F238E27FC236}">
                    <a16:creationId xmlns:a16="http://schemas.microsoft.com/office/drawing/2014/main" id="{AD780F86-C6FE-9ABA-AE75-75974BD6685F}"/>
                  </a:ext>
                </a:extLst>
              </p:cNvPr>
              <p:cNvSpPr>
                <a:spLocks noRot="1" noChangeAspect="1" noMove="1" noResize="1" noEditPoints="1" noAdjustHandles="1" noChangeArrowheads="1" noChangeShapeType="1" noTextEdit="1"/>
              </p:cNvSpPr>
              <p:nvPr/>
            </p:nvSpPr>
            <p:spPr>
              <a:xfrm>
                <a:off x="361325" y="5651882"/>
                <a:ext cx="4572000" cy="1156279"/>
              </a:xfrm>
              <a:prstGeom prst="rect">
                <a:avLst/>
              </a:prstGeom>
              <a:blipFill>
                <a:blip r:embed="rId12"/>
                <a:stretch>
                  <a:fillRect l="-1108" t="-1075"/>
                </a:stretch>
              </a:blipFill>
            </p:spPr>
            <p:txBody>
              <a:bodyPr/>
              <a:lstStyle/>
              <a:p>
                <a:r>
                  <a:rPr lang="en-US">
                    <a:noFill/>
                  </a:rPr>
                  <a:t> </a:t>
                </a:r>
              </a:p>
            </p:txBody>
          </p:sp>
        </mc:Fallback>
      </mc:AlternateContent>
    </p:spTree>
    <p:extLst>
      <p:ext uri="{BB962C8B-B14F-4D97-AF65-F5344CB8AC3E}">
        <p14:creationId xmlns:p14="http://schemas.microsoft.com/office/powerpoint/2010/main" val="38146896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Example</a:t>
            </a:r>
            <a:endParaRPr lang="en-US" sz="1800" b="1" dirty="0"/>
          </a:p>
        </p:txBody>
      </p:sp>
      <p:sp>
        <p:nvSpPr>
          <p:cNvPr id="11" name="Rectangle 10"/>
          <p:cNvSpPr/>
          <p:nvPr/>
        </p:nvSpPr>
        <p:spPr>
          <a:xfrm>
            <a:off x="2674342" y="80444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41FACC7-6089-1E4A-922F-A247BEA3B67F}"/>
              </a:ext>
            </a:extLst>
          </p:cNvPr>
          <p:cNvPicPr/>
          <p:nvPr/>
        </p:nvPicPr>
        <p:blipFill>
          <a:blip r:embed="rId2"/>
          <a:stretch>
            <a:fillRect/>
          </a:stretch>
        </p:blipFill>
        <p:spPr>
          <a:xfrm>
            <a:off x="323341" y="1558328"/>
            <a:ext cx="3333750" cy="1787525"/>
          </a:xfrm>
          <a:prstGeom prst="rect">
            <a:avLst/>
          </a:prstGeom>
        </p:spPr>
      </p:pic>
      <p:sp>
        <p:nvSpPr>
          <p:cNvPr id="8" name="Rectangle 7">
            <a:extLst>
              <a:ext uri="{FF2B5EF4-FFF2-40B4-BE49-F238E27FC236}">
                <a16:creationId xmlns:a16="http://schemas.microsoft.com/office/drawing/2014/main" id="{FE606DFF-0AA6-5D4D-8CAD-A35D2CD4D81C}"/>
              </a:ext>
            </a:extLst>
          </p:cNvPr>
          <p:cNvSpPr/>
          <p:nvPr/>
        </p:nvSpPr>
        <p:spPr>
          <a:xfrm>
            <a:off x="178189" y="1151642"/>
            <a:ext cx="8326056" cy="307777"/>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Consider the circuit shown, find the main current </a:t>
            </a:r>
            <a:r>
              <a:rPr lang="en-US" sz="1400" i="1" dirty="0" err="1">
                <a:latin typeface="Times New Roman" panose="02020603050405020304" pitchFamily="18" charset="0"/>
                <a:ea typeface="Times New Roman" panose="02020603050405020304" pitchFamily="18" charset="0"/>
              </a:rPr>
              <a:t>i</a:t>
            </a:r>
            <a:r>
              <a:rPr lang="en-US" sz="1400" dirty="0">
                <a:latin typeface="Times New Roman" panose="02020603050405020304" pitchFamily="18" charset="0"/>
                <a:ea typeface="Times New Roman" panose="02020603050405020304" pitchFamily="18" charset="0"/>
              </a:rPr>
              <a:t> being supplied by the voltage source.</a:t>
            </a:r>
          </a:p>
        </p:txBody>
      </p:sp>
      <p:pic>
        <p:nvPicPr>
          <p:cNvPr id="12" name="Picture 11">
            <a:extLst>
              <a:ext uri="{FF2B5EF4-FFF2-40B4-BE49-F238E27FC236}">
                <a16:creationId xmlns:a16="http://schemas.microsoft.com/office/drawing/2014/main" id="{8BA63AF9-0ABE-064D-B322-9865B75FDF2B}"/>
              </a:ext>
            </a:extLst>
          </p:cNvPr>
          <p:cNvPicPr/>
          <p:nvPr/>
        </p:nvPicPr>
        <p:blipFill>
          <a:blip r:embed="rId3"/>
          <a:stretch>
            <a:fillRect/>
          </a:stretch>
        </p:blipFill>
        <p:spPr>
          <a:xfrm>
            <a:off x="4572000" y="1604740"/>
            <a:ext cx="3136900" cy="1778000"/>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68017B4-565A-3C43-8B76-5EDE87CF6046}"/>
                  </a:ext>
                </a:extLst>
              </p:cNvPr>
              <p:cNvSpPr/>
              <p:nvPr/>
            </p:nvSpPr>
            <p:spPr>
              <a:xfrm>
                <a:off x="4572000" y="3472559"/>
                <a:ext cx="4572000" cy="1497589"/>
              </a:xfrm>
              <a:prstGeom prst="rect">
                <a:avLst/>
              </a:prstGeom>
            </p:spPr>
            <p:txBody>
              <a:bodyPr>
                <a:spAutoFit/>
              </a:bodyPr>
              <a:lstStyle/>
              <a:p>
                <a:pPr marL="0" marR="0" algn="justLow">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𝑒𝑞</m:t>
                          </m:r>
                          <m:r>
                            <a:rPr lang="en-US" sz="1800" i="1">
                              <a:latin typeface="Cambria Math" panose="02040503050406030204" pitchFamily="18" charset="0"/>
                              <a:ea typeface="Times New Roman" panose="02020603050405020304" pitchFamily="18" charset="0"/>
                            </a:rPr>
                            <m:t>1</m:t>
                          </m:r>
                        </m:sub>
                      </m:sSub>
                      <m:r>
                        <a:rPr lang="en-US" sz="1800" i="1">
                          <a:latin typeface="Cambria Math" panose="02040503050406030204" pitchFamily="18" charset="0"/>
                          <a:ea typeface="Times New Roman" panose="02020603050405020304" pitchFamily="18" charset="0"/>
                        </a:rPr>
                        <m:t>= </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6</m:t>
                          </m:r>
                        </m:sub>
                      </m:sSub>
                      <m:r>
                        <a:rPr lang="en-US"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5</m:t>
                          </m:r>
                        </m:sub>
                      </m:sSub>
                      <m:r>
                        <a:rPr lang="en-US"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4</m:t>
                          </m:r>
                        </m:sub>
                      </m:sSub>
                      <m:r>
                        <a:rPr lang="en-US"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7</m:t>
                          </m:r>
                        </m:sub>
                      </m:sSub>
                      <m:r>
                        <a:rPr lang="en-US"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6</m:t>
                          </m:r>
                        </m:sub>
                      </m:sSub>
                      <m:r>
                        <a:rPr lang="en-US"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5</m:t>
                              </m:r>
                            </m:sub>
                          </m:sSub>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4</m:t>
                              </m:r>
                            </m:sub>
                          </m:sSub>
                          <m:r>
                            <a:rPr lang="en-US"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7</m:t>
                              </m:r>
                            </m:sub>
                          </m:sSub>
                          <m:r>
                            <a:rPr lang="en-US" sz="1800" i="1">
                              <a:latin typeface="Cambria Math" panose="02040503050406030204" pitchFamily="18" charset="0"/>
                              <a:ea typeface="Times New Roman" panose="02020603050405020304" pitchFamily="18" charset="0"/>
                            </a:rPr>
                            <m:t>)</m:t>
                          </m:r>
                        </m:num>
                        <m:den>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4</m:t>
                              </m:r>
                            </m:sub>
                          </m:sSub>
                          <m:r>
                            <a:rPr lang="en-US"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5</m:t>
                              </m:r>
                            </m:sub>
                          </m:sSub>
                          <m:r>
                            <a:rPr lang="en-US"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7</m:t>
                              </m:r>
                            </m:sub>
                          </m:sSub>
                        </m:den>
                      </m:f>
                    </m:oMath>
                  </m:oMathPara>
                </a14:m>
                <a:endParaRPr lang="en-US" dirty="0">
                  <a:latin typeface="Times New Roman" panose="02020603050405020304" pitchFamily="18" charset="0"/>
                  <a:ea typeface="Times New Roman" panose="02020603050405020304" pitchFamily="18" charset="0"/>
                </a:endParaRPr>
              </a:p>
              <a:p>
                <a:pPr marL="0" marR="0" algn="justLow">
                  <a:spcBef>
                    <a:spcPts val="0"/>
                  </a:spcBef>
                  <a:spcAft>
                    <a:spcPts val="0"/>
                  </a:spcAft>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Times New Roman" panose="02020603050405020304" pitchFamily="18" charset="0"/>
                        </a:rPr>
                        <m:t>=6+</m:t>
                      </m:r>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25(7+18)</m:t>
                          </m:r>
                        </m:num>
                        <m:den>
                          <m:r>
                            <a:rPr lang="en-US" sz="1800" i="1">
                              <a:latin typeface="Cambria Math" panose="02040503050406030204" pitchFamily="18" charset="0"/>
                              <a:ea typeface="Times New Roman" panose="02020603050405020304" pitchFamily="18" charset="0"/>
                            </a:rPr>
                            <m:t>25+7+18</m:t>
                          </m:r>
                        </m:den>
                      </m:f>
                      <m:r>
                        <a:rPr lang="en-US" sz="1800" i="1">
                          <a:latin typeface="Cambria Math" panose="02040503050406030204" pitchFamily="18" charset="0"/>
                          <a:ea typeface="Times New Roman" panose="02020603050405020304" pitchFamily="18" charset="0"/>
                        </a:rPr>
                        <m:t>=18.5  Ω</m:t>
                      </m:r>
                    </m:oMath>
                  </m:oMathPara>
                </a14:m>
                <a:endParaRPr lang="en-US" sz="1800" i="1" dirty="0">
                  <a:latin typeface="Cambria Math" panose="02040503050406030204" pitchFamily="18" charset="0"/>
                  <a:ea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968017B4-565A-3C43-8B76-5EDE87CF6046}"/>
                  </a:ext>
                </a:extLst>
              </p:cNvPr>
              <p:cNvSpPr>
                <a:spLocks noRot="1" noChangeAspect="1" noMove="1" noResize="1" noEditPoints="1" noAdjustHandles="1" noChangeArrowheads="1" noChangeShapeType="1" noTextEdit="1"/>
              </p:cNvSpPr>
              <p:nvPr/>
            </p:nvSpPr>
            <p:spPr>
              <a:xfrm>
                <a:off x="4572000" y="3472559"/>
                <a:ext cx="4572000" cy="1497589"/>
              </a:xfrm>
              <a:prstGeom prst="rect">
                <a:avLst/>
              </a:prstGeom>
              <a:blipFill>
                <a:blip r:embed="rId4"/>
                <a:stretch>
                  <a:fillRect b="-840"/>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113CC72D-F064-5842-8C4B-A6AF603F267B}"/>
              </a:ext>
            </a:extLst>
          </p:cNvPr>
          <p:cNvPicPr/>
          <p:nvPr/>
        </p:nvPicPr>
        <p:blipFill>
          <a:blip r:embed="rId5"/>
          <a:stretch>
            <a:fillRect/>
          </a:stretch>
        </p:blipFill>
        <p:spPr>
          <a:xfrm>
            <a:off x="488682" y="3512148"/>
            <a:ext cx="3029218" cy="1974252"/>
          </a:xfrm>
          <a:prstGeom prst="rect">
            <a:avLst/>
          </a:prstGeom>
        </p:spPr>
      </p:pic>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EF45B16-928B-CD44-B4C3-84E4018EF6AA}"/>
                  </a:ext>
                </a:extLst>
              </p:cNvPr>
              <p:cNvSpPr/>
              <p:nvPr/>
            </p:nvSpPr>
            <p:spPr>
              <a:xfrm>
                <a:off x="488682" y="6015231"/>
                <a:ext cx="8126812" cy="616066"/>
              </a:xfrm>
              <a:prstGeom prst="rect">
                <a:avLst/>
              </a:prstGeom>
            </p:spPr>
            <p:txBody>
              <a:bodyPr wrap="square">
                <a:spAutoFit/>
              </a:bodyPr>
              <a:lstStyle/>
              <a:p>
                <a:pPr algn="l" rtl="0"/>
                <a14:m>
                  <m:oMath xmlns:m="http://schemas.openxmlformats.org/officeDocument/2006/math">
                    <m:sSub>
                      <m:sSubPr>
                        <m:ctrlPr>
                          <a:rPr lang="en-US" sz="2000" i="1" smtClean="0">
                            <a:solidFill>
                              <a:schemeClr val="tx1">
                                <a:lumMod val="95000"/>
                                <a:lumOff val="5000"/>
                              </a:schemeClr>
                            </a:solidFill>
                            <a:latin typeface="Cambria Math" panose="02040503050406030204" pitchFamily="18" charset="0"/>
                            <a:ea typeface="Times New Roman" panose="02020603050405020304" pitchFamily="18" charset="0"/>
                          </a:rPr>
                        </m:ctrlPr>
                      </m:sSubPr>
                      <m:e>
                        <m:r>
                          <a:rPr lang="en-US" sz="2000" i="1">
                            <a:solidFill>
                              <a:schemeClr val="tx1">
                                <a:lumMod val="95000"/>
                                <a:lumOff val="5000"/>
                              </a:schemeClr>
                            </a:solidFill>
                            <a:latin typeface="Cambria Math" panose="02040503050406030204" pitchFamily="18" charset="0"/>
                            <a:ea typeface="Times New Roman" panose="02020603050405020304" pitchFamily="18" charset="0"/>
                          </a:rPr>
                          <m:t>𝑅</m:t>
                        </m:r>
                      </m:e>
                      <m:sub>
                        <m:r>
                          <a:rPr lang="en-US" sz="2000" i="1">
                            <a:solidFill>
                              <a:schemeClr val="tx1">
                                <a:lumMod val="95000"/>
                                <a:lumOff val="5000"/>
                              </a:schemeClr>
                            </a:solidFill>
                            <a:latin typeface="Cambria Math" panose="02040503050406030204" pitchFamily="18" charset="0"/>
                            <a:ea typeface="Times New Roman" panose="02020603050405020304" pitchFamily="18" charset="0"/>
                          </a:rPr>
                          <m:t>𝑒𝑞</m:t>
                        </m:r>
                      </m:sub>
                    </m:sSub>
                    <m:r>
                      <a:rPr lang="en-US" sz="2000" i="1">
                        <a:solidFill>
                          <a:schemeClr val="tx1">
                            <a:lumMod val="95000"/>
                            <a:lumOff val="5000"/>
                          </a:schemeClr>
                        </a:solidFill>
                        <a:latin typeface="Cambria Math" panose="02040503050406030204" pitchFamily="18" charset="0"/>
                        <a:ea typeface="Times New Roman" panose="02020603050405020304" pitchFamily="18" charset="0"/>
                      </a:rPr>
                      <m:t>= </m:t>
                    </m:r>
                    <m:sSub>
                      <m:sSubPr>
                        <m:ctrlPr>
                          <a:rPr lang="en-US" sz="2000" i="1">
                            <a:solidFill>
                              <a:schemeClr val="tx1">
                                <a:lumMod val="95000"/>
                                <a:lumOff val="5000"/>
                              </a:schemeClr>
                            </a:solidFill>
                            <a:latin typeface="Cambria Math" panose="02040503050406030204" pitchFamily="18" charset="0"/>
                            <a:ea typeface="Times New Roman" panose="02020603050405020304" pitchFamily="18" charset="0"/>
                          </a:rPr>
                        </m:ctrlPr>
                      </m:sSubPr>
                      <m:e>
                        <m:r>
                          <a:rPr lang="en-US" sz="2000" i="1">
                            <a:solidFill>
                              <a:schemeClr val="tx1">
                                <a:lumMod val="95000"/>
                                <a:lumOff val="5000"/>
                              </a:schemeClr>
                            </a:solidFill>
                            <a:latin typeface="Cambria Math" panose="02040503050406030204" pitchFamily="18" charset="0"/>
                            <a:ea typeface="Times New Roman" panose="02020603050405020304" pitchFamily="18" charset="0"/>
                          </a:rPr>
                          <m:t>𝑅</m:t>
                        </m:r>
                      </m:e>
                      <m:sub>
                        <m:r>
                          <a:rPr lang="en-US" sz="2000" i="1">
                            <a:solidFill>
                              <a:schemeClr val="tx1">
                                <a:lumMod val="95000"/>
                                <a:lumOff val="5000"/>
                              </a:schemeClr>
                            </a:solidFill>
                            <a:latin typeface="Cambria Math" panose="02040503050406030204" pitchFamily="18" charset="0"/>
                            <a:ea typeface="Times New Roman" panose="02020603050405020304" pitchFamily="18" charset="0"/>
                          </a:rPr>
                          <m:t>1</m:t>
                        </m:r>
                      </m:sub>
                    </m:sSub>
                    <m:r>
                      <a:rPr lang="en-US" sz="2000" i="1">
                        <a:solidFill>
                          <a:schemeClr val="tx1">
                            <a:lumMod val="95000"/>
                            <a:lumOff val="5000"/>
                          </a:schemeClr>
                        </a:solidFill>
                        <a:latin typeface="Cambria Math" panose="02040503050406030204" pitchFamily="18" charset="0"/>
                        <a:ea typeface="Times New Roman" panose="02020603050405020304" pitchFamily="18" charset="0"/>
                      </a:rPr>
                      <m:t>+</m:t>
                    </m:r>
                    <m:f>
                      <m:fPr>
                        <m:ctrlPr>
                          <a:rPr lang="en-US" sz="2000" i="1">
                            <a:solidFill>
                              <a:schemeClr val="tx1">
                                <a:lumMod val="95000"/>
                                <a:lumOff val="5000"/>
                              </a:schemeClr>
                            </a:solidFill>
                            <a:latin typeface="Cambria Math" panose="02040503050406030204" pitchFamily="18" charset="0"/>
                            <a:ea typeface="Times New Roman" panose="02020603050405020304" pitchFamily="18" charset="0"/>
                          </a:rPr>
                        </m:ctrlPr>
                      </m:fPr>
                      <m:num>
                        <m:sSub>
                          <m:sSubPr>
                            <m:ctrlPr>
                              <a:rPr lang="en-US" sz="2000" i="1">
                                <a:solidFill>
                                  <a:schemeClr val="tx1">
                                    <a:lumMod val="95000"/>
                                    <a:lumOff val="5000"/>
                                  </a:schemeClr>
                                </a:solidFill>
                                <a:latin typeface="Cambria Math" panose="02040503050406030204" pitchFamily="18" charset="0"/>
                                <a:ea typeface="Times New Roman" panose="02020603050405020304" pitchFamily="18" charset="0"/>
                              </a:rPr>
                            </m:ctrlPr>
                          </m:sSubPr>
                          <m:e>
                            <m:r>
                              <a:rPr lang="en-US" sz="2000" i="1">
                                <a:solidFill>
                                  <a:schemeClr val="tx1">
                                    <a:lumMod val="95000"/>
                                    <a:lumOff val="5000"/>
                                  </a:schemeClr>
                                </a:solidFill>
                                <a:latin typeface="Cambria Math" panose="02040503050406030204" pitchFamily="18" charset="0"/>
                                <a:ea typeface="Times New Roman" panose="02020603050405020304" pitchFamily="18" charset="0"/>
                              </a:rPr>
                              <m:t>𝑅</m:t>
                            </m:r>
                          </m:e>
                          <m:sub>
                            <m:r>
                              <a:rPr lang="en-US" sz="2000" i="1">
                                <a:solidFill>
                                  <a:schemeClr val="tx1">
                                    <a:lumMod val="95000"/>
                                    <a:lumOff val="5000"/>
                                  </a:schemeClr>
                                </a:solidFill>
                                <a:latin typeface="Cambria Math" panose="02040503050406030204" pitchFamily="18" charset="0"/>
                                <a:ea typeface="Times New Roman" panose="02020603050405020304" pitchFamily="18" charset="0"/>
                              </a:rPr>
                              <m:t>2</m:t>
                            </m:r>
                          </m:sub>
                        </m:sSub>
                        <m:sSub>
                          <m:sSubPr>
                            <m:ctrlPr>
                              <a:rPr lang="en-US" sz="2000" i="1">
                                <a:solidFill>
                                  <a:schemeClr val="tx1">
                                    <a:lumMod val="95000"/>
                                    <a:lumOff val="5000"/>
                                  </a:schemeClr>
                                </a:solidFill>
                                <a:latin typeface="Cambria Math" panose="02040503050406030204" pitchFamily="18" charset="0"/>
                                <a:ea typeface="Times New Roman" panose="02020603050405020304" pitchFamily="18" charset="0"/>
                              </a:rPr>
                            </m:ctrlPr>
                          </m:sSubPr>
                          <m:e>
                            <m:r>
                              <a:rPr lang="en-US" sz="2000" i="1">
                                <a:solidFill>
                                  <a:schemeClr val="tx1">
                                    <a:lumMod val="95000"/>
                                    <a:lumOff val="5000"/>
                                  </a:schemeClr>
                                </a:solidFill>
                                <a:latin typeface="Cambria Math" panose="02040503050406030204" pitchFamily="18" charset="0"/>
                                <a:ea typeface="Times New Roman" panose="02020603050405020304" pitchFamily="18" charset="0"/>
                              </a:rPr>
                              <m:t>𝑅</m:t>
                            </m:r>
                          </m:e>
                          <m:sub>
                            <m:r>
                              <a:rPr lang="en-US" sz="2000" i="1">
                                <a:solidFill>
                                  <a:schemeClr val="tx1">
                                    <a:lumMod val="95000"/>
                                    <a:lumOff val="5000"/>
                                  </a:schemeClr>
                                </a:solidFill>
                                <a:latin typeface="Cambria Math" panose="02040503050406030204" pitchFamily="18" charset="0"/>
                                <a:ea typeface="Times New Roman" panose="02020603050405020304" pitchFamily="18" charset="0"/>
                              </a:rPr>
                              <m:t>3</m:t>
                            </m:r>
                          </m:sub>
                        </m:sSub>
                        <m:sSub>
                          <m:sSubPr>
                            <m:ctrlPr>
                              <a:rPr lang="en-US" sz="2000" i="1">
                                <a:solidFill>
                                  <a:schemeClr val="tx1">
                                    <a:lumMod val="95000"/>
                                    <a:lumOff val="5000"/>
                                  </a:schemeClr>
                                </a:solidFill>
                                <a:latin typeface="Cambria Math" panose="02040503050406030204" pitchFamily="18" charset="0"/>
                                <a:ea typeface="Times New Roman" panose="02020603050405020304" pitchFamily="18" charset="0"/>
                              </a:rPr>
                            </m:ctrlPr>
                          </m:sSubPr>
                          <m:e>
                            <m:r>
                              <a:rPr lang="en-US" sz="2000" i="1">
                                <a:solidFill>
                                  <a:schemeClr val="tx1">
                                    <a:lumMod val="95000"/>
                                    <a:lumOff val="5000"/>
                                  </a:schemeClr>
                                </a:solidFill>
                                <a:latin typeface="Cambria Math" panose="02040503050406030204" pitchFamily="18" charset="0"/>
                                <a:ea typeface="Times New Roman" panose="02020603050405020304" pitchFamily="18" charset="0"/>
                              </a:rPr>
                              <m:t>𝑅</m:t>
                            </m:r>
                          </m:e>
                          <m:sub>
                            <m:r>
                              <a:rPr lang="en-US" sz="2000" i="1">
                                <a:solidFill>
                                  <a:schemeClr val="tx1">
                                    <a:lumMod val="95000"/>
                                    <a:lumOff val="5000"/>
                                  </a:schemeClr>
                                </a:solidFill>
                                <a:latin typeface="Cambria Math" panose="02040503050406030204" pitchFamily="18" charset="0"/>
                                <a:ea typeface="Times New Roman" panose="02020603050405020304" pitchFamily="18" charset="0"/>
                              </a:rPr>
                              <m:t>𝑒𝑞</m:t>
                            </m:r>
                            <m:r>
                              <a:rPr lang="en-US" sz="2000" i="1">
                                <a:solidFill>
                                  <a:schemeClr val="tx1">
                                    <a:lumMod val="95000"/>
                                    <a:lumOff val="5000"/>
                                  </a:schemeClr>
                                </a:solidFill>
                                <a:latin typeface="Cambria Math" panose="02040503050406030204" pitchFamily="18" charset="0"/>
                                <a:ea typeface="Times New Roman" panose="02020603050405020304" pitchFamily="18" charset="0"/>
                              </a:rPr>
                              <m:t>1</m:t>
                            </m:r>
                          </m:sub>
                        </m:sSub>
                      </m:num>
                      <m:den>
                        <m:sSub>
                          <m:sSubPr>
                            <m:ctrlPr>
                              <a:rPr lang="en-US" sz="2000" i="1">
                                <a:solidFill>
                                  <a:schemeClr val="tx1">
                                    <a:lumMod val="95000"/>
                                    <a:lumOff val="5000"/>
                                  </a:schemeClr>
                                </a:solidFill>
                                <a:latin typeface="Cambria Math" panose="02040503050406030204" pitchFamily="18" charset="0"/>
                                <a:ea typeface="Times New Roman" panose="02020603050405020304" pitchFamily="18" charset="0"/>
                              </a:rPr>
                            </m:ctrlPr>
                          </m:sSubPr>
                          <m:e>
                            <m:sSub>
                              <m:sSubPr>
                                <m:ctrlPr>
                                  <a:rPr lang="en-US" sz="2000" i="1">
                                    <a:solidFill>
                                      <a:schemeClr val="tx1">
                                        <a:lumMod val="95000"/>
                                        <a:lumOff val="5000"/>
                                      </a:schemeClr>
                                    </a:solidFill>
                                    <a:latin typeface="Cambria Math" panose="02040503050406030204" pitchFamily="18" charset="0"/>
                                    <a:ea typeface="Times New Roman" panose="02020603050405020304" pitchFamily="18" charset="0"/>
                                  </a:rPr>
                                </m:ctrlPr>
                              </m:sSubPr>
                              <m:e>
                                <m:r>
                                  <a:rPr lang="en-US" sz="2000" i="1">
                                    <a:solidFill>
                                      <a:schemeClr val="tx1">
                                        <a:lumMod val="95000"/>
                                        <a:lumOff val="5000"/>
                                      </a:schemeClr>
                                    </a:solidFill>
                                    <a:latin typeface="Cambria Math" panose="02040503050406030204" pitchFamily="18" charset="0"/>
                                    <a:ea typeface="Times New Roman" panose="02020603050405020304" pitchFamily="18" charset="0"/>
                                  </a:rPr>
                                  <m:t>𝑅</m:t>
                                </m:r>
                              </m:e>
                              <m:sub>
                                <m:r>
                                  <a:rPr lang="en-US" sz="2000" i="1">
                                    <a:solidFill>
                                      <a:schemeClr val="tx1">
                                        <a:lumMod val="95000"/>
                                        <a:lumOff val="5000"/>
                                      </a:schemeClr>
                                    </a:solidFill>
                                    <a:latin typeface="Cambria Math" panose="02040503050406030204" pitchFamily="18" charset="0"/>
                                    <a:ea typeface="Times New Roman" panose="02020603050405020304" pitchFamily="18" charset="0"/>
                                  </a:rPr>
                                  <m:t>2</m:t>
                                </m:r>
                              </m:sub>
                            </m:sSub>
                            <m:sSub>
                              <m:sSubPr>
                                <m:ctrlPr>
                                  <a:rPr lang="en-US" sz="2000" i="1">
                                    <a:solidFill>
                                      <a:schemeClr val="tx1">
                                        <a:lumMod val="95000"/>
                                        <a:lumOff val="5000"/>
                                      </a:schemeClr>
                                    </a:solidFill>
                                    <a:latin typeface="Cambria Math" panose="02040503050406030204" pitchFamily="18" charset="0"/>
                                    <a:ea typeface="Times New Roman" panose="02020603050405020304" pitchFamily="18" charset="0"/>
                                  </a:rPr>
                                </m:ctrlPr>
                              </m:sSubPr>
                              <m:e>
                                <m:r>
                                  <a:rPr lang="en-US" sz="2000" i="1">
                                    <a:solidFill>
                                      <a:schemeClr val="tx1">
                                        <a:lumMod val="95000"/>
                                        <a:lumOff val="5000"/>
                                      </a:schemeClr>
                                    </a:solidFill>
                                    <a:latin typeface="Cambria Math" panose="02040503050406030204" pitchFamily="18" charset="0"/>
                                    <a:ea typeface="Times New Roman" panose="02020603050405020304" pitchFamily="18" charset="0"/>
                                  </a:rPr>
                                  <m:t>𝑅</m:t>
                                </m:r>
                              </m:e>
                              <m:sub>
                                <m:r>
                                  <a:rPr lang="en-US" sz="2000" i="1">
                                    <a:solidFill>
                                      <a:schemeClr val="tx1">
                                        <a:lumMod val="95000"/>
                                        <a:lumOff val="5000"/>
                                      </a:schemeClr>
                                    </a:solidFill>
                                    <a:latin typeface="Cambria Math" panose="02040503050406030204" pitchFamily="18" charset="0"/>
                                    <a:ea typeface="Times New Roman" panose="02020603050405020304" pitchFamily="18" charset="0"/>
                                  </a:rPr>
                                  <m:t>3</m:t>
                                </m:r>
                              </m:sub>
                            </m:sSub>
                            <m:r>
                              <a:rPr lang="en-US" sz="2000" i="1">
                                <a:solidFill>
                                  <a:schemeClr val="tx1">
                                    <a:lumMod val="95000"/>
                                    <a:lumOff val="5000"/>
                                  </a:schemeClr>
                                </a:solidFill>
                                <a:latin typeface="Cambria Math" panose="02040503050406030204" pitchFamily="18" charset="0"/>
                                <a:ea typeface="Times New Roman" panose="02020603050405020304" pitchFamily="18" charset="0"/>
                              </a:rPr>
                              <m:t>+</m:t>
                            </m:r>
                            <m:sSub>
                              <m:sSubPr>
                                <m:ctrlPr>
                                  <a:rPr lang="en-US" sz="2000" i="1">
                                    <a:solidFill>
                                      <a:schemeClr val="tx1">
                                        <a:lumMod val="95000"/>
                                        <a:lumOff val="5000"/>
                                      </a:schemeClr>
                                    </a:solidFill>
                                    <a:latin typeface="Cambria Math" panose="02040503050406030204" pitchFamily="18" charset="0"/>
                                    <a:ea typeface="Times New Roman" panose="02020603050405020304" pitchFamily="18" charset="0"/>
                                  </a:rPr>
                                </m:ctrlPr>
                              </m:sSubPr>
                              <m:e>
                                <m:r>
                                  <a:rPr lang="en-US" sz="2000" i="1">
                                    <a:solidFill>
                                      <a:schemeClr val="tx1">
                                        <a:lumMod val="95000"/>
                                        <a:lumOff val="5000"/>
                                      </a:schemeClr>
                                    </a:solidFill>
                                    <a:latin typeface="Cambria Math" panose="02040503050406030204" pitchFamily="18" charset="0"/>
                                    <a:ea typeface="Times New Roman" panose="02020603050405020304" pitchFamily="18" charset="0"/>
                                  </a:rPr>
                                  <m:t>𝑅</m:t>
                                </m:r>
                              </m:e>
                              <m:sub>
                                <m:r>
                                  <a:rPr lang="en-US" sz="2000" i="1">
                                    <a:solidFill>
                                      <a:schemeClr val="tx1">
                                        <a:lumMod val="95000"/>
                                        <a:lumOff val="5000"/>
                                      </a:schemeClr>
                                    </a:solidFill>
                                    <a:latin typeface="Cambria Math" panose="02040503050406030204" pitchFamily="18" charset="0"/>
                                    <a:ea typeface="Times New Roman" panose="02020603050405020304" pitchFamily="18" charset="0"/>
                                  </a:rPr>
                                  <m:t>3</m:t>
                                </m:r>
                              </m:sub>
                            </m:sSub>
                            <m:r>
                              <a:rPr lang="en-US" sz="2000" i="1">
                                <a:solidFill>
                                  <a:schemeClr val="tx1">
                                    <a:lumMod val="95000"/>
                                    <a:lumOff val="5000"/>
                                  </a:schemeClr>
                                </a:solidFill>
                                <a:latin typeface="Cambria Math" panose="02040503050406030204" pitchFamily="18" charset="0"/>
                                <a:ea typeface="Times New Roman" panose="02020603050405020304" pitchFamily="18" charset="0"/>
                              </a:rPr>
                              <m:t>𝑅</m:t>
                            </m:r>
                          </m:e>
                          <m:sub>
                            <m:r>
                              <a:rPr lang="en-US" sz="2000" i="1">
                                <a:solidFill>
                                  <a:schemeClr val="tx1">
                                    <a:lumMod val="95000"/>
                                    <a:lumOff val="5000"/>
                                  </a:schemeClr>
                                </a:solidFill>
                                <a:latin typeface="Cambria Math" panose="02040503050406030204" pitchFamily="18" charset="0"/>
                                <a:ea typeface="Times New Roman" panose="02020603050405020304" pitchFamily="18" charset="0"/>
                              </a:rPr>
                              <m:t>𝑒𝑞</m:t>
                            </m:r>
                            <m:r>
                              <a:rPr lang="en-US" sz="2000" i="1">
                                <a:solidFill>
                                  <a:schemeClr val="tx1">
                                    <a:lumMod val="95000"/>
                                    <a:lumOff val="5000"/>
                                  </a:schemeClr>
                                </a:solidFill>
                                <a:latin typeface="Cambria Math" panose="02040503050406030204" pitchFamily="18" charset="0"/>
                                <a:ea typeface="Times New Roman" panose="02020603050405020304" pitchFamily="18" charset="0"/>
                              </a:rPr>
                              <m:t>1</m:t>
                            </m:r>
                          </m:sub>
                        </m:sSub>
                        <m:r>
                          <a:rPr lang="en-US" sz="2000" i="1">
                            <a:solidFill>
                              <a:schemeClr val="tx1">
                                <a:lumMod val="95000"/>
                                <a:lumOff val="5000"/>
                              </a:schemeClr>
                            </a:solidFill>
                            <a:latin typeface="Cambria Math" panose="02040503050406030204" pitchFamily="18" charset="0"/>
                            <a:ea typeface="Times New Roman" panose="02020603050405020304" pitchFamily="18" charset="0"/>
                          </a:rPr>
                          <m:t>+</m:t>
                        </m:r>
                        <m:sSub>
                          <m:sSubPr>
                            <m:ctrlPr>
                              <a:rPr lang="en-US" sz="2000" i="1">
                                <a:solidFill>
                                  <a:schemeClr val="tx1">
                                    <a:lumMod val="95000"/>
                                    <a:lumOff val="5000"/>
                                  </a:schemeClr>
                                </a:solidFill>
                                <a:latin typeface="Cambria Math" panose="02040503050406030204" pitchFamily="18" charset="0"/>
                                <a:ea typeface="Times New Roman" panose="02020603050405020304" pitchFamily="18" charset="0"/>
                              </a:rPr>
                            </m:ctrlPr>
                          </m:sSubPr>
                          <m:e>
                            <m:r>
                              <a:rPr lang="en-US" sz="2000" i="1">
                                <a:solidFill>
                                  <a:schemeClr val="tx1">
                                    <a:lumMod val="95000"/>
                                    <a:lumOff val="5000"/>
                                  </a:schemeClr>
                                </a:solidFill>
                                <a:latin typeface="Cambria Math" panose="02040503050406030204" pitchFamily="18" charset="0"/>
                                <a:ea typeface="Times New Roman" panose="02020603050405020304" pitchFamily="18" charset="0"/>
                              </a:rPr>
                              <m:t>𝑅</m:t>
                            </m:r>
                          </m:e>
                          <m:sub>
                            <m:r>
                              <a:rPr lang="en-US" sz="2000" i="1">
                                <a:solidFill>
                                  <a:schemeClr val="tx1">
                                    <a:lumMod val="95000"/>
                                    <a:lumOff val="5000"/>
                                  </a:schemeClr>
                                </a:solidFill>
                                <a:latin typeface="Cambria Math" panose="02040503050406030204" pitchFamily="18" charset="0"/>
                                <a:ea typeface="Times New Roman" panose="02020603050405020304" pitchFamily="18" charset="0"/>
                              </a:rPr>
                              <m:t>2</m:t>
                            </m:r>
                          </m:sub>
                        </m:sSub>
                        <m:sSub>
                          <m:sSubPr>
                            <m:ctrlPr>
                              <a:rPr lang="en-US" sz="2000" i="1">
                                <a:solidFill>
                                  <a:schemeClr val="tx1">
                                    <a:lumMod val="95000"/>
                                    <a:lumOff val="5000"/>
                                  </a:schemeClr>
                                </a:solidFill>
                                <a:latin typeface="Cambria Math" panose="02040503050406030204" pitchFamily="18" charset="0"/>
                                <a:ea typeface="Times New Roman" panose="02020603050405020304" pitchFamily="18" charset="0"/>
                              </a:rPr>
                            </m:ctrlPr>
                          </m:sSubPr>
                          <m:e>
                            <m:r>
                              <a:rPr lang="en-US" sz="2000" i="1">
                                <a:solidFill>
                                  <a:schemeClr val="tx1">
                                    <a:lumMod val="95000"/>
                                    <a:lumOff val="5000"/>
                                  </a:schemeClr>
                                </a:solidFill>
                                <a:latin typeface="Cambria Math" panose="02040503050406030204" pitchFamily="18" charset="0"/>
                                <a:ea typeface="Times New Roman" panose="02020603050405020304" pitchFamily="18" charset="0"/>
                              </a:rPr>
                              <m:t>𝑅</m:t>
                            </m:r>
                          </m:e>
                          <m:sub>
                            <m:r>
                              <a:rPr lang="en-US" sz="2000" i="1">
                                <a:solidFill>
                                  <a:schemeClr val="tx1">
                                    <a:lumMod val="95000"/>
                                    <a:lumOff val="5000"/>
                                  </a:schemeClr>
                                </a:solidFill>
                                <a:latin typeface="Cambria Math" panose="02040503050406030204" pitchFamily="18" charset="0"/>
                                <a:ea typeface="Times New Roman" panose="02020603050405020304" pitchFamily="18" charset="0"/>
                              </a:rPr>
                              <m:t>𝑒𝑞</m:t>
                            </m:r>
                            <m:r>
                              <a:rPr lang="en-US" sz="2000" i="1">
                                <a:solidFill>
                                  <a:schemeClr val="tx1">
                                    <a:lumMod val="95000"/>
                                    <a:lumOff val="5000"/>
                                  </a:schemeClr>
                                </a:solidFill>
                                <a:latin typeface="Cambria Math" panose="02040503050406030204" pitchFamily="18" charset="0"/>
                                <a:ea typeface="Times New Roman" panose="02020603050405020304" pitchFamily="18" charset="0"/>
                              </a:rPr>
                              <m:t>1</m:t>
                            </m:r>
                          </m:sub>
                        </m:sSub>
                      </m:den>
                    </m:f>
                  </m:oMath>
                </a14:m>
                <a:r>
                  <a:rPr lang="en-US" b="1" dirty="0">
                    <a:solidFill>
                      <a:schemeClr val="tx1">
                        <a:lumMod val="95000"/>
                        <a:lumOff val="5000"/>
                      </a:schemeClr>
                    </a:solidFill>
                    <a:ea typeface="SimSun" panose="02010600030101010101" pitchFamily="2" charset="-122"/>
                    <a:cs typeface="Times New Roman" panose="02020603050405020304" pitchFamily="18" charset="0"/>
                  </a:rPr>
                  <a:t> </a:t>
                </a:r>
                <a:r>
                  <a:rPr lang="en-US" sz="2000" b="1" dirty="0">
                    <a:solidFill>
                      <a:schemeClr val="tx1">
                        <a:lumMod val="95000"/>
                        <a:lumOff val="5000"/>
                      </a:schemeClr>
                    </a:solidFill>
                    <a:ea typeface="SimSun" panose="02010600030101010101" pitchFamily="2" charset="-122"/>
                    <a:cs typeface="Times New Roman" panose="02020603050405020304" pitchFamily="18" charset="0"/>
                  </a:rPr>
                  <a:t>=</a:t>
                </a:r>
                <a14:m>
                  <m:oMath xmlns:m="http://schemas.openxmlformats.org/officeDocument/2006/math">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10+</m:t>
                    </m:r>
                    <m:f>
                      <m:fPr>
                        <m:ctrlP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7.5</m:t>
                        </m:r>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𝑥</m:t>
                        </m:r>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15</m:t>
                        </m:r>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𝑥</m:t>
                        </m:r>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18.5</m:t>
                        </m:r>
                      </m:num>
                      <m:den>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7.5</m:t>
                        </m:r>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𝑥</m:t>
                        </m:r>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15+15</m:t>
                        </m:r>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𝑥</m:t>
                        </m:r>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18.5+7.5</m:t>
                        </m:r>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𝑥</m:t>
                        </m:r>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18.5</m:t>
                        </m:r>
                      </m:den>
                    </m:f>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 13.94 </m:t>
                    </m:r>
                    <m:r>
                      <a:rPr lang="en-US" sz="2000" b="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Ω</m:t>
                    </m:r>
                    <m:r>
                      <a:rPr lang="en-US" sz="2000" b="1" i="1">
                        <a:solidFill>
                          <a:schemeClr val="tx1">
                            <a:lumMod val="95000"/>
                            <a:lumOff val="5000"/>
                          </a:schemeClr>
                        </a:solidFill>
                        <a:latin typeface="Cambria Math" panose="02040503050406030204" pitchFamily="18" charset="0"/>
                        <a:ea typeface="SimSun" panose="02010600030101010101" pitchFamily="2" charset="-122"/>
                        <a:cs typeface="Times New Roman" panose="02020603050405020304" pitchFamily="18" charset="0"/>
                      </a:rPr>
                      <m:t> </m:t>
                    </m:r>
                  </m:oMath>
                </a14:m>
                <a:endParaRPr lang="en-US" dirty="0">
                  <a:solidFill>
                    <a:schemeClr val="tx1">
                      <a:lumMod val="95000"/>
                      <a:lumOff val="5000"/>
                    </a:schemeClr>
                  </a:solidFill>
                </a:endParaRPr>
              </a:p>
            </p:txBody>
          </p:sp>
        </mc:Choice>
        <mc:Fallback xmlns="">
          <p:sp>
            <p:nvSpPr>
              <p:cNvPr id="16" name="Rectangle 15">
                <a:extLst>
                  <a:ext uri="{FF2B5EF4-FFF2-40B4-BE49-F238E27FC236}">
                    <a16:creationId xmlns:a16="http://schemas.microsoft.com/office/drawing/2014/main" id="{4EF45B16-928B-CD44-B4C3-84E4018EF6AA}"/>
                  </a:ext>
                </a:extLst>
              </p:cNvPr>
              <p:cNvSpPr>
                <a:spLocks noRot="1" noChangeAspect="1" noMove="1" noResize="1" noEditPoints="1" noAdjustHandles="1" noChangeArrowheads="1" noChangeShapeType="1" noTextEdit="1"/>
              </p:cNvSpPr>
              <p:nvPr/>
            </p:nvSpPr>
            <p:spPr>
              <a:xfrm>
                <a:off x="488682" y="6015231"/>
                <a:ext cx="8126812" cy="616066"/>
              </a:xfrm>
              <a:prstGeom prst="rect">
                <a:avLst/>
              </a:prstGeom>
              <a:blipFill>
                <a:blip r:embed="rId6"/>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E231D052-1654-BB47-AC2F-151C7D5034B4}"/>
              </a:ext>
            </a:extLst>
          </p:cNvPr>
          <p:cNvCxnSpPr/>
          <p:nvPr/>
        </p:nvCxnSpPr>
        <p:spPr>
          <a:xfrm flipH="1">
            <a:off x="3148314" y="3038854"/>
            <a:ext cx="1347486" cy="965449"/>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93731615-DC7D-ED41-8843-F4F8C439AE58}"/>
              </a:ext>
            </a:extLst>
          </p:cNvPr>
          <p:cNvCxnSpPr>
            <a:cxnSpLocks/>
            <a:endCxn id="12" idx="1"/>
          </p:cNvCxnSpPr>
          <p:nvPr/>
        </p:nvCxnSpPr>
        <p:spPr>
          <a:xfrm>
            <a:off x="3657091" y="2493740"/>
            <a:ext cx="914909" cy="0"/>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686F5043-FB00-EE41-9F3F-76E94D751245}"/>
                  </a:ext>
                </a:extLst>
              </p14:cNvPr>
              <p14:cNvContentPartPr/>
              <p14:nvPr/>
            </p14:nvContentPartPr>
            <p14:xfrm>
              <a:off x="6203342" y="1515691"/>
              <a:ext cx="2142360" cy="1926720"/>
            </p14:xfrm>
          </p:contentPart>
        </mc:Choice>
        <mc:Fallback xmlns="">
          <p:pic>
            <p:nvPicPr>
              <p:cNvPr id="22" name="Ink 21">
                <a:extLst>
                  <a:ext uri="{FF2B5EF4-FFF2-40B4-BE49-F238E27FC236}">
                    <a16:creationId xmlns:a16="http://schemas.microsoft.com/office/drawing/2014/main" id="{686F5043-FB00-EE41-9F3F-76E94D751245}"/>
                  </a:ext>
                </a:extLst>
              </p:cNvPr>
              <p:cNvPicPr/>
              <p:nvPr/>
            </p:nvPicPr>
            <p:blipFill>
              <a:blip r:embed="rId8"/>
              <a:stretch>
                <a:fillRect/>
              </a:stretch>
            </p:blipFill>
            <p:spPr>
              <a:xfrm>
                <a:off x="6194342" y="1506693"/>
                <a:ext cx="2160000" cy="1944357"/>
              </a:xfrm>
              <a:prstGeom prst="rect">
                <a:avLst/>
              </a:prstGeom>
            </p:spPr>
          </p:pic>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CDE4CFA-C517-8144-9018-F8CDA2A6C007}"/>
                  </a:ext>
                </a:extLst>
              </p:cNvPr>
              <p:cNvSpPr/>
              <p:nvPr/>
            </p:nvSpPr>
            <p:spPr>
              <a:xfrm>
                <a:off x="7971644" y="1425052"/>
                <a:ext cx="740779" cy="423770"/>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𝑅</m:t>
                          </m:r>
                        </m:e>
                        <m:sub>
                          <m:r>
                            <a:rPr lang="en-US" sz="2000" i="1">
                              <a:latin typeface="Cambria Math" panose="02040503050406030204" pitchFamily="18" charset="0"/>
                              <a:ea typeface="Times New Roman" panose="02020603050405020304" pitchFamily="18" charset="0"/>
                            </a:rPr>
                            <m:t>𝑒𝑞</m:t>
                          </m:r>
                          <m:r>
                            <a:rPr lang="en-US" sz="2000" i="1">
                              <a:latin typeface="Cambria Math" panose="02040503050406030204" pitchFamily="18" charset="0"/>
                              <a:ea typeface="Times New Roman" panose="02020603050405020304" pitchFamily="18" charset="0"/>
                            </a:rPr>
                            <m:t>1</m:t>
                          </m:r>
                        </m:sub>
                      </m:sSub>
                    </m:oMath>
                  </m:oMathPara>
                </a14:m>
                <a:endParaRPr lang="en-US" dirty="0"/>
              </a:p>
            </p:txBody>
          </p:sp>
        </mc:Choice>
        <mc:Fallback xmlns="">
          <p:sp>
            <p:nvSpPr>
              <p:cNvPr id="3" name="Rectangle 2">
                <a:extLst>
                  <a:ext uri="{FF2B5EF4-FFF2-40B4-BE49-F238E27FC236}">
                    <a16:creationId xmlns:a16="http://schemas.microsoft.com/office/drawing/2014/main" id="{8CDE4CFA-C517-8144-9018-F8CDA2A6C007}"/>
                  </a:ext>
                </a:extLst>
              </p:cNvPr>
              <p:cNvSpPr>
                <a:spLocks noRot="1" noChangeAspect="1" noMove="1" noResize="1" noEditPoints="1" noAdjustHandles="1" noChangeArrowheads="1" noChangeShapeType="1" noTextEdit="1"/>
              </p:cNvSpPr>
              <p:nvPr/>
            </p:nvSpPr>
            <p:spPr>
              <a:xfrm>
                <a:off x="7971644" y="1425052"/>
                <a:ext cx="740779" cy="423770"/>
              </a:xfrm>
              <a:prstGeom prst="rect">
                <a:avLst/>
              </a:prstGeom>
              <a:blipFill>
                <a:blip r:embed="rId9"/>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2962DBB-6459-8E4B-A793-072EBA1D1923}"/>
                  </a:ext>
                </a:extLst>
              </p:cNvPr>
              <p:cNvSpPr/>
              <p:nvPr/>
            </p:nvSpPr>
            <p:spPr>
              <a:xfrm>
                <a:off x="609600" y="5587596"/>
                <a:ext cx="3267882" cy="42377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𝑅</m:t>
                        </m:r>
                      </m:e>
                      <m:sub>
                        <m:r>
                          <a:rPr lang="en-US" sz="2000" i="1">
                            <a:latin typeface="Cambria Math" panose="02040503050406030204" pitchFamily="18" charset="0"/>
                            <a:ea typeface="Times New Roman" panose="02020603050405020304" pitchFamily="18" charset="0"/>
                          </a:rPr>
                          <m:t>𝑒𝑞</m:t>
                        </m:r>
                      </m:sub>
                    </m:sSub>
                    <m:r>
                      <a:rPr lang="en-US" sz="2000" i="1">
                        <a:latin typeface="Cambria Math" panose="02040503050406030204" pitchFamily="18" charset="0"/>
                        <a:ea typeface="Times New Roman" panose="02020603050405020304" pitchFamily="18" charset="0"/>
                      </a:rPr>
                      <m:t>= </m:t>
                    </m:r>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𝑅</m:t>
                        </m:r>
                      </m:e>
                      <m:sub>
                        <m:r>
                          <a:rPr lang="en-US" sz="2000" b="0" i="1" smtClean="0">
                            <a:latin typeface="Cambria Math" panose="02040503050406030204" pitchFamily="18" charset="0"/>
                            <a:ea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rPr>
                      <m:t>+</m:t>
                    </m:r>
                    <m:r>
                      <a:rPr lang="en-US" sz="2000" b="0" i="1" smtClean="0">
                        <a:latin typeface="Cambria Math" panose="02040503050406030204" pitchFamily="18" charset="0"/>
                        <a:ea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𝑅</m:t>
                        </m:r>
                      </m:e>
                      <m:sub>
                        <m:r>
                          <a:rPr lang="en-US" sz="2000" b="0" i="1" smtClean="0">
                            <a:latin typeface="Cambria Math" panose="02040503050406030204" pitchFamily="18" charset="0"/>
                            <a:ea typeface="Times New Roman" panose="02020603050405020304" pitchFamily="18" charset="0"/>
                          </a:rPr>
                          <m:t>2</m:t>
                        </m:r>
                      </m:sub>
                    </m:sSub>
                    <m:r>
                      <a:rPr lang="en-US" sz="2000" i="1">
                        <a:latin typeface="Cambria Math" panose="02040503050406030204" pitchFamily="18" charset="0"/>
                        <a:ea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𝑅</m:t>
                        </m:r>
                      </m:e>
                      <m:sub>
                        <m:r>
                          <a:rPr lang="en-US" sz="2000" b="0" i="1" smtClean="0">
                            <a:latin typeface="Cambria Math" panose="02040503050406030204" pitchFamily="18" charset="0"/>
                            <a:ea typeface="Times New Roman" panose="02020603050405020304" pitchFamily="18" charset="0"/>
                          </a:rPr>
                          <m:t>3</m:t>
                        </m:r>
                      </m:sub>
                    </m:sSub>
                    <m:r>
                      <a:rPr lang="en-US" sz="2000" i="1">
                        <a:latin typeface="Cambria Math" panose="02040503050406030204" pitchFamily="18" charset="0"/>
                        <a:ea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𝑅</m:t>
                        </m:r>
                      </m:e>
                      <m:sub>
                        <m:r>
                          <a:rPr lang="en-US" sz="2000" i="1">
                            <a:latin typeface="Cambria Math" panose="02040503050406030204" pitchFamily="18" charset="0"/>
                            <a:ea typeface="Times New Roman" panose="02020603050405020304" pitchFamily="18" charset="0"/>
                          </a:rPr>
                          <m:t>𝑒𝑞</m:t>
                        </m:r>
                        <m:r>
                          <a:rPr lang="en-US" sz="2000" i="1">
                            <a:latin typeface="Cambria Math" panose="02040503050406030204" pitchFamily="18" charset="0"/>
                            <a:ea typeface="Times New Roman" panose="02020603050405020304" pitchFamily="18" charset="0"/>
                          </a:rPr>
                          <m:t>1</m:t>
                        </m:r>
                      </m:sub>
                    </m:sSub>
                  </m:oMath>
                </a14:m>
                <a:r>
                  <a:rPr lang="en-US" sz="2000" dirty="0"/>
                  <a:t>]</a:t>
                </a:r>
              </a:p>
            </p:txBody>
          </p:sp>
        </mc:Choice>
        <mc:Fallback xmlns="">
          <p:sp>
            <p:nvSpPr>
              <p:cNvPr id="4" name="Rectangle 3">
                <a:extLst>
                  <a:ext uri="{FF2B5EF4-FFF2-40B4-BE49-F238E27FC236}">
                    <a16:creationId xmlns:a16="http://schemas.microsoft.com/office/drawing/2014/main" id="{F2962DBB-6459-8E4B-A793-072EBA1D1923}"/>
                  </a:ext>
                </a:extLst>
              </p:cNvPr>
              <p:cNvSpPr>
                <a:spLocks noRot="1" noChangeAspect="1" noMove="1" noResize="1" noEditPoints="1" noAdjustHandles="1" noChangeArrowheads="1" noChangeShapeType="1" noTextEdit="1"/>
              </p:cNvSpPr>
              <p:nvPr/>
            </p:nvSpPr>
            <p:spPr>
              <a:xfrm>
                <a:off x="609600" y="5587596"/>
                <a:ext cx="3267882" cy="423770"/>
              </a:xfrm>
              <a:prstGeom prst="rect">
                <a:avLst/>
              </a:prstGeom>
              <a:blipFill>
                <a:blip r:embed="rId10"/>
                <a:stretch>
                  <a:fillRect t="-8824" r="-775" b="-20588"/>
                </a:stretch>
              </a:blipFill>
            </p:spPr>
            <p:txBody>
              <a:bodyPr/>
              <a:lstStyle/>
              <a:p>
                <a:r>
                  <a:rPr lang="en-US">
                    <a:noFill/>
                  </a:rPr>
                  <a:t> </a:t>
                </a:r>
              </a:p>
            </p:txBody>
          </p:sp>
        </mc:Fallback>
      </mc:AlternateContent>
    </p:spTree>
    <p:extLst>
      <p:ext uri="{BB962C8B-B14F-4D97-AF65-F5344CB8AC3E}">
        <p14:creationId xmlns:p14="http://schemas.microsoft.com/office/powerpoint/2010/main" val="246992432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2384F2-F140-AD70-94FB-FDAD69CA79E6}"/>
              </a:ext>
            </a:extLst>
          </p:cNvPr>
          <p:cNvSpPr>
            <a:spLocks noGrp="1"/>
          </p:cNvSpPr>
          <p:nvPr>
            <p:ph type="title"/>
          </p:nvPr>
        </p:nvSpPr>
        <p:spPr>
          <a:xfrm>
            <a:off x="3071550" y="186194"/>
            <a:ext cx="2445572" cy="432057"/>
          </a:xfrm>
        </p:spPr>
        <p:txBody>
          <a:bodyPr/>
          <a:lstStyle/>
          <a:p>
            <a:r>
              <a:rPr lang="en-US" sz="3200" b="1" dirty="0"/>
              <a:t>Example</a:t>
            </a:r>
            <a:endParaRPr lang="en-US" sz="1800" b="1" dirty="0"/>
          </a:p>
        </p:txBody>
      </p:sp>
      <p:sp>
        <p:nvSpPr>
          <p:cNvPr id="6" name="Rectangle 5">
            <a:extLst>
              <a:ext uri="{FF2B5EF4-FFF2-40B4-BE49-F238E27FC236}">
                <a16:creationId xmlns:a16="http://schemas.microsoft.com/office/drawing/2014/main" id="{42C65101-F379-7F3D-9B75-DB365C75BA14}"/>
              </a:ext>
            </a:extLst>
          </p:cNvPr>
          <p:cNvSpPr/>
          <p:nvPr/>
        </p:nvSpPr>
        <p:spPr>
          <a:xfrm>
            <a:off x="2674342" y="80444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 Box 65">
            <a:extLst>
              <a:ext uri="{FF2B5EF4-FFF2-40B4-BE49-F238E27FC236}">
                <a16:creationId xmlns:a16="http://schemas.microsoft.com/office/drawing/2014/main" id="{FAA922AC-8A3C-9BEB-3651-0D5683102219}"/>
              </a:ext>
            </a:extLst>
          </p:cNvPr>
          <p:cNvSpPr txBox="1">
            <a:spLocks noChangeArrowheads="1"/>
          </p:cNvSpPr>
          <p:nvPr/>
        </p:nvSpPr>
        <p:spPr bwMode="auto">
          <a:xfrm>
            <a:off x="2411077" y="3841632"/>
            <a:ext cx="228600" cy="2809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9DD887B-C78C-452C-C9C7-7A5227D49713}"/>
                  </a:ext>
                </a:extLst>
              </p:cNvPr>
              <p:cNvSpPr txBox="1"/>
              <p:nvPr/>
            </p:nvSpPr>
            <p:spPr>
              <a:xfrm>
                <a:off x="57598" y="1221692"/>
                <a:ext cx="8884396" cy="8595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Find the input resistance </a:t>
                </a:r>
                <a14:m>
                  <m:oMath xmlns:m="http://schemas.openxmlformats.org/officeDocument/2006/math">
                    <m:sSub>
                      <m:sSubPr>
                        <m:ctrlPr>
                          <a:rPr lang="en-US"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oMath>
                </a14:m>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 ohms (</a:t>
                </a:r>
                <a:r>
                  <a:rPr kumimoji="0" lang="en-US" altLang="en-US" sz="2400" b="0" i="0" u="none" strike="noStrike" cap="none" normalizeH="0" baseline="0" dirty="0" err="1">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Ω</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 seen between terminals “a” and “b”.</a:t>
                </a:r>
                <a:endParaRPr kumimoji="0" lang="en-US" altLang="en-US" sz="800" b="0" i="0" u="none" strike="noStrike" cap="none" normalizeH="0" baseline="0" dirty="0">
                  <a:ln>
                    <a:noFill/>
                  </a:ln>
                  <a:solidFill>
                    <a:schemeClr val="tx1"/>
                  </a:solidFill>
                  <a:effectLst/>
                </a:endParaRPr>
              </a:p>
            </p:txBody>
          </p:sp>
        </mc:Choice>
        <mc:Fallback xmlns="">
          <p:sp>
            <p:nvSpPr>
              <p:cNvPr id="24" name="TextBox 23">
                <a:extLst>
                  <a:ext uri="{FF2B5EF4-FFF2-40B4-BE49-F238E27FC236}">
                    <a16:creationId xmlns:a16="http://schemas.microsoft.com/office/drawing/2014/main" id="{B9DD887B-C78C-452C-C9C7-7A5227D49713}"/>
                  </a:ext>
                </a:extLst>
              </p:cNvPr>
              <p:cNvSpPr txBox="1">
                <a:spLocks noRot="1" noChangeAspect="1" noMove="1" noResize="1" noEditPoints="1" noAdjustHandles="1" noChangeArrowheads="1" noChangeShapeType="1" noTextEdit="1"/>
              </p:cNvSpPr>
              <p:nvPr/>
            </p:nvSpPr>
            <p:spPr>
              <a:xfrm>
                <a:off x="57598" y="1221692"/>
                <a:ext cx="8884396" cy="859531"/>
              </a:xfrm>
              <a:prstGeom prst="rect">
                <a:avLst/>
              </a:prstGeom>
              <a:blipFill>
                <a:blip r:embed="rId3"/>
                <a:stretch>
                  <a:fillRect l="-999" t="-4412" r="-1569" b="-16176"/>
                </a:stretch>
              </a:blipFill>
              <a:ln w="12700" cap="flat">
                <a:noFill/>
                <a:miter lim="400000"/>
              </a:ln>
              <a:effectLst/>
            </p:spPr>
            <p:txBody>
              <a:bodyPr/>
              <a:lstStyle/>
              <a:p>
                <a:r>
                  <a:rPr lang="en-US">
                    <a:noFill/>
                  </a:rPr>
                  <a:t> </a:t>
                </a:r>
              </a:p>
            </p:txBody>
          </p:sp>
        </mc:Fallback>
      </mc:AlternateContent>
      <p:sp>
        <p:nvSpPr>
          <p:cNvPr id="27" name="Oval 26">
            <a:extLst>
              <a:ext uri="{FF2B5EF4-FFF2-40B4-BE49-F238E27FC236}">
                <a16:creationId xmlns:a16="http://schemas.microsoft.com/office/drawing/2014/main" id="{FCF37E3E-5B35-7145-E506-D817AF5C342B}"/>
              </a:ext>
            </a:extLst>
          </p:cNvPr>
          <p:cNvSpPr/>
          <p:nvPr/>
        </p:nvSpPr>
        <p:spPr>
          <a:xfrm>
            <a:off x="2684639" y="3928338"/>
            <a:ext cx="116393" cy="107576"/>
          </a:xfrm>
          <a:prstGeom prst="ellipse">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8B706D-90B3-4880-B8BD-10617D3090E4}"/>
                  </a:ext>
                </a:extLst>
              </p:cNvPr>
              <p:cNvSpPr txBox="1"/>
              <p:nvPr/>
            </p:nvSpPr>
            <p:spPr>
              <a:xfrm>
                <a:off x="1329092" y="3528123"/>
                <a:ext cx="693868" cy="4901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oMath>
                  </m:oMathPara>
                </a14:m>
                <a:endParaRPr lang="en-US" dirty="0"/>
              </a:p>
            </p:txBody>
          </p:sp>
        </mc:Choice>
        <mc:Fallback xmlns="">
          <p:sp>
            <p:nvSpPr>
              <p:cNvPr id="29" name="TextBox 28">
                <a:extLst>
                  <a:ext uri="{FF2B5EF4-FFF2-40B4-BE49-F238E27FC236}">
                    <a16:creationId xmlns:a16="http://schemas.microsoft.com/office/drawing/2014/main" id="{7C8B706D-90B3-4880-B8BD-10617D3090E4}"/>
                  </a:ext>
                </a:extLst>
              </p:cNvPr>
              <p:cNvSpPr txBox="1">
                <a:spLocks noRot="1" noChangeAspect="1" noMove="1" noResize="1" noEditPoints="1" noAdjustHandles="1" noChangeArrowheads="1" noChangeShapeType="1" noTextEdit="1"/>
              </p:cNvSpPr>
              <p:nvPr/>
            </p:nvSpPr>
            <p:spPr>
              <a:xfrm>
                <a:off x="1329092" y="3528123"/>
                <a:ext cx="693868" cy="490199"/>
              </a:xfrm>
              <a:prstGeom prst="rect">
                <a:avLst/>
              </a:prstGeom>
              <a:blipFill>
                <a:blip r:embed="rId4"/>
                <a:stretch>
                  <a:fillRect b="-5000"/>
                </a:stretch>
              </a:blipFill>
              <a:ln w="12700" cap="flat">
                <a:noFill/>
                <a:miter lim="400000"/>
              </a:ln>
              <a:effectLst/>
            </p:spPr>
            <p:txBody>
              <a:bodyPr/>
              <a:lstStyle/>
              <a:p>
                <a:r>
                  <a:rPr lang="en-US">
                    <a:noFill/>
                  </a:rPr>
                  <a:t> </a:t>
                </a:r>
              </a:p>
            </p:txBody>
          </p:sp>
        </mc:Fallback>
      </mc:AlternateContent>
      <p:pic>
        <p:nvPicPr>
          <p:cNvPr id="3" name="Picture 2" descr="A diagram of a circuit&#10;&#10;Description automatically generated">
            <a:extLst>
              <a:ext uri="{FF2B5EF4-FFF2-40B4-BE49-F238E27FC236}">
                <a16:creationId xmlns:a16="http://schemas.microsoft.com/office/drawing/2014/main" id="{D4E619D7-9C9B-EADB-F611-2393985E6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077" y="2336984"/>
            <a:ext cx="6183616" cy="2439794"/>
          </a:xfrm>
          <a:prstGeom prst="rect">
            <a:avLst/>
          </a:prstGeom>
        </p:spPr>
      </p:pic>
      <p:cxnSp>
        <p:nvCxnSpPr>
          <p:cNvPr id="20" name="Straight Arrow Connector 19">
            <a:extLst>
              <a:ext uri="{FF2B5EF4-FFF2-40B4-BE49-F238E27FC236}">
                <a16:creationId xmlns:a16="http://schemas.microsoft.com/office/drawing/2014/main" id="{93731615-DC7D-ED41-8843-F4F8C439AE58}"/>
              </a:ext>
            </a:extLst>
          </p:cNvPr>
          <p:cNvCxnSpPr>
            <a:cxnSpLocks/>
          </p:cNvCxnSpPr>
          <p:nvPr/>
        </p:nvCxnSpPr>
        <p:spPr>
          <a:xfrm>
            <a:off x="2067922" y="3837397"/>
            <a:ext cx="914909" cy="0"/>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2037883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a:extLst>
              <a:ext uri="{FF2B5EF4-FFF2-40B4-BE49-F238E27FC236}">
                <a16:creationId xmlns:a16="http://schemas.microsoft.com/office/drawing/2014/main" id="{93731615-DC7D-ED41-8843-F4F8C439AE58}"/>
              </a:ext>
            </a:extLst>
          </p:cNvPr>
          <p:cNvCxnSpPr>
            <a:cxnSpLocks/>
          </p:cNvCxnSpPr>
          <p:nvPr/>
        </p:nvCxnSpPr>
        <p:spPr>
          <a:xfrm>
            <a:off x="1610468" y="3362419"/>
            <a:ext cx="914909" cy="0"/>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5" name="Title 1">
            <a:extLst>
              <a:ext uri="{FF2B5EF4-FFF2-40B4-BE49-F238E27FC236}">
                <a16:creationId xmlns:a16="http://schemas.microsoft.com/office/drawing/2014/main" id="{352384F2-F140-AD70-94FB-FDAD69CA79E6}"/>
              </a:ext>
            </a:extLst>
          </p:cNvPr>
          <p:cNvSpPr>
            <a:spLocks noGrp="1"/>
          </p:cNvSpPr>
          <p:nvPr>
            <p:ph type="title"/>
          </p:nvPr>
        </p:nvSpPr>
        <p:spPr>
          <a:xfrm>
            <a:off x="3071550" y="186194"/>
            <a:ext cx="2445572" cy="432057"/>
          </a:xfrm>
        </p:spPr>
        <p:txBody>
          <a:bodyPr/>
          <a:lstStyle/>
          <a:p>
            <a:r>
              <a:rPr lang="en-US" sz="3200" b="1" dirty="0"/>
              <a:t>Example</a:t>
            </a:r>
            <a:endParaRPr lang="en-US" sz="1800" b="1" dirty="0"/>
          </a:p>
        </p:txBody>
      </p:sp>
      <p:sp>
        <p:nvSpPr>
          <p:cNvPr id="6" name="Rectangle 5">
            <a:extLst>
              <a:ext uri="{FF2B5EF4-FFF2-40B4-BE49-F238E27FC236}">
                <a16:creationId xmlns:a16="http://schemas.microsoft.com/office/drawing/2014/main" id="{42C65101-F379-7F3D-9B75-DB365C75BA14}"/>
              </a:ext>
            </a:extLst>
          </p:cNvPr>
          <p:cNvSpPr/>
          <p:nvPr/>
        </p:nvSpPr>
        <p:spPr>
          <a:xfrm>
            <a:off x="2674342" y="80444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33" name="Picture 29" descr="Diagram, schematic&#10;&#10;Description automatically generated">
            <a:extLst>
              <a:ext uri="{FF2B5EF4-FFF2-40B4-BE49-F238E27FC236}">
                <a16:creationId xmlns:a16="http://schemas.microsoft.com/office/drawing/2014/main" id="{FA739576-D1F3-CB70-3F95-AE327BA15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624" y="1924191"/>
            <a:ext cx="5540188" cy="225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 name="Text Box 65">
            <a:extLst>
              <a:ext uri="{FF2B5EF4-FFF2-40B4-BE49-F238E27FC236}">
                <a16:creationId xmlns:a16="http://schemas.microsoft.com/office/drawing/2014/main" id="{FAA922AC-8A3C-9BEB-3651-0D5683102219}"/>
              </a:ext>
            </a:extLst>
          </p:cNvPr>
          <p:cNvSpPr txBox="1">
            <a:spLocks noChangeArrowheads="1"/>
          </p:cNvSpPr>
          <p:nvPr/>
        </p:nvSpPr>
        <p:spPr bwMode="auto">
          <a:xfrm>
            <a:off x="2411077" y="3841632"/>
            <a:ext cx="228600" cy="2809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9DD887B-C78C-452C-C9C7-7A5227D49713}"/>
                  </a:ext>
                </a:extLst>
              </p:cNvPr>
              <p:cNvSpPr txBox="1"/>
              <p:nvPr/>
            </p:nvSpPr>
            <p:spPr>
              <a:xfrm>
                <a:off x="57598" y="1221692"/>
                <a:ext cx="8884396" cy="8595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Find the input resistance </a:t>
                </a:r>
                <a14:m>
                  <m:oMath xmlns:m="http://schemas.openxmlformats.org/officeDocument/2006/math">
                    <m:sSub>
                      <m:sSubPr>
                        <m:ctrlPr>
                          <a:rPr lang="en-US"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oMath>
                </a14:m>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 ohms (</a:t>
                </a:r>
                <a:r>
                  <a:rPr kumimoji="0" lang="en-US" altLang="en-US" sz="2400" b="0" i="0" u="none" strike="noStrike" cap="none" normalizeH="0" baseline="0" dirty="0" err="1">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Ω</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 seen between terminals “a” and “b”.</a:t>
                </a:r>
                <a:endParaRPr kumimoji="0" lang="en-US" altLang="en-US" sz="800" b="0" i="0" u="none" strike="noStrike" cap="none" normalizeH="0" baseline="0" dirty="0">
                  <a:ln>
                    <a:noFill/>
                  </a:ln>
                  <a:solidFill>
                    <a:schemeClr val="tx1"/>
                  </a:solidFill>
                  <a:effectLst/>
                </a:endParaRPr>
              </a:p>
            </p:txBody>
          </p:sp>
        </mc:Choice>
        <mc:Fallback xmlns="">
          <p:sp>
            <p:nvSpPr>
              <p:cNvPr id="24" name="TextBox 23">
                <a:extLst>
                  <a:ext uri="{FF2B5EF4-FFF2-40B4-BE49-F238E27FC236}">
                    <a16:creationId xmlns:a16="http://schemas.microsoft.com/office/drawing/2014/main" id="{B9DD887B-C78C-452C-C9C7-7A5227D49713}"/>
                  </a:ext>
                </a:extLst>
              </p:cNvPr>
              <p:cNvSpPr txBox="1">
                <a:spLocks noRot="1" noChangeAspect="1" noMove="1" noResize="1" noEditPoints="1" noAdjustHandles="1" noChangeArrowheads="1" noChangeShapeType="1" noTextEdit="1"/>
              </p:cNvSpPr>
              <p:nvPr/>
            </p:nvSpPr>
            <p:spPr>
              <a:xfrm>
                <a:off x="57598" y="1221692"/>
                <a:ext cx="8884396" cy="859531"/>
              </a:xfrm>
              <a:prstGeom prst="rect">
                <a:avLst/>
              </a:prstGeom>
              <a:blipFill>
                <a:blip r:embed="rId3"/>
                <a:stretch>
                  <a:fillRect l="-999" t="-4412" r="-1569" b="-16176"/>
                </a:stretch>
              </a:blipFill>
              <a:ln w="12700" cap="flat">
                <a:noFill/>
                <a:miter lim="400000"/>
              </a:ln>
              <a:effectLst/>
            </p:spPr>
            <p:txBody>
              <a:bodyPr/>
              <a:lstStyle/>
              <a:p>
                <a:r>
                  <a:rPr lang="en-US">
                    <a:noFill/>
                  </a:rPr>
                  <a:t> </a:t>
                </a:r>
              </a:p>
            </p:txBody>
          </p:sp>
        </mc:Fallback>
      </mc:AlternateContent>
      <p:sp>
        <p:nvSpPr>
          <p:cNvPr id="25" name="Text Box 65">
            <a:extLst>
              <a:ext uri="{FF2B5EF4-FFF2-40B4-BE49-F238E27FC236}">
                <a16:creationId xmlns:a16="http://schemas.microsoft.com/office/drawing/2014/main" id="{E2A26F8A-46DB-7282-A63F-3034582CFB8E}"/>
              </a:ext>
            </a:extLst>
          </p:cNvPr>
          <p:cNvSpPr txBox="1">
            <a:spLocks noChangeArrowheads="1"/>
          </p:cNvSpPr>
          <p:nvPr/>
        </p:nvSpPr>
        <p:spPr bwMode="auto">
          <a:xfrm>
            <a:off x="2348920" y="2583261"/>
            <a:ext cx="228600" cy="2809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26" name="Oval 25">
            <a:extLst>
              <a:ext uri="{FF2B5EF4-FFF2-40B4-BE49-F238E27FC236}">
                <a16:creationId xmlns:a16="http://schemas.microsoft.com/office/drawing/2014/main" id="{EF72FCA8-A4D9-B931-708D-D20AFCB8F61D}"/>
              </a:ext>
            </a:extLst>
          </p:cNvPr>
          <p:cNvSpPr/>
          <p:nvPr/>
        </p:nvSpPr>
        <p:spPr>
          <a:xfrm>
            <a:off x="2687785" y="2743200"/>
            <a:ext cx="128032" cy="107576"/>
          </a:xfrm>
          <a:prstGeom prst="ellipse">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27" name="Oval 26">
            <a:extLst>
              <a:ext uri="{FF2B5EF4-FFF2-40B4-BE49-F238E27FC236}">
                <a16:creationId xmlns:a16="http://schemas.microsoft.com/office/drawing/2014/main" id="{FCF37E3E-5B35-7145-E506-D817AF5C342B}"/>
              </a:ext>
            </a:extLst>
          </p:cNvPr>
          <p:cNvSpPr/>
          <p:nvPr/>
        </p:nvSpPr>
        <p:spPr>
          <a:xfrm>
            <a:off x="2684639" y="3928338"/>
            <a:ext cx="116393" cy="107576"/>
          </a:xfrm>
          <a:prstGeom prst="ellipse">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8B706D-90B3-4880-B8BD-10617D3090E4}"/>
                  </a:ext>
                </a:extLst>
              </p:cNvPr>
              <p:cNvSpPr txBox="1"/>
              <p:nvPr/>
            </p:nvSpPr>
            <p:spPr>
              <a:xfrm>
                <a:off x="999677" y="3094786"/>
                <a:ext cx="693868" cy="4901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oMath>
                  </m:oMathPara>
                </a14:m>
                <a:endParaRPr lang="en-US" dirty="0"/>
              </a:p>
            </p:txBody>
          </p:sp>
        </mc:Choice>
        <mc:Fallback xmlns="">
          <p:sp>
            <p:nvSpPr>
              <p:cNvPr id="29" name="TextBox 28">
                <a:extLst>
                  <a:ext uri="{FF2B5EF4-FFF2-40B4-BE49-F238E27FC236}">
                    <a16:creationId xmlns:a16="http://schemas.microsoft.com/office/drawing/2014/main" id="{7C8B706D-90B3-4880-B8BD-10617D3090E4}"/>
                  </a:ext>
                </a:extLst>
              </p:cNvPr>
              <p:cNvSpPr txBox="1">
                <a:spLocks noRot="1" noChangeAspect="1" noMove="1" noResize="1" noEditPoints="1" noAdjustHandles="1" noChangeArrowheads="1" noChangeShapeType="1" noTextEdit="1"/>
              </p:cNvSpPr>
              <p:nvPr/>
            </p:nvSpPr>
            <p:spPr>
              <a:xfrm>
                <a:off x="999677" y="3094786"/>
                <a:ext cx="693868" cy="490199"/>
              </a:xfrm>
              <a:prstGeom prst="rect">
                <a:avLst/>
              </a:prstGeom>
              <a:blipFill>
                <a:blip r:embed="rId4"/>
                <a:stretch>
                  <a:fillRect b="-500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FDDA3B7-C28A-7EF5-9D24-020C0D0EB110}"/>
                  </a:ext>
                </a:extLst>
              </p:cNvPr>
              <p:cNvSpPr txBox="1"/>
              <p:nvPr/>
            </p:nvSpPr>
            <p:spPr>
              <a:xfrm>
                <a:off x="1238476" y="4682145"/>
                <a:ext cx="8151604" cy="6173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836967"/>
                              </a:solidFill>
                              <a:latin typeface="Cambria Math" panose="02040503050406030204" pitchFamily="18" charset="0"/>
                            </a:rPr>
                          </m:ctrlPr>
                        </m:sSubPr>
                        <m:e>
                          <m:r>
                            <a:rPr lang="en-US" sz="1800" i="1">
                              <a:latin typeface="Cambria Math" panose="02040503050406030204" pitchFamily="18" charset="0"/>
                            </a:rPr>
                            <m:t>𝑅</m:t>
                          </m:r>
                        </m:e>
                        <m:sub>
                          <m:r>
                            <a:rPr lang="en-US" sz="1800" b="0" i="1" smtClean="0">
                              <a:latin typeface="Cambria Math" panose="02040503050406030204" pitchFamily="18" charset="0"/>
                            </a:rPr>
                            <m:t>𝑒𝑞</m:t>
                          </m:r>
                        </m:sub>
                      </m:sSub>
                      <m:r>
                        <a:rPr lang="en-US" sz="1800" i="0">
                          <a:latin typeface="Cambria Math" panose="02040503050406030204" pitchFamily="18" charset="0"/>
                        </a:rPr>
                        <m:t>=</m:t>
                      </m:r>
                      <m:f>
                        <m:fPr>
                          <m:type m:val="lin"/>
                          <m:ctrlPr>
                            <a:rPr lang="en-US" sz="1800" i="1">
                              <a:latin typeface="Cambria Math" panose="02040503050406030204" pitchFamily="18" charset="0"/>
                            </a:rPr>
                          </m:ctrlPr>
                        </m:fPr>
                        <m:num>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𝑅</m:t>
                              </m:r>
                            </m:e>
                            <m:sub>
                              <m:r>
                                <a:rPr lang="en-US" sz="1800" i="0">
                                  <a:latin typeface="Cambria Math" panose="02040503050406030204" pitchFamily="18" charset="0"/>
                                </a:rPr>
                                <m:t>1</m:t>
                              </m:r>
                            </m:sub>
                          </m:sSub>
                        </m:num>
                        <m:den>
                          <m:r>
                            <a:rPr lang="en-US" sz="1800" i="0">
                              <a:latin typeface="Cambria Math" panose="02040503050406030204" pitchFamily="18" charset="0"/>
                            </a:rPr>
                            <m:t>/</m:t>
                          </m:r>
                        </m:den>
                      </m:f>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𝑅</m:t>
                          </m:r>
                        </m:e>
                        <m:sub>
                          <m:r>
                            <a:rPr lang="en-US" sz="1800" i="0">
                              <a:latin typeface="Cambria Math" panose="02040503050406030204" pitchFamily="18" charset="0"/>
                            </a:rPr>
                            <m:t>2</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𝑅</m:t>
                          </m:r>
                        </m:e>
                        <m:sub>
                          <m:r>
                            <a:rPr lang="en-US" sz="1800" i="0">
                              <a:latin typeface="Cambria Math" panose="02040503050406030204" pitchFamily="18" charset="0"/>
                            </a:rPr>
                            <m:t>5</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𝑅</m:t>
                          </m:r>
                        </m:e>
                        <m:sub>
                          <m:r>
                            <a:rPr lang="en-US" sz="1800" i="0">
                              <a:latin typeface="Cambria Math" panose="02040503050406030204" pitchFamily="18" charset="0"/>
                            </a:rPr>
                            <m:t>6</m:t>
                          </m:r>
                        </m:sub>
                      </m:sSub>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6</m:t>
                          </m:r>
                          <m:r>
                            <a:rPr lang="en-US" sz="1800" i="1">
                              <a:latin typeface="Cambria Math" panose="02040503050406030204" pitchFamily="18" charset="0"/>
                            </a:rPr>
                            <m:t>𝑥</m:t>
                          </m:r>
                          <m:r>
                            <a:rPr lang="en-US" sz="1800" i="0">
                              <a:latin typeface="Cambria Math" panose="02040503050406030204" pitchFamily="18" charset="0"/>
                            </a:rPr>
                            <m:t>12</m:t>
                          </m:r>
                        </m:num>
                        <m:den>
                          <m:r>
                            <a:rPr lang="en-US" sz="1800" i="0">
                              <a:latin typeface="Cambria Math" panose="02040503050406030204" pitchFamily="18" charset="0"/>
                            </a:rPr>
                            <m:t>6+12</m:t>
                          </m:r>
                        </m:den>
                      </m:f>
                      <m:r>
                        <a:rPr lang="en-US" sz="1800" i="0">
                          <a:latin typeface="Cambria Math" panose="02040503050406030204" pitchFamily="18" charset="0"/>
                        </a:rPr>
                        <m:t>+40+60=4+40+60=104 </m:t>
                      </m:r>
                      <m:r>
                        <m:rPr>
                          <m:sty m:val="p"/>
                        </m:rPr>
                        <a:rPr lang="en-US" sz="1800" i="0">
                          <a:latin typeface="Cambria Math" panose="02040503050406030204" pitchFamily="18" charset="0"/>
                        </a:rPr>
                        <m:t>Ω</m:t>
                      </m:r>
                    </m:oMath>
                  </m:oMathPara>
                </a14:m>
                <a:endParaRPr lang="en-US" dirty="0"/>
              </a:p>
            </p:txBody>
          </p:sp>
        </mc:Choice>
        <mc:Fallback xmlns="">
          <p:sp>
            <p:nvSpPr>
              <p:cNvPr id="3" name="TextBox 2">
                <a:extLst>
                  <a:ext uri="{FF2B5EF4-FFF2-40B4-BE49-F238E27FC236}">
                    <a16:creationId xmlns:a16="http://schemas.microsoft.com/office/drawing/2014/main" id="{8FDDA3B7-C28A-7EF5-9D24-020C0D0EB110}"/>
                  </a:ext>
                </a:extLst>
              </p:cNvPr>
              <p:cNvSpPr txBox="1">
                <a:spLocks noRot="1" noChangeAspect="1" noMove="1" noResize="1" noEditPoints="1" noAdjustHandles="1" noChangeArrowheads="1" noChangeShapeType="1" noTextEdit="1"/>
              </p:cNvSpPr>
              <p:nvPr/>
            </p:nvSpPr>
            <p:spPr>
              <a:xfrm>
                <a:off x="1238476" y="4682145"/>
                <a:ext cx="8151604" cy="617348"/>
              </a:xfrm>
              <a:prstGeom prst="rect">
                <a:avLst/>
              </a:prstGeom>
              <a:blipFill>
                <a:blip r:embed="rId5"/>
                <a:stretch>
                  <a:fillRect t="-44000" b="-82000"/>
                </a:stretch>
              </a:blipFill>
              <a:ln w="12700" cap="flat">
                <a:noFill/>
                <a:miter lim="400000"/>
              </a:ln>
              <a:effectLst/>
            </p:spPr>
            <p:txBody>
              <a:bodyPr/>
              <a:lstStyle/>
              <a:p>
                <a:r>
                  <a:rPr lang="en-US">
                    <a:noFill/>
                  </a:rPr>
                  <a:t> </a:t>
                </a:r>
              </a:p>
            </p:txBody>
          </p:sp>
        </mc:Fallback>
      </mc:AlternateContent>
      <p:sp>
        <p:nvSpPr>
          <p:cNvPr id="8" name="TextBox 7">
            <a:extLst>
              <a:ext uri="{FF2B5EF4-FFF2-40B4-BE49-F238E27FC236}">
                <a16:creationId xmlns:a16="http://schemas.microsoft.com/office/drawing/2014/main" id="{D2181DF7-62C5-13C1-6A9F-098C1364DBE6}"/>
              </a:ext>
            </a:extLst>
          </p:cNvPr>
          <p:cNvSpPr txBox="1"/>
          <p:nvPr/>
        </p:nvSpPr>
        <p:spPr>
          <a:xfrm>
            <a:off x="393187" y="4258118"/>
            <a:ext cx="4717228"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Answer:</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612D49C-DE42-772A-BB23-076276C58357}"/>
                  </a:ext>
                </a:extLst>
              </p:cNvPr>
              <p:cNvSpPr txBox="1"/>
              <p:nvPr/>
            </p:nvSpPr>
            <p:spPr>
              <a:xfrm>
                <a:off x="1610468" y="5508070"/>
                <a:ext cx="4717228"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𝑖𝑛</m:t>
                          </m:r>
                        </m:sub>
                      </m:sSub>
                      <m:r>
                        <a:rPr lang="en-US" sz="2400" b="0" i="0" smtClean="0">
                          <a:latin typeface="Cambria Math" panose="02040503050406030204" pitchFamily="18" charset="0"/>
                        </a:rPr>
                        <m:t>=</m:t>
                      </m:r>
                      <m:r>
                        <a:rPr lang="en-US" sz="2400" i="0">
                          <a:latin typeface="Cambria Math" panose="02040503050406030204" pitchFamily="18" charset="0"/>
                        </a:rPr>
                        <m:t>104 </m:t>
                      </m:r>
                      <m:r>
                        <m:rPr>
                          <m:sty m:val="p"/>
                        </m:rPr>
                        <a:rPr lang="en-US" sz="2400" i="0">
                          <a:latin typeface="Cambria Math" panose="02040503050406030204" pitchFamily="18" charset="0"/>
                        </a:rPr>
                        <m:t>Ω</m:t>
                      </m:r>
                    </m:oMath>
                  </m:oMathPara>
                </a14:m>
                <a:endParaRPr lang="en-US" dirty="0"/>
              </a:p>
            </p:txBody>
          </p:sp>
        </mc:Choice>
        <mc:Fallback xmlns="">
          <p:sp>
            <p:nvSpPr>
              <p:cNvPr id="10" name="TextBox 9">
                <a:extLst>
                  <a:ext uri="{FF2B5EF4-FFF2-40B4-BE49-F238E27FC236}">
                    <a16:creationId xmlns:a16="http://schemas.microsoft.com/office/drawing/2014/main" id="{5612D49C-DE42-772A-BB23-076276C58357}"/>
                  </a:ext>
                </a:extLst>
              </p:cNvPr>
              <p:cNvSpPr txBox="1">
                <a:spLocks noRot="1" noChangeAspect="1" noMove="1" noResize="1" noEditPoints="1" noAdjustHandles="1" noChangeArrowheads="1" noChangeShapeType="1" noTextEdit="1"/>
              </p:cNvSpPr>
              <p:nvPr/>
            </p:nvSpPr>
            <p:spPr>
              <a:xfrm>
                <a:off x="1610468" y="5508070"/>
                <a:ext cx="4717228" cy="461665"/>
              </a:xfrm>
              <a:prstGeom prst="rect">
                <a:avLst/>
              </a:prstGeom>
              <a:blipFill>
                <a:blip r:embed="rId6"/>
                <a:stretch>
                  <a:fillRect b="-24324"/>
                </a:stretch>
              </a:blipFill>
              <a:ln w="12700" cap="flat">
                <a:noFill/>
                <a:miter lim="400000"/>
              </a:ln>
              <a:effectLst/>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4A81B5F2-401E-3B56-11BE-B42D0F17679F}"/>
              </a:ext>
            </a:extLst>
          </p:cNvPr>
          <p:cNvSpPr/>
          <p:nvPr/>
        </p:nvSpPr>
        <p:spPr>
          <a:xfrm>
            <a:off x="3071550" y="5508071"/>
            <a:ext cx="1812422" cy="545484"/>
          </a:xfrm>
          <a:prstGeom prst="roundRect">
            <a:avLst/>
          </a:prstGeom>
          <a:solidFill>
            <a:schemeClr val="accent1">
              <a:lumMod val="60000"/>
              <a:lumOff val="40000"/>
              <a:alpha val="3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18078253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2384F2-F140-AD70-94FB-FDAD69CA79E6}"/>
              </a:ext>
            </a:extLst>
          </p:cNvPr>
          <p:cNvSpPr>
            <a:spLocks noGrp="1"/>
          </p:cNvSpPr>
          <p:nvPr>
            <p:ph type="title"/>
          </p:nvPr>
        </p:nvSpPr>
        <p:spPr>
          <a:xfrm>
            <a:off x="3071550" y="186194"/>
            <a:ext cx="2445572" cy="432057"/>
          </a:xfrm>
        </p:spPr>
        <p:txBody>
          <a:bodyPr/>
          <a:lstStyle/>
          <a:p>
            <a:r>
              <a:rPr lang="en-US" sz="3200" b="1" dirty="0"/>
              <a:t>Example</a:t>
            </a:r>
            <a:endParaRPr lang="en-US" sz="1800" b="1" dirty="0"/>
          </a:p>
        </p:txBody>
      </p:sp>
      <p:sp>
        <p:nvSpPr>
          <p:cNvPr id="6" name="Rectangle 5">
            <a:extLst>
              <a:ext uri="{FF2B5EF4-FFF2-40B4-BE49-F238E27FC236}">
                <a16:creationId xmlns:a16="http://schemas.microsoft.com/office/drawing/2014/main" id="{42C65101-F379-7F3D-9B75-DB365C75BA14}"/>
              </a:ext>
            </a:extLst>
          </p:cNvPr>
          <p:cNvSpPr/>
          <p:nvPr/>
        </p:nvSpPr>
        <p:spPr>
          <a:xfrm>
            <a:off x="2674342" y="80444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9DD887B-C78C-452C-C9C7-7A5227D49713}"/>
                  </a:ext>
                </a:extLst>
              </p:cNvPr>
              <p:cNvSpPr txBox="1"/>
              <p:nvPr/>
            </p:nvSpPr>
            <p:spPr>
              <a:xfrm>
                <a:off x="57598" y="1221692"/>
                <a:ext cx="8884396" cy="8595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Find the input resistance </a:t>
                </a:r>
                <a14:m>
                  <m:oMath xmlns:m="http://schemas.openxmlformats.org/officeDocument/2006/math">
                    <m:sSub>
                      <m:sSubPr>
                        <m:ctrlPr>
                          <a:rPr lang="en-US"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oMath>
                </a14:m>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 ohms (</a:t>
                </a:r>
                <a:r>
                  <a:rPr kumimoji="0" lang="en-US" altLang="en-US" sz="2400" b="0" i="0" u="none" strike="noStrike" cap="none" normalizeH="0" baseline="0" dirty="0" err="1">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Ω</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 seen between terminals “a” and “b”.</a:t>
                </a:r>
                <a:endParaRPr kumimoji="0" lang="en-US" altLang="en-US" sz="800" b="0" i="0" u="none" strike="noStrike" cap="none" normalizeH="0" baseline="0" dirty="0">
                  <a:ln>
                    <a:noFill/>
                  </a:ln>
                  <a:solidFill>
                    <a:schemeClr val="tx1"/>
                  </a:solidFill>
                  <a:effectLst/>
                </a:endParaRPr>
              </a:p>
            </p:txBody>
          </p:sp>
        </mc:Choice>
        <mc:Fallback xmlns="">
          <p:sp>
            <p:nvSpPr>
              <p:cNvPr id="24" name="TextBox 23">
                <a:extLst>
                  <a:ext uri="{FF2B5EF4-FFF2-40B4-BE49-F238E27FC236}">
                    <a16:creationId xmlns:a16="http://schemas.microsoft.com/office/drawing/2014/main" id="{B9DD887B-C78C-452C-C9C7-7A5227D49713}"/>
                  </a:ext>
                </a:extLst>
              </p:cNvPr>
              <p:cNvSpPr txBox="1">
                <a:spLocks noRot="1" noChangeAspect="1" noMove="1" noResize="1" noEditPoints="1" noAdjustHandles="1" noChangeArrowheads="1" noChangeShapeType="1" noTextEdit="1"/>
              </p:cNvSpPr>
              <p:nvPr/>
            </p:nvSpPr>
            <p:spPr>
              <a:xfrm>
                <a:off x="57598" y="1221692"/>
                <a:ext cx="8884396" cy="859531"/>
              </a:xfrm>
              <a:prstGeom prst="rect">
                <a:avLst/>
              </a:prstGeom>
              <a:blipFill>
                <a:blip r:embed="rId2"/>
                <a:stretch>
                  <a:fillRect l="-999" t="-4412" r="-1569" b="-1617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8C7A2B5-9785-6D0A-5F59-C27B0E9FF077}"/>
                  </a:ext>
                </a:extLst>
              </p:cNvPr>
              <p:cNvSpPr txBox="1"/>
              <p:nvPr/>
            </p:nvSpPr>
            <p:spPr>
              <a:xfrm>
                <a:off x="1169668" y="3596412"/>
                <a:ext cx="693868" cy="4901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oMath>
                  </m:oMathPara>
                </a14:m>
                <a:endParaRPr lang="en-US" dirty="0"/>
              </a:p>
            </p:txBody>
          </p:sp>
        </mc:Choice>
        <mc:Fallback xmlns="">
          <p:sp>
            <p:nvSpPr>
              <p:cNvPr id="32" name="TextBox 31">
                <a:extLst>
                  <a:ext uri="{FF2B5EF4-FFF2-40B4-BE49-F238E27FC236}">
                    <a16:creationId xmlns:a16="http://schemas.microsoft.com/office/drawing/2014/main" id="{48C7A2B5-9785-6D0A-5F59-C27B0E9FF077}"/>
                  </a:ext>
                </a:extLst>
              </p:cNvPr>
              <p:cNvSpPr txBox="1">
                <a:spLocks noRot="1" noChangeAspect="1" noMove="1" noResize="1" noEditPoints="1" noAdjustHandles="1" noChangeArrowheads="1" noChangeShapeType="1" noTextEdit="1"/>
              </p:cNvSpPr>
              <p:nvPr/>
            </p:nvSpPr>
            <p:spPr>
              <a:xfrm>
                <a:off x="1169668" y="3596412"/>
                <a:ext cx="693868" cy="490199"/>
              </a:xfrm>
              <a:prstGeom prst="rect">
                <a:avLst/>
              </a:prstGeom>
              <a:blipFill>
                <a:blip r:embed="rId3"/>
                <a:stretch>
                  <a:fillRect b="-5128"/>
                </a:stretch>
              </a:blipFill>
              <a:ln w="12700" cap="flat">
                <a:noFill/>
                <a:miter lim="400000"/>
              </a:ln>
              <a:effectLst/>
            </p:spPr>
            <p:txBody>
              <a:bodyPr/>
              <a:lstStyle/>
              <a:p>
                <a:r>
                  <a:rPr lang="en-US">
                    <a:noFill/>
                  </a:rPr>
                  <a:t> </a:t>
                </a:r>
              </a:p>
            </p:txBody>
          </p:sp>
        </mc:Fallback>
      </mc:AlternateContent>
      <p:pic>
        <p:nvPicPr>
          <p:cNvPr id="34" name="Picture 33">
            <a:extLst>
              <a:ext uri="{FF2B5EF4-FFF2-40B4-BE49-F238E27FC236}">
                <a16:creationId xmlns:a16="http://schemas.microsoft.com/office/drawing/2014/main" id="{E6E2A4C0-093F-4992-EE2C-871B05F23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4840" y="2711626"/>
            <a:ext cx="3824818" cy="2259773"/>
          </a:xfrm>
          <a:prstGeom prst="rect">
            <a:avLst/>
          </a:prstGeom>
        </p:spPr>
      </p:pic>
      <p:cxnSp>
        <p:nvCxnSpPr>
          <p:cNvPr id="31" name="Straight Arrow Connector 30">
            <a:extLst>
              <a:ext uri="{FF2B5EF4-FFF2-40B4-BE49-F238E27FC236}">
                <a16:creationId xmlns:a16="http://schemas.microsoft.com/office/drawing/2014/main" id="{80AB7AD9-A3AA-081A-8D85-617F6BC51EFA}"/>
              </a:ext>
            </a:extLst>
          </p:cNvPr>
          <p:cNvCxnSpPr>
            <a:cxnSpLocks/>
          </p:cNvCxnSpPr>
          <p:nvPr/>
        </p:nvCxnSpPr>
        <p:spPr>
          <a:xfrm>
            <a:off x="2039959" y="3841512"/>
            <a:ext cx="914909" cy="0"/>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5730725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a:extLst>
              <a:ext uri="{FF2B5EF4-FFF2-40B4-BE49-F238E27FC236}">
                <a16:creationId xmlns:a16="http://schemas.microsoft.com/office/drawing/2014/main" id="{93731615-DC7D-ED41-8843-F4F8C439AE58}"/>
              </a:ext>
            </a:extLst>
          </p:cNvPr>
          <p:cNvCxnSpPr>
            <a:cxnSpLocks/>
          </p:cNvCxnSpPr>
          <p:nvPr/>
        </p:nvCxnSpPr>
        <p:spPr>
          <a:xfrm>
            <a:off x="1610468" y="3362419"/>
            <a:ext cx="914909" cy="0"/>
          </a:xfrm>
          <a:prstGeom prst="straightConnector1">
            <a:avLst/>
          </a:prstGeom>
          <a:noFill/>
          <a:ln w="47625"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5" name="Title 1">
            <a:extLst>
              <a:ext uri="{FF2B5EF4-FFF2-40B4-BE49-F238E27FC236}">
                <a16:creationId xmlns:a16="http://schemas.microsoft.com/office/drawing/2014/main" id="{352384F2-F140-AD70-94FB-FDAD69CA79E6}"/>
              </a:ext>
            </a:extLst>
          </p:cNvPr>
          <p:cNvSpPr>
            <a:spLocks noGrp="1"/>
          </p:cNvSpPr>
          <p:nvPr>
            <p:ph type="title"/>
          </p:nvPr>
        </p:nvSpPr>
        <p:spPr>
          <a:xfrm>
            <a:off x="3071550" y="186194"/>
            <a:ext cx="2445572" cy="432057"/>
          </a:xfrm>
        </p:spPr>
        <p:txBody>
          <a:bodyPr/>
          <a:lstStyle/>
          <a:p>
            <a:r>
              <a:rPr lang="en-US" sz="3200" b="1" dirty="0"/>
              <a:t>Example</a:t>
            </a:r>
            <a:endParaRPr lang="en-US" sz="1800" b="1" dirty="0"/>
          </a:p>
        </p:txBody>
      </p:sp>
      <p:sp>
        <p:nvSpPr>
          <p:cNvPr id="6" name="Rectangle 5">
            <a:extLst>
              <a:ext uri="{FF2B5EF4-FFF2-40B4-BE49-F238E27FC236}">
                <a16:creationId xmlns:a16="http://schemas.microsoft.com/office/drawing/2014/main" id="{42C65101-F379-7F3D-9B75-DB365C75BA14}"/>
              </a:ext>
            </a:extLst>
          </p:cNvPr>
          <p:cNvSpPr/>
          <p:nvPr/>
        </p:nvSpPr>
        <p:spPr>
          <a:xfrm>
            <a:off x="2674342" y="80444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9DD887B-C78C-452C-C9C7-7A5227D49713}"/>
                  </a:ext>
                </a:extLst>
              </p:cNvPr>
              <p:cNvSpPr txBox="1"/>
              <p:nvPr/>
            </p:nvSpPr>
            <p:spPr>
              <a:xfrm>
                <a:off x="57598" y="1221692"/>
                <a:ext cx="8884396" cy="4901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Find the input resistance </a:t>
                </a:r>
                <a14:m>
                  <m:oMath xmlns:m="http://schemas.openxmlformats.org/officeDocument/2006/math">
                    <m:sSub>
                      <m:sSubPr>
                        <m:ctrlPr>
                          <a:rPr lang="en-US"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oMath>
                </a14:m>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seen between terminals “a” and “b”.</a:t>
                </a:r>
                <a:endParaRPr kumimoji="0" lang="en-US" altLang="en-US" sz="800" b="0" i="0" u="none" strike="noStrike" cap="none" normalizeH="0" baseline="0" dirty="0">
                  <a:ln>
                    <a:noFill/>
                  </a:ln>
                  <a:solidFill>
                    <a:schemeClr val="tx1"/>
                  </a:solidFill>
                  <a:effectLst/>
                </a:endParaRPr>
              </a:p>
            </p:txBody>
          </p:sp>
        </mc:Choice>
        <mc:Fallback xmlns="">
          <p:sp>
            <p:nvSpPr>
              <p:cNvPr id="24" name="TextBox 23">
                <a:extLst>
                  <a:ext uri="{FF2B5EF4-FFF2-40B4-BE49-F238E27FC236}">
                    <a16:creationId xmlns:a16="http://schemas.microsoft.com/office/drawing/2014/main" id="{B9DD887B-C78C-452C-C9C7-7A5227D49713}"/>
                  </a:ext>
                </a:extLst>
              </p:cNvPr>
              <p:cNvSpPr txBox="1">
                <a:spLocks noRot="1" noChangeAspect="1" noMove="1" noResize="1" noEditPoints="1" noAdjustHandles="1" noChangeArrowheads="1" noChangeShapeType="1" noTextEdit="1"/>
              </p:cNvSpPr>
              <p:nvPr/>
            </p:nvSpPr>
            <p:spPr>
              <a:xfrm>
                <a:off x="57598" y="1221692"/>
                <a:ext cx="8884396" cy="490199"/>
              </a:xfrm>
              <a:prstGeom prst="rect">
                <a:avLst/>
              </a:prstGeom>
              <a:blipFill>
                <a:blip r:embed="rId2"/>
                <a:stretch>
                  <a:fillRect l="-999" t="-7692" b="-2307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8B706D-90B3-4880-B8BD-10617D3090E4}"/>
                  </a:ext>
                </a:extLst>
              </p:cNvPr>
              <p:cNvSpPr txBox="1"/>
              <p:nvPr/>
            </p:nvSpPr>
            <p:spPr>
              <a:xfrm>
                <a:off x="999677" y="3094786"/>
                <a:ext cx="693868" cy="4901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oMath>
                  </m:oMathPara>
                </a14:m>
                <a:endParaRPr lang="en-US" dirty="0"/>
              </a:p>
            </p:txBody>
          </p:sp>
        </mc:Choice>
        <mc:Fallback xmlns="">
          <p:sp>
            <p:nvSpPr>
              <p:cNvPr id="29" name="TextBox 28">
                <a:extLst>
                  <a:ext uri="{FF2B5EF4-FFF2-40B4-BE49-F238E27FC236}">
                    <a16:creationId xmlns:a16="http://schemas.microsoft.com/office/drawing/2014/main" id="{7C8B706D-90B3-4880-B8BD-10617D3090E4}"/>
                  </a:ext>
                </a:extLst>
              </p:cNvPr>
              <p:cNvSpPr txBox="1">
                <a:spLocks noRot="1" noChangeAspect="1" noMove="1" noResize="1" noEditPoints="1" noAdjustHandles="1" noChangeArrowheads="1" noChangeShapeType="1" noTextEdit="1"/>
              </p:cNvSpPr>
              <p:nvPr/>
            </p:nvSpPr>
            <p:spPr>
              <a:xfrm>
                <a:off x="999677" y="3094786"/>
                <a:ext cx="693868" cy="490199"/>
              </a:xfrm>
              <a:prstGeom prst="rect">
                <a:avLst/>
              </a:prstGeom>
              <a:blipFill>
                <a:blip r:embed="rId3"/>
                <a:stretch>
                  <a:fillRect b="-5000"/>
                </a:stretch>
              </a:blipFill>
              <a:ln w="12700" cap="flat">
                <a:noFill/>
                <a:miter lim="400000"/>
              </a:ln>
              <a:effectLst/>
            </p:spPr>
            <p:txBody>
              <a:bodyPr/>
              <a:lstStyle/>
              <a:p>
                <a:r>
                  <a:rPr lang="en-US">
                    <a:noFill/>
                  </a:rPr>
                  <a:t> </a:t>
                </a:r>
              </a:p>
            </p:txBody>
          </p:sp>
        </mc:Fallback>
      </mc:AlternateContent>
      <p:sp>
        <p:nvSpPr>
          <p:cNvPr id="8" name="TextBox 7">
            <a:extLst>
              <a:ext uri="{FF2B5EF4-FFF2-40B4-BE49-F238E27FC236}">
                <a16:creationId xmlns:a16="http://schemas.microsoft.com/office/drawing/2014/main" id="{D2181DF7-62C5-13C1-6A9F-098C1364DBE6}"/>
              </a:ext>
            </a:extLst>
          </p:cNvPr>
          <p:cNvSpPr txBox="1"/>
          <p:nvPr/>
        </p:nvSpPr>
        <p:spPr>
          <a:xfrm>
            <a:off x="393187" y="4258118"/>
            <a:ext cx="4717228"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Answer:</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612D49C-DE42-772A-BB23-076276C58357}"/>
                  </a:ext>
                </a:extLst>
              </p:cNvPr>
              <p:cNvSpPr txBox="1"/>
              <p:nvPr/>
            </p:nvSpPr>
            <p:spPr>
              <a:xfrm>
                <a:off x="1765222" y="5508070"/>
                <a:ext cx="4717228" cy="7936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𝑅</m:t>
                          </m:r>
                        </m:e>
                        <m:sub>
                          <m:r>
                            <a:rPr lang="en-US" sz="2400" b="0" i="1" smtClean="0">
                              <a:latin typeface="Cambria Math" panose="02040503050406030204" pitchFamily="18" charset="0"/>
                            </a:rPr>
                            <m:t>𝑒𝑞</m:t>
                          </m:r>
                        </m:sub>
                      </m:sSub>
                      <m:r>
                        <a:rPr lang="en-US" sz="2400" b="0" i="0" smtClean="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a:latin typeface="Cambria Math" panose="02040503050406030204" pitchFamily="18" charset="0"/>
                            </a:rPr>
                            <m:t>5</m:t>
                          </m:r>
                        </m:num>
                        <m:den>
                          <m:r>
                            <a:rPr lang="en-US">
                              <a:latin typeface="Cambria Math" panose="02040503050406030204" pitchFamily="18" charset="0"/>
                            </a:rPr>
                            <m:t>3</m:t>
                          </m:r>
                        </m:den>
                      </m:f>
                      <m:r>
                        <a:rPr lang="en-US">
                          <a:latin typeface="Cambria Math" panose="02040503050406030204" pitchFamily="18" charset="0"/>
                        </a:rPr>
                        <m:t> </m:t>
                      </m:r>
                      <m:r>
                        <a:rPr lang="en-US" i="1">
                          <a:latin typeface="Cambria Math" panose="02040503050406030204" pitchFamily="18" charset="0"/>
                        </a:rPr>
                        <m:t>𝑅</m:t>
                      </m:r>
                    </m:oMath>
                  </m:oMathPara>
                </a14:m>
                <a:endParaRPr lang="en-US" dirty="0"/>
              </a:p>
            </p:txBody>
          </p:sp>
        </mc:Choice>
        <mc:Fallback xmlns="">
          <p:sp>
            <p:nvSpPr>
              <p:cNvPr id="10" name="TextBox 9">
                <a:extLst>
                  <a:ext uri="{FF2B5EF4-FFF2-40B4-BE49-F238E27FC236}">
                    <a16:creationId xmlns:a16="http://schemas.microsoft.com/office/drawing/2014/main" id="{5612D49C-DE42-772A-BB23-076276C58357}"/>
                  </a:ext>
                </a:extLst>
              </p:cNvPr>
              <p:cNvSpPr txBox="1">
                <a:spLocks noRot="1" noChangeAspect="1" noMove="1" noResize="1" noEditPoints="1" noAdjustHandles="1" noChangeArrowheads="1" noChangeShapeType="1" noTextEdit="1"/>
              </p:cNvSpPr>
              <p:nvPr/>
            </p:nvSpPr>
            <p:spPr>
              <a:xfrm>
                <a:off x="1765222" y="5508070"/>
                <a:ext cx="4717228" cy="793679"/>
              </a:xfrm>
              <a:prstGeom prst="rect">
                <a:avLst/>
              </a:prstGeom>
              <a:blipFill>
                <a:blip r:embed="rId4"/>
                <a:stretch>
                  <a:fillRect b="-4688"/>
                </a:stretch>
              </a:blipFill>
              <a:ln w="12700" cap="flat">
                <a:noFill/>
                <a:miter lim="400000"/>
              </a:ln>
              <a:effectLst/>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4A81B5F2-401E-3B56-11BE-B42D0F17679F}"/>
              </a:ext>
            </a:extLst>
          </p:cNvPr>
          <p:cNvSpPr/>
          <p:nvPr/>
        </p:nvSpPr>
        <p:spPr>
          <a:xfrm>
            <a:off x="3320041" y="5508070"/>
            <a:ext cx="1790374" cy="892730"/>
          </a:xfrm>
          <a:prstGeom prst="roundRect">
            <a:avLst/>
          </a:prstGeom>
          <a:solidFill>
            <a:schemeClr val="accent1">
              <a:lumMod val="60000"/>
              <a:lumOff val="40000"/>
              <a:alpha val="3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id="{076BA6A7-C383-BB67-E979-5F34681A80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4342" y="2081223"/>
            <a:ext cx="3824818" cy="225977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D545E74-70B3-DE6E-42F9-D37BCDC1CE7C}"/>
                  </a:ext>
                </a:extLst>
              </p:cNvPr>
              <p:cNvSpPr txBox="1"/>
              <p:nvPr/>
            </p:nvSpPr>
            <p:spPr>
              <a:xfrm>
                <a:off x="2067922" y="4477381"/>
                <a:ext cx="6666751" cy="6229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836967"/>
                              </a:solidFill>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𝑒𝑞</m:t>
                          </m:r>
                        </m:sub>
                      </m:sSub>
                      <m:r>
                        <a:rPr lang="en-US" sz="1800" i="0">
                          <a:latin typeface="Cambria Math" panose="02040503050406030204" pitchFamily="18" charset="0"/>
                        </a:rPr>
                        <m:t>=</m:t>
                      </m:r>
                      <m:f>
                        <m:fPr>
                          <m:type m:val="lin"/>
                          <m:ctrlPr>
                            <a:rPr lang="en-US" sz="1800" i="1">
                              <a:latin typeface="Cambria Math" panose="02040503050406030204" pitchFamily="18" charset="0"/>
                            </a:rPr>
                          </m:ctrlPr>
                        </m:fPr>
                        <m:num>
                          <m:d>
                            <m:dPr>
                              <m:ctrlPr>
                                <a:rPr lang="en-US" sz="1800" i="1">
                                  <a:latin typeface="Cambria Math" panose="02040503050406030204" pitchFamily="18" charset="0"/>
                                </a:rPr>
                              </m:ctrlPr>
                            </m:dPr>
                            <m:e>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𝑅</m:t>
                              </m:r>
                            </m:e>
                          </m:d>
                        </m:num>
                        <m:den>
                          <m:r>
                            <a:rPr lang="en-US" sz="1800" i="0">
                              <a:latin typeface="Cambria Math" panose="02040503050406030204" pitchFamily="18" charset="0"/>
                            </a:rPr>
                            <m:t>/</m:t>
                          </m:r>
                        </m:den>
                      </m:f>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𝑅</m:t>
                      </m:r>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2</m:t>
                          </m:r>
                          <m:r>
                            <a:rPr lang="en-US" sz="1800" i="1">
                              <a:latin typeface="Cambria Math" panose="02040503050406030204" pitchFamily="18" charset="0"/>
                            </a:rPr>
                            <m:t>𝑅𝑥𝑅</m:t>
                          </m:r>
                        </m:num>
                        <m:den>
                          <m:r>
                            <a:rPr lang="en-US" sz="1800" i="1">
                              <a:latin typeface="Cambria Math" panose="02040503050406030204" pitchFamily="18" charset="0"/>
                            </a:rPr>
                            <m:t>𝑅</m:t>
                          </m:r>
                          <m:r>
                            <a:rPr lang="en-US" sz="1800" i="0">
                              <a:latin typeface="Cambria Math" panose="02040503050406030204" pitchFamily="18" charset="0"/>
                            </a:rPr>
                            <m:t>+2</m:t>
                          </m:r>
                          <m:r>
                            <a:rPr lang="en-US" sz="1800" i="1">
                              <a:latin typeface="Cambria Math" panose="02040503050406030204" pitchFamily="18" charset="0"/>
                            </a:rPr>
                            <m:t>𝑅</m:t>
                          </m:r>
                        </m:den>
                      </m:f>
                      <m:r>
                        <a:rPr lang="en-US" sz="1800" i="0">
                          <a:latin typeface="Cambria Math" panose="02040503050406030204" pitchFamily="18" charset="0"/>
                        </a:rPr>
                        <m:t>+</m:t>
                      </m:r>
                      <m:r>
                        <a:rPr lang="en-US" sz="1800" i="1">
                          <a:latin typeface="Cambria Math" panose="02040503050406030204" pitchFamily="18" charset="0"/>
                        </a:rPr>
                        <m:t>𝑅</m:t>
                      </m:r>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2</m:t>
                          </m:r>
                        </m:num>
                        <m:den>
                          <m:r>
                            <a:rPr lang="en-US" sz="1800" i="0">
                              <a:latin typeface="Cambria Math" panose="02040503050406030204" pitchFamily="18" charset="0"/>
                            </a:rPr>
                            <m:t>3</m:t>
                          </m:r>
                        </m:den>
                      </m:f>
                      <m:r>
                        <a:rPr lang="en-US" sz="1800" i="0">
                          <a:latin typeface="Cambria Math" panose="02040503050406030204" pitchFamily="18" charset="0"/>
                        </a:rPr>
                        <m:t> </m:t>
                      </m:r>
                      <m:r>
                        <a:rPr lang="en-US" sz="1800" i="1">
                          <a:latin typeface="Cambria Math" panose="02040503050406030204" pitchFamily="18" charset="0"/>
                        </a:rPr>
                        <m:t>𝑅</m:t>
                      </m:r>
                      <m:r>
                        <a:rPr lang="en-US" sz="1800" i="0">
                          <a:latin typeface="Cambria Math" panose="02040503050406030204" pitchFamily="18" charset="0"/>
                        </a:rPr>
                        <m:t>+</m:t>
                      </m:r>
                      <m:r>
                        <a:rPr lang="en-US" sz="1800" i="1">
                          <a:latin typeface="Cambria Math" panose="02040503050406030204" pitchFamily="18" charset="0"/>
                        </a:rPr>
                        <m:t>𝑅</m:t>
                      </m:r>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5</m:t>
                          </m:r>
                        </m:num>
                        <m:den>
                          <m:r>
                            <a:rPr lang="en-US" sz="1800" i="0">
                              <a:latin typeface="Cambria Math" panose="02040503050406030204" pitchFamily="18" charset="0"/>
                            </a:rPr>
                            <m:t>3</m:t>
                          </m:r>
                        </m:den>
                      </m:f>
                      <m:r>
                        <a:rPr lang="en-US" sz="1800" i="0">
                          <a:latin typeface="Cambria Math" panose="02040503050406030204" pitchFamily="18" charset="0"/>
                        </a:rPr>
                        <m:t> </m:t>
                      </m:r>
                      <m:r>
                        <a:rPr lang="en-US" sz="1800" i="1">
                          <a:latin typeface="Cambria Math" panose="02040503050406030204" pitchFamily="18" charset="0"/>
                        </a:rPr>
                        <m:t>𝑅</m:t>
                      </m:r>
                    </m:oMath>
                  </m:oMathPara>
                </a14:m>
                <a:endParaRPr lang="en-US" dirty="0"/>
              </a:p>
            </p:txBody>
          </p:sp>
        </mc:Choice>
        <mc:Fallback xmlns="">
          <p:sp>
            <p:nvSpPr>
              <p:cNvPr id="9" name="TextBox 8">
                <a:extLst>
                  <a:ext uri="{FF2B5EF4-FFF2-40B4-BE49-F238E27FC236}">
                    <a16:creationId xmlns:a16="http://schemas.microsoft.com/office/drawing/2014/main" id="{CD545E74-70B3-DE6E-42F9-D37BCDC1CE7C}"/>
                  </a:ext>
                </a:extLst>
              </p:cNvPr>
              <p:cNvSpPr txBox="1">
                <a:spLocks noRot="1" noChangeAspect="1" noMove="1" noResize="1" noEditPoints="1" noAdjustHandles="1" noChangeArrowheads="1" noChangeShapeType="1" noTextEdit="1"/>
              </p:cNvSpPr>
              <p:nvPr/>
            </p:nvSpPr>
            <p:spPr>
              <a:xfrm>
                <a:off x="2067922" y="4477381"/>
                <a:ext cx="6666751" cy="622927"/>
              </a:xfrm>
              <a:prstGeom prst="rect">
                <a:avLst/>
              </a:prstGeom>
              <a:blipFill>
                <a:blip r:embed="rId6"/>
                <a:stretch>
                  <a:fillRect t="-42000" b="-84000"/>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4022828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lang="en-US" sz="3200" b="1" dirty="0"/>
              <a:t>Lecture Objectives</a:t>
            </a:r>
            <a:endParaRPr sz="3200" b="1" dirty="0"/>
          </a:p>
        </p:txBody>
      </p:sp>
      <p:sp>
        <p:nvSpPr>
          <p:cNvPr id="37" name="Shape 37"/>
          <p:cNvSpPr>
            <a:spLocks noGrp="1"/>
          </p:cNvSpPr>
          <p:nvPr>
            <p:ph type="body" idx="1"/>
          </p:nvPr>
        </p:nvSpPr>
        <p:spPr>
          <a:xfrm>
            <a:off x="495300" y="1721427"/>
            <a:ext cx="8153400" cy="564573"/>
          </a:xfrm>
          <a:prstGeom prst="rect">
            <a:avLst/>
          </a:prstGeom>
        </p:spPr>
        <p:txBody>
          <a:bodyPr lIns="0" tIns="0" rIns="0" bIns="0">
            <a:normAutofit/>
          </a:bodyPr>
          <a:lstStyle/>
          <a:p>
            <a:pPr lvl="0" algn="l">
              <a:buSzTx/>
              <a:buNone/>
            </a:pPr>
            <a:r>
              <a:rPr lang="en-US" sz="2000" dirty="0">
                <a:effectLst>
                  <a:outerShdw blurRad="12700" dist="25400" dir="2700000" rotWithShape="0">
                    <a:srgbClr val="DDDDDD"/>
                  </a:outerShdw>
                </a:effectLst>
                <a:latin typeface="Times New Roman Bold"/>
              </a:rPr>
              <a:t>To understand when resistors are connected in series and parallel</a:t>
            </a:r>
          </a:p>
        </p:txBody>
      </p:sp>
      <p:sp>
        <p:nvSpPr>
          <p:cNvPr id="3" name="TextBox 2">
            <a:extLst>
              <a:ext uri="{FF2B5EF4-FFF2-40B4-BE49-F238E27FC236}">
                <a16:creationId xmlns:a16="http://schemas.microsoft.com/office/drawing/2014/main" id="{C74C0E9B-2FB3-1167-D2DD-C1FF5760C038}"/>
              </a:ext>
            </a:extLst>
          </p:cNvPr>
          <p:cNvSpPr txBox="1"/>
          <p:nvPr/>
        </p:nvSpPr>
        <p:spPr>
          <a:xfrm>
            <a:off x="495299" y="2921168"/>
            <a:ext cx="6736773" cy="1323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lvl="0" indent="0">
              <a:buNone/>
            </a:pPr>
            <a:r>
              <a:rPr lang="en-US" sz="2000" dirty="0">
                <a:effectLst>
                  <a:outerShdw blurRad="12700" dist="25400" dir="2700000" rotWithShape="0">
                    <a:srgbClr val="DDDDDD"/>
                  </a:outerShdw>
                </a:effectLst>
                <a:latin typeface="Times New Roman Bold"/>
                <a:ea typeface="Times New Roman Bold"/>
                <a:cs typeface="Times New Roman Bold"/>
                <a:sym typeface="Times New Roman Bold"/>
              </a:rPr>
              <a:t>Be able to combine resistors that are in:</a:t>
            </a:r>
          </a:p>
          <a:p>
            <a:pPr marL="0" lvl="0" indent="0">
              <a:buNone/>
            </a:pPr>
            <a:endParaRPr lang="en-US" sz="20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81050" lvl="1" indent="-381000">
              <a:buClr>
                <a:srgbClr val="000000"/>
              </a:buClr>
              <a:buChar char="•"/>
            </a:pPr>
            <a:r>
              <a:rPr lang="en-US" sz="2000" dirty="0">
                <a:effectLst>
                  <a:outerShdw blurRad="12700" dist="25400" dir="2700000" rotWithShape="0">
                    <a:srgbClr val="DDDDDD"/>
                  </a:outerShdw>
                </a:effectLst>
                <a:latin typeface="Times New Roman Bold"/>
                <a:ea typeface="Times New Roman Bold"/>
                <a:cs typeface="Times New Roman Bold"/>
                <a:sym typeface="Times New Roman Bold"/>
              </a:rPr>
              <a:t>Resistors in Series</a:t>
            </a:r>
          </a:p>
          <a:p>
            <a:pPr marL="781050" lvl="1" indent="-381000">
              <a:buClr>
                <a:srgbClr val="000000"/>
              </a:buClr>
              <a:buChar char="•"/>
            </a:pPr>
            <a:r>
              <a:rPr lang="en-US" sz="2000" dirty="0">
                <a:effectLst>
                  <a:outerShdw blurRad="12700" dist="25400" dir="2700000" rotWithShape="0">
                    <a:srgbClr val="DDDDDD"/>
                  </a:outerShdw>
                </a:effectLst>
                <a:latin typeface="Times New Roman Bold"/>
                <a:ea typeface="Times New Roman Bold"/>
                <a:cs typeface="Times New Roman Bold"/>
                <a:sym typeface="Times New Roman Bold"/>
              </a:rPr>
              <a:t>Resistors in Parallel</a:t>
            </a:r>
          </a:p>
        </p:txBody>
      </p:sp>
      <p:sp>
        <p:nvSpPr>
          <p:cNvPr id="5" name="Shape 37">
            <a:extLst>
              <a:ext uri="{FF2B5EF4-FFF2-40B4-BE49-F238E27FC236}">
                <a16:creationId xmlns:a16="http://schemas.microsoft.com/office/drawing/2014/main" id="{97981276-832B-EC92-F58B-4A337B2EFD9C}"/>
              </a:ext>
            </a:extLst>
          </p:cNvPr>
          <p:cNvSpPr txBox="1">
            <a:spLocks/>
          </p:cNvSpPr>
          <p:nvPr/>
        </p:nvSpPr>
        <p:spPr>
          <a:xfrm>
            <a:off x="609600" y="4810502"/>
            <a:ext cx="8153400" cy="5645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indent="0" algn="ctr">
              <a:spcBef>
                <a:spcPts val="400"/>
              </a:spcBef>
              <a:buSzTx/>
              <a:buNone/>
              <a:defRPr>
                <a:latin typeface="Times New Roman"/>
                <a:ea typeface="Times New Roman"/>
                <a:cs typeface="Times New Roman"/>
                <a:sym typeface="Times New Roman"/>
              </a:defRPr>
            </a:lvl1pPr>
            <a:lvl2pPr marL="0" indent="457200" algn="ctr">
              <a:spcBef>
                <a:spcPts val="400"/>
              </a:spcBef>
              <a:buSzTx/>
              <a:buNone/>
              <a:defRPr>
                <a:latin typeface="Times New Roman"/>
                <a:ea typeface="Times New Roman"/>
                <a:cs typeface="Times New Roman"/>
                <a:sym typeface="Times New Roman"/>
              </a:defRPr>
            </a:lvl2pPr>
            <a:lvl3pPr marL="0" indent="914400" algn="ctr">
              <a:spcBef>
                <a:spcPts val="400"/>
              </a:spcBef>
              <a:buSzTx/>
              <a:buNone/>
              <a:defRPr>
                <a:latin typeface="Times New Roman"/>
                <a:ea typeface="Times New Roman"/>
                <a:cs typeface="Times New Roman"/>
                <a:sym typeface="Times New Roman"/>
              </a:defRPr>
            </a:lvl3pPr>
            <a:lvl4pPr marL="0" indent="1371600" algn="ctr">
              <a:spcBef>
                <a:spcPts val="400"/>
              </a:spcBef>
              <a:buSzTx/>
              <a:buNone/>
              <a:defRPr>
                <a:latin typeface="Times New Roman"/>
                <a:ea typeface="Times New Roman"/>
                <a:cs typeface="Times New Roman"/>
                <a:sym typeface="Times New Roman"/>
              </a:defRPr>
            </a:lvl4pPr>
            <a:lvl5pPr marL="0" indent="1828800" algn="ctr">
              <a:spcBef>
                <a:spcPts val="400"/>
              </a:spcBef>
              <a:buSzTx/>
              <a:buNone/>
              <a:defRPr>
                <a:latin typeface="Times New Roman"/>
                <a:ea typeface="Times New Roman"/>
                <a:cs typeface="Times New Roman"/>
                <a:sym typeface="Times New Roman"/>
              </a:defRPr>
            </a:lvl5pPr>
            <a:lvl6pPr marL="2514600" indent="-228600">
              <a:spcBef>
                <a:spcPts val="400"/>
              </a:spcBef>
              <a:buSzPct val="100000"/>
              <a:buChar char="•"/>
              <a:defRPr>
                <a:latin typeface="Times New Roman"/>
                <a:ea typeface="Times New Roman"/>
                <a:cs typeface="Times New Roman"/>
                <a:sym typeface="Times New Roman"/>
              </a:defRPr>
            </a:lvl6pPr>
            <a:lvl7pPr marL="2971800" indent="-228600">
              <a:spcBef>
                <a:spcPts val="400"/>
              </a:spcBef>
              <a:buSzPct val="100000"/>
              <a:buChar char="•"/>
              <a:defRPr>
                <a:latin typeface="Times New Roman"/>
                <a:ea typeface="Times New Roman"/>
                <a:cs typeface="Times New Roman"/>
                <a:sym typeface="Times New Roman"/>
              </a:defRPr>
            </a:lvl7pPr>
            <a:lvl8pPr marL="3429000" indent="-228600">
              <a:spcBef>
                <a:spcPts val="400"/>
              </a:spcBef>
              <a:buSzPct val="100000"/>
              <a:buChar char="•"/>
              <a:defRPr>
                <a:latin typeface="Times New Roman"/>
                <a:ea typeface="Times New Roman"/>
                <a:cs typeface="Times New Roman"/>
                <a:sym typeface="Times New Roman"/>
              </a:defRPr>
            </a:lvl8pPr>
            <a:lvl9pPr marL="3886200" indent="-228600">
              <a:spcBef>
                <a:spcPts val="400"/>
              </a:spcBef>
              <a:buSzPct val="100000"/>
              <a:buChar char="•"/>
              <a:defRPr>
                <a:latin typeface="Times New Roman"/>
                <a:ea typeface="Times New Roman"/>
                <a:cs typeface="Times New Roman"/>
                <a:sym typeface="Times New Roman"/>
              </a:defRPr>
            </a:lvl9pPr>
          </a:lstStyle>
          <a:p>
            <a:pPr algn="l"/>
            <a:r>
              <a:rPr lang="en-US" sz="2000" dirty="0">
                <a:effectLst>
                  <a:outerShdw blurRad="12700" dist="25400" dir="2700000" rotWithShape="0">
                    <a:srgbClr val="DDDDDD"/>
                  </a:outerShdw>
                </a:effectLst>
                <a:latin typeface="Times New Roman Bold"/>
              </a:rPr>
              <a:t>Learn to solve simple circuits by combining resistors.</a:t>
            </a:r>
          </a:p>
        </p:txBody>
      </p:sp>
    </p:spTree>
    <p:extLst>
      <p:ext uri="{BB962C8B-B14F-4D97-AF65-F5344CB8AC3E}">
        <p14:creationId xmlns:p14="http://schemas.microsoft.com/office/powerpoint/2010/main" val="345686549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Example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44" y="2188171"/>
            <a:ext cx="5166221" cy="283858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570990250"/>
              </p:ext>
            </p:extLst>
          </p:nvPr>
        </p:nvGraphicFramePr>
        <p:xfrm>
          <a:off x="5997012" y="2666942"/>
          <a:ext cx="2648544" cy="2682240"/>
        </p:xfrm>
        <a:graphic>
          <a:graphicData uri="http://schemas.openxmlformats.org/drawingml/2006/table">
            <a:tbl>
              <a:tblPr firstRow="1" bandRow="1">
                <a:tableStyleId>{5940675A-B579-460E-94D1-54222C63F5DA}</a:tableStyleId>
              </a:tblPr>
              <a:tblGrid>
                <a:gridCol w="882848">
                  <a:extLst>
                    <a:ext uri="{9D8B030D-6E8A-4147-A177-3AD203B41FA5}">
                      <a16:colId xmlns:a16="http://schemas.microsoft.com/office/drawing/2014/main" val="20000"/>
                    </a:ext>
                  </a:extLst>
                </a:gridCol>
                <a:gridCol w="882848">
                  <a:extLst>
                    <a:ext uri="{9D8B030D-6E8A-4147-A177-3AD203B41FA5}">
                      <a16:colId xmlns:a16="http://schemas.microsoft.com/office/drawing/2014/main" val="20001"/>
                    </a:ext>
                  </a:extLst>
                </a:gridCol>
                <a:gridCol w="882848">
                  <a:extLst>
                    <a:ext uri="{9D8B030D-6E8A-4147-A177-3AD203B41FA5}">
                      <a16:colId xmlns:a16="http://schemas.microsoft.com/office/drawing/2014/main" val="20002"/>
                    </a:ext>
                  </a:extLst>
                </a:gridCol>
              </a:tblGrid>
              <a:tr h="304393">
                <a:tc>
                  <a:txBody>
                    <a:bodyPr/>
                    <a:lstStyle/>
                    <a:p>
                      <a:pPr algn="ctr"/>
                      <a:r>
                        <a:rPr lang="en-US" sz="1400" dirty="0"/>
                        <a:t>Variable</a:t>
                      </a:r>
                    </a:p>
                  </a:txBody>
                  <a:tcPr/>
                </a:tc>
                <a:tc>
                  <a:txBody>
                    <a:bodyPr/>
                    <a:lstStyle/>
                    <a:p>
                      <a:pPr algn="ctr"/>
                      <a:r>
                        <a:rPr lang="en-US" sz="1600" dirty="0"/>
                        <a:t>Values</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R</a:t>
                      </a:r>
                      <a:r>
                        <a:rPr lang="en-US" sz="1600" baseline="-25000" dirty="0"/>
                        <a:t>1</a:t>
                      </a:r>
                    </a:p>
                  </a:txBody>
                  <a:tcPr/>
                </a:tc>
                <a:tc>
                  <a:txBody>
                    <a:bodyPr/>
                    <a:lstStyle/>
                    <a:p>
                      <a:pPr algn="ctr"/>
                      <a:r>
                        <a:rPr lang="en-US" sz="1600" dirty="0"/>
                        <a:t>7.5</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1"/>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4</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3</a:t>
                      </a:r>
                    </a:p>
                  </a:txBody>
                  <a:tcPr/>
                </a:tc>
                <a:tc>
                  <a:txBody>
                    <a:bodyPr/>
                    <a:lstStyle/>
                    <a:p>
                      <a:pPr algn="ctr"/>
                      <a:r>
                        <a:rPr lang="en-US" sz="1600" dirty="0"/>
                        <a:t>2</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4</a:t>
                      </a:r>
                    </a:p>
                  </a:txBody>
                  <a:tcPr/>
                </a:tc>
                <a:tc>
                  <a:txBody>
                    <a:bodyPr/>
                    <a:lstStyle/>
                    <a:p>
                      <a:pPr algn="ctr"/>
                      <a:r>
                        <a:rPr lang="en-US" sz="1600" dirty="0"/>
                        <a:t>6</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5</a:t>
                      </a:r>
                    </a:p>
                  </a:txBody>
                  <a:tcPr/>
                </a:tc>
                <a:tc>
                  <a:txBody>
                    <a:bodyPr/>
                    <a:lstStyle/>
                    <a:p>
                      <a:pPr algn="ctr"/>
                      <a:r>
                        <a:rPr lang="en-US" sz="1600" dirty="0"/>
                        <a:t>2</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5"/>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6</a:t>
                      </a:r>
                    </a:p>
                  </a:txBody>
                  <a:tcPr/>
                </a:tc>
                <a:tc>
                  <a:txBody>
                    <a:bodyPr/>
                    <a:lstStyle/>
                    <a:p>
                      <a:pPr algn="ctr"/>
                      <a:r>
                        <a:rPr lang="en-US" sz="1600" dirty="0"/>
                        <a:t>1</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6"/>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7</a:t>
                      </a:r>
                    </a:p>
                  </a:txBody>
                  <a:tcPr/>
                </a:tc>
                <a:tc>
                  <a:txBody>
                    <a:bodyPr/>
                    <a:lstStyle/>
                    <a:p>
                      <a:pPr algn="ctr"/>
                      <a:r>
                        <a:rPr lang="en-US" sz="1600" dirty="0"/>
                        <a:t>3</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3D25D35-0849-C501-A42E-07E7C712DCC4}"/>
                  </a:ext>
                </a:extLst>
              </p:cNvPr>
              <p:cNvSpPr txBox="1"/>
              <p:nvPr/>
            </p:nvSpPr>
            <p:spPr>
              <a:xfrm>
                <a:off x="259604" y="1232614"/>
                <a:ext cx="8884396" cy="4901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Find the input resistance </a:t>
                </a:r>
                <a14:m>
                  <m:oMath xmlns:m="http://schemas.openxmlformats.org/officeDocument/2006/math">
                    <m:sSub>
                      <m:sSubPr>
                        <m:ctrlPr>
                          <a:rPr lang="en-US" b="1" i="1" smtClean="0">
                            <a:solidFill>
                              <a:srgbClr val="2E74B5"/>
                            </a:solidFill>
                            <a:latin typeface="Cambria Math" panose="02040503050406030204" pitchFamily="18" charset="0"/>
                            <a:ea typeface="SimSun" panose="02010600030101010101" pitchFamily="2" charset="-122"/>
                            <a:cs typeface="Times New Roman" panose="02020603050405020304" pitchFamily="18" charset="0"/>
                          </a:rPr>
                        </m:ctrlPr>
                      </m:sSubPr>
                      <m:e>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b="1" i="1">
                            <a:solidFill>
                              <a:srgbClr val="2E74B5"/>
                            </a:solidFill>
                            <a:latin typeface="Cambria Math" panose="02040503050406030204" pitchFamily="18" charset="0"/>
                            <a:ea typeface="SimSun" panose="02010600030101010101" pitchFamily="2" charset="-122"/>
                            <a:cs typeface="Times New Roman" panose="02020603050405020304" pitchFamily="18" charset="0"/>
                          </a:rPr>
                          <m:t>𝑒𝑞</m:t>
                        </m:r>
                      </m:sub>
                    </m:sSub>
                  </m:oMath>
                </a14:m>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seen between terminals “a” and “b”.</a:t>
                </a:r>
                <a:endParaRPr kumimoji="0" lang="en-US" altLang="en-US" sz="800" b="0" i="0" u="none" strike="noStrike" cap="none" normalizeH="0" baseline="0" dirty="0">
                  <a:ln>
                    <a:noFill/>
                  </a:ln>
                  <a:solidFill>
                    <a:schemeClr val="tx1"/>
                  </a:solidFill>
                  <a:effectLst/>
                </a:endParaRPr>
              </a:p>
            </p:txBody>
          </p:sp>
        </mc:Choice>
        <mc:Fallback xmlns="">
          <p:sp>
            <p:nvSpPr>
              <p:cNvPr id="9" name="TextBox 8">
                <a:extLst>
                  <a:ext uri="{FF2B5EF4-FFF2-40B4-BE49-F238E27FC236}">
                    <a16:creationId xmlns:a16="http://schemas.microsoft.com/office/drawing/2014/main" id="{83D25D35-0849-C501-A42E-07E7C712DCC4}"/>
                  </a:ext>
                </a:extLst>
              </p:cNvPr>
              <p:cNvSpPr txBox="1">
                <a:spLocks noRot="1" noChangeAspect="1" noMove="1" noResize="1" noEditPoints="1" noAdjustHandles="1" noChangeArrowheads="1" noChangeShapeType="1" noTextEdit="1"/>
              </p:cNvSpPr>
              <p:nvPr/>
            </p:nvSpPr>
            <p:spPr>
              <a:xfrm>
                <a:off x="259604" y="1232614"/>
                <a:ext cx="8884396" cy="490199"/>
              </a:xfrm>
              <a:prstGeom prst="rect">
                <a:avLst/>
              </a:prstGeom>
              <a:blipFill>
                <a:blip r:embed="rId3"/>
                <a:stretch>
                  <a:fillRect l="-1143" t="-5000" b="-22500"/>
                </a:stretch>
              </a:blipFill>
              <a:ln w="12700" cap="flat">
                <a:noFill/>
                <a:miter lim="400000"/>
              </a:ln>
              <a:effectLst/>
            </p:spPr>
            <p:txBody>
              <a:bodyPr/>
              <a:lstStyle/>
              <a:p>
                <a:r>
                  <a:rPr lang="en-US">
                    <a:noFill/>
                  </a:rPr>
                  <a:t> </a:t>
                </a:r>
              </a:p>
            </p:txBody>
          </p:sp>
        </mc:Fallback>
      </mc:AlternateContent>
      <p:sp>
        <p:nvSpPr>
          <p:cNvPr id="10" name="Title 1">
            <a:extLst>
              <a:ext uri="{FF2B5EF4-FFF2-40B4-BE49-F238E27FC236}">
                <a16:creationId xmlns:a16="http://schemas.microsoft.com/office/drawing/2014/main" id="{643FEB40-60BD-8A82-C6BD-6DEA87A3DA50}"/>
              </a:ext>
            </a:extLst>
          </p:cNvPr>
          <p:cNvSpPr txBox="1">
            <a:spLocks/>
          </p:cNvSpPr>
          <p:nvPr/>
        </p:nvSpPr>
        <p:spPr>
          <a:xfrm>
            <a:off x="3071550" y="186194"/>
            <a:ext cx="2445572" cy="43205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sz="3200" b="1"/>
              <a:t>Example</a:t>
            </a:r>
            <a:endParaRPr lang="en-US" sz="1800" b="1" dirty="0"/>
          </a:p>
        </p:txBody>
      </p:sp>
      <p:sp>
        <p:nvSpPr>
          <p:cNvPr id="11" name="Rectangle 10">
            <a:extLst>
              <a:ext uri="{FF2B5EF4-FFF2-40B4-BE49-F238E27FC236}">
                <a16:creationId xmlns:a16="http://schemas.microsoft.com/office/drawing/2014/main" id="{4405D62C-7B94-B874-C949-30B9B83FC420}"/>
              </a:ext>
            </a:extLst>
          </p:cNvPr>
          <p:cNvSpPr/>
          <p:nvPr/>
        </p:nvSpPr>
        <p:spPr>
          <a:xfrm>
            <a:off x="2674342" y="80444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72964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3893"/>
            <a:ext cx="3055200" cy="1645107"/>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474618613"/>
              </p:ext>
            </p:extLst>
          </p:nvPr>
        </p:nvGraphicFramePr>
        <p:xfrm>
          <a:off x="467737" y="3429000"/>
          <a:ext cx="1538287" cy="1392237"/>
        </p:xfrm>
        <a:graphic>
          <a:graphicData uri="http://schemas.openxmlformats.org/presentationml/2006/ole">
            <mc:AlternateContent xmlns:mc="http://schemas.openxmlformats.org/markup-compatibility/2006">
              <mc:Choice xmlns:v="urn:schemas-microsoft-com:vml" Requires="v">
                <p:oleObj name="Equation" r:id="rId3" imgW="1002960" imgH="914400" progId="Equation.3">
                  <p:embed/>
                </p:oleObj>
              </mc:Choice>
              <mc:Fallback>
                <p:oleObj name="Equation" r:id="rId3" imgW="1002960" imgH="914400" progId="Equation.3">
                  <p:embed/>
                  <p:pic>
                    <p:nvPicPr>
                      <p:cNvPr id="14" name="Object 13"/>
                      <p:cNvPicPr>
                        <a:picLocks noChangeAspect="1" noChangeArrowheads="1"/>
                      </p:cNvPicPr>
                      <p:nvPr/>
                    </p:nvPicPr>
                    <p:blipFill>
                      <a:blip r:embed="rId4"/>
                      <a:srcRect/>
                      <a:stretch>
                        <a:fillRect/>
                      </a:stretch>
                    </p:blipFill>
                    <p:spPr bwMode="auto">
                      <a:xfrm>
                        <a:off x="467737" y="3429000"/>
                        <a:ext cx="1538287" cy="1392237"/>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57B165FE-DADA-E10F-354C-71CB4A34E7C3}"/>
              </a:ext>
            </a:extLst>
          </p:cNvPr>
          <p:cNvSpPr txBox="1"/>
          <p:nvPr/>
        </p:nvSpPr>
        <p:spPr>
          <a:xfrm>
            <a:off x="259604" y="1232614"/>
            <a:ext cx="8884396"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Solution:</a:t>
            </a:r>
            <a:endParaRPr kumimoji="0" lang="en-US" altLang="en-US" sz="800" b="1" i="0" u="none" strike="noStrike" cap="none" normalizeH="0" baseline="0" dirty="0">
              <a:ln>
                <a:noFill/>
              </a:ln>
              <a:solidFill>
                <a:schemeClr val="tx1"/>
              </a:solidFill>
              <a:effectLst/>
            </a:endParaRPr>
          </a:p>
        </p:txBody>
      </p:sp>
      <p:sp>
        <p:nvSpPr>
          <p:cNvPr id="11" name="Title 1">
            <a:extLst>
              <a:ext uri="{FF2B5EF4-FFF2-40B4-BE49-F238E27FC236}">
                <a16:creationId xmlns:a16="http://schemas.microsoft.com/office/drawing/2014/main" id="{9C03E537-FCD2-BC8E-83D2-109D1B2FC95E}"/>
              </a:ext>
            </a:extLst>
          </p:cNvPr>
          <p:cNvSpPr txBox="1">
            <a:spLocks/>
          </p:cNvSpPr>
          <p:nvPr/>
        </p:nvSpPr>
        <p:spPr>
          <a:xfrm>
            <a:off x="3071550" y="186194"/>
            <a:ext cx="2445572" cy="43205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sz="3200" b="1"/>
              <a:t>Example</a:t>
            </a:r>
            <a:endParaRPr lang="en-US" sz="1800" b="1" dirty="0"/>
          </a:p>
        </p:txBody>
      </p:sp>
      <p:sp>
        <p:nvSpPr>
          <p:cNvPr id="12" name="Rectangle 11">
            <a:extLst>
              <a:ext uri="{FF2B5EF4-FFF2-40B4-BE49-F238E27FC236}">
                <a16:creationId xmlns:a16="http://schemas.microsoft.com/office/drawing/2014/main" id="{781C3495-D0C1-2A18-5615-035D05FDBA94}"/>
              </a:ext>
            </a:extLst>
          </p:cNvPr>
          <p:cNvSpPr/>
          <p:nvPr/>
        </p:nvSpPr>
        <p:spPr>
          <a:xfrm>
            <a:off x="2674342" y="80444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Equivalent Resistance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1599D15-C9EF-A049-4F4E-110B0DFBA6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1876" y="2017863"/>
            <a:ext cx="2892721" cy="1430109"/>
          </a:xfrm>
          <a:prstGeom prst="rect">
            <a:avLst/>
          </a:prstGeom>
        </p:spPr>
      </p:pic>
      <p:graphicFrame>
        <p:nvGraphicFramePr>
          <p:cNvPr id="15" name="Object 14">
            <a:extLst>
              <a:ext uri="{FF2B5EF4-FFF2-40B4-BE49-F238E27FC236}">
                <a16:creationId xmlns:a16="http://schemas.microsoft.com/office/drawing/2014/main" id="{F5497388-0D69-74FD-A94D-A8AF3DAAA279}"/>
              </a:ext>
            </a:extLst>
          </p:cNvPr>
          <p:cNvGraphicFramePr>
            <a:graphicFrameLocks noChangeAspect="1"/>
          </p:cNvGraphicFramePr>
          <p:nvPr>
            <p:extLst>
              <p:ext uri="{D42A27DB-BD31-4B8C-83A1-F6EECF244321}">
                <p14:modId xmlns:p14="http://schemas.microsoft.com/office/powerpoint/2010/main" val="2781869836"/>
              </p:ext>
            </p:extLst>
          </p:nvPr>
        </p:nvGraphicFramePr>
        <p:xfrm>
          <a:off x="3390135" y="3678405"/>
          <a:ext cx="1557337" cy="695325"/>
        </p:xfrm>
        <a:graphic>
          <a:graphicData uri="http://schemas.openxmlformats.org/presentationml/2006/ole">
            <mc:AlternateContent xmlns:mc="http://schemas.openxmlformats.org/markup-compatibility/2006">
              <mc:Choice xmlns:v="urn:schemas-microsoft-com:vml" Requires="v">
                <p:oleObj name="Equation" r:id="rId6" imgW="1015920" imgH="457200" progId="Equation.3">
                  <p:embed/>
                </p:oleObj>
              </mc:Choice>
              <mc:Fallback>
                <p:oleObj name="Equation" r:id="rId6" imgW="1015920" imgH="457200" progId="Equation.3">
                  <p:embed/>
                  <p:pic>
                    <p:nvPicPr>
                      <p:cNvPr id="12" name="Object 11"/>
                      <p:cNvPicPr>
                        <a:picLocks noChangeAspect="1" noChangeArrowheads="1"/>
                      </p:cNvPicPr>
                      <p:nvPr/>
                    </p:nvPicPr>
                    <p:blipFill>
                      <a:blip r:embed="rId7"/>
                      <a:srcRect/>
                      <a:stretch>
                        <a:fillRect/>
                      </a:stretch>
                    </p:blipFill>
                    <p:spPr bwMode="auto">
                      <a:xfrm>
                        <a:off x="3390135" y="3678405"/>
                        <a:ext cx="1557337" cy="695325"/>
                      </a:xfrm>
                      <a:prstGeom prst="rect">
                        <a:avLst/>
                      </a:prstGeom>
                      <a:noFill/>
                    </p:spPr>
                  </p:pic>
                </p:oleObj>
              </mc:Fallback>
            </mc:AlternateContent>
          </a:graphicData>
        </a:graphic>
      </p:graphicFrame>
      <p:pic>
        <p:nvPicPr>
          <p:cNvPr id="16" name="Picture 15">
            <a:extLst>
              <a:ext uri="{FF2B5EF4-FFF2-40B4-BE49-F238E27FC236}">
                <a16:creationId xmlns:a16="http://schemas.microsoft.com/office/drawing/2014/main" id="{D0B5D938-D416-AFFF-CB12-DAFB7A0067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3726" y="2089449"/>
            <a:ext cx="2994335" cy="1592493"/>
          </a:xfrm>
          <a:prstGeom prst="rect">
            <a:avLst/>
          </a:prstGeom>
        </p:spPr>
      </p:pic>
      <p:graphicFrame>
        <p:nvGraphicFramePr>
          <p:cNvPr id="17" name="Object 16">
            <a:extLst>
              <a:ext uri="{FF2B5EF4-FFF2-40B4-BE49-F238E27FC236}">
                <a16:creationId xmlns:a16="http://schemas.microsoft.com/office/drawing/2014/main" id="{F45EE977-DBE3-AEDB-B00B-FF52D893D5F0}"/>
              </a:ext>
            </a:extLst>
          </p:cNvPr>
          <p:cNvGraphicFramePr>
            <a:graphicFrameLocks noChangeAspect="1"/>
          </p:cNvGraphicFramePr>
          <p:nvPr>
            <p:extLst>
              <p:ext uri="{D42A27DB-BD31-4B8C-83A1-F6EECF244321}">
                <p14:modId xmlns:p14="http://schemas.microsoft.com/office/powerpoint/2010/main" val="469658623"/>
              </p:ext>
            </p:extLst>
          </p:nvPr>
        </p:nvGraphicFramePr>
        <p:xfrm>
          <a:off x="6246867" y="3678404"/>
          <a:ext cx="1519237" cy="695325"/>
        </p:xfrm>
        <a:graphic>
          <a:graphicData uri="http://schemas.openxmlformats.org/presentationml/2006/ole">
            <mc:AlternateContent xmlns:mc="http://schemas.openxmlformats.org/markup-compatibility/2006">
              <mc:Choice xmlns:v="urn:schemas-microsoft-com:vml" Requires="v">
                <p:oleObj name="Equation" r:id="rId9" imgW="990360" imgH="457200" progId="Equation.3">
                  <p:embed/>
                </p:oleObj>
              </mc:Choice>
              <mc:Fallback>
                <p:oleObj name="Equation" r:id="rId9" imgW="990360" imgH="457200" progId="Equation.3">
                  <p:embed/>
                  <p:pic>
                    <p:nvPicPr>
                      <p:cNvPr id="13" name="Object 12"/>
                      <p:cNvPicPr>
                        <a:picLocks noChangeAspect="1" noChangeArrowheads="1"/>
                      </p:cNvPicPr>
                      <p:nvPr/>
                    </p:nvPicPr>
                    <p:blipFill>
                      <a:blip r:embed="rId10"/>
                      <a:srcRect/>
                      <a:stretch>
                        <a:fillRect/>
                      </a:stretch>
                    </p:blipFill>
                    <p:spPr bwMode="auto">
                      <a:xfrm>
                        <a:off x="6246867" y="3678404"/>
                        <a:ext cx="1519237" cy="695325"/>
                      </a:xfrm>
                      <a:prstGeom prst="rect">
                        <a:avLst/>
                      </a:prstGeom>
                      <a:noFill/>
                    </p:spPr>
                  </p:pic>
                </p:oleObj>
              </mc:Fallback>
            </mc:AlternateContent>
          </a:graphicData>
        </a:graphic>
      </p:graphicFrame>
      <p:pic>
        <p:nvPicPr>
          <p:cNvPr id="18" name="Picture 17">
            <a:extLst>
              <a:ext uri="{FF2B5EF4-FFF2-40B4-BE49-F238E27FC236}">
                <a16:creationId xmlns:a16="http://schemas.microsoft.com/office/drawing/2014/main" id="{22EB5E7A-0DB4-B7B7-4D5B-6B8D9D4CAE0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629" y="5072358"/>
            <a:ext cx="3265713" cy="1535373"/>
          </a:xfrm>
          <a:prstGeom prst="rect">
            <a:avLst/>
          </a:prstGeom>
        </p:spPr>
      </p:pic>
      <p:graphicFrame>
        <p:nvGraphicFramePr>
          <p:cNvPr id="19" name="Object 18">
            <a:extLst>
              <a:ext uri="{FF2B5EF4-FFF2-40B4-BE49-F238E27FC236}">
                <a16:creationId xmlns:a16="http://schemas.microsoft.com/office/drawing/2014/main" id="{3D4EB494-1DEB-B36A-89A4-73F98ED03B3B}"/>
              </a:ext>
            </a:extLst>
          </p:cNvPr>
          <p:cNvGraphicFramePr>
            <a:graphicFrameLocks noChangeAspect="1"/>
          </p:cNvGraphicFramePr>
          <p:nvPr>
            <p:extLst>
              <p:ext uri="{D42A27DB-BD31-4B8C-83A1-F6EECF244321}">
                <p14:modId xmlns:p14="http://schemas.microsoft.com/office/powerpoint/2010/main" val="3717234485"/>
              </p:ext>
            </p:extLst>
          </p:nvPr>
        </p:nvGraphicFramePr>
        <p:xfrm>
          <a:off x="3514872" y="4484355"/>
          <a:ext cx="1558925" cy="695325"/>
        </p:xfrm>
        <a:graphic>
          <a:graphicData uri="http://schemas.openxmlformats.org/presentationml/2006/ole">
            <mc:AlternateContent xmlns:mc="http://schemas.openxmlformats.org/markup-compatibility/2006">
              <mc:Choice xmlns:v="urn:schemas-microsoft-com:vml" Requires="v">
                <p:oleObj name="Equation" r:id="rId12" imgW="1015920" imgH="457200" progId="Equation.3">
                  <p:embed/>
                </p:oleObj>
              </mc:Choice>
              <mc:Fallback>
                <p:oleObj name="Equation" r:id="rId12" imgW="1015920" imgH="457200" progId="Equation.3">
                  <p:embed/>
                  <p:pic>
                    <p:nvPicPr>
                      <p:cNvPr id="11" name="Object 10"/>
                      <p:cNvPicPr>
                        <a:picLocks noChangeAspect="1" noChangeArrowheads="1"/>
                      </p:cNvPicPr>
                      <p:nvPr/>
                    </p:nvPicPr>
                    <p:blipFill>
                      <a:blip r:embed="rId13"/>
                      <a:srcRect/>
                      <a:stretch>
                        <a:fillRect/>
                      </a:stretch>
                    </p:blipFill>
                    <p:spPr bwMode="auto">
                      <a:xfrm>
                        <a:off x="3514872" y="4484355"/>
                        <a:ext cx="1558925" cy="695325"/>
                      </a:xfrm>
                      <a:prstGeom prst="rect">
                        <a:avLst/>
                      </a:prstGeom>
                      <a:noFill/>
                    </p:spPr>
                  </p:pic>
                </p:oleObj>
              </mc:Fallback>
            </mc:AlternateContent>
          </a:graphicData>
        </a:graphic>
      </p:graphicFrame>
      <p:pic>
        <p:nvPicPr>
          <p:cNvPr id="20" name="Picture 19">
            <a:extLst>
              <a:ext uri="{FF2B5EF4-FFF2-40B4-BE49-F238E27FC236}">
                <a16:creationId xmlns:a16="http://schemas.microsoft.com/office/drawing/2014/main" id="{CCAB5E24-3461-2AFD-1E80-CE652914874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02431" y="5136433"/>
            <a:ext cx="1914691" cy="1430109"/>
          </a:xfrm>
          <a:prstGeom prst="rect">
            <a:avLst/>
          </a:prstGeom>
        </p:spPr>
      </p:pic>
      <p:graphicFrame>
        <p:nvGraphicFramePr>
          <p:cNvPr id="21" name="Object 20">
            <a:extLst>
              <a:ext uri="{FF2B5EF4-FFF2-40B4-BE49-F238E27FC236}">
                <a16:creationId xmlns:a16="http://schemas.microsoft.com/office/drawing/2014/main" id="{AC50E260-FFD5-4C78-426A-A5CEB5452E01}"/>
              </a:ext>
            </a:extLst>
          </p:cNvPr>
          <p:cNvGraphicFramePr>
            <a:graphicFrameLocks noChangeAspect="1"/>
          </p:cNvGraphicFramePr>
          <p:nvPr>
            <p:extLst>
              <p:ext uri="{D42A27DB-BD31-4B8C-83A1-F6EECF244321}">
                <p14:modId xmlns:p14="http://schemas.microsoft.com/office/powerpoint/2010/main" val="2881620706"/>
              </p:ext>
            </p:extLst>
          </p:nvPr>
        </p:nvGraphicFramePr>
        <p:xfrm>
          <a:off x="6246867" y="4441108"/>
          <a:ext cx="1577975" cy="695325"/>
        </p:xfrm>
        <a:graphic>
          <a:graphicData uri="http://schemas.openxmlformats.org/presentationml/2006/ole">
            <mc:AlternateContent xmlns:mc="http://schemas.openxmlformats.org/markup-compatibility/2006">
              <mc:Choice xmlns:v="urn:schemas-microsoft-com:vml" Requires="v">
                <p:oleObj name="Equation" r:id="rId15" imgW="1028520" imgH="457200" progId="Equation.3">
                  <p:embed/>
                </p:oleObj>
              </mc:Choice>
              <mc:Fallback>
                <p:oleObj name="Equation" r:id="rId15" imgW="1028520" imgH="457200" progId="Equation.3">
                  <p:embed/>
                  <p:pic>
                    <p:nvPicPr>
                      <p:cNvPr id="17" name="Object 16"/>
                      <p:cNvPicPr>
                        <a:picLocks noChangeAspect="1" noChangeArrowheads="1"/>
                      </p:cNvPicPr>
                      <p:nvPr/>
                    </p:nvPicPr>
                    <p:blipFill>
                      <a:blip r:embed="rId16"/>
                      <a:srcRect/>
                      <a:stretch>
                        <a:fillRect/>
                      </a:stretch>
                    </p:blipFill>
                    <p:spPr bwMode="auto">
                      <a:xfrm>
                        <a:off x="6246867" y="4441108"/>
                        <a:ext cx="1577975" cy="695325"/>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FC1CA4ED-E88C-71C4-B13A-ADD510102B0C}"/>
              </a:ext>
            </a:extLst>
          </p:cNvPr>
          <p:cNvGraphicFramePr>
            <a:graphicFrameLocks noChangeAspect="1"/>
          </p:cNvGraphicFramePr>
          <p:nvPr>
            <p:extLst>
              <p:ext uri="{D42A27DB-BD31-4B8C-83A1-F6EECF244321}">
                <p14:modId xmlns:p14="http://schemas.microsoft.com/office/powerpoint/2010/main" val="617686422"/>
              </p:ext>
            </p:extLst>
          </p:nvPr>
        </p:nvGraphicFramePr>
        <p:xfrm>
          <a:off x="7170980" y="5464068"/>
          <a:ext cx="1479550" cy="695325"/>
        </p:xfrm>
        <a:graphic>
          <a:graphicData uri="http://schemas.openxmlformats.org/presentationml/2006/ole">
            <mc:AlternateContent xmlns:mc="http://schemas.openxmlformats.org/markup-compatibility/2006">
              <mc:Choice xmlns:v="urn:schemas-microsoft-com:vml" Requires="v">
                <p:oleObj name="Equation" r:id="rId17" imgW="965160" imgH="457200" progId="Equation.3">
                  <p:embed/>
                </p:oleObj>
              </mc:Choice>
              <mc:Fallback>
                <p:oleObj name="Equation" r:id="rId17" imgW="965160" imgH="457200" progId="Equation.3">
                  <p:embed/>
                  <p:pic>
                    <p:nvPicPr>
                      <p:cNvPr id="12" name="Object 11"/>
                      <p:cNvPicPr>
                        <a:picLocks noChangeAspect="1" noChangeArrowheads="1"/>
                      </p:cNvPicPr>
                      <p:nvPr/>
                    </p:nvPicPr>
                    <p:blipFill>
                      <a:blip r:embed="rId18"/>
                      <a:srcRect/>
                      <a:stretch>
                        <a:fillRect/>
                      </a:stretch>
                    </p:blipFill>
                    <p:spPr bwMode="auto">
                      <a:xfrm>
                        <a:off x="7170980" y="5464068"/>
                        <a:ext cx="1479550" cy="695325"/>
                      </a:xfrm>
                      <a:prstGeom prst="rect">
                        <a:avLst/>
                      </a:prstGeom>
                      <a:noFill/>
                    </p:spPr>
                  </p:pic>
                </p:oleObj>
              </mc:Fallback>
            </mc:AlternateContent>
          </a:graphicData>
        </a:graphic>
      </p:graphicFrame>
      <p:pic>
        <p:nvPicPr>
          <p:cNvPr id="23" name="Picture 22">
            <a:extLst>
              <a:ext uri="{FF2B5EF4-FFF2-40B4-BE49-F238E27FC236}">
                <a16:creationId xmlns:a16="http://schemas.microsoft.com/office/drawing/2014/main" id="{EC8B6C8A-3D1C-5C71-11DA-3DCE0B82961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904597" y="5119944"/>
            <a:ext cx="1266383" cy="1440200"/>
          </a:xfrm>
          <a:prstGeom prst="rect">
            <a:avLst/>
          </a:prstGeom>
        </p:spPr>
      </p:pic>
      <p:sp>
        <p:nvSpPr>
          <p:cNvPr id="24" name="Rounded Rectangle 23">
            <a:extLst>
              <a:ext uri="{FF2B5EF4-FFF2-40B4-BE49-F238E27FC236}">
                <a16:creationId xmlns:a16="http://schemas.microsoft.com/office/drawing/2014/main" id="{8240B5B6-EA9D-358E-33BF-40814F006F99}"/>
              </a:ext>
            </a:extLst>
          </p:cNvPr>
          <p:cNvSpPr/>
          <p:nvPr/>
        </p:nvSpPr>
        <p:spPr>
          <a:xfrm>
            <a:off x="7170980" y="5072358"/>
            <a:ext cx="1577974" cy="1259169"/>
          </a:xfrm>
          <a:prstGeom prst="roundRect">
            <a:avLst/>
          </a:prstGeom>
          <a:solidFill>
            <a:schemeClr val="accent1">
              <a:lumMod val="60000"/>
              <a:lumOff val="40000"/>
              <a:alpha val="3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12378161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A74E-A32F-4A45-BCB0-AF23B944C7AF}"/>
              </a:ext>
            </a:extLst>
          </p:cNvPr>
          <p:cNvSpPr>
            <a:spLocks noGrp="1"/>
          </p:cNvSpPr>
          <p:nvPr>
            <p:ph type="title"/>
          </p:nvPr>
        </p:nvSpPr>
        <p:spPr/>
        <p:txBody>
          <a:bodyPr/>
          <a:lstStyle/>
          <a:p>
            <a:pPr algn="ctr" rtl="0"/>
            <a:r>
              <a:rPr lang="en-US" b="1" dirty="0"/>
              <a:t>Example</a:t>
            </a:r>
          </a:p>
        </p:txBody>
      </p:sp>
      <p:pic>
        <p:nvPicPr>
          <p:cNvPr id="4" name="Picture 3">
            <a:extLst>
              <a:ext uri="{FF2B5EF4-FFF2-40B4-BE49-F238E27FC236}">
                <a16:creationId xmlns:a16="http://schemas.microsoft.com/office/drawing/2014/main" id="{31990CB0-22BE-4C4E-9F4B-0AA5C57568D4}"/>
              </a:ext>
            </a:extLst>
          </p:cNvPr>
          <p:cNvPicPr/>
          <p:nvPr/>
        </p:nvPicPr>
        <p:blipFill>
          <a:blip r:embed="rId2"/>
          <a:stretch>
            <a:fillRect/>
          </a:stretch>
        </p:blipFill>
        <p:spPr>
          <a:xfrm>
            <a:off x="5527193" y="2317597"/>
            <a:ext cx="3616807" cy="2210920"/>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4B87AAA-713C-684B-83EE-AF103942F2EB}"/>
                  </a:ext>
                </a:extLst>
              </p:cNvPr>
              <p:cNvSpPr/>
              <p:nvPr/>
            </p:nvSpPr>
            <p:spPr>
              <a:xfrm>
                <a:off x="327066" y="2893399"/>
                <a:ext cx="5162550" cy="2246769"/>
              </a:xfrm>
              <a:prstGeom prst="rect">
                <a:avLst/>
              </a:prstGeom>
            </p:spPr>
            <p:txBody>
              <a:bodyPr wrap="square">
                <a:spAutoFit/>
              </a:bodyPr>
              <a:lstStyle/>
              <a:p>
                <a:pPr marL="0" marR="0">
                  <a:spcBef>
                    <a:spcPts val="0"/>
                  </a:spcBef>
                  <a:spcAft>
                    <a:spcPts val="0"/>
                  </a:spcAft>
                </a:pPr>
                <a:r>
                  <a:rPr lang="en-US" sz="2000" dirty="0">
                    <a:solidFill>
                      <a:srgbClr val="FF0000"/>
                    </a:solidFill>
                    <a:latin typeface="Cambria Math" panose="02040503050406030204" pitchFamily="18" charset="0"/>
                    <a:ea typeface="Times New Roman" panose="02020603050405020304" pitchFamily="18" charset="0"/>
                  </a:rPr>
                  <a:t>Determine:</a:t>
                </a:r>
                <a:endParaRPr lang="en-US" sz="2000" dirty="0">
                  <a:solidFill>
                    <a:srgbClr val="FF0000"/>
                  </a:solidFill>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Both"/>
                </a:pPr>
                <a:r>
                  <a:rPr lang="en-US" sz="2000" i="1" dirty="0">
                    <a:latin typeface="Cambria Math" panose="02040503050406030204" pitchFamily="18" charset="0"/>
                    <a:ea typeface="Times New Roman" panose="02020603050405020304" pitchFamily="18" charset="0"/>
                  </a:rPr>
                  <a:t>The combined power dissipated in the three resistors</a:t>
                </a:r>
                <a:endParaRPr lang="en-US" sz="2000" i="1" dirty="0">
                  <a:latin typeface="Times New Roman" panose="02020603050405020304" pitchFamily="18" charset="0"/>
                  <a:ea typeface="Times New Roman" panose="02020603050405020304" pitchFamily="18" charset="0"/>
                </a:endParaRPr>
              </a:p>
              <a:p>
                <a:pPr marL="342900" indent="-342900" algn="just">
                  <a:buFont typeface="+mj-lt"/>
                  <a:buAutoNum type="alphaLcParenBoth"/>
                </a:pPr>
                <a:r>
                  <a:rPr lang="en-US" sz="2000" i="1" dirty="0">
                    <a:latin typeface="Cambria Math" panose="02040503050406030204" pitchFamily="18" charset="0"/>
                    <a:ea typeface="Times New Roman" panose="02020603050405020304" pitchFamily="18" charset="0"/>
                  </a:rPr>
                  <a:t>Determine </a:t>
                </a:r>
                <a14:m>
                  <m:oMath xmlns:m="http://schemas.openxmlformats.org/officeDocument/2006/math">
                    <m:sSub>
                      <m:sSubPr>
                        <m:ctrlPr>
                          <a:rPr lang="en-US" sz="2000" i="1">
                            <a:latin typeface="Cambria Math" panose="02040503050406030204" pitchFamily="18" charset="0"/>
                            <a:ea typeface="Times New Roman" panose="02020603050405020304" pitchFamily="18" charset="0"/>
                          </a:rPr>
                        </m:ctrlPr>
                      </m:sSubPr>
                      <m:e>
                        <m:r>
                          <a:rPr lang="en-US" sz="2000" i="1" smtClean="0">
                            <a:latin typeface="Cambria Math" panose="02040503050406030204" pitchFamily="18" charset="0"/>
                            <a:ea typeface="Times New Roman" panose="02020603050405020304" pitchFamily="18" charset="0"/>
                          </a:rPr>
                          <m:t>𝑅</m:t>
                        </m:r>
                      </m:e>
                      <m:sub>
                        <m:r>
                          <a:rPr lang="en-US" sz="2000" i="1" smtClean="0">
                            <a:latin typeface="Cambria Math" panose="02040503050406030204" pitchFamily="18" charset="0"/>
                            <a:ea typeface="Times New Roman" panose="02020603050405020304" pitchFamily="18" charset="0"/>
                          </a:rPr>
                          <m:t>1</m:t>
                        </m:r>
                      </m:sub>
                    </m:sSub>
                  </m:oMath>
                </a14:m>
                <a:endParaRPr lang="en-US" sz="2000" i="1" dirty="0">
                  <a:latin typeface="Cambria Math" panose="02040503050406030204" pitchFamily="18" charset="0"/>
                  <a:ea typeface="Times New Roman" panose="02020603050405020304" pitchFamily="18" charset="0"/>
                </a:endParaRPr>
              </a:p>
              <a:p>
                <a:pPr marL="342900" marR="0" lvl="0" indent="-342900" algn="just">
                  <a:spcBef>
                    <a:spcPts val="0"/>
                  </a:spcBef>
                  <a:spcAft>
                    <a:spcPts val="0"/>
                  </a:spcAft>
                  <a:buFont typeface="+mj-lt"/>
                  <a:buAutoNum type="alphaLcParenBoth"/>
                </a:pPr>
                <a:r>
                  <a:rPr lang="en-US" sz="2000" i="1" dirty="0">
                    <a:latin typeface="Cambria Math" panose="02040503050406030204" pitchFamily="18" charset="0"/>
                    <a:ea typeface="Times New Roman" panose="02020603050405020304" pitchFamily="18" charset="0"/>
                  </a:rPr>
                  <a:t>The power supplied or dissipated in the dependent source</a:t>
                </a:r>
                <a:endParaRPr lang="en-US" sz="2000" i="1"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Both"/>
                </a:pPr>
                <a:r>
                  <a:rPr lang="en-US" sz="2000" i="1" dirty="0">
                    <a:latin typeface="Cambria Math" panose="02040503050406030204" pitchFamily="18" charset="0"/>
                    <a:ea typeface="Times New Roman" panose="02020603050405020304" pitchFamily="18" charset="0"/>
                  </a:rPr>
                  <a:t>Verify the conservation of power concept</a:t>
                </a:r>
                <a:endParaRPr lang="en-US" sz="2000" i="1" dirty="0">
                  <a:latin typeface="Times New Roman" panose="02020603050405020304" pitchFamily="18" charset="0"/>
                  <a:ea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84B87AAA-713C-684B-83EE-AF103942F2EB}"/>
                  </a:ext>
                </a:extLst>
              </p:cNvPr>
              <p:cNvSpPr>
                <a:spLocks noRot="1" noChangeAspect="1" noMove="1" noResize="1" noEditPoints="1" noAdjustHandles="1" noChangeArrowheads="1" noChangeShapeType="1" noTextEdit="1"/>
              </p:cNvSpPr>
              <p:nvPr/>
            </p:nvSpPr>
            <p:spPr>
              <a:xfrm>
                <a:off x="327066" y="2893399"/>
                <a:ext cx="5162550" cy="2246769"/>
              </a:xfrm>
              <a:prstGeom prst="rect">
                <a:avLst/>
              </a:prstGeom>
              <a:blipFill>
                <a:blip r:embed="rId3"/>
                <a:stretch>
                  <a:fillRect l="-1225" t="-1695" r="-1225" b="-3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669441D-6649-624F-A75B-5CF6D23DBE3D}"/>
                  </a:ext>
                </a:extLst>
              </p:cNvPr>
              <p:cNvSpPr/>
              <p:nvPr/>
            </p:nvSpPr>
            <p:spPr>
              <a:xfrm>
                <a:off x="289489" y="1189027"/>
                <a:ext cx="8553567" cy="1200329"/>
              </a:xfrm>
              <a:prstGeom prst="rect">
                <a:avLst/>
              </a:prstGeom>
            </p:spPr>
            <p:txBody>
              <a:bodyPr wrap="square">
                <a:spAutoFit/>
              </a:bodyPr>
              <a:lstStyle/>
              <a:p>
                <a:pPr marL="0" indent="0" algn="l" rtl="0">
                  <a:buNone/>
                </a:pPr>
                <a:r>
                  <a:rPr lang="en-US" dirty="0"/>
                  <a:t>In the circuit shown, the independent source delivers input power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𝑃</m:t>
                        </m:r>
                      </m:e>
                      <m:sub>
                        <m:r>
                          <a:rPr lang="en-US" b="0" i="1">
                            <a:latin typeface="Cambria Math" panose="02040503050406030204" pitchFamily="18" charset="0"/>
                          </a:rPr>
                          <m:t>𝑖𝑛</m:t>
                        </m:r>
                      </m:sub>
                    </m:sSub>
                    <m:r>
                      <a:rPr lang="en-US" b="0">
                        <a:latin typeface="Cambria Math" panose="02040503050406030204" pitchFamily="18" charset="0"/>
                      </a:rPr>
                      <m:t>=</m:t>
                    </m:r>
                    <m:r>
                      <a:rPr lang="en-US" b="0" i="1">
                        <a:latin typeface="Cambria Math" panose="02040503050406030204" pitchFamily="18" charset="0"/>
                      </a:rPr>
                      <m:t>15</m:t>
                    </m:r>
                    <m:r>
                      <a:rPr lang="en-US" b="0">
                        <a:latin typeface="Cambria Math" panose="02040503050406030204" pitchFamily="18" charset="0"/>
                      </a:rPr>
                      <m:t> </m:t>
                    </m:r>
                    <m:r>
                      <a:rPr lang="en-US" b="0" i="1">
                        <a:latin typeface="Cambria Math" panose="02040503050406030204" pitchFamily="18" charset="0"/>
                      </a:rPr>
                      <m:t>𝑊</m:t>
                    </m:r>
                  </m:oMath>
                </a14:m>
                <a:r>
                  <a:rPr lang="en-US" dirty="0"/>
                  <a:t> to the circuit. Assume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0</m:t>
                        </m:r>
                      </m:sub>
                    </m:sSub>
                    <m:r>
                      <a:rPr lang="en-US" b="0" i="1">
                        <a:latin typeface="Cambria Math" panose="02040503050406030204" pitchFamily="18" charset="0"/>
                      </a:rPr>
                      <m:t>=5 </m:t>
                    </m:r>
                    <m:r>
                      <a:rPr lang="en-US" b="0" i="1">
                        <a:latin typeface="Cambria Math" panose="02040503050406030204" pitchFamily="18" charset="0"/>
                      </a:rPr>
                      <m:t>𝑉</m:t>
                    </m:r>
                  </m:oMath>
                </a14:m>
                <a:r>
                  <a:rPr lang="en-US" dirty="0"/>
                  <a:t>, </a:t>
                </a:r>
                <a14:m>
                  <m:oMath xmlns:m="http://schemas.openxmlformats.org/officeDocument/2006/math">
                    <m:r>
                      <a:rPr lang="en-US" b="0" i="1">
                        <a:latin typeface="Cambria Math" panose="02040503050406030204" pitchFamily="18" charset="0"/>
                      </a:rPr>
                      <m:t>𝛽</m:t>
                    </m:r>
                    <m:r>
                      <a:rPr lang="en-US" b="0" i="1">
                        <a:latin typeface="Cambria Math" panose="02040503050406030204" pitchFamily="18" charset="0"/>
                      </a:rPr>
                      <m:t>=0.9</m:t>
                    </m:r>
                  </m:oMath>
                </a14:m>
                <a:r>
                  <a:rPr lang="en-US" dirty="0"/>
                  <a:t> , and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1">
                            <a:latin typeface="Cambria Math" panose="02040503050406030204" pitchFamily="18" charset="0"/>
                          </a:rPr>
                          <m:t>2</m:t>
                        </m:r>
                      </m:sub>
                    </m:sSub>
                    <m:r>
                      <a:rPr lang="en-US" b="0" i="1">
                        <a:latin typeface="Cambria Math" panose="02040503050406030204" pitchFamily="18" charset="0"/>
                      </a:rPr>
                      <m:t>=10 </m:t>
                    </m:r>
                    <m:r>
                      <a:rPr lang="en-US" b="0" i="1">
                        <a:latin typeface="Cambria Math" panose="02040503050406030204" pitchFamily="18" charset="0"/>
                      </a:rPr>
                      <m:t>𝛺</m:t>
                    </m:r>
                  </m:oMath>
                </a14:m>
                <a:r>
                  <a:rPr lang="en-US" dirty="0"/>
                  <a:t> .</a:t>
                </a:r>
              </a:p>
            </p:txBody>
          </p:sp>
        </mc:Choice>
        <mc:Fallback xmlns="">
          <p:sp>
            <p:nvSpPr>
              <p:cNvPr id="8" name="Rectangle 7">
                <a:extLst>
                  <a:ext uri="{FF2B5EF4-FFF2-40B4-BE49-F238E27FC236}">
                    <a16:creationId xmlns:a16="http://schemas.microsoft.com/office/drawing/2014/main" id="{5669441D-6649-624F-A75B-5CF6D23DBE3D}"/>
                  </a:ext>
                </a:extLst>
              </p:cNvPr>
              <p:cNvSpPr>
                <a:spLocks noRot="1" noChangeAspect="1" noMove="1" noResize="1" noEditPoints="1" noAdjustHandles="1" noChangeArrowheads="1" noChangeShapeType="1" noTextEdit="1"/>
              </p:cNvSpPr>
              <p:nvPr/>
            </p:nvSpPr>
            <p:spPr>
              <a:xfrm>
                <a:off x="289489" y="1189027"/>
                <a:ext cx="8553567" cy="1200329"/>
              </a:xfrm>
              <a:prstGeom prst="rect">
                <a:avLst/>
              </a:prstGeom>
              <a:blipFill>
                <a:blip r:embed="rId4"/>
                <a:stretch>
                  <a:fillRect l="-1037" t="-4167" b="-11458"/>
                </a:stretch>
              </a:blipFill>
            </p:spPr>
            <p:txBody>
              <a:bodyPr/>
              <a:lstStyle/>
              <a:p>
                <a:r>
                  <a:rPr lang="en-US">
                    <a:noFill/>
                  </a:rPr>
                  <a:t> </a:t>
                </a:r>
              </a:p>
            </p:txBody>
          </p:sp>
        </mc:Fallback>
      </mc:AlternateContent>
    </p:spTree>
    <p:extLst>
      <p:ext uri="{BB962C8B-B14F-4D97-AF65-F5344CB8AC3E}">
        <p14:creationId xmlns:p14="http://schemas.microsoft.com/office/powerpoint/2010/main" val="426582982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C39EE1-1906-5E41-ADB0-608735B4BB38}"/>
              </a:ext>
            </a:extLst>
          </p:cNvPr>
          <p:cNvPicPr/>
          <p:nvPr/>
        </p:nvPicPr>
        <p:blipFill>
          <a:blip r:embed="rId2"/>
          <a:stretch>
            <a:fillRect/>
          </a:stretch>
        </p:blipFill>
        <p:spPr>
          <a:xfrm>
            <a:off x="5863904" y="2700707"/>
            <a:ext cx="2295522" cy="1284064"/>
          </a:xfrm>
          <a:prstGeom prst="rect">
            <a:avLst/>
          </a:prstGeom>
        </p:spPr>
      </p:pic>
      <p:sp>
        <p:nvSpPr>
          <p:cNvPr id="2" name="Title 1">
            <a:extLst>
              <a:ext uri="{FF2B5EF4-FFF2-40B4-BE49-F238E27FC236}">
                <a16:creationId xmlns:a16="http://schemas.microsoft.com/office/drawing/2014/main" id="{5FF2A74E-A32F-4A45-BCB0-AF23B944C7AF}"/>
              </a:ext>
            </a:extLst>
          </p:cNvPr>
          <p:cNvSpPr>
            <a:spLocks noGrp="1"/>
          </p:cNvSpPr>
          <p:nvPr>
            <p:ph type="title"/>
          </p:nvPr>
        </p:nvSpPr>
        <p:spPr/>
        <p:txBody>
          <a:bodyPr/>
          <a:lstStyle/>
          <a:p>
            <a:pPr algn="ctr" rtl="0"/>
            <a:r>
              <a:rPr lang="en-US" b="1" dirty="0"/>
              <a:t>Example</a:t>
            </a:r>
          </a:p>
        </p:txBody>
      </p:sp>
      <p:pic>
        <p:nvPicPr>
          <p:cNvPr id="4" name="Picture 3">
            <a:extLst>
              <a:ext uri="{FF2B5EF4-FFF2-40B4-BE49-F238E27FC236}">
                <a16:creationId xmlns:a16="http://schemas.microsoft.com/office/drawing/2014/main" id="{31990CB0-22BE-4C4E-9F4B-0AA5C57568D4}"/>
              </a:ext>
            </a:extLst>
          </p:cNvPr>
          <p:cNvPicPr/>
          <p:nvPr/>
        </p:nvPicPr>
        <p:blipFill>
          <a:blip r:embed="rId2"/>
          <a:stretch>
            <a:fillRect/>
          </a:stretch>
        </p:blipFill>
        <p:spPr>
          <a:xfrm>
            <a:off x="6123333" y="4793987"/>
            <a:ext cx="2771023" cy="1635598"/>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3BF7A9C-A461-384F-9CAB-22D823636B6C}"/>
                  </a:ext>
                </a:extLst>
              </p:cNvPr>
              <p:cNvSpPr/>
              <p:nvPr/>
            </p:nvSpPr>
            <p:spPr>
              <a:xfrm>
                <a:off x="97420" y="1573361"/>
                <a:ext cx="8284580" cy="830997"/>
              </a:xfrm>
              <a:prstGeom prst="rect">
                <a:avLst/>
              </a:prstGeom>
            </p:spPr>
            <p:txBody>
              <a:bodyPr wrap="square">
                <a:spAutoFit/>
              </a:bodyPr>
              <a:lstStyle/>
              <a:p>
                <a:pPr marL="342900" marR="0" lvl="0" indent="-342900" algn="just">
                  <a:spcBef>
                    <a:spcPts val="0"/>
                  </a:spcBef>
                  <a:spcAft>
                    <a:spcPts val="0"/>
                  </a:spcAft>
                  <a:buFont typeface="+mj-lt"/>
                  <a:buAutoNum type="alphaLcParenBoth"/>
                </a:pPr>
                <a:r>
                  <a:rPr lang="en-US" dirty="0">
                    <a:latin typeface="Cambria Math" panose="02040503050406030204" pitchFamily="18" charset="0"/>
                    <a:ea typeface="Times New Roman" panose="02020603050405020304" pitchFamily="18" charset="0"/>
                  </a:rPr>
                  <a:t>The input power supplied by the independent voltage source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𝑉</m:t>
                        </m:r>
                      </m:e>
                      <m:sub>
                        <m:r>
                          <a:rPr lang="en-US" i="1">
                            <a:latin typeface="Cambria Math" panose="02040503050406030204" pitchFamily="18" charset="0"/>
                            <a:ea typeface="Times New Roman" panose="02020603050405020304" pitchFamily="18" charset="0"/>
                          </a:rPr>
                          <m:t>𝑜</m:t>
                        </m:r>
                      </m:sub>
                    </m:sSub>
                  </m:oMath>
                </a14:m>
                <a:r>
                  <a:rPr lang="en-US" dirty="0">
                    <a:latin typeface="Cambria Math" panose="02040503050406030204" pitchFamily="18" charset="0"/>
                    <a:ea typeface="Times New Roman" panose="02020603050405020304" pitchFamily="18" charset="0"/>
                  </a:rPr>
                  <a:t> is given by</a:t>
                </a:r>
                <a:endParaRPr lang="en-US" dirty="0">
                  <a:latin typeface="Times New Roman" panose="02020603050405020304" pitchFamily="18" charset="0"/>
                  <a:ea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23BF7A9C-A461-384F-9CAB-22D823636B6C}"/>
                  </a:ext>
                </a:extLst>
              </p:cNvPr>
              <p:cNvSpPr>
                <a:spLocks noRot="1" noChangeAspect="1" noMove="1" noResize="1" noEditPoints="1" noAdjustHandles="1" noChangeArrowheads="1" noChangeShapeType="1" noTextEdit="1"/>
              </p:cNvSpPr>
              <p:nvPr/>
            </p:nvSpPr>
            <p:spPr>
              <a:xfrm>
                <a:off x="97420" y="1573361"/>
                <a:ext cx="8284580" cy="830997"/>
              </a:xfrm>
              <a:prstGeom prst="rect">
                <a:avLst/>
              </a:prstGeom>
              <a:blipFill>
                <a:blip r:embed="rId3"/>
                <a:stretch>
                  <a:fillRect l="-766" t="-4478" r="-1225" b="-1492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14797E61-122B-014B-86C4-DAA0025DA633}"/>
              </a:ext>
            </a:extLst>
          </p:cNvPr>
          <p:cNvSpPr/>
          <p:nvPr/>
        </p:nvSpPr>
        <p:spPr>
          <a:xfrm>
            <a:off x="-150276" y="1148636"/>
            <a:ext cx="1821332" cy="461665"/>
          </a:xfrm>
          <a:prstGeom prst="rect">
            <a:avLst/>
          </a:prstGeom>
        </p:spPr>
        <p:txBody>
          <a:bodyPr wrap="none">
            <a:spAutoFit/>
          </a:bodyPr>
          <a:lstStyle/>
          <a:p>
            <a:pPr marL="457200" marR="0">
              <a:spcBef>
                <a:spcPts val="0"/>
              </a:spcBef>
              <a:spcAft>
                <a:spcPts val="0"/>
              </a:spcAft>
            </a:pPr>
            <a:r>
              <a:rPr lang="en-US" b="1" dirty="0">
                <a:latin typeface="Cambria Math" panose="02040503050406030204" pitchFamily="18" charset="0"/>
                <a:ea typeface="Times New Roman" panose="02020603050405020304" pitchFamily="18" charset="0"/>
              </a:rPr>
              <a:t>Solution:</a:t>
            </a:r>
            <a:endParaRPr lang="en-US" dirty="0">
              <a:latin typeface="Times New Roman" panose="02020603050405020304" pitchFamily="18" charset="0"/>
              <a:ea typeface="Times New Roman" panose="02020603050405020304" pitchFamily="18" charset="0"/>
            </a:endParaRPr>
          </a:p>
        </p:txBody>
      </p:sp>
      <p:sp>
        <p:nvSpPr>
          <p:cNvPr id="3" name="Rounded Rectangle 2">
            <a:extLst>
              <a:ext uri="{FF2B5EF4-FFF2-40B4-BE49-F238E27FC236}">
                <a16:creationId xmlns:a16="http://schemas.microsoft.com/office/drawing/2014/main" id="{FF4D41BE-C50C-054E-8E95-0AAE7B7C448B}"/>
              </a:ext>
            </a:extLst>
          </p:cNvPr>
          <p:cNvSpPr/>
          <p:nvPr/>
        </p:nvSpPr>
        <p:spPr>
          <a:xfrm>
            <a:off x="6476299" y="2683633"/>
            <a:ext cx="2065090" cy="1403405"/>
          </a:xfrm>
          <a:prstGeom prst="roundRect">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
        <p:nvSpPr>
          <p:cNvPr id="5" name="Rectangle 4">
            <a:extLst>
              <a:ext uri="{FF2B5EF4-FFF2-40B4-BE49-F238E27FC236}">
                <a16:creationId xmlns:a16="http://schemas.microsoft.com/office/drawing/2014/main" id="{7D47D7EB-B265-ED4A-9503-0F451C58C655}"/>
              </a:ext>
            </a:extLst>
          </p:cNvPr>
          <p:cNvSpPr/>
          <p:nvPr/>
        </p:nvSpPr>
        <p:spPr>
          <a:xfrm>
            <a:off x="6600584" y="3111906"/>
            <a:ext cx="1816523" cy="461665"/>
          </a:xfrm>
          <a:prstGeom prst="rect">
            <a:avLst/>
          </a:prstGeom>
        </p:spPr>
        <p:txBody>
          <a:bodyPr wrap="none">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rgbClr val="000000"/>
                </a:solidFill>
              </a:rPr>
              <a:t>The Network</a:t>
            </a:r>
          </a:p>
        </p:txBody>
      </p:sp>
      <p:cxnSp>
        <p:nvCxnSpPr>
          <p:cNvPr id="10" name="Straight Arrow Connector 9">
            <a:extLst>
              <a:ext uri="{FF2B5EF4-FFF2-40B4-BE49-F238E27FC236}">
                <a16:creationId xmlns:a16="http://schemas.microsoft.com/office/drawing/2014/main" id="{5ECEB688-FAE9-5F43-967D-4BFCEFFF37A4}"/>
              </a:ext>
            </a:extLst>
          </p:cNvPr>
          <p:cNvCxnSpPr>
            <a:cxnSpLocks/>
          </p:cNvCxnSpPr>
          <p:nvPr/>
        </p:nvCxnSpPr>
        <p:spPr>
          <a:xfrm>
            <a:off x="6301684" y="3682767"/>
            <a:ext cx="174617" cy="0"/>
          </a:xfrm>
          <a:prstGeom prst="straightConnector1">
            <a:avLst/>
          </a:prstGeom>
          <a:noFill/>
          <a:ln w="25400" cap="flat">
            <a:solidFill>
              <a:schemeClr val="tx1"/>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E37597AC-BD3F-0C4A-95E5-C9AFA8B70DBE}"/>
              </a:ext>
            </a:extLst>
          </p:cNvPr>
          <p:cNvCxnSpPr>
            <a:cxnSpLocks/>
          </p:cNvCxnSpPr>
          <p:nvPr/>
        </p:nvCxnSpPr>
        <p:spPr>
          <a:xfrm>
            <a:off x="6296628" y="3669175"/>
            <a:ext cx="0" cy="775503"/>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16" name="Picture 15">
            <a:extLst>
              <a:ext uri="{FF2B5EF4-FFF2-40B4-BE49-F238E27FC236}">
                <a16:creationId xmlns:a16="http://schemas.microsoft.com/office/drawing/2014/main" id="{567CE38A-5799-684A-A7A9-3B5DF0E5F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109" y="4339033"/>
            <a:ext cx="389109" cy="332166"/>
          </a:xfrm>
          <a:prstGeom prst="rect">
            <a:avLst/>
          </a:prstGeom>
        </p:spPr>
      </p:pic>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9C34E16A-991B-6840-894C-59EED495ECE2}"/>
                  </a:ext>
                </a:extLst>
              </p14:cNvPr>
              <p14:cNvContentPartPr/>
              <p14:nvPr/>
            </p14:nvContentPartPr>
            <p14:xfrm>
              <a:off x="6124502" y="2900816"/>
              <a:ext cx="223920" cy="247680"/>
            </p14:xfrm>
          </p:contentPart>
        </mc:Choice>
        <mc:Fallback xmlns="">
          <p:pic>
            <p:nvPicPr>
              <p:cNvPr id="17" name="Ink 16">
                <a:extLst>
                  <a:ext uri="{FF2B5EF4-FFF2-40B4-BE49-F238E27FC236}">
                    <a16:creationId xmlns:a16="http://schemas.microsoft.com/office/drawing/2014/main" id="{9C34E16A-991B-6840-894C-59EED495ECE2}"/>
                  </a:ext>
                </a:extLst>
              </p:cNvPr>
              <p:cNvPicPr/>
              <p:nvPr/>
            </p:nvPicPr>
            <p:blipFill>
              <a:blip r:embed="rId6"/>
              <a:stretch>
                <a:fillRect/>
              </a:stretch>
            </p:blipFill>
            <p:spPr>
              <a:xfrm>
                <a:off x="6115502" y="2892176"/>
                <a:ext cx="2415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E5FE02BB-C1A3-D34A-9D47-8F35ED16A0CF}"/>
                  </a:ext>
                </a:extLst>
              </p14:cNvPr>
              <p14:cNvContentPartPr/>
              <p14:nvPr/>
            </p14:nvContentPartPr>
            <p14:xfrm>
              <a:off x="5984822" y="2971016"/>
              <a:ext cx="46440" cy="97200"/>
            </p14:xfrm>
          </p:contentPart>
        </mc:Choice>
        <mc:Fallback xmlns="">
          <p:pic>
            <p:nvPicPr>
              <p:cNvPr id="18" name="Ink 17">
                <a:extLst>
                  <a:ext uri="{FF2B5EF4-FFF2-40B4-BE49-F238E27FC236}">
                    <a16:creationId xmlns:a16="http://schemas.microsoft.com/office/drawing/2014/main" id="{E5FE02BB-C1A3-D34A-9D47-8F35ED16A0CF}"/>
                  </a:ext>
                </a:extLst>
              </p:cNvPr>
              <p:cNvPicPr/>
              <p:nvPr/>
            </p:nvPicPr>
            <p:blipFill>
              <a:blip r:embed="rId8"/>
              <a:stretch>
                <a:fillRect/>
              </a:stretch>
            </p:blipFill>
            <p:spPr>
              <a:xfrm>
                <a:off x="5975822" y="2962376"/>
                <a:ext cx="64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12825930-838F-A94C-881B-E3675CBB1602}"/>
                  </a:ext>
                </a:extLst>
              </p14:cNvPr>
              <p14:cNvContentPartPr/>
              <p14:nvPr/>
            </p14:nvContentPartPr>
            <p14:xfrm>
              <a:off x="6038822" y="2850056"/>
              <a:ext cx="360" cy="360"/>
            </p14:xfrm>
          </p:contentPart>
        </mc:Choice>
        <mc:Fallback xmlns="">
          <p:pic>
            <p:nvPicPr>
              <p:cNvPr id="19" name="Ink 18">
                <a:extLst>
                  <a:ext uri="{FF2B5EF4-FFF2-40B4-BE49-F238E27FC236}">
                    <a16:creationId xmlns:a16="http://schemas.microsoft.com/office/drawing/2014/main" id="{12825930-838F-A94C-881B-E3675CBB1602}"/>
                  </a:ext>
                </a:extLst>
              </p:cNvPr>
              <p:cNvPicPr/>
              <p:nvPr/>
            </p:nvPicPr>
            <p:blipFill>
              <a:blip r:embed="rId10"/>
              <a:stretch>
                <a:fillRect/>
              </a:stretch>
            </p:blipFill>
            <p:spPr>
              <a:xfrm>
                <a:off x="6029822" y="28410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4BD444F6-B412-5B4D-8045-9528AC8AB3C3}"/>
                  </a:ext>
                </a:extLst>
              </p14:cNvPr>
              <p14:cNvContentPartPr/>
              <p14:nvPr/>
            </p14:nvContentPartPr>
            <p14:xfrm>
              <a:off x="6477302" y="5094296"/>
              <a:ext cx="185040" cy="281880"/>
            </p14:xfrm>
          </p:contentPart>
        </mc:Choice>
        <mc:Fallback xmlns="">
          <p:pic>
            <p:nvPicPr>
              <p:cNvPr id="20" name="Ink 19">
                <a:extLst>
                  <a:ext uri="{FF2B5EF4-FFF2-40B4-BE49-F238E27FC236}">
                    <a16:creationId xmlns:a16="http://schemas.microsoft.com/office/drawing/2014/main" id="{4BD444F6-B412-5B4D-8045-9528AC8AB3C3}"/>
                  </a:ext>
                </a:extLst>
              </p:cNvPr>
              <p:cNvPicPr/>
              <p:nvPr/>
            </p:nvPicPr>
            <p:blipFill>
              <a:blip r:embed="rId12"/>
              <a:stretch>
                <a:fillRect/>
              </a:stretch>
            </p:blipFill>
            <p:spPr>
              <a:xfrm>
                <a:off x="6468302" y="5085656"/>
                <a:ext cx="202680" cy="299520"/>
              </a:xfrm>
              <a:prstGeom prst="rect">
                <a:avLst/>
              </a:prstGeom>
            </p:spPr>
          </p:pic>
        </mc:Fallback>
      </mc:AlternateContent>
      <p:grpSp>
        <p:nvGrpSpPr>
          <p:cNvPr id="24" name="Group 23">
            <a:extLst>
              <a:ext uri="{FF2B5EF4-FFF2-40B4-BE49-F238E27FC236}">
                <a16:creationId xmlns:a16="http://schemas.microsoft.com/office/drawing/2014/main" id="{4E42F5A0-B9DA-E14C-A72F-720EB2455528}"/>
              </a:ext>
            </a:extLst>
          </p:cNvPr>
          <p:cNvGrpSpPr/>
          <p:nvPr/>
        </p:nvGrpSpPr>
        <p:grpSpPr>
          <a:xfrm>
            <a:off x="6239342" y="5104016"/>
            <a:ext cx="83880" cy="175680"/>
            <a:chOff x="6239342" y="5104016"/>
            <a:chExt cx="83880" cy="175680"/>
          </a:xfrm>
        </p:grpSpPr>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D3AAE189-4D99-9049-B207-4BC80DB06FC0}"/>
                    </a:ext>
                  </a:extLst>
                </p14:cNvPr>
                <p14:cNvContentPartPr/>
                <p14:nvPr/>
              </p14:nvContentPartPr>
              <p14:xfrm>
                <a:off x="6239342" y="5168096"/>
                <a:ext cx="83880" cy="111600"/>
              </p14:xfrm>
            </p:contentPart>
          </mc:Choice>
          <mc:Fallback xmlns="">
            <p:pic>
              <p:nvPicPr>
                <p:cNvPr id="21" name="Ink 20">
                  <a:extLst>
                    <a:ext uri="{FF2B5EF4-FFF2-40B4-BE49-F238E27FC236}">
                      <a16:creationId xmlns:a16="http://schemas.microsoft.com/office/drawing/2014/main" id="{D3AAE189-4D99-9049-B207-4BC80DB06FC0}"/>
                    </a:ext>
                  </a:extLst>
                </p:cNvPr>
                <p:cNvPicPr/>
                <p:nvPr/>
              </p:nvPicPr>
              <p:blipFill>
                <a:blip r:embed="rId14"/>
                <a:stretch>
                  <a:fillRect/>
                </a:stretch>
              </p:blipFill>
              <p:spPr>
                <a:xfrm>
                  <a:off x="6230702" y="5159096"/>
                  <a:ext cx="101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E4EABBE8-0E37-344F-87FC-33909E17110B}"/>
                    </a:ext>
                  </a:extLst>
                </p14:cNvPr>
                <p14:cNvContentPartPr/>
                <p14:nvPr/>
              </p14:nvContentPartPr>
              <p14:xfrm>
                <a:off x="6298742" y="5104016"/>
                <a:ext cx="360" cy="360"/>
              </p14:xfrm>
            </p:contentPart>
          </mc:Choice>
          <mc:Fallback xmlns="">
            <p:pic>
              <p:nvPicPr>
                <p:cNvPr id="23" name="Ink 22">
                  <a:extLst>
                    <a:ext uri="{FF2B5EF4-FFF2-40B4-BE49-F238E27FC236}">
                      <a16:creationId xmlns:a16="http://schemas.microsoft.com/office/drawing/2014/main" id="{E4EABBE8-0E37-344F-87FC-33909E17110B}"/>
                    </a:ext>
                  </a:extLst>
                </p:cNvPr>
                <p:cNvPicPr/>
                <p:nvPr/>
              </p:nvPicPr>
              <p:blipFill>
                <a:blip r:embed="rId10"/>
                <a:stretch>
                  <a:fillRect/>
                </a:stretch>
              </p:blipFill>
              <p:spPr>
                <a:xfrm>
                  <a:off x="6289742" y="5095376"/>
                  <a:ext cx="18000" cy="18000"/>
                </a:xfrm>
                <a:prstGeom prst="rect">
                  <a:avLst/>
                </a:prstGeom>
              </p:spPr>
            </p:pic>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2C47B35-5D3E-A2D5-BCD1-F314443BB0DD}"/>
                  </a:ext>
                </a:extLst>
              </p:cNvPr>
              <p:cNvSpPr txBox="1"/>
              <p:nvPr/>
            </p:nvSpPr>
            <p:spPr>
              <a:xfrm>
                <a:off x="139803" y="3556705"/>
                <a:ext cx="4647302" cy="8561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45720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𝑥</m:t>
                          </m:r>
                        </m:sub>
                      </m:sSub>
                      <m:r>
                        <a:rPr lang="en-US" i="1">
                          <a:latin typeface="Cambria Math" panose="02040503050406030204" pitchFamily="18" charset="0"/>
                          <a:ea typeface="Times New Roman" panose="02020603050405020304" pitchFamily="18" charset="0"/>
                        </a:rPr>
                        <m:t>=</m:t>
                      </m:r>
                      <m:r>
                        <a:rPr lang="en-US" b="0" i="1" smtClean="0">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𝑖𝑛</m:t>
                              </m:r>
                            </m:sub>
                          </m:sSub>
                        </m:num>
                        <m:den>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𝑉</m:t>
                              </m:r>
                            </m:e>
                            <m:sub>
                              <m:r>
                                <a:rPr lang="en-US" i="1">
                                  <a:latin typeface="Cambria Math" panose="02040503050406030204" pitchFamily="18" charset="0"/>
                                  <a:ea typeface="Times New Roman" panose="02020603050405020304" pitchFamily="18" charset="0"/>
                                </a:rPr>
                                <m:t>𝑜</m:t>
                              </m:r>
                            </m:sub>
                          </m:sSub>
                        </m:den>
                      </m:f>
                      <m:r>
                        <a:rPr lang="en-US" i="1">
                          <a:latin typeface="Cambria Math" panose="02040503050406030204" pitchFamily="18" charset="0"/>
                          <a:ea typeface="Times New Roman" panose="02020603050405020304" pitchFamily="18" charset="0"/>
                        </a:rPr>
                        <m:t>=</m:t>
                      </m:r>
                      <m:r>
                        <a:rPr lang="en-US" b="0" i="1" smtClean="0">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b="0" i="1" smtClean="0">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15</m:t>
                          </m:r>
                          <m:r>
                            <a:rPr lang="en-US" i="1">
                              <a:latin typeface="Cambria Math" panose="02040503050406030204" pitchFamily="18" charset="0"/>
                              <a:ea typeface="Times New Roman" panose="02020603050405020304" pitchFamily="18" charset="0"/>
                            </a:rPr>
                            <m:t>𝑊</m:t>
                          </m:r>
                        </m:num>
                        <m:den>
                          <m:r>
                            <a:rPr lang="en-US" i="1">
                              <a:latin typeface="Cambria Math" panose="02040503050406030204" pitchFamily="18" charset="0"/>
                              <a:ea typeface="Times New Roman" panose="02020603050405020304" pitchFamily="18" charset="0"/>
                            </a:rPr>
                            <m:t>5</m:t>
                          </m:r>
                          <m:r>
                            <a:rPr lang="en-US" i="1">
                              <a:latin typeface="Cambria Math" panose="02040503050406030204" pitchFamily="18" charset="0"/>
                              <a:ea typeface="Times New Roman" panose="02020603050405020304" pitchFamily="18" charset="0"/>
                            </a:rPr>
                            <m:t>𝑉</m:t>
                          </m:r>
                        </m:den>
                      </m:f>
                      <m:r>
                        <a:rPr lang="en-US" i="1">
                          <a:latin typeface="Cambria Math" panose="02040503050406030204" pitchFamily="18" charset="0"/>
                          <a:ea typeface="Times New Roman" panose="02020603050405020304" pitchFamily="18" charset="0"/>
                        </a:rPr>
                        <m:t>=3</m:t>
                      </m:r>
                      <m:r>
                        <a:rPr lang="en-US" i="1">
                          <a:latin typeface="Cambria Math" panose="02040503050406030204" pitchFamily="18" charset="0"/>
                          <a:ea typeface="Times New Roman" panose="02020603050405020304" pitchFamily="18" charset="0"/>
                        </a:rPr>
                        <m:t>𝐴</m:t>
                      </m:r>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32C47B35-5D3E-A2D5-BCD1-F314443BB0DD}"/>
                  </a:ext>
                </a:extLst>
              </p:cNvPr>
              <p:cNvSpPr txBox="1">
                <a:spLocks noRot="1" noChangeAspect="1" noMove="1" noResize="1" noEditPoints="1" noAdjustHandles="1" noChangeArrowheads="1" noChangeShapeType="1" noTextEdit="1"/>
              </p:cNvSpPr>
              <p:nvPr/>
            </p:nvSpPr>
            <p:spPr>
              <a:xfrm>
                <a:off x="139803" y="3556705"/>
                <a:ext cx="4647302" cy="856132"/>
              </a:xfrm>
              <a:prstGeom prst="rect">
                <a:avLst/>
              </a:prstGeom>
              <a:blipFill>
                <a:blip r:embed="rId1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AEF9B9-3D39-27B0-BC4E-7CD9606A9D8D}"/>
                  </a:ext>
                </a:extLst>
              </p:cNvPr>
              <p:cNvSpPr txBox="1"/>
              <p:nvPr/>
            </p:nvSpPr>
            <p:spPr>
              <a:xfrm>
                <a:off x="0" y="2620255"/>
                <a:ext cx="4991549"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685800" marR="0" algn="just">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𝑖𝑛</m:t>
                          </m:r>
                        </m:sub>
                      </m:sSub>
                      <m:r>
                        <a:rPr lang="en-US" i="1">
                          <a:latin typeface="Cambria Math" panose="02040503050406030204" pitchFamily="18" charset="0"/>
                          <a:ea typeface="Times New Roman" panose="02020603050405020304" pitchFamily="18" charset="0"/>
                        </a:rPr>
                        <m:t>=</m:t>
                      </m:r>
                      <m:r>
                        <a:rPr lang="en-US" b="0" i="1" smtClean="0">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𝑉</m:t>
                          </m:r>
                        </m:e>
                        <m:sub>
                          <m:r>
                            <a:rPr lang="en-US" i="1">
                              <a:latin typeface="Cambria Math" panose="02040503050406030204" pitchFamily="18" charset="0"/>
                              <a:ea typeface="Times New Roman" panose="02020603050405020304" pitchFamily="18" charset="0"/>
                            </a:rPr>
                            <m:t>𝑜</m:t>
                          </m:r>
                        </m:sub>
                      </m:sSub>
                      <m:r>
                        <a:rPr lang="en-US" b="0" i="1" smtClean="0">
                          <a:latin typeface="Cambria Math" panose="02040503050406030204" pitchFamily="18" charset="0"/>
                          <a:ea typeface="Times New Roman" panose="02020603050405020304" pitchFamily="18" charset="0"/>
                        </a:rPr>
                        <m:t>𝑖</m:t>
                      </m:r>
                      <m:r>
                        <a:rPr lang="en-US" b="0" i="1" smtClean="0">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𝑉</m:t>
                          </m:r>
                        </m:e>
                        <m:sub>
                          <m:r>
                            <a:rPr lang="en-US" i="1">
                              <a:latin typeface="Cambria Math" panose="02040503050406030204" pitchFamily="18" charset="0"/>
                              <a:ea typeface="Times New Roman" panose="02020603050405020304" pitchFamily="18" charset="0"/>
                            </a:rPr>
                            <m:t>𝑜</m:t>
                          </m:r>
                        </m:sub>
                      </m:sSub>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𝑥</m:t>
                          </m:r>
                        </m:sub>
                      </m:sSub>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EAEF9B9-3D39-27B0-BC4E-7CD9606A9D8D}"/>
                  </a:ext>
                </a:extLst>
              </p:cNvPr>
              <p:cNvSpPr txBox="1">
                <a:spLocks noRot="1" noChangeAspect="1" noMove="1" noResize="1" noEditPoints="1" noAdjustHandles="1" noChangeArrowheads="1" noChangeShapeType="1" noTextEdit="1"/>
              </p:cNvSpPr>
              <p:nvPr/>
            </p:nvSpPr>
            <p:spPr>
              <a:xfrm>
                <a:off x="0" y="2620255"/>
                <a:ext cx="4991549" cy="461665"/>
              </a:xfrm>
              <a:prstGeom prst="rect">
                <a:avLst/>
              </a:prstGeom>
              <a:blipFill>
                <a:blip r:embed="rId17"/>
                <a:stretch>
                  <a:fillRect b="-270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0DBA772-3F44-9018-5D30-08511B1F52EA}"/>
                  </a:ext>
                </a:extLst>
              </p:cNvPr>
              <p:cNvSpPr txBox="1"/>
              <p:nvPr/>
            </p:nvSpPr>
            <p:spPr>
              <a:xfrm>
                <a:off x="-150276" y="3121361"/>
                <a:ext cx="4991549"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457200" marR="0" algn="l">
                  <a:spcBef>
                    <a:spcPts val="0"/>
                  </a:spcBef>
                  <a:spcAft>
                    <a:spcPts val="0"/>
                  </a:spcAft>
                </a:pPr>
                <a:r>
                  <a:rPr lang="en-US" dirty="0">
                    <a:latin typeface="Cambria Math" panose="02040503050406030204" pitchFamily="18" charset="0"/>
                    <a:ea typeface="Times New Roman" panose="02020603050405020304" pitchFamily="18" charset="0"/>
                  </a:rPr>
                  <a:t>Solving for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𝑥</m:t>
                        </m:r>
                      </m:sub>
                    </m:sSub>
                  </m:oMath>
                </a14:m>
                <a:endParaRPr lang="en-US" dirty="0">
                  <a:latin typeface="Times New Roman" panose="02020603050405020304" pitchFamily="18" charset="0"/>
                  <a:ea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0DBA772-3F44-9018-5D30-08511B1F52EA}"/>
                  </a:ext>
                </a:extLst>
              </p:cNvPr>
              <p:cNvSpPr txBox="1">
                <a:spLocks noRot="1" noChangeAspect="1" noMove="1" noResize="1" noEditPoints="1" noAdjustHandles="1" noChangeArrowheads="1" noChangeShapeType="1" noTextEdit="1"/>
              </p:cNvSpPr>
              <p:nvPr/>
            </p:nvSpPr>
            <p:spPr>
              <a:xfrm>
                <a:off x="-150276" y="3121361"/>
                <a:ext cx="4991549" cy="461665"/>
              </a:xfrm>
              <a:prstGeom prst="rect">
                <a:avLst/>
              </a:prstGeom>
              <a:blipFill>
                <a:blip r:embed="rId18"/>
                <a:stretch>
                  <a:fillRect t="-7895" b="-28947"/>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90105488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77835A1-1554-224E-A8B3-F9C161774FB1}"/>
                  </a:ext>
                </a:extLst>
              </p:cNvPr>
              <p:cNvSpPr>
                <a:spLocks noGrp="1"/>
              </p:cNvSpPr>
              <p:nvPr>
                <p:ph type="body" idx="1"/>
              </p:nvPr>
            </p:nvSpPr>
            <p:spPr>
              <a:xfrm>
                <a:off x="685800" y="1219200"/>
                <a:ext cx="7772400" cy="748496"/>
              </a:xfrm>
            </p:spPr>
            <p:txBody>
              <a:bodyPr/>
              <a:lstStyle/>
              <a:p>
                <a:pPr marL="0" indent="0">
                  <a:buNone/>
                </a:pPr>
                <a:r>
                  <a:rPr lang="en-US" dirty="0"/>
                  <a:t>The current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oMath>
                </a14:m>
                <a:r>
                  <a:rPr lang="en-US" dirty="0"/>
                  <a:t> as labeled is obtained by applying KCL at the node connecting the three resistors as follows,</a:t>
                </a:r>
              </a:p>
            </p:txBody>
          </p:sp>
        </mc:Choice>
        <mc:Fallback xmlns="">
          <p:sp>
            <p:nvSpPr>
              <p:cNvPr id="3" name="Text Placeholder 2">
                <a:extLst>
                  <a:ext uri="{FF2B5EF4-FFF2-40B4-BE49-F238E27FC236}">
                    <a16:creationId xmlns:a16="http://schemas.microsoft.com/office/drawing/2014/main" id="{B77835A1-1554-224E-A8B3-F9C161774FB1}"/>
                  </a:ext>
                </a:extLst>
              </p:cNvPr>
              <p:cNvSpPr>
                <a:spLocks noGrp="1" noRot="1" noChangeAspect="1" noMove="1" noResize="1" noEditPoints="1" noAdjustHandles="1" noChangeArrowheads="1" noChangeShapeType="1" noTextEdit="1"/>
              </p:cNvSpPr>
              <p:nvPr>
                <p:ph type="body" idx="1"/>
              </p:nvPr>
            </p:nvSpPr>
            <p:spPr>
              <a:xfrm>
                <a:off x="685800" y="1219200"/>
                <a:ext cx="7772400" cy="748496"/>
              </a:xfrm>
              <a:blipFill>
                <a:blip r:embed="rId2"/>
                <a:stretch>
                  <a:fillRect l="-1305" t="-333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09B8C63-A361-8244-9F55-AE2C531A143E}"/>
              </a:ext>
            </a:extLst>
          </p:cNvPr>
          <p:cNvPicPr/>
          <p:nvPr/>
        </p:nvPicPr>
        <p:blipFill>
          <a:blip r:embed="rId3"/>
          <a:stretch>
            <a:fillRect/>
          </a:stretch>
        </p:blipFill>
        <p:spPr>
          <a:xfrm>
            <a:off x="4985703" y="2011264"/>
            <a:ext cx="3607362" cy="2249588"/>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C6C11D1-E2DF-3A43-B2B3-BF28BE696640}"/>
                  </a:ext>
                </a:extLst>
              </p:cNvPr>
              <p:cNvSpPr/>
              <p:nvPr/>
            </p:nvSpPr>
            <p:spPr>
              <a:xfrm>
                <a:off x="-401698" y="3515927"/>
                <a:ext cx="8012052" cy="461665"/>
              </a:xfrm>
              <a:prstGeom prst="rect">
                <a:avLst/>
              </a:prstGeom>
            </p:spPr>
            <p:txBody>
              <a:bodyPr wrap="square">
                <a:spAutoFit/>
              </a:bodyPr>
              <a:lstStyle/>
              <a:p>
                <a:pPr marL="457200" marR="0">
                  <a:spcBef>
                    <a:spcPts val="0"/>
                  </a:spcBef>
                  <a:spcAft>
                    <a:spcPts val="0"/>
                  </a:spcAft>
                </a:pPr>
                <a:r>
                  <a:rPr lang="en-US" dirty="0"/>
                  <a:t>The voltage across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𝑅</m:t>
                        </m:r>
                      </m:e>
                      <m:sub>
                        <m:r>
                          <a:rPr lang="en-US">
                            <a:latin typeface="Cambria Math" panose="02040503050406030204" pitchFamily="18" charset="0"/>
                          </a:rPr>
                          <m:t>2</m:t>
                        </m:r>
                      </m:sub>
                    </m:sSub>
                  </m:oMath>
                </a14:m>
                <a:r>
                  <a:rPr lang="en-US" dirty="0"/>
                  <a:t> is given by,</a:t>
                </a:r>
                <a:endParaRPr lang="en-US" dirty="0">
                  <a:latin typeface="Times New Roman" panose="02020603050405020304" pitchFamily="18" charset="0"/>
                  <a:ea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9C6C11D1-E2DF-3A43-B2B3-BF28BE696640}"/>
                  </a:ext>
                </a:extLst>
              </p:cNvPr>
              <p:cNvSpPr>
                <a:spLocks noRot="1" noChangeAspect="1" noMove="1" noResize="1" noEditPoints="1" noAdjustHandles="1" noChangeArrowheads="1" noChangeShapeType="1" noTextEdit="1"/>
              </p:cNvSpPr>
              <p:nvPr/>
            </p:nvSpPr>
            <p:spPr>
              <a:xfrm>
                <a:off x="-401698" y="3515927"/>
                <a:ext cx="8012052" cy="461665"/>
              </a:xfrm>
              <a:prstGeom prst="rect">
                <a:avLst/>
              </a:prstGeom>
              <a:blipFill>
                <a:blip r:embed="rId4"/>
                <a:stretch>
                  <a:fillRect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E6E3312-F6C6-0840-966B-D40D1A1596DE}"/>
                  </a:ext>
                </a:extLst>
              </p:cNvPr>
              <p:cNvSpPr/>
              <p:nvPr/>
            </p:nvSpPr>
            <p:spPr>
              <a:xfrm>
                <a:off x="310192" y="4048835"/>
                <a:ext cx="4261808" cy="46166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2</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2</m:t>
                          </m:r>
                        </m:sub>
                      </m:sSub>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𝑅</m:t>
                          </m:r>
                        </m:e>
                        <m:sub>
                          <m:r>
                            <a:rPr lang="en-US" i="1">
                              <a:latin typeface="Cambria Math" panose="02040503050406030204" pitchFamily="18" charset="0"/>
                              <a:ea typeface="Times New Roman" panose="02020603050405020304" pitchFamily="18" charset="0"/>
                            </a:rPr>
                            <m:t>2</m:t>
                          </m:r>
                        </m:sub>
                      </m:sSub>
                      <m:r>
                        <a:rPr lang="en-US">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0.3</m:t>
                          </m:r>
                        </m:e>
                      </m:d>
                      <m:d>
                        <m:dPr>
                          <m:ctrlPr>
                            <a:rPr lang="en-US" i="1">
                              <a:latin typeface="Cambria Math" panose="02040503050406030204" pitchFamily="18" charset="0"/>
                            </a:rPr>
                          </m:ctrlPr>
                        </m:dPr>
                        <m:e>
                          <m:r>
                            <a:rPr lang="en-US">
                              <a:latin typeface="Cambria Math" panose="02040503050406030204" pitchFamily="18" charset="0"/>
                            </a:rPr>
                            <m:t>10</m:t>
                          </m:r>
                        </m:e>
                      </m:d>
                      <m:r>
                        <a:rPr lang="en-US">
                          <a:latin typeface="Cambria Math" panose="02040503050406030204" pitchFamily="18" charset="0"/>
                        </a:rPr>
                        <m:t>=3</m:t>
                      </m:r>
                      <m:r>
                        <a:rPr lang="en-US" i="1">
                          <a:latin typeface="Cambria Math" panose="02040503050406030204" pitchFamily="18" charset="0"/>
                        </a:rPr>
                        <m:t>𝑉</m:t>
                      </m:r>
                    </m:oMath>
                  </m:oMathPara>
                </a14:m>
                <a:endParaRPr lang="en-US" dirty="0"/>
              </a:p>
            </p:txBody>
          </p:sp>
        </mc:Choice>
        <mc:Fallback xmlns="">
          <p:sp>
            <p:nvSpPr>
              <p:cNvPr id="6" name="Rectangle 5">
                <a:extLst>
                  <a:ext uri="{FF2B5EF4-FFF2-40B4-BE49-F238E27FC236}">
                    <a16:creationId xmlns:a16="http://schemas.microsoft.com/office/drawing/2014/main" id="{1E6E3312-F6C6-0840-966B-D40D1A1596DE}"/>
                  </a:ext>
                </a:extLst>
              </p:cNvPr>
              <p:cNvSpPr>
                <a:spLocks noRot="1" noChangeAspect="1" noMove="1" noResize="1" noEditPoints="1" noAdjustHandles="1" noChangeArrowheads="1" noChangeShapeType="1" noTextEdit="1"/>
              </p:cNvSpPr>
              <p:nvPr/>
            </p:nvSpPr>
            <p:spPr>
              <a:xfrm>
                <a:off x="310192" y="4048835"/>
                <a:ext cx="4261808" cy="461665"/>
              </a:xfrm>
              <a:prstGeom prst="rect">
                <a:avLst/>
              </a:prstGeom>
              <a:blipFill>
                <a:blip r:embed="rId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9069484-4BBF-C04D-A1E6-E1327C211A76}"/>
                  </a:ext>
                </a:extLst>
              </p:cNvPr>
              <p:cNvSpPr/>
              <p:nvPr/>
            </p:nvSpPr>
            <p:spPr>
              <a:xfrm>
                <a:off x="-401698" y="4668294"/>
                <a:ext cx="7028204" cy="461665"/>
              </a:xfrm>
              <a:prstGeom prst="rect">
                <a:avLst/>
              </a:prstGeom>
            </p:spPr>
            <p:txBody>
              <a:bodyPr wrap="square">
                <a:spAutoFit/>
              </a:bodyPr>
              <a:lstStyle/>
              <a:p>
                <a:pPr marL="457200" marR="0">
                  <a:spcBef>
                    <a:spcPts val="0"/>
                  </a:spcBef>
                  <a:spcAft>
                    <a:spcPts val="0"/>
                  </a:spcAft>
                </a:pPr>
                <a:r>
                  <a:rPr lang="en-US" dirty="0">
                    <a:latin typeface="Cambria Math" panose="02040503050406030204" pitchFamily="18" charset="0"/>
                    <a:ea typeface="Times New Roman" panose="02020603050405020304" pitchFamily="18" charset="0"/>
                  </a:rPr>
                  <a:t>The power absorbed in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𝑅</m:t>
                        </m:r>
                      </m:e>
                      <m:sub>
                        <m:r>
                          <a:rPr lang="en-US" i="1">
                            <a:latin typeface="Cambria Math" panose="02040503050406030204" pitchFamily="18" charset="0"/>
                            <a:ea typeface="Times New Roman" panose="02020603050405020304" pitchFamily="18" charset="0"/>
                          </a:rPr>
                          <m:t>2</m:t>
                        </m:r>
                      </m:sub>
                    </m:sSub>
                  </m:oMath>
                </a14:m>
                <a:r>
                  <a:rPr lang="en-US" dirty="0">
                    <a:latin typeface="Cambria Math" panose="02040503050406030204" pitchFamily="18" charset="0"/>
                    <a:ea typeface="Times New Roman" panose="02020603050405020304" pitchFamily="18" charset="0"/>
                  </a:rPr>
                  <a:t> is given by,</a:t>
                </a:r>
                <a:endParaRPr lang="en-US" dirty="0">
                  <a:latin typeface="Times New Roman" panose="02020603050405020304" pitchFamily="18" charset="0"/>
                  <a:ea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C9069484-4BBF-C04D-A1E6-E1327C211A76}"/>
                  </a:ext>
                </a:extLst>
              </p:cNvPr>
              <p:cNvSpPr>
                <a:spLocks noRot="1" noChangeAspect="1" noMove="1" noResize="1" noEditPoints="1" noAdjustHandles="1" noChangeArrowheads="1" noChangeShapeType="1" noTextEdit="1"/>
              </p:cNvSpPr>
              <p:nvPr/>
            </p:nvSpPr>
            <p:spPr>
              <a:xfrm>
                <a:off x="-401698" y="4668294"/>
                <a:ext cx="7028204" cy="461665"/>
              </a:xfrm>
              <a:prstGeom prst="rect">
                <a:avLst/>
              </a:prstGeom>
              <a:blipFill>
                <a:blip r:embed="rId6"/>
                <a:stretch>
                  <a:fillRect t="-7895"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1AFE487-1B77-814A-90F0-2A711C820C8D}"/>
                  </a:ext>
                </a:extLst>
              </p:cNvPr>
              <p:cNvSpPr/>
              <p:nvPr/>
            </p:nvSpPr>
            <p:spPr>
              <a:xfrm>
                <a:off x="310192" y="5173527"/>
                <a:ext cx="4675511" cy="46166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2</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2</m:t>
                          </m:r>
                        </m:sub>
                      </m:sSub>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2</m:t>
                          </m:r>
                        </m:sub>
                      </m:sSub>
                      <m:r>
                        <a:rPr lang="en-US">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3</m:t>
                          </m:r>
                        </m:e>
                      </m:d>
                      <m:d>
                        <m:dPr>
                          <m:ctrlPr>
                            <a:rPr lang="en-US" i="1">
                              <a:latin typeface="Cambria Math" panose="02040503050406030204" pitchFamily="18" charset="0"/>
                            </a:rPr>
                          </m:ctrlPr>
                        </m:dPr>
                        <m:e>
                          <m:r>
                            <a:rPr lang="en-US">
                              <a:latin typeface="Cambria Math" panose="02040503050406030204" pitchFamily="18" charset="0"/>
                            </a:rPr>
                            <m:t>0.3</m:t>
                          </m:r>
                        </m:e>
                      </m:d>
                      <m:r>
                        <a:rPr lang="en-US">
                          <a:latin typeface="Cambria Math" panose="02040503050406030204" pitchFamily="18" charset="0"/>
                        </a:rPr>
                        <m:t>=0.9  </m:t>
                      </m:r>
                      <m:r>
                        <a:rPr lang="en-US" i="1">
                          <a:latin typeface="Cambria Math" panose="02040503050406030204" pitchFamily="18" charset="0"/>
                        </a:rPr>
                        <m:t>𝑊</m:t>
                      </m:r>
                    </m:oMath>
                  </m:oMathPara>
                </a14:m>
                <a:endParaRPr lang="en-US" dirty="0"/>
              </a:p>
            </p:txBody>
          </p:sp>
        </mc:Choice>
        <mc:Fallback xmlns="">
          <p:sp>
            <p:nvSpPr>
              <p:cNvPr id="9" name="Rectangle 8">
                <a:extLst>
                  <a:ext uri="{FF2B5EF4-FFF2-40B4-BE49-F238E27FC236}">
                    <a16:creationId xmlns:a16="http://schemas.microsoft.com/office/drawing/2014/main" id="{11AFE487-1B77-814A-90F0-2A711C820C8D}"/>
                  </a:ext>
                </a:extLst>
              </p:cNvPr>
              <p:cNvSpPr>
                <a:spLocks noRot="1" noChangeAspect="1" noMove="1" noResize="1" noEditPoints="1" noAdjustHandles="1" noChangeArrowheads="1" noChangeShapeType="1" noTextEdit="1"/>
              </p:cNvSpPr>
              <p:nvPr/>
            </p:nvSpPr>
            <p:spPr>
              <a:xfrm>
                <a:off x="310192" y="5173527"/>
                <a:ext cx="4675511" cy="461665"/>
              </a:xfrm>
              <a:prstGeom prst="rect">
                <a:avLst/>
              </a:prstGeom>
              <a:blipFill>
                <a:blip r:embed="rId7"/>
                <a:stretch>
                  <a:fillRect b="-21622"/>
                </a:stretch>
              </a:blipFill>
            </p:spPr>
            <p:txBody>
              <a:bodyPr/>
              <a:lstStyle/>
              <a:p>
                <a:r>
                  <a:rPr lang="en-US">
                    <a:noFill/>
                  </a:rPr>
                  <a:t> </a:t>
                </a:r>
              </a:p>
            </p:txBody>
          </p:sp>
        </mc:Fallback>
      </mc:AlternateContent>
      <p:sp>
        <p:nvSpPr>
          <p:cNvPr id="11" name="Title 10">
            <a:extLst>
              <a:ext uri="{FF2B5EF4-FFF2-40B4-BE49-F238E27FC236}">
                <a16:creationId xmlns:a16="http://schemas.microsoft.com/office/drawing/2014/main" id="{679592C3-E49E-7E43-8259-B303824EDFDF}"/>
              </a:ext>
            </a:extLst>
          </p:cNvPr>
          <p:cNvSpPr>
            <a:spLocks noGrp="1"/>
          </p:cNvSpPr>
          <p:nvPr>
            <p:ph type="title"/>
          </p:nvPr>
        </p:nvSpPr>
        <p:spPr>
          <a:xfrm>
            <a:off x="3672178" y="340667"/>
            <a:ext cx="1647244" cy="461665"/>
          </a:xfrm>
          <a:prstGeom prst="rect">
            <a:avLst/>
          </a:prstGeom>
        </p:spPr>
        <p:txBody>
          <a:bodyPr wrap="none">
            <a:spAutoFit/>
          </a:bodyPr>
          <a:lstStyle/>
          <a:p>
            <a:pPr marL="457200" marR="0">
              <a:spcBef>
                <a:spcPts val="0"/>
              </a:spcBef>
              <a:spcAft>
                <a:spcPts val="0"/>
              </a:spcAft>
            </a:pPr>
            <a:r>
              <a:rPr lang="en-US" b="1" dirty="0">
                <a:latin typeface="Cambria Math" panose="02040503050406030204" pitchFamily="18" charset="0"/>
                <a:ea typeface="Times New Roman" panose="02020603050405020304" pitchFamily="18" charset="0"/>
              </a:rPr>
              <a:t>Solution</a:t>
            </a:r>
            <a:endParaRPr lang="en-US"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8F7ABBD-E3DD-7547-AF6B-9A9B316359AF}"/>
                  </a:ext>
                </a:extLst>
              </p:cNvPr>
              <p:cNvSpPr txBox="1"/>
              <p:nvPr/>
            </p:nvSpPr>
            <p:spPr>
              <a:xfrm>
                <a:off x="472543" y="2099892"/>
                <a:ext cx="4572000" cy="1077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buNone/>
                </a:pPr>
                <a:r>
                  <a:rPr lang="en-US"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𝑅</m:t>
                        </m:r>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𝑥</m:t>
                        </m:r>
                      </m:sub>
                    </m:sSub>
                    <m:r>
                      <a:rPr lang="en-US" sz="2000" i="1">
                        <a:latin typeface="Cambria Math" panose="02040503050406030204" pitchFamily="18" charset="0"/>
                      </a:rPr>
                      <m:t>−</m:t>
                    </m:r>
                    <m:r>
                      <a:rPr lang="en-US" sz="2000" i="1">
                        <a:latin typeface="Cambria Math" panose="02040503050406030204" pitchFamily="18" charset="0"/>
                      </a:rPr>
                      <m:t>𝛽</m:t>
                    </m:r>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𝑥</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𝛽</m:t>
                        </m:r>
                      </m:e>
                    </m:d>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𝑥</m:t>
                        </m:r>
                      </m:sub>
                    </m:sSub>
                  </m:oMath>
                </a14:m>
                <a:endParaRPr lang="en-US" sz="2000" dirty="0"/>
              </a:p>
              <a:p>
                <a:pPr marL="0" indent="0">
                  <a:buNone/>
                </a:pPr>
                <a:r>
                  <a:rPr lang="en-US" sz="2000" dirty="0"/>
                  <a:t>                                                          </a:t>
                </a:r>
              </a:p>
              <a:p>
                <a:pPr marL="0" indent="0" algn="l" rtl="0">
                  <a:buNone/>
                </a:pPr>
                <a:r>
                  <a:rPr lang="en-US" sz="2000" dirty="0"/>
                  <a:t>      </a:t>
                </a:r>
                <a14:m>
                  <m:oMath xmlns:m="http://schemas.openxmlformats.org/officeDocument/2006/math">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1−0.9</m:t>
                        </m:r>
                      </m:e>
                    </m:d>
                    <m:d>
                      <m:dPr>
                        <m:ctrlPr>
                          <a:rPr lang="en-US" sz="2000" i="1">
                            <a:latin typeface="Cambria Math" panose="02040503050406030204" pitchFamily="18" charset="0"/>
                          </a:rPr>
                        </m:ctrlPr>
                      </m:dPr>
                      <m:e>
                        <m:r>
                          <a:rPr lang="en-US" sz="2000" i="1">
                            <a:latin typeface="Cambria Math" panose="02040503050406030204" pitchFamily="18" charset="0"/>
                          </a:rPr>
                          <m:t>3</m:t>
                        </m:r>
                        <m:r>
                          <a:rPr lang="en-US" sz="2000" i="1">
                            <a:latin typeface="Cambria Math" panose="02040503050406030204" pitchFamily="18" charset="0"/>
                          </a:rPr>
                          <m:t>𝐴</m:t>
                        </m:r>
                      </m:e>
                    </m:d>
                    <m:r>
                      <a:rPr lang="en-US" sz="2000" i="1">
                        <a:latin typeface="Cambria Math" panose="02040503050406030204" pitchFamily="18" charset="0"/>
                      </a:rPr>
                      <m:t>=0.3</m:t>
                    </m:r>
                    <m:r>
                      <a:rPr lang="en-US" sz="2000" i="1">
                        <a:latin typeface="Cambria Math" panose="02040503050406030204" pitchFamily="18" charset="0"/>
                      </a:rPr>
                      <m:t>𝐴</m:t>
                    </m:r>
                  </m:oMath>
                </a14:m>
                <a:r>
                  <a:rPr lang="en-US" sz="2000" dirty="0">
                    <a:effectLst/>
                  </a:rPr>
                  <a:t> </a:t>
                </a:r>
                <a:endParaRPr lang="en-US" sz="2000" dirty="0"/>
              </a:p>
            </p:txBody>
          </p:sp>
        </mc:Choice>
        <mc:Fallback xmlns="">
          <p:sp>
            <p:nvSpPr>
              <p:cNvPr id="12" name="TextBox 11">
                <a:extLst>
                  <a:ext uri="{FF2B5EF4-FFF2-40B4-BE49-F238E27FC236}">
                    <a16:creationId xmlns:a16="http://schemas.microsoft.com/office/drawing/2014/main" id="{B8F7ABBD-E3DD-7547-AF6B-9A9B316359AF}"/>
                  </a:ext>
                </a:extLst>
              </p:cNvPr>
              <p:cNvSpPr txBox="1">
                <a:spLocks noRot="1" noChangeAspect="1" noMove="1" noResize="1" noEditPoints="1" noAdjustHandles="1" noChangeArrowheads="1" noChangeShapeType="1" noTextEdit="1"/>
              </p:cNvSpPr>
              <p:nvPr/>
            </p:nvSpPr>
            <p:spPr>
              <a:xfrm>
                <a:off x="472543" y="2099892"/>
                <a:ext cx="4572000" cy="1077218"/>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63792099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6540A3B-5A22-8E48-BBF2-D8047E426B88}"/>
                  </a:ext>
                </a:extLst>
              </p:cNvPr>
              <p:cNvSpPr/>
              <p:nvPr/>
            </p:nvSpPr>
            <p:spPr>
              <a:xfrm>
                <a:off x="458835" y="3053961"/>
                <a:ext cx="3054746" cy="46166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𝑅</m:t>
                          </m:r>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oMath>
                  </m:oMathPara>
                </a14:m>
                <a:endParaRPr lang="en-US" dirty="0"/>
              </a:p>
            </p:txBody>
          </p:sp>
        </mc:Choice>
        <mc:Fallback xmlns="">
          <p:sp>
            <p:nvSpPr>
              <p:cNvPr id="4" name="Rectangle 3">
                <a:extLst>
                  <a:ext uri="{FF2B5EF4-FFF2-40B4-BE49-F238E27FC236}">
                    <a16:creationId xmlns:a16="http://schemas.microsoft.com/office/drawing/2014/main" id="{76540A3B-5A22-8E48-BBF2-D8047E426B88}"/>
                  </a:ext>
                </a:extLst>
              </p:cNvPr>
              <p:cNvSpPr>
                <a:spLocks noRot="1" noChangeAspect="1" noMove="1" noResize="1" noEditPoints="1" noAdjustHandles="1" noChangeArrowheads="1" noChangeShapeType="1" noTextEdit="1"/>
              </p:cNvSpPr>
              <p:nvPr/>
            </p:nvSpPr>
            <p:spPr>
              <a:xfrm>
                <a:off x="458835" y="3053961"/>
                <a:ext cx="3054746"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651E718-A1B6-194F-A96C-C90172831FCC}"/>
                  </a:ext>
                </a:extLst>
              </p:cNvPr>
              <p:cNvSpPr/>
              <p:nvPr/>
            </p:nvSpPr>
            <p:spPr>
              <a:xfrm>
                <a:off x="35873" y="1339789"/>
                <a:ext cx="8376213" cy="369332"/>
              </a:xfrm>
              <a:prstGeom prst="rect">
                <a:avLst/>
              </a:prstGeom>
            </p:spPr>
            <p:txBody>
              <a:bodyPr wrap="square">
                <a:spAutoFit/>
              </a:bodyPr>
              <a:lstStyle/>
              <a:p>
                <a:pPr marL="0" marR="0" indent="457200" algn="l">
                  <a:spcBef>
                    <a:spcPts val="0"/>
                  </a:spcBef>
                  <a:spcAft>
                    <a:spcPts val="0"/>
                  </a:spcAft>
                </a:pPr>
                <a:r>
                  <a:rPr lang="en-US" sz="1800" dirty="0">
                    <a:latin typeface="Cambria Math" panose="02040503050406030204" pitchFamily="18" charset="0"/>
                    <a:ea typeface="Times New Roman" panose="02020603050405020304" pitchFamily="18" charset="0"/>
                  </a:rPr>
                  <a:t>The voltage across </a:t>
                </a:r>
                <a14:m>
                  <m:oMath xmlns:m="http://schemas.openxmlformats.org/officeDocument/2006/math">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𝑅</m:t>
                        </m:r>
                      </m:e>
                      <m:sub>
                        <m:r>
                          <a:rPr lang="en-US" sz="1800" i="1">
                            <a:latin typeface="Cambria Math" panose="02040503050406030204" pitchFamily="18" charset="0"/>
                            <a:ea typeface="Times New Roman" panose="02020603050405020304" pitchFamily="18" charset="0"/>
                          </a:rPr>
                          <m:t>1</m:t>
                        </m:r>
                      </m:sub>
                    </m:sSub>
                  </m:oMath>
                </a14:m>
                <a:r>
                  <a:rPr lang="en-US" sz="1800" dirty="0">
                    <a:latin typeface="Cambria Math" panose="02040503050406030204" pitchFamily="18" charset="0"/>
                    <a:ea typeface="Times New Roman" panose="02020603050405020304" pitchFamily="18" charset="0"/>
                  </a:rPr>
                  <a:t> is obtained from KVL when applied to the left loop,</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651E718-A1B6-194F-A96C-C90172831FCC}"/>
                  </a:ext>
                </a:extLst>
              </p:cNvPr>
              <p:cNvSpPr>
                <a:spLocks noRot="1" noChangeAspect="1" noMove="1" noResize="1" noEditPoints="1" noAdjustHandles="1" noChangeArrowheads="1" noChangeShapeType="1" noTextEdit="1"/>
              </p:cNvSpPr>
              <p:nvPr/>
            </p:nvSpPr>
            <p:spPr>
              <a:xfrm>
                <a:off x="35873" y="1339789"/>
                <a:ext cx="8376213" cy="369332"/>
              </a:xfrm>
              <a:prstGeom prst="rect">
                <a:avLst/>
              </a:prstGeom>
              <a:blipFill>
                <a:blip r:embed="rId3"/>
                <a:stretch>
                  <a:fillRect t="-3226"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25AF8A6-D485-FA4C-B654-318B50DCDE62}"/>
                  </a:ext>
                </a:extLst>
              </p:cNvPr>
              <p:cNvSpPr/>
              <p:nvPr/>
            </p:nvSpPr>
            <p:spPr>
              <a:xfrm>
                <a:off x="556379" y="1871254"/>
                <a:ext cx="4165499" cy="461665"/>
              </a:xfrm>
              <a:prstGeom prst="rect">
                <a:avLst/>
              </a:prstGeom>
            </p:spPr>
            <p:txBody>
              <a:bodyPr wrap="none">
                <a:spAutoFit/>
              </a:bodyPr>
              <a:lstStyle/>
              <a:p>
                <a:pPr algn="l" rtl="0"/>
                <a:r>
                  <a:rPr lang="en-US" dirty="0">
                    <a:latin typeface="Cambria Math" panose="02040503050406030204" pitchFamily="18" charset="0"/>
                    <a:ea typeface="Times New Roman" panose="02020603050405020304" pitchFamily="18" charset="0"/>
                  </a:rPr>
                  <a:t>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𝑉</m:t>
                        </m:r>
                      </m:e>
                      <m:sub>
                        <m:r>
                          <a:rPr lang="en-US" i="1">
                            <a:latin typeface="Cambria Math" panose="02040503050406030204" pitchFamily="18" charset="0"/>
                            <a:ea typeface="Times New Roman" panose="02020603050405020304" pitchFamily="18" charset="0"/>
                          </a:rPr>
                          <m:t>0</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𝑣</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2</m:t>
                        </m:r>
                      </m:sub>
                    </m:sSub>
                    <m:r>
                      <a:rPr lang="en-US" i="1">
                        <a:latin typeface="Cambria Math" panose="02040503050406030204" pitchFamily="18" charset="0"/>
                        <a:ea typeface="Times New Roman" panose="02020603050405020304" pitchFamily="18" charset="0"/>
                      </a:rPr>
                      <m:t>=5−3=2 </m:t>
                    </m:r>
                    <m:r>
                      <a:rPr lang="en-US" i="1">
                        <a:latin typeface="Cambria Math" panose="02040503050406030204" pitchFamily="18" charset="0"/>
                        <a:ea typeface="Times New Roman" panose="02020603050405020304" pitchFamily="18" charset="0"/>
                      </a:rPr>
                      <m:t>𝑉</m:t>
                    </m:r>
                  </m:oMath>
                </a14:m>
                <a:endParaRPr lang="en-US" dirty="0"/>
              </a:p>
            </p:txBody>
          </p:sp>
        </mc:Choice>
        <mc:Fallback xmlns="">
          <p:sp>
            <p:nvSpPr>
              <p:cNvPr id="6" name="Rectangle 5">
                <a:extLst>
                  <a:ext uri="{FF2B5EF4-FFF2-40B4-BE49-F238E27FC236}">
                    <a16:creationId xmlns:a16="http://schemas.microsoft.com/office/drawing/2014/main" id="{A25AF8A6-D485-FA4C-B654-318B50DCDE62}"/>
                  </a:ext>
                </a:extLst>
              </p:cNvPr>
              <p:cNvSpPr>
                <a:spLocks noRot="1" noChangeAspect="1" noMove="1" noResize="1" noEditPoints="1" noAdjustHandles="1" noChangeArrowheads="1" noChangeShapeType="1" noTextEdit="1"/>
              </p:cNvSpPr>
              <p:nvPr/>
            </p:nvSpPr>
            <p:spPr>
              <a:xfrm>
                <a:off x="556379" y="1871254"/>
                <a:ext cx="4165499" cy="461665"/>
              </a:xfrm>
              <a:prstGeom prst="rect">
                <a:avLst/>
              </a:prstGeom>
              <a:blipFill>
                <a:blip r:embed="rId4"/>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73BF0FF-A972-A54C-98D0-99DBFB0E8BC2}"/>
                  </a:ext>
                </a:extLst>
              </p:cNvPr>
              <p:cNvSpPr/>
              <p:nvPr/>
            </p:nvSpPr>
            <p:spPr>
              <a:xfrm>
                <a:off x="458835" y="3738020"/>
                <a:ext cx="3054746" cy="46166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𝑅</m:t>
                          </m:r>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oMath>
                  </m:oMathPara>
                </a14:m>
                <a:endParaRPr lang="en-US" dirty="0"/>
              </a:p>
            </p:txBody>
          </p:sp>
        </mc:Choice>
        <mc:Fallback xmlns="">
          <p:sp>
            <p:nvSpPr>
              <p:cNvPr id="8" name="Rectangle 7">
                <a:extLst>
                  <a:ext uri="{FF2B5EF4-FFF2-40B4-BE49-F238E27FC236}">
                    <a16:creationId xmlns:a16="http://schemas.microsoft.com/office/drawing/2014/main" id="{A73BF0FF-A972-A54C-98D0-99DBFB0E8BC2}"/>
                  </a:ext>
                </a:extLst>
              </p:cNvPr>
              <p:cNvSpPr>
                <a:spLocks noRot="1" noChangeAspect="1" noMove="1" noResize="1" noEditPoints="1" noAdjustHandles="1" noChangeArrowheads="1" noChangeShapeType="1" noTextEdit="1"/>
              </p:cNvSpPr>
              <p:nvPr/>
            </p:nvSpPr>
            <p:spPr>
              <a:xfrm>
                <a:off x="458835" y="3738020"/>
                <a:ext cx="3054746"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0607D4B-D707-4845-92D8-F36BC0EB8DA4}"/>
                  </a:ext>
                </a:extLst>
              </p:cNvPr>
              <p:cNvSpPr/>
              <p:nvPr/>
            </p:nvSpPr>
            <p:spPr>
              <a:xfrm>
                <a:off x="975771" y="4235713"/>
                <a:ext cx="2020873" cy="46166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𝑥</m:t>
                      </m:r>
                      <m:r>
                        <a:rPr lang="en-US" i="0">
                          <a:latin typeface="Cambria Math" panose="02040503050406030204" pitchFamily="18" charset="0"/>
                        </a:rPr>
                        <m:t>3=6 </m:t>
                      </m:r>
                      <m:r>
                        <a:rPr lang="en-US" i="1">
                          <a:latin typeface="Cambria Math" panose="02040503050406030204" pitchFamily="18" charset="0"/>
                        </a:rPr>
                        <m:t>𝑊</m:t>
                      </m:r>
                    </m:oMath>
                  </m:oMathPara>
                </a14:m>
                <a:endParaRPr lang="en-US" dirty="0"/>
              </a:p>
            </p:txBody>
          </p:sp>
        </mc:Choice>
        <mc:Fallback xmlns="">
          <p:sp>
            <p:nvSpPr>
              <p:cNvPr id="9" name="Rectangle 8">
                <a:extLst>
                  <a:ext uri="{FF2B5EF4-FFF2-40B4-BE49-F238E27FC236}">
                    <a16:creationId xmlns:a16="http://schemas.microsoft.com/office/drawing/2014/main" id="{30607D4B-D707-4845-92D8-F36BC0EB8DA4}"/>
                  </a:ext>
                </a:extLst>
              </p:cNvPr>
              <p:cNvSpPr>
                <a:spLocks noRot="1" noChangeAspect="1" noMove="1" noResize="1" noEditPoints="1" noAdjustHandles="1" noChangeArrowheads="1" noChangeShapeType="1" noTextEdit="1"/>
              </p:cNvSpPr>
              <p:nvPr/>
            </p:nvSpPr>
            <p:spPr>
              <a:xfrm>
                <a:off x="975771" y="4235713"/>
                <a:ext cx="2020873" cy="461665"/>
              </a:xfrm>
              <a:prstGeom prst="rect">
                <a:avLst/>
              </a:prstGeom>
              <a:blipFill>
                <a:blip r:embed="rId6"/>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78C9E2E-ACE9-3F4B-99E4-DD5C559D34FB}"/>
                  </a:ext>
                </a:extLst>
              </p:cNvPr>
              <p:cNvSpPr/>
              <p:nvPr/>
            </p:nvSpPr>
            <p:spPr>
              <a:xfrm>
                <a:off x="-420980" y="4687214"/>
                <a:ext cx="9106145" cy="461665"/>
              </a:xfrm>
              <a:prstGeom prst="rect">
                <a:avLst/>
              </a:prstGeom>
            </p:spPr>
            <p:txBody>
              <a:bodyPr wrap="square">
                <a:spAutoFit/>
              </a:bodyPr>
              <a:lstStyle/>
              <a:p>
                <a:pPr marL="457200" marR="0">
                  <a:spcBef>
                    <a:spcPts val="0"/>
                  </a:spcBef>
                  <a:spcAft>
                    <a:spcPts val="0"/>
                  </a:spcAft>
                </a:pPr>
                <a:r>
                  <a:rPr lang="en-US" dirty="0">
                    <a:latin typeface="Cambria Math" panose="02040503050406030204" pitchFamily="18" charset="0"/>
                    <a:ea typeface="Times New Roman" panose="02020603050405020304" pitchFamily="18" charset="0"/>
                  </a:rPr>
                  <a:t>(b) Therefor, the resistor value of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𝑅</m:t>
                        </m:r>
                      </m:e>
                      <m:sub>
                        <m:r>
                          <a:rPr lang="en-US" i="1">
                            <a:latin typeface="Cambria Math" panose="02040503050406030204" pitchFamily="18" charset="0"/>
                            <a:ea typeface="Times New Roman" panose="02020603050405020304" pitchFamily="18" charset="0"/>
                          </a:rPr>
                          <m:t>1 </m:t>
                        </m:r>
                      </m:sub>
                    </m:sSub>
                  </m:oMath>
                </a14:m>
                <a:r>
                  <a:rPr lang="en-US" dirty="0">
                    <a:latin typeface="Cambria Math" panose="02040503050406030204" pitchFamily="18" charset="0"/>
                    <a:ea typeface="Times New Roman" panose="02020603050405020304" pitchFamily="18" charset="0"/>
                  </a:rPr>
                  <a:t>in the left loop is given by,</a:t>
                </a:r>
                <a:endParaRPr lang="en-US" dirty="0">
                  <a:latin typeface="Times New Roman" panose="02020603050405020304" pitchFamily="18" charset="0"/>
                  <a:ea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C78C9E2E-ACE9-3F4B-99E4-DD5C559D34FB}"/>
                  </a:ext>
                </a:extLst>
              </p:cNvPr>
              <p:cNvSpPr>
                <a:spLocks noRot="1" noChangeAspect="1" noMove="1" noResize="1" noEditPoints="1" noAdjustHandles="1" noChangeArrowheads="1" noChangeShapeType="1" noTextEdit="1"/>
              </p:cNvSpPr>
              <p:nvPr/>
            </p:nvSpPr>
            <p:spPr>
              <a:xfrm>
                <a:off x="-420980" y="4687214"/>
                <a:ext cx="9106145" cy="461665"/>
              </a:xfrm>
              <a:prstGeom prst="rect">
                <a:avLst/>
              </a:prstGeom>
              <a:blipFill>
                <a:blip r:embed="rId7"/>
                <a:stretch>
                  <a:fillRect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671FC7E-5C1D-9A43-9B2E-72DEECC0A455}"/>
                  </a:ext>
                </a:extLst>
              </p:cNvPr>
              <p:cNvSpPr/>
              <p:nvPr/>
            </p:nvSpPr>
            <p:spPr>
              <a:xfrm>
                <a:off x="556379" y="5197698"/>
                <a:ext cx="3546227" cy="877420"/>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𝑅</m:t>
                              </m:r>
                              <m:r>
                                <a:rPr lang="en-US" i="0">
                                  <a:latin typeface="Cambria Math" panose="02040503050406030204" pitchFamily="18" charset="0"/>
                                </a:rPr>
                                <m:t>1</m:t>
                              </m:r>
                            </m:sub>
                          </m:sSub>
                        </m:num>
                        <m:den>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r>
                                    <a:rPr lang="en-US" i="0">
                                      <a:latin typeface="Cambria Math" panose="02040503050406030204" pitchFamily="18" charset="0"/>
                                    </a:rPr>
                                    <m:t>1</m:t>
                                  </m:r>
                                </m:sub>
                              </m:sSub>
                            </m:e>
                            <m:sup>
                              <m:r>
                                <a:rPr lang="en-US" i="0">
                                  <a:latin typeface="Cambria Math" panose="02040503050406030204" pitchFamily="18" charset="0"/>
                                </a:rPr>
                                <m:t>2</m:t>
                              </m:r>
                            </m:sup>
                          </m:sSup>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6</m:t>
                          </m:r>
                        </m:num>
                        <m:den>
                          <m:sSup>
                            <m:sSupPr>
                              <m:ctrlPr>
                                <a:rPr lang="en-US" i="1">
                                  <a:latin typeface="Cambria Math" panose="02040503050406030204" pitchFamily="18" charset="0"/>
                                </a:rPr>
                              </m:ctrlPr>
                            </m:sSupPr>
                            <m:e>
                              <m:r>
                                <a:rPr lang="en-US" i="0">
                                  <a:latin typeface="Cambria Math" panose="02040503050406030204" pitchFamily="18" charset="0"/>
                                </a:rPr>
                                <m:t>3</m:t>
                              </m:r>
                            </m:e>
                            <m:sup>
                              <m:r>
                                <a:rPr lang="en-US" i="0">
                                  <a:latin typeface="Cambria Math" panose="02040503050406030204" pitchFamily="18" charset="0"/>
                                </a:rPr>
                                <m:t>2</m:t>
                              </m:r>
                            </m:sup>
                          </m:sSup>
                        </m:den>
                      </m:f>
                      <m:r>
                        <a:rPr lang="en-US" i="0">
                          <a:latin typeface="Cambria Math" panose="02040503050406030204" pitchFamily="18" charset="0"/>
                        </a:rPr>
                        <m:t>=0.67  </m:t>
                      </m:r>
                      <m:r>
                        <m:rPr>
                          <m:sty m:val="p"/>
                        </m:rPr>
                        <a:rPr lang="en-US" i="0">
                          <a:latin typeface="Cambria Math" panose="02040503050406030204" pitchFamily="18" charset="0"/>
                        </a:rPr>
                        <m:t>Ω</m:t>
                      </m:r>
                    </m:oMath>
                  </m:oMathPara>
                </a14:m>
                <a:endParaRPr lang="en-US" dirty="0"/>
              </a:p>
            </p:txBody>
          </p:sp>
        </mc:Choice>
        <mc:Fallback xmlns="">
          <p:sp>
            <p:nvSpPr>
              <p:cNvPr id="11" name="Rectangle 10">
                <a:extLst>
                  <a:ext uri="{FF2B5EF4-FFF2-40B4-BE49-F238E27FC236}">
                    <a16:creationId xmlns:a16="http://schemas.microsoft.com/office/drawing/2014/main" id="{9671FC7E-5C1D-9A43-9B2E-72DEECC0A455}"/>
                  </a:ext>
                </a:extLst>
              </p:cNvPr>
              <p:cNvSpPr>
                <a:spLocks noRot="1" noChangeAspect="1" noMove="1" noResize="1" noEditPoints="1" noAdjustHandles="1" noChangeArrowheads="1" noChangeShapeType="1" noTextEdit="1"/>
              </p:cNvSpPr>
              <p:nvPr/>
            </p:nvSpPr>
            <p:spPr>
              <a:xfrm>
                <a:off x="556379" y="5197698"/>
                <a:ext cx="3546227" cy="877420"/>
              </a:xfrm>
              <a:prstGeom prst="rect">
                <a:avLst/>
              </a:prstGeom>
              <a:blipFill>
                <a:blip r:embed="rId8"/>
                <a:stretch>
                  <a:fillRect b="-2857"/>
                </a:stretch>
              </a:blipFill>
            </p:spPr>
            <p:txBody>
              <a:bodyPr/>
              <a:lstStyle/>
              <a:p>
                <a:r>
                  <a:rPr lang="en-US">
                    <a:noFill/>
                  </a:rPr>
                  <a:t> </a:t>
                </a:r>
              </a:p>
            </p:txBody>
          </p:sp>
        </mc:Fallback>
      </mc:AlternateContent>
      <p:sp>
        <p:nvSpPr>
          <p:cNvPr id="12" name="Title 10">
            <a:extLst>
              <a:ext uri="{FF2B5EF4-FFF2-40B4-BE49-F238E27FC236}">
                <a16:creationId xmlns:a16="http://schemas.microsoft.com/office/drawing/2014/main" id="{E7EA7A33-2D98-4D4F-9DB3-E62B21B7E389}"/>
              </a:ext>
            </a:extLst>
          </p:cNvPr>
          <p:cNvSpPr>
            <a:spLocks noGrp="1"/>
          </p:cNvSpPr>
          <p:nvPr>
            <p:ph type="title"/>
          </p:nvPr>
        </p:nvSpPr>
        <p:spPr>
          <a:prstGeom prst="rect">
            <a:avLst/>
          </a:prstGeom>
        </p:spPr>
        <p:txBody>
          <a:bodyPr wrap="none">
            <a:spAutoFit/>
          </a:bodyPr>
          <a:lstStyle/>
          <a:p>
            <a:pPr marL="457200" marR="0">
              <a:spcBef>
                <a:spcPts val="0"/>
              </a:spcBef>
              <a:spcAft>
                <a:spcPts val="0"/>
              </a:spcAft>
            </a:pPr>
            <a:r>
              <a:rPr lang="en-US" b="1" dirty="0">
                <a:latin typeface="Cambria Math" panose="02040503050406030204" pitchFamily="18" charset="0"/>
                <a:ea typeface="Times New Roman" panose="02020603050405020304" pitchFamily="18" charset="0"/>
              </a:rPr>
              <a:t>Solution</a:t>
            </a:r>
            <a:endParaRPr lang="en-US"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9C989DF-EB08-4B40-AD64-23A24153B0F8}"/>
                  </a:ext>
                </a:extLst>
              </p:cNvPr>
              <p:cNvSpPr/>
              <p:nvPr/>
            </p:nvSpPr>
            <p:spPr>
              <a:xfrm>
                <a:off x="458835" y="2602501"/>
                <a:ext cx="8084431" cy="369332"/>
              </a:xfrm>
              <a:prstGeom prst="rect">
                <a:avLst/>
              </a:prstGeom>
            </p:spPr>
            <p:txBody>
              <a:bodyPr wrap="square">
                <a:spAutoFit/>
              </a:bodyPr>
              <a:lstStyle/>
              <a:p>
                <a:pPr algn="l" rtl="0"/>
                <a:r>
                  <a:rPr lang="en-US" sz="1800" dirty="0">
                    <a:latin typeface="Cambria Math" panose="02040503050406030204" pitchFamily="18" charset="0"/>
                    <a:ea typeface="Times New Roman" panose="02020603050405020304" pitchFamily="18" charset="0"/>
                  </a:rPr>
                  <a:t>The power absorbed in </a:t>
                </a:r>
                <a14:m>
                  <m:oMath xmlns:m="http://schemas.openxmlformats.org/officeDocument/2006/math">
                    <m:sSub>
                      <m:sSubPr>
                        <m:ctrlPr>
                          <a:rPr lang="en-US" sz="1800" i="1">
                            <a:latin typeface="Cambria Math" panose="02040503050406030204" pitchFamily="18" charset="0"/>
                            <a:ea typeface="Times New Roman" panose="02020603050405020304" pitchFamily="18" charset="0"/>
                          </a:rPr>
                        </m:ctrlPr>
                      </m:sSubPr>
                      <m:e>
                        <m:r>
                          <a:rPr lang="en-US" sz="1800">
                            <a:latin typeface="Cambria Math" panose="02040503050406030204" pitchFamily="18" charset="0"/>
                            <a:ea typeface="Times New Roman" panose="02020603050405020304" pitchFamily="18" charset="0"/>
                          </a:rPr>
                          <m:t>𝑅</m:t>
                        </m:r>
                      </m:e>
                      <m:sub>
                        <m:r>
                          <a:rPr lang="en-US" sz="1800">
                            <a:latin typeface="Cambria Math" panose="02040503050406030204" pitchFamily="18" charset="0"/>
                            <a:ea typeface="Times New Roman" panose="02020603050405020304" pitchFamily="18" charset="0"/>
                          </a:rPr>
                          <m:t>1</m:t>
                        </m:r>
                      </m:sub>
                    </m:sSub>
                  </m:oMath>
                </a14:m>
                <a:r>
                  <a:rPr lang="en-US" sz="1800" dirty="0">
                    <a:latin typeface="Cambria Math" panose="02040503050406030204" pitchFamily="18" charset="0"/>
                    <a:ea typeface="Times New Roman" panose="02020603050405020304" pitchFamily="18" charset="0"/>
                  </a:rPr>
                  <a:t> of the left loop is given, </a:t>
                </a:r>
              </a:p>
            </p:txBody>
          </p:sp>
        </mc:Choice>
        <mc:Fallback xmlns="">
          <p:sp>
            <p:nvSpPr>
              <p:cNvPr id="15" name="Rectangle 14">
                <a:extLst>
                  <a:ext uri="{FF2B5EF4-FFF2-40B4-BE49-F238E27FC236}">
                    <a16:creationId xmlns:a16="http://schemas.microsoft.com/office/drawing/2014/main" id="{79C989DF-EB08-4B40-AD64-23A24153B0F8}"/>
                  </a:ext>
                </a:extLst>
              </p:cNvPr>
              <p:cNvSpPr>
                <a:spLocks noRot="1" noChangeAspect="1" noMove="1" noResize="1" noEditPoints="1" noAdjustHandles="1" noChangeArrowheads="1" noChangeShapeType="1" noTextEdit="1"/>
              </p:cNvSpPr>
              <p:nvPr/>
            </p:nvSpPr>
            <p:spPr>
              <a:xfrm>
                <a:off x="458835" y="2602501"/>
                <a:ext cx="8084431" cy="369332"/>
              </a:xfrm>
              <a:prstGeom prst="rect">
                <a:avLst/>
              </a:prstGeom>
              <a:blipFill>
                <a:blip r:embed="rId9"/>
                <a:stretch>
                  <a:fillRect l="-628" t="-6452" b="-22581"/>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BE21054D-2BB0-234C-841A-1DE8F0487C4A}"/>
              </a:ext>
            </a:extLst>
          </p:cNvPr>
          <p:cNvPicPr/>
          <p:nvPr/>
        </p:nvPicPr>
        <p:blipFill>
          <a:blip r:embed="rId10"/>
          <a:stretch>
            <a:fillRect/>
          </a:stretch>
        </p:blipFill>
        <p:spPr>
          <a:xfrm>
            <a:off x="5416952" y="1890499"/>
            <a:ext cx="3268213" cy="2183790"/>
          </a:xfrm>
          <a:prstGeom prst="rect">
            <a:avLst/>
          </a:prstGeom>
        </p:spPr>
      </p:pic>
      <mc:AlternateContent xmlns:mc="http://schemas.openxmlformats.org/markup-compatibility/2006" xmlns:p14="http://schemas.microsoft.com/office/powerpoint/2010/main">
        <mc:Choice Requires="p14">
          <p:contentPart p14:bwMode="auto" r:id="rId11">
            <p14:nvContentPartPr>
              <p14:cNvPr id="2" name="Ink 1">
                <a:extLst>
                  <a:ext uri="{FF2B5EF4-FFF2-40B4-BE49-F238E27FC236}">
                    <a16:creationId xmlns:a16="http://schemas.microsoft.com/office/drawing/2014/main" id="{34C99C58-ECAE-294D-8F40-90FB40F55726}"/>
                  </a:ext>
                </a:extLst>
              </p14:cNvPr>
              <p14:cNvContentPartPr/>
              <p14:nvPr/>
            </p14:nvContentPartPr>
            <p14:xfrm>
              <a:off x="6239436" y="2955611"/>
              <a:ext cx="516775" cy="739125"/>
            </p14:xfrm>
          </p:contentPart>
        </mc:Choice>
        <mc:Fallback xmlns="">
          <p:pic>
            <p:nvPicPr>
              <p:cNvPr id="2" name="Ink 1">
                <a:extLst>
                  <a:ext uri="{FF2B5EF4-FFF2-40B4-BE49-F238E27FC236}">
                    <a16:creationId xmlns:a16="http://schemas.microsoft.com/office/drawing/2014/main" id="{34C99C58-ECAE-294D-8F40-90FB40F55726}"/>
                  </a:ext>
                </a:extLst>
              </p:cNvPr>
              <p:cNvPicPr/>
              <p:nvPr/>
            </p:nvPicPr>
            <p:blipFill>
              <a:blip r:embed="rId12"/>
              <a:stretch>
                <a:fillRect/>
              </a:stretch>
            </p:blipFill>
            <p:spPr>
              <a:xfrm>
                <a:off x="6221442" y="2937610"/>
                <a:ext cx="552402" cy="774767"/>
              </a:xfrm>
              <a:prstGeom prst="rect">
                <a:avLst/>
              </a:prstGeom>
            </p:spPr>
          </p:pic>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33D35E-D1CA-F27D-CF04-1BDB8E4C2A5E}"/>
                  </a:ext>
                </a:extLst>
              </p:cNvPr>
              <p:cNvSpPr txBox="1"/>
              <p:nvPr/>
            </p:nvSpPr>
            <p:spPr>
              <a:xfrm>
                <a:off x="6497823" y="3940596"/>
                <a:ext cx="718073"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𝐾𝑉𝐿</m:t>
                      </m:r>
                    </m:oMath>
                  </m:oMathPara>
                </a14:m>
                <a:endParaRPr lang="en-US" dirty="0"/>
              </a:p>
            </p:txBody>
          </p:sp>
        </mc:Choice>
        <mc:Fallback xmlns="">
          <p:sp>
            <p:nvSpPr>
              <p:cNvPr id="7" name="TextBox 6">
                <a:extLst>
                  <a:ext uri="{FF2B5EF4-FFF2-40B4-BE49-F238E27FC236}">
                    <a16:creationId xmlns:a16="http://schemas.microsoft.com/office/drawing/2014/main" id="{7E33D35E-D1CA-F27D-CF04-1BDB8E4C2A5E}"/>
                  </a:ext>
                </a:extLst>
              </p:cNvPr>
              <p:cNvSpPr txBox="1">
                <a:spLocks noRot="1" noChangeAspect="1" noMove="1" noResize="1" noEditPoints="1" noAdjustHandles="1" noChangeArrowheads="1" noChangeShapeType="1" noTextEdit="1"/>
              </p:cNvSpPr>
              <p:nvPr/>
            </p:nvSpPr>
            <p:spPr>
              <a:xfrm>
                <a:off x="6497823" y="3940596"/>
                <a:ext cx="718073" cy="461665"/>
              </a:xfrm>
              <a:prstGeom prst="rect">
                <a:avLst/>
              </a:prstGeom>
              <a:blipFill>
                <a:blip r:embed="rId13"/>
                <a:stretch>
                  <a:fillRect l="-1724" r="-5172"/>
                </a:stretch>
              </a:blipFill>
              <a:ln w="12700" cap="flat">
                <a:noFill/>
                <a:miter lim="400000"/>
              </a:ln>
              <a:effectLst/>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A1E89511-D7FC-CE3F-61C9-BAA8A23DB919}"/>
              </a:ext>
            </a:extLst>
          </p:cNvPr>
          <p:cNvCxnSpPr>
            <a:cxnSpLocks/>
          </p:cNvCxnSpPr>
          <p:nvPr/>
        </p:nvCxnSpPr>
        <p:spPr>
          <a:xfrm flipH="1" flipV="1">
            <a:off x="6282874" y="3351222"/>
            <a:ext cx="258388" cy="763053"/>
          </a:xfrm>
          <a:prstGeom prst="straightConnector1">
            <a:avLst/>
          </a:prstGeom>
          <a:noFill/>
          <a:ln w="25400" cap="flat">
            <a:solidFill>
              <a:srgbClr val="00CC99"/>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6206731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1888872-8E44-0448-807B-52DAD97C7297}"/>
                  </a:ext>
                </a:extLst>
              </p:cNvPr>
              <p:cNvSpPr>
                <a:spLocks noGrp="1"/>
              </p:cNvSpPr>
              <p:nvPr>
                <p:ph type="body" idx="1"/>
              </p:nvPr>
            </p:nvSpPr>
            <p:spPr>
              <a:xfrm>
                <a:off x="685800" y="1219200"/>
                <a:ext cx="7772400" cy="517003"/>
              </a:xfrm>
            </p:spPr>
            <p:txBody>
              <a:bodyPr/>
              <a:lstStyle/>
              <a:p>
                <a:pPr marL="0" indent="0" algn="l" rtl="0">
                  <a:buNone/>
                </a:pPr>
                <a:r>
                  <a:rPr lang="en-US" dirty="0"/>
                  <a:t>The power absorbed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oMath>
                </a14:m>
                <a:r>
                  <a:rPr lang="en-US" dirty="0"/>
                  <a:t> of the right loop is given by,</a:t>
                </a:r>
              </a:p>
              <a:p>
                <a:pPr marL="342900" indent="-342900" algn="l" rtl="0">
                  <a:spcBef>
                    <a:spcPts val="400"/>
                  </a:spcBef>
                  <a:buSzPct val="100000"/>
                  <a:buChar char="»"/>
                </a:pPr>
                <a:endParaRPr lang="en-US" dirty="0"/>
              </a:p>
            </p:txBody>
          </p:sp>
        </mc:Choice>
        <mc:Fallback xmlns="">
          <p:sp>
            <p:nvSpPr>
              <p:cNvPr id="3" name="Text Placeholder 2">
                <a:extLst>
                  <a:ext uri="{FF2B5EF4-FFF2-40B4-BE49-F238E27FC236}">
                    <a16:creationId xmlns:a16="http://schemas.microsoft.com/office/drawing/2014/main" id="{31888872-8E44-0448-807B-52DAD97C7297}"/>
                  </a:ext>
                </a:extLst>
              </p:cNvPr>
              <p:cNvSpPr>
                <a:spLocks noGrp="1" noRot="1" noChangeAspect="1" noMove="1" noResize="1" noEditPoints="1" noAdjustHandles="1" noChangeArrowheads="1" noChangeShapeType="1" noTextEdit="1"/>
              </p:cNvSpPr>
              <p:nvPr>
                <p:ph type="body" idx="1"/>
              </p:nvPr>
            </p:nvSpPr>
            <p:spPr>
              <a:xfrm>
                <a:off x="685800" y="1219200"/>
                <a:ext cx="7772400" cy="517003"/>
              </a:xfrm>
              <a:blipFill>
                <a:blip r:embed="rId2"/>
                <a:stretch>
                  <a:fillRect l="-1142" t="-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18766E9-FDDC-5640-AF8C-DA5E1FD4C65F}"/>
                  </a:ext>
                </a:extLst>
              </p:cNvPr>
              <p:cNvSpPr/>
              <p:nvPr/>
            </p:nvSpPr>
            <p:spPr>
              <a:xfrm>
                <a:off x="389681" y="1832659"/>
                <a:ext cx="7992319" cy="1508105"/>
              </a:xfrm>
              <a:prstGeom prst="rect">
                <a:avLst/>
              </a:prstGeom>
            </p:spPr>
            <p:txBody>
              <a:bodyPr wrap="squar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m:t>
                      </m:r>
                      <m:sSubSup>
                        <m:sSubSupPr>
                          <m:ctrlPr>
                            <a:rPr lang="en-US" i="1">
                              <a:solidFill>
                                <a:srgbClr val="000000">
                                  <a:alpha val="93000"/>
                                </a:srgbClr>
                              </a:solidFill>
                              <a:latin typeface="Cambria Math" panose="02040503050406030204" pitchFamily="18" charset="0"/>
                              <a:ea typeface="Times New Roman" panose="02020603050405020304" pitchFamily="18" charset="0"/>
                            </a:rPr>
                          </m:ctrlPr>
                        </m:sSubSupPr>
                        <m:e>
                          <m:r>
                            <a:rPr lang="en-US" i="1">
                              <a:solidFill>
                                <a:srgbClr val="000000">
                                  <a:alpha val="93000"/>
                                </a:srgbClr>
                              </a:solidFill>
                              <a:latin typeface="Cambria Math" panose="02040503050406030204" pitchFamily="18" charset="0"/>
                              <a:ea typeface="Times New Roman" panose="02020603050405020304" pitchFamily="18" charset="0"/>
                            </a:rPr>
                            <m:t>𝑣</m:t>
                          </m:r>
                        </m:e>
                        <m:sub>
                          <m:r>
                            <a:rPr lang="en-US" i="1">
                              <a:solidFill>
                                <a:srgbClr val="000000">
                                  <a:alpha val="93000"/>
                                </a:srgbClr>
                              </a:solidFill>
                              <a:latin typeface="Cambria Math" panose="02040503050406030204" pitchFamily="18" charset="0"/>
                              <a:ea typeface="Times New Roman" panose="02020603050405020304" pitchFamily="18" charset="0"/>
                            </a:rPr>
                            <m:t>𝑅</m:t>
                          </m:r>
                          <m:r>
                            <a:rPr lang="en-US" i="1">
                              <a:solidFill>
                                <a:srgbClr val="000000">
                                  <a:alpha val="93000"/>
                                </a:srgbClr>
                              </a:solidFill>
                              <a:latin typeface="Cambria Math" panose="02040503050406030204" pitchFamily="18" charset="0"/>
                              <a:ea typeface="Times New Roman" panose="02020603050405020304" pitchFamily="18" charset="0"/>
                            </a:rPr>
                            <m:t>1</m:t>
                          </m:r>
                        </m:sub>
                        <m:sup>
                          <m:r>
                            <a:rPr lang="en-US" i="1">
                              <a:solidFill>
                                <a:srgbClr val="000000">
                                  <a:alpha val="93000"/>
                                </a:srgbClr>
                              </a:solidFill>
                              <a:latin typeface="Cambria Math" panose="02040503050406030204" pitchFamily="18" charset="0"/>
                              <a:ea typeface="Times New Roman" panose="02020603050405020304" pitchFamily="18" charset="0"/>
                            </a:rPr>
                            <m:t>′</m:t>
                          </m:r>
                        </m:sup>
                      </m:sSubSup>
                      <m:d>
                        <m:dPr>
                          <m:ctrlPr>
                            <a:rPr lang="en-US" i="1">
                              <a:solidFill>
                                <a:srgbClr val="000000">
                                  <a:alpha val="93000"/>
                                </a:srgbClr>
                              </a:solidFill>
                              <a:latin typeface="Cambria Math" panose="02040503050406030204" pitchFamily="18" charset="0"/>
                              <a:ea typeface="Times New Roman" panose="02020603050405020304" pitchFamily="18" charset="0"/>
                            </a:rPr>
                          </m:ctrlPr>
                        </m:dPr>
                        <m:e>
                          <m:r>
                            <a:rPr lang="en-US" i="1">
                              <a:latin typeface="Cambria Math" panose="02040503050406030204" pitchFamily="18" charset="0"/>
                              <a:ea typeface="Times New Roman" panose="02020603050405020304" pitchFamily="18" charset="0"/>
                            </a:rPr>
                            <m:t>𝛽</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𝑥</m:t>
                              </m:r>
                            </m:sub>
                          </m:sSub>
                        </m:e>
                      </m:d>
                    </m:oMath>
                  </m:oMathPara>
                </a14:m>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2000" dirty="0">
                    <a:latin typeface="Times New Roman" panose="02020603050405020304" pitchFamily="18" charset="0"/>
                    <a:ea typeface="Times New Roman" panose="02020603050405020304" pitchFamily="18" charset="0"/>
                  </a:rPr>
                  <a:t>Where </a:t>
                </a:r>
                <a14:m>
                  <m:oMath xmlns:m="http://schemas.openxmlformats.org/officeDocument/2006/math">
                    <m:sSubSup>
                      <m:sSubSupPr>
                        <m:ctrlPr>
                          <a:rPr lang="en-US" sz="2000" i="1">
                            <a:solidFill>
                              <a:srgbClr val="000000">
                                <a:alpha val="93000"/>
                              </a:srgbClr>
                            </a:solidFill>
                            <a:latin typeface="Cambria Math" panose="02040503050406030204" pitchFamily="18" charset="0"/>
                            <a:ea typeface="Times New Roman" panose="02020603050405020304" pitchFamily="18" charset="0"/>
                          </a:rPr>
                        </m:ctrlPr>
                      </m:sSubSupPr>
                      <m:e>
                        <m:r>
                          <a:rPr lang="en-US" sz="2000" i="1">
                            <a:solidFill>
                              <a:srgbClr val="000000">
                                <a:alpha val="93000"/>
                              </a:srgbClr>
                            </a:solidFill>
                            <a:latin typeface="Cambria Math" panose="02040503050406030204" pitchFamily="18" charset="0"/>
                            <a:ea typeface="Times New Roman" panose="02020603050405020304" pitchFamily="18" charset="0"/>
                          </a:rPr>
                          <m:t>𝑣</m:t>
                        </m:r>
                      </m:e>
                      <m:sub>
                        <m:r>
                          <a:rPr lang="en-US" sz="2000" i="1">
                            <a:solidFill>
                              <a:srgbClr val="000000">
                                <a:alpha val="93000"/>
                              </a:srgbClr>
                            </a:solidFill>
                            <a:latin typeface="Cambria Math" panose="02040503050406030204" pitchFamily="18" charset="0"/>
                            <a:ea typeface="Times New Roman" panose="02020603050405020304" pitchFamily="18" charset="0"/>
                          </a:rPr>
                          <m:t>𝑅</m:t>
                        </m:r>
                        <m:r>
                          <a:rPr lang="en-US" sz="2000" i="1">
                            <a:solidFill>
                              <a:srgbClr val="000000">
                                <a:alpha val="93000"/>
                              </a:srgbClr>
                            </a:solidFill>
                            <a:latin typeface="Cambria Math" panose="02040503050406030204" pitchFamily="18" charset="0"/>
                            <a:ea typeface="Times New Roman" panose="02020603050405020304" pitchFamily="18" charset="0"/>
                          </a:rPr>
                          <m:t>1</m:t>
                        </m:r>
                      </m:sub>
                      <m:sup>
                        <m:r>
                          <a:rPr lang="en-US" sz="2000" i="1">
                            <a:solidFill>
                              <a:srgbClr val="000000">
                                <a:alpha val="93000"/>
                              </a:srgbClr>
                            </a:solidFill>
                            <a:latin typeface="Cambria Math" panose="02040503050406030204" pitchFamily="18" charset="0"/>
                            <a:ea typeface="Times New Roman" panose="02020603050405020304" pitchFamily="18" charset="0"/>
                          </a:rPr>
                          <m:t>′</m:t>
                        </m:r>
                      </m:sup>
                    </m:sSubSup>
                  </m:oMath>
                </a14:m>
                <a:r>
                  <a:rPr lang="en-US" sz="2000" dirty="0">
                    <a:latin typeface="Times New Roman" panose="02020603050405020304" pitchFamily="18" charset="0"/>
                    <a:ea typeface="Times New Roman" panose="02020603050405020304" pitchFamily="18" charset="0"/>
                  </a:rPr>
                  <a:t> is given by,</a:t>
                </a:r>
              </a:p>
              <a:p>
                <a:pPr marL="0" marR="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i="1">
                              <a:solidFill>
                                <a:srgbClr val="000000">
                                  <a:alpha val="93000"/>
                                </a:srgbClr>
                              </a:solidFill>
                              <a:latin typeface="Cambria Math" panose="02040503050406030204" pitchFamily="18" charset="0"/>
                              <a:ea typeface="Times New Roman" panose="02020603050405020304" pitchFamily="18" charset="0"/>
                            </a:rPr>
                          </m:ctrlPr>
                        </m:sSubSupPr>
                        <m:e>
                          <m:r>
                            <a:rPr lang="en-US" i="1">
                              <a:solidFill>
                                <a:srgbClr val="000000">
                                  <a:alpha val="93000"/>
                                </a:srgbClr>
                              </a:solidFill>
                              <a:latin typeface="Cambria Math" panose="02040503050406030204" pitchFamily="18" charset="0"/>
                              <a:ea typeface="Times New Roman" panose="02020603050405020304" pitchFamily="18" charset="0"/>
                            </a:rPr>
                            <m:t>𝑣</m:t>
                          </m:r>
                        </m:e>
                        <m:sub>
                          <m:r>
                            <a:rPr lang="en-US" i="1">
                              <a:solidFill>
                                <a:srgbClr val="000000">
                                  <a:alpha val="93000"/>
                                </a:srgbClr>
                              </a:solidFill>
                              <a:latin typeface="Cambria Math" panose="02040503050406030204" pitchFamily="18" charset="0"/>
                              <a:ea typeface="Times New Roman" panose="02020603050405020304" pitchFamily="18" charset="0"/>
                            </a:rPr>
                            <m:t>𝑅</m:t>
                          </m:r>
                          <m:r>
                            <a:rPr lang="en-US" i="1">
                              <a:solidFill>
                                <a:srgbClr val="000000">
                                  <a:alpha val="93000"/>
                                </a:srgbClr>
                              </a:solidFill>
                              <a:latin typeface="Cambria Math" panose="02040503050406030204" pitchFamily="18" charset="0"/>
                              <a:ea typeface="Times New Roman" panose="02020603050405020304" pitchFamily="18" charset="0"/>
                            </a:rPr>
                            <m:t>1</m:t>
                          </m:r>
                        </m:sub>
                        <m:sup>
                          <m:r>
                            <a:rPr lang="en-US" i="1">
                              <a:solidFill>
                                <a:srgbClr val="000000">
                                  <a:alpha val="93000"/>
                                </a:srgbClr>
                              </a:solidFill>
                              <a:latin typeface="Cambria Math" panose="02040503050406030204" pitchFamily="18" charset="0"/>
                              <a:ea typeface="Times New Roman" panose="02020603050405020304" pitchFamily="18" charset="0"/>
                            </a:rPr>
                            <m:t>′</m:t>
                          </m:r>
                        </m:sup>
                      </m:sSubSup>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𝑅</m:t>
                          </m:r>
                        </m:e>
                        <m:sub>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𝛽</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𝑥</m:t>
                          </m:r>
                        </m:sub>
                      </m:sSub>
                      <m:r>
                        <a:rPr lang="en-US" i="1">
                          <a:latin typeface="Cambria Math" panose="02040503050406030204" pitchFamily="18" charset="0"/>
                          <a:ea typeface="Times New Roman" panose="02020603050405020304" pitchFamily="18" charset="0"/>
                        </a:rPr>
                        <m:t>)</m:t>
                      </m:r>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418766E9-FDDC-5640-AF8C-DA5E1FD4C65F}"/>
                  </a:ext>
                </a:extLst>
              </p:cNvPr>
              <p:cNvSpPr>
                <a:spLocks noRot="1" noChangeAspect="1" noMove="1" noResize="1" noEditPoints="1" noAdjustHandles="1" noChangeArrowheads="1" noChangeShapeType="1" noTextEdit="1"/>
              </p:cNvSpPr>
              <p:nvPr/>
            </p:nvSpPr>
            <p:spPr>
              <a:xfrm>
                <a:off x="389681" y="1832659"/>
                <a:ext cx="7992319" cy="1508105"/>
              </a:xfrm>
              <a:prstGeom prst="rect">
                <a:avLst/>
              </a:prstGeom>
              <a:blipFill>
                <a:blip r:embed="rId3"/>
                <a:stretch>
                  <a:fillRect b="-5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ED2FD80-C435-2140-9718-FDE0F8B0C574}"/>
                  </a:ext>
                </a:extLst>
              </p:cNvPr>
              <p:cNvSpPr/>
              <p:nvPr/>
            </p:nvSpPr>
            <p:spPr>
              <a:xfrm>
                <a:off x="389681" y="3680289"/>
                <a:ext cx="8068519" cy="400110"/>
              </a:xfrm>
              <a:prstGeom prst="rect">
                <a:avLst/>
              </a:prstGeom>
            </p:spPr>
            <p:txBody>
              <a:bodyPr wrap="square">
                <a:spAutoFit/>
              </a:bodyPr>
              <a:lstStyle/>
              <a:p>
                <a:pPr marL="457200" marR="0">
                  <a:spcBef>
                    <a:spcPts val="0"/>
                  </a:spcBef>
                  <a:spcAft>
                    <a:spcPts val="0"/>
                  </a:spcAft>
                </a:pPr>
                <a:r>
                  <a:rPr lang="en-US" sz="2000" dirty="0">
                    <a:latin typeface="Times New Roman" panose="02020603050405020304" pitchFamily="18" charset="0"/>
                    <a:ea typeface="Times New Roman" panose="02020603050405020304" pitchFamily="18" charset="0"/>
                  </a:rPr>
                  <a:t>So, the power absorbed in </a:t>
                </a:r>
                <a14:m>
                  <m:oMath xmlns:m="http://schemas.openxmlformats.org/officeDocument/2006/math">
                    <m:sSub>
                      <m:sSubPr>
                        <m:ctrlPr>
                          <a:rPr lang="en-US" sz="2000" i="1">
                            <a:latin typeface="Cambria Math" panose="02040503050406030204" pitchFamily="18" charset="0"/>
                            <a:ea typeface="Times New Roman" panose="02020603050405020304" pitchFamily="18" charset="0"/>
                          </a:rPr>
                        </m:ctrlPr>
                      </m:sSubPr>
                      <m:e>
                        <m:r>
                          <a:rPr lang="en-US" sz="2000">
                            <a:latin typeface="Cambria Math" panose="02040503050406030204" pitchFamily="18" charset="0"/>
                            <a:ea typeface="Times New Roman" panose="02020603050405020304" pitchFamily="18" charset="0"/>
                          </a:rPr>
                          <m:t>𝑅</m:t>
                        </m:r>
                      </m:e>
                      <m:sub>
                        <m:r>
                          <a:rPr lang="en-US" sz="2000">
                            <a:latin typeface="Cambria Math" panose="02040503050406030204" pitchFamily="18" charset="0"/>
                            <a:ea typeface="Times New Roman" panose="02020603050405020304" pitchFamily="18" charset="0"/>
                          </a:rPr>
                          <m:t>1</m:t>
                        </m:r>
                      </m:sub>
                    </m:sSub>
                  </m:oMath>
                </a14:m>
                <a:r>
                  <a:rPr lang="en-US" sz="2000" dirty="0">
                    <a:latin typeface="Times New Roman" panose="02020603050405020304" pitchFamily="18" charset="0"/>
                    <a:ea typeface="Times New Roman" panose="02020603050405020304" pitchFamily="18" charset="0"/>
                  </a:rPr>
                  <a:t> of the right loop is given by,</a:t>
                </a:r>
                <a:endParaRPr lang="en-US" dirty="0">
                  <a:latin typeface="Times New Roman" panose="02020603050405020304" pitchFamily="18" charset="0"/>
                  <a:ea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8ED2FD80-C435-2140-9718-FDE0F8B0C574}"/>
                  </a:ext>
                </a:extLst>
              </p:cNvPr>
              <p:cNvSpPr>
                <a:spLocks noRot="1" noChangeAspect="1" noMove="1" noResize="1" noEditPoints="1" noAdjustHandles="1" noChangeArrowheads="1" noChangeShapeType="1" noTextEdit="1"/>
              </p:cNvSpPr>
              <p:nvPr/>
            </p:nvSpPr>
            <p:spPr>
              <a:xfrm>
                <a:off x="389681" y="3680289"/>
                <a:ext cx="8068519" cy="400110"/>
              </a:xfrm>
              <a:prstGeom prst="rect">
                <a:avLst/>
              </a:prstGeom>
              <a:blipFill>
                <a:blip r:embed="rId4"/>
                <a:stretch>
                  <a:fillRect t="-6061" b="-24242"/>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B57FBFC7-28A4-2541-9808-61E9CC7B6B2A}"/>
              </a:ext>
            </a:extLst>
          </p:cNvPr>
          <p:cNvSpPr/>
          <p:nvPr/>
        </p:nvSpPr>
        <p:spPr>
          <a:xfrm>
            <a:off x="389681" y="5008962"/>
            <a:ext cx="7261185" cy="400110"/>
          </a:xfrm>
          <a:prstGeom prst="rect">
            <a:avLst/>
          </a:prstGeom>
        </p:spPr>
        <p:txBody>
          <a:bodyPr wrap="square">
            <a:spAutoFit/>
          </a:bodyPr>
          <a:lstStyle/>
          <a:p>
            <a:pPr marL="457200" marR="0">
              <a:spcBef>
                <a:spcPts val="0"/>
              </a:spcBef>
              <a:spcAft>
                <a:spcPts val="0"/>
              </a:spcAft>
            </a:pPr>
            <a:r>
              <a:rPr lang="en-US" sz="2000" dirty="0">
                <a:latin typeface="Times New Roman" panose="02020603050405020304" pitchFamily="18" charset="0"/>
              </a:rPr>
              <a:t>The total power dissipated in the three resistors is,</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34FE7B4-B5A2-7648-A7BC-E01040C58195}"/>
                  </a:ext>
                </a:extLst>
              </p:cNvPr>
              <p:cNvSpPr/>
              <p:nvPr/>
            </p:nvSpPr>
            <p:spPr>
              <a:xfrm>
                <a:off x="389681" y="5578349"/>
                <a:ext cx="8173406" cy="461665"/>
              </a:xfrm>
              <a:prstGeom prst="rect">
                <a:avLst/>
              </a:prstGeom>
            </p:spPr>
            <p:txBody>
              <a:bodyPr wrap="square">
                <a:spAutoFit/>
              </a:bodyPr>
              <a:lstStyle/>
              <a:p>
                <a:pPr marL="457200" algn="l" rtl="0"/>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𝑅</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2</m:t>
                        </m:r>
                      </m:sub>
                    </m:sSub>
                    <m:r>
                      <a:rPr lang="en-US">
                        <a:latin typeface="Cambria Math" panose="02040503050406030204" pitchFamily="18" charset="0"/>
                      </a:rPr>
                      <m:t>=6+4.88+0.9=11.78 </m:t>
                    </m:r>
                    <m:r>
                      <a:rPr lang="en-US" i="1" smtClean="0">
                        <a:latin typeface="Cambria Math" panose="02040503050406030204" pitchFamily="18" charset="0"/>
                      </a:rPr>
                      <m:t>𝑊</m:t>
                    </m:r>
                  </m:oMath>
                </a14:m>
                <a:r>
                  <a:rPr lang="en-US" dirty="0">
                    <a:latin typeface="Cambria Math" panose="020405030504060302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034FE7B4-B5A2-7648-A7BC-E01040C58195}"/>
                  </a:ext>
                </a:extLst>
              </p:cNvPr>
              <p:cNvSpPr>
                <a:spLocks noRot="1" noChangeAspect="1" noMove="1" noResize="1" noEditPoints="1" noAdjustHandles="1" noChangeArrowheads="1" noChangeShapeType="1" noTextEdit="1"/>
              </p:cNvSpPr>
              <p:nvPr/>
            </p:nvSpPr>
            <p:spPr>
              <a:xfrm>
                <a:off x="389681" y="5578349"/>
                <a:ext cx="8173406" cy="461665"/>
              </a:xfrm>
              <a:prstGeom prst="rect">
                <a:avLst/>
              </a:prstGeom>
              <a:blipFill>
                <a:blip r:embed="rId5"/>
                <a:stretch>
                  <a:fillRect b="-21622"/>
                </a:stretch>
              </a:blipFill>
            </p:spPr>
            <p:txBody>
              <a:bodyPr/>
              <a:lstStyle/>
              <a:p>
                <a:r>
                  <a:rPr lang="en-US">
                    <a:noFill/>
                  </a:rPr>
                  <a:t> </a:t>
                </a:r>
              </a:p>
            </p:txBody>
          </p:sp>
        </mc:Fallback>
      </mc:AlternateContent>
      <p:sp>
        <p:nvSpPr>
          <p:cNvPr id="10" name="Title 10">
            <a:extLst>
              <a:ext uri="{FF2B5EF4-FFF2-40B4-BE49-F238E27FC236}">
                <a16:creationId xmlns:a16="http://schemas.microsoft.com/office/drawing/2014/main" id="{E4A28984-1FA2-444D-B5FA-21A7EC307166}"/>
              </a:ext>
            </a:extLst>
          </p:cNvPr>
          <p:cNvSpPr>
            <a:spLocks noGrp="1"/>
          </p:cNvSpPr>
          <p:nvPr>
            <p:ph type="title"/>
          </p:nvPr>
        </p:nvSpPr>
        <p:spPr>
          <a:prstGeom prst="rect">
            <a:avLst/>
          </a:prstGeom>
        </p:spPr>
        <p:txBody>
          <a:bodyPr wrap="none">
            <a:spAutoFit/>
          </a:bodyPr>
          <a:lstStyle/>
          <a:p>
            <a:pPr marL="457200" marR="0">
              <a:spcBef>
                <a:spcPts val="0"/>
              </a:spcBef>
              <a:spcAft>
                <a:spcPts val="0"/>
              </a:spcAft>
            </a:pPr>
            <a:r>
              <a:rPr lang="en-US" b="1" dirty="0">
                <a:latin typeface="Cambria Math" panose="02040503050406030204" pitchFamily="18" charset="0"/>
                <a:ea typeface="Times New Roman" panose="02020603050405020304" pitchFamily="18" charset="0"/>
              </a:rPr>
              <a:t>Solution</a:t>
            </a:r>
            <a:endParaRPr lang="en-US" dirty="0">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790304FE-D0CE-B645-B25B-D4C7F6A93631}"/>
              </a:ext>
            </a:extLst>
          </p:cNvPr>
          <p:cNvPicPr/>
          <p:nvPr/>
        </p:nvPicPr>
        <p:blipFill>
          <a:blip r:embed="rId6"/>
          <a:stretch>
            <a:fillRect/>
          </a:stretch>
        </p:blipFill>
        <p:spPr>
          <a:xfrm>
            <a:off x="6045923" y="1068479"/>
            <a:ext cx="2600366" cy="175574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F9477B1-8346-E198-92E1-2F4A75506176}"/>
                  </a:ext>
                </a:extLst>
              </p:cNvPr>
              <p:cNvSpPr txBox="1"/>
              <p:nvPr/>
            </p:nvSpPr>
            <p:spPr>
              <a:xfrm>
                <a:off x="389681" y="4286243"/>
                <a:ext cx="8068519" cy="830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rtl="0"/>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𝑅</m:t>
                          </m:r>
                        </m:e>
                        <m:sub>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𝛽</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𝑥</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𝛽</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𝑖</m:t>
                          </m:r>
                        </m:e>
                        <m:sub>
                          <m:r>
                            <a:rPr lang="en-US" i="1">
                              <a:latin typeface="Cambria Math" panose="02040503050406030204" pitchFamily="18" charset="0"/>
                              <a:ea typeface="Times New Roman" panose="02020603050405020304" pitchFamily="18" charset="0"/>
                            </a:rPr>
                            <m:t>𝑥</m:t>
                          </m:r>
                        </m:sub>
                      </m:sSub>
                      <m:r>
                        <a:rPr lang="en-US" i="1">
                          <a:latin typeface="Cambria Math" panose="02040503050406030204" pitchFamily="18" charset="0"/>
                          <a:ea typeface="Times New Roman" panose="02020603050405020304" pitchFamily="18" charset="0"/>
                        </a:rPr>
                        <m:t>)</m:t>
                      </m:r>
                      <m:r>
                        <a:rPr lang="en-US">
                          <a:latin typeface="Cambria Math" panose="02040503050406030204" pitchFamily="18" charset="0"/>
                        </a:rPr>
                        <m:t>=0.67</m:t>
                      </m:r>
                      <m:r>
                        <a:rPr lang="en-US" i="1">
                          <a:latin typeface="Cambria Math" panose="02040503050406030204" pitchFamily="18" charset="0"/>
                        </a:rPr>
                        <m:t>𝑥</m:t>
                      </m:r>
                      <m:d>
                        <m:dPr>
                          <m:ctrlPr>
                            <a:rPr lang="en-US" i="1">
                              <a:latin typeface="Cambria Math" panose="02040503050406030204" pitchFamily="18" charset="0"/>
                            </a:rPr>
                          </m:ctrlPr>
                        </m:dPr>
                        <m:e>
                          <m:r>
                            <a:rPr lang="en-US">
                              <a:latin typeface="Cambria Math" panose="02040503050406030204" pitchFamily="18" charset="0"/>
                            </a:rPr>
                            <m:t>0.9</m:t>
                          </m:r>
                        </m:e>
                      </m:d>
                      <m:d>
                        <m:dPr>
                          <m:ctrlPr>
                            <a:rPr lang="en-US" i="1">
                              <a:latin typeface="Cambria Math" panose="02040503050406030204" pitchFamily="18" charset="0"/>
                            </a:rPr>
                          </m:ctrlPr>
                        </m:dPr>
                        <m:e>
                          <m:r>
                            <a:rPr lang="en-US">
                              <a:latin typeface="Cambria Math" panose="02040503050406030204" pitchFamily="18" charset="0"/>
                            </a:rPr>
                            <m:t>3</m:t>
                          </m:r>
                        </m:e>
                      </m:d>
                      <m:d>
                        <m:dPr>
                          <m:ctrlPr>
                            <a:rPr lang="en-US" i="1">
                              <a:latin typeface="Cambria Math" panose="02040503050406030204" pitchFamily="18" charset="0"/>
                            </a:rPr>
                          </m:ctrlPr>
                        </m:dPr>
                        <m:e>
                          <m:r>
                            <a:rPr lang="en-US">
                              <a:latin typeface="Cambria Math" panose="02040503050406030204" pitchFamily="18" charset="0"/>
                            </a:rPr>
                            <m:t>0.9</m:t>
                          </m:r>
                          <m:r>
                            <a:rPr lang="en-US" i="1">
                              <a:latin typeface="Cambria Math" panose="02040503050406030204" pitchFamily="18" charset="0"/>
                            </a:rPr>
                            <m:t>𝑥</m:t>
                          </m:r>
                          <m:r>
                            <a:rPr lang="en-US">
                              <a:latin typeface="Cambria Math" panose="02040503050406030204" pitchFamily="18" charset="0"/>
                            </a:rPr>
                            <m:t>3</m:t>
                          </m:r>
                        </m:e>
                      </m:d>
                      <m:r>
                        <a:rPr lang="en-US">
                          <a:latin typeface="Cambria Math" panose="02040503050406030204" pitchFamily="18" charset="0"/>
                        </a:rPr>
                        <m:t>=4.88 </m:t>
                      </m:r>
                      <m:r>
                        <a:rPr lang="en-US" i="1">
                          <a:latin typeface="Cambria Math" panose="02040503050406030204" pitchFamily="18" charset="0"/>
                        </a:rPr>
                        <m:t>𝑊</m:t>
                      </m:r>
                    </m:oMath>
                  </m:oMathPara>
                </a14:m>
                <a:endParaRPr lang="en-US" dirty="0"/>
              </a:p>
              <a:p>
                <a:endParaRPr lang="en-US" dirty="0"/>
              </a:p>
            </p:txBody>
          </p:sp>
        </mc:Choice>
        <mc:Fallback xmlns="">
          <p:sp>
            <p:nvSpPr>
              <p:cNvPr id="12" name="TextBox 11">
                <a:extLst>
                  <a:ext uri="{FF2B5EF4-FFF2-40B4-BE49-F238E27FC236}">
                    <a16:creationId xmlns:a16="http://schemas.microsoft.com/office/drawing/2014/main" id="{8F9477B1-8346-E198-92E1-2F4A75506176}"/>
                  </a:ext>
                </a:extLst>
              </p:cNvPr>
              <p:cNvSpPr txBox="1">
                <a:spLocks noRot="1" noChangeAspect="1" noMove="1" noResize="1" noEditPoints="1" noAdjustHandles="1" noChangeArrowheads="1" noChangeShapeType="1" noTextEdit="1"/>
              </p:cNvSpPr>
              <p:nvPr/>
            </p:nvSpPr>
            <p:spPr>
              <a:xfrm>
                <a:off x="389681" y="4286243"/>
                <a:ext cx="8068519" cy="830997"/>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73197971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888872-8E44-0448-807B-52DAD97C7297}"/>
              </a:ext>
            </a:extLst>
          </p:cNvPr>
          <p:cNvSpPr>
            <a:spLocks noGrp="1"/>
          </p:cNvSpPr>
          <p:nvPr>
            <p:ph type="body" idx="1"/>
          </p:nvPr>
        </p:nvSpPr>
        <p:spPr>
          <a:xfrm>
            <a:off x="147917" y="1208710"/>
            <a:ext cx="8727141" cy="517003"/>
          </a:xfrm>
        </p:spPr>
        <p:txBody>
          <a:bodyPr/>
          <a:lstStyle/>
          <a:p>
            <a:pPr marL="0" lvl="0" indent="0" rtl="0">
              <a:buNone/>
            </a:pPr>
            <a:r>
              <a:rPr lang="en-US" sz="2400" dirty="0"/>
              <a:t>(b) The power delivered to the dependent limit source is given by</a:t>
            </a:r>
            <a:r>
              <a:rPr lang="en-US" dirty="0"/>
              <a:t>,</a:t>
            </a:r>
          </a:p>
          <a:p>
            <a:pPr marL="342900" indent="-342900" algn="l" rtl="0">
              <a:spcBef>
                <a:spcPts val="400"/>
              </a:spcBef>
              <a:buSzPct val="100000"/>
              <a:buChar char="»"/>
            </a:pP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18766E9-FDDC-5640-AF8C-DA5E1FD4C65F}"/>
                  </a:ext>
                </a:extLst>
              </p:cNvPr>
              <p:cNvSpPr/>
              <p:nvPr/>
            </p:nvSpPr>
            <p:spPr>
              <a:xfrm>
                <a:off x="-70484" y="1712297"/>
                <a:ext cx="5436243" cy="4947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𝑑𝑒𝑝𝑒𝑛</m:t>
                          </m:r>
                        </m:sub>
                      </m:sSub>
                      <m:r>
                        <a:rPr lang="en-US" i="1">
                          <a:latin typeface="Cambria Math" panose="02040503050406030204" pitchFamily="18" charset="0"/>
                        </a:rPr>
                        <m:t>=</m:t>
                      </m:r>
                      <m:r>
                        <a:rPr lang="en-US" i="1">
                          <a:latin typeface="Cambria Math" panose="02040503050406030204" pitchFamily="18" charset="0"/>
                        </a:rPr>
                        <m:t>𝑣𝑥</m:t>
                      </m:r>
                      <m:r>
                        <a:rPr lang="en-US" i="1">
                          <a:latin typeface="Cambria Math" panose="02040503050406030204" pitchFamily="18" charset="0"/>
                        </a:rPr>
                        <m:t>𝛽</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oMath>
                  </m:oMathPara>
                </a14:m>
                <a:endParaRPr lang="en-US" dirty="0"/>
              </a:p>
            </p:txBody>
          </p:sp>
        </mc:Choice>
        <mc:Fallback xmlns="">
          <p:sp>
            <p:nvSpPr>
              <p:cNvPr id="4" name="Rectangle 3">
                <a:extLst>
                  <a:ext uri="{FF2B5EF4-FFF2-40B4-BE49-F238E27FC236}">
                    <a16:creationId xmlns:a16="http://schemas.microsoft.com/office/drawing/2014/main" id="{418766E9-FDDC-5640-AF8C-DA5E1FD4C65F}"/>
                  </a:ext>
                </a:extLst>
              </p:cNvPr>
              <p:cNvSpPr>
                <a:spLocks noRot="1" noChangeAspect="1" noMove="1" noResize="1" noEditPoints="1" noAdjustHandles="1" noChangeArrowheads="1" noChangeShapeType="1" noTextEdit="1"/>
              </p:cNvSpPr>
              <p:nvPr/>
            </p:nvSpPr>
            <p:spPr>
              <a:xfrm>
                <a:off x="-70484" y="1712297"/>
                <a:ext cx="5436243" cy="494751"/>
              </a:xfrm>
              <a:prstGeom prst="rect">
                <a:avLst/>
              </a:prstGeom>
              <a:blipFill>
                <a:blip r:embed="rId2"/>
                <a:stretch>
                  <a:fillRect b="-10000"/>
                </a:stretch>
              </a:blipFill>
            </p:spPr>
            <p:txBody>
              <a:bodyPr/>
              <a:lstStyle/>
              <a:p>
                <a:r>
                  <a:rPr lang="en-US">
                    <a:noFill/>
                  </a:rPr>
                  <a:t> </a:t>
                </a:r>
              </a:p>
            </p:txBody>
          </p:sp>
        </mc:Fallback>
      </mc:AlternateContent>
      <p:sp>
        <p:nvSpPr>
          <p:cNvPr id="10" name="Title 10">
            <a:extLst>
              <a:ext uri="{FF2B5EF4-FFF2-40B4-BE49-F238E27FC236}">
                <a16:creationId xmlns:a16="http://schemas.microsoft.com/office/drawing/2014/main" id="{E4A28984-1FA2-444D-B5FA-21A7EC307166}"/>
              </a:ext>
            </a:extLst>
          </p:cNvPr>
          <p:cNvSpPr>
            <a:spLocks noGrp="1"/>
          </p:cNvSpPr>
          <p:nvPr>
            <p:ph type="title"/>
          </p:nvPr>
        </p:nvSpPr>
        <p:spPr>
          <a:prstGeom prst="rect">
            <a:avLst/>
          </a:prstGeom>
        </p:spPr>
        <p:txBody>
          <a:bodyPr wrap="none">
            <a:spAutoFit/>
          </a:bodyPr>
          <a:lstStyle/>
          <a:p>
            <a:pPr marL="457200" marR="0">
              <a:spcBef>
                <a:spcPts val="0"/>
              </a:spcBef>
              <a:spcAft>
                <a:spcPts val="0"/>
              </a:spcAft>
            </a:pPr>
            <a:r>
              <a:rPr lang="en-US" b="1" dirty="0">
                <a:latin typeface="Cambria Math" panose="02040503050406030204" pitchFamily="18" charset="0"/>
                <a:ea typeface="Times New Roman" panose="02020603050405020304" pitchFamily="18" charset="0"/>
              </a:rPr>
              <a:t>Solution</a:t>
            </a:r>
            <a:endParaRPr lang="en-US" dirty="0">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9AC960B8-1E66-FB49-A3B0-28EDFF3F3F68}"/>
              </a:ext>
            </a:extLst>
          </p:cNvPr>
          <p:cNvSpPr/>
          <p:nvPr/>
        </p:nvSpPr>
        <p:spPr>
          <a:xfrm>
            <a:off x="609600" y="2297445"/>
            <a:ext cx="1657826" cy="461665"/>
          </a:xfrm>
          <a:prstGeom prst="rect">
            <a:avLst/>
          </a:prstGeom>
        </p:spPr>
        <p:txBody>
          <a:bodyPr wrap="none">
            <a:spAutoFit/>
          </a:bodyPr>
          <a:lstStyle/>
          <a:p>
            <a:pPr marL="0" marR="0" indent="457200" algn="just">
              <a:spcBef>
                <a:spcPts val="0"/>
              </a:spcBef>
              <a:spcAft>
                <a:spcPts val="0"/>
              </a:spcAft>
            </a:pPr>
            <a:r>
              <a:rPr lang="en-US" dirty="0">
                <a:latin typeface="Cambria Math" panose="02040503050406030204" pitchFamily="18" charset="0"/>
                <a:ea typeface="Times New Roman" panose="02020603050405020304" pitchFamily="18" charset="0"/>
              </a:rPr>
              <a:t>Where, </a:t>
            </a:r>
            <a:endParaRPr lang="en-US"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B28F2B1-9F61-614A-9DB8-A46FE32E864C}"/>
                  </a:ext>
                </a:extLst>
              </p:cNvPr>
              <p:cNvSpPr/>
              <p:nvPr/>
            </p:nvSpPr>
            <p:spPr>
              <a:xfrm>
                <a:off x="685800" y="2837172"/>
                <a:ext cx="6872468" cy="822854"/>
              </a:xfrm>
              <a:prstGeom prst="rect">
                <a:avLst/>
              </a:prstGeom>
            </p:spPr>
            <p:txBody>
              <a:bodyPr wrap="square">
                <a:spAutoFit/>
              </a:bodyPr>
              <a:lstStyle/>
              <a:p>
                <a:pPr algn="l" rtl="0"/>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𝑣</m:t>
                          </m:r>
                        </m:e>
                        <m:sub>
                          <m:r>
                            <a:rPr lang="en-US" i="1">
                              <a:latin typeface="Cambria Math" panose="02040503050406030204" pitchFamily="18" charset="0"/>
                            </a:rPr>
                            <m:t>𝑅</m:t>
                          </m:r>
                          <m:r>
                            <a:rPr lang="en-US" i="0">
                              <a:latin typeface="Cambria Math" panose="02040503050406030204" pitchFamily="18" charset="0"/>
                            </a:rPr>
                            <m:t>2</m:t>
                          </m:r>
                        </m:sub>
                      </m:sSub>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𝑅</m:t>
                          </m:r>
                          <m:r>
                            <a:rPr lang="en-US" i="0">
                              <a:latin typeface="Cambria Math" panose="02040503050406030204" pitchFamily="18" charset="0"/>
                            </a:rPr>
                            <m:t>1</m:t>
                          </m:r>
                        </m:sub>
                        <m:sup>
                          <m:r>
                            <a:rPr lang="en-US" i="0">
                              <a:latin typeface="Cambria Math" panose="02040503050406030204" pitchFamily="18" charset="0"/>
                            </a:rPr>
                            <m:t>′</m:t>
                          </m:r>
                        </m:sup>
                      </m:sSub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𝛽</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e>
                      </m:d>
                      <m:r>
                        <a:rPr lang="en-US" b="0" i="0" smtClean="0">
                          <a:latin typeface="Cambria Math" panose="02040503050406030204" pitchFamily="18" charset="0"/>
                        </a:rPr>
                        <m:t> </m:t>
                      </m:r>
                      <m:r>
                        <a:rPr lang="en-US" i="0">
                          <a:latin typeface="Cambria Math" panose="02040503050406030204" pitchFamily="18" charset="0"/>
                        </a:rPr>
                        <m:t>=3−0.67</m:t>
                      </m:r>
                      <m:r>
                        <a:rPr lang="en-US" i="1">
                          <a:latin typeface="Cambria Math" panose="02040503050406030204" pitchFamily="18" charset="0"/>
                        </a:rPr>
                        <m:t>𝑥</m:t>
                      </m:r>
                      <m:d>
                        <m:dPr>
                          <m:ctrlPr>
                            <a:rPr lang="en-US" i="1">
                              <a:latin typeface="Cambria Math" panose="02040503050406030204" pitchFamily="18" charset="0"/>
                            </a:rPr>
                          </m:ctrlPr>
                        </m:dPr>
                        <m:e>
                          <m:r>
                            <a:rPr lang="en-US" i="0">
                              <a:latin typeface="Cambria Math" panose="02040503050406030204" pitchFamily="18" charset="0"/>
                            </a:rPr>
                            <m:t>0.9</m:t>
                          </m:r>
                        </m:e>
                      </m:d>
                      <m:d>
                        <m:dPr>
                          <m:ctrlPr>
                            <a:rPr lang="en-US" i="1">
                              <a:latin typeface="Cambria Math" panose="02040503050406030204" pitchFamily="18" charset="0"/>
                            </a:rPr>
                          </m:ctrlPr>
                        </m:dPr>
                        <m:e>
                          <m:r>
                            <a:rPr lang="en-US" i="0">
                              <a:latin typeface="Cambria Math" panose="02040503050406030204" pitchFamily="18" charset="0"/>
                            </a:rPr>
                            <m:t>3</m:t>
                          </m:r>
                        </m:e>
                      </m:d>
                      <m:r>
                        <a:rPr lang="en-US" i="0">
                          <a:latin typeface="Cambria Math" panose="02040503050406030204" pitchFamily="18" charset="0"/>
                        </a:rPr>
                        <m:t>=3−1.81=+1.19 </m:t>
                      </m:r>
                      <m:r>
                        <a:rPr lang="en-US" i="1">
                          <a:latin typeface="Cambria Math" panose="02040503050406030204" pitchFamily="18" charset="0"/>
                        </a:rPr>
                        <m:t>𝑉</m:t>
                      </m:r>
                    </m:oMath>
                  </m:oMathPara>
                </a14:m>
                <a:endParaRPr lang="en-US" dirty="0"/>
              </a:p>
            </p:txBody>
          </p:sp>
        </mc:Choice>
        <mc:Fallback xmlns="">
          <p:sp>
            <p:nvSpPr>
              <p:cNvPr id="11" name="Rectangle 10">
                <a:extLst>
                  <a:ext uri="{FF2B5EF4-FFF2-40B4-BE49-F238E27FC236}">
                    <a16:creationId xmlns:a16="http://schemas.microsoft.com/office/drawing/2014/main" id="{EB28F2B1-9F61-614A-9DB8-A46FE32E864C}"/>
                  </a:ext>
                </a:extLst>
              </p:cNvPr>
              <p:cNvSpPr>
                <a:spLocks noRot="1" noChangeAspect="1" noMove="1" noResize="1" noEditPoints="1" noAdjustHandles="1" noChangeArrowheads="1" noChangeShapeType="1" noTextEdit="1"/>
              </p:cNvSpPr>
              <p:nvPr/>
            </p:nvSpPr>
            <p:spPr>
              <a:xfrm>
                <a:off x="685800" y="2837172"/>
                <a:ext cx="6872468" cy="822854"/>
              </a:xfrm>
              <a:prstGeom prst="rect">
                <a:avLst/>
              </a:prstGeom>
              <a:blipFill>
                <a:blip r:embed="rId3"/>
                <a:stretch>
                  <a:fillRect b="-10606"/>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7137D910-DA25-2C4E-8CC5-985E11729992}"/>
              </a:ext>
            </a:extLst>
          </p:cNvPr>
          <p:cNvSpPr/>
          <p:nvPr/>
        </p:nvSpPr>
        <p:spPr>
          <a:xfrm>
            <a:off x="0" y="3755459"/>
            <a:ext cx="9144000" cy="461665"/>
          </a:xfrm>
          <a:prstGeom prst="rect">
            <a:avLst/>
          </a:prstGeom>
        </p:spPr>
        <p:txBody>
          <a:bodyPr wrap="square">
            <a:spAutoFit/>
          </a:bodyPr>
          <a:lstStyle/>
          <a:p>
            <a:pPr marL="228600" marR="0" indent="228600" algn="just">
              <a:spcBef>
                <a:spcPts val="0"/>
              </a:spcBef>
              <a:spcAft>
                <a:spcPts val="0"/>
              </a:spcAft>
            </a:pPr>
            <a:r>
              <a:rPr lang="en-US" dirty="0"/>
              <a:t>Therefore, power delivered to the dependent limit source is given by,</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83784DF-3549-3641-8DE9-82C778D4DA9A}"/>
                  </a:ext>
                </a:extLst>
              </p:cNvPr>
              <p:cNvSpPr/>
              <p:nvPr/>
            </p:nvSpPr>
            <p:spPr>
              <a:xfrm>
                <a:off x="1323345" y="4348928"/>
                <a:ext cx="6199261" cy="516616"/>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𝑑𝑒𝑝𝑒𝑛</m:t>
                              </m:r>
                            </m:sub>
                          </m:sSub>
                          <m:r>
                            <a:rPr lang="en-US">
                              <a:latin typeface="Cambria Math" panose="02040503050406030204" pitchFamily="18" charset="0"/>
                            </a:rPr>
                            <m:t>=</m:t>
                          </m:r>
                          <m:r>
                            <a:rPr lang="en-US" i="1">
                              <a:latin typeface="Cambria Math" panose="02040503050406030204" pitchFamily="18" charset="0"/>
                            </a:rPr>
                            <m:t>𝑣</m:t>
                          </m:r>
                          <m:r>
                            <a:rPr lang="en-US">
                              <a:latin typeface="Cambria Math" panose="02040503050406030204" pitchFamily="18" charset="0"/>
                            </a:rPr>
                            <m:t>(</m:t>
                          </m:r>
                          <m:r>
                            <a:rPr lang="en-US" i="1">
                              <a:latin typeface="Cambria Math" panose="02040503050406030204" pitchFamily="18" charset="0"/>
                            </a:rPr>
                            <m:t>𝛽</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e>
                      </m:d>
                      <m:r>
                        <a:rPr lang="en-US">
                          <a:latin typeface="Cambria Math" panose="02040503050406030204" pitchFamily="18" charset="0"/>
                        </a:rPr>
                        <m:t>=</m:t>
                      </m:r>
                      <m:r>
                        <a:rPr lang="en-US" i="0">
                          <a:latin typeface="Cambria Math" panose="02040503050406030204" pitchFamily="18" charset="0"/>
                        </a:rPr>
                        <m:t>+1.19</m:t>
                      </m:r>
                      <m:r>
                        <a:rPr lang="en-US" i="1">
                          <a:latin typeface="Cambria Math" panose="02040503050406030204" pitchFamily="18" charset="0"/>
                        </a:rPr>
                        <m:t>𝑥</m:t>
                      </m:r>
                      <m:d>
                        <m:dPr>
                          <m:ctrlPr>
                            <a:rPr lang="en-US" i="1">
                              <a:latin typeface="Cambria Math" panose="02040503050406030204" pitchFamily="18" charset="0"/>
                            </a:rPr>
                          </m:ctrlPr>
                        </m:dPr>
                        <m:e>
                          <m:r>
                            <a:rPr lang="en-US" i="0">
                              <a:latin typeface="Cambria Math" panose="02040503050406030204" pitchFamily="18" charset="0"/>
                            </a:rPr>
                            <m:t>0.9</m:t>
                          </m:r>
                        </m:e>
                      </m:d>
                      <m:d>
                        <m:dPr>
                          <m:ctrlPr>
                            <a:rPr lang="en-US" i="1">
                              <a:latin typeface="Cambria Math" panose="02040503050406030204" pitchFamily="18" charset="0"/>
                            </a:rPr>
                          </m:ctrlPr>
                        </m:dPr>
                        <m:e>
                          <m:r>
                            <a:rPr lang="en-US" i="0">
                              <a:latin typeface="Cambria Math" panose="02040503050406030204" pitchFamily="18" charset="0"/>
                            </a:rPr>
                            <m:t>3</m:t>
                          </m:r>
                        </m:e>
                      </m:d>
                      <m:r>
                        <a:rPr lang="en-US" i="0">
                          <a:latin typeface="Cambria Math" panose="02040503050406030204" pitchFamily="18" charset="0"/>
                        </a:rPr>
                        <m:t>=3.21 </m:t>
                      </m:r>
                      <m:r>
                        <a:rPr lang="en-US" i="1">
                          <a:latin typeface="Cambria Math" panose="02040503050406030204" pitchFamily="18" charset="0"/>
                        </a:rPr>
                        <m:t>𝑊</m:t>
                      </m:r>
                    </m:oMath>
                  </m:oMathPara>
                </a14:m>
                <a:endParaRPr lang="en-US" dirty="0"/>
              </a:p>
            </p:txBody>
          </p:sp>
        </mc:Choice>
        <mc:Fallback xmlns="">
          <p:sp>
            <p:nvSpPr>
              <p:cNvPr id="14" name="Rectangle 13">
                <a:extLst>
                  <a:ext uri="{FF2B5EF4-FFF2-40B4-BE49-F238E27FC236}">
                    <a16:creationId xmlns:a16="http://schemas.microsoft.com/office/drawing/2014/main" id="{E83784DF-3549-3641-8DE9-82C778D4DA9A}"/>
                  </a:ext>
                </a:extLst>
              </p:cNvPr>
              <p:cNvSpPr>
                <a:spLocks noRot="1" noChangeAspect="1" noMove="1" noResize="1" noEditPoints="1" noAdjustHandles="1" noChangeArrowheads="1" noChangeShapeType="1" noTextEdit="1"/>
              </p:cNvSpPr>
              <p:nvPr/>
            </p:nvSpPr>
            <p:spPr>
              <a:xfrm>
                <a:off x="1323345" y="4348928"/>
                <a:ext cx="6199261" cy="516616"/>
              </a:xfrm>
              <a:prstGeom prst="rect">
                <a:avLst/>
              </a:prstGeom>
              <a:blipFill>
                <a:blip r:embed="rId4"/>
                <a:stretch>
                  <a:fillRect t="-152381" b="-233333"/>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75344E01-AB28-5243-ACEE-0624110A2D8C}"/>
              </a:ext>
            </a:extLst>
          </p:cNvPr>
          <p:cNvSpPr/>
          <p:nvPr/>
        </p:nvSpPr>
        <p:spPr>
          <a:xfrm>
            <a:off x="-230529" y="5177135"/>
            <a:ext cx="7918048" cy="461665"/>
          </a:xfrm>
          <a:prstGeom prst="rect">
            <a:avLst/>
          </a:prstGeom>
        </p:spPr>
        <p:txBody>
          <a:bodyPr wrap="square">
            <a:spAutoFit/>
          </a:bodyPr>
          <a:lstStyle/>
          <a:p>
            <a:pPr marL="0" marR="0" indent="457200" algn="just">
              <a:spcBef>
                <a:spcPts val="0"/>
              </a:spcBef>
              <a:spcAft>
                <a:spcPts val="0"/>
              </a:spcAft>
            </a:pPr>
            <a:r>
              <a:rPr lang="en-US" dirty="0">
                <a:latin typeface="Cambria Math" panose="02040503050406030204" pitchFamily="18" charset="0"/>
                <a:ea typeface="Times New Roman" panose="02020603050405020304" pitchFamily="18" charset="0"/>
              </a:rPr>
              <a:t>(d) The conservation of power is given by,</a:t>
            </a:r>
            <a:endParaRPr lang="en-US"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02D26FB-D764-2246-85BA-18CB92670841}"/>
                  </a:ext>
                </a:extLst>
              </p:cNvPr>
              <p:cNvSpPr/>
              <p:nvPr/>
            </p:nvSpPr>
            <p:spPr>
              <a:xfrm>
                <a:off x="361638" y="5998469"/>
                <a:ext cx="4572000" cy="859531"/>
              </a:xfrm>
              <a:prstGeom prst="rect">
                <a:avLst/>
              </a:prstGeom>
            </p:spPr>
            <p:txBody>
              <a:bodyPr>
                <a:spAutoFit/>
              </a:bodyPr>
              <a:lstStyle/>
              <a:p>
                <a:pPr marL="68580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𝑖𝑛</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𝑅</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𝑃</m:t>
                          </m:r>
                        </m:e>
                        <m:sub>
                          <m:r>
                            <a:rPr lang="en-US" i="1">
                              <a:latin typeface="Cambria Math" panose="02040503050406030204" pitchFamily="18" charset="0"/>
                              <a:ea typeface="Times New Roman" panose="02020603050405020304" pitchFamily="18" charset="0"/>
                            </a:rPr>
                            <m:t>𝑑𝑒𝑝</m:t>
                          </m:r>
                        </m:sub>
                      </m:sSub>
                      <m:r>
                        <a:rPr lang="en-US" i="1">
                          <a:latin typeface="Cambria Math" panose="02040503050406030204" pitchFamily="18" charset="0"/>
                          <a:ea typeface="Times New Roman" panose="02020603050405020304" pitchFamily="18" charset="0"/>
                        </a:rPr>
                        <m:t>=0</m:t>
                      </m:r>
                    </m:oMath>
                  </m:oMathPara>
                </a14:m>
                <a:endParaRPr lang="en-US" dirty="0">
                  <a:latin typeface="Times New Roman" panose="02020603050405020304" pitchFamily="18" charset="0"/>
                  <a:ea typeface="Times New Roman" panose="02020603050405020304" pitchFamily="18" charset="0"/>
                </a:endParaRPr>
              </a:p>
              <a:p>
                <a:pPr marL="1219200" marR="0" indent="38100">
                  <a:spcBef>
                    <a:spcPts val="0"/>
                  </a:spcBef>
                  <a:spcAft>
                    <a:spcPts val="0"/>
                  </a:spcAft>
                </a:pPr>
                <a:r>
                  <a:rPr lang="en-US" dirty="0">
                    <a:latin typeface="Cambria Math" panose="020405030504060302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mc:Choice>
        <mc:Fallback xmlns="">
          <p:sp>
            <p:nvSpPr>
              <p:cNvPr id="16" name="Rectangle 15">
                <a:extLst>
                  <a:ext uri="{FF2B5EF4-FFF2-40B4-BE49-F238E27FC236}">
                    <a16:creationId xmlns:a16="http://schemas.microsoft.com/office/drawing/2014/main" id="{A02D26FB-D764-2246-85BA-18CB92670841}"/>
                  </a:ext>
                </a:extLst>
              </p:cNvPr>
              <p:cNvSpPr>
                <a:spLocks noRot="1" noChangeAspect="1" noMove="1" noResize="1" noEditPoints="1" noAdjustHandles="1" noChangeArrowheads="1" noChangeShapeType="1" noTextEdit="1"/>
              </p:cNvSpPr>
              <p:nvPr/>
            </p:nvSpPr>
            <p:spPr>
              <a:xfrm>
                <a:off x="361638" y="5998469"/>
                <a:ext cx="4572000" cy="8595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CB999599-2F3A-7C48-8E7B-027EC64C1EE1}"/>
                  </a:ext>
                </a:extLst>
              </p:cNvPr>
              <p:cNvSpPr/>
              <p:nvPr/>
            </p:nvSpPr>
            <p:spPr>
              <a:xfrm>
                <a:off x="4110914" y="5981295"/>
                <a:ext cx="3549946" cy="461665"/>
              </a:xfrm>
              <a:prstGeom prst="rect">
                <a:avLst/>
              </a:prstGeom>
            </p:spPr>
            <p:txBody>
              <a:bodyPr wrap="none">
                <a:spAutoFit/>
              </a:bodyPr>
              <a:lstStyle/>
              <a:p>
                <a:pPr algn="l" rtl="0"/>
                <a14:m>
                  <m:oMath xmlns:m="http://schemas.openxmlformats.org/officeDocument/2006/math">
                    <m:r>
                      <a:rPr lang="en-US">
                        <a:latin typeface="Cambria Math" panose="02040503050406030204" pitchFamily="18" charset="0"/>
                      </a:rPr>
                      <m:t>−</m:t>
                    </m:r>
                    <m:r>
                      <a:rPr lang="en-US" i="0">
                        <a:latin typeface="Cambria Math" panose="02040503050406030204" pitchFamily="18" charset="0"/>
                      </a:rPr>
                      <m:t>15+11.78+3.21=0</m:t>
                    </m:r>
                  </m:oMath>
                </a14:m>
                <a:r>
                  <a:rPr lang="en-US" dirty="0"/>
                  <a:t> !</a:t>
                </a:r>
              </a:p>
            </p:txBody>
          </p:sp>
        </mc:Choice>
        <mc:Fallback xmlns="">
          <p:sp>
            <p:nvSpPr>
              <p:cNvPr id="17" name="Rectangle 16">
                <a:extLst>
                  <a:ext uri="{FF2B5EF4-FFF2-40B4-BE49-F238E27FC236}">
                    <a16:creationId xmlns:a16="http://schemas.microsoft.com/office/drawing/2014/main" id="{CB999599-2F3A-7C48-8E7B-027EC64C1EE1}"/>
                  </a:ext>
                </a:extLst>
              </p:cNvPr>
              <p:cNvSpPr>
                <a:spLocks noRot="1" noChangeAspect="1" noMove="1" noResize="1" noEditPoints="1" noAdjustHandles="1" noChangeArrowheads="1" noChangeShapeType="1" noTextEdit="1"/>
              </p:cNvSpPr>
              <p:nvPr/>
            </p:nvSpPr>
            <p:spPr>
              <a:xfrm>
                <a:off x="4110914" y="5981295"/>
                <a:ext cx="3549946" cy="461665"/>
              </a:xfrm>
              <a:prstGeom prst="rect">
                <a:avLst/>
              </a:prstGeom>
              <a:blipFill>
                <a:blip r:embed="rId7"/>
                <a:stretch>
                  <a:fillRect t="-7895" r="-1779" b="-28947"/>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09E83A46-9A69-E848-A5E9-08601F563AA1}"/>
              </a:ext>
            </a:extLst>
          </p:cNvPr>
          <p:cNvSpPr/>
          <p:nvPr/>
        </p:nvSpPr>
        <p:spPr>
          <a:xfrm>
            <a:off x="6668560" y="6428234"/>
            <a:ext cx="2311851" cy="461665"/>
          </a:xfrm>
          <a:prstGeom prst="rect">
            <a:avLst/>
          </a:prstGeom>
        </p:spPr>
        <p:txBody>
          <a:bodyPr wrap="none">
            <a:spAutoFit/>
          </a:bodyPr>
          <a:lstStyle/>
          <a:p>
            <a:pPr marL="457200" marR="0">
              <a:spcBef>
                <a:spcPts val="0"/>
              </a:spcBef>
              <a:spcAft>
                <a:spcPts val="0"/>
              </a:spcAft>
            </a:pPr>
            <a:r>
              <a:rPr lang="en-US" dirty="0">
                <a:solidFill>
                  <a:srgbClr val="FF0000"/>
                </a:solidFill>
                <a:latin typeface="Cambria Math" panose="02040503050406030204" pitchFamily="18" charset="0"/>
                <a:ea typeface="Times New Roman" panose="02020603050405020304" pitchFamily="18" charset="0"/>
              </a:rPr>
              <a:t>As expected!</a:t>
            </a:r>
            <a:endParaRPr lang="en-US" dirty="0">
              <a:solidFill>
                <a:srgbClr val="FF0000"/>
              </a:solidFill>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CCFAB813-99FC-4E44-8371-59D86CC488DF}"/>
              </a:ext>
            </a:extLst>
          </p:cNvPr>
          <p:cNvPicPr/>
          <p:nvPr/>
        </p:nvPicPr>
        <p:blipFill>
          <a:blip r:embed="rId8"/>
          <a:stretch>
            <a:fillRect/>
          </a:stretch>
        </p:blipFill>
        <p:spPr>
          <a:xfrm>
            <a:off x="6484485" y="1576951"/>
            <a:ext cx="2137378" cy="1587026"/>
          </a:xfrm>
          <a:prstGeom prst="rect">
            <a:avLst/>
          </a:prstGeom>
        </p:spPr>
      </p:pic>
    </p:spTree>
    <p:extLst>
      <p:ext uri="{BB962C8B-B14F-4D97-AF65-F5344CB8AC3E}">
        <p14:creationId xmlns:p14="http://schemas.microsoft.com/office/powerpoint/2010/main" val="294838077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4129" y="1953088"/>
            <a:ext cx="4208712" cy="286798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95926" y="363979"/>
                <a:ext cx="8465269" cy="1380443"/>
              </a:xfrm>
              <a:prstGeom prst="rect">
                <a:avLst/>
              </a:prstGeom>
            </p:spPr>
            <p:txBody>
              <a:bodyPr wrap="square">
                <a:spAutoFit/>
              </a:bodyPr>
              <a:lstStyle/>
              <a:p>
                <a:pPr marL="0" marR="0">
                  <a:lnSpc>
                    <a:spcPct val="107000"/>
                  </a:lnSpc>
                  <a:spcBef>
                    <a:spcPts val="0"/>
                  </a:spcBef>
                  <a:spcAft>
                    <a:spcPts val="800"/>
                  </a:spcAft>
                </a:pPr>
                <a:r>
                  <a:rPr lang="en-US" b="1" dirty="0">
                    <a:latin typeface="Calibri" panose="020F0502020204030204" pitchFamily="34" charset="0"/>
                    <a:ea typeface="Times New Roman" panose="02020603050405020304" pitchFamily="18" charset="0"/>
                    <a:cs typeface="Arial" panose="020B0604020202020204" pitchFamily="34" charset="0"/>
                  </a:rPr>
                  <a:t>Example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dirty="0">
                    <a:effectLst/>
                    <a:latin typeface="Calibri" panose="020F0502020204030204" pitchFamily="34" charset="0"/>
                    <a:ea typeface="Times New Roman" panose="02020603050405020304" pitchFamily="18" charset="0"/>
                    <a:cs typeface="Arial" panose="020B0604020202020204" pitchFamily="34" charset="0"/>
                  </a:rPr>
                  <a:t>Find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i="1">
                            <a:effectLst/>
                            <a:latin typeface="Cambria Math" panose="02040503050406030204" pitchFamily="18" charset="0"/>
                            <a:ea typeface="Times New Roman" panose="02020603050405020304" pitchFamily="18" charset="0"/>
                            <a:cs typeface="Arial" panose="020B0604020202020204" pitchFamily="34" charset="0"/>
                          </a:rPr>
                          <m:t>𝑥</m:t>
                        </m:r>
                      </m:sub>
                    </m:sSub>
                  </m:oMath>
                </a14:m>
                <a:r>
                  <a:rPr lang="en-US" dirty="0">
                    <a:effectLst/>
                    <a:latin typeface="Calibri" panose="020F0502020204030204" pitchFamily="34" charset="0"/>
                    <a:ea typeface="Times New Roman" panose="02020603050405020304" pitchFamily="18" charset="0"/>
                    <a:cs typeface="Arial" panose="020B0604020202020204" pitchFamily="34" charset="0"/>
                  </a:rPr>
                  <a:t> and the power absorbed or delivered by each element. Then check that the conservation of power law is satisfied.</a:t>
                </a:r>
              </a:p>
            </p:txBody>
          </p:sp>
        </mc:Choice>
        <mc:Fallback xmlns="">
          <p:sp>
            <p:nvSpPr>
              <p:cNvPr id="5" name="Rectangle 4"/>
              <p:cNvSpPr>
                <a:spLocks noRot="1" noChangeAspect="1" noMove="1" noResize="1" noEditPoints="1" noAdjustHandles="1" noChangeArrowheads="1" noChangeShapeType="1" noTextEdit="1"/>
              </p:cNvSpPr>
              <p:nvPr/>
            </p:nvSpPr>
            <p:spPr>
              <a:xfrm>
                <a:off x="395926" y="363979"/>
                <a:ext cx="8465269" cy="1380443"/>
              </a:xfrm>
              <a:prstGeom prst="rect">
                <a:avLst/>
              </a:prstGeom>
              <a:blipFill>
                <a:blip r:embed="rId3"/>
                <a:stretch>
                  <a:fillRect l="-1048" t="-2752" b="-7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5223521" y="2524684"/>
              <a:ext cx="2644218" cy="1558192"/>
            </p:xfrm>
            <a:graphic>
              <a:graphicData uri="http://schemas.openxmlformats.org/drawingml/2006/table">
                <a:tbl>
                  <a:tblPr firstRow="1" firstCol="1" bandRow="1">
                    <a:tableStyleId>{5940675A-B579-460E-94D1-54222C63F5DA}</a:tableStyleId>
                  </a:tblPr>
                  <a:tblGrid>
                    <a:gridCol w="881406">
                      <a:extLst>
                        <a:ext uri="{9D8B030D-6E8A-4147-A177-3AD203B41FA5}">
                          <a16:colId xmlns:a16="http://schemas.microsoft.com/office/drawing/2014/main" val="20000"/>
                        </a:ext>
                      </a:extLst>
                    </a:gridCol>
                    <a:gridCol w="881406">
                      <a:extLst>
                        <a:ext uri="{9D8B030D-6E8A-4147-A177-3AD203B41FA5}">
                          <a16:colId xmlns:a16="http://schemas.microsoft.com/office/drawing/2014/main" val="20001"/>
                        </a:ext>
                      </a:extLst>
                    </a:gridCol>
                    <a:gridCol w="881406">
                      <a:extLst>
                        <a:ext uri="{9D8B030D-6E8A-4147-A177-3AD203B41FA5}">
                          <a16:colId xmlns:a16="http://schemas.microsoft.com/office/drawing/2014/main" val="20002"/>
                        </a:ext>
                      </a:extLst>
                    </a:gridCol>
                  </a:tblGrid>
                  <a:tr h="551682">
                    <a:tc>
                      <a:txBody>
                        <a:bodyPr/>
                        <a:lstStyle/>
                        <a:p>
                          <a:pPr marL="0" marR="0" algn="ctr">
                            <a:lnSpc>
                              <a:spcPct val="107000"/>
                            </a:lnSpc>
                            <a:spcBef>
                              <a:spcPts val="400"/>
                            </a:spcBef>
                            <a:spcAft>
                              <a:spcPts val="400"/>
                            </a:spcAft>
                          </a:pPr>
                          <a:r>
                            <a:rPr lang="en-US" sz="1400" dirty="0">
                              <a:effectLst/>
                            </a:rPr>
                            <a:t>Variable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Default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Unit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268730">
                    <a:tc>
                      <a:txBody>
                        <a:bodyPr/>
                        <a:lstStyle/>
                        <a:p>
                          <a:pPr marL="0" marR="0" algn="ctr">
                            <a:lnSpc>
                              <a:spcPct val="107000"/>
                            </a:lnSpc>
                            <a:spcBef>
                              <a:spcPts val="400"/>
                            </a:spcBef>
                            <a:spcAft>
                              <a:spcPts val="400"/>
                            </a:spcAft>
                          </a:pPr>
                          <a:r>
                            <a:rPr lang="en-US" sz="1400" dirty="0">
                              <a:effectLst/>
                            </a:rPr>
                            <a:t>I</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6</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A</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268730">
                    <a:tc>
                      <a:txBody>
                        <a:bodyPr/>
                        <a:lstStyle/>
                        <a:p>
                          <a:pPr marL="0" marR="0" algn="ctr">
                            <a:lnSpc>
                              <a:spcPct val="107000"/>
                            </a:lnSpc>
                            <a:spcBef>
                              <a:spcPts val="400"/>
                            </a:spcBef>
                            <a:spcAft>
                              <a:spcPts val="400"/>
                            </a:spcAft>
                          </a:pPr>
                          <a:r>
                            <a:rPr lang="en-US" sz="1400">
                              <a:effectLst/>
                            </a:rPr>
                            <a:t>V</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12</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V</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69050">
                    <a:tc>
                      <a:txBody>
                        <a:bodyPr/>
                        <a:lstStyle/>
                        <a:p>
                          <a:pPr marL="0" marR="0" algn="ctr" rtl="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sSub>
                                  <m:sSubPr>
                                    <m:ctrlPr>
                                      <a:rPr lang="en-US" sz="1400" i="1" smtClean="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2</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A</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nvPr>
            </p:nvGraphicFramePr>
            <p:xfrm>
              <a:off x="5223521" y="2524684"/>
              <a:ext cx="2644218" cy="1558192"/>
            </p:xfrm>
            <a:graphic>
              <a:graphicData uri="http://schemas.openxmlformats.org/drawingml/2006/table">
                <a:tbl>
                  <a:tblPr firstRow="1" firstCol="1" bandRow="1">
                    <a:tableStyleId>{5940675A-B579-460E-94D1-54222C63F5DA}</a:tableStyleId>
                  </a:tblPr>
                  <a:tblGrid>
                    <a:gridCol w="881406">
                      <a:extLst>
                        <a:ext uri="{9D8B030D-6E8A-4147-A177-3AD203B41FA5}">
                          <a16:colId xmlns:a16="http://schemas.microsoft.com/office/drawing/2014/main" val="20000"/>
                        </a:ext>
                      </a:extLst>
                    </a:gridCol>
                    <a:gridCol w="881406">
                      <a:extLst>
                        <a:ext uri="{9D8B030D-6E8A-4147-A177-3AD203B41FA5}">
                          <a16:colId xmlns:a16="http://schemas.microsoft.com/office/drawing/2014/main" val="20001"/>
                        </a:ext>
                      </a:extLst>
                    </a:gridCol>
                    <a:gridCol w="881406">
                      <a:extLst>
                        <a:ext uri="{9D8B030D-6E8A-4147-A177-3AD203B41FA5}">
                          <a16:colId xmlns:a16="http://schemas.microsoft.com/office/drawing/2014/main" val="20002"/>
                        </a:ext>
                      </a:extLst>
                    </a:gridCol>
                  </a:tblGrid>
                  <a:tr h="551682">
                    <a:tc>
                      <a:txBody>
                        <a:bodyPr/>
                        <a:lstStyle/>
                        <a:p>
                          <a:pPr marL="0" marR="0" algn="ctr">
                            <a:lnSpc>
                              <a:spcPct val="107000"/>
                            </a:lnSpc>
                            <a:spcBef>
                              <a:spcPts val="400"/>
                            </a:spcBef>
                            <a:spcAft>
                              <a:spcPts val="400"/>
                            </a:spcAft>
                          </a:pPr>
                          <a:r>
                            <a:rPr lang="en-US" sz="1400" dirty="0">
                              <a:effectLst/>
                            </a:rPr>
                            <a:t>Variable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Default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Unit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268730">
                    <a:tc>
                      <a:txBody>
                        <a:bodyPr/>
                        <a:lstStyle/>
                        <a:p>
                          <a:pPr marL="0" marR="0" algn="ctr">
                            <a:lnSpc>
                              <a:spcPct val="107000"/>
                            </a:lnSpc>
                            <a:spcBef>
                              <a:spcPts val="400"/>
                            </a:spcBef>
                            <a:spcAft>
                              <a:spcPts val="400"/>
                            </a:spcAft>
                          </a:pPr>
                          <a:r>
                            <a:rPr lang="en-US" sz="1400" dirty="0">
                              <a:effectLst/>
                            </a:rPr>
                            <a:t>I</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6</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A</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268730">
                    <a:tc>
                      <a:txBody>
                        <a:bodyPr/>
                        <a:lstStyle/>
                        <a:p>
                          <a:pPr marL="0" marR="0" algn="ctr">
                            <a:lnSpc>
                              <a:spcPct val="107000"/>
                            </a:lnSpc>
                            <a:spcBef>
                              <a:spcPts val="400"/>
                            </a:spcBef>
                            <a:spcAft>
                              <a:spcPts val="400"/>
                            </a:spcAft>
                          </a:pPr>
                          <a:r>
                            <a:rPr lang="en-US" sz="1400">
                              <a:effectLst/>
                            </a:rPr>
                            <a:t>V</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12</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V</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69050">
                    <a:tc>
                      <a:txBody>
                        <a:bodyPr/>
                        <a:lstStyle/>
                        <a:p>
                          <a:endParaRPr lang="en-US"/>
                        </a:p>
                      </a:txBody>
                      <a:tcPr marL="68580" marR="68580" marT="0" marB="0" anchor="ctr">
                        <a:blipFill>
                          <a:blip r:embed="rId4"/>
                          <a:stretch>
                            <a:fillRect l="-1429" t="-235135" r="-198571"/>
                          </a:stretch>
                        </a:blipFill>
                      </a:tcPr>
                    </a:tc>
                    <a:tc>
                      <a:txBody>
                        <a:bodyPr/>
                        <a:lstStyle/>
                        <a:p>
                          <a:pPr marL="0" marR="0" algn="ctr">
                            <a:lnSpc>
                              <a:spcPct val="107000"/>
                            </a:lnSpc>
                            <a:spcBef>
                              <a:spcPts val="400"/>
                            </a:spcBef>
                            <a:spcAft>
                              <a:spcPts val="400"/>
                            </a:spcAft>
                          </a:pPr>
                          <a:r>
                            <a:rPr lang="en-US" sz="1400" dirty="0">
                              <a:effectLst/>
                            </a:rPr>
                            <a:t>2</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400"/>
                            </a:spcBef>
                            <a:spcAft>
                              <a:spcPts val="400"/>
                            </a:spcAft>
                          </a:pPr>
                          <a:r>
                            <a:rPr lang="en-US" sz="1400" dirty="0">
                              <a:effectLst/>
                            </a:rPr>
                            <a:t>A</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70776290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05352" y="41856"/>
                <a:ext cx="8578392" cy="6739794"/>
              </a:xfrm>
              <a:prstGeom prst="rect">
                <a:avLst/>
              </a:prstGeom>
            </p:spPr>
            <p:txBody>
              <a:bodyPr wrap="square">
                <a:spAutoFit/>
              </a:bodyPr>
              <a:lstStyle/>
              <a:p>
                <a:pPr marL="0" marR="0">
                  <a:lnSpc>
                    <a:spcPct val="107000"/>
                  </a:lnSpc>
                  <a:spcBef>
                    <a:spcPts val="0"/>
                  </a:spcBef>
                  <a:spcAft>
                    <a:spcPts val="800"/>
                  </a:spcAft>
                </a:pPr>
                <a:r>
                  <a:rPr lang="en-US" sz="1800" b="1" dirty="0">
                    <a:latin typeface="Calibri" panose="020F0502020204030204" pitchFamily="34" charset="0"/>
                    <a:ea typeface="Times New Roman" panose="02020603050405020304" pitchFamily="18" charset="0"/>
                    <a:cs typeface="Arial" panose="020B0604020202020204" pitchFamily="34" charset="0"/>
                  </a:rPr>
                  <a:t>Solution:</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current source I=6A supply the amount of power given by,</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𝐼</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m:t>
                      </m:r>
                      <m:r>
                        <a:rPr lang="en-US" sz="1800" i="1">
                          <a:effectLst/>
                          <a:latin typeface="Cambria Math" panose="02040503050406030204" pitchFamily="18" charset="0"/>
                          <a:ea typeface="Times New Roman" panose="02020603050405020304" pitchFamily="18" charset="0"/>
                          <a:cs typeface="Arial" panose="020B0604020202020204" pitchFamily="34" charset="0"/>
                        </a:rPr>
                        <m:t>𝑉𝐼</m:t>
                      </m:r>
                    </m:oMath>
                  </m:oMathPara>
                </a14:m>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2667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12</m:t>
                          </m:r>
                          <m:r>
                            <a:rPr lang="en-US" sz="18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6</m:t>
                          </m:r>
                          <m:r>
                            <a:rPr lang="en-US" sz="18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800" i="1">
                          <a:effectLst/>
                          <a:latin typeface="Cambria Math" panose="02040503050406030204" pitchFamily="18" charset="0"/>
                          <a:ea typeface="Times New Roman" panose="02020603050405020304" pitchFamily="18" charset="0"/>
                          <a:cs typeface="Arial" panose="020B0604020202020204" pitchFamily="34" charset="0"/>
                        </a:rPr>
                        <m:t>=−72  </m:t>
                      </m:r>
                      <m:r>
                        <a:rPr lang="en-US" sz="18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current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sub>
                    </m:sSub>
                  </m:oMath>
                </a14:m>
                <a:r>
                  <a:rPr lang="en-US" sz="1800" dirty="0">
                    <a:effectLst/>
                    <a:latin typeface="Calibri" panose="020F0502020204030204" pitchFamily="34" charset="0"/>
                    <a:ea typeface="Times New Roman" panose="02020603050405020304" pitchFamily="18" charset="0"/>
                    <a:cs typeface="Arial" panose="020B0604020202020204" pitchFamily="34" charset="0"/>
                  </a:rPr>
                  <a:t> is obtained by </a:t>
                </a:r>
                <a:r>
                  <a:rPr lang="en-US" sz="18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applying KCL </a:t>
                </a:r>
                <a:r>
                  <a:rPr lang="en-US" sz="1800" dirty="0">
                    <a:effectLst/>
                    <a:latin typeface="Calibri" panose="020F0502020204030204" pitchFamily="34" charset="0"/>
                    <a:ea typeface="Times New Roman" panose="02020603050405020304" pitchFamily="18" charset="0"/>
                    <a:cs typeface="Arial" panose="020B0604020202020204" pitchFamily="34" charset="0"/>
                  </a:rPr>
                  <a:t>at the upper node as follows,</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cs typeface="Arial" panose="020B0604020202020204" pitchFamily="34" charset="0"/>
                        </a:rPr>
                        <m:t>𝐼</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Solving for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sub>
                    </m:sSub>
                  </m:oMath>
                </a14:m>
                <a:r>
                  <a:rPr lang="en-US" sz="1800" dirty="0">
                    <a:effectLst/>
                    <a:latin typeface="Calibri" panose="020F0502020204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m:t>
                      </m:r>
                      <m:r>
                        <a:rPr lang="en-US" sz="1800" i="1">
                          <a:effectLst/>
                          <a:latin typeface="Cambria Math" panose="02040503050406030204" pitchFamily="18" charset="0"/>
                          <a:ea typeface="Times New Roman" panose="02020603050405020304" pitchFamily="18" charset="0"/>
                          <a:cs typeface="Arial" panose="020B0604020202020204" pitchFamily="34" charset="0"/>
                        </a:rPr>
                        <m:t>𝐼</m:t>
                      </m:r>
                      <m:r>
                        <a:rPr lang="en-US"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cs typeface="Arial" panose="020B0604020202020204" pitchFamily="34" charset="0"/>
                        </a:rPr>
                        <m:t>                  =6−2=4  </m:t>
                      </m:r>
                      <m:r>
                        <a:rPr lang="en-US" sz="1800" i="1">
                          <a:effectLst/>
                          <a:latin typeface="Cambria Math" panose="02040503050406030204" pitchFamily="18" charset="0"/>
                          <a:ea typeface="Times New Roman" panose="02020603050405020304" pitchFamily="18" charset="0"/>
                          <a:cs typeface="Arial" panose="020B0604020202020204" pitchFamily="34" charset="0"/>
                        </a:rPr>
                        <m:t>𝐴</m:t>
                      </m:r>
                    </m:oMath>
                  </m:oMathPara>
                </a14:m>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So, the power absorbed by element 1 is given by,</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m:t>
                      </m:r>
                      <m:r>
                        <a:rPr lang="en-US" sz="1800" i="1">
                          <a:effectLst/>
                          <a:latin typeface="Cambria Math" panose="02040503050406030204" pitchFamily="18" charset="0"/>
                          <a:ea typeface="Times New Roman" panose="02020603050405020304" pitchFamily="18" charset="0"/>
                          <a:cs typeface="Arial" panose="020B0604020202020204" pitchFamily="34" charset="0"/>
                        </a:rPr>
                        <m:t>𝑉</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sub>
                      </m:sSub>
                    </m:oMath>
                  </m:oMathPara>
                </a14:m>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5334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12</m:t>
                          </m:r>
                          <m:r>
                            <a:rPr lang="en-US" sz="18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4</m:t>
                          </m:r>
                          <m:r>
                            <a:rPr lang="en-US" sz="18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800" i="1">
                          <a:effectLst/>
                          <a:latin typeface="Cambria Math" panose="02040503050406030204" pitchFamily="18" charset="0"/>
                          <a:ea typeface="Times New Roman" panose="02020603050405020304" pitchFamily="18" charset="0"/>
                          <a:cs typeface="Arial" panose="020B0604020202020204" pitchFamily="34" charset="0"/>
                        </a:rPr>
                        <m:t>=48  </m:t>
                      </m:r>
                      <m:r>
                        <a:rPr lang="en-US" sz="18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And the power absorbed in element 2,</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1800" i="1">
                          <a:effectLst/>
                          <a:latin typeface="Cambria Math" panose="02040503050406030204" pitchFamily="18" charset="0"/>
                          <a:ea typeface="Times New Roman" panose="02020603050405020304" pitchFamily="18" charset="0"/>
                          <a:cs typeface="Arial" panose="020B0604020202020204" pitchFamily="34" charset="0"/>
                        </a:rPr>
                        <m:t>=</m:t>
                      </m:r>
                      <m:r>
                        <a:rPr lang="en-US" sz="1800" i="1">
                          <a:effectLst/>
                          <a:latin typeface="Cambria Math" panose="02040503050406030204" pitchFamily="18" charset="0"/>
                          <a:ea typeface="Times New Roman" panose="02020603050405020304" pitchFamily="18" charset="0"/>
                          <a:cs typeface="Arial" panose="020B0604020202020204" pitchFamily="34" charset="0"/>
                        </a:rPr>
                        <m:t>𝑉</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5334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12</m:t>
                          </m:r>
                          <m:r>
                            <a:rPr lang="en-US" sz="18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a:effectLst/>
                              <a:latin typeface="Cambria Math" panose="02040503050406030204" pitchFamily="18" charset="0"/>
                              <a:ea typeface="Times New Roman" panose="02020603050405020304" pitchFamily="18" charset="0"/>
                              <a:cs typeface="Arial" panose="020B0604020202020204" pitchFamily="34" charset="0"/>
                            </a:rPr>
                            <m:t>2</m:t>
                          </m:r>
                          <m:r>
                            <a:rPr lang="en-US" sz="18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800" i="1">
                          <a:effectLst/>
                          <a:latin typeface="Cambria Math" panose="02040503050406030204" pitchFamily="18" charset="0"/>
                          <a:ea typeface="Times New Roman" panose="02020603050405020304" pitchFamily="18" charset="0"/>
                          <a:cs typeface="Arial" panose="020B0604020202020204" pitchFamily="34" charset="0"/>
                        </a:rPr>
                        <m:t>=24   </m:t>
                      </m:r>
                      <m:r>
                        <a:rPr lang="en-US" sz="18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total power generated or supplied is 72W and the total power absorbed is 48W+24W=72W, making the conservation of power applied.</a:t>
                </a:r>
              </a:p>
            </p:txBody>
          </p:sp>
        </mc:Choice>
        <mc:Fallback xmlns="">
          <p:sp>
            <p:nvSpPr>
              <p:cNvPr id="4" name="Rectangle 3"/>
              <p:cNvSpPr>
                <a:spLocks noRot="1" noChangeAspect="1" noMove="1" noResize="1" noEditPoints="1" noAdjustHandles="1" noChangeArrowheads="1" noChangeShapeType="1" noTextEdit="1"/>
              </p:cNvSpPr>
              <p:nvPr/>
            </p:nvSpPr>
            <p:spPr>
              <a:xfrm>
                <a:off x="405352" y="41856"/>
                <a:ext cx="8578392" cy="6739794"/>
              </a:xfrm>
              <a:prstGeom prst="rect">
                <a:avLst/>
              </a:prstGeom>
              <a:blipFill>
                <a:blip r:embed="rId2"/>
                <a:stretch>
                  <a:fillRect l="-592" t="-376" b="-376"/>
                </a:stretch>
              </a:blipFill>
            </p:spPr>
            <p:txBody>
              <a:bodyPr/>
              <a:lstStyle/>
              <a:p>
                <a:r>
                  <a:rPr lang="en-US">
                    <a:noFill/>
                  </a:rPr>
                  <a:t> </a:t>
                </a:r>
              </a:p>
            </p:txBody>
          </p:sp>
        </mc:Fallback>
      </mc:AlternateContent>
    </p:spTree>
    <p:extLst>
      <p:ext uri="{BB962C8B-B14F-4D97-AF65-F5344CB8AC3E}">
        <p14:creationId xmlns:p14="http://schemas.microsoft.com/office/powerpoint/2010/main" val="1224331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4" y="53057"/>
            <a:ext cx="7772400" cy="1215701"/>
          </a:xfrm>
        </p:spPr>
        <p:txBody>
          <a:bodyPr/>
          <a:lstStyle/>
          <a:p>
            <a:pPr marL="0" indent="0"/>
            <a:r>
              <a:rPr lang="en-US" sz="3200" b="1" dirty="0"/>
              <a:t>Resistors in Series</a:t>
            </a:r>
            <a:endParaRPr lang="en-US" b="1" dirty="0"/>
          </a:p>
        </p:txBody>
      </p:sp>
      <p:sp>
        <p:nvSpPr>
          <p:cNvPr id="8" name="Rectangle 7"/>
          <p:cNvSpPr/>
          <p:nvPr/>
        </p:nvSpPr>
        <p:spPr>
          <a:xfrm>
            <a:off x="2424961" y="6393716"/>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Two Resistors in Series</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436419" y="1219200"/>
            <a:ext cx="7772400" cy="2133121"/>
          </a:xfrm>
        </p:spPr>
        <p:txBody>
          <a:bodyPr/>
          <a:lstStyle/>
          <a:p>
            <a:pPr marL="0" indent="0" algn="l">
              <a:buNone/>
            </a:pPr>
            <a:endParaRPr lang="en-US" sz="2000" dirty="0">
              <a:solidFill>
                <a:srgbClr val="FF0000"/>
              </a:solidFill>
            </a:endParaRPr>
          </a:p>
          <a:p>
            <a:pPr marL="0" indent="0" algn="l">
              <a:buNone/>
            </a:pPr>
            <a:r>
              <a:rPr lang="en-US" sz="2000" dirty="0"/>
              <a:t>Each of the two elements are connected to the </a:t>
            </a:r>
            <a:r>
              <a:rPr lang="en-US" sz="2000" dirty="0">
                <a:solidFill>
                  <a:srgbClr val="FF0000"/>
                </a:solidFill>
              </a:rPr>
              <a:t>same node </a:t>
            </a:r>
            <a:r>
              <a:rPr lang="en-US" sz="2000" dirty="0"/>
              <a:t>without any additional elements connected to that node.</a:t>
            </a:r>
          </a:p>
          <a:p>
            <a:pPr marL="0" indent="0" algn="l">
              <a:buNone/>
            </a:pPr>
            <a:endParaRPr lang="en-US" sz="2000" dirty="0"/>
          </a:p>
          <a:p>
            <a:pPr marL="0" indent="0" algn="l">
              <a:buNone/>
            </a:pPr>
            <a:r>
              <a:rPr lang="en-US" sz="2000" dirty="0"/>
              <a:t>The current entering the first element is the same current entering the second element.</a:t>
            </a:r>
          </a:p>
          <a:p>
            <a:pPr lvl="1"/>
            <a:endParaRPr lang="en-US" sz="2000"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668" y="3602188"/>
            <a:ext cx="3929527" cy="1071689"/>
          </a:xfrm>
          <a:prstGeom prst="rect">
            <a:avLst/>
          </a:prstGeom>
        </p:spPr>
      </p:pic>
      <p:pic>
        <p:nvPicPr>
          <p:cNvPr id="5" name="Picture 4">
            <a:extLst>
              <a:ext uri="{FF2B5EF4-FFF2-40B4-BE49-F238E27FC236}">
                <a16:creationId xmlns:a16="http://schemas.microsoft.com/office/drawing/2014/main" id="{DE384987-EDD4-4D6D-DDF6-CF936ABF6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353" y="3829932"/>
            <a:ext cx="362585" cy="467543"/>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983E75A-C45A-3F05-AB7D-6C1820A7D555}"/>
                  </a:ext>
                </a:extLst>
              </p14:cNvPr>
              <p14:cNvContentPartPr/>
              <p14:nvPr/>
            </p14:nvContentPartPr>
            <p14:xfrm>
              <a:off x="4521981" y="4195906"/>
              <a:ext cx="360" cy="360"/>
            </p14:xfrm>
          </p:contentPart>
        </mc:Choice>
        <mc:Fallback xmlns="">
          <p:pic>
            <p:nvPicPr>
              <p:cNvPr id="7" name="Ink 6">
                <a:extLst>
                  <a:ext uri="{FF2B5EF4-FFF2-40B4-BE49-F238E27FC236}">
                    <a16:creationId xmlns:a16="http://schemas.microsoft.com/office/drawing/2014/main" id="{6983E75A-C45A-3F05-AB7D-6C1820A7D555}"/>
                  </a:ext>
                </a:extLst>
              </p:cNvPr>
              <p:cNvPicPr/>
              <p:nvPr/>
            </p:nvPicPr>
            <p:blipFill>
              <a:blip r:embed="rId5"/>
              <a:stretch>
                <a:fillRect/>
              </a:stretch>
            </p:blipFill>
            <p:spPr>
              <a:xfrm>
                <a:off x="4458981" y="4132906"/>
                <a:ext cx="126000" cy="126000"/>
              </a:xfrm>
              <a:prstGeom prst="rect">
                <a:avLst/>
              </a:prstGeom>
            </p:spPr>
          </p:pic>
        </mc:Fallback>
      </mc:AlternateContent>
      <p:sp>
        <p:nvSpPr>
          <p:cNvPr id="9" name="TextBox 8">
            <a:extLst>
              <a:ext uri="{FF2B5EF4-FFF2-40B4-BE49-F238E27FC236}">
                <a16:creationId xmlns:a16="http://schemas.microsoft.com/office/drawing/2014/main" id="{D0F20F34-3E1A-209C-D0A6-54A88F901087}"/>
              </a:ext>
            </a:extLst>
          </p:cNvPr>
          <p:cNvSpPr txBox="1"/>
          <p:nvPr/>
        </p:nvSpPr>
        <p:spPr>
          <a:xfrm>
            <a:off x="5622827" y="5287576"/>
            <a:ext cx="3256477"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b="0" i="1" u="none" strike="noStrike" cap="none" spc="0" normalizeH="0" baseline="0" dirty="0">
                <a:ln>
                  <a:noFill/>
                </a:ln>
                <a:solidFill>
                  <a:srgbClr val="FF0000"/>
                </a:solidFill>
                <a:effectLst/>
                <a:uFillTx/>
                <a:latin typeface="Times New Roman"/>
                <a:ea typeface="Times New Roman"/>
                <a:cs typeface="Times New Roman"/>
                <a:sym typeface="Times New Roman"/>
              </a:rPr>
              <a:t>R1 and R2 share a single node between them</a:t>
            </a:r>
          </a:p>
        </p:txBody>
      </p:sp>
      <p:cxnSp>
        <p:nvCxnSpPr>
          <p:cNvPr id="10" name="Straight Arrow Connector 9">
            <a:extLst>
              <a:ext uri="{FF2B5EF4-FFF2-40B4-BE49-F238E27FC236}">
                <a16:creationId xmlns:a16="http://schemas.microsoft.com/office/drawing/2014/main" id="{9267014C-8597-0724-2A22-BC8F9DDE7537}"/>
              </a:ext>
            </a:extLst>
          </p:cNvPr>
          <p:cNvCxnSpPr>
            <a:cxnSpLocks/>
          </p:cNvCxnSpPr>
          <p:nvPr/>
        </p:nvCxnSpPr>
        <p:spPr>
          <a:xfrm flipH="1" flipV="1">
            <a:off x="4576397" y="4288052"/>
            <a:ext cx="885898" cy="1220347"/>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8722427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1251972" y="4076370"/>
              <a:ext cx="2547008" cy="2109301"/>
            </p:xfrm>
            <a:graphic>
              <a:graphicData uri="http://schemas.openxmlformats.org/drawingml/2006/table">
                <a:tbl>
                  <a:tblPr firstRow="1" firstCol="1" bandRow="1">
                    <a:tableStyleId>{5940675A-B579-460E-94D1-54222C63F5DA}</a:tableStyleId>
                  </a:tblPr>
                  <a:tblGrid>
                    <a:gridCol w="849825">
                      <a:extLst>
                        <a:ext uri="{9D8B030D-6E8A-4147-A177-3AD203B41FA5}">
                          <a16:colId xmlns:a16="http://schemas.microsoft.com/office/drawing/2014/main" val="20000"/>
                        </a:ext>
                      </a:extLst>
                    </a:gridCol>
                    <a:gridCol w="849825">
                      <a:extLst>
                        <a:ext uri="{9D8B030D-6E8A-4147-A177-3AD203B41FA5}">
                          <a16:colId xmlns:a16="http://schemas.microsoft.com/office/drawing/2014/main" val="20001"/>
                        </a:ext>
                      </a:extLst>
                    </a:gridCol>
                    <a:gridCol w="847358">
                      <a:extLst>
                        <a:ext uri="{9D8B030D-6E8A-4147-A177-3AD203B41FA5}">
                          <a16:colId xmlns:a16="http://schemas.microsoft.com/office/drawing/2014/main" val="20002"/>
                        </a:ext>
                      </a:extLst>
                    </a:gridCol>
                  </a:tblGrid>
                  <a:tr h="367485">
                    <a:tc>
                      <a:txBody>
                        <a:bodyPr/>
                        <a:lstStyle/>
                        <a:p>
                          <a:pPr marL="0" marR="0" algn="ctr">
                            <a:lnSpc>
                              <a:spcPct val="107000"/>
                            </a:lnSpc>
                            <a:spcBef>
                              <a:spcPts val="0"/>
                            </a:spcBef>
                            <a:spcAft>
                              <a:spcPts val="800"/>
                            </a:spcAft>
                          </a:pPr>
                          <a:r>
                            <a:rPr lang="en-US" sz="1400" dirty="0">
                              <a:effectLst/>
                              <a:latin typeface="Times" pitchFamily="18" charset="0"/>
                            </a:rPr>
                            <a:t>Variable</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Value</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Unit</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88480">
                    <a:tc>
                      <a:txBody>
                        <a:bodyPr/>
                        <a:lstStyle/>
                        <a:p>
                          <a:pPr marL="0" marR="0" algn="ctr">
                            <a:lnSpc>
                              <a:spcPct val="107000"/>
                            </a:lnSpc>
                            <a:spcBef>
                              <a:spcPts val="0"/>
                            </a:spcBef>
                            <a:spcAft>
                              <a:spcPts val="800"/>
                            </a:spcAft>
                          </a:pPr>
                          <a:r>
                            <a:rPr lang="en-US" sz="1400" dirty="0">
                              <a:effectLst/>
                              <a:latin typeface="Times" pitchFamily="18" charset="0"/>
                            </a:rPr>
                            <a:t>I</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6</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A</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295230">
                    <a:tc>
                      <a:txBody>
                        <a:bodyPr/>
                        <a:lstStyle/>
                        <a:p>
                          <a:pPr marL="0" marR="0" algn="ctr" rtl="0">
                            <a:lnSpc>
                              <a:spcPct val="107000"/>
                            </a:lnSpc>
                            <a:spcBef>
                              <a:spcPts val="0"/>
                            </a:spcBef>
                            <a:spcAft>
                              <a:spcPts val="800"/>
                            </a:spcAft>
                          </a:pPr>
                          <a:r>
                            <a:rPr lang="en-US" sz="1400" dirty="0">
                              <a:effectLst/>
                              <a:latin typeface="Times" pitchFamily="18" charset="0"/>
                              <a:ea typeface="Times New Roman" panose="02020603050405020304" pitchFamily="18" charset="0"/>
                              <a:cs typeface="Arial" panose="020B0604020202020204" pitchFamily="34" charset="0"/>
                            </a:rPr>
                            <a:t>V1</a:t>
                          </a: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12</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V</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95230">
                    <a:tc>
                      <a:txBody>
                        <a:bodyPr/>
                        <a:lstStyle/>
                        <a:p>
                          <a:pPr marL="0" marR="0" algn="ctr" rtl="0">
                            <a:lnSpc>
                              <a:spcPct val="107000"/>
                            </a:lnSpc>
                            <a:spcBef>
                              <a:spcPts val="0"/>
                            </a:spcBef>
                            <a:spcAft>
                              <a:spcPts val="800"/>
                            </a:spcAft>
                          </a:pPr>
                          <a:r>
                            <a:rPr lang="en-US" sz="1400" dirty="0">
                              <a:effectLst/>
                              <a:latin typeface="Times" pitchFamily="18" charset="0"/>
                              <a:ea typeface="Times New Roman" panose="02020603050405020304" pitchFamily="18" charset="0"/>
                              <a:cs typeface="Arial" panose="020B0604020202020204" pitchFamily="34" charset="0"/>
                            </a:rPr>
                            <a:t>V2</a:t>
                          </a: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12</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V</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295230">
                    <a:tc>
                      <a:txBody>
                        <a:bodyPr/>
                        <a:lstStyle/>
                        <a:p>
                          <a:pPr marL="0" marR="0" algn="ctr" rtl="0">
                            <a:lnSpc>
                              <a:spcPct val="107000"/>
                            </a:lnSpc>
                            <a:spcBef>
                              <a:spcPts val="0"/>
                            </a:spcBef>
                            <a:spcAft>
                              <a:spcPts val="800"/>
                            </a:spcAft>
                          </a:pPr>
                          <a:r>
                            <a:rPr lang="en-US" sz="1400" dirty="0">
                              <a:effectLst/>
                              <a:latin typeface="Times" pitchFamily="18" charset="0"/>
                              <a:ea typeface="Times New Roman" panose="02020603050405020304" pitchFamily="18" charset="0"/>
                              <a:cs typeface="Arial" panose="020B0604020202020204" pitchFamily="34" charset="0"/>
                            </a:rPr>
                            <a:t>V3</a:t>
                          </a: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3</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V</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295230">
                    <a:tc>
                      <a:txBody>
                        <a:bodyPr/>
                        <a:lstStyle/>
                        <a:p>
                          <a:pPr marL="0" marR="0" algn="ctr" rtl="0">
                            <a:lnSpc>
                              <a:spcPct val="107000"/>
                            </a:lnSpc>
                            <a:spcBef>
                              <a:spcPts val="0"/>
                            </a:spcBef>
                            <a:spcAft>
                              <a:spcPts val="800"/>
                            </a:spcAft>
                          </a:pPr>
                          <a:r>
                            <a:rPr lang="en-US" sz="1400" i="1" dirty="0">
                              <a:effectLst/>
                              <a:latin typeface="Times" pitchFamily="18" charset="0"/>
                              <a:ea typeface="Times New Roman" panose="02020603050405020304" pitchFamily="18" charset="0"/>
                              <a:cs typeface="Arial" panose="020B0604020202020204" pitchFamily="34" charset="0"/>
                            </a:rPr>
                            <a:t>Vi</a:t>
                          </a: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9</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V</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312443">
                    <a:tc>
                      <a:txBody>
                        <a:bodyPr/>
                        <a:lstStyle/>
                        <a:p>
                          <a:pPr marL="0" marR="0" algn="ctr" rtl="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smtClean="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2</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A</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nvPr>
            </p:nvGraphicFramePr>
            <p:xfrm>
              <a:off x="1251972" y="4076370"/>
              <a:ext cx="2547008" cy="2120922"/>
            </p:xfrm>
            <a:graphic>
              <a:graphicData uri="http://schemas.openxmlformats.org/drawingml/2006/table">
                <a:tbl>
                  <a:tblPr firstRow="1" firstCol="1" bandRow="1">
                    <a:tableStyleId>{5940675A-B579-460E-94D1-54222C63F5DA}</a:tableStyleId>
                  </a:tblPr>
                  <a:tblGrid>
                    <a:gridCol w="849825">
                      <a:extLst>
                        <a:ext uri="{9D8B030D-6E8A-4147-A177-3AD203B41FA5}">
                          <a16:colId xmlns:a16="http://schemas.microsoft.com/office/drawing/2014/main" val="20000"/>
                        </a:ext>
                      </a:extLst>
                    </a:gridCol>
                    <a:gridCol w="849825">
                      <a:extLst>
                        <a:ext uri="{9D8B030D-6E8A-4147-A177-3AD203B41FA5}">
                          <a16:colId xmlns:a16="http://schemas.microsoft.com/office/drawing/2014/main" val="20001"/>
                        </a:ext>
                      </a:extLst>
                    </a:gridCol>
                    <a:gridCol w="847358">
                      <a:extLst>
                        <a:ext uri="{9D8B030D-6E8A-4147-A177-3AD203B41FA5}">
                          <a16:colId xmlns:a16="http://schemas.microsoft.com/office/drawing/2014/main" val="20002"/>
                        </a:ext>
                      </a:extLst>
                    </a:gridCol>
                  </a:tblGrid>
                  <a:tr h="367485">
                    <a:tc>
                      <a:txBody>
                        <a:bodyPr/>
                        <a:lstStyle/>
                        <a:p>
                          <a:pPr marL="0" marR="0" algn="ctr">
                            <a:lnSpc>
                              <a:spcPct val="107000"/>
                            </a:lnSpc>
                            <a:spcBef>
                              <a:spcPts val="0"/>
                            </a:spcBef>
                            <a:spcAft>
                              <a:spcPts val="800"/>
                            </a:spcAft>
                          </a:pPr>
                          <a:r>
                            <a:rPr lang="en-US" sz="1400" dirty="0">
                              <a:effectLst/>
                              <a:latin typeface="Times" pitchFamily="18" charset="0"/>
                            </a:rPr>
                            <a:t>Variable</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Value</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Unit</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224600">
                    <a:tc>
                      <a:txBody>
                        <a:bodyPr/>
                        <a:lstStyle/>
                        <a:p>
                          <a:pPr marL="0" marR="0" algn="ctr">
                            <a:lnSpc>
                              <a:spcPct val="107000"/>
                            </a:lnSpc>
                            <a:spcBef>
                              <a:spcPts val="0"/>
                            </a:spcBef>
                            <a:spcAft>
                              <a:spcPts val="800"/>
                            </a:spcAft>
                          </a:pPr>
                          <a:r>
                            <a:rPr lang="en-US" sz="1400" dirty="0">
                              <a:effectLst/>
                              <a:latin typeface="Times" pitchFamily="18" charset="0"/>
                            </a:rPr>
                            <a:t>I</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6</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A</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295230">
                    <a:tc>
                      <a:txBody>
                        <a:bodyPr/>
                        <a:lstStyle/>
                        <a:p>
                          <a:pPr marL="0" marR="0" algn="ctr" rtl="0">
                            <a:lnSpc>
                              <a:spcPct val="107000"/>
                            </a:lnSpc>
                            <a:spcBef>
                              <a:spcPts val="0"/>
                            </a:spcBef>
                            <a:spcAft>
                              <a:spcPts val="800"/>
                            </a:spcAft>
                          </a:pPr>
                          <a:r>
                            <a:rPr lang="en-US" sz="1400" dirty="0">
                              <a:effectLst/>
                              <a:latin typeface="Times" pitchFamily="18" charset="0"/>
                              <a:ea typeface="Times New Roman" panose="02020603050405020304" pitchFamily="18" charset="0"/>
                              <a:cs typeface="Arial" panose="020B0604020202020204" pitchFamily="34" charset="0"/>
                            </a:rPr>
                            <a:t>V1</a:t>
                          </a: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12</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V</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95230">
                    <a:tc>
                      <a:txBody>
                        <a:bodyPr/>
                        <a:lstStyle/>
                        <a:p>
                          <a:pPr marL="0" marR="0" algn="ctr" rtl="0">
                            <a:lnSpc>
                              <a:spcPct val="107000"/>
                            </a:lnSpc>
                            <a:spcBef>
                              <a:spcPts val="0"/>
                            </a:spcBef>
                            <a:spcAft>
                              <a:spcPts val="800"/>
                            </a:spcAft>
                          </a:pPr>
                          <a:r>
                            <a:rPr lang="en-US" sz="1400" dirty="0">
                              <a:effectLst/>
                              <a:latin typeface="Times" pitchFamily="18" charset="0"/>
                              <a:ea typeface="Times New Roman" panose="02020603050405020304" pitchFamily="18" charset="0"/>
                              <a:cs typeface="Arial" panose="020B0604020202020204" pitchFamily="34" charset="0"/>
                            </a:rPr>
                            <a:t>V2</a:t>
                          </a: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12</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V</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295230">
                    <a:tc>
                      <a:txBody>
                        <a:bodyPr/>
                        <a:lstStyle/>
                        <a:p>
                          <a:pPr marL="0" marR="0" algn="ctr" rtl="0">
                            <a:lnSpc>
                              <a:spcPct val="107000"/>
                            </a:lnSpc>
                            <a:spcBef>
                              <a:spcPts val="0"/>
                            </a:spcBef>
                            <a:spcAft>
                              <a:spcPts val="800"/>
                            </a:spcAft>
                          </a:pPr>
                          <a:r>
                            <a:rPr lang="en-US" sz="1400" dirty="0">
                              <a:effectLst/>
                              <a:latin typeface="Times" pitchFamily="18" charset="0"/>
                              <a:ea typeface="Times New Roman" panose="02020603050405020304" pitchFamily="18" charset="0"/>
                              <a:cs typeface="Arial" panose="020B0604020202020204" pitchFamily="34" charset="0"/>
                            </a:rPr>
                            <a:t>V3</a:t>
                          </a: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3</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V</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295230">
                    <a:tc>
                      <a:txBody>
                        <a:bodyPr/>
                        <a:lstStyle/>
                        <a:p>
                          <a:pPr marL="0" marR="0" algn="ctr" rtl="0">
                            <a:lnSpc>
                              <a:spcPct val="107000"/>
                            </a:lnSpc>
                            <a:spcBef>
                              <a:spcPts val="0"/>
                            </a:spcBef>
                            <a:spcAft>
                              <a:spcPts val="800"/>
                            </a:spcAft>
                          </a:pPr>
                          <a:r>
                            <a:rPr lang="en-US" sz="1400" i="1" dirty="0">
                              <a:effectLst/>
                              <a:latin typeface="Times" pitchFamily="18" charset="0"/>
                              <a:ea typeface="Times New Roman" panose="02020603050405020304" pitchFamily="18" charset="0"/>
                              <a:cs typeface="Arial" panose="020B0604020202020204" pitchFamily="34" charset="0"/>
                            </a:rPr>
                            <a:t>Vi</a:t>
                          </a: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9</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V</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347917">
                    <a:tc>
                      <a:txBody>
                        <a:bodyPr/>
                        <a:lstStyle/>
                        <a:p>
                          <a:endParaRPr lang="en-US"/>
                        </a:p>
                      </a:txBody>
                      <a:tcPr marL="68580" marR="68580" marT="0" marB="0" anchor="ctr">
                        <a:blipFill>
                          <a:blip r:embed="rId2"/>
                          <a:stretch>
                            <a:fillRect l="-1493" t="-500000" r="-201493" b="-10714"/>
                          </a:stretch>
                        </a:blipFill>
                      </a:tcPr>
                    </a:tc>
                    <a:tc>
                      <a:txBody>
                        <a:bodyPr/>
                        <a:lstStyle/>
                        <a:p>
                          <a:pPr marL="0" marR="0" algn="ctr">
                            <a:lnSpc>
                              <a:spcPct val="107000"/>
                            </a:lnSpc>
                            <a:spcBef>
                              <a:spcPts val="0"/>
                            </a:spcBef>
                            <a:spcAft>
                              <a:spcPts val="800"/>
                            </a:spcAft>
                          </a:pPr>
                          <a:r>
                            <a:rPr lang="en-US" sz="1400" dirty="0">
                              <a:effectLst/>
                              <a:latin typeface="Times" pitchFamily="18" charset="0"/>
                            </a:rPr>
                            <a:t>2</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A</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mc:Fallback>
      </mc:AlternateContent>
      <mc:AlternateContent xmlns:mc="http://schemas.openxmlformats.org/markup-compatibility/2006" xmlns:a14="http://schemas.microsoft.com/office/drawing/2010/main">
        <mc:Choice Requires="a14">
          <p:sp>
            <p:nvSpPr>
              <p:cNvPr id="5" name="Rectangle 2"/>
              <p:cNvSpPr>
                <a:spLocks noChangeArrowheads="1"/>
              </p:cNvSpPr>
              <p:nvPr/>
            </p:nvSpPr>
            <p:spPr bwMode="auto">
              <a:xfrm>
                <a:off x="458329" y="295424"/>
                <a:ext cx="8402867" cy="1077218"/>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Find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𝑖</m:t>
                        </m:r>
                      </m:e>
                      <m:sub>
                        <m:r>
                          <a:rPr lang="en-US" sz="1800" i="1">
                            <a:latin typeface="Cambria Math" panose="02040503050406030204" pitchFamily="18" charset="0"/>
                            <a:ea typeface="Times New Roman" panose="02020603050405020304" pitchFamily="18" charset="0"/>
                            <a:cs typeface="Arial" panose="020B0604020202020204" pitchFamily="34" charset="0"/>
                          </a:rPr>
                          <m:t>𝑥</m:t>
                        </m:r>
                      </m:sub>
                    </m:sSub>
                  </m:oMath>
                </a14:m>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the power absorbed or delivered by each element. Then check that the conservation of power is satisfied.</a:t>
                </a:r>
                <a:endParaRPr kumimoji="0" lang="en-US" altLang="en-US" sz="1000" b="0" i="0" u="none" strike="noStrike" cap="none" normalizeH="0" baseline="0" dirty="0">
                  <a:ln>
                    <a:noFill/>
                  </a:ln>
                  <a:solidFill>
                    <a:schemeClr val="tx1"/>
                  </a:solidFill>
                  <a:effectLst/>
                </a:endParaRPr>
              </a:p>
            </p:txBody>
          </p:sp>
        </mc:Choice>
        <mc:Fallback xmlns="">
          <p:sp>
            <p:nvSpPr>
              <p:cNvPr id="5" name="Rectangle 2"/>
              <p:cNvSpPr>
                <a:spLocks noRot="1" noChangeAspect="1" noMove="1" noResize="1" noEditPoints="1" noAdjustHandles="1" noChangeArrowheads="1" noChangeShapeType="1" noTextEdit="1"/>
              </p:cNvSpPr>
              <p:nvPr/>
            </p:nvSpPr>
            <p:spPr bwMode="auto">
              <a:xfrm>
                <a:off x="458329" y="295424"/>
                <a:ext cx="8402867" cy="1077218"/>
              </a:xfrm>
              <a:prstGeom prst="rect">
                <a:avLst/>
              </a:prstGeom>
              <a:blipFill>
                <a:blip r:embed="rId3"/>
                <a:stretch>
                  <a:fillRect l="-604" t="-1163" b="-8140"/>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04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495" y="1442301"/>
            <a:ext cx="3639864" cy="26340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3279569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1659" y="131975"/>
                <a:ext cx="8691512" cy="6593665"/>
              </a:xfrm>
              <a:prstGeom prst="rect">
                <a:avLst/>
              </a:prstGeom>
            </p:spPr>
            <p:txBody>
              <a:bodyPr wrap="square">
                <a:spAutoFit/>
              </a:bodyPr>
              <a:lstStyle/>
              <a:p>
                <a:pPr marL="0" marR="0">
                  <a:lnSpc>
                    <a:spcPct val="107000"/>
                  </a:lnSpc>
                  <a:spcBef>
                    <a:spcPts val="0"/>
                  </a:spcBef>
                  <a:spcAft>
                    <a:spcPts val="800"/>
                  </a:spcAft>
                </a:pPr>
                <a:r>
                  <a:rPr lang="en-US" sz="1400" b="1" dirty="0">
                    <a:latin typeface="Calibri" panose="020F0502020204030204" pitchFamily="34" charset="0"/>
                    <a:ea typeface="Times New Roman" panose="02020603050405020304" pitchFamily="18" charset="0"/>
                    <a:cs typeface="Arial" panose="020B0604020202020204" pitchFamily="34" charset="0"/>
                  </a:rPr>
                  <a:t>Solution:</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current source I=6A supplies the amount of power given by,</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5334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9</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6</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=−54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element 3 supplies the amount of power given by,</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3</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3</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5334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3</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6</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=−18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current </a:t>
                </a:r>
                <a14:m>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oMath>
                </a14:m>
                <a:r>
                  <a:rPr lang="en-US" sz="1400" dirty="0">
                    <a:effectLst/>
                    <a:latin typeface="Calibri" panose="020F0502020204030204" pitchFamily="34" charset="0"/>
                    <a:ea typeface="Times New Roman" panose="02020603050405020304" pitchFamily="18" charset="0"/>
                    <a:cs typeface="Arial" panose="020B0604020202020204" pitchFamily="34" charset="0"/>
                  </a:rPr>
                  <a:t> is obtained by applying KCL at the upper node as follows,</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Solving for </a:t>
                </a:r>
                <a14:m>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oMath>
                </a14:m>
                <a:r>
                  <a:rPr lang="en-US" sz="1400" dirty="0">
                    <a:effectLst/>
                    <a:latin typeface="Calibri" panose="020F0502020204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=6−2=4   </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So, the power absorbed by element 1 is given by,</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5334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12</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4</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=48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And the power absorbed in element 2,</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5334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12</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2</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=24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total power generated or supplied is 54W+18W=72W and the total power absorbed is 48W+24W=72W, satisfying the conservation of power requirement.</a:t>
                </a:r>
              </a:p>
            </p:txBody>
          </p:sp>
        </mc:Choice>
        <mc:Fallback xmlns="">
          <p:sp>
            <p:nvSpPr>
              <p:cNvPr id="4" name="Rectangle 3"/>
              <p:cNvSpPr>
                <a:spLocks noRot="1" noChangeAspect="1" noMove="1" noResize="1" noEditPoints="1" noAdjustHandles="1" noChangeArrowheads="1" noChangeShapeType="1" noTextEdit="1"/>
              </p:cNvSpPr>
              <p:nvPr/>
            </p:nvSpPr>
            <p:spPr>
              <a:xfrm>
                <a:off x="301659" y="131975"/>
                <a:ext cx="8691512" cy="6593665"/>
              </a:xfrm>
              <a:prstGeom prst="rect">
                <a:avLst/>
              </a:prstGeom>
              <a:blipFill rotWithShape="0">
                <a:blip r:embed="rId2"/>
                <a:stretch>
                  <a:fillRect l="-210" t="-93"/>
                </a:stretch>
              </a:blipFill>
            </p:spPr>
            <p:txBody>
              <a:bodyPr/>
              <a:lstStyle/>
              <a:p>
                <a:r>
                  <a:rPr lang="en-US">
                    <a:noFill/>
                  </a:rPr>
                  <a:t> </a:t>
                </a:r>
              </a:p>
            </p:txBody>
          </p:sp>
        </mc:Fallback>
      </mc:AlternateContent>
    </p:spTree>
    <p:extLst>
      <p:ext uri="{BB962C8B-B14F-4D97-AF65-F5344CB8AC3E}">
        <p14:creationId xmlns:p14="http://schemas.microsoft.com/office/powerpoint/2010/main" val="198895756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140888" y="1927664"/>
          <a:ext cx="2797501" cy="2220064"/>
        </p:xfrm>
        <a:graphic>
          <a:graphicData uri="http://schemas.openxmlformats.org/drawingml/2006/table">
            <a:tbl>
              <a:tblPr firstRow="1" firstCol="1" bandRow="1">
                <a:tableStyleId>{5940675A-B579-460E-94D1-54222C63F5DA}</a:tableStyleId>
              </a:tblPr>
              <a:tblGrid>
                <a:gridCol w="933403">
                  <a:extLst>
                    <a:ext uri="{9D8B030D-6E8A-4147-A177-3AD203B41FA5}">
                      <a16:colId xmlns:a16="http://schemas.microsoft.com/office/drawing/2014/main" val="20000"/>
                    </a:ext>
                  </a:extLst>
                </a:gridCol>
                <a:gridCol w="933403">
                  <a:extLst>
                    <a:ext uri="{9D8B030D-6E8A-4147-A177-3AD203B41FA5}">
                      <a16:colId xmlns:a16="http://schemas.microsoft.com/office/drawing/2014/main" val="20001"/>
                    </a:ext>
                  </a:extLst>
                </a:gridCol>
                <a:gridCol w="930695">
                  <a:extLst>
                    <a:ext uri="{9D8B030D-6E8A-4147-A177-3AD203B41FA5}">
                      <a16:colId xmlns:a16="http://schemas.microsoft.com/office/drawing/2014/main" val="20002"/>
                    </a:ext>
                  </a:extLst>
                </a:gridCol>
              </a:tblGrid>
              <a:tr h="396364">
                <a:tc>
                  <a:txBody>
                    <a:bodyPr/>
                    <a:lstStyle/>
                    <a:p>
                      <a:pPr marL="0" marR="0" algn="ctr">
                        <a:lnSpc>
                          <a:spcPct val="107000"/>
                        </a:lnSpc>
                        <a:spcBef>
                          <a:spcPts val="0"/>
                        </a:spcBef>
                        <a:spcAft>
                          <a:spcPts val="800"/>
                        </a:spcAft>
                      </a:pPr>
                      <a:r>
                        <a:rPr lang="en-US" sz="1400" dirty="0">
                          <a:effectLst/>
                          <a:latin typeface="Times" pitchFamily="18" charset="0"/>
                        </a:rPr>
                        <a:t>Variable</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Default</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Unit</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93074">
                <a:tc>
                  <a:txBody>
                    <a:bodyPr/>
                    <a:lstStyle/>
                    <a:p>
                      <a:pPr marL="0" marR="0" algn="ctr">
                        <a:lnSpc>
                          <a:spcPct val="107000"/>
                        </a:lnSpc>
                        <a:spcBef>
                          <a:spcPts val="0"/>
                        </a:spcBef>
                        <a:spcAft>
                          <a:spcPts val="800"/>
                        </a:spcAft>
                      </a:pPr>
                      <a:r>
                        <a:rPr lang="en-US" sz="1400" dirty="0">
                          <a:effectLst/>
                          <a:latin typeface="Times" pitchFamily="18" charset="0"/>
                        </a:rPr>
                        <a:t>I</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6</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A</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318431">
                <a:tc>
                  <a:txBody>
                    <a:bodyPr/>
                    <a:lstStyle/>
                    <a:p>
                      <a:pPr marL="0" marR="0" algn="ctr" rtl="0">
                        <a:lnSpc>
                          <a:spcPct val="107000"/>
                        </a:lnSpc>
                        <a:spcBef>
                          <a:spcPts val="0"/>
                        </a:spcBef>
                        <a:spcAft>
                          <a:spcPts val="800"/>
                        </a:spcAft>
                      </a:pPr>
                      <a:r>
                        <a:rPr lang="en-US" sz="1400" dirty="0">
                          <a:effectLst/>
                          <a:latin typeface="Times" pitchFamily="18" charset="0"/>
                          <a:ea typeface="Times New Roman" panose="02020603050405020304" pitchFamily="18" charset="0"/>
                          <a:cs typeface="Arial" panose="020B0604020202020204" pitchFamily="34" charset="0"/>
                        </a:rPr>
                        <a:t>V1</a:t>
                      </a: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9</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V</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18431">
                <a:tc>
                  <a:txBody>
                    <a:bodyPr/>
                    <a:lstStyle/>
                    <a:p>
                      <a:pPr marL="0" marR="0" algn="ctr" rtl="0">
                        <a:lnSpc>
                          <a:spcPct val="107000"/>
                        </a:lnSpc>
                        <a:spcBef>
                          <a:spcPts val="0"/>
                        </a:spcBef>
                        <a:spcAft>
                          <a:spcPts val="800"/>
                        </a:spcAft>
                      </a:pPr>
                      <a:r>
                        <a:rPr lang="en-US" sz="1400" dirty="0">
                          <a:effectLst/>
                          <a:latin typeface="Times" pitchFamily="18" charset="0"/>
                          <a:ea typeface="Times New Roman" panose="02020603050405020304" pitchFamily="18" charset="0"/>
                          <a:cs typeface="Arial" panose="020B0604020202020204" pitchFamily="34" charset="0"/>
                        </a:rPr>
                        <a:t>Vi</a:t>
                      </a: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12</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V</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318431">
                <a:tc>
                  <a:txBody>
                    <a:bodyPr/>
                    <a:lstStyle/>
                    <a:p>
                      <a:pPr marL="0" marR="0" algn="ctr" rtl="0">
                        <a:lnSpc>
                          <a:spcPct val="107000"/>
                        </a:lnSpc>
                        <a:spcBef>
                          <a:spcPts val="0"/>
                        </a:spcBef>
                        <a:spcAft>
                          <a:spcPts val="800"/>
                        </a:spcAft>
                      </a:pPr>
                      <a:r>
                        <a:rPr lang="en-US" sz="1400" dirty="0">
                          <a:effectLst/>
                          <a:latin typeface="Times" pitchFamily="18" charset="0"/>
                          <a:ea typeface="Times New Roman" panose="02020603050405020304" pitchFamily="18" charset="0"/>
                          <a:cs typeface="Arial" panose="020B0604020202020204" pitchFamily="34" charset="0"/>
                        </a:rPr>
                        <a:t>V3</a:t>
                      </a: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3</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V</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318431">
                <a:tc>
                  <a:txBody>
                    <a:bodyPr/>
                    <a:lstStyle/>
                    <a:p>
                      <a:pPr marL="0" marR="0" algn="ctr" rtl="0">
                        <a:lnSpc>
                          <a:spcPct val="107000"/>
                        </a:lnSpc>
                        <a:spcBef>
                          <a:spcPts val="0"/>
                        </a:spcBef>
                        <a:spcAft>
                          <a:spcPts val="800"/>
                        </a:spcAft>
                      </a:pPr>
                      <a:r>
                        <a:rPr lang="en-US" sz="1400" dirty="0">
                          <a:effectLst/>
                          <a:latin typeface="Times" pitchFamily="18" charset="0"/>
                          <a:ea typeface="Times New Roman" panose="02020603050405020304" pitchFamily="18" charset="0"/>
                          <a:cs typeface="Arial" panose="020B0604020202020204" pitchFamily="34" charset="0"/>
                        </a:rPr>
                        <a:t>V2</a:t>
                      </a: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12</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V</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336997">
                <a:tc>
                  <a:txBody>
                    <a:bodyPr/>
                    <a:lstStyle/>
                    <a:p>
                      <a:pPr marL="0" marR="0" algn="ctr" rtl="0">
                        <a:lnSpc>
                          <a:spcPct val="107000"/>
                        </a:lnSpc>
                        <a:spcBef>
                          <a:spcPts val="0"/>
                        </a:spcBef>
                        <a:spcAft>
                          <a:spcPts val="800"/>
                        </a:spcAft>
                      </a:pPr>
                      <a:r>
                        <a:rPr lang="en-US" sz="1400" dirty="0">
                          <a:effectLst/>
                          <a:latin typeface="Times" pitchFamily="18" charset="0"/>
                          <a:ea typeface="Times New Roman" panose="02020603050405020304" pitchFamily="18" charset="0"/>
                          <a:cs typeface="Arial" panose="020B0604020202020204" pitchFamily="34" charset="0"/>
                        </a:rPr>
                        <a:t>i</a:t>
                      </a:r>
                      <a:r>
                        <a:rPr lang="en-US" sz="1400" baseline="-25000" dirty="0">
                          <a:effectLst/>
                          <a:latin typeface="Times" pitchFamily="18" charset="0"/>
                          <a:ea typeface="Times New Roman" panose="02020603050405020304" pitchFamily="18" charset="0"/>
                          <a:cs typeface="Arial" panose="020B0604020202020204" pitchFamily="34" charset="0"/>
                        </a:rPr>
                        <a:t>y</a:t>
                      </a:r>
                    </a:p>
                  </a:txBody>
                  <a:tcPr marL="68580" marR="68580" marT="0" marB="0" anchor="ctr"/>
                </a:tc>
                <a:tc>
                  <a:txBody>
                    <a:bodyPr/>
                    <a:lstStyle/>
                    <a:p>
                      <a:pPr marL="0" marR="0" algn="ctr">
                        <a:lnSpc>
                          <a:spcPct val="107000"/>
                        </a:lnSpc>
                        <a:spcBef>
                          <a:spcPts val="0"/>
                        </a:spcBef>
                        <a:spcAft>
                          <a:spcPts val="800"/>
                        </a:spcAft>
                      </a:pPr>
                      <a:r>
                        <a:rPr lang="en-US" sz="1400">
                          <a:effectLst/>
                          <a:latin typeface="Times" pitchFamily="18" charset="0"/>
                        </a:rPr>
                        <a:t>2</a:t>
                      </a:r>
                      <a:endParaRPr lang="en-US" sz="14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pitchFamily="18" charset="0"/>
                        </a:rPr>
                        <a:t>A</a:t>
                      </a:r>
                      <a:endParaRPr lang="en-US" sz="14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5" name="Rectangle 2"/>
              <p:cNvSpPr>
                <a:spLocks noChangeArrowheads="1"/>
              </p:cNvSpPr>
              <p:nvPr/>
            </p:nvSpPr>
            <p:spPr bwMode="auto">
              <a:xfrm>
                <a:off x="366090" y="155444"/>
                <a:ext cx="8461016" cy="1177245"/>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Example</a:t>
                </a:r>
                <a:r>
                  <a:rPr lang="en-US" altLang="en-US" sz="20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Find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𝑖</m:t>
                        </m:r>
                      </m:e>
                      <m:sub>
                        <m:r>
                          <a:rPr lang="en-US" sz="2000" i="1">
                            <a:latin typeface="Cambria Math" panose="02040503050406030204" pitchFamily="18" charset="0"/>
                            <a:ea typeface="Times New Roman" panose="02020603050405020304" pitchFamily="18" charset="0"/>
                            <a:cs typeface="Arial" panose="020B0604020202020204" pitchFamily="34" charset="0"/>
                          </a:rPr>
                          <m:t>𝑥</m:t>
                        </m:r>
                      </m:sub>
                    </m:sSub>
                  </m:oMath>
                </a14:m>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the power absorbed or delivered by each element. Then check that the conservation of power is satisfied.</a:t>
                </a:r>
                <a:endParaRPr kumimoji="0" lang="en-US" altLang="en-US" sz="1050" b="0" i="0" u="none" strike="noStrike" cap="none" normalizeH="0" baseline="0" dirty="0">
                  <a:ln>
                    <a:noFill/>
                  </a:ln>
                  <a:solidFill>
                    <a:schemeClr val="tx1"/>
                  </a:solidFill>
                  <a:effectLst/>
                </a:endParaRPr>
              </a:p>
            </p:txBody>
          </p:sp>
        </mc:Choice>
        <mc:Fallback xmlns="">
          <p:sp>
            <p:nvSpPr>
              <p:cNvPr id="5" name="Rectangle 2"/>
              <p:cNvSpPr>
                <a:spLocks noRot="1" noChangeAspect="1" noMove="1" noResize="1" noEditPoints="1" noAdjustHandles="1" noChangeArrowheads="1" noChangeShapeType="1" noTextEdit="1"/>
              </p:cNvSpPr>
              <p:nvPr/>
            </p:nvSpPr>
            <p:spPr bwMode="auto">
              <a:xfrm>
                <a:off x="366090" y="155444"/>
                <a:ext cx="8461016" cy="1177245"/>
              </a:xfrm>
              <a:prstGeom prst="rect">
                <a:avLst/>
              </a:prstGeom>
              <a:blipFill>
                <a:blip r:embed="rId2"/>
                <a:stretch>
                  <a:fillRect l="-600" t="-2151" b="-7527"/>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073"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84" y="1720796"/>
            <a:ext cx="3851694" cy="2645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1595050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45097" y="162327"/>
                <a:ext cx="8898903" cy="6593665"/>
              </a:xfrm>
              <a:prstGeom prst="rect">
                <a:avLst/>
              </a:prstGeom>
            </p:spPr>
            <p:txBody>
              <a:bodyPr wrap="square">
                <a:spAutoFit/>
              </a:bodyPr>
              <a:lstStyle/>
              <a:p>
                <a:pPr marL="0" marR="0">
                  <a:lnSpc>
                    <a:spcPct val="107000"/>
                  </a:lnSpc>
                  <a:spcBef>
                    <a:spcPts val="0"/>
                  </a:spcBef>
                  <a:spcAft>
                    <a:spcPts val="800"/>
                  </a:spcAft>
                </a:pPr>
                <a:r>
                  <a:rPr lang="en-US" sz="1400" b="1" dirty="0">
                    <a:latin typeface="Calibri" panose="020F0502020204030204" pitchFamily="34" charset="0"/>
                    <a:ea typeface="Times New Roman" panose="02020603050405020304" pitchFamily="18" charset="0"/>
                    <a:cs typeface="Arial" panose="020B0604020202020204" pitchFamily="34" charset="0"/>
                  </a:rPr>
                  <a:t>Solution:</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current source I=6A supplies the amount of power given by,</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r>
                        <a:rPr lang="en-US" sz="1400" i="1">
                          <a:effectLst/>
                          <a:latin typeface="Cambria Math" panose="02040503050406030204" pitchFamily="18" charset="0"/>
                          <a:ea typeface="Times New Roman" panose="02020603050405020304" pitchFamily="18" charset="0"/>
                          <a:cs typeface="Arial" panose="020B0604020202020204" pitchFamily="34" charset="0"/>
                        </a:rPr>
                        <m:t>𝑉𝑖</m:t>
                      </m:r>
                      <m:r>
                        <a:rPr lang="en-US" sz="14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5334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12</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6</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=−72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current </a:t>
                </a:r>
                <a14:m>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oMath>
                </a14:m>
                <a:r>
                  <a:rPr lang="en-US" sz="1400" dirty="0">
                    <a:effectLst/>
                    <a:latin typeface="Calibri" panose="020F0502020204030204" pitchFamily="34" charset="0"/>
                    <a:ea typeface="Times New Roman" panose="02020603050405020304" pitchFamily="18" charset="0"/>
                    <a:cs typeface="Arial" panose="020B0604020202020204" pitchFamily="34" charset="0"/>
                  </a:rPr>
                  <a:t> is obtained by applying KCL at the upper node as follows,</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Solving for </a:t>
                </a:r>
                <a14:m>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oMath>
                </a14:m>
                <a:r>
                  <a:rPr lang="en-US" sz="1400" dirty="0">
                    <a:effectLst/>
                    <a:latin typeface="Calibri" panose="020F0502020204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=6−2=4   </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So, the power absorbed by element 1 is given by,</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5334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9</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4</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=36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And the power absorbed in element 2,</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5334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12</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2</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=24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element 3 absorbs the amount of power given by,</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3</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5334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3</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4</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=12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total power generated or supplied is 72W and the total power absorbed is 36W+24W+12W=72W, satisfying the conservation of power requirement.</a:t>
                </a:r>
              </a:p>
            </p:txBody>
          </p:sp>
        </mc:Choice>
        <mc:Fallback xmlns="">
          <p:sp>
            <p:nvSpPr>
              <p:cNvPr id="4" name="Rectangle 3"/>
              <p:cNvSpPr>
                <a:spLocks noRot="1" noChangeAspect="1" noMove="1" noResize="1" noEditPoints="1" noAdjustHandles="1" noChangeArrowheads="1" noChangeShapeType="1" noTextEdit="1"/>
              </p:cNvSpPr>
              <p:nvPr/>
            </p:nvSpPr>
            <p:spPr>
              <a:xfrm>
                <a:off x="245097" y="162327"/>
                <a:ext cx="8898903" cy="6593665"/>
              </a:xfrm>
              <a:prstGeom prst="rect">
                <a:avLst/>
              </a:prstGeom>
              <a:blipFill>
                <a:blip r:embed="rId2"/>
                <a:stretch>
                  <a:fillRect l="-142"/>
                </a:stretch>
              </a:blipFill>
            </p:spPr>
            <p:txBody>
              <a:bodyPr/>
              <a:lstStyle/>
              <a:p>
                <a:r>
                  <a:rPr lang="en-US">
                    <a:noFill/>
                  </a:rPr>
                  <a:t> </a:t>
                </a:r>
              </a:p>
            </p:txBody>
          </p:sp>
        </mc:Fallback>
      </mc:AlternateContent>
    </p:spTree>
    <p:extLst>
      <p:ext uri="{BB962C8B-B14F-4D97-AF65-F5344CB8AC3E}">
        <p14:creationId xmlns:p14="http://schemas.microsoft.com/office/powerpoint/2010/main" val="150961343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236774" y="2398801"/>
          <a:ext cx="3168915" cy="1459992"/>
        </p:xfrm>
        <a:graphic>
          <a:graphicData uri="http://schemas.openxmlformats.org/drawingml/2006/table">
            <a:tbl>
              <a:tblPr firstRow="1" firstCol="1" bandRow="1">
                <a:tableStyleId>{5940675A-B579-460E-94D1-54222C63F5DA}</a:tableStyleId>
              </a:tblPr>
              <a:tblGrid>
                <a:gridCol w="1057328">
                  <a:extLst>
                    <a:ext uri="{9D8B030D-6E8A-4147-A177-3AD203B41FA5}">
                      <a16:colId xmlns:a16="http://schemas.microsoft.com/office/drawing/2014/main" val="20000"/>
                    </a:ext>
                  </a:extLst>
                </a:gridCol>
                <a:gridCol w="1057328">
                  <a:extLst>
                    <a:ext uri="{9D8B030D-6E8A-4147-A177-3AD203B41FA5}">
                      <a16:colId xmlns:a16="http://schemas.microsoft.com/office/drawing/2014/main" val="20001"/>
                    </a:ext>
                  </a:extLst>
                </a:gridCol>
                <a:gridCol w="1054259">
                  <a:extLst>
                    <a:ext uri="{9D8B030D-6E8A-4147-A177-3AD203B41FA5}">
                      <a16:colId xmlns:a16="http://schemas.microsoft.com/office/drawing/2014/main" val="20002"/>
                    </a:ext>
                  </a:extLst>
                </a:gridCol>
              </a:tblGrid>
              <a:tr h="0">
                <a:tc>
                  <a:txBody>
                    <a:bodyPr/>
                    <a:lstStyle/>
                    <a:p>
                      <a:pPr marL="0" marR="0" algn="ctr">
                        <a:lnSpc>
                          <a:spcPct val="107000"/>
                        </a:lnSpc>
                        <a:spcBef>
                          <a:spcPts val="0"/>
                        </a:spcBef>
                        <a:spcAft>
                          <a:spcPts val="800"/>
                        </a:spcAft>
                      </a:pPr>
                      <a:r>
                        <a:rPr lang="en-US" sz="1200" dirty="0">
                          <a:effectLst/>
                          <a:latin typeface="Times" pitchFamily="18" charset="0"/>
                        </a:rPr>
                        <a:t>Variable</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200">
                          <a:effectLst/>
                          <a:latin typeface="Times" pitchFamily="18" charset="0"/>
                        </a:rPr>
                        <a:t>Default</a:t>
                      </a:r>
                      <a:endParaRPr lang="en-US" sz="12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200">
                          <a:effectLst/>
                          <a:latin typeface="Times" pitchFamily="18" charset="0"/>
                        </a:rPr>
                        <a:t>Unit</a:t>
                      </a:r>
                      <a:endParaRPr lang="en-US" sz="12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0">
                <a:tc>
                  <a:txBody>
                    <a:bodyPr/>
                    <a:lstStyle/>
                    <a:p>
                      <a:pPr marL="0" marR="0" algn="ctr">
                        <a:lnSpc>
                          <a:spcPct val="107000"/>
                        </a:lnSpc>
                        <a:spcBef>
                          <a:spcPts val="0"/>
                        </a:spcBef>
                        <a:spcAft>
                          <a:spcPts val="800"/>
                        </a:spcAft>
                      </a:pPr>
                      <a:r>
                        <a:rPr lang="en-US" sz="1200" dirty="0">
                          <a:effectLst/>
                          <a:latin typeface="Times" pitchFamily="18" charset="0"/>
                        </a:rPr>
                        <a:t>I</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latin typeface="Times" pitchFamily="18" charset="0"/>
                        </a:rPr>
                        <a:t>6</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200">
                          <a:effectLst/>
                          <a:latin typeface="Times" pitchFamily="18" charset="0"/>
                        </a:rPr>
                        <a:t>A</a:t>
                      </a:r>
                      <a:endParaRPr lang="en-US" sz="12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0">
                <a:tc>
                  <a:txBody>
                    <a:bodyPr/>
                    <a:lstStyle/>
                    <a:p>
                      <a:pPr marL="0" marR="0" algn="ctr" rtl="0">
                        <a:lnSpc>
                          <a:spcPct val="107000"/>
                        </a:lnSpc>
                        <a:spcBef>
                          <a:spcPts val="0"/>
                        </a:spcBef>
                        <a:spcAft>
                          <a:spcPts val="800"/>
                        </a:spcAft>
                      </a:pPr>
                      <a:r>
                        <a:rPr lang="en-US" sz="1200" dirty="0">
                          <a:effectLst/>
                          <a:latin typeface="Times" pitchFamily="18" charset="0"/>
                          <a:ea typeface="Times New Roman" panose="02020603050405020304" pitchFamily="18" charset="0"/>
                          <a:cs typeface="Arial" panose="020B0604020202020204" pitchFamily="34" charset="0"/>
                        </a:rPr>
                        <a:t>V1</a:t>
                      </a:r>
                    </a:p>
                  </a:txBody>
                  <a:tcPr marL="68580" marR="68580" marT="0" marB="0" anchor="ctr"/>
                </a:tc>
                <a:tc>
                  <a:txBody>
                    <a:bodyPr/>
                    <a:lstStyle/>
                    <a:p>
                      <a:pPr marL="0" marR="0" algn="ctr">
                        <a:lnSpc>
                          <a:spcPct val="107000"/>
                        </a:lnSpc>
                        <a:spcBef>
                          <a:spcPts val="0"/>
                        </a:spcBef>
                        <a:spcAft>
                          <a:spcPts val="800"/>
                        </a:spcAft>
                      </a:pPr>
                      <a:r>
                        <a:rPr lang="en-US" sz="1200" dirty="0">
                          <a:effectLst/>
                          <a:latin typeface="Times" pitchFamily="18" charset="0"/>
                        </a:rPr>
                        <a:t>9</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latin typeface="Times" pitchFamily="18" charset="0"/>
                        </a:rPr>
                        <a:t>V</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0">
                <a:tc>
                  <a:txBody>
                    <a:bodyPr/>
                    <a:lstStyle/>
                    <a:p>
                      <a:pPr marL="0" marR="0" algn="ctr" rtl="0">
                        <a:lnSpc>
                          <a:spcPct val="107000"/>
                        </a:lnSpc>
                        <a:spcBef>
                          <a:spcPts val="0"/>
                        </a:spcBef>
                        <a:spcAft>
                          <a:spcPts val="800"/>
                        </a:spcAft>
                      </a:pPr>
                      <a:r>
                        <a:rPr lang="en-US" sz="1200" dirty="0">
                          <a:effectLst/>
                          <a:latin typeface="Times" pitchFamily="18" charset="0"/>
                          <a:ea typeface="Times New Roman" panose="02020603050405020304" pitchFamily="18" charset="0"/>
                          <a:cs typeface="Arial" panose="020B0604020202020204" pitchFamily="34" charset="0"/>
                        </a:rPr>
                        <a:t>V2</a:t>
                      </a:r>
                    </a:p>
                  </a:txBody>
                  <a:tcPr marL="68580" marR="68580" marT="0" marB="0" anchor="ctr"/>
                </a:tc>
                <a:tc>
                  <a:txBody>
                    <a:bodyPr/>
                    <a:lstStyle/>
                    <a:p>
                      <a:pPr marL="0" marR="0" algn="ctr">
                        <a:lnSpc>
                          <a:spcPct val="107000"/>
                        </a:lnSpc>
                        <a:spcBef>
                          <a:spcPts val="0"/>
                        </a:spcBef>
                        <a:spcAft>
                          <a:spcPts val="800"/>
                        </a:spcAft>
                      </a:pPr>
                      <a:r>
                        <a:rPr lang="en-US" sz="1200" dirty="0">
                          <a:effectLst/>
                          <a:latin typeface="Times" pitchFamily="18" charset="0"/>
                        </a:rPr>
                        <a:t>9</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latin typeface="Times" pitchFamily="18" charset="0"/>
                        </a:rPr>
                        <a:t>V</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0">
                <a:tc>
                  <a:txBody>
                    <a:bodyPr/>
                    <a:lstStyle/>
                    <a:p>
                      <a:pPr marL="0" marR="0" algn="ctr" rtl="0">
                        <a:lnSpc>
                          <a:spcPct val="107000"/>
                        </a:lnSpc>
                        <a:spcBef>
                          <a:spcPts val="0"/>
                        </a:spcBef>
                        <a:spcAft>
                          <a:spcPts val="800"/>
                        </a:spcAft>
                      </a:pPr>
                      <a:r>
                        <a:rPr lang="en-US" sz="1200" dirty="0">
                          <a:effectLst/>
                          <a:latin typeface="Times" pitchFamily="18" charset="0"/>
                          <a:ea typeface="Times New Roman" panose="02020603050405020304" pitchFamily="18" charset="0"/>
                          <a:cs typeface="Arial" panose="020B0604020202020204" pitchFamily="34" charset="0"/>
                        </a:rPr>
                        <a:t>V3</a:t>
                      </a:r>
                    </a:p>
                  </a:txBody>
                  <a:tcPr marL="68580" marR="68580" marT="0" marB="0" anchor="ctr"/>
                </a:tc>
                <a:tc>
                  <a:txBody>
                    <a:bodyPr/>
                    <a:lstStyle/>
                    <a:p>
                      <a:pPr marL="0" marR="0" algn="ctr">
                        <a:lnSpc>
                          <a:spcPct val="107000"/>
                        </a:lnSpc>
                        <a:spcBef>
                          <a:spcPts val="0"/>
                        </a:spcBef>
                        <a:spcAft>
                          <a:spcPts val="800"/>
                        </a:spcAft>
                      </a:pPr>
                      <a:r>
                        <a:rPr lang="en-US" sz="1200" dirty="0">
                          <a:effectLst/>
                          <a:latin typeface="Times" pitchFamily="18" charset="0"/>
                        </a:rPr>
                        <a:t>3</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latin typeface="Times" pitchFamily="18" charset="0"/>
                        </a:rPr>
                        <a:t>V</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0">
                <a:tc>
                  <a:txBody>
                    <a:bodyPr/>
                    <a:lstStyle/>
                    <a:p>
                      <a:pPr marL="0" marR="0" algn="ctr" rtl="0">
                        <a:lnSpc>
                          <a:spcPct val="107000"/>
                        </a:lnSpc>
                        <a:spcBef>
                          <a:spcPts val="0"/>
                        </a:spcBef>
                        <a:spcAft>
                          <a:spcPts val="800"/>
                        </a:spcAft>
                      </a:pPr>
                      <a:r>
                        <a:rPr lang="en-US" sz="1200" dirty="0">
                          <a:effectLst/>
                          <a:latin typeface="Times" pitchFamily="18" charset="0"/>
                          <a:ea typeface="Times New Roman" panose="02020603050405020304" pitchFamily="18" charset="0"/>
                          <a:cs typeface="Arial" panose="020B0604020202020204" pitchFamily="34" charset="0"/>
                        </a:rPr>
                        <a:t>V4</a:t>
                      </a:r>
                    </a:p>
                  </a:txBody>
                  <a:tcPr marL="68580" marR="68580" marT="0" marB="0" anchor="ctr"/>
                </a:tc>
                <a:tc>
                  <a:txBody>
                    <a:bodyPr/>
                    <a:lstStyle/>
                    <a:p>
                      <a:pPr marL="0" marR="0" algn="ctr">
                        <a:lnSpc>
                          <a:spcPct val="107000"/>
                        </a:lnSpc>
                        <a:spcBef>
                          <a:spcPts val="0"/>
                        </a:spcBef>
                        <a:spcAft>
                          <a:spcPts val="800"/>
                        </a:spcAft>
                      </a:pPr>
                      <a:r>
                        <a:rPr lang="en-US" sz="1200" dirty="0">
                          <a:effectLst/>
                          <a:latin typeface="Times" pitchFamily="18" charset="0"/>
                        </a:rPr>
                        <a:t>3</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200">
                          <a:effectLst/>
                          <a:latin typeface="Times" pitchFamily="18" charset="0"/>
                        </a:rPr>
                        <a:t>V</a:t>
                      </a:r>
                      <a:endParaRPr lang="en-US" sz="12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0">
                <a:tc>
                  <a:txBody>
                    <a:bodyPr/>
                    <a:lstStyle/>
                    <a:p>
                      <a:pPr marL="0" marR="0" algn="ctr" rtl="0">
                        <a:lnSpc>
                          <a:spcPct val="107000"/>
                        </a:lnSpc>
                        <a:spcBef>
                          <a:spcPts val="0"/>
                        </a:spcBef>
                        <a:spcAft>
                          <a:spcPts val="800"/>
                        </a:spcAft>
                      </a:pPr>
                      <a:r>
                        <a:rPr lang="en-US" sz="1200" dirty="0">
                          <a:effectLst/>
                          <a:latin typeface="Times" pitchFamily="18" charset="0"/>
                          <a:ea typeface="Times New Roman" panose="02020603050405020304" pitchFamily="18" charset="0"/>
                          <a:cs typeface="Arial" panose="020B0604020202020204" pitchFamily="34" charset="0"/>
                        </a:rPr>
                        <a:t>Vi</a:t>
                      </a:r>
                    </a:p>
                  </a:txBody>
                  <a:tcPr marL="68580" marR="68580" marT="0" marB="0" anchor="ctr"/>
                </a:tc>
                <a:tc>
                  <a:txBody>
                    <a:bodyPr/>
                    <a:lstStyle/>
                    <a:p>
                      <a:pPr marL="0" marR="0" algn="ctr">
                        <a:lnSpc>
                          <a:spcPct val="107000"/>
                        </a:lnSpc>
                        <a:spcBef>
                          <a:spcPts val="0"/>
                        </a:spcBef>
                        <a:spcAft>
                          <a:spcPts val="800"/>
                        </a:spcAft>
                      </a:pPr>
                      <a:r>
                        <a:rPr lang="en-US" sz="1200" dirty="0">
                          <a:effectLst/>
                          <a:latin typeface="Times" pitchFamily="18" charset="0"/>
                        </a:rPr>
                        <a:t>12</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200">
                          <a:effectLst/>
                          <a:latin typeface="Times" pitchFamily="18" charset="0"/>
                        </a:rPr>
                        <a:t>V</a:t>
                      </a:r>
                      <a:endParaRPr lang="en-US" sz="120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0">
                <a:tc>
                  <a:txBody>
                    <a:bodyPr/>
                    <a:lstStyle/>
                    <a:p>
                      <a:pPr marL="0" marR="0" algn="ctr" rtl="0">
                        <a:lnSpc>
                          <a:spcPct val="107000"/>
                        </a:lnSpc>
                        <a:spcBef>
                          <a:spcPts val="0"/>
                        </a:spcBef>
                        <a:spcAft>
                          <a:spcPts val="800"/>
                        </a:spcAft>
                      </a:pPr>
                      <a:r>
                        <a:rPr lang="en-US" sz="1200" dirty="0">
                          <a:effectLst/>
                          <a:latin typeface="Times" pitchFamily="18" charset="0"/>
                          <a:ea typeface="Times New Roman" panose="02020603050405020304" pitchFamily="18" charset="0"/>
                          <a:cs typeface="Arial" panose="020B0604020202020204" pitchFamily="34" charset="0"/>
                        </a:rPr>
                        <a:t>iy</a:t>
                      </a:r>
                    </a:p>
                  </a:txBody>
                  <a:tcPr marL="68580" marR="68580" marT="0" marB="0" anchor="ctr"/>
                </a:tc>
                <a:tc>
                  <a:txBody>
                    <a:bodyPr/>
                    <a:lstStyle/>
                    <a:p>
                      <a:pPr marL="0" marR="0" algn="ctr">
                        <a:lnSpc>
                          <a:spcPct val="107000"/>
                        </a:lnSpc>
                        <a:spcBef>
                          <a:spcPts val="0"/>
                        </a:spcBef>
                        <a:spcAft>
                          <a:spcPts val="800"/>
                        </a:spcAft>
                      </a:pPr>
                      <a:r>
                        <a:rPr lang="en-US" sz="1200" dirty="0">
                          <a:effectLst/>
                          <a:latin typeface="Times" pitchFamily="18" charset="0"/>
                        </a:rPr>
                        <a:t>2</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200" dirty="0">
                          <a:effectLst/>
                          <a:latin typeface="Times" pitchFamily="18" charset="0"/>
                        </a:rPr>
                        <a:t>A</a:t>
                      </a:r>
                      <a:endParaRPr lang="en-US" sz="1200" dirty="0">
                        <a:effectLst/>
                        <a:latin typeface="Times"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5" name="Rectangle 2"/>
              <p:cNvSpPr>
                <a:spLocks noChangeArrowheads="1"/>
              </p:cNvSpPr>
              <p:nvPr/>
            </p:nvSpPr>
            <p:spPr bwMode="auto">
              <a:xfrm>
                <a:off x="353047" y="127283"/>
                <a:ext cx="8677831" cy="1177245"/>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Find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𝑖</m:t>
                        </m:r>
                      </m:e>
                      <m:sub>
                        <m:r>
                          <a:rPr lang="en-US" sz="2000" i="1">
                            <a:latin typeface="Cambria Math" panose="02040503050406030204" pitchFamily="18" charset="0"/>
                            <a:ea typeface="Times New Roman" panose="02020603050405020304" pitchFamily="18" charset="0"/>
                            <a:cs typeface="Arial" panose="020B0604020202020204" pitchFamily="34" charset="0"/>
                          </a:rPr>
                          <m:t>𝑥</m:t>
                        </m:r>
                      </m:sub>
                    </m:sSub>
                  </m:oMath>
                </a14:m>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the power absorbed or delivered by each element. Then check that the conservation of power is satisfied.</a:t>
                </a:r>
                <a:endParaRPr kumimoji="0" lang="en-US" altLang="en-US" sz="1050" b="0" i="0" u="none" strike="noStrike" cap="none" normalizeH="0" baseline="0" dirty="0">
                  <a:ln>
                    <a:noFill/>
                  </a:ln>
                  <a:solidFill>
                    <a:schemeClr val="tx1"/>
                  </a:solidFill>
                  <a:effectLst/>
                </a:endParaRPr>
              </a:p>
            </p:txBody>
          </p:sp>
        </mc:Choice>
        <mc:Fallback xmlns="">
          <p:sp>
            <p:nvSpPr>
              <p:cNvPr id="5" name="Rectangle 2"/>
              <p:cNvSpPr>
                <a:spLocks noRot="1" noChangeAspect="1" noMove="1" noResize="1" noEditPoints="1" noAdjustHandles="1" noChangeArrowheads="1" noChangeShapeType="1" noTextEdit="1"/>
              </p:cNvSpPr>
              <p:nvPr/>
            </p:nvSpPr>
            <p:spPr bwMode="auto">
              <a:xfrm>
                <a:off x="353047" y="127283"/>
                <a:ext cx="8677831" cy="1177245"/>
              </a:xfrm>
              <a:prstGeom prst="rect">
                <a:avLst/>
              </a:prstGeom>
              <a:blipFill>
                <a:blip r:embed="rId2"/>
                <a:stretch>
                  <a:fillRect l="-731" t="-2128" b="-7447"/>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409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78" y="1830821"/>
            <a:ext cx="4709148" cy="30402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6597255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69682" y="269012"/>
                <a:ext cx="8861196" cy="6422464"/>
              </a:xfrm>
              <a:prstGeom prst="rect">
                <a:avLst/>
              </a:prstGeom>
            </p:spPr>
            <p:txBody>
              <a:bodyPr wrap="square">
                <a:spAutoFit/>
              </a:bodyPr>
              <a:lstStyle/>
              <a:p>
                <a:pPr marL="0" marR="0">
                  <a:lnSpc>
                    <a:spcPct val="107000"/>
                  </a:lnSpc>
                  <a:spcBef>
                    <a:spcPts val="0"/>
                  </a:spcBef>
                  <a:spcAft>
                    <a:spcPts val="800"/>
                  </a:spcAft>
                </a:pPr>
                <a:r>
                  <a:rPr lang="en-US" sz="1400" b="1" dirty="0">
                    <a:latin typeface="Calibri" panose="020F0502020204030204" pitchFamily="34" charset="0"/>
                    <a:ea typeface="Times New Roman" panose="02020603050405020304" pitchFamily="18" charset="0"/>
                    <a:cs typeface="Arial" panose="020B0604020202020204" pitchFamily="34" charset="0"/>
                  </a:rPr>
                  <a:t>Solution:</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current source I=6A supplies the amount of power given by,</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r>
                        <a:rPr lang="en-US" sz="1400" i="1">
                          <a:effectLst/>
                          <a:latin typeface="Cambria Math" panose="02040503050406030204" pitchFamily="18" charset="0"/>
                          <a:ea typeface="Times New Roman" panose="02020603050405020304" pitchFamily="18" charset="0"/>
                          <a:cs typeface="Arial" panose="020B0604020202020204" pitchFamily="34" charset="0"/>
                        </a:rPr>
                        <m:t>𝑉𝑖</m:t>
                      </m:r>
                      <m:r>
                        <a:rPr lang="en-US" sz="14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533400" marR="0" indent="26670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12</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6</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=−72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current </a:t>
                </a:r>
                <a14:m>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oMath>
                </a14:m>
                <a:r>
                  <a:rPr lang="en-US" sz="1400" dirty="0">
                    <a:effectLst/>
                    <a:latin typeface="Calibri" panose="020F0502020204030204" pitchFamily="34" charset="0"/>
                    <a:ea typeface="Times New Roman" panose="02020603050405020304" pitchFamily="18" charset="0"/>
                    <a:cs typeface="Arial" panose="020B0604020202020204" pitchFamily="34" charset="0"/>
                  </a:rPr>
                  <a:t> is obtained by applying KCL at the upper node as follows,</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Solving for </a:t>
                </a:r>
                <a14:m>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oMath>
                </a14:m>
                <a:r>
                  <a:rPr lang="en-US" sz="1400" dirty="0">
                    <a:effectLst/>
                    <a:latin typeface="Calibri" panose="020F0502020204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r>
                        <a:rPr lang="en-US" sz="1400" i="1">
                          <a:effectLst/>
                          <a:latin typeface="Cambria Math" panose="02040503050406030204" pitchFamily="18" charset="0"/>
                          <a:ea typeface="Times New Roman" panose="02020603050405020304" pitchFamily="18" charset="0"/>
                          <a:cs typeface="Arial" panose="020B0604020202020204" pitchFamily="34" charset="0"/>
                        </a:rPr>
                        <m:t>𝐼</m:t>
                      </m:r>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=6−2=4   </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So, the power absorbed by element 1 is given by,</a:t>
                </a:r>
              </a:p>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sSub>
                            <m:sSubPr>
                              <m:ctrlPr>
                                <a:rPr lang="en-US" sz="1400" i="1">
                                  <a:latin typeface="Cambria Math" panose="02040503050406030204" pitchFamily="18" charset="0"/>
                                  <a:ea typeface="Times New Roman" panose="02020603050405020304" pitchFamily="18" charset="0"/>
                                  <a:cs typeface="Arial" panose="020B0604020202020204" pitchFamily="34" charset="0"/>
                                </a:rPr>
                              </m:ctrlPr>
                            </m:sSubPr>
                            <m:e>
                              <m:r>
                                <a:rPr lang="en-US" sz="1400" i="1">
                                  <a:latin typeface="Cambria Math" panose="02040503050406030204" pitchFamily="18" charset="0"/>
                                  <a:ea typeface="Times New Roman" panose="02020603050405020304" pitchFamily="18" charset="0"/>
                                  <a:cs typeface="Arial" panose="020B0604020202020204" pitchFamily="34" charset="0"/>
                                </a:rPr>
                                <m:t>𝑉</m:t>
                              </m:r>
                            </m:e>
                            <m:sub>
                              <m:r>
                                <a:rPr lang="en-US" sz="1400" i="1">
                                  <a:latin typeface="Cambria Math" panose="02040503050406030204" pitchFamily="18" charset="0"/>
                                  <a:ea typeface="Times New Roman" panose="02020603050405020304" pitchFamily="18" charset="0"/>
                                  <a:cs typeface="Arial" panose="020B0604020202020204" pitchFamily="34" charset="0"/>
                                </a:rPr>
                                <m:t>1</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9</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4</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=36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And the power absorbed in element 2,</a:t>
                </a:r>
              </a:p>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9</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2</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=18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element 3 absorbs the amount of power given by,</a:t>
                </a:r>
              </a:p>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3</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𝑥</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3</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4</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=12  </m:t>
                      </m:r>
                      <m:r>
                        <a:rPr lang="en-US" sz="1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element 4 absorbs the amount of power given by,</a:t>
                </a:r>
              </a:p>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4</m:t>
                          </m:r>
                        </m:sub>
                      </m:sSub>
                      <m:r>
                        <a:rPr lang="en-US" sz="1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4</m:t>
                          </m:r>
                        </m:sub>
                      </m:sSub>
                      <m:sSub>
                        <m:sSub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400" i="1">
                              <a:effectLst/>
                              <a:latin typeface="Cambria Math" panose="02040503050406030204" pitchFamily="18" charset="0"/>
                              <a:ea typeface="Times New Roman" panose="02020603050405020304" pitchFamily="18" charset="0"/>
                              <a:cs typeface="Arial" panose="020B0604020202020204" pitchFamily="34" charset="0"/>
                            </a:rPr>
                            <m:t>𝑖</m:t>
                          </m:r>
                        </m:e>
                        <m:sub>
                          <m:r>
                            <a:rPr lang="en-US" sz="1400" i="1">
                              <a:effectLst/>
                              <a:latin typeface="Cambria Math" panose="02040503050406030204" pitchFamily="18" charset="0"/>
                              <a:ea typeface="Times New Roman" panose="02020603050405020304" pitchFamily="18" charset="0"/>
                              <a:cs typeface="Arial" panose="020B0604020202020204" pitchFamily="34" charset="0"/>
                            </a:rPr>
                            <m:t>𝑦</m:t>
                          </m:r>
                        </m:sub>
                      </m:sSub>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3</m:t>
                          </m:r>
                          <m:r>
                            <a:rPr lang="en-US" sz="1400" i="1">
                              <a:effectLst/>
                              <a:latin typeface="Cambria Math" panose="02040503050406030204" pitchFamily="18" charset="0"/>
                              <a:ea typeface="Times New Roman" panose="02020603050405020304" pitchFamily="18" charset="0"/>
                              <a:cs typeface="Arial" panose="020B0604020202020204" pitchFamily="34" charset="0"/>
                            </a:rPr>
                            <m:t>𝑉</m:t>
                          </m:r>
                        </m:e>
                      </m:d>
                      <m:d>
                        <m:dPr>
                          <m:ctrlPr>
                            <a:rPr lang="en-U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400" i="1">
                              <a:effectLst/>
                              <a:latin typeface="Cambria Math" panose="02040503050406030204" pitchFamily="18" charset="0"/>
                              <a:ea typeface="Times New Roman" panose="02020603050405020304" pitchFamily="18" charset="0"/>
                              <a:cs typeface="Arial" panose="020B0604020202020204" pitchFamily="34" charset="0"/>
                            </a:rPr>
                            <m:t>2</m:t>
                          </m:r>
                          <m:r>
                            <a:rPr lang="en-US" sz="1400" i="1">
                              <a:effectLst/>
                              <a:latin typeface="Cambria Math" panose="02040503050406030204" pitchFamily="18" charset="0"/>
                              <a:ea typeface="Times New Roman" panose="02020603050405020304" pitchFamily="18" charset="0"/>
                              <a:cs typeface="Arial" panose="020B0604020202020204" pitchFamily="34" charset="0"/>
                            </a:rPr>
                            <m:t>𝐴</m:t>
                          </m:r>
                        </m:e>
                      </m:d>
                      <m:r>
                        <a:rPr lang="en-US" sz="1400" i="1">
                          <a:effectLst/>
                          <a:latin typeface="Cambria Math" panose="02040503050406030204" pitchFamily="18" charset="0"/>
                          <a:ea typeface="Times New Roman" panose="02020603050405020304" pitchFamily="18" charset="0"/>
                          <a:cs typeface="Arial" panose="020B0604020202020204" pitchFamily="34" charset="0"/>
                        </a:rPr>
                        <m:t>=6  </m:t>
                      </m:r>
                      <m:r>
                        <a:rPr lang="en-US" sz="1400" i="1" smtClean="0">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The total power generated or supplied is 72W and the total power absorbed is 36W+18W+12W+6W=72W, satisfying the conservation of power requirement.</a:t>
                </a:r>
              </a:p>
            </p:txBody>
          </p:sp>
        </mc:Choice>
        <mc:Fallback xmlns="">
          <p:sp>
            <p:nvSpPr>
              <p:cNvPr id="4" name="Rectangle 3"/>
              <p:cNvSpPr>
                <a:spLocks noRot="1" noChangeAspect="1" noMove="1" noResize="1" noEditPoints="1" noAdjustHandles="1" noChangeArrowheads="1" noChangeShapeType="1" noTextEdit="1"/>
              </p:cNvSpPr>
              <p:nvPr/>
            </p:nvSpPr>
            <p:spPr>
              <a:xfrm>
                <a:off x="169682" y="269012"/>
                <a:ext cx="8861196" cy="642246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3675276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a:solidFill>
                  <a:srgbClr val="FF0000"/>
                </a:solidFill>
              </a:rPr>
              <a:t>1752</a:t>
            </a:r>
          </a:p>
        </p:txBody>
      </p:sp>
      <p:pic>
        <p:nvPicPr>
          <p:cNvPr id="4" name="Content Placeholder 3" descr="Electric Blue Fish.jpg"/>
          <p:cNvPicPr>
            <a:picLocks noGrp="1" noChangeAspect="1"/>
          </p:cNvPicPr>
          <p:nvPr>
            <p:ph idx="1"/>
          </p:nvPr>
        </p:nvPicPr>
        <p:blipFill>
          <a:blip r:embed="rId3"/>
          <a:stretch>
            <a:fillRect/>
          </a:stretch>
        </p:blipFill>
        <p:spPr>
          <a:xfrm>
            <a:off x="3612572" y="2138928"/>
            <a:ext cx="2289464" cy="1905425"/>
          </a:xfrm>
        </p:spPr>
      </p:pic>
      <p:sp>
        <p:nvSpPr>
          <p:cNvPr id="5" name="TextBox 4"/>
          <p:cNvSpPr txBox="1"/>
          <p:nvPr/>
        </p:nvSpPr>
        <p:spPr>
          <a:xfrm>
            <a:off x="457200" y="1524000"/>
            <a:ext cx="8229600" cy="400110"/>
          </a:xfrm>
          <a:prstGeom prst="rect">
            <a:avLst/>
          </a:prstGeom>
          <a:noFill/>
        </p:spPr>
        <p:txBody>
          <a:bodyPr wrap="square" rtlCol="0">
            <a:spAutoFit/>
          </a:bodyPr>
          <a:lstStyle/>
          <a:p>
            <a:pPr algn="ctr"/>
            <a:r>
              <a:rPr lang="en-US" sz="2000" b="1" dirty="0">
                <a:solidFill>
                  <a:schemeClr val="tx1">
                    <a:lumMod val="75000"/>
                    <a:lumOff val="25000"/>
                  </a:schemeClr>
                </a:solidFill>
              </a:rPr>
              <a:t>Benjamin Franklin conducts famous ‘kite experiment’ to study electricity</a:t>
            </a:r>
            <a:r>
              <a:rPr lang="en-US" sz="2000" b="1" dirty="0"/>
              <a:t> </a:t>
            </a:r>
            <a:r>
              <a:rPr lang="en-US" sz="2000" b="1" dirty="0">
                <a:solidFill>
                  <a:schemeClr val="tx1">
                    <a:lumMod val="85000"/>
                    <a:lumOff val="15000"/>
                  </a:schemeClr>
                </a:solidFill>
              </a:rPr>
              <a:t> </a:t>
            </a:r>
          </a:p>
        </p:txBody>
      </p:sp>
      <p:sp>
        <p:nvSpPr>
          <p:cNvPr id="6" name="TextBox 5"/>
          <p:cNvSpPr txBox="1"/>
          <p:nvPr/>
        </p:nvSpPr>
        <p:spPr>
          <a:xfrm>
            <a:off x="381000" y="4800600"/>
            <a:ext cx="8382000" cy="1938992"/>
          </a:xfrm>
          <a:prstGeom prst="rect">
            <a:avLst/>
          </a:prstGeom>
          <a:noFill/>
          <a:ln>
            <a:solidFill>
              <a:schemeClr val="tx1"/>
            </a:solidFill>
          </a:ln>
        </p:spPr>
        <p:txBody>
          <a:bodyPr wrap="square" rtlCol="0">
            <a:spAutoFit/>
          </a:bodyPr>
          <a:lstStyle/>
          <a:p>
            <a:pPr algn="ctr"/>
            <a:r>
              <a:rPr lang="en-US" sz="2000" b="1" dirty="0"/>
              <a:t>Benjamin Franklin, one of the founding fathers, won great fame for his study of electricity. He developed the theory of ‘positive’ and ‘negative’ electricity, showed the effect of pointed bodies in drawing off electricity, studied the identity of lightning and electricity, and recognized the potential of using iron rods to protect buildings. His famous kite and key experiment drew down electricity from the clouds and charged a Leyden jar.</a:t>
            </a:r>
            <a:endParaRPr lang="en-US" sz="1900" b="1" dirty="0"/>
          </a:p>
        </p:txBody>
      </p:sp>
      <p:sp>
        <p:nvSpPr>
          <p:cNvPr id="7" name="TextBox 6"/>
          <p:cNvSpPr txBox="1"/>
          <p:nvPr/>
        </p:nvSpPr>
        <p:spPr>
          <a:xfrm>
            <a:off x="381000" y="3962400"/>
            <a:ext cx="8458200" cy="830997"/>
          </a:xfrm>
          <a:prstGeom prst="rect">
            <a:avLst/>
          </a:prstGeom>
          <a:noFill/>
        </p:spPr>
        <p:txBody>
          <a:bodyPr wrap="square" rtlCol="0">
            <a:spAutoFit/>
          </a:bodyPr>
          <a:lstStyle/>
          <a:p>
            <a:pPr algn="ctr"/>
            <a:r>
              <a:rPr lang="en-US" sz="2400" b="1" dirty="0">
                <a:solidFill>
                  <a:schemeClr val="tx1">
                    <a:lumMod val="85000"/>
                    <a:lumOff val="15000"/>
                  </a:schemeClr>
                </a:solidFill>
              </a:rPr>
              <a:t>Benjamin Franklin </a:t>
            </a:r>
            <a:r>
              <a:rPr lang="de-DE" sz="2400" b="1" dirty="0">
                <a:solidFill>
                  <a:schemeClr val="tx1">
                    <a:lumMod val="85000"/>
                    <a:lumOff val="15000"/>
                  </a:schemeClr>
                </a:solidFill>
              </a:rPr>
              <a:t>– American Scientist and Inventor</a:t>
            </a:r>
          </a:p>
          <a:p>
            <a:pPr algn="ctr"/>
            <a:r>
              <a:rPr lang="de-DE" sz="2400" b="1" dirty="0">
                <a:solidFill>
                  <a:schemeClr val="tx1">
                    <a:lumMod val="85000"/>
                    <a:lumOff val="15000"/>
                  </a:schemeClr>
                </a:solidFill>
              </a:rPr>
              <a:t>(1706 - 1790)</a:t>
            </a:r>
            <a:r>
              <a:rPr lang="de-DE" sz="2000" b="1" dirty="0">
                <a:solidFill>
                  <a:schemeClr val="tx1">
                    <a:lumMod val="85000"/>
                    <a:lumOff val="15000"/>
                  </a:schemeClr>
                </a:solidFill>
              </a:rPr>
              <a:t> </a:t>
            </a:r>
          </a:p>
        </p:txBody>
      </p:sp>
    </p:spTree>
    <p:extLst>
      <p:ext uri="{BB962C8B-B14F-4D97-AF65-F5344CB8AC3E}">
        <p14:creationId xmlns:p14="http://schemas.microsoft.com/office/powerpoint/2010/main" val="317929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idx="1"/>
              </p:nvPr>
            </p:nvSpPr>
            <p:spPr>
              <a:xfrm>
                <a:off x="266251" y="1157610"/>
                <a:ext cx="8060167" cy="699333"/>
              </a:xfrm>
            </p:spPr>
            <p:txBody>
              <a:bodyPr/>
              <a:lstStyle/>
              <a:p>
                <a:pPr marL="0" indent="0">
                  <a:buNone/>
                </a:pPr>
                <a:r>
                  <a:rPr lang="en-US" sz="2000" dirty="0"/>
                  <a:t>Consider the circuit shown, apply Ohm’s and Kirchoff’s voltage laws to find an expression for the equivalent resistor </a:t>
                </a:r>
                <a14:m>
                  <m:oMath xmlns:m="http://schemas.openxmlformats.org/officeDocument/2006/math">
                    <m:sSub>
                      <m:sSubPr>
                        <m:ctrlPr>
                          <a:rPr lang="en-US" sz="20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𝑒𝑞</m:t>
                        </m:r>
                      </m:sub>
                    </m:sSub>
                  </m:oMath>
                </a14:m>
                <a:r>
                  <a:rPr lang="en-US" sz="2000" dirty="0">
                    <a:effectLst/>
                  </a:rPr>
                  <a:t> </a:t>
                </a:r>
                <a:r>
                  <a:rPr lang="en-US" sz="2000" dirty="0"/>
                  <a:t>seen by the voltage source.</a:t>
                </a:r>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mc:Choice>
        <mc:Fallback xmlns="">
          <p:sp>
            <p:nvSpPr>
              <p:cNvPr id="4" name="Text Placeholder 3"/>
              <p:cNvSpPr>
                <a:spLocks noGrp="1" noRot="1" noChangeAspect="1" noMove="1" noResize="1" noEditPoints="1" noAdjustHandles="1" noChangeArrowheads="1" noChangeShapeType="1" noTextEdit="1"/>
              </p:cNvSpPr>
              <p:nvPr>
                <p:ph type="body" idx="1"/>
              </p:nvPr>
            </p:nvSpPr>
            <p:spPr>
              <a:xfrm>
                <a:off x="266251" y="1157610"/>
                <a:ext cx="8060167" cy="699333"/>
              </a:xfrm>
              <a:blipFill>
                <a:blip r:embed="rId2"/>
                <a:stretch>
                  <a:fillRect l="-1417" t="-5357" b="-16071"/>
                </a:stretch>
              </a:blipFill>
            </p:spPr>
            <p:txBody>
              <a:bodyPr/>
              <a:lstStyle/>
              <a:p>
                <a:r>
                  <a:rPr lang="en-US">
                    <a:noFill/>
                  </a:rPr>
                  <a:t> </a:t>
                </a:r>
              </a:p>
            </p:txBody>
          </p:sp>
        </mc:Fallback>
      </mc:AlternateContent>
      <p:sp>
        <p:nvSpPr>
          <p:cNvPr id="7" name="Rectangle 6"/>
          <p:cNvSpPr/>
          <p:nvPr/>
        </p:nvSpPr>
        <p:spPr>
          <a:xfrm>
            <a:off x="2241616" y="320101"/>
            <a:ext cx="3795316" cy="461665"/>
          </a:xfrm>
          <a:prstGeom prst="rect">
            <a:avLst/>
          </a:prstGeom>
        </p:spPr>
        <p:txBody>
          <a:bodyPr wrap="square">
            <a:spAutoFit/>
          </a:bodyPr>
          <a:lstStyle/>
          <a:p>
            <a:pPr marL="0" marR="0" algn="ctr">
              <a:spcBef>
                <a:spcPts val="600"/>
              </a:spcBef>
              <a:spcAft>
                <a:spcPts val="600"/>
              </a:spcAft>
            </a:pPr>
            <a:r>
              <a:rPr lang="en-US" b="1" dirty="0">
                <a:latin typeface="Arial" panose="020B0604020202020204" pitchFamily="34" charset="0"/>
                <a:ea typeface="Times New Roman" panose="02020603050405020304" pitchFamily="18" charset="0"/>
                <a:cs typeface="Times New Roman" panose="02020603050405020304" pitchFamily="18" charset="0"/>
              </a:rPr>
              <a:t>Resistors in Series</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D9AE4CC-43FE-9D8D-490F-C63BE847E334}"/>
              </a:ext>
            </a:extLst>
          </p:cNvPr>
          <p:cNvPicPr>
            <a:picLocks noChangeAspect="1"/>
          </p:cNvPicPr>
          <p:nvPr/>
        </p:nvPicPr>
        <p:blipFill>
          <a:blip r:embed="rId3"/>
          <a:stretch>
            <a:fillRect/>
          </a:stretch>
        </p:blipFill>
        <p:spPr>
          <a:xfrm>
            <a:off x="6280710" y="1955978"/>
            <a:ext cx="1991921" cy="1938779"/>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E82B089E-C456-88A0-B45E-C606F06C2CDA}"/>
                  </a:ext>
                </a:extLst>
              </p14:cNvPr>
              <p14:cNvContentPartPr/>
              <p14:nvPr/>
            </p14:nvContentPartPr>
            <p14:xfrm>
              <a:off x="1134381" y="2140666"/>
              <a:ext cx="360360" cy="454320"/>
            </p14:xfrm>
          </p:contentPart>
        </mc:Choice>
        <mc:Fallback xmlns="">
          <p:pic>
            <p:nvPicPr>
              <p:cNvPr id="15" name="Ink 14">
                <a:extLst>
                  <a:ext uri="{FF2B5EF4-FFF2-40B4-BE49-F238E27FC236}">
                    <a16:creationId xmlns:a16="http://schemas.microsoft.com/office/drawing/2014/main" id="{E82B089E-C456-88A0-B45E-C606F06C2CDA}"/>
                  </a:ext>
                </a:extLst>
              </p:cNvPr>
              <p:cNvPicPr/>
              <p:nvPr/>
            </p:nvPicPr>
            <p:blipFill>
              <a:blip r:embed="rId5"/>
              <a:stretch>
                <a:fillRect/>
              </a:stretch>
            </p:blipFill>
            <p:spPr>
              <a:xfrm>
                <a:off x="1071381" y="2078026"/>
                <a:ext cx="486000" cy="579960"/>
              </a:xfrm>
              <a:prstGeom prst="rect">
                <a:avLst/>
              </a:prstGeom>
            </p:spPr>
          </p:pic>
        </mc:Fallback>
      </mc:AlternateContent>
      <p:sp>
        <p:nvSpPr>
          <p:cNvPr id="18" name="Right Arrow 17">
            <a:extLst>
              <a:ext uri="{FF2B5EF4-FFF2-40B4-BE49-F238E27FC236}">
                <a16:creationId xmlns:a16="http://schemas.microsoft.com/office/drawing/2014/main" id="{A8F7D299-CBDB-CE10-A7AA-7DB2075612C5}"/>
              </a:ext>
            </a:extLst>
          </p:cNvPr>
          <p:cNvSpPr/>
          <p:nvPr/>
        </p:nvSpPr>
        <p:spPr>
          <a:xfrm>
            <a:off x="5109691" y="2775473"/>
            <a:ext cx="1171019" cy="385854"/>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pic>
        <p:nvPicPr>
          <p:cNvPr id="20" name="Picture 19" descr="A diagram of a circuit&#10;&#10;Description automatically generated">
            <a:extLst>
              <a:ext uri="{FF2B5EF4-FFF2-40B4-BE49-F238E27FC236}">
                <a16:creationId xmlns:a16="http://schemas.microsoft.com/office/drawing/2014/main" id="{629A8918-8EAD-82FD-28E9-DB72B8BDBC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251" y="1955978"/>
            <a:ext cx="4686786" cy="1741711"/>
          </a:xfrm>
          <a:prstGeom prst="rect">
            <a:avLst/>
          </a:prstGeom>
        </p:spPr>
      </p:pic>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4BE47F47-E7F8-D1CA-124D-288281CD2680}"/>
                  </a:ext>
                </a:extLst>
              </p14:cNvPr>
              <p14:cNvContentPartPr/>
              <p14:nvPr/>
            </p14:nvContentPartPr>
            <p14:xfrm>
              <a:off x="6995181" y="2123026"/>
              <a:ext cx="360" cy="78480"/>
            </p14:xfrm>
          </p:contentPart>
        </mc:Choice>
        <mc:Fallback xmlns="">
          <p:pic>
            <p:nvPicPr>
              <p:cNvPr id="21" name="Ink 20">
                <a:extLst>
                  <a:ext uri="{FF2B5EF4-FFF2-40B4-BE49-F238E27FC236}">
                    <a16:creationId xmlns:a16="http://schemas.microsoft.com/office/drawing/2014/main" id="{4BE47F47-E7F8-D1CA-124D-288281CD2680}"/>
                  </a:ext>
                </a:extLst>
              </p:cNvPr>
              <p:cNvPicPr/>
              <p:nvPr/>
            </p:nvPicPr>
            <p:blipFill>
              <a:blip r:embed="rId8"/>
              <a:stretch>
                <a:fillRect/>
              </a:stretch>
            </p:blipFill>
            <p:spPr>
              <a:xfrm>
                <a:off x="6932541" y="2060386"/>
                <a:ext cx="1260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08FF30FC-DE6F-6861-676C-FD61926B2FC5}"/>
                  </a:ext>
                </a:extLst>
              </p14:cNvPr>
              <p14:cNvContentPartPr/>
              <p14:nvPr/>
            </p14:nvContentPartPr>
            <p14:xfrm>
              <a:off x="6989781" y="2455306"/>
              <a:ext cx="90000" cy="360"/>
            </p14:xfrm>
          </p:contentPart>
        </mc:Choice>
        <mc:Fallback xmlns="">
          <p:pic>
            <p:nvPicPr>
              <p:cNvPr id="22" name="Ink 21">
                <a:extLst>
                  <a:ext uri="{FF2B5EF4-FFF2-40B4-BE49-F238E27FC236}">
                    <a16:creationId xmlns:a16="http://schemas.microsoft.com/office/drawing/2014/main" id="{08FF30FC-DE6F-6861-676C-FD61926B2FC5}"/>
                  </a:ext>
                </a:extLst>
              </p:cNvPr>
              <p:cNvPicPr/>
              <p:nvPr/>
            </p:nvPicPr>
            <p:blipFill>
              <a:blip r:embed="rId10"/>
              <a:stretch>
                <a:fillRect/>
              </a:stretch>
            </p:blipFill>
            <p:spPr>
              <a:xfrm>
                <a:off x="6927141" y="2392306"/>
                <a:ext cx="215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F6E698F1-CDE3-FD44-1D4A-ABD3A7B14B48}"/>
                  </a:ext>
                </a:extLst>
              </p14:cNvPr>
              <p14:cNvContentPartPr/>
              <p14:nvPr/>
            </p14:nvContentPartPr>
            <p14:xfrm>
              <a:off x="6876741" y="2227066"/>
              <a:ext cx="198000" cy="42480"/>
            </p14:xfrm>
          </p:contentPart>
        </mc:Choice>
        <mc:Fallback xmlns="">
          <p:pic>
            <p:nvPicPr>
              <p:cNvPr id="23" name="Ink 22">
                <a:extLst>
                  <a:ext uri="{FF2B5EF4-FFF2-40B4-BE49-F238E27FC236}">
                    <a16:creationId xmlns:a16="http://schemas.microsoft.com/office/drawing/2014/main" id="{F6E698F1-CDE3-FD44-1D4A-ABD3A7B14B48}"/>
                  </a:ext>
                </a:extLst>
              </p:cNvPr>
              <p:cNvPicPr/>
              <p:nvPr/>
            </p:nvPicPr>
            <p:blipFill>
              <a:blip r:embed="rId12"/>
              <a:stretch>
                <a:fillRect/>
              </a:stretch>
            </p:blipFill>
            <p:spPr>
              <a:xfrm>
                <a:off x="6814101" y="2164426"/>
                <a:ext cx="323640" cy="168120"/>
              </a:xfrm>
              <a:prstGeom prst="rect">
                <a:avLst/>
              </a:prstGeom>
            </p:spPr>
          </p:pic>
        </mc:Fallback>
      </mc:AlternateContent>
    </p:spTree>
    <p:extLst>
      <p:ext uri="{BB962C8B-B14F-4D97-AF65-F5344CB8AC3E}">
        <p14:creationId xmlns:p14="http://schemas.microsoft.com/office/powerpoint/2010/main" val="39844585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idx="1"/>
              </p:nvPr>
            </p:nvSpPr>
            <p:spPr>
              <a:xfrm>
                <a:off x="266251" y="1157610"/>
                <a:ext cx="8060167" cy="699333"/>
              </a:xfrm>
            </p:spPr>
            <p:txBody>
              <a:bodyPr/>
              <a:lstStyle/>
              <a:p>
                <a:pPr marL="0" indent="0">
                  <a:buNone/>
                </a:pPr>
                <a:r>
                  <a:rPr lang="en-US" sz="2000" dirty="0"/>
                  <a:t>Consider the circuit shown, apply Ohm’s and Kirchoff’s voltage laws to find an expression for the equivalent resistor </a:t>
                </a:r>
                <a14:m>
                  <m:oMath xmlns:m="http://schemas.openxmlformats.org/officeDocument/2006/math">
                    <m:sSub>
                      <m:sSubPr>
                        <m:ctrlPr>
                          <a:rPr lang="en-US" sz="20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𝑒𝑞</m:t>
                        </m:r>
                      </m:sub>
                    </m:sSub>
                  </m:oMath>
                </a14:m>
                <a:r>
                  <a:rPr lang="en-US" sz="2000" dirty="0">
                    <a:effectLst/>
                  </a:rPr>
                  <a:t> </a:t>
                </a:r>
                <a:r>
                  <a:rPr lang="en-US" sz="2000" dirty="0"/>
                  <a:t>seen by the voltage source.</a:t>
                </a:r>
              </a:p>
              <a:p>
                <a:endParaRPr lang="en-US" sz="2000" dirty="0"/>
              </a:p>
              <a:p>
                <a:endParaRPr lang="en-US" sz="2000" dirty="0"/>
              </a:p>
              <a:p>
                <a:endParaRPr lang="en-US" sz="2000" dirty="0"/>
              </a:p>
            </p:txBody>
          </p:sp>
        </mc:Choice>
        <mc:Fallback xmlns="">
          <p:sp>
            <p:nvSpPr>
              <p:cNvPr id="4" name="Text Placeholder 3"/>
              <p:cNvSpPr>
                <a:spLocks noGrp="1" noRot="1" noChangeAspect="1" noMove="1" noResize="1" noEditPoints="1" noAdjustHandles="1" noChangeArrowheads="1" noChangeShapeType="1" noTextEdit="1"/>
              </p:cNvSpPr>
              <p:nvPr>
                <p:ph type="body" idx="1"/>
              </p:nvPr>
            </p:nvSpPr>
            <p:spPr>
              <a:xfrm>
                <a:off x="266251" y="1157610"/>
                <a:ext cx="8060167" cy="699333"/>
              </a:xfrm>
              <a:blipFill>
                <a:blip r:embed="rId2"/>
                <a:stretch>
                  <a:fillRect l="-1417" t="-5357" b="-16071"/>
                </a:stretch>
              </a:blipFill>
            </p:spPr>
            <p:txBody>
              <a:bodyPr/>
              <a:lstStyle/>
              <a:p>
                <a:r>
                  <a:rPr lang="en-US">
                    <a:noFill/>
                  </a:rPr>
                  <a:t> </a:t>
                </a:r>
              </a:p>
            </p:txBody>
          </p:sp>
        </mc:Fallback>
      </mc:AlternateContent>
      <p:sp>
        <p:nvSpPr>
          <p:cNvPr id="7" name="Rectangle 6"/>
          <p:cNvSpPr/>
          <p:nvPr/>
        </p:nvSpPr>
        <p:spPr>
          <a:xfrm>
            <a:off x="2241616" y="320101"/>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Resistors in Series</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E82B089E-C456-88A0-B45E-C606F06C2CDA}"/>
                  </a:ext>
                </a:extLst>
              </p14:cNvPr>
              <p14:cNvContentPartPr/>
              <p14:nvPr/>
            </p14:nvContentPartPr>
            <p14:xfrm>
              <a:off x="1134381" y="2140666"/>
              <a:ext cx="360360" cy="454320"/>
            </p14:xfrm>
          </p:contentPart>
        </mc:Choice>
        <mc:Fallback xmlns="">
          <p:pic>
            <p:nvPicPr>
              <p:cNvPr id="15" name="Ink 14">
                <a:extLst>
                  <a:ext uri="{FF2B5EF4-FFF2-40B4-BE49-F238E27FC236}">
                    <a16:creationId xmlns:a16="http://schemas.microsoft.com/office/drawing/2014/main" id="{E82B089E-C456-88A0-B45E-C606F06C2CDA}"/>
                  </a:ext>
                </a:extLst>
              </p:cNvPr>
              <p:cNvPicPr/>
              <p:nvPr/>
            </p:nvPicPr>
            <p:blipFill>
              <a:blip r:embed="rId4"/>
              <a:stretch>
                <a:fillRect/>
              </a:stretch>
            </p:blipFill>
            <p:spPr>
              <a:xfrm>
                <a:off x="1071381" y="2077666"/>
                <a:ext cx="486000" cy="579960"/>
              </a:xfrm>
              <a:prstGeom prst="rect">
                <a:avLst/>
              </a:prstGeom>
            </p:spPr>
          </p:pic>
        </mc:Fallback>
      </mc:AlternateContent>
      <p:sp>
        <p:nvSpPr>
          <p:cNvPr id="18" name="Right Arrow 17">
            <a:extLst>
              <a:ext uri="{FF2B5EF4-FFF2-40B4-BE49-F238E27FC236}">
                <a16:creationId xmlns:a16="http://schemas.microsoft.com/office/drawing/2014/main" id="{A8F7D299-CBDB-CE10-A7AA-7DB2075612C5}"/>
              </a:ext>
            </a:extLst>
          </p:cNvPr>
          <p:cNvSpPr/>
          <p:nvPr/>
        </p:nvSpPr>
        <p:spPr>
          <a:xfrm>
            <a:off x="5109691" y="2775473"/>
            <a:ext cx="1171019" cy="385854"/>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pic>
        <p:nvPicPr>
          <p:cNvPr id="20" name="Picture 19" descr="A diagram of a circuit&#10;&#10;Description automatically generated">
            <a:extLst>
              <a:ext uri="{FF2B5EF4-FFF2-40B4-BE49-F238E27FC236}">
                <a16:creationId xmlns:a16="http://schemas.microsoft.com/office/drawing/2014/main" id="{629A8918-8EAD-82FD-28E9-DB72B8BDBC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51" y="1955978"/>
            <a:ext cx="4686786" cy="1741711"/>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0CC5847-103E-1ADF-C2B0-14740F3E0BAF}"/>
                  </a:ext>
                </a:extLst>
              </p:cNvPr>
              <p:cNvSpPr txBox="1"/>
              <p:nvPr/>
            </p:nvSpPr>
            <p:spPr>
              <a:xfrm>
                <a:off x="212465" y="3796724"/>
                <a:ext cx="8060166"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buNone/>
                </a:pPr>
                <a:r>
                  <a:rPr lang="en-US" sz="1800" b="1" dirty="0"/>
                  <a:t>Solution:</a:t>
                </a:r>
              </a:p>
              <a:p>
                <a:pPr marL="0" indent="0">
                  <a:buNone/>
                </a:pPr>
                <a:r>
                  <a:rPr lang="en-US" sz="2000" dirty="0"/>
                  <a:t>Assign current </a:t>
                </a:r>
                <a14:m>
                  <m:oMath xmlns:m="http://schemas.openxmlformats.org/officeDocument/2006/math">
                    <m:r>
                      <a:rPr lang="en-US" sz="2000">
                        <a:latin typeface="Cambria Math" panose="02040503050406030204" pitchFamily="18" charset="0"/>
                      </a:rPr>
                      <m:t>𝑖</m:t>
                    </m:r>
                  </m:oMath>
                </a14:m>
                <a:r>
                  <a:rPr lang="en-US" sz="2000" dirty="0"/>
                  <a:t> and write KVL around the loop,</a:t>
                </a:r>
              </a:p>
            </p:txBody>
          </p:sp>
        </mc:Choice>
        <mc:Fallback xmlns="">
          <p:sp>
            <p:nvSpPr>
              <p:cNvPr id="3" name="TextBox 2">
                <a:extLst>
                  <a:ext uri="{FF2B5EF4-FFF2-40B4-BE49-F238E27FC236}">
                    <a16:creationId xmlns:a16="http://schemas.microsoft.com/office/drawing/2014/main" id="{80CC5847-103E-1ADF-C2B0-14740F3E0BAF}"/>
                  </a:ext>
                </a:extLst>
              </p:cNvPr>
              <p:cNvSpPr txBox="1">
                <a:spLocks noRot="1" noChangeAspect="1" noMove="1" noResize="1" noEditPoints="1" noAdjustHandles="1" noChangeArrowheads="1" noChangeShapeType="1" noTextEdit="1"/>
              </p:cNvSpPr>
              <p:nvPr/>
            </p:nvSpPr>
            <p:spPr>
              <a:xfrm>
                <a:off x="212465" y="3796724"/>
                <a:ext cx="8060166" cy="677108"/>
              </a:xfrm>
              <a:prstGeom prst="rect">
                <a:avLst/>
              </a:prstGeom>
              <a:blipFill>
                <a:blip r:embed="rId6"/>
                <a:stretch>
                  <a:fillRect l="-786" t="-5556" b="-14815"/>
                </a:stretch>
              </a:blipFill>
              <a:ln w="12700" cap="flat">
                <a:noFill/>
                <a:miter lim="400000"/>
              </a:ln>
              <a:effectLst/>
            </p:spPr>
            <p:txBody>
              <a:bodyPr/>
              <a:lstStyle/>
              <a:p>
                <a:r>
                  <a:rPr lang="en-US">
                    <a:noFill/>
                  </a:rPr>
                  <a:t> </a:t>
                </a:r>
              </a:p>
            </p:txBody>
          </p:sp>
        </mc:Fallback>
      </mc:AlternateContent>
      <p:pic>
        <p:nvPicPr>
          <p:cNvPr id="6" name="Picture 5">
            <a:extLst>
              <a:ext uri="{FF2B5EF4-FFF2-40B4-BE49-F238E27FC236}">
                <a16:creationId xmlns:a16="http://schemas.microsoft.com/office/drawing/2014/main" id="{F152C2E8-AE9F-30E1-EA91-725F87C8BE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5374" y="4437686"/>
            <a:ext cx="4359535" cy="1620255"/>
          </a:xfrm>
          <a:prstGeom prst="rect">
            <a:avLst/>
          </a:prstGeom>
        </p:spPr>
      </p:pic>
      <p:pic>
        <p:nvPicPr>
          <p:cNvPr id="9" name="Picture 8" descr="A black letter on a white background&#10;&#10;Description automatically generated">
            <a:extLst>
              <a:ext uri="{FF2B5EF4-FFF2-40B4-BE49-F238E27FC236}">
                <a16:creationId xmlns:a16="http://schemas.microsoft.com/office/drawing/2014/main" id="{B181F80A-898D-5167-96CF-78B5CB4E95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9691" y="4405412"/>
            <a:ext cx="263432" cy="32422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48F8E3-9D53-635B-2271-7FD4833B1426}"/>
                  </a:ext>
                </a:extLst>
              </p:cNvPr>
              <p:cNvSpPr txBox="1"/>
              <p:nvPr/>
            </p:nvSpPr>
            <p:spPr>
              <a:xfrm>
                <a:off x="-143784" y="4534767"/>
                <a:ext cx="4572000"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800" smtClean="0">
                          <a:latin typeface="Cambria Math" panose="02040503050406030204" pitchFamily="18" charset="0"/>
                        </a:rPr>
                        <m:t>−</m:t>
                      </m:r>
                      <m:r>
                        <a:rPr lang="en-US" sz="1800" i="1">
                          <a:latin typeface="Cambria Math" panose="02040503050406030204" pitchFamily="18" charset="0"/>
                        </a:rPr>
                        <m:t>𝑉</m:t>
                      </m:r>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𝑅</m:t>
                          </m:r>
                          <m:r>
                            <a:rPr lang="en-US" sz="1800" i="0">
                              <a:latin typeface="Cambria Math" panose="02040503050406030204" pitchFamily="18" charset="0"/>
                            </a:rPr>
                            <m:t>1</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𝑅</m:t>
                          </m:r>
                          <m:r>
                            <a:rPr lang="en-US" sz="1800" i="0">
                              <a:latin typeface="Cambria Math" panose="02040503050406030204" pitchFamily="18" charset="0"/>
                            </a:rPr>
                            <m:t>2</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𝑅</m:t>
                          </m:r>
                          <m:r>
                            <a:rPr lang="en-US" sz="1800" i="0">
                              <a:latin typeface="Cambria Math" panose="02040503050406030204" pitchFamily="18" charset="0"/>
                            </a:rPr>
                            <m:t>3</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𝑅𝑁</m:t>
                          </m:r>
                        </m:sub>
                      </m:sSub>
                      <m:r>
                        <a:rPr lang="en-US" sz="1800" i="0">
                          <a:latin typeface="Cambria Math" panose="02040503050406030204" pitchFamily="18" charset="0"/>
                        </a:rPr>
                        <m:t>=0</m:t>
                      </m:r>
                    </m:oMath>
                  </m:oMathPara>
                </a14:m>
                <a:endParaRPr lang="en-US" sz="1800" dirty="0"/>
              </a:p>
            </p:txBody>
          </p:sp>
        </mc:Choice>
        <mc:Fallback xmlns="">
          <p:sp>
            <p:nvSpPr>
              <p:cNvPr id="12" name="TextBox 11">
                <a:extLst>
                  <a:ext uri="{FF2B5EF4-FFF2-40B4-BE49-F238E27FC236}">
                    <a16:creationId xmlns:a16="http://schemas.microsoft.com/office/drawing/2014/main" id="{7B48F8E3-9D53-635B-2271-7FD4833B1426}"/>
                  </a:ext>
                </a:extLst>
              </p:cNvPr>
              <p:cNvSpPr txBox="1">
                <a:spLocks noRot="1" noChangeAspect="1" noMove="1" noResize="1" noEditPoints="1" noAdjustHandles="1" noChangeArrowheads="1" noChangeShapeType="1" noTextEdit="1"/>
              </p:cNvSpPr>
              <p:nvPr/>
            </p:nvSpPr>
            <p:spPr>
              <a:xfrm>
                <a:off x="-143784" y="4534767"/>
                <a:ext cx="4572000" cy="369332"/>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89A4D9-3007-682E-7DB0-6339BCD459BD}"/>
                  </a:ext>
                </a:extLst>
              </p:cNvPr>
              <p:cNvSpPr txBox="1"/>
              <p:nvPr/>
            </p:nvSpPr>
            <p:spPr>
              <a:xfrm>
                <a:off x="-394000" y="5322940"/>
                <a:ext cx="4690334"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𝑉</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1</m:t>
                          </m:r>
                        </m:sub>
                      </m:sSub>
                      <m:r>
                        <a:rPr lang="en-US" sz="1800" i="1">
                          <a:latin typeface="Cambria Math" panose="02040503050406030204" pitchFamily="18" charset="0"/>
                        </a:rPr>
                        <m:t>𝑖</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2</m:t>
                          </m:r>
                        </m:sub>
                      </m:sSub>
                      <m:r>
                        <a:rPr lang="en-US" sz="1800" i="1">
                          <a:latin typeface="Cambria Math" panose="02040503050406030204" pitchFamily="18" charset="0"/>
                        </a:rPr>
                        <m:t>𝑖</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3</m:t>
                          </m:r>
                        </m:sub>
                      </m:sSub>
                      <m:r>
                        <a:rPr lang="en-US" sz="1800" i="1">
                          <a:latin typeface="Cambria Math" panose="02040503050406030204" pitchFamily="18" charset="0"/>
                        </a:rPr>
                        <m:t>𝑖</m:t>
                      </m:r>
                      <m:sSub>
                        <m:sSubPr>
                          <m:ctrlPr>
                            <a:rPr lang="en-US" sz="1800" i="1">
                              <a:latin typeface="Cambria Math" panose="02040503050406030204" pitchFamily="18" charset="0"/>
                            </a:rPr>
                          </m:ctrlPr>
                        </m:sSubPr>
                        <m:e>
                          <m:r>
                            <a:rPr lang="en-US" sz="1800" i="1">
                              <a:latin typeface="Cambria Math" panose="02040503050406030204" pitchFamily="18" charset="0"/>
                            </a:rPr>
                            <m:t> + …  +</m:t>
                          </m:r>
                          <m:r>
                            <a:rPr lang="en-US" sz="1800" i="1">
                              <a:latin typeface="Cambria Math" panose="02040503050406030204" pitchFamily="18" charset="0"/>
                            </a:rPr>
                            <m:t>𝑅</m:t>
                          </m:r>
                        </m:e>
                        <m:sub>
                          <m:r>
                            <a:rPr lang="en-US" sz="1800" i="1">
                              <a:latin typeface="Cambria Math" panose="02040503050406030204" pitchFamily="18" charset="0"/>
                            </a:rPr>
                            <m:t>𝑁</m:t>
                          </m:r>
                        </m:sub>
                      </m:sSub>
                      <m:r>
                        <a:rPr lang="en-US" sz="1800" i="1">
                          <a:latin typeface="Cambria Math" panose="02040503050406030204" pitchFamily="18" charset="0"/>
                        </a:rPr>
                        <m:t>𝑖</m:t>
                      </m:r>
                    </m:oMath>
                  </m:oMathPara>
                </a14:m>
                <a:endParaRPr lang="en-US" sz="1800" i="1" dirty="0">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0C89A4D9-3007-682E-7DB0-6339BCD459BD}"/>
                  </a:ext>
                </a:extLst>
              </p:cNvPr>
              <p:cNvSpPr txBox="1">
                <a:spLocks noRot="1" noChangeAspect="1" noMove="1" noResize="1" noEditPoints="1" noAdjustHandles="1" noChangeArrowheads="1" noChangeShapeType="1" noTextEdit="1"/>
              </p:cNvSpPr>
              <p:nvPr/>
            </p:nvSpPr>
            <p:spPr>
              <a:xfrm>
                <a:off x="-394000" y="5322940"/>
                <a:ext cx="4690334" cy="369332"/>
              </a:xfrm>
              <a:prstGeom prst="rect">
                <a:avLst/>
              </a:prstGeom>
              <a:blipFill>
                <a:blip r:embed="rId10"/>
                <a:stretch>
                  <a:fillRect b="-16667"/>
                </a:stretch>
              </a:blipFill>
              <a:ln w="12700" cap="flat">
                <a:noFill/>
                <a:miter lim="400000"/>
              </a:ln>
              <a:effectLst/>
            </p:spPr>
            <p:txBody>
              <a:bodyPr/>
              <a:lstStyle/>
              <a:p>
                <a:r>
                  <a:rPr lang="en-US">
                    <a:noFill/>
                  </a:rPr>
                  <a:t> </a:t>
                </a:r>
              </a:p>
            </p:txBody>
          </p:sp>
        </mc:Fallback>
      </mc:AlternateContent>
      <p:sp>
        <p:nvSpPr>
          <p:cNvPr id="17" name="TextBox 16">
            <a:extLst>
              <a:ext uri="{FF2B5EF4-FFF2-40B4-BE49-F238E27FC236}">
                <a16:creationId xmlns:a16="http://schemas.microsoft.com/office/drawing/2014/main" id="{05807556-F4E5-14C5-B0AD-FA567F0AC8B3}"/>
              </a:ext>
            </a:extLst>
          </p:cNvPr>
          <p:cNvSpPr txBox="1"/>
          <p:nvPr/>
        </p:nvSpPr>
        <p:spPr>
          <a:xfrm>
            <a:off x="248761" y="4928191"/>
            <a:ext cx="4647302"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Apply Ohm's Law</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32BF609-F895-DA59-1C98-E7C808BEA12E}"/>
                  </a:ext>
                </a:extLst>
              </p:cNvPr>
              <p:cNvSpPr txBox="1"/>
              <p:nvPr/>
            </p:nvSpPr>
            <p:spPr>
              <a:xfrm>
                <a:off x="2241616" y="6134601"/>
                <a:ext cx="4771016" cy="4901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𝑒𝑞</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3</m:t>
                          </m:r>
                        </m:sub>
                      </m:sSub>
                      <m:sSub>
                        <m:sSubPr>
                          <m:ctrlPr>
                            <a:rPr lang="en-US" i="1">
                              <a:solidFill>
                                <a:srgbClr val="836967"/>
                              </a:solidFill>
                              <a:latin typeface="Cambria Math" panose="02040503050406030204" pitchFamily="18" charset="0"/>
                            </a:rPr>
                          </m:ctrlPr>
                        </m:sSubPr>
                        <m:e>
                          <m:r>
                            <a:rPr lang="en-US" i="0">
                              <a:latin typeface="Cambria Math" panose="02040503050406030204" pitchFamily="18" charset="0"/>
                            </a:rPr>
                            <m:t>+  …+  </m:t>
                          </m:r>
                          <m:r>
                            <a:rPr lang="en-US" i="1">
                              <a:latin typeface="Cambria Math" panose="02040503050406030204" pitchFamily="18" charset="0"/>
                            </a:rPr>
                            <m:t>𝑅</m:t>
                          </m:r>
                        </m:e>
                        <m:sub>
                          <m:r>
                            <a:rPr lang="en-US" i="1">
                              <a:latin typeface="Cambria Math" panose="02040503050406030204" pitchFamily="18" charset="0"/>
                            </a:rPr>
                            <m:t>𝑁</m:t>
                          </m:r>
                        </m:sub>
                      </m:sSub>
                    </m:oMath>
                  </m:oMathPara>
                </a14:m>
                <a:endParaRPr lang="en-US" dirty="0"/>
              </a:p>
            </p:txBody>
          </p:sp>
        </mc:Choice>
        <mc:Fallback xmlns="">
          <p:sp>
            <p:nvSpPr>
              <p:cNvPr id="22" name="TextBox 21">
                <a:extLst>
                  <a:ext uri="{FF2B5EF4-FFF2-40B4-BE49-F238E27FC236}">
                    <a16:creationId xmlns:a16="http://schemas.microsoft.com/office/drawing/2014/main" id="{432BF609-F895-DA59-1C98-E7C808BEA12E}"/>
                  </a:ext>
                </a:extLst>
              </p:cNvPr>
              <p:cNvSpPr txBox="1">
                <a:spLocks noRot="1" noChangeAspect="1" noMove="1" noResize="1" noEditPoints="1" noAdjustHandles="1" noChangeArrowheads="1" noChangeShapeType="1" noTextEdit="1"/>
              </p:cNvSpPr>
              <p:nvPr/>
            </p:nvSpPr>
            <p:spPr>
              <a:xfrm>
                <a:off x="2241616" y="6134601"/>
                <a:ext cx="4771016" cy="490199"/>
              </a:xfrm>
              <a:prstGeom prst="rect">
                <a:avLst/>
              </a:prstGeom>
              <a:blipFill>
                <a:blip r:embed="rId11"/>
                <a:stretch>
                  <a:fillRect b="-1500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5C79C57-5159-6B8E-7AEB-2B5F0AA58AA6}"/>
                  </a:ext>
                </a:extLst>
              </p:cNvPr>
              <p:cNvSpPr txBox="1"/>
              <p:nvPr/>
            </p:nvSpPr>
            <p:spPr>
              <a:xfrm>
                <a:off x="-394000" y="5692272"/>
                <a:ext cx="4690334"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𝑉</m:t>
                      </m:r>
                      <m:r>
                        <a:rPr lang="en-US" sz="1800" i="1">
                          <a:latin typeface="Cambria Math" panose="02040503050406030204" pitchFamily="18" charset="0"/>
                        </a:rPr>
                        <m:t>=</m:t>
                      </m:r>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3</m:t>
                              </m:r>
                            </m:sub>
                          </m:sSub>
                          <m:sSub>
                            <m:sSubPr>
                              <m:ctrlPr>
                                <a:rPr lang="en-US" sz="1800" i="1">
                                  <a:latin typeface="Cambria Math" panose="02040503050406030204" pitchFamily="18" charset="0"/>
                                </a:rPr>
                              </m:ctrlPr>
                            </m:sSubPr>
                            <m:e>
                              <m:r>
                                <a:rPr lang="en-US" sz="1800" i="1">
                                  <a:latin typeface="Cambria Math" panose="02040503050406030204" pitchFamily="18" charset="0"/>
                                </a:rPr>
                                <m:t>+ …  +</m:t>
                              </m:r>
                              <m:r>
                                <a:rPr lang="en-US" sz="1800" i="1">
                                  <a:latin typeface="Cambria Math" panose="02040503050406030204" pitchFamily="18" charset="0"/>
                                </a:rPr>
                                <m:t>𝑅</m:t>
                              </m:r>
                            </m:e>
                            <m:sub>
                              <m:r>
                                <a:rPr lang="en-US" sz="1800" i="1">
                                  <a:latin typeface="Cambria Math" panose="02040503050406030204" pitchFamily="18" charset="0"/>
                                </a:rPr>
                                <m:t>𝑁</m:t>
                              </m:r>
                            </m:sub>
                          </m:sSub>
                        </m:e>
                      </m:d>
                      <m:r>
                        <a:rPr lang="en-US" sz="1800" b="0" i="1" smtClean="0">
                          <a:latin typeface="Cambria Math" panose="02040503050406030204" pitchFamily="18" charset="0"/>
                        </a:rPr>
                        <m:t>𝑖</m:t>
                      </m:r>
                    </m:oMath>
                  </m:oMathPara>
                </a14:m>
                <a:endParaRPr lang="en-US" sz="1800" i="1" dirty="0">
                  <a:latin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95C79C57-5159-6B8E-7AEB-2B5F0AA58AA6}"/>
                  </a:ext>
                </a:extLst>
              </p:cNvPr>
              <p:cNvSpPr txBox="1">
                <a:spLocks noRot="1" noChangeAspect="1" noMove="1" noResize="1" noEditPoints="1" noAdjustHandles="1" noChangeArrowheads="1" noChangeShapeType="1" noTextEdit="1"/>
              </p:cNvSpPr>
              <p:nvPr/>
            </p:nvSpPr>
            <p:spPr>
              <a:xfrm>
                <a:off x="-394000" y="5692272"/>
                <a:ext cx="4690334" cy="369332"/>
              </a:xfrm>
              <a:prstGeom prst="rect">
                <a:avLst/>
              </a:prstGeom>
              <a:blipFill>
                <a:blip r:embed="rId12"/>
                <a:stretch>
                  <a:fillRect b="-1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CF0A2F8-1607-8B94-0373-99C5B56B713B}"/>
                  </a:ext>
                </a:extLst>
              </p:cNvPr>
              <p:cNvSpPr txBox="1"/>
              <p:nvPr/>
            </p:nvSpPr>
            <p:spPr>
              <a:xfrm>
                <a:off x="266251" y="6171008"/>
                <a:ext cx="1433457" cy="3907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𝑉</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𝑒𝑞</m:t>
                          </m:r>
                        </m:sub>
                      </m:sSub>
                      <m:r>
                        <a:rPr lang="en-US" sz="1800" i="1">
                          <a:latin typeface="Cambria Math" panose="02040503050406030204" pitchFamily="18" charset="0"/>
                        </a:rPr>
                        <m:t>𝑖</m:t>
                      </m:r>
                    </m:oMath>
                  </m:oMathPara>
                </a14:m>
                <a:endParaRPr lang="en-US" sz="1800" i="1" dirty="0">
                  <a:latin typeface="Cambria Math" panose="02040503050406030204" pitchFamily="18" charset="0"/>
                </a:endParaRPr>
              </a:p>
            </p:txBody>
          </p:sp>
        </mc:Choice>
        <mc:Fallback xmlns="">
          <p:sp>
            <p:nvSpPr>
              <p:cNvPr id="24" name="TextBox 23">
                <a:extLst>
                  <a:ext uri="{FF2B5EF4-FFF2-40B4-BE49-F238E27FC236}">
                    <a16:creationId xmlns:a16="http://schemas.microsoft.com/office/drawing/2014/main" id="{ACF0A2F8-1607-8B94-0373-99C5B56B713B}"/>
                  </a:ext>
                </a:extLst>
              </p:cNvPr>
              <p:cNvSpPr txBox="1">
                <a:spLocks noRot="1" noChangeAspect="1" noMove="1" noResize="1" noEditPoints="1" noAdjustHandles="1" noChangeArrowheads="1" noChangeShapeType="1" noTextEdit="1"/>
              </p:cNvSpPr>
              <p:nvPr/>
            </p:nvSpPr>
            <p:spPr>
              <a:xfrm>
                <a:off x="266251" y="6171008"/>
                <a:ext cx="1433457" cy="390748"/>
              </a:xfrm>
              <a:prstGeom prst="rect">
                <a:avLst/>
              </a:prstGeom>
              <a:blipFill>
                <a:blip r:embed="rId13"/>
                <a:stretch>
                  <a:fillRect b="-3125"/>
                </a:stretch>
              </a:blipFill>
              <a:ln w="12700" cap="flat">
                <a:noFill/>
                <a:miter lim="400000"/>
              </a:ln>
              <a:effectLst/>
            </p:spPr>
            <p:txBody>
              <a:bodyPr/>
              <a:lstStyle/>
              <a:p>
                <a:r>
                  <a:rPr lang="en-US">
                    <a:noFill/>
                  </a:rPr>
                  <a:t> </a:t>
                </a:r>
              </a:p>
            </p:txBody>
          </p:sp>
        </mc:Fallback>
      </mc:AlternateContent>
      <p:sp>
        <p:nvSpPr>
          <p:cNvPr id="25" name="Rounded Rectangle 24">
            <a:extLst>
              <a:ext uri="{FF2B5EF4-FFF2-40B4-BE49-F238E27FC236}">
                <a16:creationId xmlns:a16="http://schemas.microsoft.com/office/drawing/2014/main" id="{D9C86005-A704-41EF-29D8-82F46AF76D73}"/>
              </a:ext>
            </a:extLst>
          </p:cNvPr>
          <p:cNvSpPr/>
          <p:nvPr/>
        </p:nvSpPr>
        <p:spPr>
          <a:xfrm>
            <a:off x="2495774" y="6134601"/>
            <a:ext cx="4206240" cy="490199"/>
          </a:xfrm>
          <a:prstGeom prst="roundRect">
            <a:avLst/>
          </a:prstGeom>
          <a:solidFill>
            <a:schemeClr val="accent1">
              <a:lumMod val="60000"/>
              <a:lumOff val="40000"/>
              <a:alpha val="3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pic>
        <p:nvPicPr>
          <p:cNvPr id="29" name="Picture 28" descr="A diagram of a circuit&#10;&#10;Description automatically generated">
            <a:extLst>
              <a:ext uri="{FF2B5EF4-FFF2-40B4-BE49-F238E27FC236}">
                <a16:creationId xmlns:a16="http://schemas.microsoft.com/office/drawing/2014/main" id="{254D359C-098A-787E-F8F5-45AD9430BE5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37364" y="2030204"/>
            <a:ext cx="2131221" cy="1766520"/>
          </a:xfrm>
          <a:prstGeom prst="rect">
            <a:avLst/>
          </a:prstGeom>
        </p:spPr>
      </p:pic>
    </p:spTree>
    <p:extLst>
      <p:ext uri="{BB962C8B-B14F-4D97-AF65-F5344CB8AC3E}">
        <p14:creationId xmlns:p14="http://schemas.microsoft.com/office/powerpoint/2010/main" val="14241637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idx="1"/>
              </p:nvPr>
            </p:nvSpPr>
            <p:spPr>
              <a:xfrm>
                <a:off x="266251" y="1157610"/>
                <a:ext cx="8060167" cy="699333"/>
              </a:xfrm>
            </p:spPr>
            <p:txBody>
              <a:bodyPr/>
              <a:lstStyle/>
              <a:p>
                <a:pPr marL="0" indent="0">
                  <a:buNone/>
                </a:pPr>
                <a:r>
                  <a:rPr lang="en-US" sz="2000" dirty="0"/>
                  <a:t>Consider the circuit shown, apply Ohm’s and Kirchoff’s voltage laws to find an expression for the equivalent resistor </a:t>
                </a:r>
                <a14:m>
                  <m:oMath xmlns:m="http://schemas.openxmlformats.org/officeDocument/2006/math">
                    <m:sSub>
                      <m:sSubPr>
                        <m:ctrlPr>
                          <a:rPr lang="en-US" sz="20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𝑒𝑞</m:t>
                        </m:r>
                      </m:sub>
                    </m:sSub>
                  </m:oMath>
                </a14:m>
                <a:r>
                  <a:rPr lang="en-US" sz="2000" dirty="0">
                    <a:effectLst/>
                  </a:rPr>
                  <a:t> </a:t>
                </a:r>
                <a:r>
                  <a:rPr lang="en-US" sz="2000" dirty="0"/>
                  <a:t>seen by the voltage source.</a:t>
                </a:r>
              </a:p>
              <a:p>
                <a:endParaRPr lang="en-US" sz="2000" dirty="0"/>
              </a:p>
              <a:p>
                <a:endParaRPr lang="en-US" sz="2000" dirty="0"/>
              </a:p>
              <a:p>
                <a:endParaRPr lang="en-US" sz="2000" dirty="0"/>
              </a:p>
            </p:txBody>
          </p:sp>
        </mc:Choice>
        <mc:Fallback xmlns="">
          <p:sp>
            <p:nvSpPr>
              <p:cNvPr id="4" name="Text Placeholder 3"/>
              <p:cNvSpPr>
                <a:spLocks noGrp="1" noRot="1" noChangeAspect="1" noMove="1" noResize="1" noEditPoints="1" noAdjustHandles="1" noChangeArrowheads="1" noChangeShapeType="1" noTextEdit="1"/>
              </p:cNvSpPr>
              <p:nvPr>
                <p:ph type="body" idx="1"/>
              </p:nvPr>
            </p:nvSpPr>
            <p:spPr>
              <a:xfrm>
                <a:off x="266251" y="1157610"/>
                <a:ext cx="8060167" cy="699333"/>
              </a:xfrm>
              <a:blipFill>
                <a:blip r:embed="rId2"/>
                <a:stretch>
                  <a:fillRect l="-1417" t="-5357" b="-16071"/>
                </a:stretch>
              </a:blipFill>
            </p:spPr>
            <p:txBody>
              <a:bodyPr/>
              <a:lstStyle/>
              <a:p>
                <a:r>
                  <a:rPr lang="en-US">
                    <a:noFill/>
                  </a:rPr>
                  <a:t> </a:t>
                </a:r>
              </a:p>
            </p:txBody>
          </p:sp>
        </mc:Fallback>
      </mc:AlternateContent>
      <p:sp>
        <p:nvSpPr>
          <p:cNvPr id="7" name="Rectangle 6"/>
          <p:cNvSpPr/>
          <p:nvPr/>
        </p:nvSpPr>
        <p:spPr>
          <a:xfrm>
            <a:off x="2241616" y="320101"/>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Resistors in Series</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D9AE4CC-43FE-9D8D-490F-C63BE847E334}"/>
              </a:ext>
            </a:extLst>
          </p:cNvPr>
          <p:cNvPicPr>
            <a:picLocks noChangeAspect="1"/>
          </p:cNvPicPr>
          <p:nvPr/>
        </p:nvPicPr>
        <p:blipFill>
          <a:blip r:embed="rId3"/>
          <a:stretch>
            <a:fillRect/>
          </a:stretch>
        </p:blipFill>
        <p:spPr>
          <a:xfrm>
            <a:off x="5911785" y="2054485"/>
            <a:ext cx="1991921" cy="1938779"/>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E82B089E-C456-88A0-B45E-C606F06C2CDA}"/>
                  </a:ext>
                </a:extLst>
              </p14:cNvPr>
              <p14:cNvContentPartPr/>
              <p14:nvPr/>
            </p14:nvContentPartPr>
            <p14:xfrm>
              <a:off x="1134381" y="2140666"/>
              <a:ext cx="360360" cy="454320"/>
            </p14:xfrm>
          </p:contentPart>
        </mc:Choice>
        <mc:Fallback xmlns="">
          <p:pic>
            <p:nvPicPr>
              <p:cNvPr id="15" name="Ink 14">
                <a:extLst>
                  <a:ext uri="{FF2B5EF4-FFF2-40B4-BE49-F238E27FC236}">
                    <a16:creationId xmlns:a16="http://schemas.microsoft.com/office/drawing/2014/main" id="{E82B089E-C456-88A0-B45E-C606F06C2CDA}"/>
                  </a:ext>
                </a:extLst>
              </p:cNvPr>
              <p:cNvPicPr/>
              <p:nvPr/>
            </p:nvPicPr>
            <p:blipFill>
              <a:blip r:embed="rId5"/>
              <a:stretch>
                <a:fillRect/>
              </a:stretch>
            </p:blipFill>
            <p:spPr>
              <a:xfrm>
                <a:off x="1071381" y="2077666"/>
                <a:ext cx="486000" cy="579960"/>
              </a:xfrm>
              <a:prstGeom prst="rect">
                <a:avLst/>
              </a:prstGeom>
            </p:spPr>
          </p:pic>
        </mc:Fallback>
      </mc:AlternateContent>
      <p:sp>
        <p:nvSpPr>
          <p:cNvPr id="18" name="Right Arrow 17">
            <a:extLst>
              <a:ext uri="{FF2B5EF4-FFF2-40B4-BE49-F238E27FC236}">
                <a16:creationId xmlns:a16="http://schemas.microsoft.com/office/drawing/2014/main" id="{A8F7D299-CBDB-CE10-A7AA-7DB2075612C5}"/>
              </a:ext>
            </a:extLst>
          </p:cNvPr>
          <p:cNvSpPr/>
          <p:nvPr/>
        </p:nvSpPr>
        <p:spPr>
          <a:xfrm>
            <a:off x="4933278" y="2871776"/>
            <a:ext cx="832821" cy="385854"/>
          </a:xfrm>
          <a:prstGeom prst="rightArrow">
            <a:avLst/>
          </a:prstGeom>
          <a:solidFill>
            <a:srgbClr val="FFFFFF"/>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pic>
        <p:nvPicPr>
          <p:cNvPr id="20" name="Picture 19" descr="A diagram of a circuit&#10;&#10;Description automatically generated">
            <a:extLst>
              <a:ext uri="{FF2B5EF4-FFF2-40B4-BE49-F238E27FC236}">
                <a16:creationId xmlns:a16="http://schemas.microsoft.com/office/drawing/2014/main" id="{629A8918-8EAD-82FD-28E9-DB72B8BDBC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492" y="2106868"/>
            <a:ext cx="4686786" cy="1741711"/>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32BF609-F895-DA59-1C98-E7C808BEA12E}"/>
                  </a:ext>
                </a:extLst>
              </p:cNvPr>
              <p:cNvSpPr txBox="1"/>
              <p:nvPr/>
            </p:nvSpPr>
            <p:spPr>
              <a:xfrm>
                <a:off x="3245864" y="4899322"/>
                <a:ext cx="4771016" cy="3907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836967"/>
                              </a:solidFill>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𝑒𝑞</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𝑅</m:t>
                          </m:r>
                        </m:e>
                        <m:sub>
                          <m:r>
                            <a:rPr lang="en-US" sz="1800" i="0">
                              <a:latin typeface="Cambria Math" panose="02040503050406030204" pitchFamily="18" charset="0"/>
                            </a:rPr>
                            <m:t>1</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𝑅</m:t>
                          </m:r>
                        </m:e>
                        <m:sub>
                          <m:r>
                            <a:rPr lang="en-US" sz="1800" i="0">
                              <a:latin typeface="Cambria Math" panose="02040503050406030204" pitchFamily="18" charset="0"/>
                            </a:rPr>
                            <m:t>2</m:t>
                          </m:r>
                        </m:sub>
                      </m:sSub>
                      <m:r>
                        <a:rPr lang="en-US" sz="1800" i="0">
                          <a:latin typeface="Cambria Math" panose="02040503050406030204" pitchFamily="18" charset="0"/>
                        </a:rPr>
                        <m:t>+</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𝑅</m:t>
                          </m:r>
                        </m:e>
                        <m:sub>
                          <m:r>
                            <a:rPr lang="en-US" sz="1800" i="0">
                              <a:latin typeface="Cambria Math" panose="02040503050406030204" pitchFamily="18" charset="0"/>
                            </a:rPr>
                            <m:t>3</m:t>
                          </m:r>
                        </m:sub>
                      </m:sSub>
                      <m:sSub>
                        <m:sSubPr>
                          <m:ctrlPr>
                            <a:rPr lang="en-US" sz="1800" i="1">
                              <a:solidFill>
                                <a:srgbClr val="836967"/>
                              </a:solidFill>
                              <a:latin typeface="Cambria Math" panose="02040503050406030204" pitchFamily="18" charset="0"/>
                            </a:rPr>
                          </m:ctrlPr>
                        </m:sSubPr>
                        <m:e>
                          <m:r>
                            <a:rPr lang="en-US" sz="1800" i="0">
                              <a:latin typeface="Cambria Math" panose="02040503050406030204" pitchFamily="18" charset="0"/>
                            </a:rPr>
                            <m:t>+  …+  </m:t>
                          </m:r>
                          <m:r>
                            <a:rPr lang="en-US" sz="1800" i="1">
                              <a:latin typeface="Cambria Math" panose="02040503050406030204" pitchFamily="18" charset="0"/>
                            </a:rPr>
                            <m:t>𝑅</m:t>
                          </m:r>
                        </m:e>
                        <m:sub>
                          <m:r>
                            <a:rPr lang="en-US" sz="1800" i="1">
                              <a:latin typeface="Cambria Math" panose="02040503050406030204" pitchFamily="18" charset="0"/>
                            </a:rPr>
                            <m:t>𝑁</m:t>
                          </m:r>
                        </m:sub>
                      </m:sSub>
                    </m:oMath>
                  </m:oMathPara>
                </a14:m>
                <a:endParaRPr lang="en-US" sz="1800" dirty="0"/>
              </a:p>
            </p:txBody>
          </p:sp>
        </mc:Choice>
        <mc:Fallback xmlns="">
          <p:sp>
            <p:nvSpPr>
              <p:cNvPr id="22" name="TextBox 21">
                <a:extLst>
                  <a:ext uri="{FF2B5EF4-FFF2-40B4-BE49-F238E27FC236}">
                    <a16:creationId xmlns:a16="http://schemas.microsoft.com/office/drawing/2014/main" id="{432BF609-F895-DA59-1C98-E7C808BEA12E}"/>
                  </a:ext>
                </a:extLst>
              </p:cNvPr>
              <p:cNvSpPr txBox="1">
                <a:spLocks noRot="1" noChangeAspect="1" noMove="1" noResize="1" noEditPoints="1" noAdjustHandles="1" noChangeArrowheads="1" noChangeShapeType="1" noTextEdit="1"/>
              </p:cNvSpPr>
              <p:nvPr/>
            </p:nvSpPr>
            <p:spPr>
              <a:xfrm>
                <a:off x="3245864" y="4899322"/>
                <a:ext cx="4771016" cy="390748"/>
              </a:xfrm>
              <a:prstGeom prst="rect">
                <a:avLst/>
              </a:prstGeom>
              <a:blipFill>
                <a:blip r:embed="rId7"/>
                <a:stretch>
                  <a:fillRect b="-9375"/>
                </a:stretch>
              </a:blipFill>
              <a:ln w="12700" cap="flat">
                <a:noFill/>
                <a:miter lim="400000"/>
              </a:ln>
              <a:effectLst/>
            </p:spPr>
            <p:txBody>
              <a:bodyPr/>
              <a:lstStyle/>
              <a:p>
                <a:r>
                  <a:rPr lang="en-US">
                    <a:noFill/>
                  </a:rPr>
                  <a:t> </a:t>
                </a:r>
              </a:p>
            </p:txBody>
          </p:sp>
        </mc:Fallback>
      </mc:AlternateContent>
      <p:sp>
        <p:nvSpPr>
          <p:cNvPr id="25" name="Rounded Rectangle 24">
            <a:extLst>
              <a:ext uri="{FF2B5EF4-FFF2-40B4-BE49-F238E27FC236}">
                <a16:creationId xmlns:a16="http://schemas.microsoft.com/office/drawing/2014/main" id="{D9C86005-A704-41EF-29D8-82F46AF76D73}"/>
              </a:ext>
            </a:extLst>
          </p:cNvPr>
          <p:cNvSpPr/>
          <p:nvPr/>
        </p:nvSpPr>
        <p:spPr>
          <a:xfrm>
            <a:off x="3981752" y="4925413"/>
            <a:ext cx="3397994" cy="390749"/>
          </a:xfrm>
          <a:prstGeom prst="roundRect">
            <a:avLst/>
          </a:prstGeom>
          <a:solidFill>
            <a:schemeClr val="accent1">
              <a:lumMod val="60000"/>
              <a:lumOff val="40000"/>
              <a:alpha val="3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26" name="TextBox 25">
            <a:extLst>
              <a:ext uri="{FF2B5EF4-FFF2-40B4-BE49-F238E27FC236}">
                <a16:creationId xmlns:a16="http://schemas.microsoft.com/office/drawing/2014/main" id="{8B9CA977-1B7F-84D9-C296-CE215CC14859}"/>
              </a:ext>
            </a:extLst>
          </p:cNvPr>
          <p:cNvSpPr txBox="1"/>
          <p:nvPr/>
        </p:nvSpPr>
        <p:spPr>
          <a:xfrm>
            <a:off x="2255511" y="4434879"/>
            <a:ext cx="61035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b="0" i="1" u="none" strike="noStrike" cap="none" spc="0" normalizeH="0" baseline="0" dirty="0">
                <a:ln>
                  <a:noFill/>
                </a:ln>
                <a:solidFill>
                  <a:srgbClr val="FF0000"/>
                </a:solidFill>
                <a:effectLst/>
                <a:uFillTx/>
                <a:latin typeface="Times New Roman"/>
                <a:ea typeface="Times New Roman"/>
                <a:cs typeface="Times New Roman"/>
                <a:sym typeface="Times New Roman"/>
              </a:rPr>
              <a:t>The total</a:t>
            </a:r>
            <a:r>
              <a:rPr kumimoji="0" lang="en-US" b="0" i="1" u="none" strike="noStrike" cap="none" spc="0" normalizeH="0" dirty="0">
                <a:ln>
                  <a:noFill/>
                </a:ln>
                <a:solidFill>
                  <a:srgbClr val="FF0000"/>
                </a:solidFill>
                <a:effectLst/>
                <a:uFillTx/>
                <a:latin typeface="Times New Roman"/>
                <a:ea typeface="Times New Roman"/>
                <a:cs typeface="Times New Roman"/>
                <a:sym typeface="Times New Roman"/>
              </a:rPr>
              <a:t> resistance seen by the voltage source V</a:t>
            </a:r>
            <a:endParaRPr kumimoji="0" lang="en-US" b="0" i="1" u="none" strike="noStrike" cap="none" spc="0" normalizeH="0" baseline="0" dirty="0">
              <a:ln>
                <a:noFill/>
              </a:ln>
              <a:solidFill>
                <a:srgbClr val="FF0000"/>
              </a:solidFill>
              <a:effectLst/>
              <a:uFillTx/>
              <a:latin typeface="Times New Roman"/>
              <a:ea typeface="Times New Roman"/>
              <a:cs typeface="Times New Roman"/>
              <a:sym typeface="Times New Roman"/>
            </a:endParaRPr>
          </a:p>
        </p:txBody>
      </p:sp>
      <p:cxnSp>
        <p:nvCxnSpPr>
          <p:cNvPr id="28" name="Straight Arrow Connector 27">
            <a:extLst>
              <a:ext uri="{FF2B5EF4-FFF2-40B4-BE49-F238E27FC236}">
                <a16:creationId xmlns:a16="http://schemas.microsoft.com/office/drawing/2014/main" id="{51586B70-7FD3-A4B1-09AD-8DF0E4F54F6C}"/>
              </a:ext>
            </a:extLst>
          </p:cNvPr>
          <p:cNvCxnSpPr>
            <a:cxnSpLocks/>
          </p:cNvCxnSpPr>
          <p:nvPr/>
        </p:nvCxnSpPr>
        <p:spPr>
          <a:xfrm flipV="1">
            <a:off x="6433158" y="3154831"/>
            <a:ext cx="642184" cy="1335838"/>
          </a:xfrm>
          <a:prstGeom prst="straightConnector1">
            <a:avLst/>
          </a:prstGeom>
          <a:noFill/>
          <a:ln w="25400" cap="flat">
            <a:solidFill>
              <a:schemeClr val="tx1"/>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DBD6789-23E9-23CD-0B2D-57282E3A8D2B}"/>
                  </a:ext>
                </a:extLst>
              </p:cNvPr>
              <p:cNvSpPr txBox="1"/>
              <p:nvPr/>
            </p:nvSpPr>
            <p:spPr>
              <a:xfrm>
                <a:off x="2503342" y="5497799"/>
                <a:ext cx="4572000" cy="7838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i="1">
                              <a:latin typeface="Cambria Math" panose="02040503050406030204" pitchFamily="18" charset="0"/>
                            </a:rPr>
                            <m:t>𝑉</m:t>
                          </m:r>
                        </m:num>
                        <m:den>
                          <m:r>
                            <a:rPr lang="en-US" i="1">
                              <a:latin typeface="Cambria Math" panose="02040503050406030204" pitchFamily="18" charset="0"/>
                            </a:rPr>
                            <m:t>𝑖</m:t>
                          </m:r>
                        </m:den>
                      </m:f>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m:rPr>
                              <m:sty m:val="p"/>
                            </m:rPr>
                            <a:rPr lang="en-US" b="0" i="0" smtClean="0">
                              <a:latin typeface="Cambria Math" panose="02040503050406030204" pitchFamily="18" charset="0"/>
                            </a:rPr>
                            <m:t>eq</m:t>
                          </m:r>
                        </m:sub>
                      </m:sSub>
                    </m:oMath>
                  </m:oMathPara>
                </a14:m>
                <a:endParaRPr lang="en-US" dirty="0"/>
              </a:p>
            </p:txBody>
          </p:sp>
        </mc:Choice>
        <mc:Fallback xmlns="">
          <p:sp>
            <p:nvSpPr>
              <p:cNvPr id="16" name="TextBox 15">
                <a:extLst>
                  <a:ext uri="{FF2B5EF4-FFF2-40B4-BE49-F238E27FC236}">
                    <a16:creationId xmlns:a16="http://schemas.microsoft.com/office/drawing/2014/main" id="{FDBD6789-23E9-23CD-0B2D-57282E3A8D2B}"/>
                  </a:ext>
                </a:extLst>
              </p:cNvPr>
              <p:cNvSpPr txBox="1">
                <a:spLocks noRot="1" noChangeAspect="1" noMove="1" noResize="1" noEditPoints="1" noAdjustHandles="1" noChangeArrowheads="1" noChangeShapeType="1" noTextEdit="1"/>
              </p:cNvSpPr>
              <p:nvPr/>
            </p:nvSpPr>
            <p:spPr>
              <a:xfrm>
                <a:off x="2503342" y="5497799"/>
                <a:ext cx="4572000" cy="783804"/>
              </a:xfrm>
              <a:prstGeom prst="rect">
                <a:avLst/>
              </a:prstGeom>
              <a:blipFill>
                <a:blip r:embed="rId8"/>
                <a:stretch>
                  <a:fillRect b="-6349"/>
                </a:stretch>
              </a:blipFill>
              <a:ln w="12700" cap="flat">
                <a:noFill/>
                <a:miter lim="400000"/>
              </a:ln>
              <a:effectLst/>
            </p:spPr>
            <p:txBody>
              <a:bodyPr/>
              <a:lstStyle/>
              <a:p>
                <a:r>
                  <a:rPr lang="en-US">
                    <a:noFill/>
                  </a:rPr>
                  <a:t> </a:t>
                </a:r>
              </a:p>
            </p:txBody>
          </p:sp>
        </mc:Fallback>
      </mc:AlternateContent>
      <p:sp>
        <p:nvSpPr>
          <p:cNvPr id="19" name="Rounded Rectangle 18">
            <a:extLst>
              <a:ext uri="{FF2B5EF4-FFF2-40B4-BE49-F238E27FC236}">
                <a16:creationId xmlns:a16="http://schemas.microsoft.com/office/drawing/2014/main" id="{B694A56B-5D7B-FEA0-C64D-B5AC72251425}"/>
              </a:ext>
            </a:extLst>
          </p:cNvPr>
          <p:cNvSpPr/>
          <p:nvPr/>
        </p:nvSpPr>
        <p:spPr>
          <a:xfrm>
            <a:off x="3932375" y="5526670"/>
            <a:ext cx="1500237" cy="783804"/>
          </a:xfrm>
          <a:prstGeom prst="roundRect">
            <a:avLst/>
          </a:prstGeom>
          <a:solidFill>
            <a:schemeClr val="accent1">
              <a:lumMod val="60000"/>
              <a:lumOff val="40000"/>
              <a:alpha val="30000"/>
            </a:scheme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8416776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Example</a:t>
            </a:r>
            <a:endParaRPr lang="en-US" sz="1800" b="1" dirty="0"/>
          </a:p>
        </p:txBody>
      </p:sp>
      <mc:AlternateContent xmlns:mc="http://schemas.openxmlformats.org/markup-compatibility/2006" xmlns:a14="http://schemas.microsoft.com/office/drawing/2010/main">
        <mc:Choice Requires="a14">
          <p:sp>
            <p:nvSpPr>
              <p:cNvPr id="4" name="Text Placeholder 3"/>
              <p:cNvSpPr>
                <a:spLocks noGrp="1"/>
              </p:cNvSpPr>
              <p:nvPr>
                <p:ph type="body" idx="1"/>
              </p:nvPr>
            </p:nvSpPr>
            <p:spPr>
              <a:xfrm>
                <a:off x="373828" y="1219200"/>
                <a:ext cx="8192656" cy="883250"/>
              </a:xfrm>
            </p:spPr>
            <p:txBody>
              <a:bodyPr/>
              <a:lstStyle/>
              <a:p>
                <a:pPr marL="0" indent="0" algn="l">
                  <a:buNone/>
                </a:pPr>
                <a:r>
                  <a:rPr lang="en-US" sz="2000" dirty="0"/>
                  <a:t>Consider the circuit shown, apply Ohm’s and Kirchoff’s voltage laws to find:</a:t>
                </a:r>
              </a:p>
              <a:p>
                <a:pPr marL="457200" indent="-457200" algn="l">
                  <a:buAutoNum type="alphaLcParenBoth"/>
                </a:pPr>
                <a:r>
                  <a:rPr lang="en-US" sz="2000" dirty="0"/>
                  <a:t>the equivalent resistor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𝑒𝑞</m:t>
                        </m:r>
                      </m:sub>
                    </m:sSub>
                  </m:oMath>
                </a14:m>
                <a:r>
                  <a:rPr lang="en-US" sz="2000" dirty="0"/>
                  <a:t> seen by the voltage source.</a:t>
                </a:r>
              </a:p>
              <a:p>
                <a:pPr marL="457200" indent="-457200" algn="l">
                  <a:buAutoNum type="alphaLcParenBoth"/>
                </a:pPr>
                <a:r>
                  <a:rPr lang="en-US" sz="2000" dirty="0"/>
                  <a:t>The current </a:t>
                </a:r>
                <a14:m>
                  <m:oMath xmlns:m="http://schemas.openxmlformats.org/officeDocument/2006/math">
                    <m:r>
                      <a:rPr lang="en-US" sz="2000" b="0" i="1" smtClean="0">
                        <a:solidFill>
                          <a:srgbClr val="836967"/>
                        </a:solidFill>
                        <a:latin typeface="Cambria Math" panose="02040503050406030204" pitchFamily="18" charset="0"/>
                      </a:rPr>
                      <m:t>𝑖</m:t>
                    </m:r>
                  </m:oMath>
                </a14:m>
                <a:endParaRPr lang="en-US" sz="2000" dirty="0"/>
              </a:p>
              <a:p>
                <a:endParaRPr lang="en-US" sz="2000" dirty="0"/>
              </a:p>
              <a:p>
                <a:endParaRPr lang="en-US" sz="2000" dirty="0"/>
              </a:p>
            </p:txBody>
          </p:sp>
        </mc:Choice>
        <mc:Fallback xmlns="">
          <p:sp>
            <p:nvSpPr>
              <p:cNvPr id="4" name="Text Placeholder 3"/>
              <p:cNvSpPr>
                <a:spLocks noGrp="1" noRot="1" noChangeAspect="1" noMove="1" noResize="1" noEditPoints="1" noAdjustHandles="1" noChangeArrowheads="1" noChangeShapeType="1" noTextEdit="1"/>
              </p:cNvSpPr>
              <p:nvPr>
                <p:ph type="body" idx="1"/>
              </p:nvPr>
            </p:nvSpPr>
            <p:spPr>
              <a:xfrm>
                <a:off x="373828" y="1219200"/>
                <a:ext cx="8192656" cy="883250"/>
              </a:xfrm>
              <a:blipFill>
                <a:blip r:embed="rId2"/>
                <a:stretch>
                  <a:fillRect l="-1393" t="-4286" b="-40000"/>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748" y="1920229"/>
            <a:ext cx="2848102" cy="2113590"/>
          </a:xfrm>
          <a:prstGeom prst="rect">
            <a:avLst/>
          </a:prstGeom>
        </p:spPr>
      </p:pic>
      <p:sp>
        <p:nvSpPr>
          <p:cNvPr id="7" name="Rectangle 6"/>
          <p:cNvSpPr/>
          <p:nvPr/>
        </p:nvSpPr>
        <p:spPr>
          <a:xfrm>
            <a:off x="5567252" y="2977024"/>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Two Resistors in Series</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3EAEC55-F4B4-2546-8E5B-6103E8FAB93D}"/>
              </a:ext>
            </a:extLst>
          </p:cNvPr>
          <p:cNvSpPr/>
          <p:nvPr/>
        </p:nvSpPr>
        <p:spPr>
          <a:xfrm>
            <a:off x="3842794" y="2441004"/>
            <a:ext cx="1516283" cy="12542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
        <p:nvSpPr>
          <p:cNvPr id="8" name="Title 1">
            <a:extLst>
              <a:ext uri="{FF2B5EF4-FFF2-40B4-BE49-F238E27FC236}">
                <a16:creationId xmlns:a16="http://schemas.microsoft.com/office/drawing/2014/main" id="{C36A6DE1-1285-6FE5-BAA6-3AD54A81ED95}"/>
              </a:ext>
            </a:extLst>
          </p:cNvPr>
          <p:cNvSpPr txBox="1">
            <a:spLocks/>
          </p:cNvSpPr>
          <p:nvPr/>
        </p:nvSpPr>
        <p:spPr>
          <a:xfrm>
            <a:off x="533923" y="303902"/>
            <a:ext cx="7772400" cy="43121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algn="ctr">
              <a:defRPr sz="2400">
                <a:latin typeface="Times New Roman"/>
                <a:ea typeface="Times New Roman"/>
                <a:cs typeface="Times New Roman"/>
                <a:sym typeface="Times New Roman"/>
              </a:defRPr>
            </a:lvl1pPr>
            <a:lvl2pPr algn="ctr">
              <a:defRPr sz="2400">
                <a:latin typeface="Times New Roman"/>
                <a:ea typeface="Times New Roman"/>
                <a:cs typeface="Times New Roman"/>
                <a:sym typeface="Times New Roman"/>
              </a:defRPr>
            </a:lvl2pPr>
            <a:lvl3pPr algn="ctr">
              <a:defRPr sz="2400">
                <a:latin typeface="Times New Roman"/>
                <a:ea typeface="Times New Roman"/>
                <a:cs typeface="Times New Roman"/>
                <a:sym typeface="Times New Roman"/>
              </a:defRPr>
            </a:lvl3pPr>
            <a:lvl4pPr algn="ctr">
              <a:defRPr sz="2400">
                <a:latin typeface="Times New Roman"/>
                <a:ea typeface="Times New Roman"/>
                <a:cs typeface="Times New Roman"/>
                <a:sym typeface="Times New Roman"/>
              </a:defRPr>
            </a:lvl4pPr>
            <a:lvl5pPr algn="ctr">
              <a:defRPr sz="2400">
                <a:latin typeface="Times New Roman"/>
                <a:ea typeface="Times New Roman"/>
                <a:cs typeface="Times New Roman"/>
                <a:sym typeface="Times New Roman"/>
              </a:defRPr>
            </a:lvl5pPr>
            <a:lvl6pPr indent="457200" algn="ctr">
              <a:defRPr sz="2400">
                <a:latin typeface="Times New Roman"/>
                <a:ea typeface="Times New Roman"/>
                <a:cs typeface="Times New Roman"/>
                <a:sym typeface="Times New Roman"/>
              </a:defRPr>
            </a:lvl6pPr>
            <a:lvl7pPr indent="914400" algn="ctr">
              <a:defRPr sz="2400">
                <a:latin typeface="Times New Roman"/>
                <a:ea typeface="Times New Roman"/>
                <a:cs typeface="Times New Roman"/>
                <a:sym typeface="Times New Roman"/>
              </a:defRPr>
            </a:lvl7pPr>
            <a:lvl8pPr indent="1371600" algn="ctr">
              <a:defRPr sz="2400">
                <a:latin typeface="Times New Roman"/>
                <a:ea typeface="Times New Roman"/>
                <a:cs typeface="Times New Roman"/>
                <a:sym typeface="Times New Roman"/>
              </a:defRPr>
            </a:lvl8pPr>
            <a:lvl9pPr indent="1828800" algn="ctr">
              <a:defRPr sz="2400">
                <a:latin typeface="Times New Roman"/>
                <a:ea typeface="Times New Roman"/>
                <a:cs typeface="Times New Roman"/>
                <a:sym typeface="Times New Roman"/>
              </a:defRPr>
            </a:lvl9pPr>
          </a:lstStyle>
          <a:p>
            <a:r>
              <a:rPr lang="en-US" sz="3200" b="1"/>
              <a:t>Example</a:t>
            </a:r>
            <a:endParaRPr lang="en-US" sz="1800" b="1" dirty="0"/>
          </a:p>
        </p:txBody>
      </p:sp>
      <p:sp>
        <p:nvSpPr>
          <p:cNvPr id="12" name="TextBox 11">
            <a:extLst>
              <a:ext uri="{FF2B5EF4-FFF2-40B4-BE49-F238E27FC236}">
                <a16:creationId xmlns:a16="http://schemas.microsoft.com/office/drawing/2014/main" id="{E28BCCCA-0AC9-F329-671D-9C27373FD4CC}"/>
              </a:ext>
            </a:extLst>
          </p:cNvPr>
          <p:cNvSpPr txBox="1"/>
          <p:nvPr/>
        </p:nvSpPr>
        <p:spPr>
          <a:xfrm>
            <a:off x="4248895" y="2433346"/>
            <a:ext cx="809513"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1 </a:t>
            </a:r>
            <a:r>
              <a:rPr lang="en-US" sz="2000" dirty="0">
                <a:latin typeface="Calibri" panose="020F0502020204030204" pitchFamily="34" charset="0"/>
              </a:rPr>
              <a:t>k</a:t>
            </a:r>
            <a:r>
              <a:rPr lang="el-GR" sz="2000" dirty="0">
                <a:latin typeface="Calibri" panose="020F0502020204030204" pitchFamily="34" charset="0"/>
              </a:rPr>
              <a:t>Ω</a:t>
            </a:r>
            <a:endParaRPr lang="en-US" sz="2000" dirty="0"/>
          </a:p>
        </p:txBody>
      </p:sp>
      <p:sp>
        <p:nvSpPr>
          <p:cNvPr id="13" name="TextBox 12">
            <a:extLst>
              <a:ext uri="{FF2B5EF4-FFF2-40B4-BE49-F238E27FC236}">
                <a16:creationId xmlns:a16="http://schemas.microsoft.com/office/drawing/2014/main" id="{392EB4AF-AA09-7119-C716-38D4E0E8B3D5}"/>
              </a:ext>
            </a:extLst>
          </p:cNvPr>
          <p:cNvSpPr txBox="1"/>
          <p:nvPr/>
        </p:nvSpPr>
        <p:spPr>
          <a:xfrm>
            <a:off x="4757739" y="3058821"/>
            <a:ext cx="809513"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2 </a:t>
            </a:r>
            <a:r>
              <a:rPr lang="en-US" sz="2000" dirty="0">
                <a:latin typeface="Calibri" panose="020F0502020204030204" pitchFamily="34" charset="0"/>
              </a:rPr>
              <a:t>k</a:t>
            </a:r>
            <a:r>
              <a:rPr lang="el-GR" sz="2000" dirty="0">
                <a:latin typeface="Calibri" panose="020F0502020204030204" pitchFamily="34" charset="0"/>
              </a:rPr>
              <a:t>Ω</a:t>
            </a:r>
            <a:endParaRPr lang="en-US" sz="2000" dirty="0"/>
          </a:p>
        </p:txBody>
      </p:sp>
      <p:sp>
        <p:nvSpPr>
          <p:cNvPr id="14" name="TextBox 13">
            <a:extLst>
              <a:ext uri="{FF2B5EF4-FFF2-40B4-BE49-F238E27FC236}">
                <a16:creationId xmlns:a16="http://schemas.microsoft.com/office/drawing/2014/main" id="{D6F19F05-5083-535E-EA78-CC4E3F7EA076}"/>
              </a:ext>
            </a:extLst>
          </p:cNvPr>
          <p:cNvSpPr txBox="1"/>
          <p:nvPr/>
        </p:nvSpPr>
        <p:spPr>
          <a:xfrm>
            <a:off x="2775824" y="2913848"/>
            <a:ext cx="809513"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15 V</a:t>
            </a:r>
          </a:p>
        </p:txBody>
      </p:sp>
      <p:sp>
        <p:nvSpPr>
          <p:cNvPr id="15" name="TextBox 14">
            <a:extLst>
              <a:ext uri="{FF2B5EF4-FFF2-40B4-BE49-F238E27FC236}">
                <a16:creationId xmlns:a16="http://schemas.microsoft.com/office/drawing/2014/main" id="{6BCBEBA4-FBDA-3038-BE8A-8B7E9E26AC8A}"/>
              </a:ext>
            </a:extLst>
          </p:cNvPr>
          <p:cNvSpPr txBox="1"/>
          <p:nvPr/>
        </p:nvSpPr>
        <p:spPr>
          <a:xfrm>
            <a:off x="323800" y="3931506"/>
            <a:ext cx="8651758" cy="9848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buNone/>
            </a:pPr>
            <a:r>
              <a:rPr lang="en-US" sz="1800" b="1" dirty="0"/>
              <a:t>Solution:</a:t>
            </a:r>
          </a:p>
          <a:p>
            <a:pPr marL="0" indent="0">
              <a:buNone/>
            </a:pPr>
            <a:r>
              <a:rPr lang="en-US" sz="2000" dirty="0"/>
              <a:t>(a) Since R1 and R2 are in series, then the total resistance seen by the voltage source,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4F7180E-621F-8C16-15EB-2BD81E10F131}"/>
                  </a:ext>
                </a:extLst>
              </p:cNvPr>
              <p:cNvSpPr txBox="1"/>
              <p:nvPr/>
            </p:nvSpPr>
            <p:spPr>
              <a:xfrm>
                <a:off x="1926585" y="4653202"/>
                <a:ext cx="4128791" cy="4901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𝑒𝑞</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2</m:t>
                          </m:r>
                        </m:sub>
                      </m:sSub>
                      <m:r>
                        <a:rPr lang="en-US" sz="2400" b="0" i="1" smtClean="0">
                          <a:latin typeface="Cambria Math" panose="02040503050406030204" pitchFamily="18" charset="0"/>
                        </a:rPr>
                        <m:t>=1+2=3 </m:t>
                      </m:r>
                      <m:r>
                        <m:rPr>
                          <m:nor/>
                        </m:rPr>
                        <a:rPr lang="en-US" dirty="0">
                          <a:latin typeface="Calibri" panose="020F0502020204030204" pitchFamily="34" charset="0"/>
                        </a:rPr>
                        <m:t>k</m:t>
                      </m:r>
                      <m:r>
                        <m:rPr>
                          <m:nor/>
                        </m:rPr>
                        <a:rPr lang="el-GR" dirty="0">
                          <a:latin typeface="Calibri" panose="020F0502020204030204" pitchFamily="34" charset="0"/>
                        </a:rPr>
                        <m:t>Ω</m:t>
                      </m:r>
                    </m:oMath>
                  </m:oMathPara>
                </a14:m>
                <a:endParaRPr lang="en-US" dirty="0"/>
              </a:p>
            </p:txBody>
          </p:sp>
        </mc:Choice>
        <mc:Fallback xmlns="">
          <p:sp>
            <p:nvSpPr>
              <p:cNvPr id="18" name="TextBox 17">
                <a:extLst>
                  <a:ext uri="{FF2B5EF4-FFF2-40B4-BE49-F238E27FC236}">
                    <a16:creationId xmlns:a16="http://schemas.microsoft.com/office/drawing/2014/main" id="{64F7180E-621F-8C16-15EB-2BD81E10F131}"/>
                  </a:ext>
                </a:extLst>
              </p:cNvPr>
              <p:cNvSpPr txBox="1">
                <a:spLocks noRot="1" noChangeAspect="1" noMove="1" noResize="1" noEditPoints="1" noAdjustHandles="1" noChangeArrowheads="1" noChangeShapeType="1" noTextEdit="1"/>
              </p:cNvSpPr>
              <p:nvPr/>
            </p:nvSpPr>
            <p:spPr>
              <a:xfrm>
                <a:off x="1926585" y="4653202"/>
                <a:ext cx="4128791" cy="490199"/>
              </a:xfrm>
              <a:prstGeom prst="rect">
                <a:avLst/>
              </a:prstGeom>
              <a:blipFill>
                <a:blip r:embed="rId4"/>
                <a:stretch>
                  <a:fillRect l="-307" r="-307" b="-12500"/>
                </a:stretch>
              </a:blipFill>
              <a:ln w="12700" cap="flat">
                <a:noFill/>
                <a:miter lim="400000"/>
              </a:ln>
              <a:effectLst/>
            </p:spPr>
            <p:txBody>
              <a:bodyPr/>
              <a:lstStyle/>
              <a:p>
                <a:r>
                  <a:rPr lang="en-US">
                    <a:noFill/>
                  </a:rPr>
                  <a:t> </a:t>
                </a:r>
              </a:p>
            </p:txBody>
          </p:sp>
        </mc:Fallback>
      </mc:AlternateContent>
      <p:pic>
        <p:nvPicPr>
          <p:cNvPr id="5" name="Picture 4">
            <a:extLst>
              <a:ext uri="{FF2B5EF4-FFF2-40B4-BE49-F238E27FC236}">
                <a16:creationId xmlns:a16="http://schemas.microsoft.com/office/drawing/2014/main" id="{DAB87D40-5DB5-51D6-A338-C7B6384D0D1F}"/>
              </a:ext>
            </a:extLst>
          </p:cNvPr>
          <p:cNvPicPr>
            <a:picLocks noChangeAspect="1"/>
          </p:cNvPicPr>
          <p:nvPr/>
        </p:nvPicPr>
        <p:blipFill>
          <a:blip r:embed="rId5"/>
          <a:stretch>
            <a:fillRect/>
          </a:stretch>
        </p:blipFill>
        <p:spPr>
          <a:xfrm>
            <a:off x="6350061" y="4615319"/>
            <a:ext cx="1991921" cy="1938779"/>
          </a:xfrm>
          <a:prstGeom prst="rect">
            <a:avLst/>
          </a:prstGeom>
        </p:spPr>
      </p:pic>
      <p:sp>
        <p:nvSpPr>
          <p:cNvPr id="16" name="TextBox 15">
            <a:extLst>
              <a:ext uri="{FF2B5EF4-FFF2-40B4-BE49-F238E27FC236}">
                <a16:creationId xmlns:a16="http://schemas.microsoft.com/office/drawing/2014/main" id="{3755F83A-785F-0A97-EF9A-B838E53F0AF3}"/>
              </a:ext>
            </a:extLst>
          </p:cNvPr>
          <p:cNvSpPr txBox="1"/>
          <p:nvPr/>
        </p:nvSpPr>
        <p:spPr>
          <a:xfrm>
            <a:off x="378124" y="5123043"/>
            <a:ext cx="4680284"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(b) Apply Ohm’s Law,</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295D10C-FCFB-0817-996A-E9BA956C3D55}"/>
                  </a:ext>
                </a:extLst>
              </p:cNvPr>
              <p:cNvSpPr txBox="1"/>
              <p:nvPr/>
            </p:nvSpPr>
            <p:spPr>
              <a:xfrm>
                <a:off x="323800" y="5657830"/>
                <a:ext cx="4680284" cy="9210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836967"/>
                          </a:solidFill>
                          <a:latin typeface="Cambria Math" panose="02040503050406030204" pitchFamily="18" charset="0"/>
                        </a:rPr>
                        <m:t>𝑖</m:t>
                      </m:r>
                      <m:r>
                        <a:rPr lang="en-US" sz="2400" b="0" i="1" smtClean="0">
                          <a:solidFill>
                            <a:srgbClr val="836967"/>
                          </a:solidFill>
                          <a:latin typeface="Cambria Math" panose="02040503050406030204" pitchFamily="18" charset="0"/>
                        </a:rPr>
                        <m:t>=</m:t>
                      </m:r>
                      <m:f>
                        <m:fPr>
                          <m:ctrlPr>
                            <a:rPr lang="en-US" sz="2400" i="1" smtClean="0">
                              <a:solidFill>
                                <a:srgbClr val="836967"/>
                              </a:solidFill>
                              <a:latin typeface="Cambria Math" panose="02040503050406030204" pitchFamily="18" charset="0"/>
                            </a:rPr>
                          </m:ctrlPr>
                        </m:fPr>
                        <m:num>
                          <m:r>
                            <a:rPr lang="en-US" sz="2400" i="1">
                              <a:latin typeface="Cambria Math" panose="02040503050406030204" pitchFamily="18" charset="0"/>
                            </a:rPr>
                            <m:t>𝑉</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𝑒𝑞</m:t>
                              </m:r>
                            </m:sub>
                          </m:sSub>
                        </m:den>
                      </m:f>
                      <m:r>
                        <a:rPr lang="en-US" i="1">
                          <a:solidFill>
                            <a:srgbClr val="836967"/>
                          </a:solidFill>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b="0" i="1" smtClean="0">
                              <a:solidFill>
                                <a:srgbClr val="836967"/>
                              </a:solidFill>
                              <a:latin typeface="Cambria Math" panose="02040503050406030204" pitchFamily="18" charset="0"/>
                            </a:rPr>
                            <m:t>15</m:t>
                          </m:r>
                          <m:r>
                            <m:rPr>
                              <m:nor/>
                            </m:rPr>
                            <a:rPr lang="en-US" b="0" i="0" smtClean="0">
                              <a:solidFill>
                                <a:srgbClr val="836967"/>
                              </a:solidFill>
                              <a:latin typeface="Cambria Math" panose="02040503050406030204" pitchFamily="18" charset="0"/>
                            </a:rPr>
                            <m:t>V</m:t>
                          </m:r>
                        </m:num>
                        <m:den>
                          <m:r>
                            <a:rPr lang="en-US" b="0" i="1" smtClean="0">
                              <a:latin typeface="Cambria Math" panose="02040503050406030204" pitchFamily="18" charset="0"/>
                            </a:rPr>
                            <m:t>3</m:t>
                          </m:r>
                          <m:r>
                            <m:rPr>
                              <m:nor/>
                            </m:rPr>
                            <a:rPr lang="en-US" dirty="0">
                              <a:latin typeface="Calibri" panose="020F0502020204030204" pitchFamily="34" charset="0"/>
                            </a:rPr>
                            <m:t>k</m:t>
                          </m:r>
                          <m:r>
                            <m:rPr>
                              <m:nor/>
                            </m:rPr>
                            <a:rPr lang="el-GR" dirty="0">
                              <a:latin typeface="Calibri" panose="020F0502020204030204" pitchFamily="34" charset="0"/>
                            </a:rPr>
                            <m:t>Ω</m:t>
                          </m:r>
                        </m:den>
                      </m:f>
                      <m:r>
                        <a:rPr lang="en-US" b="0" i="1" smtClean="0">
                          <a:latin typeface="Cambria Math" panose="02040503050406030204" pitchFamily="18" charset="0"/>
                        </a:rPr>
                        <m:t>=5 </m:t>
                      </m:r>
                      <m:r>
                        <a:rPr lang="en-US" b="0" i="1" smtClean="0">
                          <a:latin typeface="Cambria Math" panose="02040503050406030204" pitchFamily="18" charset="0"/>
                        </a:rPr>
                        <m:t>𝑚𝐴</m:t>
                      </m:r>
                    </m:oMath>
                  </m:oMathPara>
                </a14:m>
                <a:endParaRPr lang="en-US" dirty="0"/>
              </a:p>
            </p:txBody>
          </p:sp>
        </mc:Choice>
        <mc:Fallback xmlns="">
          <p:sp>
            <p:nvSpPr>
              <p:cNvPr id="19" name="TextBox 18">
                <a:extLst>
                  <a:ext uri="{FF2B5EF4-FFF2-40B4-BE49-F238E27FC236}">
                    <a16:creationId xmlns:a16="http://schemas.microsoft.com/office/drawing/2014/main" id="{9295D10C-FCFB-0817-996A-E9BA956C3D55}"/>
                  </a:ext>
                </a:extLst>
              </p:cNvPr>
              <p:cNvSpPr txBox="1">
                <a:spLocks noRot="1" noChangeAspect="1" noMove="1" noResize="1" noEditPoints="1" noAdjustHandles="1" noChangeArrowheads="1" noChangeShapeType="1" noTextEdit="1"/>
              </p:cNvSpPr>
              <p:nvPr/>
            </p:nvSpPr>
            <p:spPr>
              <a:xfrm>
                <a:off x="323800" y="5657830"/>
                <a:ext cx="4680284" cy="921086"/>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pic>
        <p:nvPicPr>
          <p:cNvPr id="20" name="Picture 19" descr="A black line with black text&#10;&#10;Description automatically generated">
            <a:extLst>
              <a:ext uri="{FF2B5EF4-FFF2-40B4-BE49-F238E27FC236}">
                <a16:creationId xmlns:a16="http://schemas.microsoft.com/office/drawing/2014/main" id="{2C2F23C8-27D2-EDBE-6389-6FD50BCB68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0205" y="3333452"/>
            <a:ext cx="852403" cy="407118"/>
          </a:xfrm>
          <a:prstGeom prst="rect">
            <a:avLst/>
          </a:prstGeom>
        </p:spPr>
      </p:pic>
      <p:sp>
        <p:nvSpPr>
          <p:cNvPr id="23" name="TextBox 22">
            <a:extLst>
              <a:ext uri="{FF2B5EF4-FFF2-40B4-BE49-F238E27FC236}">
                <a16:creationId xmlns:a16="http://schemas.microsoft.com/office/drawing/2014/main" id="{BE90EA55-5E71-31B4-C6D9-F2AE7BFEC4A8}"/>
              </a:ext>
            </a:extLst>
          </p:cNvPr>
          <p:cNvSpPr txBox="1"/>
          <p:nvPr/>
        </p:nvSpPr>
        <p:spPr>
          <a:xfrm>
            <a:off x="6188781" y="5918318"/>
            <a:ext cx="809513"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15 V</a:t>
            </a:r>
          </a:p>
        </p:txBody>
      </p:sp>
    </p:spTree>
    <p:extLst>
      <p:ext uri="{BB962C8B-B14F-4D97-AF65-F5344CB8AC3E}">
        <p14:creationId xmlns:p14="http://schemas.microsoft.com/office/powerpoint/2010/main" val="29619233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23" y="303902"/>
            <a:ext cx="7772400" cy="431214"/>
          </a:xfrm>
        </p:spPr>
        <p:txBody>
          <a:bodyPr/>
          <a:lstStyle/>
          <a:p>
            <a:r>
              <a:rPr lang="en-US" sz="3200" b="1" dirty="0"/>
              <a:t>Example</a:t>
            </a:r>
            <a:endParaRPr lang="en-US" sz="1800" b="1" dirty="0"/>
          </a:p>
        </p:txBody>
      </p:sp>
      <p:sp>
        <p:nvSpPr>
          <p:cNvPr id="11" name="Rectangle 10"/>
          <p:cNvSpPr/>
          <p:nvPr/>
        </p:nvSpPr>
        <p:spPr>
          <a:xfrm>
            <a:off x="4809540" y="4200488"/>
            <a:ext cx="3795316" cy="338554"/>
          </a:xfrm>
          <a:prstGeom prst="rect">
            <a:avLst/>
          </a:prstGeom>
        </p:spPr>
        <p:txBody>
          <a:bodyPr wrap="square">
            <a:spAutoFit/>
          </a:bodyPr>
          <a:lstStyle/>
          <a:p>
            <a:pPr marL="0" marR="0" algn="ctr">
              <a:spcBef>
                <a:spcPts val="600"/>
              </a:spcBef>
              <a:spcAft>
                <a:spcPts val="60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Resistors in Series</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C198947-FDA6-6D1D-EC77-A13421EB672F}"/>
                  </a:ext>
                </a:extLst>
              </p:cNvPr>
              <p:cNvSpPr txBox="1"/>
              <p:nvPr/>
            </p:nvSpPr>
            <p:spPr>
              <a:xfrm>
                <a:off x="151941" y="1177074"/>
                <a:ext cx="8060166"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buNone/>
                </a:pPr>
                <a:r>
                  <a:rPr lang="en-US" sz="1800" b="1" dirty="0"/>
                  <a:t>Solution:</a:t>
                </a:r>
              </a:p>
              <a:p>
                <a:pPr marL="0" indent="0">
                  <a:buNone/>
                </a:pPr>
                <a:r>
                  <a:rPr lang="en-US" sz="2000" dirty="0"/>
                  <a:t>Another approach is to find the current </a:t>
                </a:r>
                <a14:m>
                  <m:oMath xmlns:m="http://schemas.openxmlformats.org/officeDocument/2006/math">
                    <m:r>
                      <a:rPr lang="en-US" sz="2000" b="0" i="1" smtClean="0">
                        <a:latin typeface="Cambria Math" panose="02040503050406030204" pitchFamily="18" charset="0"/>
                      </a:rPr>
                      <m:t>𝑖</m:t>
                    </m:r>
                  </m:oMath>
                </a14:m>
                <a:r>
                  <a:rPr lang="en-US" sz="2000" dirty="0"/>
                  <a:t> and the total resistance become, </a:t>
                </a:r>
              </a:p>
            </p:txBody>
          </p:sp>
        </mc:Choice>
        <mc:Fallback xmlns="">
          <p:sp>
            <p:nvSpPr>
              <p:cNvPr id="19" name="TextBox 18">
                <a:extLst>
                  <a:ext uri="{FF2B5EF4-FFF2-40B4-BE49-F238E27FC236}">
                    <a16:creationId xmlns:a16="http://schemas.microsoft.com/office/drawing/2014/main" id="{5C198947-FDA6-6D1D-EC77-A13421EB672F}"/>
                  </a:ext>
                </a:extLst>
              </p:cNvPr>
              <p:cNvSpPr txBox="1">
                <a:spLocks noRot="1" noChangeAspect="1" noMove="1" noResize="1" noEditPoints="1" noAdjustHandles="1" noChangeArrowheads="1" noChangeShapeType="1" noTextEdit="1"/>
              </p:cNvSpPr>
              <p:nvPr/>
            </p:nvSpPr>
            <p:spPr>
              <a:xfrm>
                <a:off x="151941" y="1177074"/>
                <a:ext cx="8060166" cy="677108"/>
              </a:xfrm>
              <a:prstGeom prst="rect">
                <a:avLst/>
              </a:prstGeom>
              <a:blipFill>
                <a:blip r:embed="rId2"/>
                <a:stretch>
                  <a:fillRect l="-945" t="-3704" b="-16667"/>
                </a:stretch>
              </a:blipFill>
              <a:ln w="12700" cap="flat">
                <a:noFill/>
                <a:miter lim="400000"/>
              </a:ln>
              <a:effectLst/>
            </p:spPr>
            <p:txBody>
              <a:bodyPr/>
              <a:lstStyle/>
              <a:p>
                <a:r>
                  <a:rPr lang="en-US">
                    <a:noFill/>
                  </a:rPr>
                  <a:t> </a:t>
                </a:r>
              </a:p>
            </p:txBody>
          </p:sp>
        </mc:Fallback>
      </mc:AlternateContent>
      <p:pic>
        <p:nvPicPr>
          <p:cNvPr id="21" name="Picture 20" descr="A diagram of a circuit&#10;&#10;Description automatically generated">
            <a:extLst>
              <a:ext uri="{FF2B5EF4-FFF2-40B4-BE49-F238E27FC236}">
                <a16:creationId xmlns:a16="http://schemas.microsoft.com/office/drawing/2014/main" id="{8D398EBB-9F0A-B6AC-1966-276B4FE8D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115" y="1809238"/>
            <a:ext cx="3441700" cy="236220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72A690B-DBB5-E2EE-FBDF-47D3CF21484E}"/>
                  </a:ext>
                </a:extLst>
              </p:cNvPr>
              <p:cNvSpPr txBox="1"/>
              <p:nvPr/>
            </p:nvSpPr>
            <p:spPr>
              <a:xfrm>
                <a:off x="984716" y="1954314"/>
                <a:ext cx="1758484" cy="6685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𝑅</m:t>
                          </m:r>
                        </m:e>
                        <m:sub>
                          <m:r>
                            <m:rPr>
                              <m:sty m:val="p"/>
                            </m:rPr>
                            <a:rPr lang="en-US" sz="2000">
                              <a:latin typeface="Cambria Math" panose="02040503050406030204" pitchFamily="18" charset="0"/>
                            </a:rPr>
                            <m:t>eq</m:t>
                          </m:r>
                        </m:sub>
                      </m:sSub>
                      <m:r>
                        <a:rPr lang="en-US" sz="2000" b="0" i="1" smtClean="0">
                          <a:solidFill>
                            <a:srgbClr val="836967"/>
                          </a:solidFill>
                          <a:latin typeface="Cambria Math" panose="02040503050406030204" pitchFamily="18" charset="0"/>
                        </a:rPr>
                        <m:t>=</m:t>
                      </m:r>
                      <m:f>
                        <m:fPr>
                          <m:ctrlPr>
                            <a:rPr lang="en-US" sz="2000" i="1" smtClean="0">
                              <a:solidFill>
                                <a:srgbClr val="836967"/>
                              </a:solidFill>
                              <a:latin typeface="Cambria Math" panose="02040503050406030204" pitchFamily="18" charset="0"/>
                            </a:rPr>
                          </m:ctrlPr>
                        </m:fPr>
                        <m:num>
                          <m:r>
                            <a:rPr lang="en-US" sz="2000" i="1">
                              <a:latin typeface="Cambria Math" panose="02040503050406030204" pitchFamily="18" charset="0"/>
                            </a:rPr>
                            <m:t>𝑉</m:t>
                          </m:r>
                        </m:num>
                        <m:den>
                          <m:r>
                            <a:rPr lang="en-US" sz="2000" i="1">
                              <a:latin typeface="Cambria Math" panose="02040503050406030204" pitchFamily="18" charset="0"/>
                            </a:rPr>
                            <m:t>𝑖</m:t>
                          </m:r>
                        </m:den>
                      </m:f>
                    </m:oMath>
                  </m:oMathPara>
                </a14:m>
                <a:endParaRPr lang="en-US" sz="2000" dirty="0"/>
              </a:p>
            </p:txBody>
          </p:sp>
        </mc:Choice>
        <mc:Fallback xmlns="">
          <p:sp>
            <p:nvSpPr>
              <p:cNvPr id="22" name="TextBox 21">
                <a:extLst>
                  <a:ext uri="{FF2B5EF4-FFF2-40B4-BE49-F238E27FC236}">
                    <a16:creationId xmlns:a16="http://schemas.microsoft.com/office/drawing/2014/main" id="{272A690B-DBB5-E2EE-FBDF-47D3CF21484E}"/>
                  </a:ext>
                </a:extLst>
              </p:cNvPr>
              <p:cNvSpPr txBox="1">
                <a:spLocks noRot="1" noChangeAspect="1" noMove="1" noResize="1" noEditPoints="1" noAdjustHandles="1" noChangeArrowheads="1" noChangeShapeType="1" noTextEdit="1"/>
              </p:cNvSpPr>
              <p:nvPr/>
            </p:nvSpPr>
            <p:spPr>
              <a:xfrm>
                <a:off x="984716" y="1954314"/>
                <a:ext cx="1758484" cy="668516"/>
              </a:xfrm>
              <a:prstGeom prst="rect">
                <a:avLst/>
              </a:prstGeom>
              <a:blipFill>
                <a:blip r:embed="rId4"/>
                <a:stretch>
                  <a:fillRect b="-5660"/>
                </a:stretch>
              </a:blipFill>
              <a:ln w="12700" cap="flat">
                <a:noFill/>
                <a:miter lim="400000"/>
              </a:ln>
              <a:effectLst/>
            </p:spPr>
            <p:txBody>
              <a:bodyPr/>
              <a:lstStyle/>
              <a:p>
                <a:r>
                  <a:rPr lang="en-US">
                    <a:noFill/>
                  </a:rPr>
                  <a:t> </a:t>
                </a:r>
              </a:p>
            </p:txBody>
          </p:sp>
        </mc:Fallback>
      </mc:AlternateContent>
      <p:sp>
        <p:nvSpPr>
          <p:cNvPr id="24" name="TextBox 23">
            <a:extLst>
              <a:ext uri="{FF2B5EF4-FFF2-40B4-BE49-F238E27FC236}">
                <a16:creationId xmlns:a16="http://schemas.microsoft.com/office/drawing/2014/main" id="{1B22A48E-9DC4-5742-ABB4-34FD705888AF}"/>
              </a:ext>
            </a:extLst>
          </p:cNvPr>
          <p:cNvSpPr txBox="1"/>
          <p:nvPr/>
        </p:nvSpPr>
        <p:spPr>
          <a:xfrm>
            <a:off x="237540" y="2550135"/>
            <a:ext cx="45720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Apply KVL</a:t>
            </a:r>
            <a:r>
              <a:rPr lang="en-US" sz="2400" dirty="0"/>
              <a:t>,</a:t>
            </a:r>
            <a:endParaRPr lang="en-US"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9FD1128-9606-3615-4E61-740D3D2471B3}"/>
                  </a:ext>
                </a:extLst>
              </p:cNvPr>
              <p:cNvSpPr txBox="1"/>
              <p:nvPr/>
            </p:nvSpPr>
            <p:spPr>
              <a:xfrm>
                <a:off x="402733" y="3156102"/>
                <a:ext cx="457200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a:rPr lang="en-US" sz="2400" smtClean="0">
                          <a:latin typeface="Cambria Math" panose="02040503050406030204" pitchFamily="18" charset="0"/>
                        </a:rPr>
                        <m:t>−</m:t>
                      </m:r>
                      <m:r>
                        <a:rPr lang="en-US" sz="2400" i="1">
                          <a:latin typeface="Cambria Math" panose="02040503050406030204" pitchFamily="18" charset="0"/>
                        </a:rPr>
                        <m:t>𝑉</m:t>
                      </m:r>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𝑅</m:t>
                          </m:r>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𝑅</m:t>
                          </m:r>
                          <m:r>
                            <a:rPr lang="en-US" sz="2400" i="0">
                              <a:latin typeface="Cambria Math" panose="02040503050406030204" pitchFamily="18" charset="0"/>
                            </a:rPr>
                            <m:t>2</m:t>
                          </m:r>
                        </m:sub>
                      </m:sSub>
                      <m:r>
                        <a:rPr lang="en-US" sz="2400" b="0" i="0" smtClean="0">
                          <a:latin typeface="Cambria Math" panose="02040503050406030204" pitchFamily="18" charset="0"/>
                        </a:rPr>
                        <m:t>=</m:t>
                      </m:r>
                      <m:r>
                        <a:rPr lang="en-US" sz="2400" i="0">
                          <a:latin typeface="Cambria Math" panose="02040503050406030204" pitchFamily="18" charset="0"/>
                        </a:rPr>
                        <m:t>0</m:t>
                      </m:r>
                    </m:oMath>
                  </m:oMathPara>
                </a14:m>
                <a:endParaRPr lang="en-US" sz="2400" dirty="0"/>
              </a:p>
            </p:txBody>
          </p:sp>
        </mc:Choice>
        <mc:Fallback xmlns="">
          <p:sp>
            <p:nvSpPr>
              <p:cNvPr id="26" name="TextBox 25">
                <a:extLst>
                  <a:ext uri="{FF2B5EF4-FFF2-40B4-BE49-F238E27FC236}">
                    <a16:creationId xmlns:a16="http://schemas.microsoft.com/office/drawing/2014/main" id="{59FD1128-9606-3615-4E61-740D3D2471B3}"/>
                  </a:ext>
                </a:extLst>
              </p:cNvPr>
              <p:cNvSpPr txBox="1">
                <a:spLocks noRot="1" noChangeAspect="1" noMove="1" noResize="1" noEditPoints="1" noAdjustHandles="1" noChangeArrowheads="1" noChangeShapeType="1" noTextEdit="1"/>
              </p:cNvSpPr>
              <p:nvPr/>
            </p:nvSpPr>
            <p:spPr>
              <a:xfrm>
                <a:off x="402733" y="3156102"/>
                <a:ext cx="4572000" cy="461665"/>
              </a:xfrm>
              <a:prstGeom prst="rect">
                <a:avLst/>
              </a:prstGeom>
              <a:blipFill>
                <a:blip r:embed="rId5"/>
                <a:stretch>
                  <a:fillRect b="-270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681C53D-D4D4-FD7E-34D3-65D2A79B2DE9}"/>
                  </a:ext>
                </a:extLst>
              </p:cNvPr>
              <p:cNvSpPr txBox="1"/>
              <p:nvPr/>
            </p:nvSpPr>
            <p:spPr>
              <a:xfrm>
                <a:off x="343566" y="4032979"/>
                <a:ext cx="4690334"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a:rPr lang="en-US" i="1">
                          <a:solidFill>
                            <a:srgbClr val="836967"/>
                          </a:solidFill>
                          <a:latin typeface="Cambria Math" panose="02040503050406030204" pitchFamily="18" charset="0"/>
                        </a:rPr>
                        <m:t>𝑉</m:t>
                      </m:r>
                      <m:r>
                        <a:rPr lang="en-US" i="1">
                          <a:solidFill>
                            <a:srgbClr val="836967"/>
                          </a:solidFill>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solidFill>
                                <a:srgbClr val="836967"/>
                              </a:solidFill>
                              <a:latin typeface="Cambria Math" panose="02040503050406030204" pitchFamily="18" charset="0"/>
                            </a:rPr>
                            <m:t>𝑅</m:t>
                          </m:r>
                        </m:e>
                        <m:sub>
                          <m:r>
                            <a:rPr lang="en-US" i="1">
                              <a:solidFill>
                                <a:srgbClr val="836967"/>
                              </a:solidFill>
                              <a:latin typeface="Cambria Math" panose="02040503050406030204" pitchFamily="18" charset="0"/>
                            </a:rPr>
                            <m:t>1</m:t>
                          </m:r>
                        </m:sub>
                      </m:sSub>
                      <m:r>
                        <a:rPr lang="en-US" i="1">
                          <a:solidFill>
                            <a:srgbClr val="836967"/>
                          </a:solidFill>
                          <a:latin typeface="Cambria Math" panose="02040503050406030204" pitchFamily="18" charset="0"/>
                        </a:rPr>
                        <m:t>𝑖</m:t>
                      </m:r>
                      <m:r>
                        <a:rPr lang="en-US" i="1">
                          <a:solidFill>
                            <a:srgbClr val="836967"/>
                          </a:solidFill>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solidFill>
                                <a:srgbClr val="836967"/>
                              </a:solidFill>
                              <a:latin typeface="Cambria Math" panose="02040503050406030204" pitchFamily="18" charset="0"/>
                            </a:rPr>
                            <m:t>𝑅</m:t>
                          </m:r>
                        </m:e>
                        <m:sub>
                          <m:r>
                            <a:rPr lang="en-US" i="1">
                              <a:solidFill>
                                <a:srgbClr val="836967"/>
                              </a:solidFill>
                              <a:latin typeface="Cambria Math" panose="02040503050406030204" pitchFamily="18" charset="0"/>
                            </a:rPr>
                            <m:t>2</m:t>
                          </m:r>
                        </m:sub>
                      </m:sSub>
                      <m:r>
                        <a:rPr lang="en-US" i="1">
                          <a:solidFill>
                            <a:srgbClr val="836967"/>
                          </a:solidFill>
                          <a:latin typeface="Cambria Math" panose="02040503050406030204" pitchFamily="18" charset="0"/>
                        </a:rPr>
                        <m:t>𝑖</m:t>
                      </m:r>
                      <m:r>
                        <a:rPr lang="en-US" i="1">
                          <a:solidFill>
                            <a:srgbClr val="836967"/>
                          </a:solidFill>
                          <a:latin typeface="Cambria Math" panose="02040503050406030204" pitchFamily="18" charset="0"/>
                        </a:rPr>
                        <m:t>=</m:t>
                      </m:r>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solidFill>
                                    <a:srgbClr val="836967"/>
                                  </a:solidFill>
                                  <a:latin typeface="Cambria Math" panose="02040503050406030204" pitchFamily="18" charset="0"/>
                                </a:rPr>
                                <m:t>𝑅</m:t>
                              </m:r>
                            </m:e>
                            <m:sub>
                              <m:r>
                                <a:rPr lang="en-US" i="1">
                                  <a:solidFill>
                                    <a:srgbClr val="836967"/>
                                  </a:solidFill>
                                  <a:latin typeface="Cambria Math" panose="02040503050406030204" pitchFamily="18" charset="0"/>
                                </a:rPr>
                                <m:t>1</m:t>
                              </m:r>
                            </m:sub>
                          </m:sSub>
                          <m:r>
                            <a:rPr lang="en-US" i="1">
                              <a:solidFill>
                                <a:srgbClr val="836967"/>
                              </a:solidFill>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solidFill>
                                    <a:srgbClr val="836967"/>
                                  </a:solidFill>
                                  <a:latin typeface="Cambria Math" panose="02040503050406030204" pitchFamily="18" charset="0"/>
                                </a:rPr>
                                <m:t>𝑅</m:t>
                              </m:r>
                            </m:e>
                            <m:sub>
                              <m:r>
                                <a:rPr lang="en-US" i="1">
                                  <a:solidFill>
                                    <a:srgbClr val="836967"/>
                                  </a:solidFill>
                                  <a:latin typeface="Cambria Math" panose="02040503050406030204" pitchFamily="18" charset="0"/>
                                </a:rPr>
                                <m:t>2</m:t>
                              </m:r>
                            </m:sub>
                          </m:sSub>
                        </m:e>
                      </m:d>
                      <m:r>
                        <a:rPr lang="en-US" i="1">
                          <a:solidFill>
                            <a:srgbClr val="836967"/>
                          </a:solidFill>
                          <a:latin typeface="Cambria Math" panose="02040503050406030204" pitchFamily="18" charset="0"/>
                        </a:rPr>
                        <m:t>𝑖</m:t>
                      </m:r>
                    </m:oMath>
                  </m:oMathPara>
                </a14:m>
                <a:endParaRPr lang="en-US" i="1" dirty="0">
                  <a:solidFill>
                    <a:srgbClr val="836967"/>
                  </a:solidFill>
                  <a:latin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7681C53D-D4D4-FD7E-34D3-65D2A79B2DE9}"/>
                  </a:ext>
                </a:extLst>
              </p:cNvPr>
              <p:cNvSpPr txBox="1">
                <a:spLocks noRot="1" noChangeAspect="1" noMove="1" noResize="1" noEditPoints="1" noAdjustHandles="1" noChangeArrowheads="1" noChangeShapeType="1" noTextEdit="1"/>
              </p:cNvSpPr>
              <p:nvPr/>
            </p:nvSpPr>
            <p:spPr>
              <a:xfrm>
                <a:off x="343566" y="4032979"/>
                <a:ext cx="4690334" cy="461665"/>
              </a:xfrm>
              <a:prstGeom prst="rect">
                <a:avLst/>
              </a:prstGeom>
              <a:blipFill>
                <a:blip r:embed="rId6"/>
                <a:stretch>
                  <a:fillRect l="-270"/>
                </a:stretch>
              </a:blipFill>
              <a:ln w="12700" cap="flat">
                <a:noFill/>
                <a:miter lim="400000"/>
              </a:ln>
              <a:effectLst/>
            </p:spPr>
            <p:txBody>
              <a:bodyPr/>
              <a:lstStyle/>
              <a:p>
                <a:r>
                  <a:rPr lang="en-US">
                    <a:noFill/>
                  </a:rPr>
                  <a:t> </a:t>
                </a:r>
              </a:p>
            </p:txBody>
          </p:sp>
        </mc:Fallback>
      </mc:AlternateContent>
      <p:sp>
        <p:nvSpPr>
          <p:cNvPr id="28" name="TextBox 27">
            <a:extLst>
              <a:ext uri="{FF2B5EF4-FFF2-40B4-BE49-F238E27FC236}">
                <a16:creationId xmlns:a16="http://schemas.microsoft.com/office/drawing/2014/main" id="{2B34822C-9CB0-88B8-6626-87C3BDD8D9D0}"/>
              </a:ext>
            </a:extLst>
          </p:cNvPr>
          <p:cNvSpPr txBox="1"/>
          <p:nvPr/>
        </p:nvSpPr>
        <p:spPr>
          <a:xfrm>
            <a:off x="275583" y="3603383"/>
            <a:ext cx="4647302"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Apply Ohm's Law</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4DA0E14-2025-58D0-83C4-E1E5503D8107}"/>
                  </a:ext>
                </a:extLst>
              </p:cNvPr>
              <p:cNvSpPr txBox="1"/>
              <p:nvPr/>
            </p:nvSpPr>
            <p:spPr>
              <a:xfrm>
                <a:off x="327431" y="4532756"/>
                <a:ext cx="4647302"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(b) Solve for </a:t>
                </a:r>
                <a14:m>
                  <m:oMath xmlns:m="http://schemas.openxmlformats.org/officeDocument/2006/math">
                    <m:r>
                      <a:rPr lang="en-US" sz="2000" i="1" smtClean="0">
                        <a:latin typeface="Cambria Math" panose="02040503050406030204" pitchFamily="18" charset="0"/>
                      </a:rPr>
                      <m:t>𝑖</m:t>
                    </m:r>
                  </m:oMath>
                </a14:m>
                <a:r>
                  <a:rPr lang="en-US" sz="2000" dirty="0"/>
                  <a:t>,</a:t>
                </a:r>
              </a:p>
            </p:txBody>
          </p:sp>
        </mc:Choice>
        <mc:Fallback xmlns="">
          <p:sp>
            <p:nvSpPr>
              <p:cNvPr id="29" name="TextBox 28">
                <a:extLst>
                  <a:ext uri="{FF2B5EF4-FFF2-40B4-BE49-F238E27FC236}">
                    <a16:creationId xmlns:a16="http://schemas.microsoft.com/office/drawing/2014/main" id="{D4DA0E14-2025-58D0-83C4-E1E5503D8107}"/>
                  </a:ext>
                </a:extLst>
              </p:cNvPr>
              <p:cNvSpPr txBox="1">
                <a:spLocks noRot="1" noChangeAspect="1" noMove="1" noResize="1" noEditPoints="1" noAdjustHandles="1" noChangeArrowheads="1" noChangeShapeType="1" noTextEdit="1"/>
              </p:cNvSpPr>
              <p:nvPr/>
            </p:nvSpPr>
            <p:spPr>
              <a:xfrm>
                <a:off x="327431" y="4532756"/>
                <a:ext cx="4647302" cy="400110"/>
              </a:xfrm>
              <a:prstGeom prst="rect">
                <a:avLst/>
              </a:prstGeom>
              <a:blipFill>
                <a:blip r:embed="rId7"/>
                <a:stretch>
                  <a:fillRect l="-1362" t="-9375" b="-2500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5E8B8C6-446A-70B9-D712-C0FFDD7FD8D9}"/>
                  </a:ext>
                </a:extLst>
              </p:cNvPr>
              <p:cNvSpPr txBox="1"/>
              <p:nvPr/>
            </p:nvSpPr>
            <p:spPr>
              <a:xfrm>
                <a:off x="280276" y="5040026"/>
                <a:ext cx="5039956" cy="8785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solidFill>
                            <a:srgbClr val="836967"/>
                          </a:solidFill>
                          <a:latin typeface="Cambria Math" panose="02040503050406030204" pitchFamily="18" charset="0"/>
                        </a:rPr>
                        <m:t>𝑖</m:t>
                      </m:r>
                      <m:r>
                        <a:rPr lang="en-US" sz="2400" b="0" i="1" smtClean="0">
                          <a:solidFill>
                            <a:srgbClr val="836967"/>
                          </a:solidFill>
                          <a:latin typeface="Cambria Math" panose="02040503050406030204" pitchFamily="18" charset="0"/>
                        </a:rPr>
                        <m:t>=</m:t>
                      </m:r>
                      <m:f>
                        <m:fPr>
                          <m:ctrlPr>
                            <a:rPr lang="en-US" sz="2400" i="1" smtClean="0">
                              <a:solidFill>
                                <a:srgbClr val="836967"/>
                              </a:solidFill>
                              <a:latin typeface="Cambria Math" panose="02040503050406030204" pitchFamily="18" charset="0"/>
                            </a:rPr>
                          </m:ctrlPr>
                        </m:fPr>
                        <m:num>
                          <m:r>
                            <a:rPr lang="en-US" sz="2400" i="1">
                              <a:latin typeface="Cambria Math" panose="02040503050406030204" pitchFamily="18" charset="0"/>
                            </a:rPr>
                            <m:t>𝑉</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r>
                        <a:rPr lang="en-US" sz="2400" b="0" i="1" smtClean="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b="0" i="1" smtClean="0">
                              <a:solidFill>
                                <a:srgbClr val="836967"/>
                              </a:solidFill>
                              <a:latin typeface="Cambria Math" panose="02040503050406030204" pitchFamily="18" charset="0"/>
                            </a:rPr>
                            <m:t>15</m:t>
                          </m:r>
                          <m:r>
                            <a:rPr lang="en-US" b="0" i="1" smtClean="0">
                              <a:solidFill>
                                <a:srgbClr val="836967"/>
                              </a:solidFill>
                              <a:latin typeface="Cambria Math" panose="02040503050406030204" pitchFamily="18" charset="0"/>
                            </a:rPr>
                            <m:t>𝑉</m:t>
                          </m:r>
                        </m:num>
                        <m:den>
                          <m:r>
                            <a:rPr lang="en-US" b="0" i="1" smtClean="0">
                              <a:latin typeface="Cambria Math" panose="02040503050406030204" pitchFamily="18" charset="0"/>
                            </a:rPr>
                            <m:t>1</m:t>
                          </m:r>
                          <m:r>
                            <m:rPr>
                              <m:nor/>
                            </m:rPr>
                            <a:rPr lang="en-US" dirty="0">
                              <a:latin typeface="Calibri" panose="020F0502020204030204" pitchFamily="34" charset="0"/>
                            </a:rPr>
                            <m:t>k</m:t>
                          </m:r>
                          <m:r>
                            <m:rPr>
                              <m:nor/>
                            </m:rPr>
                            <a:rPr lang="el-GR" dirty="0">
                              <a:latin typeface="Calibri" panose="020F0502020204030204" pitchFamily="34" charset="0"/>
                            </a:rPr>
                            <m:t>Ω</m:t>
                          </m:r>
                          <m:r>
                            <a:rPr lang="en-US" i="1">
                              <a:latin typeface="Cambria Math" panose="02040503050406030204" pitchFamily="18" charset="0"/>
                            </a:rPr>
                            <m:t>+</m:t>
                          </m:r>
                          <m:r>
                            <a:rPr lang="en-US" b="0" i="1" smtClean="0">
                              <a:latin typeface="Cambria Math" panose="02040503050406030204" pitchFamily="18" charset="0"/>
                            </a:rPr>
                            <m:t>2</m:t>
                          </m:r>
                          <m:r>
                            <m:rPr>
                              <m:nor/>
                            </m:rPr>
                            <a:rPr lang="en-US" dirty="0">
                              <a:latin typeface="Calibri" panose="020F0502020204030204" pitchFamily="34" charset="0"/>
                            </a:rPr>
                            <m:t>k</m:t>
                          </m:r>
                          <m:r>
                            <m:rPr>
                              <m:nor/>
                            </m:rPr>
                            <a:rPr lang="el-GR" dirty="0">
                              <a:latin typeface="Calibri" panose="020F0502020204030204" pitchFamily="34" charset="0"/>
                            </a:rPr>
                            <m:t>Ω</m:t>
                          </m:r>
                        </m:den>
                      </m:f>
                      <m:r>
                        <a:rPr lang="en-US" b="0" i="1" smtClean="0">
                          <a:latin typeface="Cambria Math" panose="02040503050406030204" pitchFamily="18" charset="0"/>
                        </a:rPr>
                        <m:t>=5 </m:t>
                      </m:r>
                      <m:r>
                        <a:rPr lang="en-US" b="0" i="1" smtClean="0">
                          <a:latin typeface="Cambria Math" panose="02040503050406030204" pitchFamily="18" charset="0"/>
                        </a:rPr>
                        <m:t>𝑚𝐴</m:t>
                      </m:r>
                    </m:oMath>
                  </m:oMathPara>
                </a14:m>
                <a:endParaRPr lang="en-US" sz="2400" dirty="0"/>
              </a:p>
            </p:txBody>
          </p:sp>
        </mc:Choice>
        <mc:Fallback xmlns="">
          <p:sp>
            <p:nvSpPr>
              <p:cNvPr id="31" name="TextBox 30">
                <a:extLst>
                  <a:ext uri="{FF2B5EF4-FFF2-40B4-BE49-F238E27FC236}">
                    <a16:creationId xmlns:a16="http://schemas.microsoft.com/office/drawing/2014/main" id="{E5E8B8C6-446A-70B9-D712-C0FFDD7FD8D9}"/>
                  </a:ext>
                </a:extLst>
              </p:cNvPr>
              <p:cNvSpPr txBox="1">
                <a:spLocks noRot="1" noChangeAspect="1" noMove="1" noResize="1" noEditPoints="1" noAdjustHandles="1" noChangeArrowheads="1" noChangeShapeType="1" noTextEdit="1"/>
              </p:cNvSpPr>
              <p:nvPr/>
            </p:nvSpPr>
            <p:spPr>
              <a:xfrm>
                <a:off x="280276" y="5040026"/>
                <a:ext cx="5039956" cy="878510"/>
              </a:xfrm>
              <a:prstGeom prst="rect">
                <a:avLst/>
              </a:prstGeom>
              <a:blipFill>
                <a:blip r:embed="rId8"/>
                <a:stretch>
                  <a:fillRect l="-251"/>
                </a:stretch>
              </a:blipFill>
              <a:ln w="12700" cap="flat">
                <a:noFill/>
                <a:miter lim="400000"/>
              </a:ln>
              <a:effec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54419286-5421-703E-D74F-EBEB2F3C0248}"/>
              </a:ext>
            </a:extLst>
          </p:cNvPr>
          <p:cNvSpPr txBox="1"/>
          <p:nvPr/>
        </p:nvSpPr>
        <p:spPr>
          <a:xfrm>
            <a:off x="327430" y="6061386"/>
            <a:ext cx="1352655"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000" dirty="0"/>
              <a:t>(a)hence, </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CD379FF-3F09-A059-7FFA-43EC6EE2577A}"/>
                  </a:ext>
                </a:extLst>
              </p:cNvPr>
              <p:cNvSpPr txBox="1"/>
              <p:nvPr/>
            </p:nvSpPr>
            <p:spPr>
              <a:xfrm>
                <a:off x="1680086" y="6127238"/>
                <a:ext cx="2946944" cy="6768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𝑅</m:t>
                          </m:r>
                        </m:e>
                        <m:sub>
                          <m:r>
                            <m:rPr>
                              <m:sty m:val="p"/>
                            </m:rPr>
                            <a:rPr lang="en-US" sz="2000">
                              <a:latin typeface="Cambria Math" panose="02040503050406030204" pitchFamily="18" charset="0"/>
                            </a:rPr>
                            <m:t>eq</m:t>
                          </m:r>
                        </m:sub>
                      </m:sSub>
                      <m:r>
                        <a:rPr lang="en-US" sz="2000" b="0" i="1" smtClean="0">
                          <a:solidFill>
                            <a:srgbClr val="836967"/>
                          </a:solidFill>
                          <a:latin typeface="Cambria Math" panose="02040503050406030204" pitchFamily="18" charset="0"/>
                        </a:rPr>
                        <m:t>=</m:t>
                      </m:r>
                      <m:f>
                        <m:fPr>
                          <m:ctrlPr>
                            <a:rPr lang="en-US" sz="2000" i="1" smtClean="0">
                              <a:solidFill>
                                <a:srgbClr val="836967"/>
                              </a:solidFill>
                              <a:latin typeface="Cambria Math" panose="02040503050406030204" pitchFamily="18" charset="0"/>
                            </a:rPr>
                          </m:ctrlPr>
                        </m:fPr>
                        <m:num>
                          <m:r>
                            <a:rPr lang="en-US" sz="2000" i="1">
                              <a:latin typeface="Cambria Math" panose="02040503050406030204" pitchFamily="18" charset="0"/>
                            </a:rPr>
                            <m:t>𝑉</m:t>
                          </m:r>
                        </m:num>
                        <m:den>
                          <m:r>
                            <a:rPr lang="en-US" sz="2000" i="1">
                              <a:latin typeface="Cambria Math" panose="02040503050406030204" pitchFamily="18" charset="0"/>
                            </a:rPr>
                            <m:t>𝑖</m:t>
                          </m:r>
                        </m:den>
                      </m:f>
                      <m:r>
                        <a:rPr lang="en-US" sz="2000" b="0" i="1" smtClean="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b="0" i="1" smtClean="0">
                              <a:solidFill>
                                <a:srgbClr val="836967"/>
                              </a:solidFill>
                              <a:latin typeface="Cambria Math" panose="02040503050406030204" pitchFamily="18" charset="0"/>
                            </a:rPr>
                            <m:t>15</m:t>
                          </m:r>
                          <m:r>
                            <a:rPr lang="en-US" sz="2000" b="0" i="1" smtClean="0">
                              <a:solidFill>
                                <a:srgbClr val="836967"/>
                              </a:solidFill>
                              <a:latin typeface="Cambria Math" panose="02040503050406030204" pitchFamily="18" charset="0"/>
                            </a:rPr>
                            <m:t>𝑉</m:t>
                          </m:r>
                        </m:num>
                        <m:den>
                          <m:r>
                            <a:rPr lang="en-US" sz="2000" b="0" i="1" smtClean="0">
                              <a:latin typeface="Cambria Math" panose="02040503050406030204" pitchFamily="18" charset="0"/>
                            </a:rPr>
                            <m:t>5 </m:t>
                          </m:r>
                          <m:r>
                            <a:rPr lang="en-US" sz="2000" b="0" i="1" smtClean="0">
                              <a:latin typeface="Cambria Math" panose="02040503050406030204" pitchFamily="18" charset="0"/>
                            </a:rPr>
                            <m:t>𝑚𝐴</m:t>
                          </m:r>
                        </m:den>
                      </m:f>
                      <m:r>
                        <a:rPr lang="en-US" sz="2000" i="1">
                          <a:latin typeface="Cambria Math" panose="02040503050406030204" pitchFamily="18" charset="0"/>
                        </a:rPr>
                        <m:t>=</m:t>
                      </m:r>
                      <m:r>
                        <a:rPr lang="en-US" sz="2000" b="0" i="1" smtClean="0">
                          <a:latin typeface="Cambria Math" panose="02040503050406030204" pitchFamily="18" charset="0"/>
                        </a:rPr>
                        <m:t>3</m:t>
                      </m:r>
                      <m:r>
                        <m:rPr>
                          <m:nor/>
                        </m:rPr>
                        <a:rPr lang="en-US" sz="2000" dirty="0">
                          <a:latin typeface="Calibri" panose="020F0502020204030204" pitchFamily="34" charset="0"/>
                        </a:rPr>
                        <m:t>k</m:t>
                      </m:r>
                      <m:r>
                        <m:rPr>
                          <m:nor/>
                        </m:rPr>
                        <a:rPr lang="el-GR" sz="2000" dirty="0">
                          <a:latin typeface="Calibri" panose="020F0502020204030204" pitchFamily="34" charset="0"/>
                        </a:rPr>
                        <m:t>Ω</m:t>
                      </m:r>
                    </m:oMath>
                  </m:oMathPara>
                </a14:m>
                <a:endParaRPr lang="en-US" sz="2000" dirty="0"/>
              </a:p>
            </p:txBody>
          </p:sp>
        </mc:Choice>
        <mc:Fallback xmlns="">
          <p:sp>
            <p:nvSpPr>
              <p:cNvPr id="34" name="TextBox 33">
                <a:extLst>
                  <a:ext uri="{FF2B5EF4-FFF2-40B4-BE49-F238E27FC236}">
                    <a16:creationId xmlns:a16="http://schemas.microsoft.com/office/drawing/2014/main" id="{8CD379FF-3F09-A059-7FFA-43EC6EE2577A}"/>
                  </a:ext>
                </a:extLst>
              </p:cNvPr>
              <p:cNvSpPr txBox="1">
                <a:spLocks noRot="1" noChangeAspect="1" noMove="1" noResize="1" noEditPoints="1" noAdjustHandles="1" noChangeArrowheads="1" noChangeShapeType="1" noTextEdit="1"/>
              </p:cNvSpPr>
              <p:nvPr/>
            </p:nvSpPr>
            <p:spPr>
              <a:xfrm>
                <a:off x="1680086" y="6127238"/>
                <a:ext cx="2946944" cy="676852"/>
              </a:xfrm>
              <a:prstGeom prst="rect">
                <a:avLst/>
              </a:prstGeom>
              <a:blipFill>
                <a:blip r:embed="rId9"/>
                <a:stretch>
                  <a:fillRect b="-20370"/>
                </a:stretch>
              </a:blipFill>
              <a:ln w="12700" cap="flat">
                <a:noFill/>
                <a:miter lim="400000"/>
              </a:ln>
              <a:effectLst/>
            </p:spPr>
            <p:txBody>
              <a:bodyPr/>
              <a:lstStyle/>
              <a:p>
                <a:r>
                  <a:rPr lang="en-US">
                    <a:noFill/>
                  </a:rPr>
                  <a:t> </a:t>
                </a:r>
              </a:p>
            </p:txBody>
          </p:sp>
        </mc:Fallback>
      </mc:AlternateContent>
      <p:pic>
        <p:nvPicPr>
          <p:cNvPr id="3" name="Picture 2" descr="A black line with black text&#10;&#10;Description automatically generated">
            <a:extLst>
              <a:ext uri="{FF2B5EF4-FFF2-40B4-BE49-F238E27FC236}">
                <a16:creationId xmlns:a16="http://schemas.microsoft.com/office/drawing/2014/main" id="{3E8A0A33-37CF-112F-34EE-725DC6519B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8370" y="3021882"/>
            <a:ext cx="852403" cy="407118"/>
          </a:xfrm>
          <a:prstGeom prst="rect">
            <a:avLst/>
          </a:prstGeom>
        </p:spPr>
      </p:pic>
    </p:spTree>
    <p:extLst>
      <p:ext uri="{BB962C8B-B14F-4D97-AF65-F5344CB8AC3E}">
        <p14:creationId xmlns:p14="http://schemas.microsoft.com/office/powerpoint/2010/main" val="11642053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6882</TotalTime>
  <Words>2791</Words>
  <Application>Microsoft Macintosh PowerPoint</Application>
  <PresentationFormat>On-screen Show (4:3)</PresentationFormat>
  <Paragraphs>594</Paragraphs>
  <Slides>46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Arial</vt:lpstr>
      <vt:lpstr>Avenir Roman</vt:lpstr>
      <vt:lpstr>Calibri</vt:lpstr>
      <vt:lpstr>Calibri Light</vt:lpstr>
      <vt:lpstr>Cambria Math</vt:lpstr>
      <vt:lpstr>Times</vt:lpstr>
      <vt:lpstr>Times New Roman</vt:lpstr>
      <vt:lpstr>Times New Roman Bold</vt:lpstr>
      <vt:lpstr>Default</vt:lpstr>
      <vt:lpstr>Equation</vt:lpstr>
      <vt:lpstr>EEL 3004 Linear Circuits I   Lecture #4   Equivalent Resistors</vt:lpstr>
      <vt:lpstr>PowerPoint Presentation</vt:lpstr>
      <vt:lpstr>Lecture Objectives</vt:lpstr>
      <vt:lpstr>Resistors in Series</vt:lpstr>
      <vt:lpstr>PowerPoint Presentation</vt:lpstr>
      <vt:lpstr>PowerPoint Presentation</vt:lpstr>
      <vt:lpstr>PowerPoint Presentation</vt:lpstr>
      <vt:lpstr>Example</vt:lpstr>
      <vt:lpstr>Example</vt:lpstr>
      <vt:lpstr>Resistors in Parallel</vt:lpstr>
      <vt:lpstr>PowerPoint Presentation</vt:lpstr>
      <vt:lpstr>PowerPoint Presentation</vt:lpstr>
      <vt:lpstr>PowerPoint Presentation</vt:lpstr>
      <vt:lpstr>Example</vt:lpstr>
      <vt:lpstr>Example</vt:lpstr>
      <vt:lpstr>Example</vt:lpstr>
      <vt:lpstr>Resistors in Series and Parallel</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 </vt:lpstr>
      <vt:lpstr>PowerPoint Presentation</vt:lpstr>
      <vt:lpstr>Example</vt:lpstr>
      <vt:lpstr>Example</vt:lpstr>
      <vt:lpstr>Solution</vt:lpstr>
      <vt:lpstr>Solution</vt:lpstr>
      <vt:lpstr>Solution</vt:lpstr>
      <vt:lpstr>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1752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EEL 3004 ELECTRIC NETWORKS    Issa Batarseh  August 25, 2015</dc:title>
  <dc:creator>Ala'a Amarin</dc:creator>
  <cp:lastModifiedBy>Issa Batarseh</cp:lastModifiedBy>
  <cp:revision>231</cp:revision>
  <cp:lastPrinted>2020-01-21T15:10:11Z</cp:lastPrinted>
  <dcterms:modified xsi:type="dcterms:W3CDTF">2024-01-23T20:56:08Z</dcterms:modified>
</cp:coreProperties>
</file>