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48"/>
  </p:notesMasterIdLst>
  <p:sldIdLst>
    <p:sldId id="256" r:id="rId2"/>
    <p:sldId id="257" r:id="rId3"/>
    <p:sldId id="285" r:id="rId4"/>
    <p:sldId id="287" r:id="rId5"/>
    <p:sldId id="409" r:id="rId6"/>
    <p:sldId id="421" r:id="rId7"/>
    <p:sldId id="530" r:id="rId8"/>
    <p:sldId id="529" r:id="rId9"/>
    <p:sldId id="293" r:id="rId10"/>
    <p:sldId id="526" r:id="rId11"/>
    <p:sldId id="527" r:id="rId12"/>
    <p:sldId id="427" r:id="rId13"/>
    <p:sldId id="262" r:id="rId14"/>
    <p:sldId id="422" r:id="rId15"/>
    <p:sldId id="516" r:id="rId16"/>
    <p:sldId id="517" r:id="rId17"/>
    <p:sldId id="360" r:id="rId18"/>
    <p:sldId id="288" r:id="rId19"/>
    <p:sldId id="522" r:id="rId20"/>
    <p:sldId id="290" r:id="rId21"/>
    <p:sldId id="423" r:id="rId22"/>
    <p:sldId id="425" r:id="rId23"/>
    <p:sldId id="518" r:id="rId24"/>
    <p:sldId id="500" r:id="rId25"/>
    <p:sldId id="408" r:id="rId26"/>
    <p:sldId id="407" r:id="rId27"/>
    <p:sldId id="402" r:id="rId28"/>
    <p:sldId id="294" r:id="rId29"/>
    <p:sldId id="537" r:id="rId30"/>
    <p:sldId id="362" r:id="rId31"/>
    <p:sldId id="363" r:id="rId32"/>
    <p:sldId id="292" r:id="rId33"/>
    <p:sldId id="513" r:id="rId34"/>
    <p:sldId id="514" r:id="rId35"/>
    <p:sldId id="535" r:id="rId36"/>
    <p:sldId id="515" r:id="rId37"/>
    <p:sldId id="534" r:id="rId38"/>
    <p:sldId id="532" r:id="rId39"/>
    <p:sldId id="533" r:id="rId40"/>
    <p:sldId id="531" r:id="rId41"/>
    <p:sldId id="501" r:id="rId42"/>
    <p:sldId id="509" r:id="rId43"/>
    <p:sldId id="502" r:id="rId44"/>
    <p:sldId id="511" r:id="rId45"/>
    <p:sldId id="507" r:id="rId46"/>
    <p:sldId id="508" r:id="rId47"/>
  </p:sldIdLst>
  <p:sldSz cx="9144000" cy="6858000" type="screen4x3"/>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a:defRPr sz="2400">
        <a:latin typeface="Times New Roman"/>
        <a:ea typeface="Times New Roman"/>
        <a:cs typeface="Times New Roman"/>
        <a:sym typeface="Times New Roman"/>
      </a:defRPr>
    </a:lvl6pPr>
    <a:lvl7pPr>
      <a:defRPr sz="2400">
        <a:latin typeface="Times New Roman"/>
        <a:ea typeface="Times New Roman"/>
        <a:cs typeface="Times New Roman"/>
        <a:sym typeface="Times New Roman"/>
      </a:defRPr>
    </a:lvl7pPr>
    <a:lvl8pPr>
      <a:defRPr sz="2400">
        <a:latin typeface="Times New Roman"/>
        <a:ea typeface="Times New Roman"/>
        <a:cs typeface="Times New Roman"/>
        <a:sym typeface="Times New Roman"/>
      </a:defRPr>
    </a:lvl8pPr>
    <a:lvl9pPr>
      <a:defRPr sz="2400">
        <a:latin typeface="Times New Roman"/>
        <a:ea typeface="Times New Roman"/>
        <a:cs typeface="Times New Roman"/>
        <a:sym typeface="Times New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6"/>
    <p:restoredTop sz="94490" autoAdjust="0"/>
  </p:normalViewPr>
  <p:slideViewPr>
    <p:cSldViewPr snapToGrid="0" snapToObjects="1">
      <p:cViewPr varScale="1">
        <p:scale>
          <a:sx n="121" d="100"/>
          <a:sy n="121" d="100"/>
        </p:scale>
        <p:origin x="4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9:05:37.987"/>
    </inkml:context>
    <inkml:brush xml:id="br0">
      <inkml:brushProperty name="width" value="0.35" units="cm"/>
      <inkml:brushProperty name="height" value="0.35" units="cm"/>
      <inkml:brushProperty name="color" value="#FFFFFF"/>
    </inkml:brush>
  </inkml:definitions>
  <inkml:trace contextRef="#ctx0" brushRef="#br0">262 0 24575,'-29'0'0,"3"0"0,14 0 0,1 0 0,3 0 0,-3 0 0,2 0 0,-3 0 0,1 0 0,2 0 0,-3 0 0,1 0 0,2 0 0,-3 0 0,1 0 0,2 0 0,-3 0 0,0 0 0,4 0 0,-4 0 0,4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3:20.411"/>
    </inkml:context>
    <inkml:brush xml:id="br0">
      <inkml:brushProperty name="width" value="0.35" units="cm"/>
      <inkml:brushProperty name="height" value="0.35" units="cm"/>
      <inkml:brushProperty name="color" value="#FFFFFF"/>
    </inkml:brush>
  </inkml:definitions>
  <inkml:trace contextRef="#ctx0" brushRef="#br0">244 1 24575,'0'32'0,"0"0"0,0-9 0,0 3 0,8 9 0,2-9 0,7 8 0,-4-12 0,4 0 0,-4 1 0,5 3 0,-1-8 0,1 3 0,-1 1 0,0-4 0,0 3 0,0-4 0,-5-5 0,4 4 0,-7-7 0,3 6 0,-5-6 0,1 6 0,0-6 0,0 7 0,-3-8 0,-2 8 0,-3-8 0,0 8 0,0-8 0,0 8 0,0 1 0,0 1 0,0 4 0,0-1 0,0-3 0,-4 8 0,-4-8 0,-2 8 0,-6-8 0,6 3 0,-3 1 0,1-4 0,3 3 0,-3-8 0,3 2 0,2-6 0,-5 7 0,3-8 0,-3 4 0,1-4 0,2-1 0,-3 1 0,5-4 0,-1 0 0,-7-4 0,5 0 0,-5 0 0,8 0 0,-1 0 0,-3 0 0,3 0 0,-2 0 0,-5 0 0,5 0 0,-9 0 0,10 0 0,-6-4 0,6 3 0,-3-6 0,5 6 0,-1-6 0,-3 3 0,3 0 0,1-3 0,0 3 0,2-4 0,-2 0 0,-1 1 0,1-1 0,-1-4 0,0 4 0,-1-8 0,-2 3 0,1-4 0,-2 1 0,3-6 0,1 4 0,-1-3 0,4 4 0,2-5 0,3 4 0,0-3 0,0 4 0,0 0 0,0-4 0,3 7 0,2-7 0,2 13 0,1-4 0,0 4 0,-1 1 0,0 2 0,-2-4 0,-2-3 0,-3 0 0,0-12 0,3 10 0,-2-12 0,3-2 0,0-1 0,-3-4 0,3 0 0,-4 4 0,4-4 0,-3 5 0,7 6 0,-7 0 0,6 5 0,-6 1 0,3 3 0,-4 1 0,0 5 0,3-4 0,-2 3 0,2-2 0,1-2 0,-3 4 0,2-4 0,1 5 0,-4-1 0,7-3 0,-3 6 0,3-2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4:03.055"/>
    </inkml:context>
    <inkml:brush xml:id="br0">
      <inkml:brushProperty name="width" value="0.35" units="cm"/>
      <inkml:brushProperty name="height" value="0.35" units="cm"/>
      <inkml:brushProperty name="color" value="#FFFFFF"/>
    </inkml:brush>
  </inkml:definitions>
  <inkml:trace contextRef="#ctx0" brushRef="#br0">210 1 24575,'0'38'0,"0"9"0,0 2 0,0 21 0,0-19 0,0 0 0,0 34 0,0-3 0,0-1 0,0-40 0,0 28 0,-5-23 0,0-4 0,-11 10 0,0-11 0,1 0 0,0-3 0,-2-13 0,5 7 0,-9-9 0,7 0 0,-3-2 0,4-8 0,-3-1 0,11-5 0,-6 1 0,7 0 0,-4-1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4:03.056"/>
    </inkml:context>
    <inkml:brush xml:id="br0">
      <inkml:brushProperty name="width" value="0.35" units="cm"/>
      <inkml:brushProperty name="height" value="0.35" units="cm"/>
      <inkml:brushProperty name="color" value="#FFFFFF"/>
    </inkml:brush>
  </inkml:definitions>
  <inkml:trace contextRef="#ctx0" brushRef="#br0">244 1 24575,'0'32'0,"0"0"0,0-9 0,0 3 0,8 9 0,2-9 0,7 8 0,-4-12 0,4 0 0,-4 1 0,5 3 0,-1-8 0,1 3 0,-1 1 0,0-4 0,0 3 0,0-4 0,-5-5 0,4 4 0,-7-7 0,3 6 0,-5-6 0,1 6 0,0-6 0,0 7 0,-3-8 0,-2 8 0,-3-8 0,0 8 0,0-8 0,0 8 0,0 1 0,0 1 0,0 4 0,0-1 0,0-3 0,-4 8 0,-4-8 0,-2 8 0,-6-8 0,6 3 0,-3 1 0,1-4 0,3 3 0,-3-8 0,3 2 0,2-6 0,-5 7 0,3-8 0,-3 4 0,1-4 0,2-1 0,-3 1 0,5-4 0,-1 0 0,-7-4 0,5 0 0,-5 0 0,8 0 0,-1 0 0,-3 0 0,3 0 0,-2 0 0,-5 0 0,5 0 0,-9 0 0,10 0 0,-6-4 0,6 3 0,-3-6 0,5 6 0,-1-6 0,-3 3 0,3 0 0,1-3 0,0 3 0,2-4 0,-2 0 0,-1 1 0,1-1 0,-1-4 0,0 4 0,-1-8 0,-2 3 0,1-4 0,-2 1 0,3-6 0,1 4 0,-1-3 0,4 4 0,2-5 0,3 4 0,0-3 0,0 4 0,0 0 0,0-4 0,3 7 0,2-7 0,2 13 0,1-4 0,0 4 0,-1 1 0,0 2 0,-2-4 0,-2-3 0,-3 0 0,0-12 0,3 10 0,-2-12 0,3-2 0,0-1 0,-3-4 0,3 0 0,-4 4 0,4-4 0,-3 5 0,7 6 0,-7 0 0,6 5 0,-6 1 0,3 3 0,-4 1 0,0 5 0,3-4 0,-2 3 0,2-2 0,1-2 0,-3 4 0,2-4 0,1 5 0,-4-1 0,7-3 0,-3 6 0,3-2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5.919"/>
    </inkml:context>
    <inkml:brush xml:id="br0">
      <inkml:brushProperty name="width" value="0.35" units="cm"/>
      <inkml:brushProperty name="height" value="0.35" units="cm"/>
      <inkml:brushProperty name="color" value="#FFFFFF"/>
    </inkml:brush>
  </inkml:definitions>
  <inkml:trace contextRef="#ctx0" brushRef="#br0">0 0 24575,'0'35'0,"0"-2"0,0-10 0,0 3 0,0-8 0,0 8 0,0-12 0,0 2 0,0-8 0,0-1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7.815"/>
    </inkml:context>
    <inkml:brush xml:id="br0">
      <inkml:brushProperty name="width" value="0.35" units="cm"/>
      <inkml:brushProperty name="height" value="0.35" units="cm"/>
      <inkml:brushProperty name="color" value="#FFFFFF"/>
    </inkml:brush>
  </inkml:definitions>
  <inkml:trace contextRef="#ctx0" brushRef="#br0">212 0 24575,'-4'29'0,"-5"-2"0,4-6 0,-6-3 0,2 0 0,-1 2 0,2-6 0,-4 8 0,6-1 0,-5-7 0,2 11 0,1-15 0,-1 15 0,4-11 0,-6 7 0,5-4 0,-6-1 0,3 6 0,1-4 0,-5 3 0,7-4 0,-4-5 0,5 4 0,1-8 0,-3 4 0,6-4 0,-3-1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9.635"/>
    </inkml:context>
    <inkml:brush xml:id="br0">
      <inkml:brushProperty name="width" value="0.35" units="cm"/>
      <inkml:brushProperty name="height" value="0.35" units="cm"/>
      <inkml:brushProperty name="color" value="#FFFFFF"/>
    </inkml:brush>
  </inkml:definitions>
  <inkml:trace contextRef="#ctx0" brushRef="#br0">1 417 24575,'0'-40'0,"0"-7"0,0 11 0,0-14 0,0 8 0,0-6 0,0 2 0,0 16 0,0-2 0,0 18 0,0-2 0,0 8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1.761"/>
    </inkml:context>
    <inkml:brush xml:id="br0">
      <inkml:brushProperty name="width" value="0.35" units="cm"/>
      <inkml:brushProperty name="height" value="0.35" units="cm"/>
      <inkml:brushProperty name="color" value="#FFFFFF"/>
    </inkml:brush>
  </inkml:definitions>
  <inkml:trace contextRef="#ctx0" brushRef="#br0">117 337 24575,'0'-46'0,"0"1"0,0 11 0,0 1 0,0 10 0,0-3 0,0 3 0,0 4 0,0-6 0,0 12 0,0-8 0,0 10 0,0 0 0,0 4 0,0 32 0,0-13 0,-4 26 0,-1-22 0,-4 6 0,0 0 0,4 6 0,-3-6 0,3 4 0,-3-8 0,-1 8 0,1-12 0,-1 7 0,1-13 0,4 4 0,0-5 0,4 1 0,-3 2 0,2-2 0,-5 3 0,2-4 0,-3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3.325"/>
    </inkml:context>
    <inkml:brush xml:id="br0">
      <inkml:brushProperty name="width" value="0.35" units="cm"/>
      <inkml:brushProperty name="height" value="0.35" units="cm"/>
      <inkml:brushProperty name="color" value="#FFFFFF"/>
    </inkml:brush>
  </inkml:definitions>
  <inkml:trace contextRef="#ctx0" brushRef="#br0">1 541 24575,'0'-41'0,"0"-6"0,0 17 0,0-4 0,0 1 0,0 6 0,0-1 0,0 1 0,0 4 0,0 1 0,0 10 0,0-4 0,0 7 0,0-6 0,0 2 0,0-4 0,0-4 0,0 3 0,0-9 0,0 9 0,0-3 0,0 8 0,0-3 0,0 11 0,0-2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5.104"/>
    </inkml:context>
    <inkml:brush xml:id="br0">
      <inkml:brushProperty name="width" value="0.35" units="cm"/>
      <inkml:brushProperty name="height" value="0.35" units="cm"/>
      <inkml:brushProperty name="color" value="#FFFFFF"/>
    </inkml:brush>
  </inkml:definitions>
  <inkml:trace contextRef="#ctx0" brushRef="#br0">0 323 24575,'0'-54'0,"0"15"0,0 8 0,0 16 0,0-12 0,0 5 0,0 8 0,0-2 0,0 9 0,0 0 0,7-4 0,-6 3 0,9 1 0,-6 0 0,4 3 0,-1-7 0,1 6 0,-4-5 0,3 5 0,-6-6 0,2-1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7.021"/>
    </inkml:context>
    <inkml:brush xml:id="br0">
      <inkml:brushProperty name="width" value="0.35" units="cm"/>
      <inkml:brushProperty name="height" value="0.35" units="cm"/>
      <inkml:brushProperty name="color" value="#FFFFFF"/>
    </inkml:brush>
  </inkml:definitions>
  <inkml:trace contextRef="#ctx0" brushRef="#br0">0 339 24575,'0'-37'0,"0"-3"0,0 21 0,0-8 0,0-1 0,0 6 0,0 0 0,0 5 0,0 5 0,0 0 0,0 4 0,0-2 0,0 2 0,0-2 0,0 0 0,0 2 0,0-3 0,0 0 0,0 2 0,0-1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9:05:41.671"/>
    </inkml:context>
    <inkml:brush xml:id="br0">
      <inkml:brushProperty name="width" value="0.35" units="cm"/>
      <inkml:brushProperty name="height" value="0.35" units="cm"/>
      <inkml:brushProperty name="color" value="#FFFFFF"/>
    </inkml:brush>
  </inkml:definitions>
  <inkml:trace contextRef="#ctx0" brushRef="#br0">0 1 24575,'17'24'0,"-3"-4"0,-6-12 0,-1-4 0,1 3 0,3-3 0,-3 3 0,3-3 0,-4 3 0,0-3 0,1 0 0,-1 6 0,1-5 0,0 3 0,-1 2 0,0-9 0,1 9 0,-1-5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34.234"/>
    </inkml:context>
    <inkml:brush xml:id="br0">
      <inkml:brushProperty name="width" value="0.35" units="cm"/>
      <inkml:brushProperty name="height" value="0.35" units="cm"/>
      <inkml:brushProperty name="color" value="#FFFFFF"/>
    </inkml:brush>
  </inkml:definitions>
  <inkml:trace contextRef="#ctx0" brushRef="#br0">1 368 24575,'0'-30'0,"0"0"0,0 13 0,0-1 0,0-11 0,0 14 0,0-8 0,0 14 0,0-7 0,0 8 0,0-8 0,0 7 0,0-2 0,0 3 0,0-7 0,0 5 0,0-9 0,0 7 0,0-1 0,0-3 0,0 8 0,3-4 0,-2 4 0,2 1 0,-3-1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5.919"/>
    </inkml:context>
    <inkml:brush xml:id="br0">
      <inkml:brushProperty name="width" value="0.35" units="cm"/>
      <inkml:brushProperty name="height" value="0.35" units="cm"/>
      <inkml:brushProperty name="color" value="#FFFFFF"/>
    </inkml:brush>
  </inkml:definitions>
  <inkml:trace contextRef="#ctx0" brushRef="#br0">0 0 24575,'0'35'0,"0"-2"0,0-10 0,0 3 0,0-8 0,0 8 0,0-12 0,0 2 0,0-8 0,0-1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7.815"/>
    </inkml:context>
    <inkml:brush xml:id="br0">
      <inkml:brushProperty name="width" value="0.35" units="cm"/>
      <inkml:brushProperty name="height" value="0.35" units="cm"/>
      <inkml:brushProperty name="color" value="#FFFFFF"/>
    </inkml:brush>
  </inkml:definitions>
  <inkml:trace contextRef="#ctx0" brushRef="#br0">212 0 24575,'-4'29'0,"-5"-2"0,4-6 0,-6-3 0,2 0 0,-1 2 0,2-6 0,-4 8 0,6-1 0,-5-7 0,2 11 0,1-15 0,-1 15 0,4-11 0,-6 7 0,5-4 0,-6-1 0,3 6 0,1-4 0,-5 3 0,7-4 0,-4-5 0,5 4 0,1-8 0,-3 4 0,6-4 0,-3-1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19.635"/>
    </inkml:context>
    <inkml:brush xml:id="br0">
      <inkml:brushProperty name="width" value="0.35" units="cm"/>
      <inkml:brushProperty name="height" value="0.35" units="cm"/>
      <inkml:brushProperty name="color" value="#FFFFFF"/>
    </inkml:brush>
  </inkml:definitions>
  <inkml:trace contextRef="#ctx0" brushRef="#br0">1 417 24575,'0'-40'0,"0"-7"0,0 11 0,0-14 0,0 8 0,0-6 0,0 2 0,0 16 0,0-2 0,0 18 0,0-2 0,0 8 0,0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1.761"/>
    </inkml:context>
    <inkml:brush xml:id="br0">
      <inkml:brushProperty name="width" value="0.35" units="cm"/>
      <inkml:brushProperty name="height" value="0.35" units="cm"/>
      <inkml:brushProperty name="color" value="#FFFFFF"/>
    </inkml:brush>
  </inkml:definitions>
  <inkml:trace contextRef="#ctx0" brushRef="#br0">117 337 24575,'0'-46'0,"0"1"0,0 11 0,0 1 0,0 10 0,0-3 0,0 3 0,0 4 0,0-6 0,0 12 0,0-8 0,0 10 0,0 0 0,0 4 0,0 32 0,0-13 0,-4 26 0,-1-22 0,-4 6 0,0 0 0,4 6 0,-3-6 0,3 4 0,-3-8 0,-1 8 0,1-12 0,-1 7 0,1-13 0,4 4 0,0-5 0,4 1 0,-3 2 0,2-2 0,-5 3 0,2-4 0,-3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3.325"/>
    </inkml:context>
    <inkml:brush xml:id="br0">
      <inkml:brushProperty name="width" value="0.35" units="cm"/>
      <inkml:brushProperty name="height" value="0.35" units="cm"/>
      <inkml:brushProperty name="color" value="#FFFFFF"/>
    </inkml:brush>
  </inkml:definitions>
  <inkml:trace contextRef="#ctx0" brushRef="#br0">1 541 24575,'0'-41'0,"0"-6"0,0 17 0,0-4 0,0 1 0,0 6 0,0-1 0,0 1 0,0 4 0,0 1 0,0 10 0,0-4 0,0 7 0,0-6 0,0 2 0,0-4 0,0-4 0,0 3 0,0-9 0,0 9 0,0-3 0,0 8 0,0-3 0,0 11 0,0-2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5.104"/>
    </inkml:context>
    <inkml:brush xml:id="br0">
      <inkml:brushProperty name="width" value="0.35" units="cm"/>
      <inkml:brushProperty name="height" value="0.35" units="cm"/>
      <inkml:brushProperty name="color" value="#FFFFFF"/>
    </inkml:brush>
  </inkml:definitions>
  <inkml:trace contextRef="#ctx0" brushRef="#br0">0 323 24575,'0'-54'0,"0"15"0,0 8 0,0 16 0,0-12 0,0 5 0,0 8 0,0-2 0,0 9 0,0 0 0,7-4 0,-6 3 0,9 1 0,-6 0 0,4 3 0,-1-7 0,1 6 0,-4-5 0,3 5 0,-6-6 0,2-1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27.021"/>
    </inkml:context>
    <inkml:brush xml:id="br0">
      <inkml:brushProperty name="width" value="0.35" units="cm"/>
      <inkml:brushProperty name="height" value="0.35" units="cm"/>
      <inkml:brushProperty name="color" value="#FFFFFF"/>
    </inkml:brush>
  </inkml:definitions>
  <inkml:trace contextRef="#ctx0" brushRef="#br0">0 339 24575,'0'-37'0,"0"-3"0,0 21 0,0-8 0,0-1 0,0 6 0,0 0 0,0 5 0,0 5 0,0 0 0,0 4 0,0-2 0,0 2 0,0-2 0,0 0 0,0 2 0,0-3 0,0 0 0,0 2 0,0-1 0,0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2:16:34.234"/>
    </inkml:context>
    <inkml:brush xml:id="br0">
      <inkml:brushProperty name="width" value="0.35" units="cm"/>
      <inkml:brushProperty name="height" value="0.35" units="cm"/>
      <inkml:brushProperty name="color" value="#FFFFFF"/>
    </inkml:brush>
  </inkml:definitions>
  <inkml:trace contextRef="#ctx0" brushRef="#br0">1 368 24575,'0'-30'0,"0"0"0,0 13 0,0-1 0,0-11 0,0 14 0,0-8 0,0 14 0,0-7 0,0 8 0,0-8 0,0 7 0,0-2 0,0 3 0,0-7 0,0 5 0,0-9 0,0 7 0,0-1 0,0-3 0,0 8 0,3-4 0,-2 4 0,2 1 0,-3-1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42:27.374"/>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3:20.409"/>
    </inkml:context>
    <inkml:brush xml:id="br0">
      <inkml:brushProperty name="width" value="0.35" units="cm"/>
      <inkml:brushProperty name="height" value="0.35" units="cm"/>
      <inkml:brushProperty name="color" value="#FFFFFF"/>
    </inkml:brush>
  </inkml:definitions>
  <inkml:trace contextRef="#ctx0" brushRef="#br0">210 1 24575,'0'38'0,"0"9"0,0 2 0,0 21 0,0-19 0,0 0 0,0 34 0,0-3 0,0-1 0,0-40 0,0 28 0,-5-23 0,0-4 0,-11 10 0,0-11 0,1 0 0,0-3 0,-2-13 0,5 7 0,-9-9 0,7 0 0,-3-2 0,4-8 0,-3-1 0,11-5 0,-6 1 0,7 0 0,-4-1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42:30.053"/>
    </inkml:context>
    <inkml:brush xml:id="br0">
      <inkml:brushProperty name="width" value="0.05" units="cm"/>
      <inkml:brushProperty name="height" value="0.05" units="cm"/>
      <inkml:brushProperty name="color" value="#E71224"/>
    </inkml:brush>
  </inkml:definitions>
  <inkml:trace contextRef="#ctx0" brushRef="#br0">0 1 24575,'0'7'0,"0"0"0,0 9 0,0 6 0,0-3 0,0 4 0,0-11 0,0 5 0,0 0 0,0-5 0,0 4 0,0-8 0,0 4 0,0 0 0,0-4 0,0 4 0,0-5 0,0 1 0,0-1 0,0 1 0,0-1 0,0 0 0,0 1 0,0-1 0,0 0 0,0 1 0,0-1 0,0 1 0,0-1 0,3-3 0,1-1 0,4-3 0,-1 0 0,0 0 0,1 0 0,-1 0 0,1 0 0,-1 0 0,1 0 0,-1 0 0,1 0 0,-1 0 0,-3 0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42:32.475"/>
    </inkml:context>
    <inkml:brush xml:id="br0">
      <inkml:brushProperty name="width" value="0.05" units="cm"/>
      <inkml:brushProperty name="height" value="0.05" units="cm"/>
      <inkml:brushProperty name="color" value="#E71224"/>
    </inkml:brush>
  </inkml:definitions>
  <inkml:trace contextRef="#ctx0" brushRef="#br0">14 15 24575,'-7'0'0,"4"-4"0,-1 1 0,4-1 0,0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42:27.374"/>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55:35.095"/>
    </inkml:context>
    <inkml:brush xml:id="br0">
      <inkml:brushProperty name="width" value="0.2" units="cm"/>
      <inkml:brushProperty name="height" value="0.2" units="cm"/>
      <inkml:brushProperty name="color" value="#FFFFFF"/>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55:38.109"/>
    </inkml:context>
    <inkml:brush xml:id="br0">
      <inkml:brushProperty name="width" value="0.2" units="cm"/>
      <inkml:brushProperty name="height" value="0.2" units="cm"/>
      <inkml:brushProperty name="color" value="#FFFFFF"/>
    </inkml:brush>
  </inkml:definitions>
  <inkml:trace contextRef="#ctx0" brushRef="#br0">1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8:55:42.379"/>
    </inkml:context>
    <inkml:brush xml:id="br0">
      <inkml:brushProperty name="width" value="0.2" units="cm"/>
      <inkml:brushProperty name="height" value="0.2" units="cm"/>
      <inkml:brushProperty name="color" value="#FFFFFF"/>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7:06:42.619"/>
    </inkml:context>
    <inkml:brush xml:id="br0">
      <inkml:brushProperty name="width" value="0.05" units="cm"/>
      <inkml:brushProperty name="height" value="0.05" units="cm"/>
      <inkml:brushProperty name="color" value="#333333"/>
    </inkml:brush>
  </inkml:definitions>
  <inkml:trace contextRef="#ctx0" brushRef="#br0">1 6 24575,'5'-3'0,"1"1"0,2 2 0,-2 0 0,1 0 0,-1 0 0,2 0 0,-2 2 0,2-1 0,-3 1 0,3-2 0,-2 0 0,2 0 0,5 0 0,-6 0 0,6 0 0,-8 0 0,3 0 0,-2 0 0,5 0 0,2 0 0,-1 0 0,4 0 0,-5 0 0,-3 0 0,3 0 0,-3 0 0,1 0 0,1 0 0,-4 0 0,2 0 0,-3 0 0,3 0 0,-2 0 0,2 0 0,-2 0 0,2 0 0,-2 0 0,4 5 0,-6-4 0,0 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7:06:44.034"/>
    </inkml:context>
    <inkml:brush xml:id="br0">
      <inkml:brushProperty name="width" value="0.05" units="cm"/>
      <inkml:brushProperty name="height" value="0.05" units="cm"/>
      <inkml:brushProperty name="color" value="#333333"/>
    </inkml:brush>
  </inkml:definitions>
  <inkml:trace contextRef="#ctx0" brushRef="#br0">1 1 24575,'3'5'0,"-1"1"0,-2-1 0,0 0 0,0 8 0,0-5 0,0 4 0,0-4 0,0 1 0,0 6 0,0-5 0,0 3 0,0-8 0,5 3 0,-4-2 0,4 5 0,-5-3 0,0 1 0,0-2 0,0-1 0,0 2 0,3-2 0,-3 2 0,3-3 0,-3 3 0,0-2 0,0 2 0,0-2 0,0 1 0,0 0 0,0 0 0,0-1 0,0 2 0,0-2 0,0 2 0,0-3 0,0 3 0,0-2 0,0 2 0,0-3 0,0 3 0,0-4 0,0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7:06:46.090"/>
    </inkml:context>
    <inkml:brush xml:id="br0">
      <inkml:brushProperty name="width" value="0.05" units="cm"/>
      <inkml:brushProperty name="height" value="0.05" units="cm"/>
      <inkml:brushProperty name="color" value="#333333"/>
    </inkml:brush>
  </inkml:definitions>
  <inkml:trace contextRef="#ctx0" brushRef="#br0">0 0 24575,'6'0'0,"2"0"0,-2 0 0,2 0 0,-3 0 0,3 0 0,-2 0 0,4 0 0,-1 0 0,-1 0 0,0 0 0,-2 0 0,2 0 0,-2 0 0,2 0 0,-3 0 0,8 0 0,-6 0 0,6 0 0,-5 0 0,-2 0 0,2 0 0,-3 0 0,3 0 0,-2 0 0,2 0 0,-2 0 0,1 0 0,-1 0 0,2 0 0,-2 0 0,2 0 0,-2 0 0,2 0 0,-3 0 0,3 0 0,-2 0 0,2 0 0,-5 0 0,-1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03:15.159"/>
    </inkml:context>
    <inkml:brush xml:id="br0">
      <inkml:brushProperty name="width" value="0.35" units="cm"/>
      <inkml:brushProperty name="height" value="0.35" units="cm"/>
      <inkml:brushProperty name="color" value="#FFFFFF"/>
    </inkml:brush>
  </inkml:definitions>
  <inkml:trace contextRef="#ctx0" brushRef="#br0">5079 1 24575,'-16'17'0,"1"-2"0,9-8 0,-4 1 0,2 0 0,-2 3 0,0-1 0,2 1 0,-1 0 0,0 3 0,-2 0 0,-5 5 0,-2 2 0,-2 4 0,3-4 0,4-1 0,1-8 0,4 1 0,0-5 0,2 1 0,-1-1 0,-1 1 0,1 0 0,-1 0 0,-1 0 0,1 0 0,0-1 0,1 0 0,2 0 0,29-14 0,11-4 0,31-17 0,-1-1 0,-8 1 0,-4 3 0,-12 5 0,-6 3 0,-7 2 0,-12 6 0,-5 3 0,-7 1 0,-25 2 0,14-1 0,-17 2 0,20-3 0,1 0 0,-1-9 0,2 6 0,-3-3 0,-12 17 0,2 3 0,-18 12 0,1 2 0,-5 3 0,3-1 0,3 0 0,8-7 0,-2 2 0,5-4 0,0 2 0,1-3 0,-1 0 0,0-2 0,0 2 0,-3-1 0,0 5 0,1-4 0,0 4 0,0-1 0,-2 5 0,-1 0 0,-2 4 0,2-1 0,-3 1 0,4-5 0,1-1 0,4-7 0,0 1 0,6-6 0,-2-3 0,6-3 0,1 0 0,-1-2 0,-1 3 0,0-1 0,-1 2 0,5-2 0,43-24 0,3-1 0,47-21 0,-11 3 0,-2 6 0,0-3 0,-8 6 0,-2 3 0,-13 1 0,-9 6 0,-13 0 0,-5 3 0,-4-1 0,-3 5 0,3-2 0,-1 2 0,9-2 0,0 1 0,9-2 0,1 3 0,0-1 0,-7 2 0,-5 2 0,-11 2 0,-1 2 0,-4 2 0,1-1 0,2 1 0,1 1 0,-2-1 0,-4 2 0,2 0 0,-2 2 0,5 5 0,-2 2 0,2 5 0,-2 2 0,1-1 0,-3-1 0,0 1 0,-1-2 0,1 3 0,0-3 0,-1-2 0,-3-3 0,-2 2 0,-16-1 0,-3 0 0,-22-1 0,-13-2 0,-23-1 0,-10 5 0,-2 0 0,2 8 0,13 2 0,5 0 0,2 4 0,10-2 0,-2 2 0,8-2 0,-1 2 0,10-2 0,-4 5 0,-1 2 0,3 0 0,-8 5 0,5-2 0,-10 4 0,10-5 0,-3 1 0,14-7 0,0 2 0,8-7 0,1 0 0,1-2 0,-1-2 0,0-1 0,-1 0 0,1 1 0,-1 0 0,2-2 0,-1 3 0,5-3 0,-6 4 0,6-4 0,-3 5 0,4-4 0,-2 3 0,2-5 0,-3 0 0,-1-1 0,-2 0 0,-2-1 0,2 1 0,0-1 0,0 4 0,0-2 0,-7 5 0,0-3 0,-10 6 0,5-6 0,-4 3 0,10-6 0,0 0 0,8-2 0,-2 0 0,1 0 0,-3-1 0,-1 1 0,0-1 0,0-1 0,-1 0 0,-1-1 0,-5-1 0,-2-1 0,-3 1 0,6-2 0,-2 0 0,8 2 0,-7-3 0,6 2 0,-7-1 0,-2 0 0,-5 2 0,0-2 0,-5 2 0,2-2 0,-11 2 0,10-1 0,-3 3 0,14-2 0,2 1 0,3-1 0,3-1 0,-2 1 0,3-1 0,-2 1 0,6-2 0,-2 2 0,1-2 0,-3 0 0,3 0 0,-2 2 0,-4-2 0,-8 0 0,-3-1 0,-14 1 0,2-2 0,-9 1 0,8 0 0,2 0 0,12 0 0,5 0 0,11-1 0,4 2 0,6-2 0,-1 2 0,4 0 0,3 1 0,1 9 0,3-1 0,0 11 0,6-3 0,3 5 0,3-3 0,4-1 0,1-1 0,3 1 0,1 0 0,3 2 0,3-2 0,5 1 0,3-5 0,6-1 0,5-8 0,9 1 0,1-3 0,8-2 0,-6-1 0,5-1 0,-12-2 0,-1 0 0,-16-3 0,-5 1 0,-9 0 0,-4 1 0,-1-1 0,6-3 0,1-2 0,12-2 0,3-3 0,8 0 0,0-3 0,1 0 0,-2-2 0,-1-1 0,-5 3 0,-4 2 0,-5 4 0,-2 1 0,1 2 0,4 0 0,1 0 0,2 0 0,-9 0 0,-7 2 0,-7 0 0,-4 3 0,-32 21 0,-13 6 0,-41 24 0,-6-1 0,-1-5 0,0-3 0,14-9 0,-1-4 0,12-5 0,2-5 0,17-6 0,5-2 0,16-3 0,4-2 0,1 2 0,-3-1 0,-1 0 0,-5 0 0,-4-2 0,-10 1 0,1-3 0,-3 0 0,6-1 0,-1 0 0,4 0 0,-4-1 0,7 0 0,2-1 0,12 0 0,5 1 0,5-1 0,-3-2 0,1-1 0,-5-3 0,-3-1 0,-1-1 0,-1 3 0,1 0 0,2 5 0,-1-1 0,4 3 0,2 0 0,2 0 0,1 3 0,-6 5 0,1 2 0,-6 8 0,1-2 0,-1 5 0,2-1 0,-4 2 0,2-1 0,-5-1 0,-1 0 0,-1 0 0,-2 2 0,6-2 0,0 0 0,4-2 0,-3-1 0,1 0 0,-1-1 0,-1 2 0,1-2 0,-4 1 0,0 2 0,0-1 0,-3 4 0,5-6 0,-4 5 0,5-5 0,0 2 0,4-4 0,2 1 0,2-1 0,-5 2 0,2-2 0,-2 3 0,2-4 0,-2 3 0,1-2 0,-2 1 0,4-3 0,-2 1 0,3-2 0,-2 2 0,-2 0 0,1 3 0,2-3 0,4 2 0,4-6 0,1 1 0,1-4 0,0 3 0,0-1 0,-2 2 0,1 1 0,-3 2 0,1-1 0,-1 1 0,1-2 0,-1-1 0,-1-3 0,1 0 0,1-1 0,3 0 0,0 0 0,-1 0 0,0 0 0,-1 1 0,2 0 0,0 0 0,-1 2 0,2-3 0,-2 1 0,-1 1 0,2 0 0,-1 1 0,1-1 0,4-1 0,-2 3 0,0 2 0,-1-1 0,-1 2 0,-1-1 0,0 1 0,-2 2 0,4 0 0,-1-4 0,1-1 0,1-2 0,-2 1 0,0-1 0,1-2 0,-2 4 0,0-3 0,-2 6 0,-1-4 0,2 0 0,2-3 0,-1 2 0,3-2 0,-3 2 0,-1 0 0,4-3 0,-3 8 0,3-5 0,-3 4 0,2-4 0,-2 0 0,2-2 0,-2 2 0,-1 0 0,-1-1 0,-1-1 0,1-2 0,1 0 0,-1 0 0,1-1 0,-1 1 0,-1-2 0,1 0 0,-1-2 0,2 1 0,-2-3 0,2-4 0,-1-1 0,3-2 0,1 2 0,1 0 0,0-2 0,1 1 0,-1-1 0,3-2 0,0 4 0,1-6 0,0 5 0,0-3 0,1 0 0,0 0 0,0-1 0,0 0 0,-1-1 0,1 1 0,-1 0 0,2 4 0,0-2 0,3 4 0,1-3 0,2 3 0,0 1 0,1 1 0,-1 1 0,2 2 0,-1-1 0,1 1 0,2-2 0,-2 1 0,3 0 0,-5 0 0,1 0 0,1-2 0,4-2 0,5-2 0,8-6 0,1-2 0,7-7 0,-16 10 0,-4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3:20.411"/>
    </inkml:context>
    <inkml:brush xml:id="br0">
      <inkml:brushProperty name="width" value="0.35" units="cm"/>
      <inkml:brushProperty name="height" value="0.35" units="cm"/>
      <inkml:brushProperty name="color" value="#FFFFFF"/>
    </inkml:brush>
  </inkml:definitions>
  <inkml:trace contextRef="#ctx0" brushRef="#br0">244 1 24575,'0'32'0,"0"0"0,0-9 0,0 3 0,8 9 0,2-9 0,7 8 0,-4-12 0,4 0 0,-4 1 0,5 3 0,-1-8 0,1 3 0,-1 1 0,0-4 0,0 3 0,0-4 0,-5-5 0,4 4 0,-7-7 0,3 6 0,-5-6 0,1 6 0,0-6 0,0 7 0,-3-8 0,-2 8 0,-3-8 0,0 8 0,0-8 0,0 8 0,0 1 0,0 1 0,0 4 0,0-1 0,0-3 0,-4 8 0,-4-8 0,-2 8 0,-6-8 0,6 3 0,-3 1 0,1-4 0,3 3 0,-3-8 0,3 2 0,2-6 0,-5 7 0,3-8 0,-3 4 0,1-4 0,2-1 0,-3 1 0,5-4 0,-1 0 0,-7-4 0,5 0 0,-5 0 0,8 0 0,-1 0 0,-3 0 0,3 0 0,-2 0 0,-5 0 0,5 0 0,-9 0 0,10 0 0,-6-4 0,6 3 0,-3-6 0,5 6 0,-1-6 0,-3 3 0,3 0 0,1-3 0,0 3 0,2-4 0,-2 0 0,-1 1 0,1-1 0,-1-4 0,0 4 0,-1-8 0,-2 3 0,1-4 0,-2 1 0,3-6 0,1 4 0,-1-3 0,4 4 0,2-5 0,3 4 0,0-3 0,0 4 0,0 0 0,0-4 0,3 7 0,2-7 0,2 13 0,1-4 0,0 4 0,-1 1 0,0 2 0,-2-4 0,-2-3 0,-3 0 0,0-12 0,3 10 0,-2-12 0,3-2 0,0-1 0,-3-4 0,3 0 0,-4 4 0,4-4 0,-3 5 0,7 6 0,-7 0 0,6 5 0,-6 1 0,3 3 0,-4 1 0,0 5 0,3-4 0,-2 3 0,2-2 0,1-2 0,-3 4 0,2-4 0,1 5 0,-4-1 0,7-3 0,-3 6 0,3-2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03:17.758"/>
    </inkml:context>
    <inkml:brush xml:id="br0">
      <inkml:brushProperty name="width" value="0.35" units="cm"/>
      <inkml:brushProperty name="height" value="0.35" units="cm"/>
      <inkml:brushProperty name="color" value="#FFFFFF"/>
    </inkml:brush>
  </inkml:definitions>
  <inkml:trace contextRef="#ctx0" brushRef="#br0">528 1 24575,'-23'27'0,"-1"-2"0,0-15 0,-7 2 0,-5-4 0,0-1 0,4-4 0,4-2 0,4-1 0,-1 0 0,-2-1 0,2 1 0,4-1 0,4 1 0,6 0 0,4 0 0,-2 2 0,1-2 0,-2 2 0,-2-1 0,5-1 0,-6 2 0,2-2 0,-1 1 0,3-1 0,1 0 0,0-2 0,0-2 0,-4-1 0,2-1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03:20.030"/>
    </inkml:context>
    <inkml:brush xml:id="br0">
      <inkml:brushProperty name="width" value="0.35" units="cm"/>
      <inkml:brushProperty name="height" value="0.35" units="cm"/>
      <inkml:brushProperty name="color" value="#FFFFFF"/>
    </inkml:brush>
  </inkml:definitions>
  <inkml:trace contextRef="#ctx0" brushRef="#br0">249 1 24575,'-13'34'0,"3"-4"0,3-12 0,-1 2 0,-1 5 0,-3-1 0,0 3 0,1-3 0,-1-1 0,3-4 0,0-1 0,1-5 0,1 1 0,-1-4 0,2 0 0,0-3 0,1 2 0,-1-1 0,0-1 0,1 1 0,-3 2 0,2-3 0,-4 4 0,3-3 0,-1 3 0,0-1 0,1 3 0,1-3 0,-1 1 0,3-2 0,-2-2 0,3-2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3:58:26.718"/>
    </inkml:context>
    <inkml:brush xml:id="br0">
      <inkml:brushProperty name="width" value="0.05" units="cm"/>
      <inkml:brushProperty name="height" value="0.05" units="cm"/>
      <inkml:brushProperty name="color" value="#E71224"/>
    </inkml:brush>
  </inkml:definitions>
  <inkml:trace contextRef="#ctx0" brushRef="#br0">31 1190 24575,'-1'-5'0,"0"-1"0,0-3 0,-1-4 0,0-5 0,0-6 0,0-1 0,-1-4 0,-2-4 0,1-2 0,0-7 0,1 4 0,3-2 0,1 4 0,2 0 0,4 5 0,2 0 0,-2 7 0,-1 0 0,0 3 0,-1-3 0,3 1 0,-1-4 0,1 0 0,-2 3 0,2-2 0,-1 2 0,3-2 0,-2 2 0,5-2 0,-2 3 0,4-3 0,0 3 0,4-3 0,3 0 0,5-5 0,0 6 0,6-2 0,1 4 0,5-3 0,1 4 0,1-2 0,0 4 0,3-1 0,-3 3 0,4 2 0,1 3 0,7 2 0,-2 3 0,5 3 0,-4 2 0,5 2 0,-4 1 0,2 1 0,-1 2 0,3 3 0,-6-1 0,7 3 0,-14-2 0,4 1 0,-11 1 0,-4 0 0,-3 3 0,1 2 0,-4 2 0,5 5 0,-6-2 0,-1 3 0,-4-2 0,-2 5 0,-4-4 0,1 8 0,-3-3 0,-1 4 0,-5-2 0,-1 2 0,-2-5 0,1 6 0,-2-5 0,0 6 0,-2-4 0,-1 4 0,-3-1 0,0 1 0,-4-1 0,-5 2 0,-5 1 0,-6 8 0,-4-1 0,-6 7 0,-1-3 0,-5 0 0,2-5 0,-6-4 0,0-6 0,-14 5 0,6-10 0,-12 3 0,4-8 0,-8 2 0,7-5 0,1-1 0,11-7 0,5 0 0,8-3 0,5 1 0,6-1 0,1 0 0,6 1 0,5-4 0,7 0 0,2-3 0,2-6 0,4-5 0,1-9 0,4-2 0,1 1 0,2-2 0,2 3 0,4-2 0,2 0 0,1 3 0,0 1 0,0 2 0,-1 3 0,-2 2 0,-1 3 0,0 1 0,-2 1 0,-1 2 0,-4 1 0,-3 2 0,-5 2 0,-5 5 0,-3 2 0,-5 5 0,-1 1 0,-6 4 0,0 2 0,-4 1 0,2-3 0,-1 1 0,5-4 0,1-1 0,6-3 0,4-5 0,3-1 0,0-2 0,2 1 0,-1 2 0,1 2 0,-1 2 0,1-2 0,-1 1 0,2-2 0,-1-1 0,1-2 0,0 0 0,1-2 0,1 2 0,3-3 0,4 2 0,9-1 0,11-1 0,8 1 0,15-1 0,1 1 0,7 1 0,-11 0 0,-3 0 0,-15 0 0,-7-2 0,-12 1 0,-7 0 0,-4-1 0,1 2 0,0-1 0,1 0 0,-3 1 0,3-1 0,-1 1 0,2 0 0,-2-1 0,0 0 0,-1 0 0,0 0 0,0 0 0,0 0 0,1-1 0,-1 1 0,1-1 0,-1 1 0,2-1 0,-2 0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3:58:36.427"/>
    </inkml:context>
    <inkml:brush xml:id="br0">
      <inkml:brushProperty name="width" value="0.05" units="cm"/>
      <inkml:brushProperty name="height" value="0.05" units="cm"/>
      <inkml:brushProperty name="color" value="#E71224"/>
    </inkml:brush>
  </inkml:definitions>
  <inkml:trace contextRef="#ctx0" brushRef="#br0">176 1 24575,'7'7'0,"3"1"0,4 3 0,3 2 0,-2-2 0,2 1 0,-2-2 0,0 2 0,-1-1 0,-2 1 0,-4-3 0,0 0 0,-4-2 0,-1-1 0,1 0 0,2 0 0,-1 0 0,2 1 0,-2-2 0,-2-2 0,-1 0 0,-1-2 0,1 2 0,1 1 0,1 1 0,-2 1 0,2-2 0,-3-1 0,2 0 0,-1 1 0,1 0 0,0 0 0,-1-1 0,0-1 0,-2 0 0,1 0 0,0-1 0,-1 2 0,2-2 0,-1 3 0,1 1 0,2 1 0,-1 0 0,0-3 0,-1 0 0,-1-2 0,1 1 0,0 0 0,0 0 0,0 1 0,0-1 0,-1 1 0,1 0 0,1 0 0,2 1 0,-1 1 0,1-2 0,-2 0 0,-1-2 0,-2 1 0,2 0 0,0 0 0,2 2 0,0-1 0,0 1 0,-1-1 0,3 1 0,-2 0 0,4 0 0,-1-1 0,-2 0 0,-3-2 0,-4 0 0,-3 0 0,-2-1 0,-1 1 0,-3-1 0,-2 0 0,2 0 0,-5 0 0,-2 0 0,-3 0 0,-2 0 0,1 0 0,2 0 0,2 0 0,3 0 0,4 0 0,2 0 0,3 0 0,1 0 0,2 0 0,-1 0 0,2 0 0,0 0 0,0 0 0,-1 0 0,0-1 0,-3 1 0,1-1 0,-1 1 0,0 0 0,1 0 0,0 0 0,2 0 0,-1 0 0,-4 0 0,0 0 0,-2 0 0,0 0 0,4 0 0,-1 0 0,3 0 0,-2 0 0,1 0 0,1 0 0,1 0 0,-2 0 0,-1 0 0,1 0 0,1 0 0,-1 0 0,-1 0 0,-6 0 0,-1 1 0,1-1 0,3 1 0,4-1 0,3 0 0,-3 0 0,-5 0 0,-2 0 0,-1 0 0,6-1 0,5 0 0,3 0 0,2-2 0,-1 1 0,2-1 0,0 1 0,3 0 0,2-2 0,3-3 0,0 1 0,0-3 0,-2 3 0,0 0 0,-2-2 0,2 2 0,0-1 0,-1 0 0,0 2 0,-3 0 0,0 1 0,-3 0 0,1 2 0,-1-1 0,-1 0 0,2 0 0,-2-2 0,1 1 0,-1-1 0,-1-1 0,1 1 0,-2 1 0,2-1 0,-1 1 0,1-4 0,-1 1 0,0 0 0,-1 2 0,1 3 0,0 1 0,2 1 0,1 0 0,0 1 0,1 1 0,-2 3 0,2 4 0,4 5 0,0 0 0,5 3 0,-1-5 0,-1 0 0,0-5 0,-4-2 0,-2-3 0,-2-1 0,-3-1 0,-10 0 0,-6-1 0,-7-1 0,-2-3 0,0-2 0,3-1 0,3 0 0,5 1 0,6 3 0,2 1 0,-3 2 0,-2 1 0,-3 1 0,-3 0 0,6 1 0,0-1 0,7 1 0,0-2 0,1 1 0,-2-1 0,0 0 0,12-4 0,0 0 0,12-6 0,-2 0 0,-2-1 0,-2 1 0,-5 2 0,-2 3 0,-2-1 0,0 3 0,0-2 0,-1 0 0,-1 1 0,0 0 0,0 0 0,-2 0 0,2 2 0,-2-2 0,1 1 0,-1-1 0,0 1 0,0 2 0,1 0 0,3 3 0,3 0 0,9 5 0,1-2 0,5 4 0,-4-1 0,-1 0 0,-3 0 0,-2-3 0,-7 0 0,-1-3 0,-5 1 0,2 0 0,-1 1 0,0 1 0,1 0 0,0 0 0,0-1 0,3 0 0,2 1 0,3 0 0,0 0 0,-2-1 0,-5-5 0,-3 0 0,0-2 0,-2 1 0,2 0 0,1-1 0,2-1 0,3-1 0,-1 3 0,-1-1 0,-3 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02:25.861"/>
    </inkml:context>
    <inkml:brush xml:id="br0">
      <inkml:brushProperty name="width" value="0.05" units="cm"/>
      <inkml:brushProperty name="height" value="0.05" units="cm"/>
      <inkml:brushProperty name="color" value="#E71224"/>
    </inkml:brush>
  </inkml:definitions>
  <inkml:trace contextRef="#ctx0" brushRef="#br0">1101 1289 24575,'7'-1'0,"1"-1"0,6 0 0,2-1 0,4-1 0,0 0 0,6 1 0,-1-1 0,7-1 0,-7 0 0,2-2 0,-7 3 0,1-3 0,-6 1 0,4-2 0,-6-1 0,5-2 0,-4 0 0,1-1 0,-2-3 0,-2-1 0,-2-1 0,-2 2 0,-1 1 0,0-1 0,0 0 0,2-5 0,-1 1 0,1-7 0,-3 3 0,2-7 0,-2 7 0,0-3 0,-1 7 0,0 0 0,-2 0 0,-1-1 0,-1 2 0,0 2 0,0 1 0,0-2 0,0 1 0,0-1 0,-1 3 0,-1-3 0,0 2 0,-3-4 0,3 1 0,-2-3 0,0 2 0,-1-5 0,1 4 0,-2-2 0,1 2 0,-3 1 0,-1 1 0,0-2 0,-1 5 0,0-3 0,0 5 0,-2-4 0,-2 1 0,-4-1 0,-3-1 0,-3 0 0,3 0 0,1 2 0,2 0 0,-3 0 0,0 0 0,-6-2 0,-3 2 0,0-2 0,2 4 0,1-1 0,-1 3 0,-6-4 0,-2 1 0,-10-5 0,3 3 0,-4 0 0,10 5 0,1 2 0,4 2 0,-5-1 0,2 2 0,-4-1 0,7 3 0,-3 0 0,8 3 0,-3 0 0,3 0 0,-3 1 0,1 0 0,1 1 0,-2 0 0,-6 0 0,4 1 0,-4 1 0,8 2 0,0-1 0,3 2 0,1 0 0,3 1 0,1 2 0,3-2 0,5-1 0,0 2 0,1-1 0,2 2 0,-4-1 0,2 3 0,-1 0 0,2-1 0,2 1 0,0-1 0,1 1 0,1-2 0,1 2 0,2-2 0,-1 2 0,2-2 0,-1-1 0,0-1 0,1 2 0,0 1 0,0 1 0,0 4 0,0 0 0,-1 3 0,2 0 0,-1-1 0,2 3 0,-1-3 0,1 1 0,0-3 0,1-1 0,0 2 0,2-1 0,0 2 0,2 1 0,-2 0 0,1 1 0,-1 0 0,2-1 0,-2 1 0,4 2 0,-2 0 0,2 1 0,-1-1 0,0 0 0,0 0 0,1 1 0,-2-2 0,3-1 0,-1 0 0,5-1 0,-2-2 0,3 0 0,-1 0 0,3 1 0,-1-2 0,-2-2 0,-4-4 0,-2-1 0,0-1 0,1 1 0,2 2 0,4 1 0,-1-1 0,1-1 0,-4-3 0,-1-2 0,-3 0 0,3 2 0,0 1 0,6 0 0,-1 1 0,-1-2 0,-4-2 0,-3-1 0,-2-1 0,-1-1 0,0 0 0,-1-1 0,0-1 0,0-3 0,-1-6 0,1-3 0,-2-7 0,-2-1 0,-1-4 0,-1 2 0,-3-2 0,1 3 0,-2 0 0,2 5 0,-1 1 0,4 5 0,-1 1 0,2 4 0,1 2 0,1 2 0,0 1 0,1 7 0,0 6 0,2 6 0,1 6 0,2 5 0,2 4 0,1-2 0,1 2 0,-2-9 0,1 1 0,-3-9 0,0-2 0,-3-6 0,-2-2 0,0-3 0,0 0 0,-6-1 0,-2-1 0,-10 0 0,-2 0 0,-6 0 0,0 0 0,-3 0 0,5 0 0,2 0 0,7 0 0,6 0 0,2 0 0,1 0 0,-3 0 0,1 0 0,-2 0 0,-1 0 0,1 1 0,-1 0 0,1 0 0,-1 0 0,2-1 0,5 0 0,3-2 0,4-3 0,2-2 0,3-4 0,3-2 0,2-1 0,0-1 0,-1 3 0,-2 1 0,1 2 0,-1-1 0,2 2 0,2-4 0,2 0 0,3-3 0,-1 1 0,1-2 0,-2 2 0,0 1 0,-3 1 0,0 0 0,-2 2 0,-3-1 0,-2 4 0,-5 6 0,0 5 0,-1 7 0,0 3 0,1 1 0,1 0 0,-2-3 0,1-2 0,-2-1 0,2-4 0,-2 1 0,2-4 0,-2 1 0,1-2 0,-3 1 0,-1 1 0,-4 1 0,-1 2 0,-3 2 0,2-1 0,2-1 0,4-3 0,2-1 0,0 0 0,0-2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41.083"/>
    </inkml:context>
    <inkml:brush xml:id="br0">
      <inkml:brushProperty name="width" value="0.35" units="cm"/>
      <inkml:brushProperty name="height" value="0.35" units="cm"/>
      <inkml:brushProperty name="color" value="#FFFFFF"/>
    </inkml:brush>
  </inkml:definitions>
  <inkml:trace contextRef="#ctx0" brushRef="#br0">816 301 24575,'-8'37'0,"-2"11"0,-5 13 0,-1 4 0,-6 18 0,2-4 0,-1 5 0,6-16 0,1-11 0,9-24 0,0-7 0,3-14 0,2-7 0,17-2 0,-3-1 0,16-2 0,-9 0 0,-1-1 0,-2 0 0,0-2 0,-5 0 0,1-1 0,-5 1 0,-4-2 0,-2-17 0,-3-2 0,-1-24 0,-2 6 0,1 0 0,-2 9 0,2 10 0,-2 3 0,1 4 0,1 0 0,-1 2 0,1-1 0,2 2 0,-2-1 0,2 3 0,-1 2 0,1 0 0,0-2 0,0 0 0,0-2 0,0-1 0,0 1 0,0-2 0,-2 0 0,1-2 0,-3 2 0,2 0 0,1 3 0,0-3 0,1 2 0,0-1 0,-1-1 0,1 1 0,-1-3 0,1 5 0,-1 1 0,0 3 0,-2-1 0,-1-3 0,1 2 0,1 2 0,-3-2 0,2 5 0,-4-6 0,7 2 0,0 1 0,5-6 0,-2 6 0,-1-6 0,0 3 0,-2-1 0,1 0 0,0 1 0,-1 3 0,1-2 0,-1 1 0,0-2 0,0 2 0,0 0 0,0 0 0,0-1 0,0 2 0,0-1 0,0-1 0,0 1 0,0-1 0,0-1 0,-1 4 0,-7 30 0,4-9 0,-6 28 0,6-21 0,0-2 0,-1-2 0,1 0 0,-1-3 0,1 0 0,-2-2 0,2-3 0,-2 0 0,-2-1 0,2-3 0,-6-2 0,2-1 0,-4-2 0,2 2 0,-2-2 0,2 2 0,-1-2 0,0 1 0,-3-1 0,-1 0 0,-3 0 0,1 0 0,-2 0 0,3 0 0,0 0 0,2 0 0,3 0 0,0 1 0,3-1 0,2 1 0,-3-1 0,3 0 0,-3 0 0,2 1 0,0 0 0,0 0 0,-2 2 0,1-2 0,-2 2 0,1 0 0,3-1 0,0 1 0,-1 0 0,-1 1 0,0-1 0,0 1 0,1-3 0,1 1 0,-3-2 0,2 1 0,-2-1 0,2 1 0,-1-1 0,-2 1 0,2-1 0,-3 0 0,2 0 0,-1 0 0,0 0 0,0 0 0,0 1 0,0 0 0,-1 0 0,1 1 0,3-2 0,1 1 0,-3 0 0,4-1 0,-5 2 0,5 1 0,1 2 0,0 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43.434"/>
    </inkml:context>
    <inkml:brush xml:id="br0">
      <inkml:brushProperty name="width" value="0.35" units="cm"/>
      <inkml:brushProperty name="height" value="0.35" units="cm"/>
      <inkml:brushProperty name="color" value="#FFFFFF"/>
    </inkml:brush>
  </inkml:definitions>
  <inkml:trace contextRef="#ctx0" brushRef="#br0">338 0 24575,'-33'8'0,"4"-2"0,14-4 0,-2-1 0,-2 0 0,-1 0 0,0-1 0,3 0 0,1 0 0,3 0 0,5 1 0,0-1 0,-3 1 0,-2-1 0,-6 0 0,4 0 0,-2 0 0,6 0 0,2 0 0,1 0 0,-1 0 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49.779"/>
    </inkml:context>
    <inkml:brush xml:id="br0">
      <inkml:brushProperty name="width" value="0.05" units="cm"/>
      <inkml:brushProperty name="height" value="0.05" units="cm"/>
      <inkml:brushProperty name="color" value="#333333"/>
    </inkml:brush>
  </inkml:definitions>
  <inkml:trace contextRef="#ctx0" brushRef="#br0">13 1 24575,'-1'6'0,"1"1"0,-2-1 0,2 2 0,-2 2 0,1 0 0,0 2 0,-1 1 0,0 4 0,1 3 0,0 4 0,1 2 0,0 0 0,0 1 0,1-7 0,-1-2 0,1-5 0,-1-2 0,-1-1 0,1 1 0,-1-1 0,1 2 0,0-2 0,0 4 0,1-1 0,-1-1 0,2-3 0,-2-3 0,1-3 0,-1 1 0,0 0 0,0 2 0,0 1 0,0-1 0,0 1 0,0 0 0,0 1 0,0 0 0,0-1 0,1 0 0,-1-1 0,1-1 0,-1-2 0,0 0 0,0 0 0,0-1 0,0 1 0,0 1 0,0-1 0,0 4 0,0-1 0,0 2 0,0-3 0,0 0 0,0-2 0,0-1 0,0 1 0,0 0 0,0 0 0,0 1 0,0 0 0,0 0 0,0-1 0,0 0 0,0-1 0,0 1 0,1-1 0,-1 1 0,1-1 0,-1 0 0,0 0 0,0 1 0,1-1 0,-1 1 0,1-1 0,0-8 0,0 1 0,0-3 0,0 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52.839"/>
    </inkml:context>
    <inkml:brush xml:id="br0">
      <inkml:brushProperty name="width" value="0.05" units="cm"/>
      <inkml:brushProperty name="height" value="0.05" units="cm"/>
      <inkml:brushProperty name="color" value="#333333"/>
    </inkml:brush>
  </inkml:definitions>
  <inkml:trace contextRef="#ctx0" brushRef="#br0">648 1 24575,'1'5'0,"1"1"0,-2 3 0,2 4 0,-1 2 0,1 0 0,-1 1 0,-1-1 0,0 3 0,0-2 0,0 3 0,0-4 0,0 0 0,0-4 0,0-2 0,0-2 0,0 2 0,-1-3 0,0-1 0,0-1 0,0-1 0,0 0 0,-1 2 0,-1 0 0,1 0 0,-2 0 0,1 0 0,-1 0 0,1 0 0,0 1 0,-1-2 0,0 1 0,0-2 0,0 0 0,-1 0 0,-2 0 0,-2-2 0,0 2 0,-1-2 0,1 0 0,0 0 0,-1-1 0,0 0 0,-3 0 0,-1 0 0,-5 0 0,3 0 0,-3-1 0,4 1 0,-2-1 0,3 1 0,-1 0 0,1 0 0,0 0 0,-3-1 0,-2 1 0,-1-1 0,1 1 0,5 0 0,1 0 0,3 0 0,-3 0 0,0 0 0,-2 0 0,1 0 0,0 0 0,2 0 0,-2 0 0,-1 0 0,-2 0 0,-1 0 0,0 0 0,0-1 0,6 0 0,2 0 0,6 1 0,1 0 0,1 0 0,0 0 0,-2 0 0,-2 0 0,0 0 0,-1 0 0,2 0 0,2 0 0,0 0 0,1 0 0,0-2 0,4 1 0,0-3 0,2 2 0,-3-1 0,0 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13.393"/>
    </inkml:context>
    <inkml:brush xml:id="br0">
      <inkml:brushProperty name="width" value="0.05" units="cm"/>
      <inkml:brushProperty name="height" value="0.05" units="cm"/>
      <inkml:brushProperty name="color" value="#333333"/>
    </inkml:brush>
  </inkml:definitions>
  <inkml:trace contextRef="#ctx0" brushRef="#br0">1703 1 24575,'-6'3'0,"-1"-2"0,3-1 0,-2 1 0,-1 0 0,-1 1 0,-1-2 0,-1 0 0,-1 0 0,-1 0 0,-3 1 0,1 0 0,-5 0 0,5-1 0,-5 0 0,5 0 0,-1 0 0,1 0 0,1 0 0,1 0 0,-1 0 0,3 0 0,1 0 0,-1 0 0,-1 0 0,1 0 0,1 1 0,2 0 0,0 0 0,-2 0 0,3-1 0,-1 0 0,-1 0 0,1 1 0,-2 0 0,1-1 0,0 0 0,-1 0 0,0 0 0,-2 0 0,-1 0 0,-2 0 0,0 0 0,-2 0 0,5 0 0,-3 0 0,5 0 0,-2 0 0,4 0 0,0 0 0,0 0 0,-1 0 0,0 0 0,-3 0 0,3-1 0,-3 0 0,0 0 0,0 1 0,-3 0 0,2 0 0,-3 0 0,2 0 0,0 0 0,0 0 0,-4-1 0,-4 1 0,-1-1 0,2 1 0,0 0 0,3 0 0,-1 0 0,5 0 0,2 0 0,0-1 0,-4 1 0,3-1 0,-4 1 0,3 0 0,-7 0 0,-3 0 0,-4 0 0,-3 0 0,0 0 0,-4 0 0,3 0 0,-5-1 0,1-1 0,-4 0 0,5-1 0,1 2 0,7 0 0,2 1 0,5 0 0,0 0 0,1 0 0,0 0 0,3 0 0,1 0 0,4 0 0,1 0 0,2 0 0,0 0 0,2 0 0,-1 0 0,0 0 0,-1 0 0,0 0 0,0 0 0,-2 0 0,0 0 0,-4 0 0,-3 0 0,-2 0 0,1 0 0,2 0 0,3 0 0,2 0 0,1 0 0,0 0 0,0 0 0,1 0 0,2 0 0,1 0 0,1 0 0,-2 0 0,-1 0 0,1 1 0,0-1 0,1 1 0,3 0 0,0-1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4:03.055"/>
    </inkml:context>
    <inkml:brush xml:id="br0">
      <inkml:brushProperty name="width" value="0.35" units="cm"/>
      <inkml:brushProperty name="height" value="0.35" units="cm"/>
      <inkml:brushProperty name="color" value="#FFFFFF"/>
    </inkml:brush>
  </inkml:definitions>
  <inkml:trace contextRef="#ctx0" brushRef="#br0">210 1 24575,'0'38'0,"0"9"0,0 2 0,0 21 0,0-19 0,0 0 0,0 34 0,0-3 0,0-1 0,0-40 0,0 28 0,-5-23 0,0-4 0,-11 10 0,0-11 0,1 0 0,0-3 0,-2-13 0,5 7 0,-9-9 0,7 0 0,-3-2 0,4-8 0,-3-1 0,11-5 0,-6 1 0,7 0 0,-4-1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34.963"/>
    </inkml:context>
    <inkml:brush xml:id="br0">
      <inkml:brushProperty name="width" value="0.35" units="cm"/>
      <inkml:brushProperty name="height" value="0.35" units="cm"/>
      <inkml:brushProperty name="color" value="#FFFFFF"/>
    </inkml:brush>
  </inkml:definitions>
  <inkml:trace contextRef="#ctx0" brushRef="#br0">781 294 24575,'-33'-24'0,"2"1"0,16 11 0,3 1 0,6 5 0,1 0 0,2-9 0,-1 1 0,1-8 0,2 9 0,3 0 0,1 0 0,7-4 0,3-4 0,3 2 0,-2 3 0,-3 7 0,-5 2 0,3 4 0,-1 0 0,5-1 0,-1-2 0,-1 1 0,-4 0 0,-2-1 0,-26 29 0,1-1 0,-20 24 0,7-7 0,7-10 0,5-6 0,11-11 0,5-6 0,4 5 0,2-4 0,-1 10 0,1-6 0,-2 3 0,0-4 0,0 1 0,-1-3 0,1 2 0,-2-1 0,1 0 0,1 1 0,-2-2 0,3 1 0,-3 1 0,3-3 0,-3 4 0,0-4 0,-4 1 0,-1-2 0,1-3 0,-3 2 0,-1-2 0,1 1 0,0-2 0,2-1 0,-2 1 0,0-1 0,-1 2 0,1-1 0,-1-1 0,-2 1 0,-2-1 0,1 1 0,-3 0 0,2 0 0,-1-1 0,2 0 0,-3 0 0,2 0 0,-3-1 0,5 0 0,0 0 0,4 0 0,0 0 0,-3 0 0,2 0 0,-2 0 0,4-1 0,-1 0 0,-4 1 0,1 0 0,-2 0 0,1 0 0,5 0 0,-2 0 0,0 0 0,2 0 0,-3 0 0,2 0 0,0 0 0,-2 0 0,3 0 0,-2 0 0,-1 0 0,2 0 0,-2 0 0,3 0 0,-2 0 0,1 0 0,-4 0 0,4 0 0,-1 0 0,35-4 0,-15 3 0,27-4 0,-24 5 0,2-1 0,-3 0 0,6 1 0,3-1 0,4 0 0,2 1 0,-1-1 0,-1 1 0,-1-1 0,1 0 0,-2 0 0,3 1 0,-3 0 0,-1 0 0,-4-1 0,-2 1 0,-2-2 0,2 2 0,2-2 0,1 2 0,-1-2 0,1 0 0,-4 0 0,3 0 0,-2-1 0,2 0 0,4-1 0,-4 1 0,7 0 0,-4 0 0,4-2 0,-3-2 0,2-4 0,-8-4 0,-3 6 0,-7 1 0,-5 8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3:36.628"/>
    </inkml:context>
    <inkml:brush xml:id="br0">
      <inkml:brushProperty name="width" value="0.35" units="cm"/>
      <inkml:brushProperty name="height" value="0.35" units="cm"/>
      <inkml:brushProperty name="color" value="#FFFFFF"/>
    </inkml:brush>
  </inkml:definitions>
  <inkml:trace contextRef="#ctx0" brushRef="#br0">1 66 24575,'29'-1'0,"-4"0"0,-14 1 0,2 0 0,-1-1 0,2 1 0,1-2 0,-1 1 0,3 0 0,-2 1 0,1 0 0,-2 0 0,0 0 0,2-1 0,-1 1 0,-2-1 0,-2 1 0,-1 0 0,-2 0 0,2 0 0,0 0 0,-2-1 0,-1-15 0,-4 3 0,-1-6 0,-2 12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26.769"/>
    </inkml:context>
    <inkml:brush xml:id="br0">
      <inkml:brushProperty name="width" value="0.35" units="cm"/>
      <inkml:brushProperty name="height" value="0.35" units="cm"/>
      <inkml:brushProperty name="color" value="#FFFFFF"/>
    </inkml:brush>
  </inkml:definitions>
  <inkml:trace contextRef="#ctx0" brushRef="#br0">1 132 24575,'11'29'0,"-2"-1"0,3-2 0,-3-3 0,-1 4 0,1-1 0,-3 4 0,3-3 0,-1 5 0,2-6 0,0 0 0,-1-4 0,1-2 0,0-2 0,1-1 0,-2-3 0,0-5 0,-5-5 0,3 3 0,0-3 0,5 3 0,2-2 0,6 0 0,5 0 0,4-2 0,-4-1 0,-1-2 0,-1 0 0,1-1 0,2-1 0,1 0 0,-6 0 0,1-3 0,-8 1 0,0-3 0,-5 2 0,-2 0 0,0-1 0,0-2 0,-2-1 0,0-3 0,-3-1 0,-1 1 0,-1-1 0,0 3 0,0 1 0,1-2 0,-1 3 0,1-4 0,-1 5 0,1-4 0,-2 3 0,-6 1 0,0 2 0,-6 4 0,2 2 0,0 3 0,-3-1 0,-1 3 0,-2 0 0,0 1 0,3-3 0,3 0 0,5-3 0,-3 0 0,1-1 0,-9 0 0,-2 0 0,-3 0 0,-1 0 0,0 0 0,1 0 0,-1 0 0,6 0 0,2 0 0,5 0 0,2 0 0,-2 0 0,0-1 0,-1-1 0,2 1 0,2-3 0,1-4 0,3-1 0,1-1 0,1-1 0,1 5 0,-3-8 0,3 6 0,-3-4 0,2 4 0,-2-3 0,1 3 0,0-1 0,-1-1 0,1 3 0,-2-4 0,1 4 0,0-3 0,1 1 0,0 1 0,0-5 0,0 5 0,0-3 0,-1 3 0,1-2 0,-2-2 0,2 1 0,-3-1 0,3 3 0,0 0 0,0 1 0,0-1 0,-2-5 0,1 4 0,-3-6 0,3 7 0,-1 0 0,1-1 0,0 2 0,1-1 0,0-1 0,2 3 0,0-3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28.783"/>
    </inkml:context>
    <inkml:brush xml:id="br0">
      <inkml:brushProperty name="width" value="0.35" units="cm"/>
      <inkml:brushProperty name="height" value="0.35" units="cm"/>
      <inkml:brushProperty name="color" value="#FFFFFF"/>
    </inkml:brush>
  </inkml:definitions>
  <inkml:trace contextRef="#ctx0" brushRef="#br0">1 1 24575,'2'34'0,"-1"-2"0,0-6 0,0 1 0,0 2 0,0 2 0,0-3 0,-1 1 0,1-4 0,-1 0 0,1-5 0,-1 1 0,1-4 0,0 2 0,-1-4 0,2 0 0,-1-5 0,0-2 0,3 0 0,10 2 0,-1 2 0,9 2 0,-13-5 0,-3-2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21.437"/>
    </inkml:context>
    <inkml:brush xml:id="br0">
      <inkml:brushProperty name="width" value="0.35" units="cm"/>
      <inkml:brushProperty name="height" value="0.35" units="cm"/>
      <inkml:brushProperty name="color" value="#FFFFFF"/>
    </inkml:brush>
  </inkml:definitions>
  <inkml:trace contextRef="#ctx0" brushRef="#br0">464 495 24575,'-29'-15'0,"0"-1"0,6 1 0,-1 0 0,-6-4 0,5 2 0,-1-2 0,0-3 0,5 3 0,-5-6 0,1-1 0,-2-2 0,1 1 0,0 1 0,7 6 0,2 2 0,6 3 0,1 0 0,4 0 0,-2 0 0,4 3 0,0 2 0,2 2 0,1-2 0,0 2 0,-2-6 0,1 4 0,-3-4 0,2 3 0,-2 1 0,24 22 0,-9-7 0,20 17 0,-17-16 0,1-1 0,1-2 0,0-1 0,4-1 0,0 1 0,1-2 0,2 1 0,2-1 0,3-1 0,-5 0 0,-3-2 0,-7 2 0,-5-1 0,2 2 0,-2 7 0,3 4 0,-1 6 0,-2-3 0,-3-5 0,-1-2 0,-1 3 0,1-1 0,1 3 0,-2-3 0,-1 0 0,-1 1 0,1-1 0,0 2 0,1-3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22.742"/>
    </inkml:context>
    <inkml:brush xml:id="br0">
      <inkml:brushProperty name="width" value="0.35" units="cm"/>
      <inkml:brushProperty name="height" value="0.35" units="cm"/>
      <inkml:brushProperty name="color" value="#FFFFFF"/>
    </inkml:brush>
  </inkml:definitions>
  <inkml:trace contextRef="#ctx0" brushRef="#br0">189 1 24575,'-26'18'0,"3"-2"0,10-7 0,2-3 0,1 1 0,0-2 0,1-1 0,0-2 0,1-1 0,-4 0 0,1-1 0,-2 1 0,1-1 0,1-1 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33.835"/>
    </inkml:context>
    <inkml:brush xml:id="br0">
      <inkml:brushProperty name="width" value="0.35" units="cm"/>
      <inkml:brushProperty name="height" value="0.35" units="cm"/>
      <inkml:brushProperty name="color" value="#FFFFFF"/>
    </inkml:brush>
  </inkml:definitions>
  <inkml:trace contextRef="#ctx0" brushRef="#br0">0 4 24575,'33'-2'0,"0"0"0,-7 2 0,6 0 0,-2 0 0,1 1 0,-3 0 0,-8 1 0,-5-1 0,-8-1 0,1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35.623"/>
    </inkml:context>
    <inkml:brush xml:id="br0">
      <inkml:brushProperty name="width" value="0.35" units="cm"/>
      <inkml:brushProperty name="height" value="0.35" units="cm"/>
      <inkml:brushProperty name="color" value="#FFFFFF"/>
    </inkml:brush>
  </inkml:definitions>
  <inkml:trace contextRef="#ctx0" brushRef="#br0">429 8 24575,'-32'1'0,"1"1"0,11-2 0,-1 1 0,0-1 0,-1 0 0,1 0 0,-1 0 0,-2 0 0,-4 0 0,-1-1 0,2 0 0,0-1 0,4 1 0,-2 0 0,5 0 0,4 1 0,7-1 0,2 0 0,3-2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4:47.132"/>
    </inkml:context>
    <inkml:brush xml:id="br0">
      <inkml:brushProperty name="width" value="0.05" units="cm"/>
      <inkml:brushProperty name="height" value="0.05" units="cm"/>
      <inkml:brushProperty name="color" value="#333333"/>
    </inkml:brush>
  </inkml:definitions>
  <inkml:trace contextRef="#ctx0" brushRef="#br0">0 0 24575,'0'8'0,"0"1"0,0 5 0,0 0 0,1 8 0,0-2 0,2 2 0,-1-3 0,0 0 0,1-3 0,1 3 0,0-3 0,0 1 0,-3-5 0,1 0 0,-2-3 0,1-1 0,-1-2 0,1-3 0,0 0 0,0 1 0,0 1 0,-1 0 0,0 2 0,0-1 0,0 2 0,1 3 0,0 1 0,2 2 0,0-2 0,-1-2 0,-1-3 0,-1 1 0,1-2 0,-1 3 0,1-2 0,-1 0 0,1-2 0,-1 0 0,1 0 0,-1 2 0,0 0 0,1 5 0,-1-3 0,1 2 0,-1-6 0,0-1 0,0-2 0,0 0 0,0 0 0,0 0 0,0 0 0,0 1 0,0-1 0,0 2 0,-1-2 0,1 1 0,-2-2 0,1 0 0,-2-1 0,1 0 0,0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5:03.996"/>
    </inkml:context>
    <inkml:brush xml:id="br0">
      <inkml:brushProperty name="width" value="0.35" units="cm"/>
      <inkml:brushProperty name="height" value="0.35" units="cm"/>
      <inkml:brushProperty name="color" value="#FFFFFF"/>
    </inkml:brush>
  </inkml:definitions>
  <inkml:trace contextRef="#ctx0" brushRef="#br0">142 1572 24575,'6'41'0,"0"4"0,-1-9 0,1 9 0,-2-6 0,2 9 0,-1-6 0,2 5 0,-1 0 0,1 2 0,-3-4 0,-2-3 0,-2-7 0,-2-3 0,-3-7 0,-2-1 0,-1-5 0,-1 2 0,2-4 0,0-1 0,1-5 0,-1-1 0,0-3 0,1 0 0,25-1 0,4-1 0,30-1 0,-6-4 0,-1-4 0,-17 3 0,-14-3 0,-14 2 0,-38-1 0,-4 1 0,-18-2 0,17 4 0,12 1 0,9-1 0,7 1 0,6-1 0,32-6 0,-5-1 0,22-8 0,-16-3 0,-1 0 0,-7 0 0,-5 0 0,-8 4 0,-1-4 0,-3 4 0,1-3 0,-1-3 0,0-9 0,0-3 0,0-16 0,-1-4 0,-1-11 0,0-1 0,0-4 0,-1 2 0,3-2 0,-2-6 0,1 9 0,-3-6 0,2-2 0,-2 8 0,3-16 0,0 13 0,1-8 0,-2 14 0,1-3 0,-2 13 0,1-1 0,1 11 0,1 2 0,0 2 0,0 1 0,0 2 0,0-1 0,0 4 0,0-3 0,0 4 0,0 2 0,-1 2 0,1 4 0,-1-3 0,0 2 0,1-3 0,-2 3 0,2-1 0,0 7 0,1-2 0,0 5 0,0-5 0,-1 1 0,0-5 0,-2 1 0,0 3 0,0 7 0,1 6 0,-2-1 0,-2 0 0,-8-10 0,0 1 0,-4-1 0,-1 4 0,-3 1 0,-6 3 0,1 0 0,-3 3 0,6 4 0,0-1 0,8 3 0,6 4 0,20 15 0,-1-3 0,12 10 0,-9-12 0,-1-3 0,-6-3 0,-3-1 0,-7 4 0,-2-1 0,-2 0 0,2-3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4:03.056"/>
    </inkml:context>
    <inkml:brush xml:id="br0">
      <inkml:brushProperty name="width" value="0.35" units="cm"/>
      <inkml:brushProperty name="height" value="0.35" units="cm"/>
      <inkml:brushProperty name="color" value="#FFFFFF"/>
    </inkml:brush>
  </inkml:definitions>
  <inkml:trace contextRef="#ctx0" brushRef="#br0">244 1 24575,'0'32'0,"0"0"0,0-9 0,0 3 0,8 9 0,2-9 0,7 8 0,-4-12 0,4 0 0,-4 1 0,5 3 0,-1-8 0,1 3 0,-1 1 0,0-4 0,0 3 0,0-4 0,-5-5 0,4 4 0,-7-7 0,3 6 0,-5-6 0,1 6 0,0-6 0,0 7 0,-3-8 0,-2 8 0,-3-8 0,0 8 0,0-8 0,0 8 0,0 1 0,0 1 0,0 4 0,0-1 0,0-3 0,-4 8 0,-4-8 0,-2 8 0,-6-8 0,6 3 0,-3 1 0,1-4 0,3 3 0,-3-8 0,3 2 0,2-6 0,-5 7 0,3-8 0,-3 4 0,1-4 0,2-1 0,-3 1 0,5-4 0,-1 0 0,-7-4 0,5 0 0,-5 0 0,8 0 0,-1 0 0,-3 0 0,3 0 0,-2 0 0,-5 0 0,5 0 0,-9 0 0,10 0 0,-6-4 0,6 3 0,-3-6 0,5 6 0,-1-6 0,-3 3 0,3 0 0,1-3 0,0 3 0,2-4 0,-2 0 0,-1 1 0,1-1 0,-1-4 0,0 4 0,-1-8 0,-2 3 0,1-4 0,-2 1 0,3-6 0,1 4 0,-1-3 0,4 4 0,2-5 0,3 4 0,0-3 0,0 4 0,0 0 0,0-4 0,3 7 0,2-7 0,2 13 0,1-4 0,0 4 0,-1 1 0,0 2 0,-2-4 0,-2-3 0,-3 0 0,0-12 0,3 10 0,-2-12 0,3-2 0,0-1 0,-3-4 0,3 0 0,-4 4 0,4-4 0,-3 5 0,7 6 0,-7 0 0,6 5 0,-6 1 0,3 3 0,-4 1 0,0 5 0,3-4 0,-2 3 0,2-2 0,1-2 0,-3 4 0,2-4 0,1 5 0,-4-1 0,7-3 0,-3 6 0,3-2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5:52.562"/>
    </inkml:context>
    <inkml:brush xml:id="br0">
      <inkml:brushProperty name="width" value="0.35" units="cm"/>
      <inkml:brushProperty name="height" value="0.35" units="cm"/>
      <inkml:brushProperty name="color" value="#FFFFFF"/>
    </inkml:brush>
  </inkml:definitions>
  <inkml:trace contextRef="#ctx0" brushRef="#br0">411 243 24575,'-72'56'0,"0"-1"0,0 1 0,-9 1 0,1-1 0,47-26 0,98-51 0,28-15 0,-36 18 0,23-5 0,-54 15 0,-6 2 0,-6 0 0,-2 2 0,-2 1 0,-3-1 0,3-1 0,0-3 0,2-1 0,-4-2 0,3 1 0,-7 2 0,6 0 0,-3-1 0,-1 2 0,-1-1 0,-4-2 0,2 2 0,-1-3 0,-21 20 0,6-4 0,-23 15 0,11-10 0,0-1 0,5-5 0,9-2 0,4-4 0,6-13 0,0-1 0,1-21 0,-2 4 0,2-7 0,-1 8 0,0 2 0,1 8 0,-2 0 0,1 3 0,0 3 0,1 4 0,0 3 0,0 0 0,1-1 0,0-1 0,0-2 0,0 5 0,-1 0 0,0 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5:53.844"/>
    </inkml:context>
    <inkml:brush xml:id="br0">
      <inkml:brushProperty name="width" value="0.35" units="cm"/>
      <inkml:brushProperty name="height" value="0.35" units="cm"/>
      <inkml:brushProperty name="color" value="#FFFFFF"/>
    </inkml:brush>
  </inkml:definitions>
  <inkml:trace contextRef="#ctx0" brushRef="#br0">806 0 24575,'-23'5'0,"1"-1"0,12-3 0,-6 0 0,-3 1 0,-4-1 0,0 0 0,1 0 0,2-1 0,-2 2 0,2-2 0,0 2 0,3-2 0,4 2 0,4-2 0,-1 1 0,2-1 0,-2 1 0,1-1 0,0 2 0,-1-1 0,1 0 0,-3 1 0,-1-2 0,-1 1 0,-1-1 0,-1 0 0,2 0 0,-3 0 0,1 0 0,2 1 0,-4-1 0,3 1 0,-3-1 0,1 0 0,-3 0 0,-2 0 0,0 0 0,3 0 0,1 0 0,5 0 0,-2 0 0,5 0 0,2 0 0,-2 0 0,2 0 0,-5 0 0,0 0 0,1 1 0,0 0 0,3-1 0,0 0 0,-2 0 0,3 0 0,-2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5:56.432"/>
    </inkml:context>
    <inkml:brush xml:id="br0">
      <inkml:brushProperty name="width" value="0.35" units="cm"/>
      <inkml:brushProperty name="height" value="0.35" units="cm"/>
      <inkml:brushProperty name="color" value="#FFFFFF"/>
    </inkml:brush>
  </inkml:definitions>
  <inkml:trace contextRef="#ctx0" brushRef="#br0">0 4 24575,'22'0'0,"-2"0"0,-13 0 0,4 0 0,2 0 0,-1 0 0,3 0 0,-3 0 0,0 0 0,2 0 0,-3 0 0,-2 0 0,0 0 0,0 0 0,-1-1 0,6 0 0,-5 0 0,6 1 0,-3-1 0,2 1 0,-6 0 0,0 0 0,1 0 0,-1 0 0,6 0 0,0 0 0,2 1 0,1-1 0,-3 1 0,-7-1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1T14:55:58.862"/>
    </inkml:context>
    <inkml:brush xml:id="br0">
      <inkml:brushProperty name="width" value="0.35" units="cm"/>
      <inkml:brushProperty name="height" value="0.35" units="cm"/>
      <inkml:brushProperty name="color" value="#FFFFFF"/>
    </inkml:brush>
  </inkml:definitions>
  <inkml:trace contextRef="#ctx0" brushRef="#br0">1 0 24575,'18'37'0,"-3"1"0,2 12 0,0 3 0,3 7 0,-2-12 0,-4-5 0,-1-15 0,-4-5 0,-2-9 0,-3-6 0,-1-3 0,12-1 0,-2 0 0,17 1 0,6 6 0,-16-7 0,3 4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1:09:40.908"/>
    </inkml:context>
    <inkml:brush xml:id="br0">
      <inkml:brushProperty name="width" value="0.2" units="cm"/>
      <inkml:brushProperty name="height" value="0.2" units="cm"/>
      <inkml:brushProperty name="color" value="#FFFFFF"/>
    </inkml:brush>
  </inkml:definitions>
  <inkml:trace contextRef="#ctx0" brushRef="#br0">41 1 24575,'15'3'0,"7"5"0,-9 1 0,3 2 0,3 0 0,-6-2 0,7 3 0,-7-4 0,3 0 0,-8 0 0,8 0 0,-8 0 0,8 0 0,-8-1 0,4 1 0,0 0 0,-4 0 0,8 0 0,-8 0 0,4 0 0,-1-1 0,-2 5 0,3-3 0,0 3 0,-4-4 0,4-1 0,-4 1 0,-1 4 0,5-4 0,-3 4 0,3-4 0,-1 4 0,-2-4 0,2 4 0,-3-5 0,-1 1 0,1-1 0,-1 1 0,-2-1 0,1-3 0,-5 3 0,2-4 0,1 5 0,0-1 0,4 1 0,-1 3 0,1-2 0,1 11 0,2-6 0,-1 7 0,2-4 0,-4-4 0,0 2 0,0-6 0,0 2 0,-4-3 0,-1-1 0,-6-2 0,-4-2 0,-1-3 0,-7 0 0,2 0 0,-4 4 0,0 0 0,1 5 0,3-2 0,1 1 0,0-3 0,7 1 0,-6-5 0,7 6 0,-7-3 0,-2 4 0,0 0 0,-2 0 0,-3 4 0,0-2 0,-3 6 0,4-3 0,0 0 0,0 3 0,1-7 0,3 3 0,1-4 0,5-1 0,2 1 0,-1-1 0,2 1 0,-4-1 0,1 0 0,-1 1 0,0-1 0,-3 5 0,2-3 0,-3 2 0,5-3 0,2-1 0,-1 1 0,5-1 0,-6-3 0,6 3 0,-5-6 0,2 5 0,-4-5 0,1 5 0,-5-1 0,3 2 0,-2 1 0,7 0 0,-3-4 0,3-1 0,-1 1 0,-4-3 0,7-4 0,-4-2 0,-1-9 0,1 1 0,-6-9 0,3 4 0,0-8 0,4 3 0,1-4 0,4-1 0,0 6 0,0-5 0,0 5 0,0-1 0,0-3 0,0 8 0,0-9 0,0 9 0,4-3 0,1-1 0,3 4 0,1-3 0,-1 4 0,0 4 0,-3 2 0,1 3 0,-5 0 0,3 1 0,-1 3 0,-2-3 0,2 3 0,0-4 0,-2 1 0,6-4 0,-3-2 0,5-4 0,-1-4 0,1-2 0,0-5 0,0 6 0,0-5 0,0 9 0,-1-3 0,1 4 0,-1 0 0,0 5 0,0 3 0,-4 3 0,3 5 0,-7-6 0,11 20 0,-6-6 0,7 16 0,-4-6 0,1 4 0,3-3 0,-2 4 0,6-1 0,-6-3 0,2 3 0,-4-8 0,1 3 0,-2-4 0,-2 1 0,-1 2 0,-1-6 0,-2 7 0,2-8 0,-3 8 0,0-4 0,0 5 0,0 0 0,0-1 0,0-3 0,0 2 0,0-2 0,0 0 0,0 2 0,0-6 0,0 6 0,0-6 0,0 7 0,0-8 0,0 4 0,0-5 0,0 1 0,0-1 0,0 1 0,0-1 0,0 0 0,0-4 0,0 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8:37:27.450"/>
    </inkml:context>
    <inkml:brush xml:id="br0">
      <inkml:brushProperty name="width" value="0.1" units="cm"/>
      <inkml:brushProperty name="height" value="0.1" units="cm"/>
      <inkml:brushProperty name="color" value="#FFFFFF"/>
    </inkml:brush>
  </inkml:definitions>
  <inkml:trace contextRef="#ctx0" brushRef="#br0">129 0 24575,'-9'9'0,"1"-1"0,5-3 0,-2 1 0,2 2 0,-2-2 0,-3 2 0,4-3 0,-4 1 0,3 2 0,-1-2 0,0 2 0,1-3 0,2 1 0,-3-1 0,1 1 0,2-1 0,-2 1 0,4-1 0,-1 1 0,-1 2 0,0-2 0,0 2 0,0 0 0,1-2 0,-4 2 0,3-5 0,-2-1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8:37:30.098"/>
    </inkml:context>
    <inkml:brush xml:id="br0">
      <inkml:brushProperty name="width" value="0.1" units="cm"/>
      <inkml:brushProperty name="height" value="0.1" units="cm"/>
      <inkml:brushProperty name="color" value="#FFFFFF"/>
    </inkml:brush>
  </inkml:definitions>
  <inkml:trace contextRef="#ctx0" brushRef="#br0">301 0 24575,'-2'9'0,"-1"-1"0,-5-3 0,1-2 0,-1 2 0,3-4 0,-3 1 0,-6 5 0,-3-2 0,0 2 0,-4 0 0,11-7 0,-10 4 0,12-2 0,-5-1 0,8 1 0,-3 3 0,1-4 0,-1 4 0,3-5 0,-3 0 0,-1 3 0,0-3 0,-1 5 0,4-2 0,-3 0 0,1 5 0,2-7 0,-2 6 0,3-6 0,-1 4 0,-2-5 0,2 3 0,0-3 0,4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8:37:27.450"/>
    </inkml:context>
    <inkml:brush xml:id="br0">
      <inkml:brushProperty name="width" value="0.1" units="cm"/>
      <inkml:brushProperty name="height" value="0.1" units="cm"/>
      <inkml:brushProperty name="color" value="#FFFFFF"/>
    </inkml:brush>
  </inkml:definitions>
  <inkml:trace contextRef="#ctx0" brushRef="#br0">129 0 24575,'-9'9'0,"1"-1"0,5-3 0,-2 1 0,2 2 0,-2-2 0,-3 2 0,4-3 0,-4 1 0,3 2 0,-1-2 0,0 2 0,1-3 0,2 1 0,-3-1 0,1 1 0,2-1 0,-2 1 0,4-1 0,-1 1 0,-1 2 0,0-2 0,0 2 0,0 0 0,1-2 0,-4 2 0,3-5 0,-2-1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8:37:30.098"/>
    </inkml:context>
    <inkml:brush xml:id="br0">
      <inkml:brushProperty name="width" value="0.1" units="cm"/>
      <inkml:brushProperty name="height" value="0.1" units="cm"/>
      <inkml:brushProperty name="color" value="#FFFFFF"/>
    </inkml:brush>
  </inkml:definitions>
  <inkml:trace contextRef="#ctx0" brushRef="#br0">301 0 24575,'-2'9'0,"-1"-1"0,-5-3 0,1-2 0,-1 2 0,3-4 0,-3 1 0,-6 5 0,-3-2 0,0 2 0,-4 0 0,11-7 0,-10 4 0,12-2 0,-5-1 0,8 1 0,-3 3 0,1-4 0,-1 4 0,3-5 0,-3 0 0,-1 3 0,0-3 0,-1 5 0,4-2 0,-3 0 0,1 5 0,2-7 0,-2 6 0,3-6 0,-1 4 0,-2-5 0,2 3 0,0-3 0,4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15:28.174"/>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15:30.51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4:03:20.409"/>
    </inkml:context>
    <inkml:brush xml:id="br0">
      <inkml:brushProperty name="width" value="0.35" units="cm"/>
      <inkml:brushProperty name="height" value="0.35" units="cm"/>
      <inkml:brushProperty name="color" value="#FFFFFF"/>
    </inkml:brush>
  </inkml:definitions>
  <inkml:trace contextRef="#ctx0" brushRef="#br0">210 1 24575,'0'38'0,"0"9"0,0 2 0,0 21 0,0-19 0,0 0 0,0 34 0,0-3 0,0-1 0,0-40 0,0 28 0,-5-23 0,0-4 0,-11 10 0,0-11 0,1 0 0,0-3 0,-2-13 0,5 7 0,-9-9 0,7 0 0,-3-2 0,4-8 0,-3-1 0,11-5 0,-6 1 0,7 0 0,-4-1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53094871"/>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7E27A-05B8-4EE4-A3E4-76ED73B9AEF2}" type="slidenum">
              <a:rPr lang="en-US" smtClean="0"/>
              <a:pPr/>
              <a:t>4</a:t>
            </a:fld>
            <a:endParaRPr lang="en-US"/>
          </a:p>
        </p:txBody>
      </p:sp>
    </p:spTree>
    <p:extLst>
      <p:ext uri="{BB962C8B-B14F-4D97-AF65-F5344CB8AC3E}">
        <p14:creationId xmlns:p14="http://schemas.microsoft.com/office/powerpoint/2010/main" val="48387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6" name="Shape 16"/>
          <p:cNvSpPr>
            <a:spLocks noGrp="1"/>
          </p:cNvSpPr>
          <p:nvPr>
            <p:ph type="title"/>
          </p:nvPr>
        </p:nvSpPr>
        <p:spPr>
          <a:prstGeom prst="rect">
            <a:avLst/>
          </a:prstGeom>
        </p:spPr>
        <p:txBody>
          <a:bodyPr/>
          <a:lstStyle/>
          <a:p>
            <a:pPr lvl="0">
              <a:defRPr sz="1800"/>
            </a:pPr>
            <a:r>
              <a:rPr sz="2400"/>
              <a:t>Title Text</a:t>
            </a:r>
          </a:p>
        </p:txBody>
      </p:sp>
      <p:sp>
        <p:nvSpPr>
          <p:cNvPr id="17" name="Shape 17"/>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0A6E6-F44F-4DE1-A381-E3AD0743AC4A}"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A624E-F60C-406B-82F1-D79800C5AB97}" type="slidenum">
              <a:rPr lang="en-US" smtClean="0"/>
              <a:pPr/>
              <a:t>‹#›</a:t>
            </a:fld>
            <a:endParaRPr lang="en-US"/>
          </a:p>
        </p:txBody>
      </p:sp>
    </p:spTree>
    <p:extLst>
      <p:ext uri="{BB962C8B-B14F-4D97-AF65-F5344CB8AC3E}">
        <p14:creationId xmlns:p14="http://schemas.microsoft.com/office/powerpoint/2010/main" val="4258936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p:nvPr/>
        </p:nvPicPr>
        <p:blipFill>
          <a:blip r:embed="rId5"/>
          <a:stretch>
            <a:fillRect/>
          </a:stretch>
        </p:blipFill>
        <p:spPr>
          <a:xfrm>
            <a:off x="609600" y="152400"/>
            <a:ext cx="962025" cy="1028700"/>
          </a:xfrm>
          <a:prstGeom prst="rect">
            <a:avLst/>
          </a:prstGeom>
          <a:ln w="12700">
            <a:miter lim="400000"/>
          </a:ln>
        </p:spPr>
      </p:pic>
      <p:sp>
        <p:nvSpPr>
          <p:cNvPr id="3" name="Shape 3"/>
          <p:cNvSpPr>
            <a:spLocks noGrp="1"/>
          </p:cNvSpPr>
          <p:nvPr>
            <p:ph type="sldNum" sz="quarter" idx="2"/>
          </p:nvPr>
        </p:nvSpPr>
        <p:spPr>
          <a:xfrm>
            <a:off x="6553200" y="6248400"/>
            <a:ext cx="1905000" cy="287087"/>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
        <p:nvSpPr>
          <p:cNvPr id="4" name="Shape 4"/>
          <p:cNvSpPr>
            <a:spLocks noGrp="1"/>
          </p:cNvSpPr>
          <p:nvPr>
            <p:ph type="title"/>
          </p:nvPr>
        </p:nvSpPr>
        <p:spPr>
          <a:xfrm>
            <a:off x="609600" y="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pPr>
            <a:r>
              <a:rPr sz="2400"/>
              <a:t>Title Text</a:t>
            </a:r>
          </a:p>
        </p:txBody>
      </p:sp>
      <p:sp>
        <p:nvSpPr>
          <p:cNvPr id="5" name="Shape 5"/>
          <p:cNvSpPr>
            <a:spLocks noGrp="1"/>
          </p:cNvSpPr>
          <p:nvPr>
            <p:ph type="body" idx="1"/>
          </p:nvPr>
        </p:nvSpPr>
        <p:spPr>
          <a:xfrm>
            <a:off x="685800" y="1219200"/>
            <a:ext cx="7772400" cy="5638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p:titleStyle>
    <p:bodyStyle>
      <a:lvl1pPr marL="342900" indent="-342900">
        <a:spcBef>
          <a:spcPts val="400"/>
        </a:spcBef>
        <a:buSzPct val="100000"/>
        <a:buChar char="»"/>
        <a:defRPr>
          <a:latin typeface="Times New Roman"/>
          <a:ea typeface="Times New Roman"/>
          <a:cs typeface="Times New Roman"/>
          <a:sym typeface="Times New Roman"/>
        </a:defRPr>
      </a:lvl1pPr>
      <a:lvl2pPr marL="742950" indent="-285750">
        <a:spcBef>
          <a:spcPts val="400"/>
        </a:spcBef>
        <a:buSzPct val="100000"/>
        <a:buChar char="–"/>
        <a:defRPr>
          <a:latin typeface="Times New Roman"/>
          <a:ea typeface="Times New Roman"/>
          <a:cs typeface="Times New Roman"/>
          <a:sym typeface="Times New Roman"/>
        </a:defRPr>
      </a:lvl2pPr>
      <a:lvl3pPr marL="1171575" indent="-257175">
        <a:spcBef>
          <a:spcPts val="400"/>
        </a:spcBef>
        <a:buSzPct val="100000"/>
        <a:buChar char="•"/>
        <a:defRPr>
          <a:latin typeface="Times New Roman"/>
          <a:ea typeface="Times New Roman"/>
          <a:cs typeface="Times New Roman"/>
          <a:sym typeface="Times New Roman"/>
        </a:defRPr>
      </a:lvl3pPr>
      <a:lvl4pPr marL="1600200" indent="-228600">
        <a:spcBef>
          <a:spcPts val="400"/>
        </a:spcBef>
        <a:buSzPct val="100000"/>
        <a:buChar char="–"/>
        <a:defRPr>
          <a:latin typeface="Times New Roman"/>
          <a:ea typeface="Times New Roman"/>
          <a:cs typeface="Times New Roman"/>
          <a:sym typeface="Times New Roman"/>
        </a:defRPr>
      </a:lvl4pPr>
      <a:lvl5pPr marL="2057400" indent="-228600">
        <a:spcBef>
          <a:spcPts val="400"/>
        </a:spcBef>
        <a:buSzPct val="100000"/>
        <a:buChar char="»"/>
        <a:defRPr>
          <a:latin typeface="Times New Roman"/>
          <a:ea typeface="Times New Roman"/>
          <a:cs typeface="Times New Roman"/>
          <a:sym typeface="Times New Roman"/>
        </a:defRPr>
      </a:lvl5pPr>
      <a:lvl6pPr marL="2514600" indent="-228600">
        <a:spcBef>
          <a:spcPts val="400"/>
        </a:spcBef>
        <a:buSzPct val="100000"/>
        <a:buChar char="•"/>
        <a:defRPr>
          <a:latin typeface="Times New Roman"/>
          <a:ea typeface="Times New Roman"/>
          <a:cs typeface="Times New Roman"/>
          <a:sym typeface="Times New Roman"/>
        </a:defRPr>
      </a:lvl6pPr>
      <a:lvl7pPr marL="2971800" indent="-228600">
        <a:spcBef>
          <a:spcPts val="400"/>
        </a:spcBef>
        <a:buSzPct val="100000"/>
        <a:buChar char="•"/>
        <a:defRPr>
          <a:latin typeface="Times New Roman"/>
          <a:ea typeface="Times New Roman"/>
          <a:cs typeface="Times New Roman"/>
          <a:sym typeface="Times New Roman"/>
        </a:defRPr>
      </a:lvl7pPr>
      <a:lvl8pPr marL="3429000" indent="-228600">
        <a:spcBef>
          <a:spcPts val="400"/>
        </a:spcBef>
        <a:buSzPct val="100000"/>
        <a:buChar char="•"/>
        <a:defRPr>
          <a:latin typeface="Times New Roman"/>
          <a:ea typeface="Times New Roman"/>
          <a:cs typeface="Times New Roman"/>
          <a:sym typeface="Times New Roman"/>
        </a:defRPr>
      </a:lvl8pPr>
      <a:lvl9pPr marL="3886200" indent="-228600">
        <a:spcBef>
          <a:spcPts val="400"/>
        </a:spcBef>
        <a:buSzPct val="100000"/>
        <a:buChar char="•"/>
        <a:defRPr>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algn="r">
        <a:defRPr sz="1400">
          <a:solidFill>
            <a:schemeClr val="tx1"/>
          </a:solidFill>
          <a:latin typeface="+mn-lt"/>
          <a:ea typeface="+mn-ea"/>
          <a:cs typeface="+mn-cs"/>
          <a:sym typeface="Times New Roman"/>
        </a:defRPr>
      </a:lvl6pPr>
      <a:lvl7pPr algn="r">
        <a:defRPr sz="1400">
          <a:solidFill>
            <a:schemeClr val="tx1"/>
          </a:solidFill>
          <a:latin typeface="+mn-lt"/>
          <a:ea typeface="+mn-ea"/>
          <a:cs typeface="+mn-cs"/>
          <a:sym typeface="Times New Roman"/>
        </a:defRPr>
      </a:lvl7pPr>
      <a:lvl8pPr algn="r">
        <a:defRPr sz="1400">
          <a:solidFill>
            <a:schemeClr val="tx1"/>
          </a:solidFill>
          <a:latin typeface="+mn-lt"/>
          <a:ea typeface="+mn-ea"/>
          <a:cs typeface="+mn-cs"/>
          <a:sym typeface="Times New Roman"/>
        </a:defRPr>
      </a:lvl8pPr>
      <a:lvl9pPr algn="r">
        <a:defRPr sz="14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14.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58.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18.xml"/><Relationship Id="rId17" Type="http://schemas.openxmlformats.org/officeDocument/2006/relationships/image" Target="../media/image60.png"/><Relationship Id="rId2" Type="http://schemas.openxmlformats.org/officeDocument/2006/relationships/customXml" Target="../ink/ink13.xml"/><Relationship Id="rId16" Type="http://schemas.openxmlformats.org/officeDocument/2006/relationships/customXml" Target="../ink/ink20.xml"/><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customXml" Target="../ink/ink17.xml"/><Relationship Id="rId19" Type="http://schemas.openxmlformats.org/officeDocument/2006/relationships/image" Target="../media/image62.png"/><Relationship Id="rId4" Type="http://schemas.openxmlformats.org/officeDocument/2006/relationships/customXml" Target="../ink/ink14.xml"/><Relationship Id="rId9" Type="http://schemas.openxmlformats.org/officeDocument/2006/relationships/image" Target="../media/image56.png"/><Relationship Id="rId14" Type="http://schemas.openxmlformats.org/officeDocument/2006/relationships/customXml" Target="../ink/ink19.xml"/></Relationships>
</file>

<file path=ppt/slides/_rels/slide1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64.png"/><Relationship Id="rId21" Type="http://schemas.openxmlformats.org/officeDocument/2006/relationships/image" Target="../media/image71.png"/><Relationship Id="rId7" Type="http://schemas.openxmlformats.org/officeDocument/2006/relationships/image" Target="../media/image66.png"/><Relationship Id="rId12" Type="http://schemas.openxmlformats.org/officeDocument/2006/relationships/customXml" Target="../ink/ink26.xml"/><Relationship Id="rId17" Type="http://schemas.openxmlformats.org/officeDocument/2006/relationships/image" Target="../media/image60.png"/><Relationship Id="rId2" Type="http://schemas.openxmlformats.org/officeDocument/2006/relationships/customXml" Target="../ink/ink21.xml"/><Relationship Id="rId16" Type="http://schemas.openxmlformats.org/officeDocument/2006/relationships/customXml" Target="../ink/ink28.xml"/><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image" Target="../media/image68.png"/><Relationship Id="rId5" Type="http://schemas.openxmlformats.org/officeDocument/2006/relationships/image" Target="../media/image65.png"/><Relationship Id="rId15" Type="http://schemas.openxmlformats.org/officeDocument/2006/relationships/image" Target="../media/image70.png"/><Relationship Id="rId10" Type="http://schemas.openxmlformats.org/officeDocument/2006/relationships/customXml" Target="../ink/ink25.xml"/><Relationship Id="rId19" Type="http://schemas.openxmlformats.org/officeDocument/2006/relationships/image" Target="../media/image62.png"/><Relationship Id="rId4" Type="http://schemas.openxmlformats.org/officeDocument/2006/relationships/customXml" Target="../ink/ink22.xml"/><Relationship Id="rId9" Type="http://schemas.openxmlformats.org/officeDocument/2006/relationships/image" Target="../media/image67.png"/><Relationship Id="rId14" Type="http://schemas.openxmlformats.org/officeDocument/2006/relationships/customXml" Target="../ink/ink27.xml"/><Relationship Id="rId22" Type="http://schemas.openxmlformats.org/officeDocument/2006/relationships/image" Target="../media/image72.png"/></Relationships>
</file>

<file path=ppt/slides/_rels/slide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wmf"/><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87.png"/><Relationship Id="rId3" Type="http://schemas.openxmlformats.org/officeDocument/2006/relationships/image" Target="../media/image801.png"/><Relationship Id="rId7" Type="http://schemas.openxmlformats.org/officeDocument/2006/relationships/image" Target="../media/image83.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80.png"/><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ustomXml" Target="../ink/ink29.xml"/><Relationship Id="rId11" Type="http://schemas.openxmlformats.org/officeDocument/2006/relationships/image" Target="../media/image85.png"/><Relationship Id="rId5" Type="http://schemas.openxmlformats.org/officeDocument/2006/relationships/image" Target="../media/image82.png"/><Relationship Id="rId15" Type="http://schemas.openxmlformats.org/officeDocument/2006/relationships/image" Target="../media/image89.png"/><Relationship Id="rId10" Type="http://schemas.openxmlformats.org/officeDocument/2006/relationships/customXml" Target="../ink/ink31.xml"/><Relationship Id="rId4" Type="http://schemas.openxmlformats.org/officeDocument/2006/relationships/image" Target="../media/image81.png"/><Relationship Id="rId9" Type="http://schemas.openxmlformats.org/officeDocument/2006/relationships/image" Target="../media/image84.png"/><Relationship Id="rId14"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customXml" Target="../ink/ink34.xml"/><Relationship Id="rId3" Type="http://schemas.openxmlformats.org/officeDocument/2006/relationships/image" Target="../media/image82.png"/><Relationship Id="rId7" Type="http://schemas.openxmlformats.org/officeDocument/2006/relationships/image" Target="../media/image94.png"/><Relationship Id="rId12" Type="http://schemas.openxmlformats.org/officeDocument/2006/relationships/image" Target="../media/image98.png"/><Relationship Id="rId2" Type="http://schemas.openxmlformats.org/officeDocument/2006/relationships/image" Target="../media/image92.png"/><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customXml" Target="../ink/ink33.xml"/><Relationship Id="rId5" Type="http://schemas.openxmlformats.org/officeDocument/2006/relationships/image" Target="../media/image83.png"/><Relationship Id="rId15" Type="http://schemas.openxmlformats.org/officeDocument/2006/relationships/image" Target="../media/image99.png"/><Relationship Id="rId10" Type="http://schemas.openxmlformats.org/officeDocument/2006/relationships/image" Target="../media/image97.png"/><Relationship Id="rId4" Type="http://schemas.openxmlformats.org/officeDocument/2006/relationships/customXml" Target="../ink/ink32.xml"/><Relationship Id="rId9" Type="http://schemas.openxmlformats.org/officeDocument/2006/relationships/image" Target="../media/image96.png"/><Relationship Id="rId14" Type="http://schemas.openxmlformats.org/officeDocument/2006/relationships/customXml" Target="../ink/ink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82.png"/><Relationship Id="rId4" Type="http://schemas.openxmlformats.org/officeDocument/2006/relationships/image" Target="../media/image102.png"/></Relationships>
</file>

<file path=ppt/slides/_rels/slide21.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image" Target="../media/image104.png"/><Relationship Id="rId7" Type="http://schemas.openxmlformats.org/officeDocument/2006/relationships/image" Target="../media/image331.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321.png"/><Relationship Id="rId4" Type="http://schemas.openxmlformats.org/officeDocument/2006/relationships/customXml" Target="../ink/ink36.xml"/><Relationship Id="rId9" Type="http://schemas.openxmlformats.org/officeDocument/2006/relationships/image" Target="../media/image341.png"/></Relationships>
</file>

<file path=ppt/slides/_rels/slide22.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301.png"/><Relationship Id="rId3" Type="http://schemas.openxmlformats.org/officeDocument/2006/relationships/image" Target="../media/image105.png"/><Relationship Id="rId7" Type="http://schemas.openxmlformats.org/officeDocument/2006/relationships/image" Target="../media/image270.png"/><Relationship Id="rId12" Type="http://schemas.openxmlformats.org/officeDocument/2006/relationships/customXml" Target="../ink/ink41.xml"/><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290.png"/><Relationship Id="rId5" Type="http://schemas.openxmlformats.org/officeDocument/2006/relationships/image" Target="../media/image250.png"/><Relationship Id="rId10" Type="http://schemas.openxmlformats.org/officeDocument/2006/relationships/customXml" Target="../ink/ink40.xml"/><Relationship Id="rId4" Type="http://schemas.openxmlformats.org/officeDocument/2006/relationships/image" Target="../media/image261.png"/><Relationship Id="rId9" Type="http://schemas.openxmlformats.org/officeDocument/2006/relationships/image" Target="../media/image281.png"/></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7" Type="http://schemas.openxmlformats.org/officeDocument/2006/relationships/image" Target="../media/image270.png"/><Relationship Id="rId2" Type="http://schemas.openxmlformats.org/officeDocument/2006/relationships/image" Target="../media/image220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330.png"/><Relationship Id="rId4" Type="http://schemas.openxmlformats.org/officeDocument/2006/relationships/image" Target="../media/image320.png"/></Relationships>
</file>

<file path=ppt/slides/_rels/slide24.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460.png"/><Relationship Id="rId3" Type="http://schemas.openxmlformats.org/officeDocument/2006/relationships/image" Target="../media/image360.png"/><Relationship Id="rId7" Type="http://schemas.openxmlformats.org/officeDocument/2006/relationships/image" Target="../media/image109.png"/><Relationship Id="rId12" Type="http://schemas.openxmlformats.org/officeDocument/2006/relationships/image" Target="../media/image450.png"/><Relationship Id="rId17" Type="http://schemas.openxmlformats.org/officeDocument/2006/relationships/image" Target="../media/image490.png"/><Relationship Id="rId2" Type="http://schemas.openxmlformats.org/officeDocument/2006/relationships/image" Target="../media/image107.png"/><Relationship Id="rId16" Type="http://schemas.openxmlformats.org/officeDocument/2006/relationships/customXml" Target="../ink/ink44.xml"/><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440.png"/><Relationship Id="rId5" Type="http://schemas.openxmlformats.org/officeDocument/2006/relationships/image" Target="../media/image411.png"/><Relationship Id="rId15" Type="http://schemas.openxmlformats.org/officeDocument/2006/relationships/image" Target="../media/image480.png"/><Relationship Id="rId10" Type="http://schemas.openxmlformats.org/officeDocument/2006/relationships/customXml" Target="../ink/ink43.xml"/><Relationship Id="rId4" Type="http://schemas.openxmlformats.org/officeDocument/2006/relationships/image" Target="../media/image108.png"/><Relationship Id="rId9" Type="http://schemas.openxmlformats.org/officeDocument/2006/relationships/image" Target="../media/image430.png"/><Relationship Id="rId14" Type="http://schemas.openxmlformats.org/officeDocument/2006/relationships/image" Target="../media/image470.png"/></Relationships>
</file>

<file path=ppt/slides/_rels/slide25.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730.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80.png"/><Relationship Id="rId13" Type="http://schemas.openxmlformats.org/officeDocument/2006/relationships/customXml" Target="../ink/ink50.xml"/><Relationship Id="rId18" Type="http://schemas.openxmlformats.org/officeDocument/2006/relationships/image" Target="../media/image830.png"/><Relationship Id="rId26" Type="http://schemas.openxmlformats.org/officeDocument/2006/relationships/image" Target="../media/image870.png"/><Relationship Id="rId3" Type="http://schemas.openxmlformats.org/officeDocument/2006/relationships/customXml" Target="../ink/ink45.xml"/><Relationship Id="rId21" Type="http://schemas.openxmlformats.org/officeDocument/2006/relationships/customXml" Target="../ink/ink54.xml"/><Relationship Id="rId7" Type="http://schemas.openxmlformats.org/officeDocument/2006/relationships/customXml" Target="../ink/ink47.xml"/><Relationship Id="rId12" Type="http://schemas.openxmlformats.org/officeDocument/2006/relationships/image" Target="../media/image800.png"/><Relationship Id="rId17" Type="http://schemas.openxmlformats.org/officeDocument/2006/relationships/customXml" Target="../ink/ink52.xml"/><Relationship Id="rId25" Type="http://schemas.openxmlformats.org/officeDocument/2006/relationships/customXml" Target="../ink/ink56.xml"/><Relationship Id="rId2" Type="http://schemas.openxmlformats.org/officeDocument/2006/relationships/image" Target="../media/image120.png"/><Relationship Id="rId16" Type="http://schemas.openxmlformats.org/officeDocument/2006/relationships/image" Target="../media/image820.png"/><Relationship Id="rId20" Type="http://schemas.openxmlformats.org/officeDocument/2006/relationships/image" Target="../media/image840.png"/><Relationship Id="rId29" Type="http://schemas.openxmlformats.org/officeDocument/2006/relationships/customXml" Target="../ink/ink58.xml"/><Relationship Id="rId1" Type="http://schemas.openxmlformats.org/officeDocument/2006/relationships/slideLayout" Target="../slideLayouts/slideLayout2.xml"/><Relationship Id="rId6" Type="http://schemas.openxmlformats.org/officeDocument/2006/relationships/image" Target="../media/image771.png"/><Relationship Id="rId11" Type="http://schemas.openxmlformats.org/officeDocument/2006/relationships/customXml" Target="../ink/ink49.xml"/><Relationship Id="rId24" Type="http://schemas.openxmlformats.org/officeDocument/2006/relationships/image" Target="../media/image860.png"/><Relationship Id="rId32" Type="http://schemas.openxmlformats.org/officeDocument/2006/relationships/image" Target="../media/image900.png"/><Relationship Id="rId5" Type="http://schemas.openxmlformats.org/officeDocument/2006/relationships/customXml" Target="../ink/ink46.xml"/><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880.png"/><Relationship Id="rId10" Type="http://schemas.openxmlformats.org/officeDocument/2006/relationships/image" Target="../media/image790.png"/><Relationship Id="rId19" Type="http://schemas.openxmlformats.org/officeDocument/2006/relationships/customXml" Target="../ink/ink53.xml"/><Relationship Id="rId31" Type="http://schemas.openxmlformats.org/officeDocument/2006/relationships/customXml" Target="../ink/ink59.xml"/><Relationship Id="rId4" Type="http://schemas.openxmlformats.org/officeDocument/2006/relationships/image" Target="../media/image760.png"/><Relationship Id="rId9" Type="http://schemas.openxmlformats.org/officeDocument/2006/relationships/customXml" Target="../ink/ink48.xml"/><Relationship Id="rId14" Type="http://schemas.openxmlformats.org/officeDocument/2006/relationships/image" Target="../media/image810.png"/><Relationship Id="rId22" Type="http://schemas.openxmlformats.org/officeDocument/2006/relationships/image" Target="../media/image850.png"/><Relationship Id="rId27" Type="http://schemas.openxmlformats.org/officeDocument/2006/relationships/customXml" Target="../ink/ink57.xml"/><Relationship Id="rId30" Type="http://schemas.openxmlformats.org/officeDocument/2006/relationships/image" Target="../media/image890.png"/></Relationships>
</file>

<file path=ppt/slides/_rels/slide31.xml.rels><?xml version="1.0" encoding="UTF-8" standalone="yes"?>
<Relationships xmlns="http://schemas.openxmlformats.org/package/2006/relationships"><Relationship Id="rId8" Type="http://schemas.openxmlformats.org/officeDocument/2006/relationships/image" Target="../media/image960.png"/><Relationship Id="rId13" Type="http://schemas.openxmlformats.org/officeDocument/2006/relationships/customXml" Target="../ink/ink63.xml"/><Relationship Id="rId3" Type="http://schemas.openxmlformats.org/officeDocument/2006/relationships/image" Target="../media/image122.png"/><Relationship Id="rId7" Type="http://schemas.openxmlformats.org/officeDocument/2006/relationships/customXml" Target="../ink/ink60.xml"/><Relationship Id="rId12" Type="http://schemas.openxmlformats.org/officeDocument/2006/relationships/image" Target="../media/image98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customXml" Target="../ink/ink62.xml"/><Relationship Id="rId5" Type="http://schemas.openxmlformats.org/officeDocument/2006/relationships/image" Target="../media/image124.png"/><Relationship Id="rId10" Type="http://schemas.openxmlformats.org/officeDocument/2006/relationships/image" Target="../media/image970.png"/><Relationship Id="rId4" Type="http://schemas.openxmlformats.org/officeDocument/2006/relationships/image" Target="../media/image123.png"/><Relationship Id="rId9" Type="http://schemas.openxmlformats.org/officeDocument/2006/relationships/customXml" Target="../ink/ink61.xml"/><Relationship Id="rId14" Type="http://schemas.openxmlformats.org/officeDocument/2006/relationships/image" Target="../media/image990.png"/></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3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34.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0.png"/><Relationship Id="rId7" Type="http://schemas.openxmlformats.org/officeDocument/2006/relationships/image" Target="../media/image157.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1.png"/><Relationship Id="rId9" Type="http://schemas.openxmlformats.org/officeDocument/2006/relationships/image" Target="../media/image15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63.png"/></Relationships>
</file>

<file path=ppt/slides/_rels/slide41.xml.rels><?xml version="1.0" encoding="UTF-8" standalone="yes"?>
<Relationships xmlns="http://schemas.openxmlformats.org/package/2006/relationships"><Relationship Id="rId8" Type="http://schemas.openxmlformats.org/officeDocument/2006/relationships/image" Target="../media/image471.png"/><Relationship Id="rId7" Type="http://schemas.openxmlformats.org/officeDocument/2006/relationships/customXml" Target="../ink/ink66.xml"/><Relationship Id="rId2"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image" Target="../media/image461.png"/><Relationship Id="rId10" Type="http://schemas.openxmlformats.org/officeDocument/2006/relationships/image" Target="../media/image142.jpeg"/><Relationship Id="rId9" Type="http://schemas.openxmlformats.org/officeDocument/2006/relationships/image" Target="../media/image141.jpeg"/></Relationships>
</file>

<file path=ppt/slides/_rels/slide42.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42.jpeg"/><Relationship Id="rId2" Type="http://schemas.openxmlformats.org/officeDocument/2006/relationships/customXml" Target="../ink/ink67.xml"/><Relationship Id="rId1" Type="http://schemas.openxmlformats.org/officeDocument/2006/relationships/slideLayout" Target="../slideLayouts/slideLayout2.xml"/><Relationship Id="rId6" Type="http://schemas.openxmlformats.org/officeDocument/2006/relationships/image" Target="../media/image141.jpeg"/><Relationship Id="rId5" Type="http://schemas.openxmlformats.org/officeDocument/2006/relationships/image" Target="../media/image169.png"/><Relationship Id="rId4" Type="http://schemas.openxmlformats.org/officeDocument/2006/relationships/customXml" Target="../ink/ink68.xml"/></Relationships>
</file>

<file path=ppt/slides/_rels/slide4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41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44.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6.png"/><Relationship Id="rId7" Type="http://schemas.openxmlformats.org/officeDocument/2006/relationships/image" Target="../media/image171.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file:////Users/issabatarseh/Library/Group%20Containers/UBF8T346G9.ms/WebArchiveCopyPasteTempFiles/com.microsoft.Word/parallel-lighting-christmas-trees-treetime.jpg" TargetMode="External"/><Relationship Id="rId4" Type="http://schemas.openxmlformats.org/officeDocument/2006/relationships/image" Target="../media/image167.jpeg"/></Relationships>
</file>

<file path=ppt/slides/_rels/slide45.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10.png"/><Relationship Id="rId4" Type="http://schemas.openxmlformats.org/officeDocument/2006/relationships/image" Target="../media/image22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5.xml"/><Relationship Id="rId18" Type="http://schemas.openxmlformats.org/officeDocument/2006/relationships/customXml" Target="../ink/ink7.xml"/><Relationship Id="rId3" Type="http://schemas.openxmlformats.org/officeDocument/2006/relationships/image" Target="../media/image15.png"/><Relationship Id="rId7" Type="http://schemas.openxmlformats.org/officeDocument/2006/relationships/image" Target="../media/image43.png"/><Relationship Id="rId12" Type="http://schemas.openxmlformats.org/officeDocument/2006/relationships/image" Target="../media/image44.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customXml" Target="../ink/ink3.xml"/><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4.png"/><Relationship Id="rId18" Type="http://schemas.openxmlformats.org/officeDocument/2006/relationships/image" Target="../media/image27.png"/><Relationship Id="rId26" Type="http://schemas.openxmlformats.org/officeDocument/2006/relationships/image" Target="../media/image34.png"/><Relationship Id="rId3" Type="http://schemas.openxmlformats.org/officeDocument/2006/relationships/image" Target="../media/image15.png"/><Relationship Id="rId21" Type="http://schemas.openxmlformats.org/officeDocument/2006/relationships/image" Target="../media/image29.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6.png"/><Relationship Id="rId25" Type="http://schemas.openxmlformats.org/officeDocument/2006/relationships/image" Target="../media/image33.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24" Type="http://schemas.openxmlformats.org/officeDocument/2006/relationships/image" Target="../media/image32.png"/><Relationship Id="rId5" Type="http://schemas.openxmlformats.org/officeDocument/2006/relationships/customXml" Target="../ink/ink9.xml"/><Relationship Id="rId15" Type="http://schemas.openxmlformats.org/officeDocument/2006/relationships/customXml" Target="../ink/ink12.xml"/><Relationship Id="rId23" Type="http://schemas.openxmlformats.org/officeDocument/2006/relationships/image" Target="../media/image31.png"/><Relationship Id="rId10" Type="http://schemas.openxmlformats.org/officeDocument/2006/relationships/image" Target="../media/image21.png"/><Relationship Id="rId19"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customXml" Target="../ink/ink11.xml"/><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lvl="0">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Linear Circuits I</a:t>
            </a: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#3 </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i="1" dirty="0">
                <a:solidFill>
                  <a:srgbClr val="FF0000"/>
                </a:solidFill>
                <a:effectLst>
                  <a:outerShdw blurRad="12700" dist="25400" dir="2700000" rotWithShape="0">
                    <a:srgbClr val="DDDDDD"/>
                  </a:outerShdw>
                </a:effectLst>
                <a:latin typeface="Times New Roman Bold"/>
                <a:ea typeface="Times New Roman Bold"/>
                <a:cs typeface="Times New Roman Bold"/>
                <a:sym typeface="Times New Roman Bold"/>
              </a:rPr>
              <a:t>Circuit Laws: Ohm’s, KVL and KCL Laws</a:t>
            </a:r>
            <a:endParaRPr sz="1600" dirty="0">
              <a:effectLst>
                <a:outerShdw blurRad="12700" dist="25400" dir="2700000" rotWithShape="0">
                  <a:srgbClr val="DDDDDD"/>
                </a:outerShdw>
              </a:effectLst>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9671224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437" y="553984"/>
            <a:ext cx="4868640" cy="837280"/>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p>
          <a:p>
            <a:pPr marL="0" marR="0">
              <a:lnSpc>
                <a:spcPct val="107000"/>
              </a:lnSpc>
              <a:spcBef>
                <a:spcPts val="0"/>
              </a:spcBef>
              <a:spcAft>
                <a:spcPts val="80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Assign a current with </a:t>
            </a:r>
            <a:r>
              <a:rPr lang="en-US" sz="20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arbitrary direction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to R:</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82122" y="1877486"/>
            <a:ext cx="3089815" cy="2407985"/>
          </a:xfrm>
          <a:prstGeom prst="rect">
            <a:avLst/>
          </a:prstGeom>
        </p:spPr>
      </p:pic>
      <p:pic>
        <p:nvPicPr>
          <p:cNvPr id="11" name="Picture 10">
            <a:extLst>
              <a:ext uri="{FF2B5EF4-FFF2-40B4-BE49-F238E27FC236}">
                <a16:creationId xmlns:a16="http://schemas.microsoft.com/office/drawing/2014/main" id="{C2653C31-797D-0148-9CDB-61531510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90" y="2015948"/>
            <a:ext cx="2806529" cy="2131059"/>
          </a:xfrm>
          <a:prstGeom prst="rect">
            <a:avLst/>
          </a:prstGeom>
        </p:spPr>
      </p:pic>
      <p:sp>
        <p:nvSpPr>
          <p:cNvPr id="3" name="TextBox 2">
            <a:extLst>
              <a:ext uri="{FF2B5EF4-FFF2-40B4-BE49-F238E27FC236}">
                <a16:creationId xmlns:a16="http://schemas.microsoft.com/office/drawing/2014/main" id="{69495BD6-3895-0C89-4FA1-6F79A34940B1}"/>
              </a:ext>
            </a:extLst>
          </p:cNvPr>
          <p:cNvSpPr txBox="1"/>
          <p:nvPr/>
        </p:nvSpPr>
        <p:spPr>
          <a:xfrm>
            <a:off x="1216573" y="2874975"/>
            <a:ext cx="1085193"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Times" pitchFamily="18" charset="0"/>
              </a:rPr>
              <a:t>2 A</a:t>
            </a:r>
          </a:p>
        </p:txBody>
      </p:sp>
      <p:sp>
        <p:nvSpPr>
          <p:cNvPr id="12" name="TextBox 11">
            <a:extLst>
              <a:ext uri="{FF2B5EF4-FFF2-40B4-BE49-F238E27FC236}">
                <a16:creationId xmlns:a16="http://schemas.microsoft.com/office/drawing/2014/main" id="{C9E87040-9B6A-9552-C646-A1BEF448FD1A}"/>
              </a:ext>
            </a:extLst>
          </p:cNvPr>
          <p:cNvSpPr txBox="1"/>
          <p:nvPr/>
        </p:nvSpPr>
        <p:spPr>
          <a:xfrm>
            <a:off x="1690541" y="2438220"/>
            <a:ext cx="85396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dirty="0"/>
              <a:t>10 </a:t>
            </a:r>
            <a:r>
              <a:rPr lang="el-GR" sz="2400" dirty="0"/>
              <a:t>Ω</a:t>
            </a:r>
            <a:endParaRPr lang="en-US" sz="2400" dirty="0"/>
          </a:p>
        </p:txBody>
      </p:sp>
      <p:sp>
        <p:nvSpPr>
          <p:cNvPr id="2" name="Right Arrow 1">
            <a:extLst>
              <a:ext uri="{FF2B5EF4-FFF2-40B4-BE49-F238E27FC236}">
                <a16:creationId xmlns:a16="http://schemas.microsoft.com/office/drawing/2014/main" id="{1DC7FF65-BBF9-3C5D-7817-F344A385C155}"/>
              </a:ext>
            </a:extLst>
          </p:cNvPr>
          <p:cNvSpPr/>
          <p:nvPr/>
        </p:nvSpPr>
        <p:spPr>
          <a:xfrm>
            <a:off x="3752925" y="2974428"/>
            <a:ext cx="682441" cy="241738"/>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7" name="Rectangle 2">
            <a:extLst>
              <a:ext uri="{FF2B5EF4-FFF2-40B4-BE49-F238E27FC236}">
                <a16:creationId xmlns:a16="http://schemas.microsoft.com/office/drawing/2014/main" id="{F46B5A51-AA00-76A4-B970-641A6E4520A9}"/>
              </a:ext>
            </a:extLst>
          </p:cNvPr>
          <p:cNvSpPr>
            <a:spLocks noChangeArrowheads="1"/>
          </p:cNvSpPr>
          <p:nvPr/>
        </p:nvSpPr>
        <p:spPr bwMode="auto">
          <a:xfrm>
            <a:off x="4435366" y="5280003"/>
            <a:ext cx="215687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Apply Ohm’s Law,</a:t>
            </a:r>
            <a:endParaRPr kumimoji="0" lang="en-US" altLang="en-US" sz="900" b="0" i="0" u="none" strike="noStrike" cap="none" normalizeH="0" baseline="0" dirty="0">
              <a:ln>
                <a:noFill/>
              </a:ln>
              <a:solidFill>
                <a:schemeClr val="tx1"/>
              </a:solidFill>
              <a:effectLst/>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5C7EDBF-9785-B3AD-E3D5-AA91EAEECB69}"/>
                  </a:ext>
                </a:extLst>
              </p:cNvPr>
              <p:cNvSpPr txBox="1"/>
              <p:nvPr/>
            </p:nvSpPr>
            <p:spPr>
              <a:xfrm>
                <a:off x="4194936" y="5989334"/>
                <a:ext cx="415732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lang="en-US" i="1">
                          <a:solidFill>
                            <a:srgbClr val="000000"/>
                          </a:solidFill>
                          <a:latin typeface="Cambria Math" panose="02040503050406030204" pitchFamily="18" charset="0"/>
                        </a:rPr>
                        <m:t>𝑖</m:t>
                      </m:r>
                      <m:r>
                        <a:rPr lang="en-US" i="1" baseline="-25000">
                          <a:solidFill>
                            <a:srgbClr val="000000"/>
                          </a:solidFill>
                          <a:latin typeface="Cambria Math" panose="02040503050406030204" pitchFamily="18" charset="0"/>
                        </a:rPr>
                        <m:t>𝑅</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𝑅</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2</m:t>
                          </m:r>
                        </m:e>
                      </m:d>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10=+20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p:sp>
            <p:nvSpPr>
              <p:cNvPr id="9" name="TextBox 8">
                <a:extLst>
                  <a:ext uri="{FF2B5EF4-FFF2-40B4-BE49-F238E27FC236}">
                    <a16:creationId xmlns:a16="http://schemas.microsoft.com/office/drawing/2014/main" id="{35C7EDBF-9785-B3AD-E3D5-AA91EAEECB69}"/>
                  </a:ext>
                </a:extLst>
              </p:cNvPr>
              <p:cNvSpPr txBox="1">
                <a:spLocks noRot="1" noChangeAspect="1" noMove="1" noResize="1" noEditPoints="1" noAdjustHandles="1" noChangeArrowheads="1" noChangeShapeType="1" noTextEdit="1"/>
              </p:cNvSpPr>
              <p:nvPr/>
            </p:nvSpPr>
            <p:spPr>
              <a:xfrm>
                <a:off x="4194936" y="5989334"/>
                <a:ext cx="4157322" cy="369332"/>
              </a:xfrm>
              <a:prstGeom prst="rect">
                <a:avLst/>
              </a:prstGeom>
              <a:blipFill>
                <a:blip r:embed="rId4"/>
                <a:stretch>
                  <a:fillRect t="-6667" b="-40000"/>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7AB8069B-DB47-108D-7232-44E015ECC865}"/>
                  </a:ext>
                </a:extLst>
              </p:cNvPr>
              <p:cNvSpPr/>
              <p:nvPr/>
            </p:nvSpPr>
            <p:spPr>
              <a:xfrm>
                <a:off x="4435366" y="4651569"/>
                <a:ext cx="3676463" cy="461665"/>
              </a:xfrm>
              <a:prstGeom prst="rect">
                <a:avLst/>
              </a:prstGeom>
            </p:spPr>
            <p:txBody>
              <a:bodyPr wrap="square">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Note that </a:t>
                </a:r>
                <a14:m>
                  <m:oMath xmlns:m="http://schemas.openxmlformats.org/officeDocument/2006/math">
                    <m:r>
                      <a:rPr lang="en-US" i="1">
                        <a:solidFill>
                          <a:srgbClr val="000000"/>
                        </a:solidFill>
                        <a:latin typeface="Cambria Math" panose="02040503050406030204" pitchFamily="18" charset="0"/>
                      </a:rPr>
                      <m:t>𝑖</m:t>
                    </m:r>
                    <m:r>
                      <a:rPr lang="en-US" i="1" baseline="-25000">
                        <a:solidFill>
                          <a:srgbClr val="000000"/>
                        </a:solidFill>
                        <a:latin typeface="Cambria Math" panose="02040503050406030204" pitchFamily="18" charset="0"/>
                      </a:rPr>
                      <m:t>𝑅</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r>
                      <a:rPr lang="en-US" b="0" i="1" smtClean="0">
                        <a:solidFill>
                          <a:srgbClr val="000000"/>
                        </a:solidFill>
                        <a:latin typeface="Cambria Math" panose="02040503050406030204" pitchFamily="18" charset="0"/>
                      </a:rPr>
                      <m:t>=2 </m:t>
                    </m:r>
                    <m:r>
                      <a:rPr lang="en-US" b="0" i="1" smtClean="0">
                        <a:solidFill>
                          <a:srgbClr val="000000"/>
                        </a:solidFill>
                        <a:latin typeface="Cambria Math" panose="02040503050406030204" pitchFamily="18" charset="0"/>
                      </a:rPr>
                      <m:t>𝐴</m:t>
                    </m:r>
                  </m:oMath>
                </a14:m>
                <a:endParaRPr lang="en-US" i="1" dirty="0">
                  <a:solidFill>
                    <a:srgbClr val="000000"/>
                  </a:solidFill>
                  <a:latin typeface="Cambria Math" panose="02040503050406030204" pitchFamily="18" charset="0"/>
                </a:endParaRPr>
              </a:p>
            </p:txBody>
          </p:sp>
        </mc:Choice>
        <mc:Fallback>
          <p:sp>
            <p:nvSpPr>
              <p:cNvPr id="14" name="Rectangle 13">
                <a:extLst>
                  <a:ext uri="{FF2B5EF4-FFF2-40B4-BE49-F238E27FC236}">
                    <a16:creationId xmlns:a16="http://schemas.microsoft.com/office/drawing/2014/main" id="{7AB8069B-DB47-108D-7232-44E015ECC865}"/>
                  </a:ext>
                </a:extLst>
              </p:cNvPr>
              <p:cNvSpPr>
                <a:spLocks noRot="1" noChangeAspect="1" noMove="1" noResize="1" noEditPoints="1" noAdjustHandles="1" noChangeArrowheads="1" noChangeShapeType="1" noTextEdit="1"/>
              </p:cNvSpPr>
              <p:nvPr/>
            </p:nvSpPr>
            <p:spPr>
              <a:xfrm>
                <a:off x="4435366" y="4651569"/>
                <a:ext cx="3676463" cy="461665"/>
              </a:xfrm>
              <a:prstGeom prst="rect">
                <a:avLst/>
              </a:prstGeom>
              <a:blipFill>
                <a:blip r:embed="rId5"/>
                <a:stretch>
                  <a:fillRect l="-2759"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14114182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252920" y="5106683"/>
            <a:ext cx="215687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Apply Ohm’s Law,</a:t>
            </a:r>
            <a:endParaRPr kumimoji="0" lang="en-US" altLang="en-US" sz="900" b="0" i="0" u="none" strike="noStrike" cap="none" normalizeH="0" baseline="0" dirty="0">
              <a:ln>
                <a:noFill/>
              </a:ln>
              <a:solidFill>
                <a:schemeClr val="tx1"/>
              </a:solidFill>
              <a:effectLst/>
            </a:endParaRPr>
          </a:p>
        </p:txBody>
      </p:sp>
      <p:sp>
        <p:nvSpPr>
          <p:cNvPr id="6" name="Rectangle 5"/>
          <p:cNvSpPr/>
          <p:nvPr/>
        </p:nvSpPr>
        <p:spPr>
          <a:xfrm>
            <a:off x="262437" y="553984"/>
            <a:ext cx="4868640" cy="837280"/>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p>
          <a:p>
            <a:pPr marL="0" marR="0">
              <a:lnSpc>
                <a:spcPct val="107000"/>
              </a:lnSpc>
              <a:spcBef>
                <a:spcPts val="0"/>
              </a:spcBef>
              <a:spcAft>
                <a:spcPts val="80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Assign a current with </a:t>
            </a:r>
            <a:r>
              <a:rPr lang="en-US" sz="20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arbitrary direction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to R:</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4296847" y="5765843"/>
                <a:ext cx="415732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lang="en-US" i="1">
                          <a:solidFill>
                            <a:srgbClr val="000000"/>
                          </a:solidFill>
                          <a:latin typeface="Cambria Math" panose="02040503050406030204" pitchFamily="18" charset="0"/>
                        </a:rPr>
                        <m:t>𝑖</m:t>
                      </m:r>
                      <m:r>
                        <a:rPr lang="en-US" i="1" baseline="-25000">
                          <a:solidFill>
                            <a:srgbClr val="000000"/>
                          </a:solidFill>
                          <a:latin typeface="Cambria Math" panose="02040503050406030204" pitchFamily="18" charset="0"/>
                        </a:rPr>
                        <m:t>𝑅</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𝑅</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−2</m:t>
                          </m:r>
                        </m:e>
                      </m:d>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10=+20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p:sp>
            <p:nvSpPr>
              <p:cNvPr id="8" name="TextBox 7"/>
              <p:cNvSpPr txBox="1">
                <a:spLocks noRot="1" noChangeAspect="1" noMove="1" noResize="1" noEditPoints="1" noAdjustHandles="1" noChangeArrowheads="1" noChangeShapeType="1" noTextEdit="1"/>
              </p:cNvSpPr>
              <p:nvPr/>
            </p:nvSpPr>
            <p:spPr>
              <a:xfrm>
                <a:off x="4296847" y="5765843"/>
                <a:ext cx="4157322" cy="369332"/>
              </a:xfrm>
              <a:prstGeom prst="rect">
                <a:avLst/>
              </a:prstGeom>
              <a:blipFill>
                <a:blip r:embed="rId2"/>
                <a:stretch>
                  <a:fillRect l="-1829" t="-6897" r="-1524" b="-41379"/>
                </a:stretch>
              </a:blipFill>
              <a:ln w="12700" cap="flat">
                <a:noFill/>
                <a:miter lim="400000"/>
              </a:ln>
              <a:effectLst/>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482122" y="1877486"/>
            <a:ext cx="3089815" cy="2407985"/>
          </a:xfrm>
          <a:prstGeom prst="rect">
            <a:avLst/>
          </a:prstGeom>
        </p:spPr>
      </p:pic>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6F40B141-915A-3A4F-9B4F-B57BF2E55F10}"/>
                  </a:ext>
                </a:extLst>
              </p:cNvPr>
              <p:cNvSpPr/>
              <p:nvPr/>
            </p:nvSpPr>
            <p:spPr>
              <a:xfrm>
                <a:off x="4233784" y="4444838"/>
                <a:ext cx="3676463" cy="461665"/>
              </a:xfrm>
              <a:prstGeom prst="rect">
                <a:avLst/>
              </a:prstGeom>
            </p:spPr>
            <p:txBody>
              <a:bodyPr wrap="square">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Note that </a:t>
                </a:r>
                <a14:m>
                  <m:oMath xmlns:m="http://schemas.openxmlformats.org/officeDocument/2006/math">
                    <m:r>
                      <a:rPr lang="en-US" i="1">
                        <a:solidFill>
                          <a:srgbClr val="000000"/>
                        </a:solidFill>
                        <a:latin typeface="Cambria Math" panose="02040503050406030204" pitchFamily="18" charset="0"/>
                      </a:rPr>
                      <m:t>𝑖</m:t>
                    </m:r>
                    <m:r>
                      <a:rPr lang="en-US" i="1" baseline="-25000">
                        <a:solidFill>
                          <a:srgbClr val="000000"/>
                        </a:solidFill>
                        <a:latin typeface="Cambria Math" panose="02040503050406030204" pitchFamily="18" charset="0"/>
                      </a:rPr>
                      <m:t>𝑅</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r>
                      <a:rPr lang="en-US" b="0" i="1" smtClean="0">
                        <a:solidFill>
                          <a:srgbClr val="000000"/>
                        </a:solidFill>
                        <a:latin typeface="Cambria Math" panose="02040503050406030204" pitchFamily="18" charset="0"/>
                      </a:rPr>
                      <m:t>=−2 </m:t>
                    </m:r>
                    <m:r>
                      <a:rPr lang="en-US" b="0" i="1" smtClean="0">
                        <a:solidFill>
                          <a:srgbClr val="000000"/>
                        </a:solidFill>
                        <a:latin typeface="Cambria Math" panose="02040503050406030204" pitchFamily="18" charset="0"/>
                      </a:rPr>
                      <m:t>𝐴</m:t>
                    </m:r>
                  </m:oMath>
                </a14:m>
                <a:endParaRPr lang="en-US" i="1" dirty="0">
                  <a:solidFill>
                    <a:srgbClr val="000000"/>
                  </a:solidFill>
                  <a:latin typeface="Cambria Math" panose="02040503050406030204" pitchFamily="18" charset="0"/>
                </a:endParaRPr>
              </a:p>
            </p:txBody>
          </p:sp>
        </mc:Choice>
        <mc:Fallback>
          <p:sp>
            <p:nvSpPr>
              <p:cNvPr id="13" name="Rectangle 12">
                <a:extLst>
                  <a:ext uri="{FF2B5EF4-FFF2-40B4-BE49-F238E27FC236}">
                    <a16:creationId xmlns:a16="http://schemas.microsoft.com/office/drawing/2014/main" id="{6F40B141-915A-3A4F-9B4F-B57BF2E55F10}"/>
                  </a:ext>
                </a:extLst>
              </p:cNvPr>
              <p:cNvSpPr>
                <a:spLocks noRot="1" noChangeAspect="1" noMove="1" noResize="1" noEditPoints="1" noAdjustHandles="1" noChangeArrowheads="1" noChangeShapeType="1" noTextEdit="1"/>
              </p:cNvSpPr>
              <p:nvPr/>
            </p:nvSpPr>
            <p:spPr>
              <a:xfrm>
                <a:off x="4233784" y="4444838"/>
                <a:ext cx="3676463" cy="461665"/>
              </a:xfrm>
              <a:prstGeom prst="rect">
                <a:avLst/>
              </a:prstGeom>
              <a:blipFill>
                <a:blip r:embed="rId4"/>
                <a:stretch>
                  <a:fillRect l="-2749" t="-7895" b="-2894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9495BD6-3895-0C89-4FA1-6F79A34940B1}"/>
              </a:ext>
            </a:extLst>
          </p:cNvPr>
          <p:cNvSpPr txBox="1"/>
          <p:nvPr/>
        </p:nvSpPr>
        <p:spPr>
          <a:xfrm>
            <a:off x="1216573" y="2874975"/>
            <a:ext cx="1085193"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Times" pitchFamily="18" charset="0"/>
              </a:rPr>
              <a:t>2 A</a:t>
            </a:r>
          </a:p>
        </p:txBody>
      </p:sp>
      <p:sp>
        <p:nvSpPr>
          <p:cNvPr id="12" name="TextBox 11">
            <a:extLst>
              <a:ext uri="{FF2B5EF4-FFF2-40B4-BE49-F238E27FC236}">
                <a16:creationId xmlns:a16="http://schemas.microsoft.com/office/drawing/2014/main" id="{C9E87040-9B6A-9552-C646-A1BEF448FD1A}"/>
              </a:ext>
            </a:extLst>
          </p:cNvPr>
          <p:cNvSpPr txBox="1"/>
          <p:nvPr/>
        </p:nvSpPr>
        <p:spPr>
          <a:xfrm>
            <a:off x="1690541" y="2438220"/>
            <a:ext cx="85396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dirty="0"/>
              <a:t>10 </a:t>
            </a:r>
            <a:r>
              <a:rPr lang="el-GR" sz="2400" dirty="0"/>
              <a:t>Ω</a:t>
            </a:r>
            <a:endParaRPr lang="en-US" sz="2400" dirty="0"/>
          </a:p>
        </p:txBody>
      </p:sp>
      <p:sp>
        <p:nvSpPr>
          <p:cNvPr id="2" name="Right Arrow 1">
            <a:extLst>
              <a:ext uri="{FF2B5EF4-FFF2-40B4-BE49-F238E27FC236}">
                <a16:creationId xmlns:a16="http://schemas.microsoft.com/office/drawing/2014/main" id="{1DC7FF65-BBF9-3C5D-7817-F344A385C155}"/>
              </a:ext>
            </a:extLst>
          </p:cNvPr>
          <p:cNvSpPr/>
          <p:nvPr/>
        </p:nvSpPr>
        <p:spPr>
          <a:xfrm>
            <a:off x="3752925" y="2974428"/>
            <a:ext cx="682441" cy="241738"/>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4AF696D3-E8EB-0879-10BB-6FBD8E3E5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366" y="1925859"/>
            <a:ext cx="2812363" cy="2215217"/>
          </a:xfrm>
          <a:prstGeom prst="rect">
            <a:avLst/>
          </a:prstGeom>
        </p:spPr>
      </p:pic>
    </p:spTree>
    <p:extLst>
      <p:ext uri="{BB962C8B-B14F-4D97-AF65-F5344CB8AC3E}">
        <p14:creationId xmlns:p14="http://schemas.microsoft.com/office/powerpoint/2010/main" val="39931557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F3C0-9701-2F4B-9EB3-75EF845EC570}"/>
              </a:ext>
            </a:extLst>
          </p:cNvPr>
          <p:cNvSpPr>
            <a:spLocks noGrp="1"/>
          </p:cNvSpPr>
          <p:nvPr>
            <p:ph type="title"/>
          </p:nvPr>
        </p:nvSpPr>
        <p:spPr/>
        <p:txBody>
          <a:bodyPr/>
          <a:lstStyle/>
          <a:p>
            <a:pPr algn="ctr" rtl="0"/>
            <a:r>
              <a:rPr lang="en-US" dirty="0"/>
              <a:t>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DFF9197-7819-DF45-8AB6-A327382D458C}"/>
                  </a:ext>
                </a:extLst>
              </p:cNvPr>
              <p:cNvSpPr>
                <a:spLocks noGrp="1"/>
              </p:cNvSpPr>
              <p:nvPr>
                <p:ph type="body" idx="1"/>
              </p:nvPr>
            </p:nvSpPr>
            <p:spPr>
              <a:xfrm>
                <a:off x="86710" y="1143000"/>
                <a:ext cx="7772400" cy="972855"/>
              </a:xfrm>
            </p:spPr>
            <p:txBody>
              <a:bodyPr/>
              <a:lstStyle/>
              <a:p>
                <a:pPr marL="0" indent="0" algn="l" rtl="0">
                  <a:buNone/>
                </a:pPr>
                <a:r>
                  <a:rPr lang="en-US" dirty="0">
                    <a:solidFill>
                      <a:srgbClr val="FF0000"/>
                    </a:solidFill>
                  </a:rPr>
                  <a:t>Find the current through each resistor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 </m:t>
                    </m:r>
                  </m:oMath>
                </a14:m>
                <a:r>
                  <a:rPr lang="en-US" dirty="0"/>
                  <a:t>and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b="0" i="1" smtClean="0">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 </m:t>
                    </m:r>
                  </m:oMath>
                </a14:m>
                <a:r>
                  <a:rPr lang="en-US" dirty="0"/>
                  <a:t>in the circuit shown as indicated. Assume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=16 </m:t>
                    </m:r>
                    <m:r>
                      <a:rPr lang="en-US" i="1">
                        <a:latin typeface="Cambria Math" panose="02040503050406030204" pitchFamily="18" charset="0"/>
                      </a:rPr>
                      <m:t>𝑉</m:t>
                    </m:r>
                  </m:oMath>
                </a14:m>
                <a:r>
                  <a:rPr lang="en-US" dirty="0"/>
                  <a: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=4 </m:t>
                    </m:r>
                    <m:r>
                      <a:rPr lang="en-US" i="1">
                        <a:latin typeface="Cambria Math" panose="02040503050406030204" pitchFamily="18" charset="0"/>
                      </a:rPr>
                      <m:t>𝐴</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1">
                            <a:latin typeface="Cambria Math" panose="02040503050406030204" pitchFamily="18" charset="0"/>
                          </a:rPr>
                          <m:t>1</m:t>
                        </m:r>
                      </m:sub>
                    </m:sSub>
                    <m:r>
                      <a:rPr lang="en-US" i="1">
                        <a:latin typeface="Cambria Math" panose="02040503050406030204" pitchFamily="18" charset="0"/>
                      </a:rPr>
                      <m:t>=28</m:t>
                    </m:r>
                    <m:r>
                      <a:rPr lang="en-US" i="1">
                        <a:latin typeface="Cambria Math" panose="02040503050406030204" pitchFamily="18" charset="0"/>
                      </a:rPr>
                      <m:t>𝑉</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=14 </m:t>
                    </m:r>
                    <m:r>
                      <m:rPr>
                        <m:sty m:val="p"/>
                      </m:rPr>
                      <a:rPr lang="en-US">
                        <a:latin typeface="Cambria Math" panose="02040503050406030204" pitchFamily="18" charset="0"/>
                      </a:rPr>
                      <m:t>Ω</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=6 </m:t>
                    </m:r>
                    <m:r>
                      <m:rPr>
                        <m:sty m:val="p"/>
                      </m:rPr>
                      <a:rPr lang="en-US">
                        <a:latin typeface="Cambria Math" panose="02040503050406030204" pitchFamily="18" charset="0"/>
                      </a:rPr>
                      <m:t>Ω</m:t>
                    </m:r>
                    <m:r>
                      <a:rPr lang="en-US">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𝐼</m:t>
                        </m:r>
                      </m:sub>
                    </m:sSub>
                    <m:r>
                      <a:rPr lang="en-US" i="1">
                        <a:latin typeface="Cambria Math" panose="02040503050406030204" pitchFamily="18" charset="0"/>
                      </a:rPr>
                      <m:t>=1</m:t>
                    </m:r>
                    <m:r>
                      <a:rPr lang="en-US" b="0" i="1" smtClean="0">
                        <a:latin typeface="Cambria Math" panose="02040503050406030204" pitchFamily="18" charset="0"/>
                      </a:rPr>
                      <m:t>8</m:t>
                    </m:r>
                    <m:r>
                      <a:rPr lang="en-US" i="1">
                        <a:latin typeface="Cambria Math" panose="02040503050406030204" pitchFamily="18" charset="0"/>
                      </a:rPr>
                      <m:t> </m:t>
                    </m:r>
                    <m:r>
                      <a:rPr lang="en-US" i="1">
                        <a:latin typeface="Cambria Math" panose="02040503050406030204" pitchFamily="18" charset="0"/>
                      </a:rPr>
                      <m:t>𝑉</m:t>
                    </m:r>
                  </m:oMath>
                </a14:m>
                <a:r>
                  <a:rPr lang="en-US" dirty="0">
                    <a:effectLst/>
                  </a:rPr>
                  <a:t> .</a:t>
                </a:r>
              </a:p>
              <a:p>
                <a:pPr algn="l" rtl="0"/>
                <a:endParaRPr lang="en-US" dirty="0"/>
              </a:p>
              <a:p>
                <a:pPr algn="l" rtl="0"/>
                <a:endParaRPr lang="en-US" dirty="0"/>
              </a:p>
            </p:txBody>
          </p:sp>
        </mc:Choice>
        <mc:Fallback xmlns="">
          <p:sp>
            <p:nvSpPr>
              <p:cNvPr id="3" name="Text Placeholder 2">
                <a:extLst>
                  <a:ext uri="{FF2B5EF4-FFF2-40B4-BE49-F238E27FC236}">
                    <a16:creationId xmlns:a16="http://schemas.microsoft.com/office/drawing/2014/main" id="{9DFF9197-7819-DF45-8AB6-A327382D458C}"/>
                  </a:ext>
                </a:extLst>
              </p:cNvPr>
              <p:cNvSpPr>
                <a:spLocks noGrp="1" noRot="1" noChangeAspect="1" noMove="1" noResize="1" noEditPoints="1" noAdjustHandles="1" noChangeArrowheads="1" noChangeShapeType="1" noTextEdit="1"/>
              </p:cNvSpPr>
              <p:nvPr>
                <p:ph type="body" idx="1"/>
              </p:nvPr>
            </p:nvSpPr>
            <p:spPr>
              <a:xfrm>
                <a:off x="86710" y="1143000"/>
                <a:ext cx="7772400" cy="972855"/>
              </a:xfrm>
              <a:blipFill>
                <a:blip r:embed="rId2"/>
                <a:stretch>
                  <a:fillRect l="-1142" t="-3896" r="-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7A7AE5B-D389-CF44-BDD2-5A57368B50CC}"/>
                  </a:ext>
                </a:extLst>
              </p:cNvPr>
              <p:cNvSpPr/>
              <p:nvPr/>
            </p:nvSpPr>
            <p:spPr>
              <a:xfrm>
                <a:off x="-236483" y="3809596"/>
                <a:ext cx="8258827" cy="461665"/>
              </a:xfrm>
              <a:prstGeom prst="rect">
                <a:avLst/>
              </a:prstGeom>
            </p:spPr>
            <p:txBody>
              <a:bodyPr wrap="square">
                <a:spAutoFit/>
              </a:bodyPr>
              <a:lstStyle/>
              <a:p>
                <a:pPr marL="457200" marR="0">
                  <a:spcBef>
                    <a:spcPts val="0"/>
                  </a:spcBef>
                  <a:spcAft>
                    <a:spcPts val="0"/>
                  </a:spcAft>
                </a:pPr>
                <a:r>
                  <a:rPr lang="en-US" dirty="0">
                    <a:latin typeface="Cambria Math" panose="02040503050406030204" pitchFamily="18" charset="0"/>
                    <a:ea typeface="Times New Roman" panose="02020603050405020304" pitchFamily="18" charset="0"/>
                  </a:rPr>
                  <a:t>Applying Ohm’s law across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1</m:t>
                        </m:r>
                      </m:sub>
                    </m:sSub>
                  </m:oMath>
                </a14:m>
                <a:r>
                  <a:rPr lang="en-US" dirty="0">
                    <a:latin typeface="Cambria Math" panose="02040503050406030204" pitchFamily="18" charset="0"/>
                    <a:ea typeface="Times New Roman" panose="02020603050405020304" pitchFamily="18" charset="0"/>
                  </a:rPr>
                  <a:t> to find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oMath>
                </a14:m>
                <a:r>
                  <a:rPr lang="en-US" dirty="0">
                    <a:latin typeface="Cambria Math" panose="020405030504060302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7A7AE5B-D389-CF44-BDD2-5A57368B50CC}"/>
                  </a:ext>
                </a:extLst>
              </p:cNvPr>
              <p:cNvSpPr>
                <a:spLocks noRot="1" noChangeAspect="1" noMove="1" noResize="1" noEditPoints="1" noAdjustHandles="1" noChangeArrowheads="1" noChangeShapeType="1" noTextEdit="1"/>
              </p:cNvSpPr>
              <p:nvPr/>
            </p:nvSpPr>
            <p:spPr>
              <a:xfrm>
                <a:off x="-236483" y="3809596"/>
                <a:ext cx="8258827" cy="461665"/>
              </a:xfrm>
              <a:prstGeom prst="rect">
                <a:avLst/>
              </a:prstGeom>
              <a:blipFill>
                <a:blip r:embed="rId3"/>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6A3E2C5-D370-AB47-8A7B-73532D8672C9}"/>
                  </a:ext>
                </a:extLst>
              </p:cNvPr>
              <p:cNvSpPr/>
              <p:nvPr/>
            </p:nvSpPr>
            <p:spPr>
              <a:xfrm>
                <a:off x="1849821" y="4305035"/>
                <a:ext cx="3715376" cy="660437"/>
              </a:xfrm>
              <a:prstGeom prst="rect">
                <a:avLst/>
              </a:prstGeom>
            </p:spPr>
            <p:txBody>
              <a:bodyPr wrap="none">
                <a:spAutoFit/>
              </a:bodyPr>
              <a:lstStyle/>
              <a:p>
                <a:pPr marL="457200" marR="0">
                  <a:spcBef>
                    <a:spcPts val="0"/>
                  </a:spcBef>
                  <a:spcAft>
                    <a:spcPts val="0"/>
                  </a:spcAf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1</m:t>
                            </m:r>
                          </m:sub>
                        </m:sSub>
                      </m:den>
                    </m:f>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28</m:t>
                        </m:r>
                      </m:num>
                      <m:den>
                        <m:r>
                          <a:rPr lang="en-US" i="1">
                            <a:latin typeface="Cambria Math" panose="02040503050406030204" pitchFamily="18" charset="0"/>
                            <a:ea typeface="Times New Roman" panose="02020603050405020304" pitchFamily="18" charset="0"/>
                          </a:rPr>
                          <m:t>14</m:t>
                        </m:r>
                      </m:den>
                    </m:f>
                    <m:r>
                      <a:rPr lang="en-US" i="1">
                        <a:latin typeface="Cambria Math" panose="02040503050406030204" pitchFamily="18" charset="0"/>
                        <a:ea typeface="Times New Roman" panose="02020603050405020304" pitchFamily="18" charset="0"/>
                      </a:rPr>
                      <m:t>=2 </m:t>
                    </m:r>
                    <m:r>
                      <a:rPr lang="en-US" i="1">
                        <a:latin typeface="Cambria Math" panose="02040503050406030204" pitchFamily="18" charset="0"/>
                        <a:ea typeface="Times New Roman" panose="02020603050405020304" pitchFamily="18" charset="0"/>
                      </a:rPr>
                      <m:t>𝐴</m:t>
                    </m:r>
                  </m:oMath>
                </a14:m>
                <a:r>
                  <a:rPr lang="en-US" dirty="0">
                    <a:latin typeface="Cambria Math" panose="020405030504060302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56A3E2C5-D370-AB47-8A7B-73532D8672C9}"/>
                  </a:ext>
                </a:extLst>
              </p:cNvPr>
              <p:cNvSpPr>
                <a:spLocks noRot="1" noChangeAspect="1" noMove="1" noResize="1" noEditPoints="1" noAdjustHandles="1" noChangeArrowheads="1" noChangeShapeType="1" noTextEdit="1"/>
              </p:cNvSpPr>
              <p:nvPr/>
            </p:nvSpPr>
            <p:spPr>
              <a:xfrm>
                <a:off x="1849821" y="4305035"/>
                <a:ext cx="3715376" cy="660437"/>
              </a:xfrm>
              <a:prstGeom prst="rect">
                <a:avLst/>
              </a:prstGeom>
              <a:blipFill>
                <a:blip r:embed="rId4"/>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73CD43E-1101-815A-CBEA-66D22D4D1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572" y="1892141"/>
            <a:ext cx="3454855" cy="1821651"/>
          </a:xfrm>
          <a:prstGeom prst="rect">
            <a:avLst/>
          </a:prstGeom>
        </p:spPr>
      </p:pic>
      <p:sp>
        <p:nvSpPr>
          <p:cNvPr id="14" name="TextBox 13">
            <a:extLst>
              <a:ext uri="{FF2B5EF4-FFF2-40B4-BE49-F238E27FC236}">
                <a16:creationId xmlns:a16="http://schemas.microsoft.com/office/drawing/2014/main" id="{FA59BFF5-4FF9-29D2-6AD0-AFCB8F39640A}"/>
              </a:ext>
            </a:extLst>
          </p:cNvPr>
          <p:cNvSpPr txBox="1"/>
          <p:nvPr/>
        </p:nvSpPr>
        <p:spPr>
          <a:xfrm>
            <a:off x="-236483" y="3347931"/>
            <a:ext cx="2086304"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 </a:t>
            </a:r>
            <a:endParaRPr lang="en-US" b="1"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7BE6A2E-A688-7E4A-D729-DC53D795AE4E}"/>
                  </a:ext>
                </a:extLst>
              </p:cNvPr>
              <p:cNvSpPr/>
              <p:nvPr/>
            </p:nvSpPr>
            <p:spPr>
              <a:xfrm>
                <a:off x="288199" y="4999246"/>
                <a:ext cx="6492658" cy="461665"/>
              </a:xfrm>
              <a:prstGeom prst="rect">
                <a:avLst/>
              </a:prstGeom>
            </p:spPr>
            <p:txBody>
              <a:bodyPr wrap="square">
                <a:spAutoFit/>
              </a:bodyPr>
              <a:lstStyle/>
              <a:p>
                <a:pPr algn="l" rtl="0"/>
                <a:r>
                  <a:rPr lang="en-US" dirty="0">
                    <a:latin typeface="Cambria Math" panose="02040503050406030204" pitchFamily="18" charset="0"/>
                    <a:ea typeface="Times New Roman" panose="02020603050405020304" pitchFamily="18" charset="0"/>
                    <a:cs typeface="Times New Roman" panose="02020603050405020304" pitchFamily="18" charset="0"/>
                  </a:rPr>
                  <a:t>Applying Ohm’s law across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dirty="0">
                    <a:latin typeface="Cambria Math" panose="02040503050406030204" pitchFamily="18" charset="0"/>
                    <a:ea typeface="Times New Roman" panose="02020603050405020304" pitchFamily="18" charset="0"/>
                    <a:cs typeface="Times New Roman" panose="02020603050405020304" pitchFamily="18" charset="0"/>
                  </a:rPr>
                  <a:t> to find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dirty="0">
                    <a:latin typeface="Cambria Math" panose="02040503050406030204" pitchFamily="18" charset="0"/>
                    <a:ea typeface="Times New Roman" panose="02020603050405020304" pitchFamily="18" charset="0"/>
                    <a:cs typeface="Times New Roman" panose="02020603050405020304" pitchFamily="18" charset="0"/>
                  </a:rPr>
                  <a:t>,</a:t>
                </a:r>
                <a:r>
                  <a:rPr lang="en-US" dirty="0">
                    <a:effectLst/>
                  </a:rPr>
                  <a:t> </a:t>
                </a:r>
                <a:endParaRPr lang="en-US" dirty="0"/>
              </a:p>
            </p:txBody>
          </p:sp>
        </mc:Choice>
        <mc:Fallback xmlns="">
          <p:sp>
            <p:nvSpPr>
              <p:cNvPr id="15" name="Rectangle 14">
                <a:extLst>
                  <a:ext uri="{FF2B5EF4-FFF2-40B4-BE49-F238E27FC236}">
                    <a16:creationId xmlns:a16="http://schemas.microsoft.com/office/drawing/2014/main" id="{67BE6A2E-A688-7E4A-D729-DC53D795AE4E}"/>
                  </a:ext>
                </a:extLst>
              </p:cNvPr>
              <p:cNvSpPr>
                <a:spLocks noRot="1" noChangeAspect="1" noMove="1" noResize="1" noEditPoints="1" noAdjustHandles="1" noChangeArrowheads="1" noChangeShapeType="1" noTextEdit="1"/>
              </p:cNvSpPr>
              <p:nvPr/>
            </p:nvSpPr>
            <p:spPr>
              <a:xfrm>
                <a:off x="288199" y="4999246"/>
                <a:ext cx="6492658" cy="461665"/>
              </a:xfrm>
              <a:prstGeom prst="rect">
                <a:avLst/>
              </a:prstGeom>
              <a:blipFill>
                <a:blip r:embed="rId6"/>
                <a:stretch>
                  <a:fillRect l="-1367"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E3A7CA7-E611-1B11-F0CE-7C267C4141E8}"/>
                  </a:ext>
                </a:extLst>
              </p:cNvPr>
              <p:cNvSpPr/>
              <p:nvPr/>
            </p:nvSpPr>
            <p:spPr>
              <a:xfrm>
                <a:off x="-21020" y="5935014"/>
                <a:ext cx="4121128" cy="617157"/>
              </a:xfrm>
              <a:prstGeom prst="rect">
                <a:avLst/>
              </a:prstGeom>
            </p:spPr>
            <p:txBody>
              <a:bodyPr wrap="none">
                <a:spAutoFit/>
              </a:bodyPr>
              <a:lstStyle/>
              <a:p>
                <a:pPr marL="457200" marR="0">
                  <a:spcBef>
                    <a:spcPts val="0"/>
                  </a:spcBef>
                  <a:spcAft>
                    <a:spcPts val="0"/>
                  </a:spcAft>
                </a:pPr>
                <a14:m>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b="0" i="1" smtClean="0">
                                <a:latin typeface="Cambria Math" panose="02040503050406030204" pitchFamily="18" charset="0"/>
                                <a:ea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rPr>
                              <m:t>1</m:t>
                            </m:r>
                          </m:sub>
                        </m:sSub>
                      </m:num>
                      <m:den>
                        <m:r>
                          <a:rPr lang="en-US" i="1">
                            <a:latin typeface="Cambria Math" panose="02040503050406030204" pitchFamily="18" charset="0"/>
                            <a:ea typeface="Times New Roman" panose="02020603050405020304" pitchFamily="18" charset="0"/>
                          </a:rPr>
                          <m:t>2</m:t>
                        </m:r>
                      </m:den>
                    </m:f>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−1</m:t>
                        </m:r>
                        <m:r>
                          <a:rPr lang="en-US" b="0" i="1" smtClean="0">
                            <a:latin typeface="Cambria Math" panose="02040503050406030204" pitchFamily="18" charset="0"/>
                            <a:ea typeface="Times New Roman" panose="02020603050405020304" pitchFamily="18" charset="0"/>
                          </a:rPr>
                          <m:t>8</m:t>
                        </m:r>
                      </m:num>
                      <m:den>
                        <m:r>
                          <a:rPr lang="en-US" i="1">
                            <a:latin typeface="Cambria Math" panose="02040503050406030204" pitchFamily="18" charset="0"/>
                            <a:ea typeface="Times New Roman" panose="02020603050405020304" pitchFamily="18" charset="0"/>
                          </a:rPr>
                          <m:t>6</m:t>
                        </m:r>
                      </m:den>
                    </m:f>
                    <m:r>
                      <a:rPr lang="en-US" i="1">
                        <a:latin typeface="Cambria Math" panose="02040503050406030204" pitchFamily="18" charset="0"/>
                        <a:ea typeface="Times New Roman" panose="02020603050405020304" pitchFamily="18" charset="0"/>
                      </a:rPr>
                      <m:t>=−</m:t>
                    </m:r>
                    <m:r>
                      <a:rPr lang="en-US" b="0" i="1" smtClean="0">
                        <a:latin typeface="Cambria Math" panose="02040503050406030204" pitchFamily="18" charset="0"/>
                        <a:ea typeface="Times New Roman" panose="02020603050405020304" pitchFamily="18" charset="0"/>
                      </a:rPr>
                      <m:t>3</m:t>
                    </m:r>
                    <m:r>
                      <a:rPr lang="en-US" i="1">
                        <a:latin typeface="Cambria Math" panose="02040503050406030204" pitchFamily="18" charset="0"/>
                        <a:ea typeface="Times New Roman" panose="02020603050405020304" pitchFamily="18" charset="0"/>
                      </a:rPr>
                      <m:t> </m:t>
                    </m:r>
                    <m:r>
                      <a:rPr lang="en-US" i="1">
                        <a:latin typeface="Cambria Math" panose="02040503050406030204" pitchFamily="18" charset="0"/>
                        <a:ea typeface="Times New Roman" panose="02020603050405020304" pitchFamily="18" charset="0"/>
                      </a:rPr>
                      <m:t>𝐴</m:t>
                    </m:r>
                  </m:oMath>
                </a14:m>
                <a:r>
                  <a:rPr lang="en-US" dirty="0">
                    <a:latin typeface="Cambria Math" panose="020405030504060302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EE3A7CA7-E611-1B11-F0CE-7C267C4141E8}"/>
                  </a:ext>
                </a:extLst>
              </p:cNvPr>
              <p:cNvSpPr>
                <a:spLocks noRot="1" noChangeAspect="1" noMove="1" noResize="1" noEditPoints="1" noAdjustHandles="1" noChangeArrowheads="1" noChangeShapeType="1" noTextEdit="1"/>
              </p:cNvSpPr>
              <p:nvPr/>
            </p:nvSpPr>
            <p:spPr>
              <a:xfrm>
                <a:off x="-21020" y="5935014"/>
                <a:ext cx="4121128" cy="617157"/>
              </a:xfrm>
              <a:prstGeom prst="rect">
                <a:avLst/>
              </a:prstGeom>
              <a:blipFill>
                <a:blip r:embed="rId7"/>
                <a:stretch>
                  <a:fillRect b="-4082"/>
                </a:stretch>
              </a:blipFill>
            </p:spPr>
            <p:txBody>
              <a:bodyPr/>
              <a:lstStyle/>
              <a:p>
                <a:r>
                  <a:rPr lang="en-US">
                    <a:noFill/>
                  </a:rPr>
                  <a:t> </a:t>
                </a:r>
              </a:p>
            </p:txBody>
          </p:sp>
        </mc:Fallback>
      </mc:AlternateContent>
    </p:spTree>
    <p:extLst>
      <p:ext uri="{BB962C8B-B14F-4D97-AF65-F5344CB8AC3E}">
        <p14:creationId xmlns:p14="http://schemas.microsoft.com/office/powerpoint/2010/main" val="38177824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000"/>
            <a:ext cx="7772400" cy="2041525"/>
          </a:xfrm>
        </p:spPr>
        <p:txBody>
          <a:bodyPr/>
          <a:lstStyle/>
          <a:p>
            <a:r>
              <a:rPr lang="en-US" sz="3200" b="1" dirty="0"/>
              <a:t>Kirchoff’s Voltage Law</a:t>
            </a:r>
          </a:p>
        </p:txBody>
      </p:sp>
      <p:sp>
        <p:nvSpPr>
          <p:cNvPr id="3" name="Text Placeholder 2"/>
          <p:cNvSpPr>
            <a:spLocks noGrp="1"/>
          </p:cNvSpPr>
          <p:nvPr>
            <p:ph type="body" idx="1"/>
          </p:nvPr>
        </p:nvSpPr>
        <p:spPr>
          <a:xfrm>
            <a:off x="284414" y="1206606"/>
            <a:ext cx="8173786" cy="804776"/>
          </a:xfrm>
        </p:spPr>
        <p:txBody>
          <a:bodyPr/>
          <a:lstStyle/>
          <a:p>
            <a:pPr marL="0" indent="0" algn="l">
              <a:buNone/>
            </a:pPr>
            <a:r>
              <a:rPr lang="en-US" sz="2000" b="1" dirty="0">
                <a:solidFill>
                  <a:srgbClr val="FF0000"/>
                </a:solidFill>
              </a:rPr>
              <a:t>The algebraic sum of all voltages in a closed circuit is equal to zero</a:t>
            </a:r>
            <a:r>
              <a:rPr lang="en-US" sz="1600" b="1" dirty="0">
                <a:solidFill>
                  <a:srgbClr val="FF0000"/>
                </a:solidFill>
              </a:rPr>
              <a:t>. </a:t>
            </a:r>
          </a:p>
          <a:p>
            <a:pPr marL="0" indent="0" algn="l">
              <a:buNone/>
            </a:pPr>
            <a:r>
              <a:rPr lang="en-US" sz="2000" dirty="0"/>
              <a:t>(KVL is a law of conservation of energy (zero net change in energy).</a:t>
            </a:r>
          </a:p>
        </p:txBody>
      </p:sp>
      <p:sp>
        <p:nvSpPr>
          <p:cNvPr id="6" name="Rectangle 5">
            <a:extLst>
              <a:ext uri="{FF2B5EF4-FFF2-40B4-BE49-F238E27FC236}">
                <a16:creationId xmlns:a16="http://schemas.microsoft.com/office/drawing/2014/main" id="{74DCE039-A7ED-534B-8E97-C7D4710E8A69}"/>
              </a:ext>
            </a:extLst>
          </p:cNvPr>
          <p:cNvSpPr/>
          <p:nvPr/>
        </p:nvSpPr>
        <p:spPr>
          <a:xfrm>
            <a:off x="3887513" y="2311781"/>
            <a:ext cx="6172200" cy="369332"/>
          </a:xfrm>
          <a:prstGeom prst="rect">
            <a:avLst/>
          </a:prstGeom>
        </p:spPr>
        <p:txBody>
          <a:bodyPr wrap="square">
            <a:spAutoFit/>
          </a:bodyPr>
          <a:lstStyle/>
          <a:p>
            <a:pPr marL="0" indent="0">
              <a:buNone/>
            </a:pPr>
            <a:r>
              <a:rPr lang="en-US" sz="1800" dirty="0"/>
              <a:t>Where:	</a:t>
            </a:r>
            <a:r>
              <a:rPr lang="en-US" sz="1800" dirty="0" err="1"/>
              <a:t>Vn</a:t>
            </a:r>
            <a:r>
              <a:rPr lang="en-US" sz="1800" dirty="0"/>
              <a:t> is the voltage across branch </a:t>
            </a:r>
            <a:r>
              <a:rPr lang="en-US" sz="1800" i="1" dirty="0"/>
              <a:t>n</a:t>
            </a:r>
            <a:r>
              <a:rPr lang="en-US" sz="1800" dirty="0"/>
              <a:t>.</a:t>
            </a:r>
          </a:p>
        </p:txBody>
      </p:sp>
      <p:sp>
        <p:nvSpPr>
          <p:cNvPr id="21" name="TextBox 20">
            <a:extLst>
              <a:ext uri="{FF2B5EF4-FFF2-40B4-BE49-F238E27FC236}">
                <a16:creationId xmlns:a16="http://schemas.microsoft.com/office/drawing/2014/main" id="{C52236BA-EC85-FA47-BE5A-655040FEF792}"/>
              </a:ext>
            </a:extLst>
          </p:cNvPr>
          <p:cNvSpPr txBox="1"/>
          <p:nvPr/>
        </p:nvSpPr>
        <p:spPr>
          <a:xfrm>
            <a:off x="3975054" y="3017299"/>
            <a:ext cx="366382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Apply KVL around the loop:</a:t>
            </a:r>
          </a:p>
        </p:txBody>
      </p:sp>
      <p:pic>
        <p:nvPicPr>
          <p:cNvPr id="15" name="Picture 14">
            <a:extLst>
              <a:ext uri="{FF2B5EF4-FFF2-40B4-BE49-F238E27FC236}">
                <a16:creationId xmlns:a16="http://schemas.microsoft.com/office/drawing/2014/main" id="{3AE0966B-994D-2E4A-B110-C78012B4CD16}"/>
              </a:ext>
            </a:extLst>
          </p:cNvPr>
          <p:cNvPicPr/>
          <p:nvPr/>
        </p:nvPicPr>
        <p:blipFill>
          <a:blip r:embed="rId2"/>
          <a:stretch>
            <a:fillRect/>
          </a:stretch>
        </p:blipFill>
        <p:spPr>
          <a:xfrm>
            <a:off x="284414" y="2164542"/>
            <a:ext cx="3428781" cy="21378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1E348B9-59CC-334F-B42F-4D0128D489DB}"/>
                  </a:ext>
                </a:extLst>
              </p:cNvPr>
              <p:cNvSpPr/>
              <p:nvPr/>
            </p:nvSpPr>
            <p:spPr>
              <a:xfrm>
                <a:off x="3887513" y="3676417"/>
                <a:ext cx="38750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 …</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n</m:t>
                          </m:r>
                        </m:sub>
                      </m:sSub>
                      <m:r>
                        <a:rPr lang="en-US" i="0">
                          <a:latin typeface="Cambria Math" panose="02040503050406030204" pitchFamily="18" charset="0"/>
                        </a:rPr>
                        <m:t>=0</m:t>
                      </m:r>
                    </m:oMath>
                  </m:oMathPara>
                </a14:m>
                <a:endParaRPr lang="en-US" dirty="0"/>
              </a:p>
            </p:txBody>
          </p:sp>
        </mc:Choice>
        <mc:Fallback xmlns="">
          <p:sp>
            <p:nvSpPr>
              <p:cNvPr id="4" name="Rectangle 3">
                <a:extLst>
                  <a:ext uri="{FF2B5EF4-FFF2-40B4-BE49-F238E27FC236}">
                    <a16:creationId xmlns:a16="http://schemas.microsoft.com/office/drawing/2014/main" id="{81E348B9-59CC-334F-B42F-4D0128D489DB}"/>
                  </a:ext>
                </a:extLst>
              </p:cNvPr>
              <p:cNvSpPr>
                <a:spLocks noRot="1" noChangeAspect="1" noMove="1" noResize="1" noEditPoints="1" noAdjustHandles="1" noChangeArrowheads="1" noChangeShapeType="1" noTextEdit="1"/>
              </p:cNvSpPr>
              <p:nvPr/>
            </p:nvSpPr>
            <p:spPr>
              <a:xfrm>
                <a:off x="3887513" y="3676417"/>
                <a:ext cx="3875035" cy="461665"/>
              </a:xfrm>
              <a:prstGeom prst="rect">
                <a:avLst/>
              </a:prstGeom>
              <a:blipFill>
                <a:blip r:embed="rId3"/>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F0256CC-4606-C94E-983B-020228A02FAF}"/>
                  </a:ext>
                </a:extLst>
              </p:cNvPr>
              <p:cNvSpPr/>
              <p:nvPr/>
            </p:nvSpPr>
            <p:spPr>
              <a:xfrm>
                <a:off x="284414" y="4370748"/>
                <a:ext cx="8964689" cy="1953805"/>
              </a:xfrm>
              <a:prstGeom prst="rect">
                <a:avLst/>
              </a:prstGeom>
            </p:spPr>
            <p:txBody>
              <a:bodyPr wrap="square">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Mathematically, KVL can be written more compactly as follows,</a:t>
                </a:r>
              </a:p>
              <a:p>
                <a:pPr marL="0" marR="0">
                  <a:spcBef>
                    <a:spcPts val="0"/>
                  </a:spcBef>
                  <a:spcAft>
                    <a:spcPts val="0"/>
                  </a:spcAft>
                </a:pPr>
                <a:r>
                  <a:rPr lang="en-US" dirty="0">
                    <a:latin typeface="Times New Roman" panose="02020603050405020304" pitchFamily="18" charset="0"/>
                    <a:ea typeface="Times New Roman" panose="02020603050405020304" pitchFamily="18" charset="0"/>
                  </a:rPr>
                  <a:t> </a:t>
                </a:r>
              </a:p>
              <a:p>
                <a:pPr marL="0" marR="0" algn="ctr">
                  <a:spcBef>
                    <a:spcPts val="0"/>
                  </a:spcBef>
                  <a:spcAft>
                    <a:spcPts val="0"/>
                  </a:spcAft>
                </a:pPr>
                <a14:m>
                  <m:oMath xmlns:m="http://schemas.openxmlformats.org/officeDocument/2006/math">
                    <m:nary>
                      <m:naryPr>
                        <m:chr m:val="∑"/>
                        <m:limLoc m:val="undOvr"/>
                        <m:ctrlPr>
                          <a:rPr lang="en-US" i="1">
                            <a:latin typeface="Cambria Math" panose="02040503050406030204" pitchFamily="18" charset="0"/>
                            <a:ea typeface="Times New Roman" panose="02020603050405020304" pitchFamily="18" charset="0"/>
                          </a:rPr>
                        </m:ctrlPr>
                      </m:naryPr>
                      <m:sub>
                        <m:r>
                          <a:rPr lang="en-US" i="1">
                            <a:latin typeface="Cambria Math" panose="02040503050406030204" pitchFamily="18" charset="0"/>
                            <a:ea typeface="Times New Roman" panose="02020603050405020304" pitchFamily="18" charset="0"/>
                          </a:rPr>
                          <m:t>𝑘</m:t>
                        </m:r>
                        <m:r>
                          <a:rPr lang="en-US" i="1">
                            <a:latin typeface="Cambria Math" panose="02040503050406030204" pitchFamily="18" charset="0"/>
                            <a:ea typeface="Times New Roman" panose="02020603050405020304" pitchFamily="18" charset="0"/>
                          </a:rPr>
                          <m:t>=1</m:t>
                        </m:r>
                      </m:sub>
                      <m:sup>
                        <m:r>
                          <a:rPr lang="en-US" i="1">
                            <a:latin typeface="Cambria Math" panose="02040503050406030204" pitchFamily="18" charset="0"/>
                            <a:ea typeface="Times New Roman" panose="02020603050405020304" pitchFamily="18" charset="0"/>
                          </a:rPr>
                          <m:t>𝑁</m:t>
                        </m:r>
                      </m:sup>
                      <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𝑘</m:t>
                            </m:r>
                          </m:sub>
                        </m:sSub>
                        <m:r>
                          <a:rPr lang="en-US" i="1">
                            <a:latin typeface="Cambria Math" panose="02040503050406030204" pitchFamily="18" charset="0"/>
                            <a:ea typeface="Times New Roman" panose="02020603050405020304" pitchFamily="18" charset="0"/>
                          </a:rPr>
                          <m:t>=0</m:t>
                        </m:r>
                      </m:e>
                    </m:nary>
                  </m:oMath>
                </a14:m>
                <a:r>
                  <a:rPr lang="en-US"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where, </a:t>
                </a:r>
              </a:p>
              <a:p>
                <a:pPr marL="457200" marR="0" algn="just">
                  <a:spcBef>
                    <a:spcPts val="0"/>
                  </a:spcBef>
                  <a:spcAft>
                    <a:spcPts val="0"/>
                  </a:spcAf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𝑘</m:t>
                        </m:r>
                      </m:sub>
                    </m:sSub>
                  </m:oMath>
                </a14:m>
                <a:r>
                  <a:rPr lang="en-US" dirty="0">
                    <a:latin typeface="Times New Roman" panose="02020603050405020304" pitchFamily="18" charset="0"/>
                    <a:ea typeface="Times New Roman" panose="02020603050405020304" pitchFamily="18" charset="0"/>
                  </a:rPr>
                  <a:t> is the voltage of the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𝑘</m:t>
                        </m:r>
                      </m:e>
                      <m:sub>
                        <m:r>
                          <a:rPr lang="en-US" i="1">
                            <a:latin typeface="Cambria Math" panose="02040503050406030204" pitchFamily="18" charset="0"/>
                            <a:ea typeface="Times New Roman" panose="02020603050405020304" pitchFamily="18" charset="0"/>
                          </a:rPr>
                          <m:t>𝑡h</m:t>
                        </m:r>
                      </m:sub>
                    </m:sSub>
                  </m:oMath>
                </a14:m>
                <a:r>
                  <a:rPr lang="en-US" dirty="0">
                    <a:latin typeface="Times New Roman" panose="02020603050405020304" pitchFamily="18" charset="0"/>
                    <a:ea typeface="Times New Roman" panose="02020603050405020304" pitchFamily="18" charset="0"/>
                  </a:rPr>
                  <a:t> element for </a:t>
                </a:r>
                <a14:m>
                  <m:oMath xmlns:m="http://schemas.openxmlformats.org/officeDocument/2006/math">
                    <m:r>
                      <a:rPr lang="en-US" i="1">
                        <a:latin typeface="Cambria Math" panose="02040503050406030204" pitchFamily="18" charset="0"/>
                        <a:ea typeface="Times New Roman" panose="02020603050405020304" pitchFamily="18" charset="0"/>
                      </a:rPr>
                      <m:t>𝑘</m:t>
                    </m:r>
                    <m:r>
                      <a:rPr lang="en-US" i="1">
                        <a:latin typeface="Cambria Math" panose="02040503050406030204" pitchFamily="18" charset="0"/>
                        <a:ea typeface="Times New Roman" panose="02020603050405020304" pitchFamily="18" charset="0"/>
                      </a:rPr>
                      <m:t>=1,2,3….</m:t>
                    </m:r>
                    <m:r>
                      <a:rPr lang="en-US" i="1">
                        <a:latin typeface="Cambria Math" panose="02040503050406030204" pitchFamily="18" charset="0"/>
                        <a:ea typeface="Times New Roman" panose="02020603050405020304" pitchFamily="18" charset="0"/>
                      </a:rPr>
                      <m:t>𝑁</m:t>
                    </m:r>
                  </m:oMath>
                </a14:m>
                <a:r>
                  <a:rPr lang="en-US" dirty="0">
                    <a:latin typeface="Times New Roman" panose="02020603050405020304" pitchFamily="18" charset="0"/>
                    <a:ea typeface="Times New Roman" panose="02020603050405020304" pitchFamily="18" charset="0"/>
                  </a:rPr>
                  <a:t>.</a:t>
                </a:r>
              </a:p>
            </p:txBody>
          </p:sp>
        </mc:Choice>
        <mc:Fallback xmlns="">
          <p:sp>
            <p:nvSpPr>
              <p:cNvPr id="7" name="Rectangle 6">
                <a:extLst>
                  <a:ext uri="{FF2B5EF4-FFF2-40B4-BE49-F238E27FC236}">
                    <a16:creationId xmlns:a16="http://schemas.microsoft.com/office/drawing/2014/main" id="{FF0256CC-4606-C94E-983B-020228A02FAF}"/>
                  </a:ext>
                </a:extLst>
              </p:cNvPr>
              <p:cNvSpPr>
                <a:spLocks noRot="1" noChangeAspect="1" noMove="1" noResize="1" noEditPoints="1" noAdjustHandles="1" noChangeArrowheads="1" noChangeShapeType="1" noTextEdit="1"/>
              </p:cNvSpPr>
              <p:nvPr/>
            </p:nvSpPr>
            <p:spPr>
              <a:xfrm>
                <a:off x="284414" y="4370748"/>
                <a:ext cx="8964689" cy="1953805"/>
              </a:xfrm>
              <a:prstGeom prst="rect">
                <a:avLst/>
              </a:prstGeom>
              <a:blipFill>
                <a:blip r:embed="rId4"/>
                <a:stretch>
                  <a:fillRect l="-2546" t="-1935" b="-838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975EBFD2-9415-7C41-8588-F7554E595A73}"/>
              </a:ext>
            </a:extLst>
          </p:cNvPr>
          <p:cNvSpPr/>
          <p:nvPr/>
        </p:nvSpPr>
        <p:spPr>
          <a:xfrm>
            <a:off x="685800" y="3018100"/>
            <a:ext cx="2618072"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Closed circuit - Loop</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1143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9079" y="262369"/>
            <a:ext cx="416556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KVL - Example</a:t>
            </a:r>
            <a:r>
              <a:rPr kumimoji="0" lang="en-US" sz="2400" b="0" i="0" u="none" strike="noStrike" cap="none" spc="0" normalizeH="0" dirty="0">
                <a:ln>
                  <a:noFill/>
                </a:ln>
                <a:solidFill>
                  <a:srgbClr val="000000"/>
                </a:solidFill>
                <a:effectLst/>
                <a:uFillTx/>
                <a:latin typeface="Times New Roman"/>
                <a:ea typeface="Times New Roman"/>
                <a:cs typeface="Times New Roman"/>
                <a:sym typeface="Times New Roman"/>
              </a:rPr>
              <a:t> of four elements</a:t>
            </a: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8976441-259B-A424-ED16-A5B02C2B3BB8}"/>
                  </a:ext>
                </a:extLst>
              </p14:cNvPr>
              <p14:cNvContentPartPr/>
              <p14:nvPr/>
            </p14:nvContentPartPr>
            <p14:xfrm>
              <a:off x="1086124" y="1779803"/>
              <a:ext cx="360" cy="77040"/>
            </p14:xfrm>
          </p:contentPart>
        </mc:Choice>
        <mc:Fallback xmlns="">
          <p:pic>
            <p:nvPicPr>
              <p:cNvPr id="5" name="Ink 4">
                <a:extLst>
                  <a:ext uri="{FF2B5EF4-FFF2-40B4-BE49-F238E27FC236}">
                    <a16:creationId xmlns:a16="http://schemas.microsoft.com/office/drawing/2014/main" id="{18976441-259B-A424-ED16-A5B02C2B3BB8}"/>
                  </a:ext>
                </a:extLst>
              </p:cNvPr>
              <p:cNvPicPr/>
              <p:nvPr/>
            </p:nvPicPr>
            <p:blipFill>
              <a:blip r:embed="rId3"/>
              <a:stretch>
                <a:fillRect/>
              </a:stretch>
            </p:blipFill>
            <p:spPr>
              <a:xfrm>
                <a:off x="1023124" y="1716803"/>
                <a:ext cx="12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3C94278-9338-C765-CF73-A2C15A28E3C7}"/>
                  </a:ext>
                </a:extLst>
              </p14:cNvPr>
              <p14:cNvContentPartPr/>
              <p14:nvPr/>
            </p14:nvContentPartPr>
            <p14:xfrm>
              <a:off x="996484" y="2976443"/>
              <a:ext cx="76320" cy="170640"/>
            </p14:xfrm>
          </p:contentPart>
        </mc:Choice>
        <mc:Fallback xmlns="">
          <p:pic>
            <p:nvPicPr>
              <p:cNvPr id="7" name="Ink 6">
                <a:extLst>
                  <a:ext uri="{FF2B5EF4-FFF2-40B4-BE49-F238E27FC236}">
                    <a16:creationId xmlns:a16="http://schemas.microsoft.com/office/drawing/2014/main" id="{03C94278-9338-C765-CF73-A2C15A28E3C7}"/>
                  </a:ext>
                </a:extLst>
              </p:cNvPr>
              <p:cNvPicPr/>
              <p:nvPr/>
            </p:nvPicPr>
            <p:blipFill>
              <a:blip r:embed="rId5"/>
              <a:stretch>
                <a:fillRect/>
              </a:stretch>
            </p:blipFill>
            <p:spPr>
              <a:xfrm>
                <a:off x="933484" y="2913443"/>
                <a:ext cx="201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7327C94-673E-6028-78BB-098AB20A0719}"/>
                  </a:ext>
                </a:extLst>
              </p14:cNvPr>
              <p14:cNvContentPartPr/>
              <p14:nvPr/>
            </p14:nvContentPartPr>
            <p14:xfrm>
              <a:off x="1728004" y="1545083"/>
              <a:ext cx="360" cy="150480"/>
            </p14:xfrm>
          </p:contentPart>
        </mc:Choice>
        <mc:Fallback xmlns="">
          <p:pic>
            <p:nvPicPr>
              <p:cNvPr id="8" name="Ink 7">
                <a:extLst>
                  <a:ext uri="{FF2B5EF4-FFF2-40B4-BE49-F238E27FC236}">
                    <a16:creationId xmlns:a16="http://schemas.microsoft.com/office/drawing/2014/main" id="{07327C94-673E-6028-78BB-098AB20A0719}"/>
                  </a:ext>
                </a:extLst>
              </p:cNvPr>
              <p:cNvPicPr/>
              <p:nvPr/>
            </p:nvPicPr>
            <p:blipFill>
              <a:blip r:embed="rId7"/>
              <a:stretch>
                <a:fillRect/>
              </a:stretch>
            </p:blipFill>
            <p:spPr>
              <a:xfrm>
                <a:off x="1665364" y="1482443"/>
                <a:ext cx="126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9D32F63-EBDF-20A8-9206-A3284CC8DA5C}"/>
                  </a:ext>
                </a:extLst>
              </p14:cNvPr>
              <p14:cNvContentPartPr/>
              <p14:nvPr/>
            </p14:nvContentPartPr>
            <p14:xfrm>
              <a:off x="2359084" y="1555523"/>
              <a:ext cx="42120" cy="132840"/>
            </p14:xfrm>
          </p:contentPart>
        </mc:Choice>
        <mc:Fallback xmlns="">
          <p:pic>
            <p:nvPicPr>
              <p:cNvPr id="12" name="Ink 11">
                <a:extLst>
                  <a:ext uri="{FF2B5EF4-FFF2-40B4-BE49-F238E27FC236}">
                    <a16:creationId xmlns:a16="http://schemas.microsoft.com/office/drawing/2014/main" id="{D9D32F63-EBDF-20A8-9206-A3284CC8DA5C}"/>
                  </a:ext>
                </a:extLst>
              </p:cNvPr>
              <p:cNvPicPr/>
              <p:nvPr/>
            </p:nvPicPr>
            <p:blipFill>
              <a:blip r:embed="rId9"/>
              <a:stretch>
                <a:fillRect/>
              </a:stretch>
            </p:blipFill>
            <p:spPr>
              <a:xfrm>
                <a:off x="2296444" y="1492523"/>
                <a:ext cx="167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D9FF3A1-5AB7-A954-F60F-90A987DBA70C}"/>
                  </a:ext>
                </a:extLst>
              </p14:cNvPr>
              <p14:cNvContentPartPr/>
              <p14:nvPr/>
            </p14:nvContentPartPr>
            <p14:xfrm>
              <a:off x="2995564" y="1512323"/>
              <a:ext cx="360" cy="194760"/>
            </p14:xfrm>
          </p:contentPart>
        </mc:Choice>
        <mc:Fallback xmlns="">
          <p:pic>
            <p:nvPicPr>
              <p:cNvPr id="13" name="Ink 12">
                <a:extLst>
                  <a:ext uri="{FF2B5EF4-FFF2-40B4-BE49-F238E27FC236}">
                    <a16:creationId xmlns:a16="http://schemas.microsoft.com/office/drawing/2014/main" id="{ED9FF3A1-5AB7-A954-F60F-90A987DBA70C}"/>
                  </a:ext>
                </a:extLst>
              </p:cNvPr>
              <p:cNvPicPr/>
              <p:nvPr/>
            </p:nvPicPr>
            <p:blipFill>
              <a:blip r:embed="rId11"/>
              <a:stretch>
                <a:fillRect/>
              </a:stretch>
            </p:blipFill>
            <p:spPr>
              <a:xfrm>
                <a:off x="2932924" y="1449683"/>
                <a:ext cx="126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B3C1C49-FD67-CD23-18D8-137EA6FA87E0}"/>
                  </a:ext>
                </a:extLst>
              </p14:cNvPr>
              <p14:cNvContentPartPr/>
              <p14:nvPr/>
            </p14:nvContentPartPr>
            <p14:xfrm>
              <a:off x="3646084" y="1569563"/>
              <a:ext cx="21960" cy="116280"/>
            </p14:xfrm>
          </p:contentPart>
        </mc:Choice>
        <mc:Fallback xmlns="">
          <p:pic>
            <p:nvPicPr>
              <p:cNvPr id="14" name="Ink 13">
                <a:extLst>
                  <a:ext uri="{FF2B5EF4-FFF2-40B4-BE49-F238E27FC236}">
                    <a16:creationId xmlns:a16="http://schemas.microsoft.com/office/drawing/2014/main" id="{CB3C1C49-FD67-CD23-18D8-137EA6FA87E0}"/>
                  </a:ext>
                </a:extLst>
              </p:cNvPr>
              <p:cNvPicPr/>
              <p:nvPr/>
            </p:nvPicPr>
            <p:blipFill>
              <a:blip r:embed="rId13"/>
              <a:stretch>
                <a:fillRect/>
              </a:stretch>
            </p:blipFill>
            <p:spPr>
              <a:xfrm>
                <a:off x="3583084" y="1506563"/>
                <a:ext cx="147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1242910-4AD7-50F5-FB90-26ACEED392E1}"/>
                  </a:ext>
                </a:extLst>
              </p14:cNvPr>
              <p14:cNvContentPartPr/>
              <p14:nvPr/>
            </p14:nvContentPartPr>
            <p14:xfrm>
              <a:off x="4539244" y="1679363"/>
              <a:ext cx="360" cy="122400"/>
            </p14:xfrm>
          </p:contentPart>
        </mc:Choice>
        <mc:Fallback xmlns="">
          <p:pic>
            <p:nvPicPr>
              <p:cNvPr id="15" name="Ink 14">
                <a:extLst>
                  <a:ext uri="{FF2B5EF4-FFF2-40B4-BE49-F238E27FC236}">
                    <a16:creationId xmlns:a16="http://schemas.microsoft.com/office/drawing/2014/main" id="{41242910-4AD7-50F5-FB90-26ACEED392E1}"/>
                  </a:ext>
                </a:extLst>
              </p:cNvPr>
              <p:cNvPicPr/>
              <p:nvPr/>
            </p:nvPicPr>
            <p:blipFill>
              <a:blip r:embed="rId15"/>
              <a:stretch>
                <a:fillRect/>
              </a:stretch>
            </p:blipFill>
            <p:spPr>
              <a:xfrm>
                <a:off x="4476244" y="1616363"/>
                <a:ext cx="126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900A6791-095F-4E9A-C1E8-3558551B139B}"/>
                  </a:ext>
                </a:extLst>
              </p14:cNvPr>
              <p14:cNvContentPartPr/>
              <p14:nvPr/>
            </p14:nvContentPartPr>
            <p14:xfrm>
              <a:off x="4567684" y="2971763"/>
              <a:ext cx="3240" cy="132480"/>
            </p14:xfrm>
          </p:contentPart>
        </mc:Choice>
        <mc:Fallback xmlns="">
          <p:pic>
            <p:nvPicPr>
              <p:cNvPr id="17" name="Ink 16">
                <a:extLst>
                  <a:ext uri="{FF2B5EF4-FFF2-40B4-BE49-F238E27FC236}">
                    <a16:creationId xmlns:a16="http://schemas.microsoft.com/office/drawing/2014/main" id="{900A6791-095F-4E9A-C1E8-3558551B139B}"/>
                  </a:ext>
                </a:extLst>
              </p:cNvPr>
              <p:cNvPicPr/>
              <p:nvPr/>
            </p:nvPicPr>
            <p:blipFill>
              <a:blip r:embed="rId17"/>
              <a:stretch>
                <a:fillRect/>
              </a:stretch>
            </p:blipFill>
            <p:spPr>
              <a:xfrm>
                <a:off x="4505044" y="2909123"/>
                <a:ext cx="128880" cy="258120"/>
              </a:xfrm>
              <a:prstGeom prst="rect">
                <a:avLst/>
              </a:prstGeom>
            </p:spPr>
          </p:pic>
        </mc:Fallback>
      </mc:AlternateContent>
      <p:sp>
        <p:nvSpPr>
          <p:cNvPr id="18" name="TextBox 17">
            <a:extLst>
              <a:ext uri="{FF2B5EF4-FFF2-40B4-BE49-F238E27FC236}">
                <a16:creationId xmlns:a16="http://schemas.microsoft.com/office/drawing/2014/main" id="{FDF39A6C-44B8-DBA9-9728-69E155C82C1C}"/>
              </a:ext>
            </a:extLst>
          </p:cNvPr>
          <p:cNvSpPr txBox="1"/>
          <p:nvPr/>
        </p:nvSpPr>
        <p:spPr>
          <a:xfrm>
            <a:off x="362502" y="1391882"/>
            <a:ext cx="7695374"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Write KVL around this 4-element loop?</a:t>
            </a:r>
          </a:p>
        </p:txBody>
      </p:sp>
      <p:pic>
        <p:nvPicPr>
          <p:cNvPr id="19" name="Picture 18" descr="A diagram of a circuit&#10;&#10;Description automatically generated">
            <a:extLst>
              <a:ext uri="{FF2B5EF4-FFF2-40B4-BE49-F238E27FC236}">
                <a16:creationId xmlns:a16="http://schemas.microsoft.com/office/drawing/2014/main" id="{D89C9F33-5359-5ADC-C8C4-D03CF137371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20009" y="1794638"/>
            <a:ext cx="4345445" cy="1798115"/>
          </a:xfrm>
          <a:prstGeom prst="rect">
            <a:avLst/>
          </a:prstGeom>
        </p:spPr>
      </p:pic>
      <p:pic>
        <p:nvPicPr>
          <p:cNvPr id="20" name="Picture 19">
            <a:extLst>
              <a:ext uri="{FF2B5EF4-FFF2-40B4-BE49-F238E27FC236}">
                <a16:creationId xmlns:a16="http://schemas.microsoft.com/office/drawing/2014/main" id="{AE7DF291-A403-38D5-E405-B82CD9F072F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1532" y="3948757"/>
            <a:ext cx="3996953" cy="1798115"/>
          </a:xfrm>
          <a:prstGeom prst="rect">
            <a:avLst/>
          </a:prstGeom>
        </p:spPr>
      </p:pic>
      <p:pic>
        <p:nvPicPr>
          <p:cNvPr id="21" name="Picture 20" descr="A diagram of a circuit&#10;&#10;Description automatically generated">
            <a:extLst>
              <a:ext uri="{FF2B5EF4-FFF2-40B4-BE49-F238E27FC236}">
                <a16:creationId xmlns:a16="http://schemas.microsoft.com/office/drawing/2014/main" id="{A401797D-778E-E481-2055-52D303CD062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27421" y="3906665"/>
            <a:ext cx="4216579" cy="1798115"/>
          </a:xfrm>
          <a:prstGeom prst="rect">
            <a:avLst/>
          </a:prstGeom>
        </p:spPr>
      </p:pic>
      <p:sp>
        <p:nvSpPr>
          <p:cNvPr id="24" name="Down Arrow 23">
            <a:extLst>
              <a:ext uri="{FF2B5EF4-FFF2-40B4-BE49-F238E27FC236}">
                <a16:creationId xmlns:a16="http://schemas.microsoft.com/office/drawing/2014/main" id="{633E8E3A-3117-0E5A-B630-A873AF7F8491}"/>
              </a:ext>
            </a:extLst>
          </p:cNvPr>
          <p:cNvSpPr/>
          <p:nvPr/>
        </p:nvSpPr>
        <p:spPr>
          <a:xfrm rot="2767732">
            <a:off x="3354397" y="3442882"/>
            <a:ext cx="451419" cy="969711"/>
          </a:xfrm>
          <a:prstGeom prst="down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25" name="Down Arrow 24">
            <a:extLst>
              <a:ext uri="{FF2B5EF4-FFF2-40B4-BE49-F238E27FC236}">
                <a16:creationId xmlns:a16="http://schemas.microsoft.com/office/drawing/2014/main" id="{9915368F-3E59-5927-FBB7-9A182E007F3B}"/>
              </a:ext>
            </a:extLst>
          </p:cNvPr>
          <p:cNvSpPr/>
          <p:nvPr/>
        </p:nvSpPr>
        <p:spPr>
          <a:xfrm rot="18467563">
            <a:off x="4863440" y="3352153"/>
            <a:ext cx="451419" cy="969711"/>
          </a:xfrm>
          <a:prstGeom prst="down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1010629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9079" y="262369"/>
            <a:ext cx="416556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KVL - Example</a:t>
            </a:r>
            <a:r>
              <a:rPr kumimoji="0" lang="en-US" sz="2400" b="0" i="0" u="none" strike="noStrike" cap="none" spc="0" normalizeH="0" dirty="0">
                <a:ln>
                  <a:noFill/>
                </a:ln>
                <a:solidFill>
                  <a:srgbClr val="000000"/>
                </a:solidFill>
                <a:effectLst/>
                <a:uFillTx/>
                <a:latin typeface="Times New Roman"/>
                <a:ea typeface="Times New Roman"/>
                <a:cs typeface="Times New Roman"/>
                <a:sym typeface="Times New Roman"/>
              </a:rPr>
              <a:t> of four elements</a:t>
            </a: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8976441-259B-A424-ED16-A5B02C2B3BB8}"/>
                  </a:ext>
                </a:extLst>
              </p14:cNvPr>
              <p14:cNvContentPartPr/>
              <p14:nvPr/>
            </p14:nvContentPartPr>
            <p14:xfrm>
              <a:off x="1086124" y="1779803"/>
              <a:ext cx="360" cy="77040"/>
            </p14:xfrm>
          </p:contentPart>
        </mc:Choice>
        <mc:Fallback xmlns="">
          <p:pic>
            <p:nvPicPr>
              <p:cNvPr id="5" name="Ink 4">
                <a:extLst>
                  <a:ext uri="{FF2B5EF4-FFF2-40B4-BE49-F238E27FC236}">
                    <a16:creationId xmlns:a16="http://schemas.microsoft.com/office/drawing/2014/main" id="{18976441-259B-A424-ED16-A5B02C2B3BB8}"/>
                  </a:ext>
                </a:extLst>
              </p:cNvPr>
              <p:cNvPicPr/>
              <p:nvPr/>
            </p:nvPicPr>
            <p:blipFill>
              <a:blip r:embed="rId3"/>
              <a:stretch>
                <a:fillRect/>
              </a:stretch>
            </p:blipFill>
            <p:spPr>
              <a:xfrm>
                <a:off x="1023124" y="1716803"/>
                <a:ext cx="12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3C94278-9338-C765-CF73-A2C15A28E3C7}"/>
                  </a:ext>
                </a:extLst>
              </p14:cNvPr>
              <p14:cNvContentPartPr/>
              <p14:nvPr/>
            </p14:nvContentPartPr>
            <p14:xfrm>
              <a:off x="996484" y="2976443"/>
              <a:ext cx="76320" cy="170640"/>
            </p14:xfrm>
          </p:contentPart>
        </mc:Choice>
        <mc:Fallback xmlns="">
          <p:pic>
            <p:nvPicPr>
              <p:cNvPr id="7" name="Ink 6">
                <a:extLst>
                  <a:ext uri="{FF2B5EF4-FFF2-40B4-BE49-F238E27FC236}">
                    <a16:creationId xmlns:a16="http://schemas.microsoft.com/office/drawing/2014/main" id="{03C94278-9338-C765-CF73-A2C15A28E3C7}"/>
                  </a:ext>
                </a:extLst>
              </p:cNvPr>
              <p:cNvPicPr/>
              <p:nvPr/>
            </p:nvPicPr>
            <p:blipFill>
              <a:blip r:embed="rId5"/>
              <a:stretch>
                <a:fillRect/>
              </a:stretch>
            </p:blipFill>
            <p:spPr>
              <a:xfrm>
                <a:off x="933780" y="2913443"/>
                <a:ext cx="20137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7327C94-673E-6028-78BB-098AB20A0719}"/>
                  </a:ext>
                </a:extLst>
              </p14:cNvPr>
              <p14:cNvContentPartPr/>
              <p14:nvPr/>
            </p14:nvContentPartPr>
            <p14:xfrm>
              <a:off x="1728004" y="1545083"/>
              <a:ext cx="360" cy="150480"/>
            </p14:xfrm>
          </p:contentPart>
        </mc:Choice>
        <mc:Fallback xmlns="">
          <p:pic>
            <p:nvPicPr>
              <p:cNvPr id="8" name="Ink 7">
                <a:extLst>
                  <a:ext uri="{FF2B5EF4-FFF2-40B4-BE49-F238E27FC236}">
                    <a16:creationId xmlns:a16="http://schemas.microsoft.com/office/drawing/2014/main" id="{07327C94-673E-6028-78BB-098AB20A0719}"/>
                  </a:ext>
                </a:extLst>
              </p:cNvPr>
              <p:cNvPicPr/>
              <p:nvPr/>
            </p:nvPicPr>
            <p:blipFill>
              <a:blip r:embed="rId7"/>
              <a:stretch>
                <a:fillRect/>
              </a:stretch>
            </p:blipFill>
            <p:spPr>
              <a:xfrm>
                <a:off x="1665004" y="1481932"/>
                <a:ext cx="126000" cy="2764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9D32F63-EBDF-20A8-9206-A3284CC8DA5C}"/>
                  </a:ext>
                </a:extLst>
              </p14:cNvPr>
              <p14:cNvContentPartPr/>
              <p14:nvPr/>
            </p14:nvContentPartPr>
            <p14:xfrm>
              <a:off x="2359084" y="1555523"/>
              <a:ext cx="42120" cy="132840"/>
            </p14:xfrm>
          </p:contentPart>
        </mc:Choice>
        <mc:Fallback xmlns="">
          <p:pic>
            <p:nvPicPr>
              <p:cNvPr id="12" name="Ink 11">
                <a:extLst>
                  <a:ext uri="{FF2B5EF4-FFF2-40B4-BE49-F238E27FC236}">
                    <a16:creationId xmlns:a16="http://schemas.microsoft.com/office/drawing/2014/main" id="{D9D32F63-EBDF-20A8-9206-A3284CC8DA5C}"/>
                  </a:ext>
                </a:extLst>
              </p:cNvPr>
              <p:cNvPicPr/>
              <p:nvPr/>
            </p:nvPicPr>
            <p:blipFill>
              <a:blip r:embed="rId9"/>
              <a:stretch>
                <a:fillRect/>
              </a:stretch>
            </p:blipFill>
            <p:spPr>
              <a:xfrm>
                <a:off x="2296084" y="1492523"/>
                <a:ext cx="167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D9FF3A1-5AB7-A954-F60F-90A987DBA70C}"/>
                  </a:ext>
                </a:extLst>
              </p14:cNvPr>
              <p14:cNvContentPartPr/>
              <p14:nvPr/>
            </p14:nvContentPartPr>
            <p14:xfrm>
              <a:off x="2995564" y="1512323"/>
              <a:ext cx="360" cy="194760"/>
            </p14:xfrm>
          </p:contentPart>
        </mc:Choice>
        <mc:Fallback xmlns="">
          <p:pic>
            <p:nvPicPr>
              <p:cNvPr id="13" name="Ink 12">
                <a:extLst>
                  <a:ext uri="{FF2B5EF4-FFF2-40B4-BE49-F238E27FC236}">
                    <a16:creationId xmlns:a16="http://schemas.microsoft.com/office/drawing/2014/main" id="{ED9FF3A1-5AB7-A954-F60F-90A987DBA70C}"/>
                  </a:ext>
                </a:extLst>
              </p:cNvPr>
              <p:cNvPicPr/>
              <p:nvPr/>
            </p:nvPicPr>
            <p:blipFill>
              <a:blip r:embed="rId11"/>
              <a:stretch>
                <a:fillRect/>
              </a:stretch>
            </p:blipFill>
            <p:spPr>
              <a:xfrm>
                <a:off x="2932564" y="1449323"/>
                <a:ext cx="126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B3C1C49-FD67-CD23-18D8-137EA6FA87E0}"/>
                  </a:ext>
                </a:extLst>
              </p14:cNvPr>
              <p14:cNvContentPartPr/>
              <p14:nvPr/>
            </p14:nvContentPartPr>
            <p14:xfrm>
              <a:off x="3646084" y="1569563"/>
              <a:ext cx="21960" cy="116280"/>
            </p14:xfrm>
          </p:contentPart>
        </mc:Choice>
        <mc:Fallback xmlns="">
          <p:pic>
            <p:nvPicPr>
              <p:cNvPr id="14" name="Ink 13">
                <a:extLst>
                  <a:ext uri="{FF2B5EF4-FFF2-40B4-BE49-F238E27FC236}">
                    <a16:creationId xmlns:a16="http://schemas.microsoft.com/office/drawing/2014/main" id="{CB3C1C49-FD67-CD23-18D8-137EA6FA87E0}"/>
                  </a:ext>
                </a:extLst>
              </p:cNvPr>
              <p:cNvPicPr/>
              <p:nvPr/>
            </p:nvPicPr>
            <p:blipFill>
              <a:blip r:embed="rId13"/>
              <a:stretch>
                <a:fillRect/>
              </a:stretch>
            </p:blipFill>
            <p:spPr>
              <a:xfrm>
                <a:off x="3583084" y="1506757"/>
                <a:ext cx="147600" cy="2415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1242910-4AD7-50F5-FB90-26ACEED392E1}"/>
                  </a:ext>
                </a:extLst>
              </p14:cNvPr>
              <p14:cNvContentPartPr/>
              <p14:nvPr/>
            </p14:nvContentPartPr>
            <p14:xfrm>
              <a:off x="4539244" y="1679363"/>
              <a:ext cx="360" cy="122400"/>
            </p14:xfrm>
          </p:contentPart>
        </mc:Choice>
        <mc:Fallback xmlns="">
          <p:pic>
            <p:nvPicPr>
              <p:cNvPr id="15" name="Ink 14">
                <a:extLst>
                  <a:ext uri="{FF2B5EF4-FFF2-40B4-BE49-F238E27FC236}">
                    <a16:creationId xmlns:a16="http://schemas.microsoft.com/office/drawing/2014/main" id="{41242910-4AD7-50F5-FB90-26ACEED392E1}"/>
                  </a:ext>
                </a:extLst>
              </p:cNvPr>
              <p:cNvPicPr/>
              <p:nvPr/>
            </p:nvPicPr>
            <p:blipFill>
              <a:blip r:embed="rId15"/>
              <a:stretch>
                <a:fillRect/>
              </a:stretch>
            </p:blipFill>
            <p:spPr>
              <a:xfrm>
                <a:off x="4476244" y="1616363"/>
                <a:ext cx="126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900A6791-095F-4E9A-C1E8-3558551B139B}"/>
                  </a:ext>
                </a:extLst>
              </p14:cNvPr>
              <p14:cNvContentPartPr/>
              <p14:nvPr/>
            </p14:nvContentPartPr>
            <p14:xfrm>
              <a:off x="4567684" y="2971763"/>
              <a:ext cx="3240" cy="132480"/>
            </p14:xfrm>
          </p:contentPart>
        </mc:Choice>
        <mc:Fallback xmlns="">
          <p:pic>
            <p:nvPicPr>
              <p:cNvPr id="17" name="Ink 16">
                <a:extLst>
                  <a:ext uri="{FF2B5EF4-FFF2-40B4-BE49-F238E27FC236}">
                    <a16:creationId xmlns:a16="http://schemas.microsoft.com/office/drawing/2014/main" id="{900A6791-095F-4E9A-C1E8-3558551B139B}"/>
                  </a:ext>
                </a:extLst>
              </p:cNvPr>
              <p:cNvPicPr/>
              <p:nvPr/>
            </p:nvPicPr>
            <p:blipFill>
              <a:blip r:embed="rId17"/>
              <a:stretch>
                <a:fillRect/>
              </a:stretch>
            </p:blipFill>
            <p:spPr>
              <a:xfrm>
                <a:off x="4496809" y="2908763"/>
                <a:ext cx="144585" cy="258120"/>
              </a:xfrm>
              <a:prstGeom prst="rect">
                <a:avLst/>
              </a:prstGeom>
            </p:spPr>
          </p:pic>
        </mc:Fallback>
      </mc:AlternateContent>
      <p:sp>
        <p:nvSpPr>
          <p:cNvPr id="18" name="TextBox 17">
            <a:extLst>
              <a:ext uri="{FF2B5EF4-FFF2-40B4-BE49-F238E27FC236}">
                <a16:creationId xmlns:a16="http://schemas.microsoft.com/office/drawing/2014/main" id="{FDF39A6C-44B8-DBA9-9728-69E155C82C1C}"/>
              </a:ext>
            </a:extLst>
          </p:cNvPr>
          <p:cNvSpPr txBox="1"/>
          <p:nvPr/>
        </p:nvSpPr>
        <p:spPr>
          <a:xfrm>
            <a:off x="362502" y="1391882"/>
            <a:ext cx="7695374"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Write KVL around this 4-elemnt loop?</a:t>
            </a:r>
          </a:p>
        </p:txBody>
      </p:sp>
      <p:pic>
        <p:nvPicPr>
          <p:cNvPr id="19" name="Picture 18" descr="A diagram of a circuit&#10;&#10;Description automatically generated">
            <a:extLst>
              <a:ext uri="{FF2B5EF4-FFF2-40B4-BE49-F238E27FC236}">
                <a16:creationId xmlns:a16="http://schemas.microsoft.com/office/drawing/2014/main" id="{D89C9F33-5359-5ADC-C8C4-D03CF137371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20009" y="1794638"/>
            <a:ext cx="4345445" cy="1798115"/>
          </a:xfrm>
          <a:prstGeom prst="rect">
            <a:avLst/>
          </a:prstGeom>
        </p:spPr>
      </p:pic>
      <p:pic>
        <p:nvPicPr>
          <p:cNvPr id="20" name="Picture 19">
            <a:extLst>
              <a:ext uri="{FF2B5EF4-FFF2-40B4-BE49-F238E27FC236}">
                <a16:creationId xmlns:a16="http://schemas.microsoft.com/office/drawing/2014/main" id="{AE7DF291-A403-38D5-E405-B82CD9F072F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1532" y="3948757"/>
            <a:ext cx="3996953" cy="1798115"/>
          </a:xfrm>
          <a:prstGeom prst="rect">
            <a:avLst/>
          </a:prstGeom>
        </p:spPr>
      </p:pic>
      <p:pic>
        <p:nvPicPr>
          <p:cNvPr id="21" name="Picture 20" descr="A diagram of a circuit&#10;&#10;Description automatically generated">
            <a:extLst>
              <a:ext uri="{FF2B5EF4-FFF2-40B4-BE49-F238E27FC236}">
                <a16:creationId xmlns:a16="http://schemas.microsoft.com/office/drawing/2014/main" id="{A401797D-778E-E481-2055-52D303CD062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27421" y="3906665"/>
            <a:ext cx="4216579" cy="1798115"/>
          </a:xfrm>
          <a:prstGeom prst="rect">
            <a:avLst/>
          </a:prstGeom>
        </p:spPr>
      </p:pic>
      <p:sp>
        <p:nvSpPr>
          <p:cNvPr id="24" name="Down Arrow 23">
            <a:extLst>
              <a:ext uri="{FF2B5EF4-FFF2-40B4-BE49-F238E27FC236}">
                <a16:creationId xmlns:a16="http://schemas.microsoft.com/office/drawing/2014/main" id="{633E8E3A-3117-0E5A-B630-A873AF7F8491}"/>
              </a:ext>
            </a:extLst>
          </p:cNvPr>
          <p:cNvSpPr/>
          <p:nvPr/>
        </p:nvSpPr>
        <p:spPr>
          <a:xfrm rot="2767732">
            <a:off x="3354397" y="3442882"/>
            <a:ext cx="451419" cy="969711"/>
          </a:xfrm>
          <a:prstGeom prst="down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25" name="Down Arrow 24">
            <a:extLst>
              <a:ext uri="{FF2B5EF4-FFF2-40B4-BE49-F238E27FC236}">
                <a16:creationId xmlns:a16="http://schemas.microsoft.com/office/drawing/2014/main" id="{9915368F-3E59-5927-FBB7-9A182E007F3B}"/>
              </a:ext>
            </a:extLst>
          </p:cNvPr>
          <p:cNvSpPr/>
          <p:nvPr/>
        </p:nvSpPr>
        <p:spPr>
          <a:xfrm rot="18467563">
            <a:off x="4863440" y="3352153"/>
            <a:ext cx="451419" cy="969711"/>
          </a:xfrm>
          <a:prstGeom prst="down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BE26A5B-2D63-9130-C846-726FD26D3B3F}"/>
                  </a:ext>
                </a:extLst>
              </p:cNvPr>
              <p:cNvSpPr/>
              <p:nvPr/>
            </p:nvSpPr>
            <p:spPr>
              <a:xfrm>
                <a:off x="786756" y="6287557"/>
                <a:ext cx="3954929" cy="461665"/>
              </a:xfrm>
              <a:prstGeom prst="rect">
                <a:avLst/>
              </a:prstGeom>
            </p:spPr>
            <p:txBody>
              <a:bodyPr wrap="none">
                <a:spAutoFit/>
              </a:bodyPr>
              <a:lstStyle/>
              <a:p>
                <a:pPr algn="l" rtl="0"/>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𝑉</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latin typeface="Times New Roman" panose="02020603050405020304" pitchFamily="18" charset="0"/>
                    <a:ea typeface="Times New Roman" panose="02020603050405020304" pitchFamily="18" charset="0"/>
                  </a:rPr>
                  <a:t>	</a:t>
                </a:r>
                <a:r>
                  <a:rPr lang="en-US" dirty="0">
                    <a:effectLst/>
                  </a:rPr>
                  <a:t> </a:t>
                </a:r>
                <a:endParaRPr lang="en-US" dirty="0"/>
              </a:p>
            </p:txBody>
          </p:sp>
        </mc:Choice>
        <mc:Fallback xmlns="">
          <p:sp>
            <p:nvSpPr>
              <p:cNvPr id="2" name="Rectangle 1">
                <a:extLst>
                  <a:ext uri="{FF2B5EF4-FFF2-40B4-BE49-F238E27FC236}">
                    <a16:creationId xmlns:a16="http://schemas.microsoft.com/office/drawing/2014/main" id="{FBE26A5B-2D63-9130-C846-726FD26D3B3F}"/>
                  </a:ext>
                </a:extLst>
              </p:cNvPr>
              <p:cNvSpPr>
                <a:spLocks noRot="1" noChangeAspect="1" noMove="1" noResize="1" noEditPoints="1" noAdjustHandles="1" noChangeArrowheads="1" noChangeShapeType="1" noTextEdit="1"/>
              </p:cNvSpPr>
              <p:nvPr/>
            </p:nvSpPr>
            <p:spPr>
              <a:xfrm>
                <a:off x="786756" y="6287557"/>
                <a:ext cx="3954929" cy="461665"/>
              </a:xfrm>
              <a:prstGeom prst="rect">
                <a:avLst/>
              </a:prstGeom>
              <a:blipFill>
                <a:blip r:embed="rId2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601C804-6540-ACEA-D019-D2357C261A09}"/>
                  </a:ext>
                </a:extLst>
              </p:cNvPr>
              <p:cNvSpPr/>
              <p:nvPr/>
            </p:nvSpPr>
            <p:spPr>
              <a:xfrm>
                <a:off x="5189071" y="6173875"/>
                <a:ext cx="3954929" cy="461665"/>
              </a:xfrm>
              <a:prstGeom prst="rect">
                <a:avLst/>
              </a:prstGeom>
            </p:spPr>
            <p:txBody>
              <a:bodyPr wrap="none">
                <a:spAutoFit/>
              </a:bodyPr>
              <a:lstStyle/>
              <a:p>
                <a:pPr algn="l" rtl="0"/>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𝑉</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latin typeface="Times New Roman" panose="02020603050405020304" pitchFamily="18" charset="0"/>
                    <a:ea typeface="Times New Roman" panose="02020603050405020304" pitchFamily="18" charset="0"/>
                  </a:rPr>
                  <a:t>	</a:t>
                </a:r>
                <a:r>
                  <a:rPr lang="en-US" dirty="0">
                    <a:effectLst/>
                  </a:rPr>
                  <a:t> </a:t>
                </a:r>
                <a:endParaRPr lang="en-US" dirty="0"/>
              </a:p>
            </p:txBody>
          </p:sp>
        </mc:Choice>
        <mc:Fallback xmlns="">
          <p:sp>
            <p:nvSpPr>
              <p:cNvPr id="3" name="Rectangle 2">
                <a:extLst>
                  <a:ext uri="{FF2B5EF4-FFF2-40B4-BE49-F238E27FC236}">
                    <a16:creationId xmlns:a16="http://schemas.microsoft.com/office/drawing/2014/main" id="{4601C804-6540-ACEA-D019-D2357C261A09}"/>
                  </a:ext>
                </a:extLst>
              </p:cNvPr>
              <p:cNvSpPr>
                <a:spLocks noRot="1" noChangeAspect="1" noMove="1" noResize="1" noEditPoints="1" noAdjustHandles="1" noChangeArrowheads="1" noChangeShapeType="1" noTextEdit="1"/>
              </p:cNvSpPr>
              <p:nvPr/>
            </p:nvSpPr>
            <p:spPr>
              <a:xfrm>
                <a:off x="5189071" y="6173875"/>
                <a:ext cx="3954929" cy="461665"/>
              </a:xfrm>
              <a:prstGeom prst="rect">
                <a:avLst/>
              </a:prstGeom>
              <a:blipFill>
                <a:blip r:embed="rId22"/>
                <a:stretch>
                  <a:fillRect l="-321" b="-270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7F9D7A4-830C-8937-5E09-1324C15F3257}"/>
              </a:ext>
            </a:extLst>
          </p:cNvPr>
          <p:cNvSpPr txBox="1"/>
          <p:nvPr/>
        </p:nvSpPr>
        <p:spPr>
          <a:xfrm>
            <a:off x="107242" y="5504726"/>
            <a:ext cx="3996953"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Starting at one node and return back to the same node:</a:t>
            </a:r>
          </a:p>
        </p:txBody>
      </p:sp>
    </p:spTree>
    <p:extLst>
      <p:ext uri="{BB962C8B-B14F-4D97-AF65-F5344CB8AC3E}">
        <p14:creationId xmlns:p14="http://schemas.microsoft.com/office/powerpoint/2010/main" val="39732201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173" y="1165993"/>
            <a:ext cx="6400800" cy="74269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Given the circuit, apply KVL to find the current </a:t>
            </a:r>
            <a:r>
              <a:rPr lang="en-US" altLang="en-US" sz="20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en-US"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74818" y="4215004"/>
            <a:ext cx="2800767" cy="338554"/>
          </a:xfrm>
          <a:prstGeom prst="rect">
            <a:avLst/>
          </a:prstGeom>
        </p:spPr>
        <p:txBody>
          <a:bodyPr wrap="none">
            <a:spAutoFit/>
          </a:bodyPr>
          <a:lstStyle/>
          <a:p>
            <a:pPr marL="0" marR="0" algn="ctr">
              <a:spcBef>
                <a:spcPts val="0"/>
              </a:spcBef>
              <a:spcAft>
                <a:spcPts val="8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Simple loop electric circuit</a:t>
            </a:r>
          </a:p>
        </p:txBody>
      </p:sp>
      <p:graphicFrame>
        <p:nvGraphicFramePr>
          <p:cNvPr id="8" name="Table 7"/>
          <p:cNvGraphicFramePr>
            <a:graphicFrameLocks noGrp="1"/>
          </p:cNvGraphicFramePr>
          <p:nvPr/>
        </p:nvGraphicFramePr>
        <p:xfrm>
          <a:off x="4319752" y="2310982"/>
          <a:ext cx="4814493" cy="1341120"/>
        </p:xfrm>
        <a:graphic>
          <a:graphicData uri="http://schemas.openxmlformats.org/drawingml/2006/table">
            <a:tbl>
              <a:tblPr firstRow="1" bandRow="1">
                <a:tableStyleId>{5940675A-B579-460E-94D1-54222C63F5DA}</a:tableStyleId>
              </a:tblPr>
              <a:tblGrid>
                <a:gridCol w="1604831">
                  <a:extLst>
                    <a:ext uri="{9D8B030D-6E8A-4147-A177-3AD203B41FA5}">
                      <a16:colId xmlns:a16="http://schemas.microsoft.com/office/drawing/2014/main" val="20000"/>
                    </a:ext>
                  </a:extLst>
                </a:gridCol>
                <a:gridCol w="1604831">
                  <a:extLst>
                    <a:ext uri="{9D8B030D-6E8A-4147-A177-3AD203B41FA5}">
                      <a16:colId xmlns:a16="http://schemas.microsoft.com/office/drawing/2014/main" val="20001"/>
                    </a:ext>
                  </a:extLst>
                </a:gridCol>
                <a:gridCol w="1604831">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dirty="0"/>
                        <a:t>V</a:t>
                      </a:r>
                    </a:p>
                  </a:txBody>
                  <a:tcPr/>
                </a:tc>
                <a:tc>
                  <a:txBody>
                    <a:bodyPr/>
                    <a:lstStyle/>
                    <a:p>
                      <a:pPr algn="ctr"/>
                      <a:r>
                        <a:rPr lang="en-US" sz="1600" dirty="0"/>
                        <a:t>14</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R</a:t>
                      </a:r>
                      <a:r>
                        <a:rPr lang="en-US" sz="1600" baseline="-25000" dirty="0"/>
                        <a:t>1</a:t>
                      </a:r>
                    </a:p>
                  </a:txBody>
                  <a:tcPr/>
                </a:tc>
                <a:tc>
                  <a:txBody>
                    <a:bodyPr/>
                    <a:lstStyle/>
                    <a:p>
                      <a:pPr algn="ctr"/>
                      <a:r>
                        <a:rPr lang="en-US" sz="1600" dirty="0"/>
                        <a:t>15</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20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bl>
          </a:graphicData>
        </a:graphic>
      </p:graphicFrame>
      <p:pic>
        <p:nvPicPr>
          <p:cNvPr id="9" name="Picture 8">
            <a:extLst>
              <a:ext uri="{FF2B5EF4-FFF2-40B4-BE49-F238E27FC236}">
                <a16:creationId xmlns:a16="http://schemas.microsoft.com/office/drawing/2014/main" id="{35018CBB-A26C-A223-7731-8FA1A7404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49" y="1831155"/>
            <a:ext cx="4089103" cy="2300774"/>
          </a:xfrm>
          <a:prstGeom prst="rect">
            <a:avLst/>
          </a:prstGeom>
        </p:spPr>
      </p:pic>
      <p:sp>
        <p:nvSpPr>
          <p:cNvPr id="5" name="TextBox 4">
            <a:extLst>
              <a:ext uri="{FF2B5EF4-FFF2-40B4-BE49-F238E27FC236}">
                <a16:creationId xmlns:a16="http://schemas.microsoft.com/office/drawing/2014/main" id="{DA5B587E-5DCA-E8EC-580D-247A6EBF89BD}"/>
              </a:ext>
            </a:extLst>
          </p:cNvPr>
          <p:cNvSpPr txBox="1"/>
          <p:nvPr/>
        </p:nvSpPr>
        <p:spPr>
          <a:xfrm>
            <a:off x="3377573" y="317561"/>
            <a:ext cx="165688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1" dirty="0"/>
              <a:t>Example</a:t>
            </a:r>
            <a:endParaRPr lang="en-US" dirty="0"/>
          </a:p>
        </p:txBody>
      </p:sp>
    </p:spTree>
    <p:extLst>
      <p:ext uri="{BB962C8B-B14F-4D97-AF65-F5344CB8AC3E}">
        <p14:creationId xmlns:p14="http://schemas.microsoft.com/office/powerpoint/2010/main" val="11780349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402" y="2707388"/>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89763779-901A-0249-A7AD-4D73EA889CD9}"/>
              </a:ext>
            </a:extLst>
          </p:cNvPr>
          <p:cNvSpPr/>
          <p:nvPr/>
        </p:nvSpPr>
        <p:spPr>
          <a:xfrm>
            <a:off x="969394" y="1303321"/>
            <a:ext cx="1382110" cy="461665"/>
          </a:xfrm>
          <a:prstGeom prst="rect">
            <a:avLst/>
          </a:prstGeom>
        </p:spPr>
        <p:txBody>
          <a:bodyPr wrap="none">
            <a:spAutoFit/>
          </a:bodyPr>
          <a:lstStyle/>
          <a:p>
            <a:r>
              <a:rPr lang="en-US" b="1" dirty="0"/>
              <a:t>Solution:</a:t>
            </a:r>
          </a:p>
        </p:txBody>
      </p:sp>
      <p:sp>
        <p:nvSpPr>
          <p:cNvPr id="7" name="Rectangle 6">
            <a:extLst>
              <a:ext uri="{FF2B5EF4-FFF2-40B4-BE49-F238E27FC236}">
                <a16:creationId xmlns:a16="http://schemas.microsoft.com/office/drawing/2014/main" id="{51B7E4D5-4554-9543-AE4D-F49440115EE3}"/>
              </a:ext>
            </a:extLst>
          </p:cNvPr>
          <p:cNvSpPr/>
          <p:nvPr/>
        </p:nvSpPr>
        <p:spPr>
          <a:xfrm>
            <a:off x="457081" y="2171188"/>
            <a:ext cx="1638590" cy="461665"/>
          </a:xfrm>
          <a:prstGeom prst="rect">
            <a:avLst/>
          </a:prstGeom>
        </p:spPr>
        <p:txBody>
          <a:bodyPr wrap="none">
            <a:spAutoFit/>
          </a:bodyPr>
          <a:lstStyle/>
          <a:p>
            <a:pPr marL="0" indent="0">
              <a:buNone/>
            </a:pPr>
            <a:r>
              <a:rPr lang="en-US" dirty="0"/>
              <a:t>From KVL,</a:t>
            </a:r>
          </a:p>
        </p:txBody>
      </p:sp>
      <p:sp>
        <p:nvSpPr>
          <p:cNvPr id="11" name="Rectangle 10">
            <a:extLst>
              <a:ext uri="{FF2B5EF4-FFF2-40B4-BE49-F238E27FC236}">
                <a16:creationId xmlns:a16="http://schemas.microsoft.com/office/drawing/2014/main" id="{884927D5-46AF-2844-B7F0-EADC0B37B33B}"/>
              </a:ext>
            </a:extLst>
          </p:cNvPr>
          <p:cNvSpPr/>
          <p:nvPr/>
        </p:nvSpPr>
        <p:spPr>
          <a:xfrm>
            <a:off x="457081" y="3885856"/>
            <a:ext cx="5414943" cy="461665"/>
          </a:xfrm>
          <a:prstGeom prst="rect">
            <a:avLst/>
          </a:prstGeom>
        </p:spPr>
        <p:txBody>
          <a:bodyPr wrap="square">
            <a:spAutoFit/>
          </a:bodyPr>
          <a:lstStyle/>
          <a:p>
            <a:pPr marL="0" indent="0">
              <a:buNone/>
            </a:pPr>
            <a:r>
              <a:rPr lang="en-US" dirty="0"/>
              <a:t>Using Ohm’s Law, </a:t>
            </a:r>
          </a:p>
        </p:txBody>
      </p:sp>
      <p:pic>
        <p:nvPicPr>
          <p:cNvPr id="12" name="Picture 11">
            <a:extLst>
              <a:ext uri="{FF2B5EF4-FFF2-40B4-BE49-F238E27FC236}">
                <a16:creationId xmlns:a16="http://schemas.microsoft.com/office/drawing/2014/main" id="{D7FC37C5-B5DD-BE40-B0F1-DF58E8B7F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769" y="1368343"/>
            <a:ext cx="3076150" cy="1866323"/>
          </a:xfrm>
          <a:prstGeom prst="rect">
            <a:avLst/>
          </a:prstGeom>
        </p:spPr>
      </p:pic>
      <p:sp>
        <p:nvSpPr>
          <p:cNvPr id="3" name="TextBox 2">
            <a:extLst>
              <a:ext uri="{FF2B5EF4-FFF2-40B4-BE49-F238E27FC236}">
                <a16:creationId xmlns:a16="http://schemas.microsoft.com/office/drawing/2014/main" id="{4820F97F-FF14-A344-8387-124B130241E8}"/>
              </a:ext>
            </a:extLst>
          </p:cNvPr>
          <p:cNvSpPr txBox="1"/>
          <p:nvPr/>
        </p:nvSpPr>
        <p:spPr>
          <a:xfrm>
            <a:off x="490268" y="1821049"/>
            <a:ext cx="37888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0000"/>
                </a:solidFill>
                <a:effectLst/>
                <a:uFillTx/>
                <a:latin typeface="Times New Roman"/>
                <a:ea typeface="Times New Roman"/>
                <a:cs typeface="Times New Roman"/>
                <a:sym typeface="Times New Roman"/>
              </a:rPr>
              <a:t>First assign voltage polarities:</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43194F8-1C6E-247B-C48A-8ACFA8451F21}"/>
                  </a:ext>
                </a:extLst>
              </p:cNvPr>
              <p:cNvSpPr txBox="1"/>
              <p:nvPr/>
            </p:nvSpPr>
            <p:spPr>
              <a:xfrm>
                <a:off x="480479" y="5837025"/>
                <a:ext cx="5155325" cy="6606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marR="0">
                  <a:spcBef>
                    <a:spcPts val="0"/>
                  </a:spcBef>
                  <a:spcAft>
                    <a:spcPts val="0"/>
                  </a:spcAft>
                </a:pPr>
                <a14:m>
                  <m:oMath xmlns:m="http://schemas.openxmlformats.org/officeDocument/2006/math">
                    <m:r>
                      <a:rPr lang="en-US" b="0" i="1" smtClean="0">
                        <a:latin typeface="Cambria Math" panose="02040503050406030204" pitchFamily="18" charset="0"/>
                        <a:ea typeface="Times New Roman" panose="02020603050405020304" pitchFamily="18" charset="0"/>
                      </a:rPr>
                      <m:t>𝑖</m:t>
                    </m:r>
                    <m:r>
                      <a:rPr lang="en-US" b="0" i="1" smtClean="0">
                        <a:latin typeface="Cambria Math" panose="02040503050406030204" pitchFamily="18" charset="0"/>
                        <a:ea typeface="Times New Roman" panose="020206030504050203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b="0" i="1" smtClean="0">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28</m:t>
                        </m:r>
                      </m:num>
                      <m:den>
                        <m:r>
                          <a:rPr lang="en-US" b="0" i="1" smtClean="0">
                            <a:latin typeface="Cambria Math" panose="02040503050406030204" pitchFamily="18" charset="0"/>
                          </a:rPr>
                          <m:t>15+20</m:t>
                        </m:r>
                      </m:den>
                    </m:f>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28</m:t>
                        </m:r>
                      </m:num>
                      <m:den>
                        <m:r>
                          <a:rPr lang="en-US" b="0" i="1" smtClean="0">
                            <a:latin typeface="Cambria Math" panose="02040503050406030204" pitchFamily="18" charset="0"/>
                            <a:ea typeface="Times New Roman" panose="02020603050405020304" pitchFamily="18" charset="0"/>
                          </a:rPr>
                          <m:t>35</m:t>
                        </m:r>
                      </m:den>
                    </m:f>
                    <m:r>
                      <a:rPr lang="en-US" i="1">
                        <a:latin typeface="Cambria Math" panose="02040503050406030204" pitchFamily="18" charset="0"/>
                        <a:ea typeface="Times New Roman" panose="02020603050405020304" pitchFamily="18" charset="0"/>
                      </a:rPr>
                      <m:t>=</m:t>
                    </m:r>
                    <m:r>
                      <a:rPr lang="en-US" b="0" i="1" smtClean="0">
                        <a:latin typeface="Cambria Math" panose="02040503050406030204" pitchFamily="18" charset="0"/>
                        <a:ea typeface="Times New Roman" panose="02020603050405020304" pitchFamily="18" charset="0"/>
                      </a:rPr>
                      <m:t>0.</m:t>
                    </m:r>
                    <m:r>
                      <a:rPr lang="en-US" b="0" i="1" smtClean="0">
                        <a:latin typeface="Cambria Math" panose="02040503050406030204" pitchFamily="18" charset="0"/>
                        <a:ea typeface="Times New Roman" panose="02020603050405020304" pitchFamily="18" charset="0"/>
                      </a:rPr>
                      <m:t>8</m:t>
                    </m:r>
                    <m:r>
                      <a:rPr lang="en-US" i="1">
                        <a:latin typeface="Cambria Math" panose="02040503050406030204" pitchFamily="18" charset="0"/>
                        <a:ea typeface="Times New Roman" panose="02020603050405020304" pitchFamily="18" charset="0"/>
                      </a:rPr>
                      <m:t> </m:t>
                    </m:r>
                    <m:r>
                      <a:rPr lang="en-US" i="1">
                        <a:latin typeface="Cambria Math" panose="02040503050406030204" pitchFamily="18" charset="0"/>
                        <a:ea typeface="Times New Roman" panose="02020603050405020304" pitchFamily="18" charset="0"/>
                      </a:rPr>
                      <m:t>𝐴</m:t>
                    </m:r>
                  </m:oMath>
                </a14:m>
                <a:r>
                  <a:rPr lang="en-US" dirty="0">
                    <a:latin typeface="Cambria Math" panose="020405030504060302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p:sp>
            <p:nvSpPr>
              <p:cNvPr id="13" name="TextBox 12">
                <a:extLst>
                  <a:ext uri="{FF2B5EF4-FFF2-40B4-BE49-F238E27FC236}">
                    <a16:creationId xmlns:a16="http://schemas.microsoft.com/office/drawing/2014/main" id="{943194F8-1C6E-247B-C48A-8ACFA8451F21}"/>
                  </a:ext>
                </a:extLst>
              </p:cNvPr>
              <p:cNvSpPr txBox="1">
                <a:spLocks noRot="1" noChangeAspect="1" noMove="1" noResize="1" noEditPoints="1" noAdjustHandles="1" noChangeArrowheads="1" noChangeShapeType="1" noTextEdit="1"/>
              </p:cNvSpPr>
              <p:nvPr/>
            </p:nvSpPr>
            <p:spPr>
              <a:xfrm>
                <a:off x="480479" y="5837025"/>
                <a:ext cx="5155325" cy="660630"/>
              </a:xfrm>
              <a:prstGeom prst="rect">
                <a:avLst/>
              </a:prstGeom>
              <a:blipFill>
                <a:blip r:embed="rId4"/>
                <a:stretch>
                  <a:fillRect b="-188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73B153-07BC-8E54-79D4-364CE04E1F69}"/>
                  </a:ext>
                </a:extLst>
              </p:cNvPr>
              <p:cNvSpPr txBox="1"/>
              <p:nvPr/>
            </p:nvSpPr>
            <p:spPr>
              <a:xfrm>
                <a:off x="457081" y="3373065"/>
                <a:ext cx="356219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cs typeface="Times New Roman" panose="02020603050405020304" pitchFamily="18" charset="0"/>
                        </a:rPr>
                        <m:t>−</m:t>
                      </m:r>
                      <m:r>
                        <a:rPr lang="en-US" altLang="en-US" b="0" i="1" smtClean="0">
                          <a:solidFill>
                            <a:schemeClr val="tx1"/>
                          </a:solidFill>
                          <a:latin typeface="Cambria Math" panose="02040503050406030204" pitchFamily="18" charset="0"/>
                          <a:cs typeface="Times New Roman" panose="02020603050405020304" pitchFamily="18" charset="0"/>
                        </a:rPr>
                        <m:t>𝑉</m:t>
                      </m:r>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smtClean="0">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r>
                            <a:rPr lang="en-US" altLang="en-US" b="0" i="1" smtClean="0">
                              <a:solidFill>
                                <a:schemeClr val="tx1"/>
                              </a:solidFill>
                              <a:latin typeface="Cambria Math" panose="02040503050406030204" pitchFamily="18" charset="0"/>
                              <a:cs typeface="Times New Roman" panose="02020603050405020304" pitchFamily="18" charset="0"/>
                            </a:rPr>
                            <m:t>1</m:t>
                          </m:r>
                        </m:sub>
                      </m:sSub>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r>
                            <a:rPr lang="en-US" altLang="en-US" b="0" i="1" smtClean="0">
                              <a:solidFill>
                                <a:schemeClr val="tx1"/>
                              </a:solidFill>
                              <a:latin typeface="Cambria Math" panose="02040503050406030204" pitchFamily="18" charset="0"/>
                              <a:cs typeface="Times New Roman" panose="02020603050405020304" pitchFamily="18" charset="0"/>
                            </a:rPr>
                            <m:t>2</m:t>
                          </m:r>
                        </m:sub>
                      </m:sSub>
                      <m:r>
                        <a:rPr lang="en-US" altLang="en-US" b="0" i="1" smtClean="0">
                          <a:solidFill>
                            <a:schemeClr val="tx1"/>
                          </a:solidFill>
                          <a:latin typeface="Cambria Math" panose="02040503050406030204" pitchFamily="18" charset="0"/>
                          <a:cs typeface="Times New Roman" panose="02020603050405020304" pitchFamily="18" charset="0"/>
                        </a:rPr>
                        <m:t>=0</m:t>
                      </m:r>
                    </m:oMath>
                  </m:oMathPara>
                </a14:m>
                <a:endParaRPr lang="en-US" dirty="0"/>
              </a:p>
            </p:txBody>
          </p:sp>
        </mc:Choice>
        <mc:Fallback xmlns="">
          <p:sp>
            <p:nvSpPr>
              <p:cNvPr id="14" name="TextBox 13">
                <a:extLst>
                  <a:ext uri="{FF2B5EF4-FFF2-40B4-BE49-F238E27FC236}">
                    <a16:creationId xmlns:a16="http://schemas.microsoft.com/office/drawing/2014/main" id="{EB73B153-07BC-8E54-79D4-364CE04E1F69}"/>
                  </a:ext>
                </a:extLst>
              </p:cNvPr>
              <p:cNvSpPr txBox="1">
                <a:spLocks noRot="1" noChangeAspect="1" noMove="1" noResize="1" noEditPoints="1" noAdjustHandles="1" noChangeArrowheads="1" noChangeShapeType="1" noTextEdit="1"/>
              </p:cNvSpPr>
              <p:nvPr/>
            </p:nvSpPr>
            <p:spPr>
              <a:xfrm>
                <a:off x="457081" y="3373065"/>
                <a:ext cx="3562190" cy="461665"/>
              </a:xfrm>
              <a:prstGeom prst="rect">
                <a:avLst/>
              </a:prstGeom>
              <a:blipFill>
                <a:blip r:embed="rId5"/>
                <a:stretch>
                  <a:fillRect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A99F768-5564-B343-9E88-39048AC96F0A}"/>
                  </a:ext>
                </a:extLst>
              </p:cNvPr>
              <p:cNvSpPr txBox="1"/>
              <p:nvPr/>
            </p:nvSpPr>
            <p:spPr>
              <a:xfrm>
                <a:off x="480479" y="4553625"/>
                <a:ext cx="356219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cs typeface="Times New Roman" panose="02020603050405020304" pitchFamily="18" charset="0"/>
                        </a:rPr>
                        <m:t>−</m:t>
                      </m:r>
                      <m:r>
                        <a:rPr lang="en-US" altLang="en-US" b="0" i="1" smtClean="0">
                          <a:solidFill>
                            <a:schemeClr val="tx1"/>
                          </a:solidFill>
                          <a:latin typeface="Cambria Math" panose="02040503050406030204" pitchFamily="18" charset="0"/>
                          <a:cs typeface="Times New Roman" panose="02020603050405020304" pitchFamily="18" charset="0"/>
                        </a:rPr>
                        <m:t>𝑉</m:t>
                      </m:r>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b="0" i="1" smtClean="0">
                              <a:solidFill>
                                <a:schemeClr val="tx1"/>
                              </a:solidFill>
                              <a:latin typeface="Cambria Math" panose="02040503050406030204" pitchFamily="18" charset="0"/>
                              <a:cs typeface="Times New Roman" panose="02020603050405020304" pitchFamily="18" charset="0"/>
                            </a:rPr>
                            <m:t>𝑅</m:t>
                          </m:r>
                        </m:e>
                        <m:sub>
                          <m:r>
                            <a:rPr lang="en-US" altLang="en-US" i="1">
                              <a:solidFill>
                                <a:schemeClr val="tx1"/>
                              </a:solidFill>
                              <a:latin typeface="Cambria Math" panose="02040503050406030204" pitchFamily="18" charset="0"/>
                              <a:cs typeface="Times New Roman" panose="02020603050405020304" pitchFamily="18" charset="0"/>
                            </a:rPr>
                            <m:t>1</m:t>
                          </m:r>
                        </m:sub>
                      </m:sSub>
                      <m:r>
                        <a:rPr lang="en-US" altLang="en-US" b="0" i="1" smtClean="0">
                          <a:solidFill>
                            <a:schemeClr val="tx1"/>
                          </a:solidFill>
                          <a:latin typeface="Cambria Math" panose="02040503050406030204" pitchFamily="18" charset="0"/>
                          <a:cs typeface="Times New Roman" panose="02020603050405020304" pitchFamily="18" charset="0"/>
                        </a:rPr>
                        <m:t>𝑖</m:t>
                      </m:r>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𝑅</m:t>
                          </m:r>
                        </m:e>
                        <m:sub>
                          <m:r>
                            <a:rPr lang="en-US" altLang="en-US" b="0" i="1" smtClean="0">
                              <a:solidFill>
                                <a:schemeClr val="tx1"/>
                              </a:solidFill>
                              <a:latin typeface="Cambria Math" panose="02040503050406030204" pitchFamily="18" charset="0"/>
                              <a:cs typeface="Times New Roman" panose="02020603050405020304" pitchFamily="18" charset="0"/>
                            </a:rPr>
                            <m:t>2</m:t>
                          </m:r>
                        </m:sub>
                      </m:sSub>
                      <m:r>
                        <a:rPr lang="en-US" altLang="en-US" i="1">
                          <a:solidFill>
                            <a:schemeClr val="tx1"/>
                          </a:solidFill>
                          <a:latin typeface="Cambria Math" panose="02040503050406030204" pitchFamily="18" charset="0"/>
                          <a:cs typeface="Times New Roman" panose="02020603050405020304" pitchFamily="18" charset="0"/>
                        </a:rPr>
                        <m:t>𝑖</m:t>
                      </m:r>
                      <m:r>
                        <a:rPr lang="en-US" altLang="en-US" b="0" i="1" smtClean="0">
                          <a:solidFill>
                            <a:schemeClr val="tx1"/>
                          </a:solidFill>
                          <a:latin typeface="Cambria Math" panose="02040503050406030204" pitchFamily="18" charset="0"/>
                          <a:cs typeface="Times New Roman" panose="02020603050405020304" pitchFamily="18" charset="0"/>
                        </a:rPr>
                        <m:t>=0</m:t>
                      </m:r>
                    </m:oMath>
                  </m:oMathPara>
                </a14:m>
                <a:endParaRPr lang="en-US" dirty="0"/>
              </a:p>
            </p:txBody>
          </p:sp>
        </mc:Choice>
        <mc:Fallback xmlns="">
          <p:sp>
            <p:nvSpPr>
              <p:cNvPr id="15" name="TextBox 14">
                <a:extLst>
                  <a:ext uri="{FF2B5EF4-FFF2-40B4-BE49-F238E27FC236}">
                    <a16:creationId xmlns:a16="http://schemas.microsoft.com/office/drawing/2014/main" id="{1A99F768-5564-B343-9E88-39048AC96F0A}"/>
                  </a:ext>
                </a:extLst>
              </p:cNvPr>
              <p:cNvSpPr txBox="1">
                <a:spLocks noRot="1" noChangeAspect="1" noMove="1" noResize="1" noEditPoints="1" noAdjustHandles="1" noChangeArrowheads="1" noChangeShapeType="1" noTextEdit="1"/>
              </p:cNvSpPr>
              <p:nvPr/>
            </p:nvSpPr>
            <p:spPr>
              <a:xfrm>
                <a:off x="480479" y="4553625"/>
                <a:ext cx="3562190" cy="461665"/>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297D2B-F81B-5019-E825-005139655E67}"/>
                  </a:ext>
                </a:extLst>
              </p:cNvPr>
              <p:cNvSpPr txBox="1"/>
              <p:nvPr/>
            </p:nvSpPr>
            <p:spPr>
              <a:xfrm>
                <a:off x="490268" y="5115504"/>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Solve for </a:t>
                </a:r>
                <a14:m>
                  <m:oMath xmlns:m="http://schemas.openxmlformats.org/officeDocument/2006/math">
                    <m:r>
                      <a:rPr lang="en-US" b="0" i="1" smtClean="0">
                        <a:latin typeface="Cambria Math" panose="02040503050406030204" pitchFamily="18" charset="0"/>
                        <a:ea typeface="Times New Roman" panose="02020603050405020304" pitchFamily="18" charset="0"/>
                      </a:rPr>
                      <m:t>𝑖</m:t>
                    </m:r>
                  </m:oMath>
                </a14:m>
                <a:r>
                  <a:rPr lang="en-US" dirty="0"/>
                  <a:t>,</a:t>
                </a:r>
              </a:p>
            </p:txBody>
          </p:sp>
        </mc:Choice>
        <mc:Fallback xmlns="">
          <p:sp>
            <p:nvSpPr>
              <p:cNvPr id="17" name="TextBox 16">
                <a:extLst>
                  <a:ext uri="{FF2B5EF4-FFF2-40B4-BE49-F238E27FC236}">
                    <a16:creationId xmlns:a16="http://schemas.microsoft.com/office/drawing/2014/main" id="{1F297D2B-F81B-5019-E825-005139655E67}"/>
                  </a:ext>
                </a:extLst>
              </p:cNvPr>
              <p:cNvSpPr txBox="1">
                <a:spLocks noRot="1" noChangeAspect="1" noMove="1" noResize="1" noEditPoints="1" noAdjustHandles="1" noChangeArrowheads="1" noChangeShapeType="1" noTextEdit="1"/>
              </p:cNvSpPr>
              <p:nvPr/>
            </p:nvSpPr>
            <p:spPr>
              <a:xfrm>
                <a:off x="490268" y="5115504"/>
                <a:ext cx="4572000" cy="461665"/>
              </a:xfrm>
              <a:prstGeom prst="rect">
                <a:avLst/>
              </a:prstGeom>
              <a:blipFill>
                <a:blip r:embed="rId7"/>
                <a:stretch>
                  <a:fillRect l="-1939" t="-10526" b="-28947"/>
                </a:stretch>
              </a:blipFill>
              <a:ln w="12700" cap="flat">
                <a:noFill/>
                <a:miter lim="400000"/>
              </a:ln>
              <a:effectLst/>
            </p:spPr>
            <p:txBody>
              <a:bodyPr/>
              <a:lstStyle/>
              <a:p>
                <a:r>
                  <a:rPr lang="en-US">
                    <a:noFill/>
                  </a:rPr>
                  <a:t> </a:t>
                </a:r>
              </a:p>
            </p:txBody>
          </p:sp>
        </mc:Fallback>
      </mc:AlternateContent>
      <p:sp>
        <p:nvSpPr>
          <p:cNvPr id="20" name="TextBox 19">
            <a:extLst>
              <a:ext uri="{FF2B5EF4-FFF2-40B4-BE49-F238E27FC236}">
                <a16:creationId xmlns:a16="http://schemas.microsoft.com/office/drawing/2014/main" id="{AA580F50-8FA3-2EDC-F476-8BFB84BF436D}"/>
              </a:ext>
            </a:extLst>
          </p:cNvPr>
          <p:cNvSpPr txBox="1"/>
          <p:nvPr/>
        </p:nvSpPr>
        <p:spPr>
          <a:xfrm>
            <a:off x="2501092" y="208093"/>
            <a:ext cx="4877169"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b="1" dirty="0"/>
              <a:t>Example - </a:t>
            </a:r>
            <a:r>
              <a:rPr lang="en-US" sz="2400" b="1" dirty="0">
                <a:latin typeface="Arial" panose="020B0604020202020204" pitchFamily="34" charset="0"/>
                <a:ea typeface="Times New Roman" panose="02020603050405020304" pitchFamily="18" charset="0"/>
                <a:cs typeface="Times New Roman" panose="02020603050405020304" pitchFamily="18" charset="0"/>
              </a:rPr>
              <a:t>Simple electric circuit</a:t>
            </a:r>
          </a:p>
          <a:p>
            <a:endParaRPr lang="en-US" dirty="0"/>
          </a:p>
        </p:txBody>
      </p:sp>
    </p:spTree>
    <p:extLst>
      <p:ext uri="{BB962C8B-B14F-4D97-AF65-F5344CB8AC3E}">
        <p14:creationId xmlns:p14="http://schemas.microsoft.com/office/powerpoint/2010/main" val="30541011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8"/>
              <p:cNvSpPr>
                <a:spLocks noChangeArrowheads="1"/>
              </p:cNvSpPr>
              <p:nvPr/>
            </p:nvSpPr>
            <p:spPr bwMode="auto">
              <a:xfrm>
                <a:off x="273377" y="-57598"/>
                <a:ext cx="8870623" cy="1200329"/>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endParaRPr>
              </a:p>
              <a:p>
                <a:pPr algn="l" rtl="0" eaLnBrk="0" fontAlgn="base" hangingPunct="0">
                  <a:spcBef>
                    <a:spcPct val="0"/>
                  </a:spcBef>
                  <a:spcAft>
                    <a:spcPct val="0"/>
                  </a:spcAft>
                </a:pPr>
                <a:r>
                  <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rPr>
                  <a:t>Example: KVL and </a:t>
                </a:r>
                <a:r>
                  <a:rPr lang="en-US" sz="1800" b="1" dirty="0">
                    <a:latin typeface="Times New Roman" panose="02020603050405020304" pitchFamily="18" charset="0"/>
                    <a:ea typeface="Times New Roman" panose="02020603050405020304" pitchFamily="18" charset="0"/>
                  </a:rPr>
                  <a:t>Ohm's Law</a:t>
                </a:r>
                <a:endPar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current </a:t>
                </a:r>
                <a14:m>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m:t>
                    </m:r>
                  </m:oMath>
                </a14:m>
                <a:r>
                  <a:rPr lang="en-US" altLang="en-US" sz="1800" dirty="0">
                    <a:solidFill>
                      <a:schemeClr val="tx1"/>
                    </a:solidFill>
                    <a:latin typeface="Times" pitchFamily="18" charset="0"/>
                    <a:ea typeface="Times New Roman" panose="02020603050405020304" pitchFamily="18" charset="0"/>
                  </a:rPr>
                  <a:t> in the resistor.</a:t>
                </a:r>
                <a:endParaRPr kumimoji="0" lang="en-US" altLang="en-US" sz="2800" b="0" i="0" u="none" strike="noStrike" cap="none" normalizeH="0" baseline="0" dirty="0">
                  <a:ln>
                    <a:noFill/>
                  </a:ln>
                  <a:solidFill>
                    <a:schemeClr val="tx1"/>
                  </a:solidFill>
                  <a:effectLst/>
                  <a:latin typeface="Times" pitchFamily="18" charset="0"/>
                </a:endParaRPr>
              </a:p>
            </p:txBody>
          </p:sp>
        </mc:Choice>
        <mc:Fallback>
          <p:sp>
            <p:nvSpPr>
              <p:cNvPr id="4" name="Rectangle 8"/>
              <p:cNvSpPr>
                <a:spLocks noRot="1" noChangeAspect="1" noMove="1" noResize="1" noEditPoints="1" noAdjustHandles="1" noChangeArrowheads="1" noChangeShapeType="1" noTextEdit="1"/>
              </p:cNvSpPr>
              <p:nvPr/>
            </p:nvSpPr>
            <p:spPr bwMode="auto">
              <a:xfrm>
                <a:off x="273377" y="-57598"/>
                <a:ext cx="8870623" cy="1200329"/>
              </a:xfrm>
              <a:prstGeom prst="rect">
                <a:avLst/>
              </a:prstGeom>
              <a:blipFill>
                <a:blip r:embed="rId2"/>
                <a:stretch>
                  <a:fillRect l="-572" b="-736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p:cNvSpPr/>
          <p:nvPr/>
        </p:nvSpPr>
        <p:spPr>
          <a:xfrm>
            <a:off x="273377" y="3174308"/>
            <a:ext cx="1180131" cy="405367"/>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975210" y="6118059"/>
                <a:ext cx="2924600" cy="6938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l" rtl="0" latinLnBrk="1" hangingPunct="0"/>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Cambria Math" panose="02040503050406030204" pitchFamily="18" charset="0"/>
                        </a:rPr>
                        <m:t>𝑖</m:t>
                      </m:r>
                      <m:r>
                        <a:rPr lang="en-US" i="1">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num>
                        <m:den>
                          <m:r>
                            <a:rPr lang="en-US" i="1">
                              <a:solidFill>
                                <a:srgbClr val="000000"/>
                              </a:solidFill>
                              <a:latin typeface="Cambria Math" panose="02040503050406030204" pitchFamily="18" charset="0"/>
                              <a:ea typeface="Cambria Math" panose="02040503050406030204" pitchFamily="18" charset="0"/>
                            </a:rPr>
                            <m:t>𝑅</m:t>
                          </m:r>
                        </m:den>
                      </m:f>
                      <m:r>
                        <a:rPr kumimoji="0" lang="en-US" sz="2400" b="0" i="0"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 </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20</m:t>
                          </m:r>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10</m:t>
                          </m:r>
                        </m:den>
                      </m:f>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=2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𝐴</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75210" y="6118059"/>
                <a:ext cx="2924600" cy="693844"/>
              </a:xfrm>
              <a:prstGeom prst="rect">
                <a:avLst/>
              </a:prstGeom>
              <a:blipFill>
                <a:blip r:embed="rId3"/>
                <a:stretch>
                  <a:fillRect b="-1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2CD25F7-1B20-5146-B537-7ECDA3EABD55}"/>
                  </a:ext>
                </a:extLst>
              </p:cNvPr>
              <p:cNvSpPr txBox="1"/>
              <p:nvPr/>
            </p:nvSpPr>
            <p:spPr>
              <a:xfrm>
                <a:off x="254708" y="3744750"/>
                <a:ext cx="4747964"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Assign voltage </a:t>
                </a:r>
                <a14:m>
                  <m:oMath xmlns:m="http://schemas.openxmlformats.org/officeDocument/2006/math">
                    <m:sSub>
                      <m:sSubPr>
                        <m:ctrlP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𝑣</m:t>
                        </m:r>
                      </m:e>
                      <m: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𝑅</m:t>
                        </m:r>
                      </m:sub>
                    </m:s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 </m:t>
                    </m:r>
                  </m:oMath>
                </a14:m>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across R as shown.</a:t>
                </a:r>
              </a:p>
            </p:txBody>
          </p:sp>
        </mc:Choice>
        <mc:Fallback xmlns="">
          <p:sp>
            <p:nvSpPr>
              <p:cNvPr id="2" name="TextBox 1">
                <a:extLst>
                  <a:ext uri="{FF2B5EF4-FFF2-40B4-BE49-F238E27FC236}">
                    <a16:creationId xmlns:a16="http://schemas.microsoft.com/office/drawing/2014/main" id="{32CD25F7-1B20-5146-B537-7ECDA3EABD55}"/>
                  </a:ext>
                </a:extLst>
              </p:cNvPr>
              <p:cNvSpPr txBox="1">
                <a:spLocks noRot="1" noChangeAspect="1" noMove="1" noResize="1" noEditPoints="1" noAdjustHandles="1" noChangeArrowheads="1" noChangeShapeType="1" noTextEdit="1"/>
              </p:cNvSpPr>
              <p:nvPr/>
            </p:nvSpPr>
            <p:spPr>
              <a:xfrm>
                <a:off x="254708" y="3744750"/>
                <a:ext cx="4747964" cy="461663"/>
              </a:xfrm>
              <a:prstGeom prst="rect">
                <a:avLst/>
              </a:prstGeom>
              <a:blipFill>
                <a:blip r:embed="rId4"/>
                <a:stretch>
                  <a:fillRect l="-2933" t="-10526" r="-1867" b="-28947"/>
                </a:stretch>
              </a:blipFill>
              <a:ln w="12700" cap="flat">
                <a:noFill/>
                <a:miter lim="400000"/>
              </a:ln>
              <a:effectLst/>
            </p:spPr>
            <p:txBody>
              <a:bodyPr/>
              <a:lstStyle/>
              <a:p>
                <a:r>
                  <a:rPr lang="en-US">
                    <a:noFill/>
                  </a:rPr>
                  <a:t> </a:t>
                </a:r>
              </a:p>
            </p:txBody>
          </p:sp>
        </mc:Fallback>
      </mc:AlternateContent>
      <p:pic>
        <p:nvPicPr>
          <p:cNvPr id="34" name="Picture 33">
            <a:extLst>
              <a:ext uri="{FF2B5EF4-FFF2-40B4-BE49-F238E27FC236}">
                <a16:creationId xmlns:a16="http://schemas.microsoft.com/office/drawing/2014/main" id="{C06B9502-528B-0CD1-BDBF-7D008A4CA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74" y="1211871"/>
            <a:ext cx="2101136" cy="1901380"/>
          </a:xfrm>
          <a:prstGeom prst="rect">
            <a:avLst/>
          </a:prstGeom>
        </p:spPr>
      </p:pic>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1E1927D7-5EB8-8BC0-B84A-74A10AA74F41}"/>
                  </a:ext>
                </a:extLst>
              </p14:cNvPr>
              <p14:cNvContentPartPr/>
              <p14:nvPr/>
            </p14:nvContentPartPr>
            <p14:xfrm>
              <a:off x="1807411" y="1437012"/>
              <a:ext cx="360" cy="360"/>
            </p14:xfrm>
          </p:contentPart>
        </mc:Choice>
        <mc:Fallback xmlns="">
          <p:pic>
            <p:nvPicPr>
              <p:cNvPr id="38" name="Ink 37">
                <a:extLst>
                  <a:ext uri="{FF2B5EF4-FFF2-40B4-BE49-F238E27FC236}">
                    <a16:creationId xmlns:a16="http://schemas.microsoft.com/office/drawing/2014/main" id="{1E1927D7-5EB8-8BC0-B84A-74A10AA74F41}"/>
                  </a:ext>
                </a:extLst>
              </p:cNvPr>
              <p:cNvPicPr/>
              <p:nvPr/>
            </p:nvPicPr>
            <p:blipFill>
              <a:blip r:embed="rId7"/>
              <a:stretch>
                <a:fillRect/>
              </a:stretch>
            </p:blipFill>
            <p:spPr>
              <a:xfrm>
                <a:off x="1798771" y="14283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66A556F0-3253-3914-9A81-E082CCD9EAAD}"/>
                  </a:ext>
                </a:extLst>
              </p14:cNvPr>
              <p14:cNvContentPartPr/>
              <p14:nvPr/>
            </p14:nvContentPartPr>
            <p14:xfrm>
              <a:off x="1791211" y="1491372"/>
              <a:ext cx="34920" cy="116640"/>
            </p14:xfrm>
          </p:contentPart>
        </mc:Choice>
        <mc:Fallback xmlns="">
          <p:pic>
            <p:nvPicPr>
              <p:cNvPr id="39" name="Ink 38">
                <a:extLst>
                  <a:ext uri="{FF2B5EF4-FFF2-40B4-BE49-F238E27FC236}">
                    <a16:creationId xmlns:a16="http://schemas.microsoft.com/office/drawing/2014/main" id="{66A556F0-3253-3914-9A81-E082CCD9EAAD}"/>
                  </a:ext>
                </a:extLst>
              </p:cNvPr>
              <p:cNvPicPr/>
              <p:nvPr/>
            </p:nvPicPr>
            <p:blipFill>
              <a:blip r:embed="rId9"/>
              <a:stretch>
                <a:fillRect/>
              </a:stretch>
            </p:blipFill>
            <p:spPr>
              <a:xfrm>
                <a:off x="1782211" y="1482732"/>
                <a:ext cx="52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F0CD57DC-CE61-912A-83ED-F27AFA77F1C8}"/>
                  </a:ext>
                </a:extLst>
              </p14:cNvPr>
              <p14:cNvContentPartPr/>
              <p14:nvPr/>
            </p14:nvContentPartPr>
            <p14:xfrm>
              <a:off x="1809571" y="1444572"/>
              <a:ext cx="5400" cy="5400"/>
            </p14:xfrm>
          </p:contentPart>
        </mc:Choice>
        <mc:Fallback xmlns="">
          <p:pic>
            <p:nvPicPr>
              <p:cNvPr id="40" name="Ink 39">
                <a:extLst>
                  <a:ext uri="{FF2B5EF4-FFF2-40B4-BE49-F238E27FC236}">
                    <a16:creationId xmlns:a16="http://schemas.microsoft.com/office/drawing/2014/main" id="{F0CD57DC-CE61-912A-83ED-F27AFA77F1C8}"/>
                  </a:ext>
                </a:extLst>
              </p:cNvPr>
              <p:cNvPicPr/>
              <p:nvPr/>
            </p:nvPicPr>
            <p:blipFill>
              <a:blip r:embed="rId11"/>
              <a:stretch>
                <a:fillRect/>
              </a:stretch>
            </p:blipFill>
            <p:spPr>
              <a:xfrm>
                <a:off x="1800571" y="1435932"/>
                <a:ext cx="23040" cy="23040"/>
              </a:xfrm>
              <a:prstGeom prst="rect">
                <a:avLst/>
              </a:prstGeom>
            </p:spPr>
          </p:pic>
        </mc:Fallback>
      </mc:AlternateContent>
      <p:pic>
        <p:nvPicPr>
          <p:cNvPr id="49" name="Picture 48">
            <a:extLst>
              <a:ext uri="{FF2B5EF4-FFF2-40B4-BE49-F238E27FC236}">
                <a16:creationId xmlns:a16="http://schemas.microsoft.com/office/drawing/2014/main" id="{FC718368-3E68-2939-8326-2D75D5F8A1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3271" y="3080365"/>
            <a:ext cx="2632882" cy="2231111"/>
          </a:xfrm>
          <a:prstGeom prst="rect">
            <a:avLst/>
          </a:prstGeom>
        </p:spPr>
      </p:pic>
      <p:sp>
        <p:nvSpPr>
          <p:cNvPr id="51" name="TextBox 50">
            <a:extLst>
              <a:ext uri="{FF2B5EF4-FFF2-40B4-BE49-F238E27FC236}">
                <a16:creationId xmlns:a16="http://schemas.microsoft.com/office/drawing/2014/main" id="{6E1EF0D2-1B92-FE55-1B1F-67D0790694DC}"/>
              </a:ext>
            </a:extLst>
          </p:cNvPr>
          <p:cNvSpPr txBox="1"/>
          <p:nvPr/>
        </p:nvSpPr>
        <p:spPr>
          <a:xfrm>
            <a:off x="148094" y="4254675"/>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Apply Ohm’s Law</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C6AC638-0FFA-78B1-5656-D893269CB62A}"/>
                  </a:ext>
                </a:extLst>
              </p:cNvPr>
              <p:cNvSpPr txBox="1"/>
              <p:nvPr/>
            </p:nvSpPr>
            <p:spPr>
              <a:xfrm>
                <a:off x="466774" y="4894221"/>
                <a:ext cx="230795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r>
                        <a:rPr lang="en-US" altLang="en-US" b="0" i="1" smtClean="0">
                          <a:solidFill>
                            <a:schemeClr val="tx1"/>
                          </a:solidFill>
                          <a:latin typeface="Cambria Math" panose="02040503050406030204" pitchFamily="18" charset="0"/>
                          <a:cs typeface="Times New Roman" panose="02020603050405020304" pitchFamily="18" charset="0"/>
                        </a:rPr>
                        <m:t>=</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𝑅𝑖</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 </m:t>
                      </m:r>
                    </m:oMath>
                  </m:oMathPara>
                </a14:m>
                <a:endParaRPr lang="en-US" dirty="0"/>
              </a:p>
            </p:txBody>
          </p:sp>
        </mc:Choice>
        <mc:Fallback xmlns="">
          <p:sp>
            <p:nvSpPr>
              <p:cNvPr id="53" name="TextBox 52">
                <a:extLst>
                  <a:ext uri="{FF2B5EF4-FFF2-40B4-BE49-F238E27FC236}">
                    <a16:creationId xmlns:a16="http://schemas.microsoft.com/office/drawing/2014/main" id="{2C6AC638-0FFA-78B1-5656-D893269CB62A}"/>
                  </a:ext>
                </a:extLst>
              </p:cNvPr>
              <p:cNvSpPr txBox="1">
                <a:spLocks noRot="1" noChangeAspect="1" noMove="1" noResize="1" noEditPoints="1" noAdjustHandles="1" noChangeArrowheads="1" noChangeShapeType="1" noTextEdit="1"/>
              </p:cNvSpPr>
              <p:nvPr/>
            </p:nvSpPr>
            <p:spPr>
              <a:xfrm>
                <a:off x="466774" y="4894221"/>
                <a:ext cx="2307957" cy="461665"/>
              </a:xfrm>
              <a:prstGeom prst="rect">
                <a:avLst/>
              </a:prstGeom>
              <a:blipFill>
                <a:blip r:embed="rId13"/>
                <a:stretch>
                  <a:fillRect b="-216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819ED70-A8BA-A3D6-E4A4-27226ABF7DDA}"/>
                  </a:ext>
                </a:extLst>
              </p:cNvPr>
              <p:cNvSpPr txBox="1"/>
              <p:nvPr/>
            </p:nvSpPr>
            <p:spPr>
              <a:xfrm>
                <a:off x="2887594" y="4825446"/>
                <a:ext cx="1492523" cy="7230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𝑖</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𝑅</m:t>
                          </m:r>
                        </m:den>
                      </m:f>
                    </m:oMath>
                  </m:oMathPara>
                </a14:m>
                <a:endParaRPr lang="en-US" dirty="0"/>
              </a:p>
            </p:txBody>
          </p:sp>
        </mc:Choice>
        <mc:Fallback xmlns="">
          <p:sp>
            <p:nvSpPr>
              <p:cNvPr id="55" name="TextBox 54">
                <a:extLst>
                  <a:ext uri="{FF2B5EF4-FFF2-40B4-BE49-F238E27FC236}">
                    <a16:creationId xmlns:a16="http://schemas.microsoft.com/office/drawing/2014/main" id="{E819ED70-A8BA-A3D6-E4A4-27226ABF7DDA}"/>
                  </a:ext>
                </a:extLst>
              </p:cNvPr>
              <p:cNvSpPr txBox="1">
                <a:spLocks noRot="1" noChangeAspect="1" noMove="1" noResize="1" noEditPoints="1" noAdjustHandles="1" noChangeArrowheads="1" noChangeShapeType="1" noTextEdit="1"/>
              </p:cNvSpPr>
              <p:nvPr/>
            </p:nvSpPr>
            <p:spPr>
              <a:xfrm>
                <a:off x="2887594" y="4825446"/>
                <a:ext cx="1492523" cy="723083"/>
              </a:xfrm>
              <a:prstGeom prst="rect">
                <a:avLst/>
              </a:prstGeom>
              <a:blipFill>
                <a:blip r:embed="rId14"/>
                <a:stretch>
                  <a:fillRect b="-7018"/>
                </a:stretch>
              </a:blipFill>
              <a:ln w="12700" cap="flat">
                <a:noFill/>
                <a:miter lim="400000"/>
              </a:ln>
              <a:effectLst/>
            </p:spPr>
            <p:txBody>
              <a:bodyPr/>
              <a:lstStyle/>
              <a:p>
                <a:r>
                  <a:rPr lang="en-US">
                    <a:noFill/>
                  </a:rPr>
                  <a:t> </a:t>
                </a:r>
              </a:p>
            </p:txBody>
          </p:sp>
        </mc:Fallback>
      </mc:AlternateContent>
      <p:sp>
        <p:nvSpPr>
          <p:cNvPr id="56" name="Right Arrow 55">
            <a:extLst>
              <a:ext uri="{FF2B5EF4-FFF2-40B4-BE49-F238E27FC236}">
                <a16:creationId xmlns:a16="http://schemas.microsoft.com/office/drawing/2014/main" id="{11840215-3B1B-4F4E-11ED-77C43D2DB6F1}"/>
              </a:ext>
            </a:extLst>
          </p:cNvPr>
          <p:cNvSpPr/>
          <p:nvPr/>
        </p:nvSpPr>
        <p:spPr>
          <a:xfrm>
            <a:off x="2301766" y="5125053"/>
            <a:ext cx="599089" cy="230833"/>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ED48EF3-F0B5-1F10-275D-20897C29EE57}"/>
                  </a:ext>
                </a:extLst>
              </p:cNvPr>
              <p:cNvSpPr txBox="1"/>
              <p:nvPr/>
            </p:nvSpPr>
            <p:spPr>
              <a:xfrm>
                <a:off x="-47003" y="5394976"/>
                <a:ext cx="535138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find </a:t>
                </a:r>
                <a14:m>
                  <m:oMath xmlns:m="http://schemas.openxmlformats.org/officeDocument/2006/math">
                    <m:sSub>
                      <m:sSubPr>
                        <m:ctrlPr>
                          <a:rPr lang="en-US" altLang="en-US" i="1" u="sng" smtClean="0">
                            <a:solidFill>
                              <a:schemeClr val="tx1"/>
                            </a:solidFill>
                            <a:latin typeface="Cambria Math" panose="02040503050406030204" pitchFamily="18" charset="0"/>
                            <a:cs typeface="Times New Roman" panose="02020603050405020304" pitchFamily="18" charset="0"/>
                          </a:rPr>
                        </m:ctrlPr>
                      </m:sSubPr>
                      <m:e>
                        <m:r>
                          <a:rPr lang="en-US" altLang="en-US" i="1" u="sng">
                            <a:solidFill>
                              <a:schemeClr val="tx1"/>
                            </a:solidFill>
                            <a:latin typeface="Cambria Math" panose="02040503050406030204" pitchFamily="18" charset="0"/>
                            <a:cs typeface="Times New Roman" panose="02020603050405020304" pitchFamily="18" charset="0"/>
                          </a:rPr>
                          <m:t>𝑣</m:t>
                        </m:r>
                      </m:e>
                      <m:sub>
                        <m:r>
                          <a:rPr lang="en-US" altLang="en-US" i="1" u="sng">
                            <a:solidFill>
                              <a:schemeClr val="tx1"/>
                            </a:solidFill>
                            <a:latin typeface="Cambria Math" panose="02040503050406030204" pitchFamily="18" charset="0"/>
                            <a:cs typeface="Times New Roman" panose="02020603050405020304" pitchFamily="18" charset="0"/>
                          </a:rPr>
                          <m:t>𝑅</m:t>
                        </m:r>
                      </m:sub>
                    </m:sSub>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we</m:t>
                    </m:r>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apply</m:t>
                    </m:r>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KVL</m:t>
                    </m:r>
                  </m:oMath>
                </a14:m>
                <a:endParaRPr kumimoji="0" lang="en-US" altLang="en-US"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CED48EF3-F0B5-1F10-275D-20897C29EE57}"/>
                  </a:ext>
                </a:extLst>
              </p:cNvPr>
              <p:cNvSpPr txBox="1">
                <a:spLocks noRot="1" noChangeAspect="1" noMove="1" noResize="1" noEditPoints="1" noAdjustHandles="1" noChangeArrowheads="1" noChangeShapeType="1" noTextEdit="1"/>
              </p:cNvSpPr>
              <p:nvPr/>
            </p:nvSpPr>
            <p:spPr>
              <a:xfrm>
                <a:off x="-47003" y="5394976"/>
                <a:ext cx="5351386" cy="461665"/>
              </a:xfrm>
              <a:prstGeom prst="rect">
                <a:avLst/>
              </a:prstGeom>
              <a:blipFill>
                <a:blip r:embed="rId15"/>
                <a:stretch>
                  <a:fillRect l="-1896" t="-10526" b="-2894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4F4508A-10F2-4441-35E7-A1EFDE3B3977}"/>
                  </a:ext>
                </a:extLst>
              </p:cNvPr>
              <p:cNvSpPr txBox="1"/>
              <p:nvPr/>
            </p:nvSpPr>
            <p:spPr>
              <a:xfrm>
                <a:off x="4141893" y="5434066"/>
                <a:ext cx="206765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cs typeface="Times New Roman" panose="02020603050405020304" pitchFamily="18" charset="0"/>
                        </a:rPr>
                        <m:t>−</m:t>
                      </m:r>
                      <m:r>
                        <a:rPr lang="en-US" altLang="en-US" b="0" i="1" smtClean="0">
                          <a:solidFill>
                            <a:schemeClr val="tx1"/>
                          </a:solidFill>
                          <a:latin typeface="Cambria Math" panose="02040503050406030204" pitchFamily="18" charset="0"/>
                          <a:cs typeface="Times New Roman" panose="02020603050405020304" pitchFamily="18" charset="0"/>
                        </a:rPr>
                        <m:t>𝑉</m:t>
                      </m:r>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smtClean="0">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r>
                        <a:rPr lang="en-US" altLang="en-US" b="0" i="1" smtClean="0">
                          <a:solidFill>
                            <a:schemeClr val="tx1"/>
                          </a:solidFill>
                          <a:latin typeface="Cambria Math" panose="02040503050406030204" pitchFamily="18" charset="0"/>
                          <a:cs typeface="Times New Roman" panose="020206030504050203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04F4508A-10F2-4441-35E7-A1EFDE3B3977}"/>
                  </a:ext>
                </a:extLst>
              </p:cNvPr>
              <p:cNvSpPr txBox="1">
                <a:spLocks noRot="1" noChangeAspect="1" noMove="1" noResize="1" noEditPoints="1" noAdjustHandles="1" noChangeArrowheads="1" noChangeShapeType="1" noTextEdit="1"/>
              </p:cNvSpPr>
              <p:nvPr/>
            </p:nvSpPr>
            <p:spPr>
              <a:xfrm>
                <a:off x="4141893" y="5434066"/>
                <a:ext cx="2067658" cy="461665"/>
              </a:xfrm>
              <a:prstGeom prst="rect">
                <a:avLst/>
              </a:prstGeom>
              <a:blipFill>
                <a:blip r:embed="rId16"/>
                <a:stretch>
                  <a:fillRect b="-2632"/>
                </a:stretch>
              </a:blipFill>
              <a:ln w="12700" cap="flat">
                <a:noFill/>
                <a:miter lim="400000"/>
              </a:ln>
              <a:effectLst/>
            </p:spPr>
            <p:txBody>
              <a:bodyPr/>
              <a:lstStyle/>
              <a:p>
                <a:r>
                  <a:rPr lang="en-US">
                    <a:noFill/>
                  </a:rPr>
                  <a:t> </a:t>
                </a:r>
              </a:p>
            </p:txBody>
          </p:sp>
        </mc:Fallback>
      </mc:AlternateContent>
      <p:sp>
        <p:nvSpPr>
          <p:cNvPr id="60" name="Right Arrow 59">
            <a:extLst>
              <a:ext uri="{FF2B5EF4-FFF2-40B4-BE49-F238E27FC236}">
                <a16:creationId xmlns:a16="http://schemas.microsoft.com/office/drawing/2014/main" id="{87FB57C0-86B2-BCA2-AA1D-BE6F769B7A67}"/>
              </a:ext>
            </a:extLst>
          </p:cNvPr>
          <p:cNvSpPr/>
          <p:nvPr/>
        </p:nvSpPr>
        <p:spPr>
          <a:xfrm>
            <a:off x="3542804" y="5548263"/>
            <a:ext cx="599089" cy="230833"/>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61" name="Right Arrow 60">
            <a:extLst>
              <a:ext uri="{FF2B5EF4-FFF2-40B4-BE49-F238E27FC236}">
                <a16:creationId xmlns:a16="http://schemas.microsoft.com/office/drawing/2014/main" id="{9C8DF0A1-6E36-C2EA-100A-3C0CD9093A53}"/>
              </a:ext>
            </a:extLst>
          </p:cNvPr>
          <p:cNvSpPr/>
          <p:nvPr/>
        </p:nvSpPr>
        <p:spPr>
          <a:xfrm>
            <a:off x="6095064" y="5618367"/>
            <a:ext cx="599089" cy="230833"/>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F4D2BA9-CCAC-CE50-33A7-63A1B7135028}"/>
                  </a:ext>
                </a:extLst>
              </p:cNvPr>
              <p:cNvSpPr txBox="1"/>
              <p:nvPr/>
            </p:nvSpPr>
            <p:spPr>
              <a:xfrm>
                <a:off x="6694153" y="5466788"/>
                <a:ext cx="2178017" cy="4531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𝑣</m:t>
                          </m:r>
                        </m:e>
                        <m: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𝑅</m:t>
                          </m:r>
                        </m:sub>
                      </m:s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𝑉</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=20 </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𝑉</m:t>
                      </m:r>
                    </m:oMath>
                  </m:oMathPara>
                </a14:m>
                <a:endParaRPr kumimoji="0" lang="en-US" altLang="en-US" b="0" i="0" u="none" strike="noStrike" cap="none" normalizeH="0" baseline="-25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2F4D2BA9-CCAC-CE50-33A7-63A1B7135028}"/>
                  </a:ext>
                </a:extLst>
              </p:cNvPr>
              <p:cNvSpPr txBox="1">
                <a:spLocks noRot="1" noChangeAspect="1" noMove="1" noResize="1" noEditPoints="1" noAdjustHandles="1" noChangeArrowheads="1" noChangeShapeType="1" noTextEdit="1"/>
              </p:cNvSpPr>
              <p:nvPr/>
            </p:nvSpPr>
            <p:spPr>
              <a:xfrm>
                <a:off x="6694153" y="5466788"/>
                <a:ext cx="2178017" cy="453137"/>
              </a:xfrm>
              <a:prstGeom prst="rect">
                <a:avLst/>
              </a:prstGeom>
              <a:blipFill>
                <a:blip r:embed="rId17"/>
                <a:stretch>
                  <a:fillRect b="-21622"/>
                </a:stretch>
              </a:blipFill>
              <a:ln w="12700" cap="flat">
                <a:noFill/>
                <a:miter lim="400000"/>
              </a:ln>
              <a:effectLst/>
            </p:spPr>
            <p:txBody>
              <a:bodyPr/>
              <a:lstStyle/>
              <a:p>
                <a:r>
                  <a:rPr lang="en-US">
                    <a:noFill/>
                  </a:rPr>
                  <a:t> </a:t>
                </a:r>
              </a:p>
            </p:txBody>
          </p:sp>
        </mc:Fallback>
      </mc:AlternateContent>
      <p:sp>
        <p:nvSpPr>
          <p:cNvPr id="66" name="Rounded Rectangle 65">
            <a:extLst>
              <a:ext uri="{FF2B5EF4-FFF2-40B4-BE49-F238E27FC236}">
                <a16:creationId xmlns:a16="http://schemas.microsoft.com/office/drawing/2014/main" id="{89B4844D-8098-BE72-7372-68FA03F39325}"/>
              </a:ext>
            </a:extLst>
          </p:cNvPr>
          <p:cNvSpPr/>
          <p:nvPr/>
        </p:nvSpPr>
        <p:spPr>
          <a:xfrm>
            <a:off x="3164112" y="5983207"/>
            <a:ext cx="2735697" cy="994827"/>
          </a:xfrm>
          <a:prstGeom prst="roundRect">
            <a:avLst/>
          </a:prstGeom>
          <a:solidFill>
            <a:schemeClr val="accent2">
              <a:lumMod val="40000"/>
              <a:lumOff val="60000"/>
              <a:alpha val="28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8564397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8094" y="71293"/>
            <a:ext cx="1180131" cy="405367"/>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134548" y="5383614"/>
                <a:ext cx="3625968" cy="6938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l" rtl="0" latinLnBrk="1" hangingPunct="0"/>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𝑖</m:t>
                      </m:r>
                      <m:r>
                        <a:rPr lang="en-US" i="1" smtClean="0">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num>
                        <m:den>
                          <m:r>
                            <a:rPr lang="en-US" i="1">
                              <a:solidFill>
                                <a:srgbClr val="000000"/>
                              </a:solidFill>
                              <a:latin typeface="Cambria Math" panose="02040503050406030204" pitchFamily="18" charset="0"/>
                              <a:ea typeface="Cambria Math" panose="02040503050406030204" pitchFamily="18" charset="0"/>
                            </a:rPr>
                            <m:t>𝑅</m:t>
                          </m:r>
                        </m:den>
                      </m:f>
                      <m:r>
                        <a:rPr kumimoji="0" lang="en-US" sz="2400" b="0" i="0"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 </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−20</m:t>
                          </m:r>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10</m:t>
                          </m:r>
                        </m:den>
                      </m:f>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=2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𝐴</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34548" y="5383614"/>
                <a:ext cx="3625968" cy="693844"/>
              </a:xfrm>
              <a:prstGeom prst="rect">
                <a:avLst/>
              </a:prstGeom>
              <a:blipFill>
                <a:blip r:embed="rId2"/>
                <a:stretch>
                  <a:fillRect b="-14286"/>
                </a:stretch>
              </a:blipFill>
              <a:ln w="12700" cap="flat">
                <a:noFill/>
                <a:miter lim="400000"/>
              </a:ln>
              <a:effectLst/>
            </p:spPr>
            <p:txBody>
              <a:bodyPr/>
              <a:lstStyle/>
              <a:p>
                <a:r>
                  <a:rPr lang="en-US">
                    <a:noFill/>
                  </a:rPr>
                  <a:t> </a:t>
                </a:r>
              </a:p>
            </p:txBody>
          </p:sp>
        </mc:Fallback>
      </mc:AlternateContent>
      <p:pic>
        <p:nvPicPr>
          <p:cNvPr id="34" name="Picture 33">
            <a:extLst>
              <a:ext uri="{FF2B5EF4-FFF2-40B4-BE49-F238E27FC236}">
                <a16:creationId xmlns:a16="http://schemas.microsoft.com/office/drawing/2014/main" id="{C06B9502-528B-0CD1-BDBF-7D008A4CA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0" y="1164734"/>
            <a:ext cx="2101136" cy="1901380"/>
          </a:xfrm>
          <a:prstGeom prst="rect">
            <a:avLst/>
          </a:prstGeom>
        </p:spPr>
      </p:pic>
      <mc:AlternateContent xmlns:mc="http://schemas.openxmlformats.org/markup-compatibility/2006" xmlns:p14="http://schemas.microsoft.com/office/powerpoint/2010/main">
        <mc:Choice Requires="p14">
          <p:contentPart p14:bwMode="auto" r:id="rId4">
            <p14:nvContentPartPr>
              <p14:cNvPr id="38" name="Ink 37">
                <a:extLst>
                  <a:ext uri="{FF2B5EF4-FFF2-40B4-BE49-F238E27FC236}">
                    <a16:creationId xmlns:a16="http://schemas.microsoft.com/office/drawing/2014/main" id="{1E1927D7-5EB8-8BC0-B84A-74A10AA74F41}"/>
                  </a:ext>
                </a:extLst>
              </p14:cNvPr>
              <p14:cNvContentPartPr/>
              <p14:nvPr/>
            </p14:nvContentPartPr>
            <p14:xfrm>
              <a:off x="1807411" y="1437012"/>
              <a:ext cx="360" cy="360"/>
            </p14:xfrm>
          </p:contentPart>
        </mc:Choice>
        <mc:Fallback xmlns="">
          <p:pic>
            <p:nvPicPr>
              <p:cNvPr id="38" name="Ink 37">
                <a:extLst>
                  <a:ext uri="{FF2B5EF4-FFF2-40B4-BE49-F238E27FC236}">
                    <a16:creationId xmlns:a16="http://schemas.microsoft.com/office/drawing/2014/main" id="{1E1927D7-5EB8-8BC0-B84A-74A10AA74F41}"/>
                  </a:ext>
                </a:extLst>
              </p:cNvPr>
              <p:cNvPicPr/>
              <p:nvPr/>
            </p:nvPicPr>
            <p:blipFill>
              <a:blip r:embed="rId5"/>
              <a:stretch>
                <a:fillRect/>
              </a:stretch>
            </p:blipFill>
            <p:spPr>
              <a:xfrm>
                <a:off x="1798411" y="1428012"/>
                <a:ext cx="18000" cy="18000"/>
              </a:xfrm>
              <a:prstGeom prst="rect">
                <a:avLst/>
              </a:prstGeom>
            </p:spPr>
          </p:pic>
        </mc:Fallback>
      </mc:AlternateContent>
      <p:sp>
        <p:nvSpPr>
          <p:cNvPr id="51" name="TextBox 50">
            <a:extLst>
              <a:ext uri="{FF2B5EF4-FFF2-40B4-BE49-F238E27FC236}">
                <a16:creationId xmlns:a16="http://schemas.microsoft.com/office/drawing/2014/main" id="{6E1EF0D2-1B92-FE55-1B1F-67D0790694DC}"/>
              </a:ext>
            </a:extLst>
          </p:cNvPr>
          <p:cNvSpPr txBox="1"/>
          <p:nvPr/>
        </p:nvSpPr>
        <p:spPr>
          <a:xfrm>
            <a:off x="126137" y="3245900"/>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Apply Ohm’s Law</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C6AC638-0FFA-78B1-5656-D893269CB62A}"/>
                  </a:ext>
                </a:extLst>
              </p:cNvPr>
              <p:cNvSpPr txBox="1"/>
              <p:nvPr/>
            </p:nvSpPr>
            <p:spPr>
              <a:xfrm>
                <a:off x="-247930" y="3744947"/>
                <a:ext cx="230795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r>
                        <a:rPr lang="en-US" altLang="en-US" b="0" i="1" smtClean="0">
                          <a:solidFill>
                            <a:schemeClr val="tx1"/>
                          </a:solidFill>
                          <a:latin typeface="Cambria Math" panose="02040503050406030204" pitchFamily="18" charset="0"/>
                          <a:cs typeface="Times New Roman" panose="02020603050405020304" pitchFamily="18" charset="0"/>
                        </a:rPr>
                        <m:t>=−</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𝑅𝑖</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 </m:t>
                      </m:r>
                    </m:oMath>
                  </m:oMathPara>
                </a14:m>
                <a:endParaRPr lang="en-US" dirty="0"/>
              </a:p>
            </p:txBody>
          </p:sp>
        </mc:Choice>
        <mc:Fallback xmlns="">
          <p:sp>
            <p:nvSpPr>
              <p:cNvPr id="53" name="TextBox 52">
                <a:extLst>
                  <a:ext uri="{FF2B5EF4-FFF2-40B4-BE49-F238E27FC236}">
                    <a16:creationId xmlns:a16="http://schemas.microsoft.com/office/drawing/2014/main" id="{2C6AC638-0FFA-78B1-5656-D893269CB62A}"/>
                  </a:ext>
                </a:extLst>
              </p:cNvPr>
              <p:cNvSpPr txBox="1">
                <a:spLocks noRot="1" noChangeAspect="1" noMove="1" noResize="1" noEditPoints="1" noAdjustHandles="1" noChangeArrowheads="1" noChangeShapeType="1" noTextEdit="1"/>
              </p:cNvSpPr>
              <p:nvPr/>
            </p:nvSpPr>
            <p:spPr>
              <a:xfrm>
                <a:off x="-247930" y="3744947"/>
                <a:ext cx="2307957" cy="461665"/>
              </a:xfrm>
              <a:prstGeom prst="rect">
                <a:avLst/>
              </a:prstGeom>
              <a:blipFill>
                <a:blip r:embed="rId6"/>
                <a:stretch>
                  <a:fillRect b="-1842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819ED70-A8BA-A3D6-E4A4-27226ABF7DDA}"/>
                  </a:ext>
                </a:extLst>
              </p:cNvPr>
              <p:cNvSpPr txBox="1"/>
              <p:nvPr/>
            </p:nvSpPr>
            <p:spPr>
              <a:xfrm>
                <a:off x="2778510" y="3672567"/>
                <a:ext cx="1492523" cy="7230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𝑖</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sSub>
                            <m:sSubPr>
                              <m:ctrlPr>
                                <a:rPr lang="en-US" altLang="en-US" i="1">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𝑅</m:t>
                          </m:r>
                        </m:den>
                      </m:f>
                    </m:oMath>
                  </m:oMathPara>
                </a14:m>
                <a:endParaRPr lang="en-US" dirty="0"/>
              </a:p>
            </p:txBody>
          </p:sp>
        </mc:Choice>
        <mc:Fallback xmlns="">
          <p:sp>
            <p:nvSpPr>
              <p:cNvPr id="55" name="TextBox 54">
                <a:extLst>
                  <a:ext uri="{FF2B5EF4-FFF2-40B4-BE49-F238E27FC236}">
                    <a16:creationId xmlns:a16="http://schemas.microsoft.com/office/drawing/2014/main" id="{E819ED70-A8BA-A3D6-E4A4-27226ABF7DDA}"/>
                  </a:ext>
                </a:extLst>
              </p:cNvPr>
              <p:cNvSpPr txBox="1">
                <a:spLocks noRot="1" noChangeAspect="1" noMove="1" noResize="1" noEditPoints="1" noAdjustHandles="1" noChangeArrowheads="1" noChangeShapeType="1" noTextEdit="1"/>
              </p:cNvSpPr>
              <p:nvPr/>
            </p:nvSpPr>
            <p:spPr>
              <a:xfrm>
                <a:off x="2778510" y="3672567"/>
                <a:ext cx="1492523" cy="723083"/>
              </a:xfrm>
              <a:prstGeom prst="rect">
                <a:avLst/>
              </a:prstGeom>
              <a:blipFill>
                <a:blip r:embed="rId7"/>
                <a:stretch>
                  <a:fillRect b="-5085"/>
                </a:stretch>
              </a:blipFill>
              <a:ln w="12700" cap="flat">
                <a:noFill/>
                <a:miter lim="400000"/>
              </a:ln>
              <a:effectLst/>
            </p:spPr>
            <p:txBody>
              <a:bodyPr/>
              <a:lstStyle/>
              <a:p>
                <a:r>
                  <a:rPr lang="en-US">
                    <a:noFill/>
                  </a:rPr>
                  <a:t> </a:t>
                </a:r>
              </a:p>
            </p:txBody>
          </p:sp>
        </mc:Fallback>
      </mc:AlternateContent>
      <p:sp>
        <p:nvSpPr>
          <p:cNvPr id="56" name="Right Arrow 55">
            <a:extLst>
              <a:ext uri="{FF2B5EF4-FFF2-40B4-BE49-F238E27FC236}">
                <a16:creationId xmlns:a16="http://schemas.microsoft.com/office/drawing/2014/main" id="{11840215-3B1B-4F4E-11ED-77C43D2DB6F1}"/>
              </a:ext>
            </a:extLst>
          </p:cNvPr>
          <p:cNvSpPr/>
          <p:nvPr/>
        </p:nvSpPr>
        <p:spPr>
          <a:xfrm>
            <a:off x="1798004" y="3918691"/>
            <a:ext cx="737847" cy="231042"/>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ED48EF3-F0B5-1F10-275D-20897C29EE57}"/>
                  </a:ext>
                </a:extLst>
              </p:cNvPr>
              <p:cNvSpPr txBox="1"/>
              <p:nvPr/>
            </p:nvSpPr>
            <p:spPr>
              <a:xfrm>
                <a:off x="165381" y="4483126"/>
                <a:ext cx="535138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find </a:t>
                </a:r>
                <a14:m>
                  <m:oMath xmlns:m="http://schemas.openxmlformats.org/officeDocument/2006/math">
                    <m:sSub>
                      <m:sSubPr>
                        <m:ctrlPr>
                          <a:rPr lang="en-US" altLang="en-US" i="1" u="sng" smtClean="0">
                            <a:solidFill>
                              <a:schemeClr val="tx1"/>
                            </a:solidFill>
                            <a:latin typeface="Cambria Math" panose="02040503050406030204" pitchFamily="18" charset="0"/>
                            <a:cs typeface="Times New Roman" panose="02020603050405020304" pitchFamily="18" charset="0"/>
                          </a:rPr>
                        </m:ctrlPr>
                      </m:sSubPr>
                      <m:e>
                        <m:r>
                          <a:rPr lang="en-US" altLang="en-US" i="1" u="sng">
                            <a:solidFill>
                              <a:schemeClr val="tx1"/>
                            </a:solidFill>
                            <a:latin typeface="Cambria Math" panose="02040503050406030204" pitchFamily="18" charset="0"/>
                            <a:cs typeface="Times New Roman" panose="02020603050405020304" pitchFamily="18" charset="0"/>
                          </a:rPr>
                          <m:t>𝑣</m:t>
                        </m:r>
                      </m:e>
                      <m:sub>
                        <m:r>
                          <a:rPr lang="en-US" altLang="en-US" i="1" u="sng">
                            <a:solidFill>
                              <a:schemeClr val="tx1"/>
                            </a:solidFill>
                            <a:latin typeface="Cambria Math" panose="02040503050406030204" pitchFamily="18" charset="0"/>
                            <a:cs typeface="Times New Roman" panose="02020603050405020304" pitchFamily="18" charset="0"/>
                          </a:rPr>
                          <m:t>𝑅</m:t>
                        </m:r>
                      </m:sub>
                    </m:sSub>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we</m:t>
                    </m:r>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apply</m:t>
                    </m:r>
                    <m:r>
                      <a:rPr lang="en-US" altLang="en-US" b="0" i="0" u="sng" smtClean="0">
                        <a:solidFill>
                          <a:schemeClr val="tx1"/>
                        </a:solidFill>
                        <a:latin typeface="Cambria Math" panose="02040503050406030204" pitchFamily="18" charset="0"/>
                        <a:cs typeface="Times New Roman" panose="02020603050405020304" pitchFamily="18" charset="0"/>
                      </a:rPr>
                      <m:t> </m:t>
                    </m:r>
                    <m:r>
                      <m:rPr>
                        <m:sty m:val="p"/>
                      </m:rPr>
                      <a:rPr lang="en-US" altLang="en-US" b="0" i="0" u="sng" smtClean="0">
                        <a:solidFill>
                          <a:schemeClr val="tx1"/>
                        </a:solidFill>
                        <a:latin typeface="Cambria Math" panose="02040503050406030204" pitchFamily="18" charset="0"/>
                        <a:cs typeface="Times New Roman" panose="02020603050405020304" pitchFamily="18" charset="0"/>
                      </a:rPr>
                      <m:t>KVL</m:t>
                    </m:r>
                  </m:oMath>
                </a14:m>
                <a:endParaRPr kumimoji="0" lang="en-US" altLang="en-US"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CED48EF3-F0B5-1F10-275D-20897C29EE57}"/>
                  </a:ext>
                </a:extLst>
              </p:cNvPr>
              <p:cNvSpPr txBox="1">
                <a:spLocks noRot="1" noChangeAspect="1" noMove="1" noResize="1" noEditPoints="1" noAdjustHandles="1" noChangeArrowheads="1" noChangeShapeType="1" noTextEdit="1"/>
              </p:cNvSpPr>
              <p:nvPr/>
            </p:nvSpPr>
            <p:spPr>
              <a:xfrm>
                <a:off x="165381" y="4483126"/>
                <a:ext cx="5351386" cy="461665"/>
              </a:xfrm>
              <a:prstGeom prst="rect">
                <a:avLst/>
              </a:prstGeom>
              <a:blipFill>
                <a:blip r:embed="rId8"/>
                <a:stretch>
                  <a:fillRect l="-1655" t="-10526" b="-2894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4F4508A-10F2-4441-35E7-A1EFDE3B3977}"/>
                  </a:ext>
                </a:extLst>
              </p:cNvPr>
              <p:cNvSpPr txBox="1"/>
              <p:nvPr/>
            </p:nvSpPr>
            <p:spPr>
              <a:xfrm>
                <a:off x="4143020" y="4530502"/>
                <a:ext cx="206765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cs typeface="Times New Roman" panose="02020603050405020304" pitchFamily="18" charset="0"/>
                        </a:rPr>
                        <m:t>−</m:t>
                      </m:r>
                      <m:r>
                        <a:rPr lang="en-US" altLang="en-US" b="0" i="1" smtClean="0">
                          <a:solidFill>
                            <a:schemeClr val="tx1"/>
                          </a:solidFill>
                          <a:latin typeface="Cambria Math" panose="02040503050406030204" pitchFamily="18" charset="0"/>
                          <a:cs typeface="Times New Roman" panose="02020603050405020304" pitchFamily="18" charset="0"/>
                        </a:rPr>
                        <m:t>𝑉</m:t>
                      </m:r>
                      <m:r>
                        <a:rPr lang="en-US" altLang="en-US" b="0" i="1" smtClean="0">
                          <a:solidFill>
                            <a:schemeClr val="tx1"/>
                          </a:solidFill>
                          <a:latin typeface="Cambria Math" panose="02040503050406030204" pitchFamily="18" charset="0"/>
                          <a:cs typeface="Times New Roman" panose="02020603050405020304" pitchFamily="18" charset="0"/>
                        </a:rPr>
                        <m:t>−</m:t>
                      </m:r>
                      <m:sSub>
                        <m:sSubPr>
                          <m:ctrlPr>
                            <a:rPr lang="en-US" altLang="en-US" i="1" smtClean="0">
                              <a:solidFill>
                                <a:schemeClr val="tx1"/>
                              </a:solidFill>
                              <a:latin typeface="Cambria Math" panose="02040503050406030204" pitchFamily="18" charset="0"/>
                              <a:cs typeface="Times New Roman" panose="02020603050405020304" pitchFamily="18" charset="0"/>
                            </a:rPr>
                          </m:ctrlPr>
                        </m:sSubPr>
                        <m:e>
                          <m:r>
                            <a:rPr lang="en-US" altLang="en-US" i="1">
                              <a:solidFill>
                                <a:schemeClr val="tx1"/>
                              </a:solidFill>
                              <a:latin typeface="Cambria Math" panose="02040503050406030204" pitchFamily="18" charset="0"/>
                              <a:cs typeface="Times New Roman" panose="02020603050405020304" pitchFamily="18" charset="0"/>
                            </a:rPr>
                            <m:t>𝑣</m:t>
                          </m:r>
                        </m:e>
                        <m:sub>
                          <m:r>
                            <a:rPr lang="en-US" altLang="en-US" i="1">
                              <a:solidFill>
                                <a:schemeClr val="tx1"/>
                              </a:solidFill>
                              <a:latin typeface="Cambria Math" panose="02040503050406030204" pitchFamily="18" charset="0"/>
                              <a:cs typeface="Times New Roman" panose="02020603050405020304" pitchFamily="18" charset="0"/>
                            </a:rPr>
                            <m:t>𝑅</m:t>
                          </m:r>
                        </m:sub>
                      </m:sSub>
                      <m:r>
                        <a:rPr lang="en-US" altLang="en-US" b="0" i="1" smtClean="0">
                          <a:solidFill>
                            <a:schemeClr val="tx1"/>
                          </a:solidFill>
                          <a:latin typeface="Cambria Math" panose="02040503050406030204" pitchFamily="18" charset="0"/>
                          <a:cs typeface="Times New Roman" panose="020206030504050203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04F4508A-10F2-4441-35E7-A1EFDE3B3977}"/>
                  </a:ext>
                </a:extLst>
              </p:cNvPr>
              <p:cNvSpPr txBox="1">
                <a:spLocks noRot="1" noChangeAspect="1" noMove="1" noResize="1" noEditPoints="1" noAdjustHandles="1" noChangeArrowheads="1" noChangeShapeType="1" noTextEdit="1"/>
              </p:cNvSpPr>
              <p:nvPr/>
            </p:nvSpPr>
            <p:spPr>
              <a:xfrm>
                <a:off x="4143020" y="4530502"/>
                <a:ext cx="2067658" cy="461665"/>
              </a:xfrm>
              <a:prstGeom prst="rect">
                <a:avLst/>
              </a:prstGeom>
              <a:blipFill>
                <a:blip r:embed="rId9"/>
                <a:stretch>
                  <a:fillRect b="-2632"/>
                </a:stretch>
              </a:blipFill>
              <a:ln w="12700" cap="flat">
                <a:noFill/>
                <a:miter lim="400000"/>
              </a:ln>
              <a:effectLst/>
            </p:spPr>
            <p:txBody>
              <a:bodyPr/>
              <a:lstStyle/>
              <a:p>
                <a:r>
                  <a:rPr lang="en-US">
                    <a:noFill/>
                  </a:rPr>
                  <a:t> </a:t>
                </a:r>
              </a:p>
            </p:txBody>
          </p:sp>
        </mc:Fallback>
      </mc:AlternateContent>
      <p:sp>
        <p:nvSpPr>
          <p:cNvPr id="60" name="Right Arrow 59">
            <a:extLst>
              <a:ext uri="{FF2B5EF4-FFF2-40B4-BE49-F238E27FC236}">
                <a16:creationId xmlns:a16="http://schemas.microsoft.com/office/drawing/2014/main" id="{87FB57C0-86B2-BCA2-AA1D-BE6F769B7A67}"/>
              </a:ext>
            </a:extLst>
          </p:cNvPr>
          <p:cNvSpPr/>
          <p:nvPr/>
        </p:nvSpPr>
        <p:spPr>
          <a:xfrm>
            <a:off x="3671944" y="4667242"/>
            <a:ext cx="599089" cy="230833"/>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61" name="Right Arrow 60">
            <a:extLst>
              <a:ext uri="{FF2B5EF4-FFF2-40B4-BE49-F238E27FC236}">
                <a16:creationId xmlns:a16="http://schemas.microsoft.com/office/drawing/2014/main" id="{9C8DF0A1-6E36-C2EA-100A-3C0CD9093A53}"/>
              </a:ext>
            </a:extLst>
          </p:cNvPr>
          <p:cNvSpPr/>
          <p:nvPr/>
        </p:nvSpPr>
        <p:spPr>
          <a:xfrm>
            <a:off x="6082665" y="4651347"/>
            <a:ext cx="599089" cy="230833"/>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F4D2BA9-CCAC-CE50-33A7-63A1B7135028}"/>
                  </a:ext>
                </a:extLst>
              </p:cNvPr>
              <p:cNvSpPr txBox="1"/>
              <p:nvPr/>
            </p:nvSpPr>
            <p:spPr>
              <a:xfrm>
                <a:off x="6510222" y="4506197"/>
                <a:ext cx="2805309" cy="4531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𝑣</m:t>
                          </m:r>
                        </m:e>
                        <m: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𝑅</m:t>
                          </m:r>
                        </m:sub>
                      </m:sSub>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𝑉</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=−20 </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𝑉</m:t>
                      </m:r>
                    </m:oMath>
                  </m:oMathPara>
                </a14:m>
                <a:endParaRPr kumimoji="0" lang="en-US" altLang="en-US" b="0" i="0" u="none" strike="noStrike" cap="none" normalizeH="0" baseline="-25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2F4D2BA9-CCAC-CE50-33A7-63A1B7135028}"/>
                  </a:ext>
                </a:extLst>
              </p:cNvPr>
              <p:cNvSpPr txBox="1">
                <a:spLocks noRot="1" noChangeAspect="1" noMove="1" noResize="1" noEditPoints="1" noAdjustHandles="1" noChangeArrowheads="1" noChangeShapeType="1" noTextEdit="1"/>
              </p:cNvSpPr>
              <p:nvPr/>
            </p:nvSpPr>
            <p:spPr>
              <a:xfrm>
                <a:off x="6510222" y="4506197"/>
                <a:ext cx="2805309" cy="453137"/>
              </a:xfrm>
              <a:prstGeom prst="rect">
                <a:avLst/>
              </a:prstGeom>
              <a:blipFill>
                <a:blip r:embed="rId10"/>
                <a:stretch>
                  <a:fillRect b="-21622"/>
                </a:stretch>
              </a:blipFill>
              <a:ln w="12700" cap="flat">
                <a:noFill/>
                <a:miter lim="400000"/>
              </a:ln>
              <a:effectLst/>
            </p:spPr>
            <p:txBody>
              <a:bodyPr/>
              <a:lstStyle/>
              <a:p>
                <a:r>
                  <a:rPr lang="en-US">
                    <a:noFill/>
                  </a:rPr>
                  <a:t> </a:t>
                </a:r>
              </a:p>
            </p:txBody>
          </p:sp>
        </mc:Fallback>
      </mc:AlternateContent>
      <p:sp>
        <p:nvSpPr>
          <p:cNvPr id="66" name="Rounded Rectangle 65">
            <a:extLst>
              <a:ext uri="{FF2B5EF4-FFF2-40B4-BE49-F238E27FC236}">
                <a16:creationId xmlns:a16="http://schemas.microsoft.com/office/drawing/2014/main" id="{89B4844D-8098-BE72-7372-68FA03F39325}"/>
              </a:ext>
            </a:extLst>
          </p:cNvPr>
          <p:cNvSpPr/>
          <p:nvPr/>
        </p:nvSpPr>
        <p:spPr>
          <a:xfrm>
            <a:off x="2192266" y="5236975"/>
            <a:ext cx="3568250" cy="1042702"/>
          </a:xfrm>
          <a:prstGeom prst="roundRect">
            <a:avLst/>
          </a:prstGeom>
          <a:solidFill>
            <a:schemeClr val="accent2">
              <a:lumMod val="40000"/>
              <a:lumOff val="60000"/>
              <a:alpha val="28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0AB87D02-0B46-BC39-DA6E-C2133C0A8D58}"/>
                  </a:ext>
                </a:extLst>
              </p14:cNvPr>
              <p14:cNvContentPartPr/>
              <p14:nvPr/>
            </p14:nvContentPartPr>
            <p14:xfrm>
              <a:off x="7783771" y="2457323"/>
              <a:ext cx="360" cy="360"/>
            </p14:xfrm>
          </p:contentPart>
        </mc:Choice>
        <mc:Fallback xmlns="">
          <p:pic>
            <p:nvPicPr>
              <p:cNvPr id="3" name="Ink 2">
                <a:extLst>
                  <a:ext uri="{FF2B5EF4-FFF2-40B4-BE49-F238E27FC236}">
                    <a16:creationId xmlns:a16="http://schemas.microsoft.com/office/drawing/2014/main" id="{0AB87D02-0B46-BC39-DA6E-C2133C0A8D58}"/>
                  </a:ext>
                </a:extLst>
              </p:cNvPr>
              <p:cNvPicPr/>
              <p:nvPr/>
            </p:nvPicPr>
            <p:blipFill>
              <a:blip r:embed="rId12"/>
              <a:stretch>
                <a:fillRect/>
              </a:stretch>
            </p:blipFill>
            <p:spPr>
              <a:xfrm>
                <a:off x="7748131" y="242132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9B64C8E6-3D22-FD1E-EE93-3239F8144179}"/>
                  </a:ext>
                </a:extLst>
              </p14:cNvPr>
              <p14:cNvContentPartPr/>
              <p14:nvPr/>
            </p14:nvContentPartPr>
            <p14:xfrm>
              <a:off x="7784131" y="2325563"/>
              <a:ext cx="360" cy="360"/>
            </p14:xfrm>
          </p:contentPart>
        </mc:Choice>
        <mc:Fallback xmlns="">
          <p:pic>
            <p:nvPicPr>
              <p:cNvPr id="5" name="Ink 4">
                <a:extLst>
                  <a:ext uri="{FF2B5EF4-FFF2-40B4-BE49-F238E27FC236}">
                    <a16:creationId xmlns:a16="http://schemas.microsoft.com/office/drawing/2014/main" id="{9B64C8E6-3D22-FD1E-EE93-3239F8144179}"/>
                  </a:ext>
                </a:extLst>
              </p:cNvPr>
              <p:cNvPicPr/>
              <p:nvPr/>
            </p:nvPicPr>
            <p:blipFill>
              <a:blip r:embed="rId12"/>
              <a:stretch>
                <a:fillRect/>
              </a:stretch>
            </p:blipFill>
            <p:spPr>
              <a:xfrm>
                <a:off x="7748491" y="228956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ED26E43C-262F-44C5-B1F7-E595F63FF4BE}"/>
                  </a:ext>
                </a:extLst>
              </p14:cNvPr>
              <p14:cNvContentPartPr/>
              <p14:nvPr/>
            </p14:nvContentPartPr>
            <p14:xfrm>
              <a:off x="7769011" y="2449763"/>
              <a:ext cx="360" cy="360"/>
            </p14:xfrm>
          </p:contentPart>
        </mc:Choice>
        <mc:Fallback xmlns="">
          <p:pic>
            <p:nvPicPr>
              <p:cNvPr id="6" name="Ink 5">
                <a:extLst>
                  <a:ext uri="{FF2B5EF4-FFF2-40B4-BE49-F238E27FC236}">
                    <a16:creationId xmlns:a16="http://schemas.microsoft.com/office/drawing/2014/main" id="{ED26E43C-262F-44C5-B1F7-E595F63FF4BE}"/>
                  </a:ext>
                </a:extLst>
              </p:cNvPr>
              <p:cNvPicPr/>
              <p:nvPr/>
            </p:nvPicPr>
            <p:blipFill>
              <a:blip r:embed="rId12"/>
              <a:stretch>
                <a:fillRect/>
              </a:stretch>
            </p:blipFill>
            <p:spPr>
              <a:xfrm>
                <a:off x="7733371" y="2413763"/>
                <a:ext cx="72000" cy="72000"/>
              </a:xfrm>
              <a:prstGeom prst="rect">
                <a:avLst/>
              </a:prstGeom>
            </p:spPr>
          </p:pic>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27988C-784A-D9E4-09BC-AF271E06834F}"/>
                  </a:ext>
                </a:extLst>
              </p:cNvPr>
              <p:cNvSpPr txBox="1"/>
              <p:nvPr/>
            </p:nvSpPr>
            <p:spPr>
              <a:xfrm>
                <a:off x="148094" y="543532"/>
                <a:ext cx="538596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FF0000"/>
                    </a:solidFill>
                  </a:rPr>
                  <a:t>What is you assigned </a:t>
                </a:r>
                <a:r>
                  <a:rPr kumimoji="0" lang="en-US" sz="2400" b="0" i="0" u="none" strike="noStrike" cap="none" spc="0" normalizeH="0" baseline="0" dirty="0">
                    <a:ln>
                      <a:noFill/>
                    </a:ln>
                    <a:solidFill>
                      <a:srgbClr val="FF0000"/>
                    </a:solidFill>
                    <a:effectLst/>
                    <a:uFillTx/>
                    <a:latin typeface="Times New Roman"/>
                    <a:ea typeface="Times New Roman"/>
                    <a:cs typeface="Times New Roman"/>
                    <a:sym typeface="Times New Roman"/>
                  </a:rPr>
                  <a:t>voltage </a:t>
                </a:r>
                <a14:m>
                  <m:oMath xmlns:m="http://schemas.openxmlformats.org/officeDocument/2006/math">
                    <m:sSub>
                      <m:sSubPr>
                        <m:ctrlPr>
                          <a:rPr kumimoji="0" lang="en-US" altLang="en-US" b="0" i="1" u="none" strike="noStrike" cap="none" normalizeH="0" baseline="0" smtClean="0">
                            <a:ln>
                              <a:noFill/>
                            </a:ln>
                            <a:solidFill>
                              <a:srgbClr val="FF0000"/>
                            </a:solidFill>
                            <a:effectLst/>
                            <a:latin typeface="Cambria Math" panose="02040503050406030204" pitchFamily="18" charset="0"/>
                            <a:cs typeface="Times New Roman" panose="02020603050405020304" pitchFamily="18" charset="0"/>
                          </a:rPr>
                        </m:ctrlPr>
                      </m:sSubPr>
                      <m:e>
                        <m:r>
                          <a:rPr kumimoji="0" lang="en-US" altLang="en-US" b="0" i="1" u="none" strike="noStrike" cap="none" normalizeH="0" baseline="0" smtClean="0">
                            <a:ln>
                              <a:noFill/>
                            </a:ln>
                            <a:solidFill>
                              <a:srgbClr val="FF0000"/>
                            </a:solidFill>
                            <a:effectLst/>
                            <a:latin typeface="Cambria Math" panose="02040503050406030204" pitchFamily="18" charset="0"/>
                            <a:cs typeface="Times New Roman" panose="02020603050405020304" pitchFamily="18" charset="0"/>
                          </a:rPr>
                          <m:t>𝑣</m:t>
                        </m:r>
                      </m:e>
                      <m:sub>
                        <m:r>
                          <a:rPr kumimoji="0" lang="en-US" altLang="en-US" b="0" i="1" u="none" strike="noStrike" cap="none" normalizeH="0" baseline="0" smtClean="0">
                            <a:ln>
                              <a:noFill/>
                            </a:ln>
                            <a:solidFill>
                              <a:srgbClr val="FF0000"/>
                            </a:solidFill>
                            <a:effectLst/>
                            <a:latin typeface="Cambria Math" panose="02040503050406030204" pitchFamily="18" charset="0"/>
                            <a:cs typeface="Times New Roman" panose="02020603050405020304" pitchFamily="18" charset="0"/>
                          </a:rPr>
                          <m:t>𝑅</m:t>
                        </m:r>
                      </m:sub>
                    </m:sSub>
                    <m:r>
                      <a:rPr kumimoji="0" lang="en-US" altLang="en-US" b="0" i="1" u="none" strike="noStrike" cap="none" normalizeH="0" baseline="0" smtClean="0">
                        <a:ln>
                          <a:noFill/>
                        </a:ln>
                        <a:solidFill>
                          <a:srgbClr val="FF0000"/>
                        </a:solidFill>
                        <a:effectLst/>
                        <a:latin typeface="Cambria Math" panose="02040503050406030204" pitchFamily="18" charset="0"/>
                        <a:cs typeface="Times New Roman" panose="02020603050405020304" pitchFamily="18" charset="0"/>
                      </a:rPr>
                      <m:t> </m:t>
                    </m:r>
                  </m:oMath>
                </a14:m>
                <a:r>
                  <a:rPr kumimoji="0" lang="en-US" sz="2400" b="0" i="0" u="none" strike="noStrike" cap="none" spc="0" normalizeH="0" baseline="0" dirty="0">
                    <a:ln>
                      <a:noFill/>
                    </a:ln>
                    <a:solidFill>
                      <a:srgbClr val="FF0000"/>
                    </a:solidFill>
                    <a:effectLst/>
                    <a:uFillTx/>
                    <a:latin typeface="Times New Roman"/>
                    <a:ea typeface="Times New Roman"/>
                    <a:cs typeface="Times New Roman"/>
                    <a:sym typeface="Times New Roman"/>
                  </a:rPr>
                  <a:t>as shown.</a:t>
                </a:r>
              </a:p>
            </p:txBody>
          </p:sp>
        </mc:Choice>
        <mc:Fallback xmlns="">
          <p:sp>
            <p:nvSpPr>
              <p:cNvPr id="8" name="TextBox 7">
                <a:extLst>
                  <a:ext uri="{FF2B5EF4-FFF2-40B4-BE49-F238E27FC236}">
                    <a16:creationId xmlns:a16="http://schemas.microsoft.com/office/drawing/2014/main" id="{B427988C-784A-D9E4-09BC-AF271E06834F}"/>
                  </a:ext>
                </a:extLst>
              </p:cNvPr>
              <p:cNvSpPr txBox="1">
                <a:spLocks noRot="1" noChangeAspect="1" noMove="1" noResize="1" noEditPoints="1" noAdjustHandles="1" noChangeArrowheads="1" noChangeShapeType="1" noTextEdit="1"/>
              </p:cNvSpPr>
              <p:nvPr/>
            </p:nvSpPr>
            <p:spPr>
              <a:xfrm>
                <a:off x="148094" y="543532"/>
                <a:ext cx="5385960" cy="461663"/>
              </a:xfrm>
              <a:prstGeom prst="rect">
                <a:avLst/>
              </a:prstGeom>
              <a:blipFill>
                <a:blip r:embed="rId15"/>
                <a:stretch>
                  <a:fillRect l="-2588" t="-10526" r="-1647" b="-28947"/>
                </a:stretch>
              </a:blipFill>
              <a:ln w="12700" cap="flat">
                <a:noFill/>
                <a:miter lim="400000"/>
              </a:ln>
              <a:effectLst/>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0EA362-AF67-C2F5-F02D-0A1E79EE64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83483" y="1239271"/>
            <a:ext cx="2377033" cy="1908969"/>
          </a:xfrm>
          <a:prstGeom prst="rect">
            <a:avLst/>
          </a:prstGeom>
        </p:spPr>
      </p:pic>
      <p:sp>
        <p:nvSpPr>
          <p:cNvPr id="12" name="Right Arrow 11">
            <a:extLst>
              <a:ext uri="{FF2B5EF4-FFF2-40B4-BE49-F238E27FC236}">
                <a16:creationId xmlns:a16="http://schemas.microsoft.com/office/drawing/2014/main" id="{CF4E2BB5-8F89-8231-10D5-2BE3222F12AD}"/>
              </a:ext>
            </a:extLst>
          </p:cNvPr>
          <p:cNvSpPr/>
          <p:nvPr/>
        </p:nvSpPr>
        <p:spPr>
          <a:xfrm>
            <a:off x="2535851" y="2088814"/>
            <a:ext cx="847632" cy="236749"/>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1904385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727841" y="1143001"/>
            <a:ext cx="8153400" cy="1852448"/>
          </a:xfrm>
          <a:prstGeom prst="rect">
            <a:avLst/>
          </a:prstGeom>
        </p:spPr>
        <p:txBody>
          <a:bodyPr lIns="0" tIns="0" rIns="0" bIns="0">
            <a:normAutofit/>
          </a:bodyPr>
          <a:lstStyle/>
          <a:p>
            <a:pPr lvl="0">
              <a:buSzTx/>
              <a:buNone/>
            </a:pPr>
            <a:endParaRPr sz="1400" i="1" dirty="0"/>
          </a:p>
          <a:p>
            <a:pPr marL="381000" lvl="0"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Ohm’s Law </a:t>
            </a:r>
          </a:p>
          <a:p>
            <a:pPr marL="381000" lvl="0"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Kirchhoff's Voltage Law (KVL)</a:t>
            </a:r>
          </a:p>
          <a:p>
            <a:pPr marL="381000" lvl="0"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Kirchhoff's Current Law (KCL)</a:t>
            </a:r>
          </a:p>
          <a:p>
            <a:pPr marL="381000" lvl="0"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Power Conservation Law</a:t>
            </a:r>
          </a:p>
          <a:p>
            <a:pPr marL="0" lvl="0" indent="0">
              <a:buClr>
                <a:srgbClr val="000000"/>
              </a:buClr>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1000" lvl="0" indent="-381000">
              <a:buClr>
                <a:srgbClr val="000000"/>
              </a:buClr>
              <a:buChar char="•"/>
            </a:pPr>
            <a:endParaRPr sz="2000" dirty="0">
              <a:effectLst>
                <a:outerShdw blurRad="12700" dist="25400" dir="2700000" rotWithShape="0">
                  <a:srgbClr val="DDDDDD"/>
                </a:outerShdw>
              </a:effectLst>
              <a:latin typeface="Times New Roman Bold"/>
              <a:ea typeface="Times New Roman Bold"/>
              <a:cs typeface="Times New Roman Bold"/>
              <a:sym typeface="Times New Roman Bo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8"/>
              <p:cNvSpPr>
                <a:spLocks noChangeArrowheads="1"/>
              </p:cNvSpPr>
              <p:nvPr/>
            </p:nvSpPr>
            <p:spPr bwMode="auto">
              <a:xfrm>
                <a:off x="194325" y="375949"/>
                <a:ext cx="8870623" cy="36933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rPr>
                  <a:t>Example: </a:t>
                </a:r>
                <a:r>
                  <a:rPr lang="en-US" altLang="en-US" sz="1800" dirty="0">
                    <a:solidFill>
                      <a:schemeClr val="tx1"/>
                    </a:solidFill>
                    <a:latin typeface="Times" pitchFamily="18" charset="0"/>
                    <a:ea typeface="Times New Roman" panose="02020603050405020304" pitchFamily="18" charset="0"/>
                  </a:rPr>
                  <a:t>Determine the current </a:t>
                </a:r>
                <a14:m>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m:t>
                    </m:r>
                  </m:oMath>
                </a14:m>
                <a:r>
                  <a:rPr lang="en-US" altLang="en-US" sz="1800" dirty="0">
                    <a:solidFill>
                      <a:schemeClr val="tx1"/>
                    </a:solidFill>
                    <a:latin typeface="Times" pitchFamily="18" charset="0"/>
                    <a:ea typeface="Times New Roman" panose="02020603050405020304" pitchFamily="18" charset="0"/>
                  </a:rPr>
                  <a:t> in the resistor.</a:t>
                </a:r>
                <a:endParaRPr kumimoji="0" lang="en-US" altLang="en-US" sz="2800" b="0" i="0" u="none" strike="noStrike" cap="none" normalizeH="0" baseline="0" dirty="0">
                  <a:ln>
                    <a:noFill/>
                  </a:ln>
                  <a:solidFill>
                    <a:schemeClr val="tx1"/>
                  </a:solidFill>
                  <a:effectLst/>
                  <a:latin typeface="Times" pitchFamily="18" charset="0"/>
                </a:endParaRPr>
              </a:p>
            </p:txBody>
          </p:sp>
        </mc:Choice>
        <mc:Fallback xmlns="">
          <p:sp>
            <p:nvSpPr>
              <p:cNvPr id="10" name="Rectangle 8"/>
              <p:cNvSpPr>
                <a:spLocks noRot="1" noChangeAspect="1" noMove="1" noResize="1" noEditPoints="1" noAdjustHandles="1" noChangeArrowheads="1" noChangeShapeType="1" noTextEdit="1"/>
              </p:cNvSpPr>
              <p:nvPr/>
            </p:nvSpPr>
            <p:spPr bwMode="auto">
              <a:xfrm>
                <a:off x="194325" y="375949"/>
                <a:ext cx="8870623" cy="369332"/>
              </a:xfrm>
              <a:prstGeom prst="rect">
                <a:avLst/>
              </a:prstGeom>
              <a:blipFill>
                <a:blip r:embed="rId2"/>
                <a:stretch>
                  <a:fillRect l="-572" t="-6667" b="-2333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2"/>
          <p:cNvSpPr>
            <a:spLocks noChangeArrowheads="1"/>
          </p:cNvSpPr>
          <p:nvPr/>
        </p:nvSpPr>
        <p:spPr bwMode="auto">
          <a:xfrm>
            <a:off x="4382814" y="4720718"/>
            <a:ext cx="810705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Apply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Ohm’s Law</a:t>
            </a:r>
            <a:r>
              <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00" b="0" i="0" u="none" strike="noStrike" cap="none" normalizeH="0" baseline="0" dirty="0">
              <a:ln>
                <a:noFill/>
              </a:ln>
              <a:solidFill>
                <a:schemeClr val="tx1"/>
              </a:solidFill>
              <a:effectLst/>
            </a:endParaRPr>
          </a:p>
        </p:txBody>
      </p:sp>
      <p:sp>
        <p:nvSpPr>
          <p:cNvPr id="12" name="Rectangle 11"/>
          <p:cNvSpPr/>
          <p:nvPr/>
        </p:nvSpPr>
        <p:spPr>
          <a:xfrm>
            <a:off x="4367047" y="3299508"/>
            <a:ext cx="1180131" cy="405367"/>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2267474" y="5670098"/>
                <a:ext cx="6876526" cy="6938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𝑖</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r>
                            <a:rPr lang="en-US" b="0" i="1" dirty="0" smtClean="0">
                              <a:solidFill>
                                <a:srgbClr val="000000"/>
                              </a:solidFill>
                              <a:latin typeface="Cambria Math" panose="02040503050406030204" pitchFamily="18" charset="0"/>
                            </a:rPr>
                            <m:t>𝑉</m:t>
                          </m:r>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𝑅</m:t>
                          </m:r>
                        </m:den>
                      </m:f>
                      <m:r>
                        <a:rPr kumimoji="0" lang="en-US" sz="2400" b="0" i="0"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 </m:t>
                      </m:r>
                      <m:f>
                        <m:f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ctrlPr>
                        </m:fPr>
                        <m:num>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30</m:t>
                          </m:r>
                        </m:num>
                        <m:den>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10</m:t>
                          </m:r>
                        </m:den>
                      </m:f>
                      <m:r>
                        <a:rPr lang="en-US" b="0" i="1" smtClean="0">
                          <a:solidFill>
                            <a:srgbClr val="000000"/>
                          </a:solidFill>
                          <a:latin typeface="Cambria Math" panose="02040503050406030204" pitchFamily="18" charset="0"/>
                          <a:ea typeface="Cambria Math" panose="02040503050406030204" pitchFamily="18" charset="0"/>
                        </a:rPr>
                        <m:t>=</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3 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𝐴</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p:sp>
            <p:nvSpPr>
              <p:cNvPr id="15" name="TextBox 14"/>
              <p:cNvSpPr txBox="1">
                <a:spLocks noRot="1" noChangeAspect="1" noMove="1" noResize="1" noEditPoints="1" noAdjustHandles="1" noChangeArrowheads="1" noChangeShapeType="1" noTextEdit="1"/>
              </p:cNvSpPr>
              <p:nvPr/>
            </p:nvSpPr>
            <p:spPr>
              <a:xfrm>
                <a:off x="2267474" y="5670098"/>
                <a:ext cx="6876526" cy="693844"/>
              </a:xfrm>
              <a:prstGeom prst="rect">
                <a:avLst/>
              </a:prstGeom>
              <a:blipFill>
                <a:blip r:embed="rId3"/>
                <a:stretch>
                  <a:fillRect t="-1786" b="-12500"/>
                </a:stretch>
              </a:blipFill>
              <a:ln w="12700" cap="flat">
                <a:noFill/>
                <a:miter lim="400000"/>
              </a:ln>
              <a:effectLst/>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767218" y="892799"/>
            <a:ext cx="2585779" cy="2706497"/>
          </a:xfrm>
          <a:prstGeom prst="rect">
            <a:avLst/>
          </a:prstGeom>
        </p:spPr>
      </p:pic>
      <p:sp>
        <p:nvSpPr>
          <p:cNvPr id="6" name="TextBox 5">
            <a:extLst>
              <a:ext uri="{FF2B5EF4-FFF2-40B4-BE49-F238E27FC236}">
                <a16:creationId xmlns:a16="http://schemas.microsoft.com/office/drawing/2014/main" id="{744B132D-F85D-BD92-58CC-460DBA1C125B}"/>
              </a:ext>
            </a:extLst>
          </p:cNvPr>
          <p:cNvSpPr txBox="1"/>
          <p:nvPr/>
        </p:nvSpPr>
        <p:spPr>
          <a:xfrm>
            <a:off x="1589769" y="1752285"/>
            <a:ext cx="94067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Times" pitchFamily="18" charset="0"/>
              </a:rPr>
              <a:t>20 V</a:t>
            </a:r>
          </a:p>
        </p:txBody>
      </p:sp>
      <p:sp>
        <p:nvSpPr>
          <p:cNvPr id="8" name="TextBox 7">
            <a:extLst>
              <a:ext uri="{FF2B5EF4-FFF2-40B4-BE49-F238E27FC236}">
                <a16:creationId xmlns:a16="http://schemas.microsoft.com/office/drawing/2014/main" id="{041E347C-8E2D-6066-0BF3-13CB1EA9ED1F}"/>
              </a:ext>
            </a:extLst>
          </p:cNvPr>
          <p:cNvSpPr txBox="1"/>
          <p:nvPr/>
        </p:nvSpPr>
        <p:spPr>
          <a:xfrm>
            <a:off x="1589769" y="2641261"/>
            <a:ext cx="94067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dirty="0">
                <a:latin typeface="Times" pitchFamily="18" charset="0"/>
              </a:rPr>
              <a:t>10 V</a:t>
            </a:r>
            <a:endParaRPr lang="en-US" dirty="0"/>
          </a:p>
        </p:txBody>
      </p:sp>
      <p:sp>
        <p:nvSpPr>
          <p:cNvPr id="17" name="TextBox 16">
            <a:extLst>
              <a:ext uri="{FF2B5EF4-FFF2-40B4-BE49-F238E27FC236}">
                <a16:creationId xmlns:a16="http://schemas.microsoft.com/office/drawing/2014/main" id="{5B5DAEC2-7209-1543-D224-5BA5AE0760F8}"/>
              </a:ext>
            </a:extLst>
          </p:cNvPr>
          <p:cNvSpPr txBox="1"/>
          <p:nvPr/>
        </p:nvSpPr>
        <p:spPr>
          <a:xfrm>
            <a:off x="2732477" y="2489657"/>
            <a:ext cx="940676"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10 </a:t>
            </a:r>
            <a:r>
              <a:rPr lang="el-GR" sz="2000" dirty="0"/>
              <a:t>Ω</a:t>
            </a:r>
            <a:endParaRPr lang="en-US" sz="2000" dirty="0"/>
          </a:p>
        </p:txBody>
      </p:sp>
      <p:sp>
        <p:nvSpPr>
          <p:cNvPr id="18" name="Right Arrow 17">
            <a:extLst>
              <a:ext uri="{FF2B5EF4-FFF2-40B4-BE49-F238E27FC236}">
                <a16:creationId xmlns:a16="http://schemas.microsoft.com/office/drawing/2014/main" id="{BB25FB9B-AE16-52B4-768A-1D2D2981C11B}"/>
              </a:ext>
            </a:extLst>
          </p:cNvPr>
          <p:cNvSpPr/>
          <p:nvPr/>
        </p:nvSpPr>
        <p:spPr>
          <a:xfrm>
            <a:off x="3541986" y="1888198"/>
            <a:ext cx="1650124" cy="601459"/>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19" name="Picture 18">
            <a:extLst>
              <a:ext uri="{FF2B5EF4-FFF2-40B4-BE49-F238E27FC236}">
                <a16:creationId xmlns:a16="http://schemas.microsoft.com/office/drawing/2014/main" id="{B7DF400F-7E2D-1BBF-3B9E-C1B14CD6C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8256" y="976114"/>
            <a:ext cx="2364556" cy="2139757"/>
          </a:xfrm>
          <a:prstGeom prst="rect">
            <a:avLst/>
          </a:prstGeom>
        </p:spPr>
      </p:pic>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B89C0C70-3224-8E12-5042-E9BB79B60988}"/>
                  </a:ext>
                </a:extLst>
              </p:cNvPr>
              <p:cNvSpPr txBox="1"/>
              <p:nvPr/>
            </p:nvSpPr>
            <p:spPr>
              <a:xfrm>
                <a:off x="4367047" y="4353444"/>
                <a:ext cx="475570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𝑉</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𝑉</m:t>
                        </m:r>
                      </m:e>
                      <m:sub>
                        <m:r>
                          <a:rPr lang="en-US" i="1" dirty="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𝑉</m:t>
                        </m:r>
                      </m:e>
                      <m:sub>
                        <m:r>
                          <a:rPr lang="en-US" i="1" dirty="0">
                            <a:solidFill>
                              <a:srgbClr val="000000"/>
                            </a:solidFill>
                            <a:latin typeface="Cambria Math" panose="02040503050406030204" pitchFamily="18" charset="0"/>
                          </a:rPr>
                          <m:t>2</m:t>
                        </m:r>
                      </m:sub>
                    </m:sSub>
                    <m:r>
                      <a:rPr lang="en-US" i="1" dirty="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=20+10=30 </m:t>
                    </m:r>
                    <m:r>
                      <a:rPr lang="en-US" b="0" i="1" dirty="0" smtClean="0">
                        <a:solidFill>
                          <a:srgbClr val="000000"/>
                        </a:solidFill>
                        <a:latin typeface="Cambria Math" panose="02040503050406030204" pitchFamily="18" charset="0"/>
                      </a:rPr>
                      <m:t>𝑉</m:t>
                    </m:r>
                  </m:oMath>
                </a14:m>
                <a:r>
                  <a:rPr lang="en-US" alt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mc:Choice>
        <mc:Fallback>
          <p:sp>
            <p:nvSpPr>
              <p:cNvPr id="21" name="TextBox 20">
                <a:extLst>
                  <a:ext uri="{FF2B5EF4-FFF2-40B4-BE49-F238E27FC236}">
                    <a16:creationId xmlns:a16="http://schemas.microsoft.com/office/drawing/2014/main" id="{B89C0C70-3224-8E12-5042-E9BB79B60988}"/>
                  </a:ext>
                </a:extLst>
              </p:cNvPr>
              <p:cNvSpPr txBox="1">
                <a:spLocks noRot="1" noChangeAspect="1" noMove="1" noResize="1" noEditPoints="1" noAdjustHandles="1" noChangeArrowheads="1" noChangeShapeType="1" noTextEdit="1"/>
              </p:cNvSpPr>
              <p:nvPr/>
            </p:nvSpPr>
            <p:spPr>
              <a:xfrm>
                <a:off x="4367047" y="4353444"/>
                <a:ext cx="4755707" cy="461665"/>
              </a:xfrm>
              <a:prstGeom prst="rect">
                <a:avLst/>
              </a:prstGeom>
              <a:blipFill>
                <a:blip r:embed="rId6"/>
                <a:stretch>
                  <a:fillRect l="-266" b="-18421"/>
                </a:stretch>
              </a:blipFill>
              <a:ln w="12700" cap="flat">
                <a:noFill/>
                <a:miter lim="400000"/>
              </a:ln>
              <a:effectLst/>
            </p:spPr>
            <p:txBody>
              <a:bodyPr/>
              <a:lstStyle/>
              <a:p>
                <a:r>
                  <a:rPr lang="en-US">
                    <a:noFill/>
                  </a:rPr>
                  <a:t> </a:t>
                </a:r>
              </a:p>
            </p:txBody>
          </p:sp>
        </mc:Fallback>
      </mc:AlternateContent>
      <p:sp>
        <p:nvSpPr>
          <p:cNvPr id="3" name="TextBox 2">
            <a:extLst>
              <a:ext uri="{FF2B5EF4-FFF2-40B4-BE49-F238E27FC236}">
                <a16:creationId xmlns:a16="http://schemas.microsoft.com/office/drawing/2014/main" id="{A33CB343-9027-2B0C-7FAF-8E99EEFD248E}"/>
              </a:ext>
            </a:extLst>
          </p:cNvPr>
          <p:cNvSpPr txBox="1"/>
          <p:nvPr/>
        </p:nvSpPr>
        <p:spPr>
          <a:xfrm>
            <a:off x="4382814" y="3757496"/>
            <a:ext cx="4761186"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Since the two voltage sources are in series, we can combine them into one voltage source.</a:t>
            </a:r>
            <a:endParaRPr lang="en-US" sz="1600" dirty="0"/>
          </a:p>
        </p:txBody>
      </p:sp>
    </p:spTree>
    <p:extLst>
      <p:ext uri="{BB962C8B-B14F-4D97-AF65-F5344CB8AC3E}">
        <p14:creationId xmlns:p14="http://schemas.microsoft.com/office/powerpoint/2010/main" val="37581283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BB8AE6-541B-CA4B-86FD-2C615E6E0CA6}"/>
              </a:ext>
            </a:extLst>
          </p:cNvPr>
          <p:cNvSpPr/>
          <p:nvPr/>
        </p:nvSpPr>
        <p:spPr>
          <a:xfrm>
            <a:off x="3714948" y="307247"/>
            <a:ext cx="1346844" cy="461665"/>
          </a:xfrm>
          <a:prstGeom prst="rect">
            <a:avLst/>
          </a:prstGeom>
        </p:spPr>
        <p:txBody>
          <a:bodyPr wrap="none">
            <a:spAutoFit/>
          </a:bodyPr>
          <a:lstStyle/>
          <a:p>
            <a:pPr algn="l" rtl="0"/>
            <a:r>
              <a:rPr lang="en-US" b="1" dirty="0"/>
              <a:t>Example</a:t>
            </a:r>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E8FBFAE-0848-0641-B4F3-5B343E2CA55F}"/>
                  </a:ext>
                </a:extLst>
              </p:cNvPr>
              <p:cNvSpPr/>
              <p:nvPr/>
            </p:nvSpPr>
            <p:spPr>
              <a:xfrm>
                <a:off x="347240" y="1231529"/>
                <a:ext cx="8958805" cy="1200329"/>
              </a:xfrm>
              <a:prstGeom prst="rect">
                <a:avLst/>
              </a:prstGeom>
            </p:spPr>
            <p:txBody>
              <a:bodyPr wrap="square">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Given the circuit shown, apply KVL to find:</a:t>
                </a:r>
              </a:p>
              <a:p>
                <a:pPr marL="0" marR="0">
                  <a:spcBef>
                    <a:spcPts val="0"/>
                  </a:spcBef>
                  <a:spcAft>
                    <a:spcPts val="0"/>
                  </a:spcAft>
                </a:pPr>
                <a:r>
                  <a:rPr lang="en-US" dirty="0">
                    <a:latin typeface="Times New Roman" panose="02020603050405020304" pitchFamily="18" charset="0"/>
                    <a:ea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rPr>
                  <a:t>The current </a:t>
                </a:r>
                <a14:m>
                  <m:oMath xmlns:m="http://schemas.openxmlformats.org/officeDocument/2006/math">
                    <m:sSub>
                      <m:sSubPr>
                        <m:ctrlPr>
                          <a:rPr lang="en-US" i="1">
                            <a:solidFill>
                              <a:srgbClr val="FF0000"/>
                            </a:solidFill>
                            <a:latin typeface="Cambria Math" panose="02040503050406030204" pitchFamily="18" charset="0"/>
                            <a:ea typeface="Times New Roman" panose="02020603050405020304" pitchFamily="18" charset="0"/>
                          </a:rPr>
                        </m:ctrlPr>
                      </m:sSubPr>
                      <m:e>
                        <m:r>
                          <a:rPr lang="en-US" i="1">
                            <a:solidFill>
                              <a:srgbClr val="FF0000"/>
                            </a:solidFill>
                            <a:latin typeface="Cambria Math" panose="02040503050406030204" pitchFamily="18" charset="0"/>
                            <a:ea typeface="Times New Roman" panose="02020603050405020304" pitchFamily="18" charset="0"/>
                          </a:rPr>
                          <m:t>𝑖</m:t>
                        </m:r>
                      </m:e>
                      <m:sub>
                        <m:r>
                          <a:rPr lang="en-US" i="1">
                            <a:solidFill>
                              <a:srgbClr val="FF0000"/>
                            </a:solidFill>
                            <a:latin typeface="Cambria Math" panose="02040503050406030204" pitchFamily="18" charset="0"/>
                            <a:ea typeface="Times New Roman" panose="02020603050405020304" pitchFamily="18" charset="0"/>
                          </a:rPr>
                          <m:t>𝑥</m:t>
                        </m:r>
                      </m:sub>
                    </m:sSub>
                    <m:r>
                      <a:rPr lang="en-US" i="1">
                        <a:solidFill>
                          <a:srgbClr val="FF0000"/>
                        </a:solidFill>
                        <a:latin typeface="Cambria Math" panose="02040503050406030204" pitchFamily="18" charset="0"/>
                        <a:ea typeface="Times New Roman" panose="02020603050405020304" pitchFamily="18" charset="0"/>
                      </a:rPr>
                      <m:t> </m:t>
                    </m:r>
                  </m:oMath>
                </a14:m>
                <a:endParaRPr lang="en-US" dirty="0">
                  <a:solidFill>
                    <a:srgbClr val="FF000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FF0000"/>
                    </a:solidFill>
                    <a:latin typeface="Times New Roman" panose="02020603050405020304" pitchFamily="18" charset="0"/>
                    <a:ea typeface="Times New Roman" panose="02020603050405020304" pitchFamily="18" charset="0"/>
                  </a:rPr>
                  <a:t>	The voltage </a:t>
                </a:r>
                <a14:m>
                  <m:oMath xmlns:m="http://schemas.openxmlformats.org/officeDocument/2006/math">
                    <m:sSub>
                      <m:sSubPr>
                        <m:ctrlPr>
                          <a:rPr lang="en-US" i="1">
                            <a:solidFill>
                              <a:srgbClr val="FF0000"/>
                            </a:solidFill>
                            <a:latin typeface="Cambria Math" panose="02040503050406030204" pitchFamily="18" charset="0"/>
                            <a:ea typeface="Times New Roman" panose="02020603050405020304" pitchFamily="18" charset="0"/>
                          </a:rPr>
                        </m:ctrlPr>
                      </m:sSubPr>
                      <m:e>
                        <m:r>
                          <a:rPr lang="en-US" i="1">
                            <a:solidFill>
                              <a:srgbClr val="FF0000"/>
                            </a:solidFill>
                            <a:latin typeface="Cambria Math" panose="02040503050406030204" pitchFamily="18" charset="0"/>
                            <a:ea typeface="Times New Roman" panose="02020603050405020304" pitchFamily="18" charset="0"/>
                          </a:rPr>
                          <m:t>𝑣</m:t>
                        </m:r>
                      </m:e>
                      <m:sub>
                        <m:r>
                          <a:rPr lang="en-US" i="1">
                            <a:solidFill>
                              <a:srgbClr val="FF0000"/>
                            </a:solidFill>
                            <a:latin typeface="Cambria Math" panose="02040503050406030204" pitchFamily="18" charset="0"/>
                            <a:ea typeface="Times New Roman" panose="02020603050405020304" pitchFamily="18" charset="0"/>
                          </a:rPr>
                          <m:t>𝑥</m:t>
                        </m:r>
                      </m:sub>
                    </m:sSub>
                  </m:oMath>
                </a14:m>
                <a:r>
                  <a:rPr lang="en-US" dirty="0">
                    <a:solidFill>
                      <a:srgbClr val="FF0000"/>
                    </a:solidFill>
                    <a:latin typeface="Times New Roman" panose="02020603050405020304" pitchFamily="18" charset="0"/>
                    <a:ea typeface="Times New Roman" panose="02020603050405020304" pitchFamily="18" charset="0"/>
                  </a:rPr>
                  <a:t>.</a:t>
                </a:r>
              </a:p>
            </p:txBody>
          </p:sp>
        </mc:Choice>
        <mc:Fallback xmlns="">
          <p:sp>
            <p:nvSpPr>
              <p:cNvPr id="7" name="Rectangle 6">
                <a:extLst>
                  <a:ext uri="{FF2B5EF4-FFF2-40B4-BE49-F238E27FC236}">
                    <a16:creationId xmlns:a16="http://schemas.microsoft.com/office/drawing/2014/main" id="{4E8FBFAE-0848-0641-B4F3-5B343E2CA55F}"/>
                  </a:ext>
                </a:extLst>
              </p:cNvPr>
              <p:cNvSpPr>
                <a:spLocks noRot="1" noChangeAspect="1" noMove="1" noResize="1" noEditPoints="1" noAdjustHandles="1" noChangeArrowheads="1" noChangeShapeType="1" noTextEdit="1"/>
              </p:cNvSpPr>
              <p:nvPr/>
            </p:nvSpPr>
            <p:spPr>
              <a:xfrm>
                <a:off x="347240" y="1231529"/>
                <a:ext cx="8958805" cy="1200329"/>
              </a:xfrm>
              <a:prstGeom prst="rect">
                <a:avLst/>
              </a:prstGeom>
              <a:blipFill>
                <a:blip r:embed="rId2"/>
                <a:stretch>
                  <a:fillRect l="-990" t="-3158" b="-11579"/>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0F648F0-1EDA-6643-AF0F-3275DE0F9941}"/>
              </a:ext>
            </a:extLst>
          </p:cNvPr>
          <p:cNvPicPr/>
          <p:nvPr/>
        </p:nvPicPr>
        <p:blipFill>
          <a:blip r:embed="rId3"/>
          <a:stretch>
            <a:fillRect/>
          </a:stretch>
        </p:blipFill>
        <p:spPr>
          <a:xfrm>
            <a:off x="472536" y="2894475"/>
            <a:ext cx="4099464" cy="2314410"/>
          </a:xfrm>
          <a:prstGeom prst="rect">
            <a:avLst/>
          </a:prstGeom>
        </p:spPr>
      </p:pic>
      <p:graphicFrame>
        <p:nvGraphicFramePr>
          <p:cNvPr id="12" name="Table 11">
            <a:extLst>
              <a:ext uri="{FF2B5EF4-FFF2-40B4-BE49-F238E27FC236}">
                <a16:creationId xmlns:a16="http://schemas.microsoft.com/office/drawing/2014/main" id="{CE6B5853-D592-2748-BA80-9844BAE27796}"/>
              </a:ext>
            </a:extLst>
          </p:cNvPr>
          <p:cNvGraphicFramePr>
            <a:graphicFrameLocks noGrp="1"/>
          </p:cNvGraphicFramePr>
          <p:nvPr/>
        </p:nvGraphicFramePr>
        <p:xfrm>
          <a:off x="5144957" y="2904105"/>
          <a:ext cx="3105662" cy="2722367"/>
        </p:xfrm>
        <a:graphic>
          <a:graphicData uri="http://schemas.openxmlformats.org/drawingml/2006/table">
            <a:tbl>
              <a:tblPr firstRow="1" firstCol="1" bandRow="1">
                <a:tableStyleId>{5940675A-B579-460E-94D1-54222C63F5DA}</a:tableStyleId>
              </a:tblPr>
              <a:tblGrid>
                <a:gridCol w="1352625">
                  <a:extLst>
                    <a:ext uri="{9D8B030D-6E8A-4147-A177-3AD203B41FA5}">
                      <a16:colId xmlns:a16="http://schemas.microsoft.com/office/drawing/2014/main" val="3929256067"/>
                    </a:ext>
                  </a:extLst>
                </a:gridCol>
                <a:gridCol w="874279">
                  <a:extLst>
                    <a:ext uri="{9D8B030D-6E8A-4147-A177-3AD203B41FA5}">
                      <a16:colId xmlns:a16="http://schemas.microsoft.com/office/drawing/2014/main" val="1609472424"/>
                    </a:ext>
                  </a:extLst>
                </a:gridCol>
                <a:gridCol w="878758">
                  <a:extLst>
                    <a:ext uri="{9D8B030D-6E8A-4147-A177-3AD203B41FA5}">
                      <a16:colId xmlns:a16="http://schemas.microsoft.com/office/drawing/2014/main" val="3554180466"/>
                    </a:ext>
                  </a:extLst>
                </a:gridCol>
              </a:tblGrid>
              <a:tr h="680591">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Default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661210"/>
                  </a:ext>
                </a:extLst>
              </a:tr>
              <a:tr h="340296">
                <a:tc>
                  <a:txBody>
                    <a:bodyPr/>
                    <a:lstStyle/>
                    <a:p>
                      <a:pPr marL="0" marR="0" algn="ctr">
                        <a:spcBef>
                          <a:spcPts val="0"/>
                        </a:spcBef>
                        <a:spcAft>
                          <a:spcPts val="0"/>
                        </a:spcAft>
                      </a:pPr>
                      <a:r>
                        <a:rPr lang="en-US" sz="1200">
                          <a:effectLst/>
                        </a:rPr>
                        <a:t>Variables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Values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Unit</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813035"/>
                  </a:ext>
                </a:extLst>
              </a:tr>
              <a:tr h="340296">
                <a:tc>
                  <a:txBody>
                    <a:bodyPr/>
                    <a:lstStyle/>
                    <a:p>
                      <a:pPr marL="0" marR="0" algn="ctr">
                        <a:spcBef>
                          <a:spcPts val="0"/>
                        </a:spcBef>
                        <a:spcAft>
                          <a:spcPts val="0"/>
                        </a:spcAft>
                      </a:pPr>
                      <a:r>
                        <a:rPr lang="en-US" sz="1200">
                          <a:effectLst/>
                        </a:rPr>
                        <a:t>R</a:t>
                      </a:r>
                      <a:r>
                        <a:rPr lang="en-US" sz="1200" baseline="-250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Ω</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1077742"/>
                  </a:ext>
                </a:extLst>
              </a:tr>
              <a:tr h="340296">
                <a:tc>
                  <a:txBody>
                    <a:bodyPr/>
                    <a:lstStyle/>
                    <a:p>
                      <a:pPr marL="0" marR="0" algn="ctr">
                        <a:spcBef>
                          <a:spcPts val="0"/>
                        </a:spcBef>
                        <a:spcAft>
                          <a:spcPts val="0"/>
                        </a:spcAft>
                      </a:pPr>
                      <a:r>
                        <a:rPr lang="en-US" sz="1200">
                          <a:effectLst/>
                        </a:rPr>
                        <a:t>R</a:t>
                      </a:r>
                      <a:r>
                        <a:rPr lang="en-US" sz="1200" baseline="-250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Ω</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1014273"/>
                  </a:ext>
                </a:extLst>
              </a:tr>
              <a:tr h="340296">
                <a:tc>
                  <a:txBody>
                    <a:bodyPr/>
                    <a:lstStyle/>
                    <a:p>
                      <a:pPr marL="0" marR="0" algn="ctr">
                        <a:spcBef>
                          <a:spcPts val="0"/>
                        </a:spcBef>
                        <a:spcAft>
                          <a:spcPts val="0"/>
                        </a:spcAft>
                      </a:pPr>
                      <a:r>
                        <a:rPr lang="en-US" sz="1200">
                          <a:effectLst/>
                        </a:rPr>
                        <a:t>R</a:t>
                      </a:r>
                      <a:r>
                        <a:rPr lang="en-US" sz="1200" baseline="-250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Ω</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5360474"/>
                  </a:ext>
                </a:extLst>
              </a:tr>
              <a:tr h="340296">
                <a:tc>
                  <a:txBody>
                    <a:bodyPr/>
                    <a:lstStyle/>
                    <a:p>
                      <a:pPr marL="0" marR="0" algn="ctr">
                        <a:spcBef>
                          <a:spcPts val="0"/>
                        </a:spcBef>
                        <a:spcAft>
                          <a:spcPts val="0"/>
                        </a:spcAft>
                      </a:pPr>
                      <a:r>
                        <a:rPr lang="en-US" sz="1200">
                          <a:effectLst/>
                        </a:rPr>
                        <a:t>R</a:t>
                      </a:r>
                      <a:r>
                        <a:rPr lang="en-US" sz="1200" baseline="-250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Ω</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9680976"/>
                  </a:ext>
                </a:extLst>
              </a:tr>
              <a:tr h="340296">
                <a:tc>
                  <a:txBody>
                    <a:bodyPr/>
                    <a:lstStyle/>
                    <a:p>
                      <a:pPr marL="0" marR="0" algn="ctr">
                        <a:spcBef>
                          <a:spcPts val="0"/>
                        </a:spcBef>
                        <a:spcAft>
                          <a:spcPts val="0"/>
                        </a:spcAft>
                      </a:pPr>
                      <a:r>
                        <a:rPr lang="en-US" sz="1200">
                          <a:effectLst/>
                        </a:rPr>
                        <a:t>V</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V</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3203596"/>
                  </a:ext>
                </a:extLst>
              </a:tr>
            </a:tbl>
          </a:graphicData>
        </a:graphic>
      </p:graphicFrame>
      <p:grpSp>
        <p:nvGrpSpPr>
          <p:cNvPr id="4" name="Group 3">
            <a:extLst>
              <a:ext uri="{FF2B5EF4-FFF2-40B4-BE49-F238E27FC236}">
                <a16:creationId xmlns:a16="http://schemas.microsoft.com/office/drawing/2014/main" id="{AE9133B8-7B3A-4A4C-83BF-E9E481AD9190}"/>
              </a:ext>
            </a:extLst>
          </p:cNvPr>
          <p:cNvGrpSpPr/>
          <p:nvPr/>
        </p:nvGrpSpPr>
        <p:grpSpPr>
          <a:xfrm>
            <a:off x="3456013" y="3457443"/>
            <a:ext cx="118440" cy="116280"/>
            <a:chOff x="3456013" y="3457443"/>
            <a:chExt cx="118440" cy="116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0256575-2AA6-DB43-98A1-77CAF5C90864}"/>
                    </a:ext>
                  </a:extLst>
                </p14:cNvPr>
                <p14:cNvContentPartPr/>
                <p14:nvPr/>
              </p14:nvContentPartPr>
              <p14:xfrm>
                <a:off x="3456013" y="3511083"/>
                <a:ext cx="118440" cy="6120"/>
              </p14:xfrm>
            </p:contentPart>
          </mc:Choice>
          <mc:Fallback xmlns="">
            <p:pic>
              <p:nvPicPr>
                <p:cNvPr id="2" name="Ink 1">
                  <a:extLst>
                    <a:ext uri="{FF2B5EF4-FFF2-40B4-BE49-F238E27FC236}">
                      <a16:creationId xmlns:a16="http://schemas.microsoft.com/office/drawing/2014/main" id="{B0256575-2AA6-DB43-98A1-77CAF5C90864}"/>
                    </a:ext>
                  </a:extLst>
                </p:cNvPr>
                <p:cNvPicPr/>
                <p:nvPr/>
              </p:nvPicPr>
              <p:blipFill>
                <a:blip r:embed="rId5"/>
                <a:stretch>
                  <a:fillRect/>
                </a:stretch>
              </p:blipFill>
              <p:spPr>
                <a:xfrm>
                  <a:off x="3447373" y="3502443"/>
                  <a:ext cx="136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8B92CE2-6C20-BE41-8331-C1808C871261}"/>
                    </a:ext>
                  </a:extLst>
                </p14:cNvPr>
                <p14:cNvContentPartPr/>
                <p14:nvPr/>
              </p14:nvContentPartPr>
              <p14:xfrm>
                <a:off x="3526573" y="3457443"/>
                <a:ext cx="8280" cy="116280"/>
              </p14:xfrm>
            </p:contentPart>
          </mc:Choice>
          <mc:Fallback xmlns="">
            <p:pic>
              <p:nvPicPr>
                <p:cNvPr id="3" name="Ink 2">
                  <a:extLst>
                    <a:ext uri="{FF2B5EF4-FFF2-40B4-BE49-F238E27FC236}">
                      <a16:creationId xmlns:a16="http://schemas.microsoft.com/office/drawing/2014/main" id="{88B92CE2-6C20-BE41-8331-C1808C871261}"/>
                    </a:ext>
                  </a:extLst>
                </p:cNvPr>
                <p:cNvPicPr/>
                <p:nvPr/>
              </p:nvPicPr>
              <p:blipFill>
                <a:blip r:embed="rId7"/>
                <a:stretch>
                  <a:fillRect/>
                </a:stretch>
              </p:blipFill>
              <p:spPr>
                <a:xfrm>
                  <a:off x="3517933" y="3448803"/>
                  <a:ext cx="2592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CB3F8F8-4E98-DB4F-B9CF-F1D92B482033}"/>
                  </a:ext>
                </a:extLst>
              </p14:cNvPr>
              <p14:cNvContentPartPr/>
              <p14:nvPr/>
            </p14:nvContentPartPr>
            <p14:xfrm>
              <a:off x="1275493" y="4823643"/>
              <a:ext cx="102600" cy="360"/>
            </p14:xfrm>
          </p:contentPart>
        </mc:Choice>
        <mc:Fallback xmlns="">
          <p:pic>
            <p:nvPicPr>
              <p:cNvPr id="5" name="Ink 4">
                <a:extLst>
                  <a:ext uri="{FF2B5EF4-FFF2-40B4-BE49-F238E27FC236}">
                    <a16:creationId xmlns:a16="http://schemas.microsoft.com/office/drawing/2014/main" id="{FCB3F8F8-4E98-DB4F-B9CF-F1D92B482033}"/>
                  </a:ext>
                </a:extLst>
              </p:cNvPr>
              <p:cNvPicPr/>
              <p:nvPr/>
            </p:nvPicPr>
            <p:blipFill>
              <a:blip r:embed="rId9"/>
              <a:stretch>
                <a:fillRect/>
              </a:stretch>
            </p:blipFill>
            <p:spPr>
              <a:xfrm>
                <a:off x="1266493" y="4814643"/>
                <a:ext cx="120240" cy="18000"/>
              </a:xfrm>
              <a:prstGeom prst="rect">
                <a:avLst/>
              </a:prstGeom>
            </p:spPr>
          </p:pic>
        </mc:Fallback>
      </mc:AlternateContent>
    </p:spTree>
    <p:extLst>
      <p:ext uri="{BB962C8B-B14F-4D97-AF65-F5344CB8AC3E}">
        <p14:creationId xmlns:p14="http://schemas.microsoft.com/office/powerpoint/2010/main" val="15481261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BB8AE6-541B-CA4B-86FD-2C615E6E0CA6}"/>
              </a:ext>
            </a:extLst>
          </p:cNvPr>
          <p:cNvSpPr/>
          <p:nvPr/>
        </p:nvSpPr>
        <p:spPr>
          <a:xfrm>
            <a:off x="2543932" y="275684"/>
            <a:ext cx="4440639" cy="461665"/>
          </a:xfrm>
          <a:prstGeom prst="rect">
            <a:avLst/>
          </a:prstGeom>
        </p:spPr>
        <p:txBody>
          <a:bodyPr wrap="none">
            <a:spAutoFit/>
          </a:bodyPr>
          <a:lstStyle/>
          <a:p>
            <a:pPr algn="l" rtl="0"/>
            <a:r>
              <a:rPr lang="en-US" b="1" dirty="0"/>
              <a:t>Solution A: </a:t>
            </a:r>
            <a:r>
              <a:rPr lang="en-US" b="1" dirty="0">
                <a:latin typeface="Times New Roman" panose="02020603050405020304" pitchFamily="18" charset="0"/>
                <a:ea typeface="Times New Roman" panose="02020603050405020304" pitchFamily="18" charset="0"/>
              </a:rPr>
              <a:t>clockwise direction: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118C83-D50E-A14C-A56B-8CE719656F8F}"/>
                  </a:ext>
                </a:extLst>
              </p:cNvPr>
              <p:cNvSpPr/>
              <p:nvPr/>
            </p:nvSpPr>
            <p:spPr>
              <a:xfrm>
                <a:off x="503498" y="1195860"/>
                <a:ext cx="7969169" cy="830997"/>
              </a:xfrm>
              <a:prstGeom prst="rect">
                <a:avLst/>
              </a:prstGeom>
            </p:spPr>
            <p:txBody>
              <a:bodyPr wrap="square">
                <a:spAutoFit/>
              </a:bodyPr>
              <a:lstStyle/>
              <a:p>
                <a:pPr algn="l" rtl="0"/>
                <a:r>
                  <a:rPr lang="en-US" dirty="0">
                    <a:latin typeface="Times New Roman" panose="02020603050405020304" pitchFamily="18" charset="0"/>
                    <a:ea typeface="Times New Roman" panose="02020603050405020304" pitchFamily="18" charset="0"/>
                  </a:rPr>
                  <a:t>First we need to find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r>
                      <a:rPr lang="en-US" b="0" i="0" smtClean="0">
                        <a:latin typeface="Cambria Math" panose="02040503050406030204" pitchFamily="18" charset="0"/>
                      </a:rPr>
                      <m:t>.</m:t>
                    </m:r>
                  </m:oMath>
                </a14:m>
                <a:endParaRPr lang="en-US" dirty="0">
                  <a:latin typeface="Times New Roman" panose="02020603050405020304" pitchFamily="18" charset="0"/>
                  <a:ea typeface="Times New Roman" panose="02020603050405020304" pitchFamily="18" charset="0"/>
                </a:endParaRPr>
              </a:p>
              <a:p>
                <a:pPr algn="l" rtl="0"/>
                <a:r>
                  <a:rPr lang="en-US" dirty="0">
                    <a:latin typeface="Times New Roman" panose="02020603050405020304" pitchFamily="18" charset="0"/>
                    <a:ea typeface="Times New Roman" panose="02020603050405020304" pitchFamily="18" charset="0"/>
                  </a:rPr>
                  <a:t>Assign voltage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𝑎𝑛𝑑</m:t>
                    </m:r>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4</m:t>
                        </m:r>
                      </m:sub>
                    </m:sSub>
                  </m:oMath>
                </a14:m>
                <a:r>
                  <a:rPr lang="en-US" dirty="0">
                    <a:latin typeface="Times New Roman" panose="02020603050405020304" pitchFamily="18" charset="0"/>
                    <a:ea typeface="Times New Roman" panose="02020603050405020304" pitchFamily="18" charset="0"/>
                  </a:rPr>
                  <a:t> as shown </a:t>
                </a:r>
                <a:endParaRPr lang="en-US" dirty="0"/>
              </a:p>
            </p:txBody>
          </p:sp>
        </mc:Choice>
        <mc:Fallback xmlns="">
          <p:sp>
            <p:nvSpPr>
              <p:cNvPr id="2" name="Rectangle 1">
                <a:extLst>
                  <a:ext uri="{FF2B5EF4-FFF2-40B4-BE49-F238E27FC236}">
                    <a16:creationId xmlns:a16="http://schemas.microsoft.com/office/drawing/2014/main" id="{96118C83-D50E-A14C-A56B-8CE719656F8F}"/>
                  </a:ext>
                </a:extLst>
              </p:cNvPr>
              <p:cNvSpPr>
                <a:spLocks noRot="1" noChangeAspect="1" noMove="1" noResize="1" noEditPoints="1" noAdjustHandles="1" noChangeArrowheads="1" noChangeShapeType="1" noTextEdit="1"/>
              </p:cNvSpPr>
              <p:nvPr/>
            </p:nvSpPr>
            <p:spPr>
              <a:xfrm>
                <a:off x="503498" y="1195860"/>
                <a:ext cx="7969169" cy="830997"/>
              </a:xfrm>
              <a:prstGeom prst="rect">
                <a:avLst/>
              </a:prstGeom>
              <a:blipFill>
                <a:blip r:embed="rId2"/>
                <a:stretch>
                  <a:fillRect l="-1115" t="-4478" b="-149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52C2151-10CB-D14A-85BE-066CB68B966C}"/>
              </a:ext>
            </a:extLst>
          </p:cNvPr>
          <p:cNvPicPr/>
          <p:nvPr/>
        </p:nvPicPr>
        <p:blipFill>
          <a:blip r:embed="rId3"/>
          <a:stretch>
            <a:fillRect/>
          </a:stretch>
        </p:blipFill>
        <p:spPr>
          <a:xfrm>
            <a:off x="383386" y="2068389"/>
            <a:ext cx="4241330" cy="2379176"/>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0E82E50-589A-8340-BC69-561C7797DC0B}"/>
                  </a:ext>
                </a:extLst>
              </p:cNvPr>
              <p:cNvSpPr/>
              <p:nvPr/>
            </p:nvSpPr>
            <p:spPr>
              <a:xfrm>
                <a:off x="4354706" y="2528422"/>
                <a:ext cx="4572000" cy="1569660"/>
              </a:xfrm>
              <a:prstGeom prst="rect">
                <a:avLst/>
              </a:prstGeom>
            </p:spPr>
            <p:txBody>
              <a:bodyPr>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Apply KVL equation moving in the </a:t>
                </a:r>
                <a:r>
                  <a:rPr lang="en-US" u="sng" dirty="0">
                    <a:solidFill>
                      <a:srgbClr val="FF0000"/>
                    </a:solidFill>
                    <a:latin typeface="Times New Roman" panose="02020603050405020304" pitchFamily="18" charset="0"/>
                    <a:ea typeface="Times New Roman" panose="02020603050405020304" pitchFamily="18" charset="0"/>
                  </a:rPr>
                  <a:t>clockwise direction:</a:t>
                </a:r>
              </a:p>
              <a:p>
                <a:pPr marL="0" marR="0">
                  <a:spcBef>
                    <a:spcPts val="0"/>
                  </a:spcBef>
                  <a:spcAft>
                    <a:spcPts val="0"/>
                  </a:spcAft>
                </a:pPr>
                <a:r>
                  <a:rPr lang="en-US" dirty="0">
                    <a:latin typeface="Times New Roman" panose="02020603050405020304" pitchFamily="18" charset="0"/>
                    <a:ea typeface="Times New Roman" panose="02020603050405020304" pitchFamily="18" charset="0"/>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𝑉</m:t>
                      </m:r>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3</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4</m:t>
                          </m:r>
                        </m:sub>
                      </m:sSub>
                      <m:r>
                        <a:rPr lang="en-US" i="1">
                          <a:latin typeface="Cambria Math" panose="02040503050406030204" pitchFamily="18" charset="0"/>
                          <a:ea typeface="Times New Roman" panose="02020603050405020304" pitchFamily="18" charset="0"/>
                        </a:rPr>
                        <m:t>=0</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10E82E50-589A-8340-BC69-561C7797DC0B}"/>
                  </a:ext>
                </a:extLst>
              </p:cNvPr>
              <p:cNvSpPr>
                <a:spLocks noRot="1" noChangeAspect="1" noMove="1" noResize="1" noEditPoints="1" noAdjustHandles="1" noChangeArrowheads="1" noChangeShapeType="1" noTextEdit="1"/>
              </p:cNvSpPr>
              <p:nvPr/>
            </p:nvSpPr>
            <p:spPr>
              <a:xfrm>
                <a:off x="4354706" y="2528422"/>
                <a:ext cx="4572000" cy="1569660"/>
              </a:xfrm>
              <a:prstGeom prst="rect">
                <a:avLst/>
              </a:prstGeom>
              <a:blipFill>
                <a:blip r:embed="rId4"/>
                <a:stretch>
                  <a:fillRect l="-1939" t="-2400" r="-2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20FC8A4-A7D0-DA4E-A0C3-A24FD30A75BC}"/>
                  </a:ext>
                </a:extLst>
              </p:cNvPr>
              <p:cNvSpPr/>
              <p:nvPr/>
            </p:nvSpPr>
            <p:spPr>
              <a:xfrm>
                <a:off x="0" y="4703023"/>
                <a:ext cx="7066355" cy="461665"/>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𝑉</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4</m:t>
                          </m:r>
                        </m:sub>
                      </m:sSub>
                      <m:r>
                        <a:rPr lang="en-US" i="0">
                          <a:latin typeface="Cambria Math" panose="02040503050406030204" pitchFamily="18" charset="0"/>
                        </a:rPr>
                        <m:t>=0</m:t>
                      </m:r>
                    </m:oMath>
                  </m:oMathPara>
                </a14:m>
                <a:endParaRPr lang="en-US" dirty="0"/>
              </a:p>
            </p:txBody>
          </p:sp>
        </mc:Choice>
        <mc:Fallback xmlns="">
          <p:sp>
            <p:nvSpPr>
              <p:cNvPr id="5" name="Rectangle 4">
                <a:extLst>
                  <a:ext uri="{FF2B5EF4-FFF2-40B4-BE49-F238E27FC236}">
                    <a16:creationId xmlns:a16="http://schemas.microsoft.com/office/drawing/2014/main" id="{E20FC8A4-A7D0-DA4E-A0C3-A24FD30A75BC}"/>
                  </a:ext>
                </a:extLst>
              </p:cNvPr>
              <p:cNvSpPr>
                <a:spLocks noRot="1" noChangeAspect="1" noMove="1" noResize="1" noEditPoints="1" noAdjustHandles="1" noChangeArrowheads="1" noChangeShapeType="1" noTextEdit="1"/>
              </p:cNvSpPr>
              <p:nvPr/>
            </p:nvSpPr>
            <p:spPr>
              <a:xfrm>
                <a:off x="0" y="4703023"/>
                <a:ext cx="7066355" cy="461665"/>
              </a:xfrm>
              <a:prstGeom prst="rect">
                <a:avLst/>
              </a:prstGeom>
              <a:blipFill>
                <a:blip r:embed="rId5"/>
                <a:stretch>
                  <a:fillRect b="-1842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92A41EB1-0970-3D4A-B0C5-AA55C522FEF2}"/>
              </a:ext>
            </a:extLst>
          </p:cNvPr>
          <p:cNvSpPr/>
          <p:nvPr/>
        </p:nvSpPr>
        <p:spPr>
          <a:xfrm>
            <a:off x="912643" y="4190696"/>
            <a:ext cx="2364750" cy="461665"/>
          </a:xfrm>
          <a:prstGeom prst="rect">
            <a:avLst/>
          </a:prstGeom>
        </p:spPr>
        <p:txBody>
          <a:bodyPr wrap="none">
            <a:spAutoFit/>
          </a:bodyPr>
          <a:lstStyle/>
          <a:p>
            <a:pPr algn="l" rtl="0"/>
            <a:r>
              <a:rPr lang="en-US" dirty="0">
                <a:latin typeface="Times New Roman" panose="02020603050405020304" pitchFamily="18" charset="0"/>
                <a:ea typeface="Times New Roman" panose="02020603050405020304" pitchFamily="18" charset="0"/>
              </a:rPr>
              <a:t>From Ohm’s law</a:t>
            </a:r>
            <a:r>
              <a:rPr lang="en-US" dirty="0"/>
              <a:t>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793DC68-BA62-CA4C-BAB7-FE255D658C83}"/>
                  </a:ext>
                </a:extLst>
              </p:cNvPr>
              <p:cNvSpPr/>
              <p:nvPr/>
            </p:nvSpPr>
            <p:spPr>
              <a:xfrm>
                <a:off x="283578" y="5765234"/>
                <a:ext cx="8189089" cy="856004"/>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4</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25</m:t>
                          </m:r>
                        </m:num>
                        <m:den>
                          <m:r>
                            <a:rPr lang="en-US" i="0">
                              <a:latin typeface="Cambria Math" panose="02040503050406030204" pitchFamily="18" charset="0"/>
                            </a:rPr>
                            <m:t>15+5+8+4</m:t>
                          </m:r>
                        </m:den>
                      </m:f>
                      <m:r>
                        <a:rPr lang="en-US" i="0">
                          <a:latin typeface="Cambria Math" panose="02040503050406030204" pitchFamily="18" charset="0"/>
                        </a:rPr>
                        <m:t>=0.78 </m:t>
                      </m:r>
                      <m:r>
                        <a:rPr lang="en-US" i="1">
                          <a:latin typeface="Cambria Math" panose="02040503050406030204" pitchFamily="18" charset="0"/>
                        </a:rPr>
                        <m:t>𝐴</m:t>
                      </m:r>
                    </m:oMath>
                  </m:oMathPara>
                </a14:m>
                <a:endParaRPr lang="en-US" dirty="0"/>
              </a:p>
            </p:txBody>
          </p:sp>
        </mc:Choice>
        <mc:Fallback xmlns="">
          <p:sp>
            <p:nvSpPr>
              <p:cNvPr id="7" name="Rectangle 6">
                <a:extLst>
                  <a:ext uri="{FF2B5EF4-FFF2-40B4-BE49-F238E27FC236}">
                    <a16:creationId xmlns:a16="http://schemas.microsoft.com/office/drawing/2014/main" id="{D793DC68-BA62-CA4C-BAB7-FE255D658C83}"/>
                  </a:ext>
                </a:extLst>
              </p:cNvPr>
              <p:cNvSpPr>
                <a:spLocks noRot="1" noChangeAspect="1" noMove="1" noResize="1" noEditPoints="1" noAdjustHandles="1" noChangeArrowheads="1" noChangeShapeType="1" noTextEdit="1"/>
              </p:cNvSpPr>
              <p:nvPr/>
            </p:nvSpPr>
            <p:spPr>
              <a:xfrm>
                <a:off x="283578" y="5765234"/>
                <a:ext cx="8189089" cy="856004"/>
              </a:xfrm>
              <a:prstGeom prst="rect">
                <a:avLst/>
              </a:prstGeom>
              <a:blipFill>
                <a:blip r:embed="rId6"/>
                <a:stretch>
                  <a:fillRect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341F6B8-DF4E-3C47-82E7-C9FA2A93E836}"/>
                  </a:ext>
                </a:extLst>
              </p:cNvPr>
              <p:cNvSpPr/>
              <p:nvPr/>
            </p:nvSpPr>
            <p:spPr>
              <a:xfrm>
                <a:off x="912643" y="5303569"/>
                <a:ext cx="1809663" cy="461665"/>
              </a:xfrm>
              <a:prstGeom prst="rect">
                <a:avLst/>
              </a:prstGeom>
            </p:spPr>
            <p:txBody>
              <a:bodyPr wrap="none">
                <a:spAutoFit/>
              </a:bodyPr>
              <a:lstStyle/>
              <a:p>
                <a:pPr algn="l" rtl="0"/>
                <a:r>
                  <a:rPr lang="en-US" dirty="0">
                    <a:latin typeface="Times New Roman" panose="02020603050405020304" pitchFamily="18" charset="0"/>
                    <a:ea typeface="Times New Roman" panose="02020603050405020304" pitchFamily="18" charset="0"/>
                  </a:rPr>
                  <a:t>Solve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a14:m>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9" name="Rectangle 8">
                <a:extLst>
                  <a:ext uri="{FF2B5EF4-FFF2-40B4-BE49-F238E27FC236}">
                    <a16:creationId xmlns:a16="http://schemas.microsoft.com/office/drawing/2014/main" id="{1341F6B8-DF4E-3C47-82E7-C9FA2A93E836}"/>
                  </a:ext>
                </a:extLst>
              </p:cNvPr>
              <p:cNvSpPr>
                <a:spLocks noRot="1" noChangeAspect="1" noMove="1" noResize="1" noEditPoints="1" noAdjustHandles="1" noChangeArrowheads="1" noChangeShapeType="1" noTextEdit="1"/>
              </p:cNvSpPr>
              <p:nvPr/>
            </p:nvSpPr>
            <p:spPr>
              <a:xfrm>
                <a:off x="912643" y="5303569"/>
                <a:ext cx="1809663" cy="461665"/>
              </a:xfrm>
              <a:prstGeom prst="rect">
                <a:avLst/>
              </a:prstGeom>
              <a:blipFill>
                <a:blip r:embed="rId7"/>
                <a:stretch>
                  <a:fillRect l="-5634" t="-10811" r="-4225" b="-29730"/>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4F2087E5-54E3-9F49-A180-2EB84EE634E5}"/>
              </a:ext>
            </a:extLst>
          </p:cNvPr>
          <p:cNvGrpSpPr/>
          <p:nvPr/>
        </p:nvGrpSpPr>
        <p:grpSpPr>
          <a:xfrm>
            <a:off x="1207262" y="2428651"/>
            <a:ext cx="2003760" cy="1409400"/>
            <a:chOff x="1207262" y="2428651"/>
            <a:chExt cx="2003760" cy="140940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C1F07F1-7707-DF4C-87E1-761DFCAC33BD}"/>
                    </a:ext>
                  </a:extLst>
                </p14:cNvPr>
                <p14:cNvContentPartPr/>
                <p14:nvPr/>
              </p14:nvContentPartPr>
              <p14:xfrm>
                <a:off x="1207262" y="2679211"/>
                <a:ext cx="2003760" cy="1158840"/>
              </p14:xfrm>
            </p:contentPart>
          </mc:Choice>
          <mc:Fallback xmlns="">
            <p:pic>
              <p:nvPicPr>
                <p:cNvPr id="10" name="Ink 9">
                  <a:extLst>
                    <a:ext uri="{FF2B5EF4-FFF2-40B4-BE49-F238E27FC236}">
                      <a16:creationId xmlns:a16="http://schemas.microsoft.com/office/drawing/2014/main" id="{FC1F07F1-7707-DF4C-87E1-761DFCAC33BD}"/>
                    </a:ext>
                  </a:extLst>
                </p:cNvPr>
                <p:cNvPicPr/>
                <p:nvPr/>
              </p:nvPicPr>
              <p:blipFill>
                <a:blip r:embed="rId9"/>
                <a:stretch>
                  <a:fillRect/>
                </a:stretch>
              </p:blipFill>
              <p:spPr>
                <a:xfrm>
                  <a:off x="1144622" y="2616571"/>
                  <a:ext cx="2129400"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F8D2BE4-776A-0146-854F-64156A74C2B6}"/>
                    </a:ext>
                  </a:extLst>
                </p14:cNvPr>
                <p14:cNvContentPartPr/>
                <p14:nvPr/>
              </p14:nvContentPartPr>
              <p14:xfrm>
                <a:off x="2982422" y="2428651"/>
                <a:ext cx="190080" cy="36000"/>
              </p14:xfrm>
            </p:contentPart>
          </mc:Choice>
          <mc:Fallback xmlns="">
            <p:pic>
              <p:nvPicPr>
                <p:cNvPr id="11" name="Ink 10">
                  <a:extLst>
                    <a:ext uri="{FF2B5EF4-FFF2-40B4-BE49-F238E27FC236}">
                      <a16:creationId xmlns:a16="http://schemas.microsoft.com/office/drawing/2014/main" id="{AF8D2BE4-776A-0146-854F-64156A74C2B6}"/>
                    </a:ext>
                  </a:extLst>
                </p:cNvPr>
                <p:cNvPicPr/>
                <p:nvPr/>
              </p:nvPicPr>
              <p:blipFill>
                <a:blip r:embed="rId11"/>
                <a:stretch>
                  <a:fillRect/>
                </a:stretch>
              </p:blipFill>
              <p:spPr>
                <a:xfrm>
                  <a:off x="2919422" y="2366011"/>
                  <a:ext cx="315720" cy="16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8AB86E8D-8848-C948-A280-31DB98AA57B6}"/>
                  </a:ext>
                </a:extLst>
              </p14:cNvPr>
              <p14:cNvContentPartPr/>
              <p14:nvPr/>
            </p14:nvContentPartPr>
            <p14:xfrm>
              <a:off x="840782" y="3879811"/>
              <a:ext cx="90000" cy="165960"/>
            </p14:xfrm>
          </p:contentPart>
        </mc:Choice>
        <mc:Fallback xmlns="">
          <p:pic>
            <p:nvPicPr>
              <p:cNvPr id="13" name="Ink 12">
                <a:extLst>
                  <a:ext uri="{FF2B5EF4-FFF2-40B4-BE49-F238E27FC236}">
                    <a16:creationId xmlns:a16="http://schemas.microsoft.com/office/drawing/2014/main" id="{8AB86E8D-8848-C948-A280-31DB98AA57B6}"/>
                  </a:ext>
                </a:extLst>
              </p:cNvPr>
              <p:cNvPicPr/>
              <p:nvPr/>
            </p:nvPicPr>
            <p:blipFill>
              <a:blip r:embed="rId13"/>
              <a:stretch>
                <a:fillRect/>
              </a:stretch>
            </p:blipFill>
            <p:spPr>
              <a:xfrm>
                <a:off x="777782" y="3817171"/>
                <a:ext cx="215640" cy="291600"/>
              </a:xfrm>
              <a:prstGeom prst="rect">
                <a:avLst/>
              </a:prstGeom>
            </p:spPr>
          </p:pic>
        </mc:Fallback>
      </mc:AlternateContent>
    </p:spTree>
    <p:extLst>
      <p:ext uri="{BB962C8B-B14F-4D97-AF65-F5344CB8AC3E}">
        <p14:creationId xmlns:p14="http://schemas.microsoft.com/office/powerpoint/2010/main" val="4196735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BB8AE6-541B-CA4B-86FD-2C615E6E0CA6}"/>
              </a:ext>
            </a:extLst>
          </p:cNvPr>
          <p:cNvSpPr/>
          <p:nvPr/>
        </p:nvSpPr>
        <p:spPr>
          <a:xfrm>
            <a:off x="2543932" y="275684"/>
            <a:ext cx="5456943" cy="461665"/>
          </a:xfrm>
          <a:prstGeom prst="rect">
            <a:avLst/>
          </a:prstGeom>
        </p:spPr>
        <p:txBody>
          <a:bodyPr wrap="none">
            <a:spAutoFit/>
          </a:bodyPr>
          <a:lstStyle/>
          <a:p>
            <a:pPr algn="l" rtl="0"/>
            <a:r>
              <a:rPr lang="en-US" b="1" dirty="0"/>
              <a:t>Solution B: counter-</a:t>
            </a:r>
            <a:r>
              <a:rPr lang="en-US" b="1" dirty="0">
                <a:latin typeface="Times New Roman" panose="02020603050405020304" pitchFamily="18" charset="0"/>
                <a:ea typeface="Times New Roman" panose="02020603050405020304" pitchFamily="18" charset="0"/>
              </a:rPr>
              <a:t>clockwise direction: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118C83-D50E-A14C-A56B-8CE719656F8F}"/>
                  </a:ext>
                </a:extLst>
              </p:cNvPr>
              <p:cNvSpPr/>
              <p:nvPr/>
            </p:nvSpPr>
            <p:spPr>
              <a:xfrm>
                <a:off x="503498" y="1323598"/>
                <a:ext cx="7969169" cy="461665"/>
              </a:xfrm>
              <a:prstGeom prst="rect">
                <a:avLst/>
              </a:prstGeom>
            </p:spPr>
            <p:txBody>
              <a:bodyPr wrap="square">
                <a:spAutoFit/>
              </a:bodyPr>
              <a:lstStyle/>
              <a:p>
                <a:pPr algn="l" rtl="0"/>
                <a:r>
                  <a:rPr lang="en-US" dirty="0">
                    <a:latin typeface="Times New Roman" panose="02020603050405020304" pitchFamily="18" charset="0"/>
                    <a:ea typeface="Times New Roman" panose="02020603050405020304" pitchFamily="18" charset="0"/>
                  </a:rPr>
                  <a:t>First we assign voltage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𝑎𝑛𝑑</m:t>
                    </m:r>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i="1">
                            <a:latin typeface="Cambria Math" panose="02040503050406030204" pitchFamily="18" charset="0"/>
                            <a:ea typeface="Times New Roman" panose="02020603050405020304" pitchFamily="18" charset="0"/>
                            <a:cs typeface="Times New Roman" panose="02020603050405020304" pitchFamily="18" charset="0"/>
                          </a:rPr>
                          <m:t>4</m:t>
                        </m:r>
                      </m:sub>
                    </m:sSub>
                  </m:oMath>
                </a14:m>
                <a:r>
                  <a:rPr lang="en-US" dirty="0">
                    <a:latin typeface="Times New Roman" panose="02020603050405020304" pitchFamily="18" charset="0"/>
                    <a:ea typeface="Times New Roman" panose="02020603050405020304" pitchFamily="18" charset="0"/>
                  </a:rPr>
                  <a:t> as shown </a:t>
                </a:r>
                <a:endParaRPr lang="en-US" dirty="0"/>
              </a:p>
            </p:txBody>
          </p:sp>
        </mc:Choice>
        <mc:Fallback xmlns="">
          <p:sp>
            <p:nvSpPr>
              <p:cNvPr id="2" name="Rectangle 1">
                <a:extLst>
                  <a:ext uri="{FF2B5EF4-FFF2-40B4-BE49-F238E27FC236}">
                    <a16:creationId xmlns:a16="http://schemas.microsoft.com/office/drawing/2014/main" id="{96118C83-D50E-A14C-A56B-8CE719656F8F}"/>
                  </a:ext>
                </a:extLst>
              </p:cNvPr>
              <p:cNvSpPr>
                <a:spLocks noRot="1" noChangeAspect="1" noMove="1" noResize="1" noEditPoints="1" noAdjustHandles="1" noChangeArrowheads="1" noChangeShapeType="1" noTextEdit="1"/>
              </p:cNvSpPr>
              <p:nvPr/>
            </p:nvSpPr>
            <p:spPr>
              <a:xfrm>
                <a:off x="503498" y="1323598"/>
                <a:ext cx="7969169" cy="461665"/>
              </a:xfrm>
              <a:prstGeom prst="rect">
                <a:avLst/>
              </a:prstGeom>
              <a:blipFill>
                <a:blip r:embed="rId2"/>
                <a:stretch>
                  <a:fillRect l="-1115" t="-789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0E82E50-589A-8340-BC69-561C7797DC0B}"/>
                  </a:ext>
                </a:extLst>
              </p:cNvPr>
              <p:cNvSpPr/>
              <p:nvPr/>
            </p:nvSpPr>
            <p:spPr>
              <a:xfrm>
                <a:off x="4354706" y="2528422"/>
                <a:ext cx="4789294" cy="1569660"/>
              </a:xfrm>
              <a:prstGeom prst="rect">
                <a:avLst/>
              </a:prstGeom>
            </p:spPr>
            <p:txBody>
              <a:bodyPr wrap="square">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Apply KVL equation moving in the </a:t>
                </a:r>
                <a:r>
                  <a:rPr lang="en-US" u="sng" dirty="0">
                    <a:solidFill>
                      <a:srgbClr val="FF0000"/>
                    </a:solidFill>
                    <a:latin typeface="Times New Roman" panose="02020603050405020304" pitchFamily="18" charset="0"/>
                  </a:rPr>
                  <a:t>counter clockwise direction:</a:t>
                </a:r>
              </a:p>
              <a:p>
                <a:pPr marL="0" marR="0">
                  <a:spcBef>
                    <a:spcPts val="0"/>
                  </a:spcBef>
                  <a:spcAft>
                    <a:spcPts val="0"/>
                  </a:spcAft>
                </a:pPr>
                <a:r>
                  <a:rPr lang="en-US" dirty="0">
                    <a:latin typeface="Times New Roman" panose="02020603050405020304" pitchFamily="18" charset="0"/>
                    <a:ea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+=0</m:t>
                      </m:r>
                    </m:oMath>
                  </m:oMathPara>
                </a14:m>
                <a:endParaRPr lang="en-US" dirty="0"/>
              </a:p>
            </p:txBody>
          </p:sp>
        </mc:Choice>
        <mc:Fallback xmlns="">
          <p:sp>
            <p:nvSpPr>
              <p:cNvPr id="3" name="Rectangle 2">
                <a:extLst>
                  <a:ext uri="{FF2B5EF4-FFF2-40B4-BE49-F238E27FC236}">
                    <a16:creationId xmlns:a16="http://schemas.microsoft.com/office/drawing/2014/main" id="{10E82E50-589A-8340-BC69-561C7797DC0B}"/>
                  </a:ext>
                </a:extLst>
              </p:cNvPr>
              <p:cNvSpPr>
                <a:spLocks noRot="1" noChangeAspect="1" noMove="1" noResize="1" noEditPoints="1" noAdjustHandles="1" noChangeArrowheads="1" noChangeShapeType="1" noTextEdit="1"/>
              </p:cNvSpPr>
              <p:nvPr/>
            </p:nvSpPr>
            <p:spPr>
              <a:xfrm>
                <a:off x="4354706" y="2528422"/>
                <a:ext cx="4789294" cy="1569660"/>
              </a:xfrm>
              <a:prstGeom prst="rect">
                <a:avLst/>
              </a:prstGeom>
              <a:blipFill>
                <a:blip r:embed="rId4"/>
                <a:stretch>
                  <a:fillRect l="-1852" t="-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20FC8A4-A7D0-DA4E-A0C3-A24FD30A75BC}"/>
                  </a:ext>
                </a:extLst>
              </p:cNvPr>
              <p:cNvSpPr/>
              <p:nvPr/>
            </p:nvSpPr>
            <p:spPr>
              <a:xfrm>
                <a:off x="0" y="4703023"/>
                <a:ext cx="706635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=0</m:t>
                      </m:r>
                    </m:oMath>
                  </m:oMathPara>
                </a14:m>
                <a:endParaRPr lang="en-US" dirty="0"/>
              </a:p>
            </p:txBody>
          </p:sp>
        </mc:Choice>
        <mc:Fallback xmlns="">
          <p:sp>
            <p:nvSpPr>
              <p:cNvPr id="5" name="Rectangle 4">
                <a:extLst>
                  <a:ext uri="{FF2B5EF4-FFF2-40B4-BE49-F238E27FC236}">
                    <a16:creationId xmlns:a16="http://schemas.microsoft.com/office/drawing/2014/main" id="{E20FC8A4-A7D0-DA4E-A0C3-A24FD30A75BC}"/>
                  </a:ext>
                </a:extLst>
              </p:cNvPr>
              <p:cNvSpPr>
                <a:spLocks noRot="1" noChangeAspect="1" noMove="1" noResize="1" noEditPoints="1" noAdjustHandles="1" noChangeArrowheads="1" noChangeShapeType="1" noTextEdit="1"/>
              </p:cNvSpPr>
              <p:nvPr/>
            </p:nvSpPr>
            <p:spPr>
              <a:xfrm>
                <a:off x="0" y="4703023"/>
                <a:ext cx="7066355" cy="461665"/>
              </a:xfrm>
              <a:prstGeom prst="rect">
                <a:avLst/>
              </a:prstGeom>
              <a:blipFill>
                <a:blip r:embed="rId5"/>
                <a:stretch>
                  <a:fillRect b="-1842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92A41EB1-0970-3D4A-B0C5-AA55C522FEF2}"/>
              </a:ext>
            </a:extLst>
          </p:cNvPr>
          <p:cNvSpPr/>
          <p:nvPr/>
        </p:nvSpPr>
        <p:spPr>
          <a:xfrm>
            <a:off x="912643" y="4190696"/>
            <a:ext cx="2364750" cy="461665"/>
          </a:xfrm>
          <a:prstGeom prst="rect">
            <a:avLst/>
          </a:prstGeom>
        </p:spPr>
        <p:txBody>
          <a:bodyPr wrap="none">
            <a:spAutoFit/>
          </a:bodyPr>
          <a:lstStyle/>
          <a:p>
            <a:pPr algn="l" rtl="0"/>
            <a:r>
              <a:rPr lang="en-US" dirty="0">
                <a:latin typeface="Times New Roman" panose="02020603050405020304" pitchFamily="18" charset="0"/>
                <a:ea typeface="Times New Roman" panose="02020603050405020304" pitchFamily="18" charset="0"/>
              </a:rPr>
              <a:t>From Ohm’s law</a:t>
            </a:r>
            <a:r>
              <a:rPr lang="en-US" dirty="0"/>
              <a:t>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793DC68-BA62-CA4C-BAB7-FE255D658C83}"/>
                  </a:ext>
                </a:extLst>
              </p:cNvPr>
              <p:cNvSpPr/>
              <p:nvPr/>
            </p:nvSpPr>
            <p:spPr>
              <a:xfrm>
                <a:off x="283578" y="5765234"/>
                <a:ext cx="8189089" cy="856004"/>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4</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25</m:t>
                          </m:r>
                        </m:num>
                        <m:den>
                          <m:r>
                            <a:rPr lang="en-US" i="0">
                              <a:latin typeface="Cambria Math" panose="02040503050406030204" pitchFamily="18" charset="0"/>
                            </a:rPr>
                            <m:t>15+5+8+4</m:t>
                          </m:r>
                        </m:den>
                      </m:f>
                      <m:r>
                        <a:rPr lang="en-US" i="0">
                          <a:latin typeface="Cambria Math" panose="02040503050406030204" pitchFamily="18" charset="0"/>
                        </a:rPr>
                        <m:t>=0.78 </m:t>
                      </m:r>
                      <m:r>
                        <a:rPr lang="en-US" i="1">
                          <a:latin typeface="Cambria Math" panose="02040503050406030204" pitchFamily="18" charset="0"/>
                        </a:rPr>
                        <m:t>𝐴</m:t>
                      </m:r>
                    </m:oMath>
                  </m:oMathPara>
                </a14:m>
                <a:endParaRPr lang="en-US" dirty="0"/>
              </a:p>
            </p:txBody>
          </p:sp>
        </mc:Choice>
        <mc:Fallback xmlns="">
          <p:sp>
            <p:nvSpPr>
              <p:cNvPr id="7" name="Rectangle 6">
                <a:extLst>
                  <a:ext uri="{FF2B5EF4-FFF2-40B4-BE49-F238E27FC236}">
                    <a16:creationId xmlns:a16="http://schemas.microsoft.com/office/drawing/2014/main" id="{D793DC68-BA62-CA4C-BAB7-FE255D658C83}"/>
                  </a:ext>
                </a:extLst>
              </p:cNvPr>
              <p:cNvSpPr>
                <a:spLocks noRot="1" noChangeAspect="1" noMove="1" noResize="1" noEditPoints="1" noAdjustHandles="1" noChangeArrowheads="1" noChangeShapeType="1" noTextEdit="1"/>
              </p:cNvSpPr>
              <p:nvPr/>
            </p:nvSpPr>
            <p:spPr>
              <a:xfrm>
                <a:off x="283578" y="5765234"/>
                <a:ext cx="8189089" cy="856004"/>
              </a:xfrm>
              <a:prstGeom prst="rect">
                <a:avLst/>
              </a:prstGeom>
              <a:blipFill>
                <a:blip r:embed="rId6"/>
                <a:stretch>
                  <a:fillRect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341F6B8-DF4E-3C47-82E7-C9FA2A93E836}"/>
                  </a:ext>
                </a:extLst>
              </p:cNvPr>
              <p:cNvSpPr/>
              <p:nvPr/>
            </p:nvSpPr>
            <p:spPr>
              <a:xfrm>
                <a:off x="912643" y="5303569"/>
                <a:ext cx="1809663" cy="461665"/>
              </a:xfrm>
              <a:prstGeom prst="rect">
                <a:avLst/>
              </a:prstGeom>
            </p:spPr>
            <p:txBody>
              <a:bodyPr wrap="none">
                <a:spAutoFit/>
              </a:bodyPr>
              <a:lstStyle/>
              <a:p>
                <a:pPr algn="l" rtl="0"/>
                <a:r>
                  <a:rPr lang="en-US" dirty="0">
                    <a:latin typeface="Times New Roman" panose="02020603050405020304" pitchFamily="18" charset="0"/>
                    <a:ea typeface="Times New Roman" panose="02020603050405020304" pitchFamily="18" charset="0"/>
                  </a:rPr>
                  <a:t>Solve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a14:m>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9" name="Rectangle 8">
                <a:extLst>
                  <a:ext uri="{FF2B5EF4-FFF2-40B4-BE49-F238E27FC236}">
                    <a16:creationId xmlns:a16="http://schemas.microsoft.com/office/drawing/2014/main" id="{1341F6B8-DF4E-3C47-82E7-C9FA2A93E836}"/>
                  </a:ext>
                </a:extLst>
              </p:cNvPr>
              <p:cNvSpPr>
                <a:spLocks noRot="1" noChangeAspect="1" noMove="1" noResize="1" noEditPoints="1" noAdjustHandles="1" noChangeArrowheads="1" noChangeShapeType="1" noTextEdit="1"/>
              </p:cNvSpPr>
              <p:nvPr/>
            </p:nvSpPr>
            <p:spPr>
              <a:xfrm>
                <a:off x="912643" y="5303569"/>
                <a:ext cx="1809663" cy="461665"/>
              </a:xfrm>
              <a:prstGeom prst="rect">
                <a:avLst/>
              </a:prstGeom>
              <a:blipFill>
                <a:blip r:embed="rId7"/>
                <a:stretch>
                  <a:fillRect l="-5634" t="-10811" r="-4225" b="-29730"/>
                </a:stretch>
              </a:blipFill>
            </p:spPr>
            <p:txBody>
              <a:bodyPr/>
              <a:lstStyle/>
              <a:p>
                <a:r>
                  <a:rPr lang="en-US">
                    <a:noFill/>
                  </a:rPr>
                  <a:t> </a:t>
                </a:r>
              </a:p>
            </p:txBody>
          </p:sp>
        </mc:Fallback>
      </mc:AlternateContent>
      <p:pic>
        <p:nvPicPr>
          <p:cNvPr id="10" name="Picture 9" descr="A diagram of a circuit&#10;&#10;Description automatically generated">
            <a:extLst>
              <a:ext uri="{FF2B5EF4-FFF2-40B4-BE49-F238E27FC236}">
                <a16:creationId xmlns:a16="http://schemas.microsoft.com/office/drawing/2014/main" id="{CBD75068-A5AF-3E1E-2532-2B3207CC2C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342" y="2052214"/>
            <a:ext cx="3381140" cy="1967388"/>
          </a:xfrm>
          <a:prstGeom prst="rect">
            <a:avLst/>
          </a:prstGeom>
        </p:spPr>
      </p:pic>
    </p:spTree>
    <p:extLst>
      <p:ext uri="{BB962C8B-B14F-4D97-AF65-F5344CB8AC3E}">
        <p14:creationId xmlns:p14="http://schemas.microsoft.com/office/powerpoint/2010/main" val="7502225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B79DFC-2C29-C142-B210-75A30860BDEE}"/>
              </a:ext>
            </a:extLst>
          </p:cNvPr>
          <p:cNvPicPr/>
          <p:nvPr/>
        </p:nvPicPr>
        <p:blipFill>
          <a:blip r:embed="rId2"/>
          <a:stretch>
            <a:fillRect/>
          </a:stretch>
        </p:blipFill>
        <p:spPr>
          <a:xfrm>
            <a:off x="762189" y="2101694"/>
            <a:ext cx="2996123" cy="1938848"/>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37EEF88-D07E-4A45-8423-3C21B8EC67BD}"/>
                  </a:ext>
                </a:extLst>
              </p:cNvPr>
              <p:cNvSpPr/>
              <p:nvPr/>
            </p:nvSpPr>
            <p:spPr>
              <a:xfrm>
                <a:off x="422465" y="1208380"/>
                <a:ext cx="8200674" cy="830997"/>
              </a:xfrm>
              <a:prstGeom prst="rect">
                <a:avLst/>
              </a:prstGeom>
            </p:spPr>
            <p:txBody>
              <a:bodyPr wrap="square">
                <a:spAutoFit/>
              </a:bodyPr>
              <a:lstStyle/>
              <a:p>
                <a:pPr algn="l" rtl="0"/>
                <a:r>
                  <a:rPr lang="en-US" dirty="0">
                    <a:latin typeface="Times New Roman" panose="02020603050405020304" pitchFamily="18" charset="0"/>
                    <a:ea typeface="Times New Roman" panose="02020603050405020304" pitchFamily="18" charset="0"/>
                  </a:rPr>
                  <a:t>To find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en-US" dirty="0">
                    <a:latin typeface="Times New Roman" panose="02020603050405020304" pitchFamily="18" charset="0"/>
                    <a:ea typeface="Times New Roman" panose="02020603050405020304" pitchFamily="18" charset="0"/>
                  </a:rPr>
                  <a:t>, KVL can be applied around the path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2</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latin typeface="Times New Roman" panose="02020603050405020304" pitchFamily="18" charset="0"/>
                    <a:ea typeface="Times New Roman" panose="02020603050405020304" pitchFamily="18"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latin typeface="Cambria Math" panose="02040503050406030204" pitchFamily="18" charset="0"/>
                            <a:ea typeface="Times New Roman" panose="02020603050405020304" pitchFamily="18" charset="0"/>
                            <a:cs typeface="Times New Roman" panose="02020603050405020304" pitchFamily="18" charset="0"/>
                          </a:rPr>
                          <m:t>𝑅</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4</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latin typeface="Times New Roman" panose="02020603050405020304" pitchFamily="18" charset="0"/>
                    <a:ea typeface="Times New Roman" panose="02020603050405020304" pitchFamily="18" charset="0"/>
                  </a:rPr>
                  <a:t>as shown</a:t>
                </a:r>
                <a:r>
                  <a:rPr lang="en-US" dirty="0">
                    <a:effectLst/>
                  </a:rPr>
                  <a:t> </a:t>
                </a:r>
                <a:endParaRPr lang="en-US" dirty="0"/>
              </a:p>
            </p:txBody>
          </p:sp>
        </mc:Choice>
        <mc:Fallback xmlns="">
          <p:sp>
            <p:nvSpPr>
              <p:cNvPr id="3" name="Rectangle 2">
                <a:extLst>
                  <a:ext uri="{FF2B5EF4-FFF2-40B4-BE49-F238E27FC236}">
                    <a16:creationId xmlns:a16="http://schemas.microsoft.com/office/drawing/2014/main" id="{E37EEF88-D07E-4A45-8423-3C21B8EC67BD}"/>
                  </a:ext>
                </a:extLst>
              </p:cNvPr>
              <p:cNvSpPr>
                <a:spLocks noRot="1" noChangeAspect="1" noMove="1" noResize="1" noEditPoints="1" noAdjustHandles="1" noChangeArrowheads="1" noChangeShapeType="1" noTextEdit="1"/>
              </p:cNvSpPr>
              <p:nvPr/>
            </p:nvSpPr>
            <p:spPr>
              <a:xfrm>
                <a:off x="422465" y="1208380"/>
                <a:ext cx="8200674" cy="830997"/>
              </a:xfrm>
              <a:prstGeom prst="rect">
                <a:avLst/>
              </a:prstGeom>
              <a:blipFill>
                <a:blip r:embed="rId3"/>
                <a:stretch>
                  <a:fillRect l="-1082" t="-4478" r="-1391" b="-1492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641E5A0-97E8-154D-8F1F-E6DE8E0A5406}"/>
              </a:ext>
            </a:extLst>
          </p:cNvPr>
          <p:cNvSpPr/>
          <p:nvPr/>
        </p:nvSpPr>
        <p:spPr>
          <a:xfrm>
            <a:off x="1413572" y="1589577"/>
            <a:ext cx="2884123" cy="461665"/>
          </a:xfrm>
          <a:prstGeom prst="rect">
            <a:avLst/>
          </a:prstGeom>
        </p:spPr>
        <p:txBody>
          <a:bodyPr wrap="none">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Apply KVL equation:</a:t>
            </a:r>
          </a:p>
        </p:txBody>
      </p:sp>
      <p:sp>
        <p:nvSpPr>
          <p:cNvPr id="9" name="Rectangle 8">
            <a:extLst>
              <a:ext uri="{FF2B5EF4-FFF2-40B4-BE49-F238E27FC236}">
                <a16:creationId xmlns:a16="http://schemas.microsoft.com/office/drawing/2014/main" id="{A5F758B3-6129-A34F-BE63-FA206EFF6585}"/>
              </a:ext>
            </a:extLst>
          </p:cNvPr>
          <p:cNvSpPr/>
          <p:nvPr/>
        </p:nvSpPr>
        <p:spPr>
          <a:xfrm>
            <a:off x="2555506" y="322669"/>
            <a:ext cx="2297424" cy="461665"/>
          </a:xfrm>
          <a:prstGeom prst="rect">
            <a:avLst/>
          </a:prstGeom>
        </p:spPr>
        <p:txBody>
          <a:bodyPr wrap="none">
            <a:spAutoFit/>
          </a:bodyPr>
          <a:lstStyle/>
          <a:p>
            <a:pPr algn="l" rtl="0"/>
            <a:r>
              <a:rPr lang="en-US" b="1" dirty="0"/>
              <a:t>Solution (</a:t>
            </a:r>
            <a:r>
              <a:rPr lang="en-US" b="1" dirty="0" err="1"/>
              <a:t>con’d</a:t>
            </a:r>
            <a:r>
              <a:rPr lang="en-US" b="1" dirty="0"/>
              <a:t>)</a:t>
            </a:r>
            <a:endParaRPr lang="en-US" b="1" dirty="0">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2AFB5C0-CB4B-A34F-AFB2-CEB6CAFA9AA5}"/>
              </a:ext>
            </a:extLst>
          </p:cNvPr>
          <p:cNvPicPr/>
          <p:nvPr/>
        </p:nvPicPr>
        <p:blipFill>
          <a:blip r:embed="rId4"/>
          <a:stretch>
            <a:fillRect/>
          </a:stretch>
        </p:blipFill>
        <p:spPr>
          <a:xfrm>
            <a:off x="3905912" y="2364393"/>
            <a:ext cx="3570803" cy="2399003"/>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B7A6A86-BBDB-CB48-BD03-CD53D7D5A334}"/>
                  </a:ext>
                </a:extLst>
              </p:cNvPr>
              <p:cNvSpPr/>
              <p:nvPr/>
            </p:nvSpPr>
            <p:spPr>
              <a:xfrm>
                <a:off x="4408502" y="4817039"/>
                <a:ext cx="3820982"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4</m:t>
                          </m:r>
                        </m:sub>
                      </m:sSub>
                      <m:r>
                        <a:rPr lang="en-US" i="0">
                          <a:latin typeface="Cambria Math" panose="02040503050406030204" pitchFamily="18" charset="0"/>
                        </a:rPr>
                        <m:t>=0</m:t>
                      </m:r>
                    </m:oMath>
                  </m:oMathPara>
                </a14:m>
                <a:endParaRPr lang="en-US" dirty="0"/>
              </a:p>
            </p:txBody>
          </p:sp>
        </mc:Choice>
        <mc:Fallback xmlns="">
          <p:sp>
            <p:nvSpPr>
              <p:cNvPr id="2" name="Rectangle 1">
                <a:extLst>
                  <a:ext uri="{FF2B5EF4-FFF2-40B4-BE49-F238E27FC236}">
                    <a16:creationId xmlns:a16="http://schemas.microsoft.com/office/drawing/2014/main" id="{5B7A6A86-BBDB-CB48-BD03-CD53D7D5A334}"/>
                  </a:ext>
                </a:extLst>
              </p:cNvPr>
              <p:cNvSpPr>
                <a:spLocks noRot="1" noChangeAspect="1" noMove="1" noResize="1" noEditPoints="1" noAdjustHandles="1" noChangeArrowheads="1" noChangeShapeType="1" noTextEdit="1"/>
              </p:cNvSpPr>
              <p:nvPr/>
            </p:nvSpPr>
            <p:spPr>
              <a:xfrm>
                <a:off x="4408502" y="4817039"/>
                <a:ext cx="3820982"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CD0AC23-779A-274F-8331-B4C15D25E64E}"/>
                  </a:ext>
                </a:extLst>
              </p:cNvPr>
              <p:cNvSpPr/>
              <p:nvPr/>
            </p:nvSpPr>
            <p:spPr>
              <a:xfrm>
                <a:off x="4404156" y="5335002"/>
                <a:ext cx="4575137" cy="1200329"/>
              </a:xfrm>
              <a:prstGeom prst="rect">
                <a:avLst/>
              </a:prstGeom>
            </p:spPr>
            <p:txBody>
              <a:bodyPr wrap="square">
                <a:spAutoFit/>
              </a:bodyPr>
              <a:lstStyle/>
              <a:p>
                <a:pPr marL="0" marR="0" algn="l">
                  <a:spcBef>
                    <a:spcPts val="0"/>
                  </a:spcBef>
                  <a:spcAft>
                    <a:spcPts val="0"/>
                  </a:spcAft>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𝑅</m:t>
                          </m:r>
                          <m:r>
                            <a:rPr lang="x-none" i="1">
                              <a:latin typeface="Cambria Math" panose="02040503050406030204" pitchFamily="18" charset="0"/>
                              <a:ea typeface="Calibri" panose="020F0502020204030204" pitchFamily="34" charset="0"/>
                              <a:cs typeface="Times New Roman" panose="02020603050405020304" pitchFamily="18" charset="0"/>
                            </a:rPr>
                            <m:t>2</m:t>
                          </m:r>
                        </m:sub>
                      </m:sSub>
                      <m:r>
                        <a:rPr lang="x-none"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𝑅</m:t>
                          </m:r>
                          <m:r>
                            <a:rPr lang="x-none" i="1">
                              <a:latin typeface="Cambria Math" panose="02040503050406030204" pitchFamily="18" charset="0"/>
                              <a:ea typeface="Calibri" panose="020F0502020204030204" pitchFamily="34" charset="0"/>
                              <a:cs typeface="Times New Roman" panose="02020603050405020304" pitchFamily="18" charset="0"/>
                            </a:rPr>
                            <m:t>3</m:t>
                          </m:r>
                        </m:sub>
                      </m:sSub>
                      <m:r>
                        <a:rPr lang="x-none"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𝑅</m:t>
                          </m:r>
                          <m:r>
                            <a:rPr lang="x-none" i="1">
                              <a:latin typeface="Cambria Math" panose="02040503050406030204" pitchFamily="18" charset="0"/>
                              <a:ea typeface="Calibri" panose="020F0502020204030204" pitchFamily="34" charset="0"/>
                              <a:cs typeface="Times New Roman" panose="02020603050405020304" pitchFamily="18" charset="0"/>
                            </a:rPr>
                            <m:t>4</m:t>
                          </m:r>
                        </m:sub>
                      </m:sSub>
                    </m:oMath>
                  </m:oMathPara>
                </a14:m>
                <a:endParaRPr lang="en-US" i="1" dirty="0">
                  <a:latin typeface="Cambria Math" panose="02040503050406030204" pitchFamily="18" charset="0"/>
                  <a:ea typeface="Calibri" panose="020F0502020204030204" pitchFamily="34" charset="0"/>
                  <a:cs typeface="Times New Roman" panose="02020603050405020304" pitchFamily="18" charset="0"/>
                </a:endParaRPr>
              </a:p>
              <a:p>
                <a:pPr marL="0" marR="0" algn="l">
                  <a:spcBef>
                    <a:spcPts val="0"/>
                  </a:spcBef>
                  <a:spcAft>
                    <a:spcPts val="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𝑖</m:t>
                          </m:r>
                        </m:e>
                        <m:sub>
                          <m:r>
                            <a:rPr lang="x-none" i="1">
                              <a:latin typeface="Cambria Math" panose="02040503050406030204" pitchFamily="18" charset="0"/>
                              <a:ea typeface="Calibri" panose="020F0502020204030204" pitchFamily="34" charset="0"/>
                              <a:cs typeface="Times New Roman" panose="02020603050405020304" pitchFamily="18" charset="0"/>
                            </a:rPr>
                            <m:t>𝑥</m:t>
                          </m:r>
                        </m:sub>
                      </m:sSub>
                      <m:r>
                        <a:rPr lang="x-none" i="1">
                          <a:latin typeface="Cambria Math" panose="02040503050406030204" pitchFamily="18" charset="0"/>
                          <a:ea typeface="Calibri" panose="020F0502020204030204" pitchFamily="34" charset="0"/>
                          <a:cs typeface="Times New Roman" panose="02020603050405020304" pitchFamily="18" charset="0"/>
                        </a:rPr>
                        <m:t> </m:t>
                      </m:r>
                      <m:d>
                        <m:dPr>
                          <m:ctrlPr>
                            <a:rPr lang="x-non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𝑅</m:t>
                              </m:r>
                            </m:e>
                            <m:sub>
                              <m:r>
                                <a:rPr lang="x-none" i="1">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𝑅</m:t>
                              </m:r>
                            </m:e>
                            <m:sub>
                              <m:r>
                                <a:rPr lang="x-none" i="1">
                                  <a:latin typeface="Cambria Math" panose="02040503050406030204" pitchFamily="18" charset="0"/>
                                  <a:ea typeface="Calibri" panose="020F0502020204030204" pitchFamily="34"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𝑅</m:t>
                              </m:r>
                            </m:e>
                            <m:sub>
                              <m:r>
                                <a:rPr lang="x-none" i="1">
                                  <a:latin typeface="Cambria Math" panose="02040503050406030204" pitchFamily="18" charset="0"/>
                                  <a:ea typeface="Calibri" panose="020F0502020204030204" pitchFamily="34" charset="0"/>
                                  <a:cs typeface="Times New Roman" panose="02020603050405020304" pitchFamily="18" charset="0"/>
                                </a:rPr>
                                <m:t>4</m:t>
                              </m:r>
                            </m:sub>
                          </m:sSub>
                        </m:e>
                      </m:d>
                    </m:oMath>
                  </m:oMathPara>
                </a14:m>
                <a:endParaRPr lang="en-US" i="1" dirty="0">
                  <a:latin typeface="Cambria Math" panose="020405030504060302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=0.78</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(5+8+4)=13.3 </m:t>
                      </m:r>
                      <m:r>
                        <a:rPr lang="en-US" i="1">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CD0AC23-779A-274F-8331-B4C15D25E64E}"/>
                  </a:ext>
                </a:extLst>
              </p:cNvPr>
              <p:cNvSpPr>
                <a:spLocks noRot="1" noChangeAspect="1" noMove="1" noResize="1" noEditPoints="1" noAdjustHandles="1" noChangeArrowheads="1" noChangeShapeType="1" noTextEdit="1"/>
              </p:cNvSpPr>
              <p:nvPr/>
            </p:nvSpPr>
            <p:spPr>
              <a:xfrm>
                <a:off x="4404156" y="5335002"/>
                <a:ext cx="4575137" cy="1200329"/>
              </a:xfrm>
              <a:prstGeom prst="rect">
                <a:avLst/>
              </a:prstGeom>
              <a:blipFill>
                <a:blip r:embed="rId6"/>
                <a:stretch>
                  <a:fillRect l="-1385" b="-631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691715B-2FDF-3245-80E6-FE834ED854CE}"/>
              </a:ext>
            </a:extLst>
          </p:cNvPr>
          <p:cNvPicPr>
            <a:picLocks noChangeAspect="1"/>
          </p:cNvPicPr>
          <p:nvPr/>
        </p:nvPicPr>
        <p:blipFill>
          <a:blip r:embed="rId7"/>
          <a:stretch>
            <a:fillRect/>
          </a:stretch>
        </p:blipFill>
        <p:spPr>
          <a:xfrm>
            <a:off x="4408502" y="4040542"/>
            <a:ext cx="228600" cy="139700"/>
          </a:xfrm>
          <a:prstGeom prst="rect">
            <a:avLst/>
          </a:prstGeom>
        </p:spPr>
      </p:pic>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317483B-6AB2-8A48-9A53-3FF257ABDD26}"/>
                  </a:ext>
                </a:extLst>
              </p14:cNvPr>
              <p14:cNvContentPartPr/>
              <p14:nvPr/>
            </p14:nvContentPartPr>
            <p14:xfrm>
              <a:off x="5879092" y="3456811"/>
              <a:ext cx="617400" cy="431280"/>
            </p14:xfrm>
          </p:contentPart>
        </mc:Choice>
        <mc:Fallback xmlns="">
          <p:pic>
            <p:nvPicPr>
              <p:cNvPr id="4" name="Ink 3">
                <a:extLst>
                  <a:ext uri="{FF2B5EF4-FFF2-40B4-BE49-F238E27FC236}">
                    <a16:creationId xmlns:a16="http://schemas.microsoft.com/office/drawing/2014/main" id="{A317483B-6AB2-8A48-9A53-3FF257ABDD26}"/>
                  </a:ext>
                </a:extLst>
              </p:cNvPr>
              <p:cNvPicPr/>
              <p:nvPr/>
            </p:nvPicPr>
            <p:blipFill>
              <a:blip r:embed="rId9"/>
              <a:stretch>
                <a:fillRect/>
              </a:stretch>
            </p:blipFill>
            <p:spPr>
              <a:xfrm>
                <a:off x="5870452" y="3448171"/>
                <a:ext cx="6350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A489794-4CB0-D84C-842B-D077A89EE24E}"/>
                  </a:ext>
                </a:extLst>
              </p14:cNvPr>
              <p14:cNvContentPartPr/>
              <p14:nvPr/>
            </p14:nvContentPartPr>
            <p14:xfrm>
              <a:off x="6174292" y="3781891"/>
              <a:ext cx="181800" cy="120960"/>
            </p14:xfrm>
          </p:contentPart>
        </mc:Choice>
        <mc:Fallback xmlns="">
          <p:pic>
            <p:nvPicPr>
              <p:cNvPr id="5" name="Ink 4">
                <a:extLst>
                  <a:ext uri="{FF2B5EF4-FFF2-40B4-BE49-F238E27FC236}">
                    <a16:creationId xmlns:a16="http://schemas.microsoft.com/office/drawing/2014/main" id="{0A489794-4CB0-D84C-842B-D077A89EE24E}"/>
                  </a:ext>
                </a:extLst>
              </p:cNvPr>
              <p:cNvPicPr/>
              <p:nvPr/>
            </p:nvPicPr>
            <p:blipFill>
              <a:blip r:embed="rId11"/>
              <a:stretch>
                <a:fillRect/>
              </a:stretch>
            </p:blipFill>
            <p:spPr>
              <a:xfrm>
                <a:off x="6165652" y="3773251"/>
                <a:ext cx="199440" cy="138600"/>
              </a:xfrm>
              <a:prstGeom prst="rect">
                <a:avLst/>
              </a:prstGeom>
            </p:spPr>
          </p:pic>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BA2ED93-748B-6A47-8369-3FA382E2381A}"/>
                  </a:ext>
                </a:extLst>
              </p:cNvPr>
              <p:cNvSpPr/>
              <p:nvPr/>
            </p:nvSpPr>
            <p:spPr>
              <a:xfrm>
                <a:off x="-274305" y="4293702"/>
                <a:ext cx="4572000" cy="461665"/>
              </a:xfrm>
              <a:prstGeom prst="rect">
                <a:avLst/>
              </a:prstGeom>
            </p:spPr>
            <p:txBody>
              <a:bodyPr>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𝑉</m:t>
                      </m:r>
                      <m:r>
                        <a:rPr lang="en-US" b="0" i="1" smtClean="0">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𝑥</m:t>
                          </m:r>
                        </m:sub>
                      </m:sSub>
                      <m:sSub>
                        <m:sSubPr>
                          <m:ctrlPr>
                            <a:rPr lang="en-US" i="1">
                              <a:latin typeface="Cambria Math" panose="02040503050406030204" pitchFamily="18" charset="0"/>
                              <a:ea typeface="Times New Roman" panose="02020603050405020304" pitchFamily="18" charset="0"/>
                            </a:rPr>
                          </m:ctrlPr>
                        </m:sSubPr>
                        <m:e>
                          <m:r>
                            <a:rPr lang="en-US" b="0" i="1" smtClean="0">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=0</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2BA2ED93-748B-6A47-8369-3FA382E2381A}"/>
                  </a:ext>
                </a:extLst>
              </p:cNvPr>
              <p:cNvSpPr>
                <a:spLocks noRot="1" noChangeAspect="1" noMove="1" noResize="1" noEditPoints="1" noAdjustHandles="1" noChangeArrowheads="1" noChangeShapeType="1" noTextEdit="1"/>
              </p:cNvSpPr>
              <p:nvPr/>
            </p:nvSpPr>
            <p:spPr>
              <a:xfrm>
                <a:off x="-274305" y="4293702"/>
                <a:ext cx="4572000" cy="461665"/>
              </a:xfrm>
              <a:prstGeom prst="rect">
                <a:avLst/>
              </a:prstGeom>
              <a:blipFill>
                <a:blip r:embed="rId12"/>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C19D3E-B44D-8F4A-8EE7-6ADBD80E8D7B}"/>
                  </a:ext>
                </a:extLst>
              </p:cNvPr>
              <p:cNvSpPr/>
              <p:nvPr/>
            </p:nvSpPr>
            <p:spPr>
              <a:xfrm>
                <a:off x="338327" y="4817039"/>
                <a:ext cx="3820982" cy="461665"/>
              </a:xfrm>
              <a:prstGeom prst="rect">
                <a:avLst/>
              </a:prstGeom>
            </p:spPr>
            <p:txBody>
              <a:bodyPr wrap="square">
                <a:spAutoFit/>
              </a:bodyPr>
              <a:lstStyle/>
              <a:p>
                <a:pPr marL="0" marR="0" algn="l">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x-none" i="1">
                          <a:latin typeface="Cambria Math" panose="02040503050406030204" pitchFamily="18" charset="0"/>
                          <a:ea typeface="Calibri" panose="020F0502020204030204" pitchFamily="34" charset="0"/>
                          <a:cs typeface="Times New Roman" panose="02020603050405020304" pitchFamily="18" charset="0"/>
                        </a:rPr>
                        <m:t>𝑉</m:t>
                      </m:r>
                      <m:r>
                        <a:rPr lang="en-US"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𝑣</m:t>
                          </m:r>
                        </m:e>
                        <m:sub>
                          <m:r>
                            <a:rPr lang="x-none" i="1">
                              <a:latin typeface="Cambria Math" panose="02040503050406030204" pitchFamily="18" charset="0"/>
                              <a:ea typeface="Calibri" panose="020F0502020204030204" pitchFamily="34" charset="0"/>
                              <a:cs typeface="Times New Roman" panose="02020603050405020304" pitchFamily="18" charset="0"/>
                            </a:rPr>
                            <m:t>𝑅</m:t>
                          </m:r>
                          <m:r>
                            <a:rPr lang="x-none" i="1">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𝑉</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𝑖</m:t>
                          </m:r>
                        </m:e>
                        <m:sub>
                          <m:r>
                            <a:rPr lang="x-none" i="1">
                              <a:latin typeface="Cambria Math" panose="02040503050406030204" pitchFamily="18" charset="0"/>
                              <a:ea typeface="Calibri" panose="020F0502020204030204" pitchFamily="34" charset="0"/>
                              <a:cs typeface="Times New Roman" panose="02020603050405020304" pitchFamily="18" charset="0"/>
                            </a:rPr>
                            <m:t>𝑥</m:t>
                          </m:r>
                        </m:sub>
                      </m:sSub>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x-none" i="1">
                              <a:latin typeface="Cambria Math" panose="02040503050406030204" pitchFamily="18" charset="0"/>
                              <a:ea typeface="Calibri" panose="020F0502020204030204" pitchFamily="34" charset="0"/>
                              <a:cs typeface="Times New Roman" panose="02020603050405020304" pitchFamily="18" charset="0"/>
                            </a:rPr>
                            <m:t>𝑅</m:t>
                          </m:r>
                        </m:e>
                        <m:sub>
                          <m:r>
                            <a:rPr lang="x-none" i="1">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72C19D3E-B44D-8F4A-8EE7-6ADBD80E8D7B}"/>
                  </a:ext>
                </a:extLst>
              </p:cNvPr>
              <p:cNvSpPr>
                <a:spLocks noRot="1" noChangeAspect="1" noMove="1" noResize="1" noEditPoints="1" noAdjustHandles="1" noChangeArrowheads="1" noChangeShapeType="1" noTextEdit="1"/>
              </p:cNvSpPr>
              <p:nvPr/>
            </p:nvSpPr>
            <p:spPr>
              <a:xfrm>
                <a:off x="338327" y="4817039"/>
                <a:ext cx="3820982" cy="461665"/>
              </a:xfrm>
              <a:prstGeom prst="rect">
                <a:avLst/>
              </a:prstGeom>
              <a:blipFill>
                <a:blip r:embed="rId13"/>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DC1C2C-AD00-DF48-BF32-97CA4D794E7A}"/>
                  </a:ext>
                </a:extLst>
              </p:cNvPr>
              <p:cNvSpPr/>
              <p:nvPr/>
            </p:nvSpPr>
            <p:spPr>
              <a:xfrm>
                <a:off x="832782" y="5704333"/>
                <a:ext cx="1510991" cy="461665"/>
              </a:xfrm>
              <a:prstGeom prst="rect">
                <a:avLst/>
              </a:prstGeom>
            </p:spPr>
            <p:txBody>
              <a:bodyPr wrap="none">
                <a:spAutoFit/>
              </a:bodyPr>
              <a:lstStyle/>
              <a:p>
                <a:pPr marL="0" marR="0" algn="l">
                  <a:spcBef>
                    <a:spcPts val="0"/>
                  </a:spcBef>
                  <a:spcAft>
                    <a:spcPts val="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=13.3 </m:t>
                      </m:r>
                      <m:r>
                        <a:rPr lang="en-US" i="1">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n-US" sz="1800" dirty="0">
                  <a:latin typeface="Consolas" panose="020B0609020204030204" pitchFamily="49"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9DDC1C2C-AD00-DF48-BF32-97CA4D794E7A}"/>
                  </a:ext>
                </a:extLst>
              </p:cNvPr>
              <p:cNvSpPr>
                <a:spLocks noRot="1" noChangeAspect="1" noMove="1" noResize="1" noEditPoints="1" noAdjustHandles="1" noChangeArrowheads="1" noChangeShapeType="1" noTextEdit="1"/>
              </p:cNvSpPr>
              <p:nvPr/>
            </p:nvSpPr>
            <p:spPr>
              <a:xfrm>
                <a:off x="832782" y="5704333"/>
                <a:ext cx="1510991" cy="461665"/>
              </a:xfrm>
              <a:prstGeom prst="rect">
                <a:avLst/>
              </a:prstGeom>
              <a:blipFill>
                <a:blip r:embed="rId14"/>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BB1A015-1942-2441-979A-6768E6FA55D4}"/>
                  </a:ext>
                </a:extLst>
              </p:cNvPr>
              <p:cNvSpPr/>
              <p:nvPr/>
            </p:nvSpPr>
            <p:spPr>
              <a:xfrm>
                <a:off x="832782" y="5281980"/>
                <a:ext cx="2357825"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=25−0.78</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n-US" dirty="0"/>
              </a:p>
            </p:txBody>
          </p:sp>
        </mc:Choice>
        <mc:Fallback xmlns="">
          <p:sp>
            <p:nvSpPr>
              <p:cNvPr id="15" name="Rectangle 14">
                <a:extLst>
                  <a:ext uri="{FF2B5EF4-FFF2-40B4-BE49-F238E27FC236}">
                    <a16:creationId xmlns:a16="http://schemas.microsoft.com/office/drawing/2014/main" id="{BBB1A015-1942-2441-979A-6768E6FA55D4}"/>
                  </a:ext>
                </a:extLst>
              </p:cNvPr>
              <p:cNvSpPr>
                <a:spLocks noRot="1" noChangeAspect="1" noMove="1" noResize="1" noEditPoints="1" noAdjustHandles="1" noChangeArrowheads="1" noChangeShapeType="1" noTextEdit="1"/>
              </p:cNvSpPr>
              <p:nvPr/>
            </p:nvSpPr>
            <p:spPr>
              <a:xfrm>
                <a:off x="832782" y="5281980"/>
                <a:ext cx="2357825" cy="461665"/>
              </a:xfrm>
              <a:prstGeom prst="rect">
                <a:avLst/>
              </a:prstGeom>
              <a:blipFill>
                <a:blip r:embed="rId15"/>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52AFCE4B-53D8-D54A-BEE6-D39B12D878DB}"/>
              </a:ext>
            </a:extLst>
          </p:cNvPr>
          <p:cNvCxnSpPr/>
          <p:nvPr/>
        </p:nvCxnSpPr>
        <p:spPr>
          <a:xfrm>
            <a:off x="3905912" y="2233914"/>
            <a:ext cx="98929" cy="4479402"/>
          </a:xfrm>
          <a:prstGeom prst="line">
            <a:avLst/>
          </a:prstGeom>
          <a:noFill/>
          <a:ln w="25400" cap="flat">
            <a:solidFill>
              <a:srgbClr val="00CC99"/>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74BAC7B5-F266-2740-8A8B-A8486BF7EA6B}"/>
                  </a:ext>
                </a:extLst>
              </p14:cNvPr>
              <p14:cNvContentPartPr/>
              <p14:nvPr/>
            </p14:nvContentPartPr>
            <p14:xfrm>
              <a:off x="1423622" y="2704051"/>
              <a:ext cx="565560" cy="464040"/>
            </p14:xfrm>
          </p:contentPart>
        </mc:Choice>
        <mc:Fallback xmlns="">
          <p:pic>
            <p:nvPicPr>
              <p:cNvPr id="18" name="Ink 17">
                <a:extLst>
                  <a:ext uri="{FF2B5EF4-FFF2-40B4-BE49-F238E27FC236}">
                    <a16:creationId xmlns:a16="http://schemas.microsoft.com/office/drawing/2014/main" id="{74BAC7B5-F266-2740-8A8B-A8486BF7EA6B}"/>
                  </a:ext>
                </a:extLst>
              </p:cNvPr>
              <p:cNvPicPr/>
              <p:nvPr/>
            </p:nvPicPr>
            <p:blipFill>
              <a:blip r:embed="rId17"/>
              <a:stretch>
                <a:fillRect/>
              </a:stretch>
            </p:blipFill>
            <p:spPr>
              <a:xfrm>
                <a:off x="1414982" y="2695411"/>
                <a:ext cx="583200" cy="481680"/>
              </a:xfrm>
              <a:prstGeom prst="rect">
                <a:avLst/>
              </a:prstGeom>
            </p:spPr>
          </p:pic>
        </mc:Fallback>
      </mc:AlternateContent>
    </p:spTree>
    <p:extLst>
      <p:ext uri="{BB962C8B-B14F-4D97-AF65-F5344CB8AC3E}">
        <p14:creationId xmlns:p14="http://schemas.microsoft.com/office/powerpoint/2010/main" val="116809175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F8D22-E3F2-7643-9A81-659832F28B5A}"/>
              </a:ext>
            </a:extLst>
          </p:cNvPr>
          <p:cNvSpPr/>
          <p:nvPr/>
        </p:nvSpPr>
        <p:spPr>
          <a:xfrm>
            <a:off x="685800" y="3583891"/>
            <a:ext cx="8442614" cy="1200329"/>
          </a:xfrm>
          <a:prstGeom prst="rect">
            <a:avLst/>
          </a:prstGeom>
        </p:spPr>
        <p:txBody>
          <a:bodyPr wrap="square">
            <a:spAutoFit/>
          </a:bodyPr>
          <a:lstStyle/>
          <a:p>
            <a:endParaRPr lang="en-US" i="1"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7" name="Rectangle 6">
            <a:extLst>
              <a:ext uri="{FF2B5EF4-FFF2-40B4-BE49-F238E27FC236}">
                <a16:creationId xmlns:a16="http://schemas.microsoft.com/office/drawing/2014/main" id="{7C48B00B-0A18-D348-8FF0-608D9DA229A1}"/>
              </a:ext>
            </a:extLst>
          </p:cNvPr>
          <p:cNvSpPr/>
          <p:nvPr/>
        </p:nvSpPr>
        <p:spPr>
          <a:xfrm>
            <a:off x="2695104" y="362374"/>
            <a:ext cx="3501280" cy="461665"/>
          </a:xfrm>
          <a:prstGeom prst="rect">
            <a:avLst/>
          </a:prstGeom>
        </p:spPr>
        <p:txBody>
          <a:bodyPr wrap="none">
            <a:spAutoFit/>
          </a:bodyPr>
          <a:lstStyle/>
          <a:p>
            <a:pPr algn="l" rtl="0"/>
            <a:r>
              <a:rPr lang="en-US" b="1" dirty="0"/>
              <a:t>Kirchhoff's Current Law</a:t>
            </a:r>
            <a:endParaRPr lang="en-US" dirty="0"/>
          </a:p>
        </p:txBody>
      </p:sp>
      <p:sp>
        <p:nvSpPr>
          <p:cNvPr id="10" name="Rectangle 9">
            <a:extLst>
              <a:ext uri="{FF2B5EF4-FFF2-40B4-BE49-F238E27FC236}">
                <a16:creationId xmlns:a16="http://schemas.microsoft.com/office/drawing/2014/main" id="{3D12A8AF-B435-234D-9246-AABDD6553CCD}"/>
              </a:ext>
            </a:extLst>
          </p:cNvPr>
          <p:cNvSpPr/>
          <p:nvPr/>
        </p:nvSpPr>
        <p:spPr>
          <a:xfrm>
            <a:off x="389534" y="1300932"/>
            <a:ext cx="8754465" cy="523220"/>
          </a:xfrm>
          <a:prstGeom prst="rect">
            <a:avLst/>
          </a:prstGeom>
        </p:spPr>
        <p:txBody>
          <a:bodyPr wrap="square">
            <a:spAutoFit/>
          </a:bodyPr>
          <a:lstStyle/>
          <a:p>
            <a:r>
              <a:rPr lang="en-US" sz="2800" dirty="0">
                <a:solidFill>
                  <a:srgbClr val="00B0F0"/>
                </a:solidFill>
              </a:rPr>
              <a:t>The sum of all currents </a:t>
            </a:r>
            <a:r>
              <a:rPr lang="en-US" sz="2800" dirty="0">
                <a:solidFill>
                  <a:srgbClr val="FF0000"/>
                </a:solidFill>
              </a:rPr>
              <a:t>i</a:t>
            </a:r>
            <a:r>
              <a:rPr lang="en-US" sz="2800" i="1" baseline="-25000" dirty="0">
                <a:solidFill>
                  <a:srgbClr val="FF0000"/>
                </a:solidFill>
              </a:rPr>
              <a:t>1</a:t>
            </a:r>
            <a:r>
              <a:rPr lang="en-US" sz="2800" dirty="0">
                <a:solidFill>
                  <a:srgbClr val="FF0000"/>
                </a:solidFill>
              </a:rPr>
              <a:t>, i</a:t>
            </a:r>
            <a:r>
              <a:rPr lang="en-US" sz="2800" i="1" baseline="-25000" dirty="0">
                <a:solidFill>
                  <a:srgbClr val="FF0000"/>
                </a:solidFill>
              </a:rPr>
              <a:t>2</a:t>
            </a:r>
            <a:r>
              <a:rPr lang="en-US" sz="2800" dirty="0">
                <a:solidFill>
                  <a:srgbClr val="FF0000"/>
                </a:solidFill>
              </a:rPr>
              <a:t>, …i</a:t>
            </a:r>
            <a:r>
              <a:rPr lang="en-US" sz="2800" i="1" baseline="-25000" dirty="0">
                <a:solidFill>
                  <a:srgbClr val="FF0000"/>
                </a:solidFill>
              </a:rPr>
              <a:t>n</a:t>
            </a:r>
            <a:r>
              <a:rPr lang="en-US" sz="2800" dirty="0">
                <a:solidFill>
                  <a:srgbClr val="FF0000"/>
                </a:solidFill>
              </a:rPr>
              <a:t> </a:t>
            </a:r>
            <a:r>
              <a:rPr lang="en-US" sz="2800" dirty="0">
                <a:solidFill>
                  <a:srgbClr val="00B0F0"/>
                </a:solidFill>
              </a:rPr>
              <a:t>at any node is equal to 0. </a:t>
            </a:r>
          </a:p>
        </p:txBody>
      </p:sp>
      <p:pic>
        <p:nvPicPr>
          <p:cNvPr id="12" name="Picture 11">
            <a:extLst>
              <a:ext uri="{FF2B5EF4-FFF2-40B4-BE49-F238E27FC236}">
                <a16:creationId xmlns:a16="http://schemas.microsoft.com/office/drawing/2014/main" id="{5FB706C7-EAFC-6241-936B-BEC79FBB63DE}"/>
              </a:ext>
            </a:extLst>
          </p:cNvPr>
          <p:cNvPicPr/>
          <p:nvPr/>
        </p:nvPicPr>
        <p:blipFill>
          <a:blip r:embed="rId2"/>
          <a:stretch>
            <a:fillRect/>
          </a:stretch>
        </p:blipFill>
        <p:spPr>
          <a:xfrm>
            <a:off x="685800" y="2315247"/>
            <a:ext cx="3044825" cy="3044825"/>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E9801AF-7ABE-5141-97D5-0FA40C1ED5B2}"/>
                  </a:ext>
                </a:extLst>
              </p:cNvPr>
              <p:cNvSpPr/>
              <p:nvPr/>
            </p:nvSpPr>
            <p:spPr>
              <a:xfrm>
                <a:off x="4056926" y="2112541"/>
                <a:ext cx="4572000" cy="2110899"/>
              </a:xfrm>
              <a:prstGeom prst="rect">
                <a:avLst/>
              </a:prstGeom>
            </p:spPr>
            <p:txBody>
              <a:bodyPr>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Mathematically, KCL is given by,</a:t>
                </a:r>
              </a:p>
              <a:p>
                <a:pPr marL="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Times New Roman" panose="02020603050405020304" pitchFamily="18" charset="0"/>
                    <a:ea typeface="Times New Roman" panose="02020603050405020304" pitchFamily="18" charset="0"/>
                  </a:rPr>
                  <a:t>             n</a:t>
                </a:r>
              </a:p>
              <a:p>
                <a:pPr marL="457200" marR="0" indent="457200">
                  <a:spcBef>
                    <a:spcPts val="0"/>
                  </a:spcBef>
                  <a:spcAft>
                    <a:spcPts val="0"/>
                  </a:spcAft>
                </a:pPr>
                <a14:m>
                  <m:oMath xmlns:m="http://schemas.openxmlformats.org/officeDocument/2006/math">
                    <m:nary>
                      <m:naryPr>
                        <m:chr m:val="∑"/>
                        <m:limLoc m:val="undOvr"/>
                        <m:subHide m:val="on"/>
                        <m:supHide m:val="on"/>
                        <m:ctrlPr>
                          <a:rPr lang="en-US" sz="3600" i="1">
                            <a:latin typeface="Cambria Math" panose="02040503050406030204" pitchFamily="18" charset="0"/>
                            <a:ea typeface="Times New Roman" panose="02020603050405020304" pitchFamily="18" charset="0"/>
                          </a:rPr>
                        </m:ctrlPr>
                      </m:naryPr>
                      <m:sub/>
                      <m:sup/>
                      <m:e>
                        <m:sSub>
                          <m:sSubPr>
                            <m:ctrlPr>
                              <a:rPr lang="en-US" sz="3600" i="1">
                                <a:latin typeface="Cambria Math" panose="02040503050406030204" pitchFamily="18" charset="0"/>
                                <a:ea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rPr>
                              <m:t>𝑖</m:t>
                            </m:r>
                          </m:e>
                          <m:sub>
                            <m:r>
                              <a:rPr lang="en-US" sz="3600" i="1">
                                <a:latin typeface="Cambria Math" panose="02040503050406030204" pitchFamily="18" charset="0"/>
                                <a:ea typeface="Times New Roman" panose="02020603050405020304" pitchFamily="18" charset="0"/>
                              </a:rPr>
                              <m:t>𝑘</m:t>
                            </m:r>
                          </m:sub>
                        </m:sSub>
                        <m:r>
                          <a:rPr lang="en-US" sz="3600" i="1">
                            <a:latin typeface="Cambria Math" panose="02040503050406030204" pitchFamily="18" charset="0"/>
                            <a:ea typeface="Times New Roman" panose="02020603050405020304" pitchFamily="18" charset="0"/>
                          </a:rPr>
                          <m:t>=0</m:t>
                        </m:r>
                      </m:e>
                    </m:nary>
                  </m:oMath>
                </a14:m>
                <a:r>
                  <a:rPr lang="en-US" dirty="0">
                    <a:latin typeface="Times New Roman" panose="02020603050405020304" pitchFamily="18" charset="0"/>
                    <a:ea typeface="Times New Roman" panose="02020603050405020304" pitchFamily="18" charset="0"/>
                  </a:rPr>
                  <a:t> 			k=1			 </a:t>
                </a:r>
              </a:p>
            </p:txBody>
          </p:sp>
        </mc:Choice>
        <mc:Fallback xmlns="">
          <p:sp>
            <p:nvSpPr>
              <p:cNvPr id="2" name="Rectangle 1">
                <a:extLst>
                  <a:ext uri="{FF2B5EF4-FFF2-40B4-BE49-F238E27FC236}">
                    <a16:creationId xmlns:a16="http://schemas.microsoft.com/office/drawing/2014/main" id="{9E9801AF-7ABE-5141-97D5-0FA40C1ED5B2}"/>
                  </a:ext>
                </a:extLst>
              </p:cNvPr>
              <p:cNvSpPr>
                <a:spLocks noRot="1" noChangeAspect="1" noMove="1" noResize="1" noEditPoints="1" noAdjustHandles="1" noChangeArrowheads="1" noChangeShapeType="1" noTextEdit="1"/>
              </p:cNvSpPr>
              <p:nvPr/>
            </p:nvSpPr>
            <p:spPr>
              <a:xfrm>
                <a:off x="4056926" y="2112541"/>
                <a:ext cx="4572000" cy="2110899"/>
              </a:xfrm>
              <a:prstGeom prst="rect">
                <a:avLst/>
              </a:prstGeom>
              <a:blipFill>
                <a:blip r:embed="rId3"/>
                <a:stretch>
                  <a:fillRect l="-1939" t="-2395" b="-485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D109B31-65A7-7843-AB4F-0D54BCCA3073}"/>
                  </a:ext>
                </a:extLst>
              </p:cNvPr>
              <p:cNvSpPr/>
              <p:nvPr/>
            </p:nvSpPr>
            <p:spPr>
              <a:xfrm>
                <a:off x="3886200" y="4159743"/>
                <a:ext cx="4572000" cy="1200329"/>
              </a:xfrm>
              <a:prstGeom prst="rect">
                <a:avLst/>
              </a:prstGeom>
            </p:spPr>
            <p:txBody>
              <a:bodyPr>
                <a:spAutoFit/>
              </a:bodyPr>
              <a:lstStyle/>
              <a:p>
                <a:pPr marL="457200" marR="0" algn="just">
                  <a:spcBef>
                    <a:spcPts val="0"/>
                  </a:spcBef>
                  <a:spcAft>
                    <a:spcPts val="0"/>
                  </a:spcAft>
                </a:pPr>
                <a:endParaRPr lang="en-US" i="1" dirty="0">
                  <a:latin typeface="Cambria Math" panose="02040503050406030204" pitchFamily="18" charset="0"/>
                  <a:ea typeface="Times New Roman" panose="02020603050405020304" pitchFamily="18" charset="0"/>
                </a:endParaRPr>
              </a:p>
              <a:p>
                <a:pPr marL="457200" marR="0" algn="just">
                  <a:spcBef>
                    <a:spcPts val="0"/>
                  </a:spcBef>
                  <a:spcAft>
                    <a:spcPts val="0"/>
                  </a:spcAft>
                </a:pPr>
                <a14:m>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𝑘</m:t>
                        </m:r>
                      </m:sub>
                    </m:sSub>
                  </m:oMath>
                </a14:m>
                <a:r>
                  <a:rPr lang="en-US" dirty="0">
                    <a:latin typeface="Times New Roman" panose="02020603050405020304" pitchFamily="18" charset="0"/>
                    <a:ea typeface="Times New Roman" panose="02020603050405020304" pitchFamily="18" charset="0"/>
                  </a:rPr>
                  <a:t> is the current of the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𝑘</m:t>
                        </m:r>
                      </m:e>
                      <m:sub>
                        <m:r>
                          <a:rPr lang="en-US" i="1">
                            <a:latin typeface="Cambria Math" panose="02040503050406030204" pitchFamily="18" charset="0"/>
                            <a:ea typeface="Times New Roman" panose="02020603050405020304" pitchFamily="18" charset="0"/>
                          </a:rPr>
                          <m:t>𝑡h</m:t>
                        </m:r>
                      </m:sub>
                    </m:sSub>
                  </m:oMath>
                </a14:m>
                <a:r>
                  <a:rPr lang="en-US" dirty="0">
                    <a:latin typeface="Times New Roman" panose="02020603050405020304" pitchFamily="18" charset="0"/>
                    <a:ea typeface="Times New Roman" panose="02020603050405020304" pitchFamily="18" charset="0"/>
                  </a:rPr>
                  <a:t> element for </a:t>
                </a:r>
                <a14:m>
                  <m:oMath xmlns:m="http://schemas.openxmlformats.org/officeDocument/2006/math">
                    <m:r>
                      <a:rPr lang="en-US" i="1">
                        <a:latin typeface="Cambria Math" panose="02040503050406030204" pitchFamily="18" charset="0"/>
                        <a:ea typeface="Times New Roman" panose="02020603050405020304" pitchFamily="18" charset="0"/>
                      </a:rPr>
                      <m:t>𝑘</m:t>
                    </m:r>
                    <m:r>
                      <a:rPr lang="en-US" i="1">
                        <a:latin typeface="Cambria Math" panose="02040503050406030204" pitchFamily="18" charset="0"/>
                        <a:ea typeface="Times New Roman" panose="02020603050405020304" pitchFamily="18" charset="0"/>
                      </a:rPr>
                      <m:t>=1,2,3….</m:t>
                    </m:r>
                    <m:r>
                      <a:rPr lang="en-US" b="0" i="1" smtClean="0">
                        <a:latin typeface="Cambria Math" panose="02040503050406030204" pitchFamily="18" charset="0"/>
                        <a:ea typeface="Times New Roman" panose="02020603050405020304" pitchFamily="18" charset="0"/>
                      </a:rPr>
                      <m:t>𝑛</m:t>
                    </m:r>
                  </m:oMath>
                </a14:m>
                <a:r>
                  <a:rPr lang="en-US" dirty="0">
                    <a:latin typeface="Times New Roman" panose="02020603050405020304" pitchFamily="18" charset="0"/>
                    <a:ea typeface="Times New Roman" panose="02020603050405020304" pitchFamily="18" charset="0"/>
                  </a:rPr>
                  <a:t>.</a:t>
                </a:r>
              </a:p>
            </p:txBody>
          </p:sp>
        </mc:Choice>
        <mc:Fallback xmlns="">
          <p:sp>
            <p:nvSpPr>
              <p:cNvPr id="13" name="Rectangle 12">
                <a:extLst>
                  <a:ext uri="{FF2B5EF4-FFF2-40B4-BE49-F238E27FC236}">
                    <a16:creationId xmlns:a16="http://schemas.microsoft.com/office/drawing/2014/main" id="{8D109B31-65A7-7843-AB4F-0D54BCCA3073}"/>
                  </a:ext>
                </a:extLst>
              </p:cNvPr>
              <p:cNvSpPr>
                <a:spLocks noRot="1" noChangeAspect="1" noMove="1" noResize="1" noEditPoints="1" noAdjustHandles="1" noChangeArrowheads="1" noChangeShapeType="1" noTextEdit="1"/>
              </p:cNvSpPr>
              <p:nvPr/>
            </p:nvSpPr>
            <p:spPr>
              <a:xfrm>
                <a:off x="3886200" y="4159743"/>
                <a:ext cx="4572000" cy="1200329"/>
              </a:xfrm>
              <a:prstGeom prst="rect">
                <a:avLst/>
              </a:prstGeom>
              <a:blipFill>
                <a:blip r:embed="rId4"/>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42127486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65" y="-83378"/>
            <a:ext cx="7772400" cy="2041525"/>
          </a:xfrm>
        </p:spPr>
        <p:txBody>
          <a:bodyPr/>
          <a:lstStyle/>
          <a:p>
            <a:r>
              <a:rPr lang="en-US" sz="3200" b="1" dirty="0"/>
              <a:t>Kirchhoff’s Current Law</a:t>
            </a:r>
          </a:p>
        </p:txBody>
      </p:sp>
      <p:sp>
        <p:nvSpPr>
          <p:cNvPr id="3" name="Text Placeholder 2"/>
          <p:cNvSpPr>
            <a:spLocks noGrp="1"/>
          </p:cNvSpPr>
          <p:nvPr>
            <p:ph type="body" idx="1"/>
          </p:nvPr>
        </p:nvSpPr>
        <p:spPr/>
        <p:txBody>
          <a:bodyPr/>
          <a:lstStyle/>
          <a:p>
            <a:pPr marL="0" indent="0" algn="l" rtl="0">
              <a:spcBef>
                <a:spcPts val="400"/>
              </a:spcBef>
              <a:buSzPct val="100000"/>
              <a:buNone/>
            </a:pPr>
            <a:r>
              <a:rPr lang="en-US" sz="2000" i="1" dirty="0">
                <a:latin typeface="Times New Roman" panose="02020603050405020304" pitchFamily="18" charset="0"/>
                <a:cs typeface="Times New Roman" panose="02020603050405020304" pitchFamily="18" charset="0"/>
              </a:rPr>
              <a:t>				OR</a:t>
            </a:r>
          </a:p>
        </p:txBody>
      </p:sp>
      <p:sp>
        <p:nvSpPr>
          <p:cNvPr id="8" name="Rectangle 7"/>
          <p:cNvSpPr/>
          <p:nvPr/>
        </p:nvSpPr>
        <p:spPr>
          <a:xfrm>
            <a:off x="730035" y="1979025"/>
            <a:ext cx="7531530" cy="461665"/>
          </a:xfrm>
          <a:prstGeom prst="rect">
            <a:avLst/>
          </a:prstGeom>
        </p:spPr>
        <p:txBody>
          <a:bodyPr wrap="square">
            <a:spAutoFit/>
          </a:bodyPr>
          <a:lstStyle/>
          <a:p>
            <a:r>
              <a:rPr lang="en-US" dirty="0">
                <a:solidFill>
                  <a:srgbClr val="00B0F0"/>
                </a:solidFill>
              </a:rPr>
              <a:t>The total currents flowing in = total currents flowing out. </a:t>
            </a:r>
          </a:p>
        </p:txBody>
      </p:sp>
      <p:pic>
        <p:nvPicPr>
          <p:cNvPr id="7" name="Picture 6">
            <a:extLst>
              <a:ext uri="{FF2B5EF4-FFF2-40B4-BE49-F238E27FC236}">
                <a16:creationId xmlns:a16="http://schemas.microsoft.com/office/drawing/2014/main" id="{BD708BB6-343B-D04C-91AD-D0B263E5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86" y="3200515"/>
            <a:ext cx="2298700" cy="2019300"/>
          </a:xfrm>
          <a:prstGeom prst="rect">
            <a:avLst/>
          </a:prstGeom>
        </p:spPr>
      </p:pic>
      <p:sp>
        <p:nvSpPr>
          <p:cNvPr id="4" name="TextBox 3">
            <a:extLst>
              <a:ext uri="{FF2B5EF4-FFF2-40B4-BE49-F238E27FC236}">
                <a16:creationId xmlns:a16="http://schemas.microsoft.com/office/drawing/2014/main" id="{FB51F1CD-F9A3-514B-B4D2-8B2F83A0636E}"/>
              </a:ext>
            </a:extLst>
          </p:cNvPr>
          <p:cNvSpPr txBox="1"/>
          <p:nvPr/>
        </p:nvSpPr>
        <p:spPr>
          <a:xfrm>
            <a:off x="1267691" y="5491461"/>
            <a:ext cx="181075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rPr>
              <a:t>1</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rPr>
              <a:t>4</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rPr>
              <a:t>5</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rPr>
              <a:t>2</a:t>
            </a:r>
            <a:r>
              <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rPr>
              <a:t>+I</a:t>
            </a:r>
            <a:r>
              <a:rPr lang="en-US" baseline="-25000" dirty="0">
                <a:solidFill>
                  <a:srgbClr val="000000"/>
                </a:solidFill>
              </a:rPr>
              <a:t>3</a:t>
            </a:r>
            <a:endPar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endParaRPr>
          </a:p>
        </p:txBody>
      </p:sp>
      <p:pic>
        <p:nvPicPr>
          <p:cNvPr id="9" name="Picture 8">
            <a:extLst>
              <a:ext uri="{FF2B5EF4-FFF2-40B4-BE49-F238E27FC236}">
                <a16:creationId xmlns:a16="http://schemas.microsoft.com/office/drawing/2014/main" id="{B63F0B09-7892-FC41-B521-689E89A0B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96" y="3092565"/>
            <a:ext cx="2358326" cy="1955685"/>
          </a:xfrm>
          <a:prstGeom prst="rect">
            <a:avLst/>
          </a:prstGeom>
        </p:spPr>
      </p:pic>
      <p:sp>
        <p:nvSpPr>
          <p:cNvPr id="10" name="Rectangle 9">
            <a:extLst>
              <a:ext uri="{FF2B5EF4-FFF2-40B4-BE49-F238E27FC236}">
                <a16:creationId xmlns:a16="http://schemas.microsoft.com/office/drawing/2014/main" id="{65F2F117-354E-674B-A97F-B82028C57445}"/>
              </a:ext>
            </a:extLst>
          </p:cNvPr>
          <p:cNvSpPr/>
          <p:nvPr/>
        </p:nvSpPr>
        <p:spPr>
          <a:xfrm>
            <a:off x="5438486" y="5577242"/>
            <a:ext cx="1595309" cy="789960"/>
          </a:xfrm>
          <a:prstGeom prst="rect">
            <a:avLst/>
          </a:prstGeom>
        </p:spPr>
        <p:txBody>
          <a:bodyPr wrap="none">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I+5=3+4+2</a:t>
            </a:r>
            <a:endParaRPr lang="en-US" baseline="-250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sz="3200" b="1" baseline="-25000" dirty="0">
                <a:solidFill>
                  <a:srgbClr val="FF0000"/>
                </a:solidFill>
              </a:rPr>
              <a:t>I= 4 A</a:t>
            </a:r>
            <a:endParaRPr lang="en-US" b="1" baseline="-25000" dirty="0">
              <a:solidFill>
                <a:srgbClr val="FF0000"/>
              </a:solidFill>
            </a:endParaRPr>
          </a:p>
        </p:txBody>
      </p:sp>
      <p:sp>
        <p:nvSpPr>
          <p:cNvPr id="5" name="TextBox 4">
            <a:extLst>
              <a:ext uri="{FF2B5EF4-FFF2-40B4-BE49-F238E27FC236}">
                <a16:creationId xmlns:a16="http://schemas.microsoft.com/office/drawing/2014/main" id="{E58626E0-B2AD-6144-AD5A-08D9A0745F65}"/>
              </a:ext>
            </a:extLst>
          </p:cNvPr>
          <p:cNvSpPr txBox="1"/>
          <p:nvPr/>
        </p:nvSpPr>
        <p:spPr>
          <a:xfrm>
            <a:off x="4013860" y="1365662"/>
            <a:ext cx="520333"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0000"/>
                </a:solidFill>
                <a:effectLst/>
                <a:uFillTx/>
                <a:latin typeface="Times New Roman"/>
                <a:ea typeface="Times New Roman"/>
                <a:cs typeface="Times New Roman"/>
                <a:sym typeface="Times New Roman"/>
              </a:rPr>
              <a:t>OR</a:t>
            </a:r>
          </a:p>
        </p:txBody>
      </p:sp>
    </p:spTree>
    <p:extLst>
      <p:ext uri="{BB962C8B-B14F-4D97-AF65-F5344CB8AC3E}">
        <p14:creationId xmlns:p14="http://schemas.microsoft.com/office/powerpoint/2010/main" val="128014665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51" y="-384589"/>
            <a:ext cx="7772400" cy="2041525"/>
          </a:xfrm>
        </p:spPr>
        <p:txBody>
          <a:bodyPr/>
          <a:lstStyle/>
          <a:p>
            <a:r>
              <a:rPr lang="en-US" sz="3200" b="1" dirty="0"/>
              <a:t>Kirchoff’s Current Law</a:t>
            </a:r>
          </a:p>
        </p:txBody>
      </p:sp>
      <p:sp>
        <p:nvSpPr>
          <p:cNvPr id="11" name="TextBox 10"/>
          <p:cNvSpPr txBox="1"/>
          <p:nvPr/>
        </p:nvSpPr>
        <p:spPr>
          <a:xfrm>
            <a:off x="361851" y="3350366"/>
            <a:ext cx="75856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three branches:</a:t>
            </a:r>
            <a:endParaRPr lang="en-US" altLang="en-US" sz="1800" dirty="0">
              <a:solidFill>
                <a:schemeClr val="tx1"/>
              </a:solidFill>
            </a:endParaRPr>
          </a:p>
          <a:p>
            <a:r>
              <a:rPr lang="en-US" sz="1800" dirty="0"/>
              <a:t>    Current source (Exciting Force) between nodes a and a’  </a:t>
            </a:r>
          </a:p>
          <a:p>
            <a:r>
              <a:rPr lang="en-US" sz="1800" dirty="0"/>
              <a:t>    Resistance R1 between nodes b and b’</a:t>
            </a:r>
          </a:p>
          <a:p>
            <a:r>
              <a:rPr lang="en-US" sz="1800" dirty="0"/>
              <a:t>    Resistance R2 between nodes c and c'</a:t>
            </a:r>
            <a:endParaRPr lang="en-US" altLang="en-US" sz="1800" dirty="0">
              <a:solidFill>
                <a:schemeClr val="tx1"/>
              </a:solidFill>
              <a:latin typeface="Arial" panose="020B0604020202020204" pitchFamily="34" charset="0"/>
            </a:endParaRPr>
          </a:p>
        </p:txBody>
      </p:sp>
      <p:sp>
        <p:nvSpPr>
          <p:cNvPr id="6" name="TextBox 5"/>
          <p:cNvSpPr txBox="1"/>
          <p:nvPr/>
        </p:nvSpPr>
        <p:spPr>
          <a:xfrm>
            <a:off x="534334" y="4859735"/>
            <a:ext cx="809442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KCL @ upper node:       I=</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1" u="none" strike="noStrike" cap="none" spc="0" normalizeH="0" baseline="-25000" dirty="0">
                <a:ln>
                  <a:noFill/>
                </a:ln>
                <a:solidFill>
                  <a:srgbClr val="000000"/>
                </a:solidFill>
                <a:effectLst/>
                <a:uFillTx/>
                <a:latin typeface="Times New Roman"/>
                <a:ea typeface="Times New Roman"/>
                <a:cs typeface="Times New Roman"/>
                <a:sym typeface="Times New Roman"/>
              </a:rPr>
              <a:t>R1</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 + i</a:t>
            </a:r>
            <a:r>
              <a:rPr kumimoji="0" lang="en-US" sz="2400" b="0" i="1" u="none" strike="noStrike" cap="none" spc="0" normalizeH="0" baseline="-25000" dirty="0">
                <a:ln>
                  <a:noFill/>
                </a:ln>
                <a:solidFill>
                  <a:srgbClr val="000000"/>
                </a:solidFill>
                <a:effectLst/>
                <a:uFillTx/>
                <a:latin typeface="Times New Roman"/>
                <a:ea typeface="Times New Roman"/>
                <a:cs typeface="Times New Roman"/>
                <a:sym typeface="Times New Roman"/>
              </a:rPr>
              <a:t>R2</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            </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or            I</a:t>
            </a:r>
            <a:r>
              <a:rPr lang="en-US" dirty="0">
                <a:solidFill>
                  <a:srgbClr val="000000"/>
                </a:solidFill>
              </a:rPr>
              <a:t>- i</a:t>
            </a:r>
            <a:r>
              <a:rPr lang="en-US" baseline="-25000" dirty="0">
                <a:solidFill>
                  <a:srgbClr val="000000"/>
                </a:solidFill>
              </a:rPr>
              <a:t>R1</a:t>
            </a:r>
            <a:r>
              <a:rPr lang="en-US" dirty="0">
                <a:solidFill>
                  <a:srgbClr val="000000"/>
                </a:solidFill>
              </a:rPr>
              <a:t> - i</a:t>
            </a:r>
            <a:r>
              <a:rPr lang="en-US" baseline="-25000" dirty="0">
                <a:solidFill>
                  <a:srgbClr val="000000"/>
                </a:solidFill>
              </a:rPr>
              <a:t>R2</a:t>
            </a:r>
            <a:r>
              <a:rPr lang="en-US" dirty="0">
                <a:solidFill>
                  <a:srgbClr val="000000"/>
                </a:solidFill>
              </a:rPr>
              <a:t> =</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0</a:t>
            </a:r>
          </a:p>
        </p:txBody>
      </p:sp>
      <p:sp>
        <p:nvSpPr>
          <p:cNvPr id="12" name="Rounded Rectangle 11"/>
          <p:cNvSpPr/>
          <p:nvPr/>
        </p:nvSpPr>
        <p:spPr>
          <a:xfrm>
            <a:off x="3110628" y="2716676"/>
            <a:ext cx="2941834" cy="409913"/>
          </a:xfrm>
          <a:prstGeom prst="roundRect">
            <a:avLst/>
          </a:prstGeom>
          <a:solidFill>
            <a:schemeClr val="bg2">
              <a:lumMod val="40000"/>
              <a:lumOff val="60000"/>
              <a:alpha val="15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p:nvGrpSpPr>
          <p:cNvPr id="20" name="Group 19"/>
          <p:cNvGrpSpPr/>
          <p:nvPr/>
        </p:nvGrpSpPr>
        <p:grpSpPr>
          <a:xfrm>
            <a:off x="2978723" y="1143000"/>
            <a:ext cx="5307928" cy="2155699"/>
            <a:chOff x="2978723" y="1143000"/>
            <a:chExt cx="5307928" cy="2155699"/>
          </a:xfrm>
        </p:grpSpPr>
        <p:grpSp>
          <p:nvGrpSpPr>
            <p:cNvPr id="18" name="Group 17"/>
            <p:cNvGrpSpPr/>
            <p:nvPr/>
          </p:nvGrpSpPr>
          <p:grpSpPr>
            <a:xfrm>
              <a:off x="2978723" y="1143000"/>
              <a:ext cx="5307928" cy="2155699"/>
              <a:chOff x="2978723" y="1143000"/>
              <a:chExt cx="5307928" cy="2155699"/>
            </a:xfrm>
          </p:grpSpPr>
          <p:sp>
            <p:nvSpPr>
              <p:cNvPr id="7" name="TextBox 6"/>
              <p:cNvSpPr txBox="1"/>
              <p:nvPr/>
            </p:nvSpPr>
            <p:spPr>
              <a:xfrm>
                <a:off x="6574919" y="1143000"/>
                <a:ext cx="155933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Times New Roman"/>
                    <a:ea typeface="Times New Roman"/>
                    <a:cs typeface="Times New Roman"/>
                    <a:sym typeface="Times New Roman"/>
                  </a:rPr>
                  <a:t>Upper node</a:t>
                </a:r>
              </a:p>
            </p:txBody>
          </p:sp>
          <p:grpSp>
            <p:nvGrpSpPr>
              <p:cNvPr id="10" name="Group 9"/>
              <p:cNvGrpSpPr/>
              <p:nvPr/>
            </p:nvGrpSpPr>
            <p:grpSpPr>
              <a:xfrm>
                <a:off x="2978723" y="1355504"/>
                <a:ext cx="3225165" cy="1943195"/>
                <a:chOff x="2978723" y="1355504"/>
                <a:chExt cx="3225165" cy="194319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23" y="1355504"/>
                  <a:ext cx="3225165" cy="1943195"/>
                </a:xfrm>
                <a:prstGeom prst="rect">
                  <a:avLst/>
                </a:prstGeom>
              </p:spPr>
            </p:pic>
            <p:sp>
              <p:nvSpPr>
                <p:cNvPr id="5" name="Rounded Rectangle 4"/>
                <p:cNvSpPr/>
                <p:nvPr/>
              </p:nvSpPr>
              <p:spPr>
                <a:xfrm>
                  <a:off x="3110628" y="1414601"/>
                  <a:ext cx="2941834" cy="281312"/>
                </a:xfrm>
                <a:prstGeom prst="roundRect">
                  <a:avLst/>
                </a:prstGeom>
                <a:solidFill>
                  <a:schemeClr val="accent3">
                    <a:lumMod val="20000"/>
                    <a:lumOff val="80000"/>
                    <a:alpha val="2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8" name="Rectangle 7"/>
                <p:cNvSpPr/>
                <p:nvPr/>
              </p:nvSpPr>
              <p:spPr>
                <a:xfrm>
                  <a:off x="4332373" y="2893501"/>
                  <a:ext cx="289361" cy="3983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9" name="Rounded Rectangle 8"/>
                <p:cNvSpPr/>
                <p:nvPr/>
              </p:nvSpPr>
              <p:spPr>
                <a:xfrm>
                  <a:off x="4621734" y="3030139"/>
                  <a:ext cx="152718" cy="261742"/>
                </a:xfrm>
                <a:prstGeom prst="round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p:sp>
            <p:nvSpPr>
              <p:cNvPr id="13" name="TextBox 12"/>
              <p:cNvSpPr txBox="1"/>
              <p:nvPr/>
            </p:nvSpPr>
            <p:spPr>
              <a:xfrm>
                <a:off x="6727319" y="2660809"/>
                <a:ext cx="155933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Times New Roman"/>
                    <a:ea typeface="Times New Roman"/>
                    <a:cs typeface="Times New Roman"/>
                    <a:sym typeface="Times New Roman"/>
                  </a:rPr>
                  <a:t>Lower node</a:t>
                </a:r>
              </a:p>
            </p:txBody>
          </p:sp>
          <p:cxnSp>
            <p:nvCxnSpPr>
              <p:cNvPr id="15" name="Straight Arrow Connector 14"/>
              <p:cNvCxnSpPr>
                <a:endCxn id="5" idx="3"/>
              </p:cNvCxnSpPr>
              <p:nvPr/>
            </p:nvCxnSpPr>
            <p:spPr>
              <a:xfrm flipH="1">
                <a:off x="6052462" y="1355504"/>
                <a:ext cx="434041" cy="199753"/>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6" name="Straight Arrow Connector 15"/>
              <p:cNvCxnSpPr>
                <a:stCxn id="13" idx="1"/>
              </p:cNvCxnSpPr>
              <p:nvPr/>
            </p:nvCxnSpPr>
            <p:spPr>
              <a:xfrm flipH="1">
                <a:off x="6052463" y="2845474"/>
                <a:ext cx="674856" cy="19896"/>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19" name="Rounded Rectangle 18"/>
            <p:cNvSpPr/>
            <p:nvPr/>
          </p:nvSpPr>
          <p:spPr>
            <a:xfrm>
              <a:off x="3054045" y="2752845"/>
              <a:ext cx="2941834" cy="281312"/>
            </a:xfrm>
            <a:prstGeom prst="roundRect">
              <a:avLst/>
            </a:prstGeom>
            <a:solidFill>
              <a:schemeClr val="accent3">
                <a:lumMod val="20000"/>
                <a:lumOff val="80000"/>
                <a:alpha val="2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p:sp>
        <p:nvSpPr>
          <p:cNvPr id="21" name="TextBox 20"/>
          <p:cNvSpPr txBox="1"/>
          <p:nvPr/>
        </p:nvSpPr>
        <p:spPr>
          <a:xfrm>
            <a:off x="534334" y="5630440"/>
            <a:ext cx="829940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KCL @ lower node:       I=</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i</a:t>
            </a:r>
            <a:r>
              <a:rPr kumimoji="0" lang="en-US" sz="2400" b="0" i="1" u="none" strike="noStrike" cap="none" spc="0" normalizeH="0" baseline="-25000" dirty="0">
                <a:ln>
                  <a:noFill/>
                </a:ln>
                <a:solidFill>
                  <a:srgbClr val="000000"/>
                </a:solidFill>
                <a:effectLst/>
                <a:uFillTx/>
                <a:latin typeface="Times New Roman"/>
                <a:ea typeface="Times New Roman"/>
                <a:cs typeface="Times New Roman"/>
                <a:sym typeface="Times New Roman"/>
              </a:rPr>
              <a:t>R1</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 + i</a:t>
            </a:r>
            <a:r>
              <a:rPr kumimoji="0" lang="en-US" sz="2400" b="0" i="1" u="none" strike="noStrike" cap="none" spc="0" normalizeH="0" baseline="-25000" dirty="0">
                <a:ln>
                  <a:noFill/>
                </a:ln>
                <a:solidFill>
                  <a:srgbClr val="000000"/>
                </a:solidFill>
                <a:effectLst/>
                <a:uFillTx/>
                <a:latin typeface="Times New Roman"/>
                <a:ea typeface="Times New Roman"/>
                <a:cs typeface="Times New Roman"/>
                <a:sym typeface="Times New Roman"/>
              </a:rPr>
              <a:t>R2</a:t>
            </a:r>
            <a:r>
              <a:rPr kumimoji="0" lang="en-US" sz="2400" b="0" i="1" u="none" strike="noStrike" cap="none" spc="0" normalizeH="0" baseline="0" dirty="0">
                <a:ln>
                  <a:noFill/>
                </a:ln>
                <a:solidFill>
                  <a:srgbClr val="000000"/>
                </a:solidFill>
                <a:effectLst/>
                <a:uFillTx/>
                <a:latin typeface="Times New Roman"/>
                <a:ea typeface="Times New Roman"/>
                <a:cs typeface="Times New Roman"/>
                <a:sym typeface="Times New Roman"/>
              </a:rPr>
              <a:t>            </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or            -I</a:t>
            </a:r>
            <a:r>
              <a:rPr lang="en-US" dirty="0">
                <a:solidFill>
                  <a:srgbClr val="000000"/>
                </a:solidFill>
              </a:rPr>
              <a:t>+ i</a:t>
            </a:r>
            <a:r>
              <a:rPr lang="en-US" baseline="-25000" dirty="0">
                <a:solidFill>
                  <a:srgbClr val="000000"/>
                </a:solidFill>
              </a:rPr>
              <a:t>R1</a:t>
            </a:r>
            <a:r>
              <a:rPr lang="en-US" dirty="0">
                <a:solidFill>
                  <a:srgbClr val="000000"/>
                </a:solidFill>
              </a:rPr>
              <a:t> + i</a:t>
            </a:r>
            <a:r>
              <a:rPr lang="en-US" baseline="-25000" dirty="0">
                <a:solidFill>
                  <a:srgbClr val="000000"/>
                </a:solidFill>
              </a:rPr>
              <a:t>R2</a:t>
            </a:r>
            <a:r>
              <a:rPr lang="en-US" dirty="0">
                <a:solidFill>
                  <a:srgbClr val="000000"/>
                </a:solidFill>
              </a:rPr>
              <a:t> =</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0</a:t>
            </a:r>
          </a:p>
        </p:txBody>
      </p:sp>
      <p:sp>
        <p:nvSpPr>
          <p:cNvPr id="14" name="Rectangle 13">
            <a:extLst>
              <a:ext uri="{FF2B5EF4-FFF2-40B4-BE49-F238E27FC236}">
                <a16:creationId xmlns:a16="http://schemas.microsoft.com/office/drawing/2014/main" id="{62BD851A-3403-6B49-AB70-D3137DAC144F}"/>
              </a:ext>
            </a:extLst>
          </p:cNvPr>
          <p:cNvSpPr/>
          <p:nvPr/>
        </p:nvSpPr>
        <p:spPr>
          <a:xfrm>
            <a:off x="650340" y="1327665"/>
            <a:ext cx="1361270" cy="461665"/>
          </a:xfrm>
          <a:prstGeom prst="rect">
            <a:avLst/>
          </a:prstGeom>
        </p:spPr>
        <p:txBody>
          <a:bodyPr wrap="none">
            <a:spAutoFit/>
          </a:bodyPr>
          <a:lstStyle/>
          <a:p>
            <a:pPr marL="0" indent="0">
              <a:buNone/>
            </a:pPr>
            <a:r>
              <a:rPr lang="en-US" dirty="0"/>
              <a:t>Example:</a:t>
            </a:r>
          </a:p>
        </p:txBody>
      </p:sp>
    </p:spTree>
    <p:extLst>
      <p:ext uri="{BB962C8B-B14F-4D97-AF65-F5344CB8AC3E}">
        <p14:creationId xmlns:p14="http://schemas.microsoft.com/office/powerpoint/2010/main" val="40281909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16278" y="951056"/>
            <a:ext cx="555587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voltage </a:t>
            </a:r>
            <a:r>
              <a:rPr lang="en-US" altLang="en-US" sz="2000" b="1" dirty="0">
                <a:solidFill>
                  <a:srgbClr val="FF0000"/>
                </a:solidFill>
                <a:latin typeface="Times" pitchFamily="18" charset="0"/>
                <a:ea typeface="Times New Roman" panose="02020603050405020304" pitchFamily="18" charset="0"/>
              </a:rPr>
              <a:t>V</a:t>
            </a:r>
            <a:r>
              <a:rPr lang="en-US" altLang="en-US" sz="1800" dirty="0">
                <a:solidFill>
                  <a:schemeClr val="tx1"/>
                </a:solidFill>
                <a:latin typeface="Times" pitchFamily="18" charset="0"/>
                <a:ea typeface="Times New Roman" panose="02020603050405020304" pitchFamily="18" charset="0"/>
              </a:rPr>
              <a:t> across the resistor as shown.</a:t>
            </a:r>
            <a:endParaRPr kumimoji="0" lang="en-US" altLang="en-US" sz="2800" b="0" i="0" u="none" strike="noStrike" cap="none" normalizeH="0" baseline="0" dirty="0">
              <a:ln>
                <a:noFill/>
              </a:ln>
              <a:solidFill>
                <a:schemeClr val="tx1"/>
              </a:solidFill>
              <a:effectLst/>
              <a:latin typeface="Times" pitchFamily="18" charset="0"/>
            </a:endParaRPr>
          </a:p>
        </p:txBody>
      </p:sp>
      <p:pic>
        <p:nvPicPr>
          <p:cNvPr id="10" name="Picture 9"/>
          <p:cNvPicPr>
            <a:picLocks noChangeAspect="1"/>
          </p:cNvPicPr>
          <p:nvPr/>
        </p:nvPicPr>
        <p:blipFill>
          <a:blip r:embed="rId2"/>
          <a:stretch>
            <a:fillRect/>
          </a:stretch>
        </p:blipFill>
        <p:spPr>
          <a:xfrm>
            <a:off x="1473221" y="1857181"/>
            <a:ext cx="4418633" cy="2399365"/>
          </a:xfrm>
          <a:prstGeom prst="rect">
            <a:avLst/>
          </a:prstGeom>
        </p:spPr>
      </p:pic>
      <p:sp>
        <p:nvSpPr>
          <p:cNvPr id="2" name="Rectangle 1">
            <a:extLst>
              <a:ext uri="{FF2B5EF4-FFF2-40B4-BE49-F238E27FC236}">
                <a16:creationId xmlns:a16="http://schemas.microsoft.com/office/drawing/2014/main" id="{1DB61376-7EB8-F147-B092-59BEE42E62E8}"/>
              </a:ext>
            </a:extLst>
          </p:cNvPr>
          <p:cNvSpPr/>
          <p:nvPr/>
        </p:nvSpPr>
        <p:spPr>
          <a:xfrm>
            <a:off x="216278" y="253106"/>
            <a:ext cx="5391014" cy="461665"/>
          </a:xfrm>
          <a:prstGeom prst="rect">
            <a:avLst/>
          </a:prstGeom>
        </p:spPr>
        <p:txBody>
          <a:bodyPr wrap="square">
            <a:spAutoFit/>
          </a:bodyPr>
          <a:lstStyle/>
          <a:p>
            <a:pPr algn="l" rtl="0" eaLnBrk="0" fontAlgn="base" hangingPunct="0">
              <a:spcBef>
                <a:spcPct val="0"/>
              </a:spcBef>
              <a:spcAft>
                <a:spcPct val="0"/>
              </a:spcAft>
            </a:pPr>
            <a:r>
              <a:rPr lang="en-US" altLang="en-US" b="1" dirty="0">
                <a:solidFill>
                  <a:schemeClr val="tx1"/>
                </a:solidFill>
                <a:latin typeface="Times" pitchFamily="18" charset="0"/>
                <a:ea typeface="Times New Roman" panose="02020603050405020304" pitchFamily="18" charset="0"/>
                <a:cs typeface="Times New Roman" panose="02020603050405020304" pitchFamily="18" charset="0"/>
              </a:rPr>
              <a:t>Example: Application of </a:t>
            </a:r>
            <a:r>
              <a:rPr lang="en-US" b="1" dirty="0">
                <a:latin typeface="Times New Roman" panose="02020603050405020304" pitchFamily="18" charset="0"/>
                <a:ea typeface="Times New Roman" panose="02020603050405020304" pitchFamily="18" charset="0"/>
              </a:rPr>
              <a:t>Ohm's Law</a:t>
            </a:r>
            <a:endParaRPr lang="en-US" altLang="en-US" b="1" dirty="0">
              <a:solidFill>
                <a:schemeClr val="tx1"/>
              </a:solidFill>
              <a:latin typeface="Times"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1B19F48-F0FE-AF1B-2832-8BF8FB9C44B8}"/>
              </a:ext>
            </a:extLst>
          </p:cNvPr>
          <p:cNvSpPr txBox="1"/>
          <p:nvPr/>
        </p:nvSpPr>
        <p:spPr>
          <a:xfrm>
            <a:off x="1480687" y="3308766"/>
            <a:ext cx="66740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1" dirty="0">
                <a:solidFill>
                  <a:schemeClr val="tx1"/>
                </a:solidFill>
                <a:latin typeface="Times" pitchFamily="18" charset="0"/>
              </a:rPr>
              <a:t>2A</a:t>
            </a:r>
            <a:endParaRPr lang="en-US" b="1" dirty="0">
              <a:solidFill>
                <a:schemeClr val="tx1"/>
              </a:solidFill>
            </a:endParaRPr>
          </a:p>
        </p:txBody>
      </p:sp>
      <p:sp>
        <p:nvSpPr>
          <p:cNvPr id="14" name="TextBox 13">
            <a:extLst>
              <a:ext uri="{FF2B5EF4-FFF2-40B4-BE49-F238E27FC236}">
                <a16:creationId xmlns:a16="http://schemas.microsoft.com/office/drawing/2014/main" id="{D9B921AC-0C89-0716-7D70-F075F4731217}"/>
              </a:ext>
            </a:extLst>
          </p:cNvPr>
          <p:cNvSpPr txBox="1"/>
          <p:nvPr/>
        </p:nvSpPr>
        <p:spPr>
          <a:xfrm>
            <a:off x="2578081" y="3363657"/>
            <a:ext cx="66740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b="1" dirty="0">
                <a:solidFill>
                  <a:schemeClr val="tx1"/>
                </a:solidFill>
                <a:latin typeface="Times" pitchFamily="18" charset="0"/>
              </a:rPr>
              <a:t>1</a:t>
            </a:r>
            <a:r>
              <a:rPr lang="en-US" sz="2400" b="1" dirty="0">
                <a:solidFill>
                  <a:schemeClr val="tx1"/>
                </a:solidFill>
                <a:latin typeface="Times" pitchFamily="18" charset="0"/>
              </a:rPr>
              <a:t>A</a:t>
            </a:r>
            <a:endParaRPr lang="en-US" b="1" dirty="0">
              <a:solidFill>
                <a:schemeClr val="tx1"/>
              </a:solidFill>
            </a:endParaRPr>
          </a:p>
        </p:txBody>
      </p:sp>
      <p:sp>
        <p:nvSpPr>
          <p:cNvPr id="16" name="TextBox 15">
            <a:extLst>
              <a:ext uri="{FF2B5EF4-FFF2-40B4-BE49-F238E27FC236}">
                <a16:creationId xmlns:a16="http://schemas.microsoft.com/office/drawing/2014/main" id="{C1BBAF09-FF6B-D4FB-67A5-3499B19D10F1}"/>
              </a:ext>
            </a:extLst>
          </p:cNvPr>
          <p:cNvSpPr txBox="1"/>
          <p:nvPr/>
        </p:nvSpPr>
        <p:spPr>
          <a:xfrm>
            <a:off x="3938409" y="3061723"/>
            <a:ext cx="95948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Times" pitchFamily="18" charset="0"/>
              </a:rPr>
              <a:t>10</a:t>
            </a:r>
            <a:r>
              <a:rPr lang="el-GR" sz="2400" b="1" dirty="0"/>
              <a:t>Ω</a:t>
            </a:r>
            <a:endParaRPr lang="en-US" sz="2400" b="1" dirty="0"/>
          </a:p>
        </p:txBody>
      </p:sp>
    </p:spTree>
    <p:extLst>
      <p:ext uri="{BB962C8B-B14F-4D97-AF65-F5344CB8AC3E}">
        <p14:creationId xmlns:p14="http://schemas.microsoft.com/office/powerpoint/2010/main" val="381296030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16278" y="966445"/>
            <a:ext cx="55558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voltage V across the resistor as shown.</a:t>
            </a:r>
            <a:endParaRPr kumimoji="0" lang="en-US" altLang="en-US" sz="2800" b="0" i="0" u="none" strike="noStrike" cap="none" normalizeH="0" baseline="0" dirty="0">
              <a:ln>
                <a:noFill/>
              </a:ln>
              <a:solidFill>
                <a:schemeClr val="tx1"/>
              </a:solidFill>
              <a:effectLst/>
              <a:latin typeface="Times" pitchFamily="18" charset="0"/>
            </a:endParaRPr>
          </a:p>
        </p:txBody>
      </p:sp>
      <p:sp>
        <p:nvSpPr>
          <p:cNvPr id="2" name="Rectangle 1">
            <a:extLst>
              <a:ext uri="{FF2B5EF4-FFF2-40B4-BE49-F238E27FC236}">
                <a16:creationId xmlns:a16="http://schemas.microsoft.com/office/drawing/2014/main" id="{1DB61376-7EB8-F147-B092-59BEE42E62E8}"/>
              </a:ext>
            </a:extLst>
          </p:cNvPr>
          <p:cNvSpPr/>
          <p:nvPr/>
        </p:nvSpPr>
        <p:spPr>
          <a:xfrm>
            <a:off x="216278" y="253106"/>
            <a:ext cx="5391014" cy="461665"/>
          </a:xfrm>
          <a:prstGeom prst="rect">
            <a:avLst/>
          </a:prstGeom>
        </p:spPr>
        <p:txBody>
          <a:bodyPr wrap="square">
            <a:spAutoFit/>
          </a:bodyPr>
          <a:lstStyle/>
          <a:p>
            <a:pPr algn="l" rtl="0" eaLnBrk="0" fontAlgn="base" hangingPunct="0">
              <a:spcBef>
                <a:spcPct val="0"/>
              </a:spcBef>
              <a:spcAft>
                <a:spcPct val="0"/>
              </a:spcAft>
            </a:pPr>
            <a:r>
              <a:rPr lang="en-US" altLang="en-US" b="1" dirty="0">
                <a:solidFill>
                  <a:schemeClr val="tx1"/>
                </a:solidFill>
                <a:latin typeface="Times" pitchFamily="18" charset="0"/>
                <a:ea typeface="Times New Roman" panose="02020603050405020304" pitchFamily="18" charset="0"/>
                <a:cs typeface="Times New Roman" panose="02020603050405020304" pitchFamily="18" charset="0"/>
              </a:rPr>
              <a:t>Example: Application of </a:t>
            </a:r>
            <a:r>
              <a:rPr lang="en-US" b="1" dirty="0">
                <a:latin typeface="Times New Roman" panose="02020603050405020304" pitchFamily="18" charset="0"/>
                <a:ea typeface="Times New Roman" panose="02020603050405020304" pitchFamily="18" charset="0"/>
              </a:rPr>
              <a:t>Ohm's Law</a:t>
            </a:r>
            <a:endParaRPr lang="en-US" altLang="en-US" b="1" dirty="0">
              <a:solidFill>
                <a:schemeClr val="tx1"/>
              </a:solidFill>
              <a:latin typeface="Times"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4A87D0D-1A70-6276-D47D-A7E7F35ADB57}"/>
              </a:ext>
            </a:extLst>
          </p:cNvPr>
          <p:cNvSpPr/>
          <p:nvPr/>
        </p:nvSpPr>
        <p:spPr>
          <a:xfrm>
            <a:off x="4639143" y="3854889"/>
            <a:ext cx="1180131" cy="405367"/>
          </a:xfrm>
          <a:prstGeom prst="rect">
            <a:avLst/>
          </a:prstGeom>
        </p:spPr>
        <p:txBody>
          <a:bodyPr wrap="none">
            <a:spAutoFit/>
          </a:bodyPr>
          <a:lstStyle/>
          <a:p>
            <a:pPr marL="0" marR="0">
              <a:lnSpc>
                <a:spcPct val="107000"/>
              </a:lnSpc>
              <a:spcBef>
                <a:spcPts val="0"/>
              </a:spcBef>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Solution: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A8F9FC0-37D7-EA64-858F-5984F4E855F4}"/>
                  </a:ext>
                </a:extLst>
              </p:cNvPr>
              <p:cNvSpPr txBox="1"/>
              <p:nvPr/>
            </p:nvSpPr>
            <p:spPr>
              <a:xfrm>
                <a:off x="4581164" y="5029177"/>
                <a:ext cx="475570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𝐼</m:t>
                        </m:r>
                        <m:r>
                          <a:rPr lang="en-US" i="1" dirty="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𝐼</m:t>
                        </m:r>
                      </m:e>
                      <m:sub>
                        <m:r>
                          <a:rPr lang="en-US" i="1" dirty="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𝐼</m:t>
                    </m:r>
                    <m:r>
                      <a:rPr lang="en-US" i="1" dirty="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2</m:t>
                    </m:r>
                    <m:r>
                      <a:rPr lang="en-US" b="0" i="1" dirty="0" smtClean="0">
                        <a:solidFill>
                          <a:srgbClr val="000000"/>
                        </a:solidFill>
                        <a:latin typeface="Cambria Math" panose="02040503050406030204" pitchFamily="18" charset="0"/>
                      </a:rPr>
                      <m:t>+1=3</m:t>
                    </m:r>
                    <m:r>
                      <a:rPr lang="en-US" b="0" i="1"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𝐴</m:t>
                    </m:r>
                  </m:oMath>
                </a14:m>
                <a:r>
                  <a:rPr lang="en-US" alt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mc:Choice>
        <mc:Fallback>
          <p:sp>
            <p:nvSpPr>
              <p:cNvPr id="7" name="TextBox 6">
                <a:extLst>
                  <a:ext uri="{FF2B5EF4-FFF2-40B4-BE49-F238E27FC236}">
                    <a16:creationId xmlns:a16="http://schemas.microsoft.com/office/drawing/2014/main" id="{4A8F9FC0-37D7-EA64-858F-5984F4E855F4}"/>
                  </a:ext>
                </a:extLst>
              </p:cNvPr>
              <p:cNvSpPr txBox="1">
                <a:spLocks noRot="1" noChangeAspect="1" noMove="1" noResize="1" noEditPoints="1" noAdjustHandles="1" noChangeArrowheads="1" noChangeShapeType="1" noTextEdit="1"/>
              </p:cNvSpPr>
              <p:nvPr/>
            </p:nvSpPr>
            <p:spPr>
              <a:xfrm>
                <a:off x="4581164" y="5029177"/>
                <a:ext cx="4755707" cy="461665"/>
              </a:xfrm>
              <a:prstGeom prst="rect">
                <a:avLst/>
              </a:prstGeom>
              <a:blipFill>
                <a:blip r:embed="rId2"/>
                <a:stretch>
                  <a:fillRect l="-266" b="-21622"/>
                </a:stretch>
              </a:blipFill>
              <a:ln w="127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E6E7E8D8-3039-9947-27FE-58BEC19618E7}"/>
              </a:ext>
            </a:extLst>
          </p:cNvPr>
          <p:cNvSpPr txBox="1"/>
          <p:nvPr/>
        </p:nvSpPr>
        <p:spPr>
          <a:xfrm>
            <a:off x="4581164" y="4374012"/>
            <a:ext cx="4761186"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Since the two current sources are in parallel, we can combine them into one current source.</a:t>
            </a:r>
            <a:endParaRPr lang="en-US" sz="1600" dirty="0"/>
          </a:p>
        </p:txBody>
      </p:sp>
      <p:pic>
        <p:nvPicPr>
          <p:cNvPr id="15" name="Picture 14" descr="A diagram of a circuit&#10;&#10;Description automatically generated">
            <a:extLst>
              <a:ext uri="{FF2B5EF4-FFF2-40B4-BE49-F238E27FC236}">
                <a16:creationId xmlns:a16="http://schemas.microsoft.com/office/drawing/2014/main" id="{202A8D29-2254-C6F5-887A-3A5139F56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78" y="1702053"/>
            <a:ext cx="3806868" cy="2017640"/>
          </a:xfrm>
          <a:prstGeom prst="rect">
            <a:avLst/>
          </a:prstGeom>
        </p:spPr>
      </p:pic>
      <p:pic>
        <p:nvPicPr>
          <p:cNvPr id="22" name="Picture 21" descr="A diagram of a square with a circle and an arrow&#10;&#10;Description automatically generated">
            <a:extLst>
              <a:ext uri="{FF2B5EF4-FFF2-40B4-BE49-F238E27FC236}">
                <a16:creationId xmlns:a16="http://schemas.microsoft.com/office/drawing/2014/main" id="{ADCAE6EE-C6BF-814F-9CAA-6D8326F0D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150" y="1587451"/>
            <a:ext cx="2898581" cy="2017640"/>
          </a:xfrm>
          <a:prstGeom prst="rect">
            <a:avLst/>
          </a:prstGeom>
        </p:spPr>
      </p:pic>
      <p:sp>
        <p:nvSpPr>
          <p:cNvPr id="23" name="Right Arrow 22">
            <a:extLst>
              <a:ext uri="{FF2B5EF4-FFF2-40B4-BE49-F238E27FC236}">
                <a16:creationId xmlns:a16="http://schemas.microsoft.com/office/drawing/2014/main" id="{88222138-9607-F593-B76B-A5EE21E38B0B}"/>
              </a:ext>
            </a:extLst>
          </p:cNvPr>
          <p:cNvSpPr/>
          <p:nvPr/>
        </p:nvSpPr>
        <p:spPr>
          <a:xfrm>
            <a:off x="4098862" y="2295541"/>
            <a:ext cx="1650124" cy="601459"/>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24" name="Rectangle 2">
            <a:extLst>
              <a:ext uri="{FF2B5EF4-FFF2-40B4-BE49-F238E27FC236}">
                <a16:creationId xmlns:a16="http://schemas.microsoft.com/office/drawing/2014/main" id="{D6FCC798-EC55-496F-94B9-ACF2955D3F5D}"/>
              </a:ext>
            </a:extLst>
          </p:cNvPr>
          <p:cNvSpPr>
            <a:spLocks noChangeArrowheads="1"/>
          </p:cNvSpPr>
          <p:nvPr/>
        </p:nvSpPr>
        <p:spPr bwMode="auto">
          <a:xfrm>
            <a:off x="4545524" y="5693315"/>
            <a:ext cx="212353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Apply Ohm’s Law,</a:t>
            </a:r>
            <a:endParaRPr kumimoji="0" lang="en-US" altLang="en-US" sz="900" b="0" i="0" u="none" strike="noStrike" cap="none" normalizeH="0" baseline="0" dirty="0">
              <a:ln>
                <a:noFill/>
              </a:ln>
              <a:solidFill>
                <a:schemeClr val="tx1"/>
              </a:solidFill>
              <a:effectLst/>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ADD6C16-FF1D-3189-74BE-A75209C4176F}"/>
                  </a:ext>
                </a:extLst>
              </p:cNvPr>
              <p:cNvSpPr txBox="1"/>
              <p:nvPr/>
            </p:nvSpPr>
            <p:spPr>
              <a:xfrm>
                <a:off x="3062843" y="6265120"/>
                <a:ext cx="645402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sz="2400"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𝑅𝐼</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m:t>
                      </m:r>
                      <m:r>
                        <a:rPr kumimoji="0" lang="en-US" sz="2400" b="0" i="0"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10</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×3=30 </m:t>
                      </m:r>
                      <m:r>
                        <a:rPr kumimoji="0" lang="en-US" sz="2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Times New Roman"/>
                        </a:rPr>
                        <m:t>𝑉</m:t>
                      </m:r>
                    </m:oMath>
                  </m:oMathPara>
                </a14:m>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mc:Choice>
        <mc:Fallback>
          <p:sp>
            <p:nvSpPr>
              <p:cNvPr id="25" name="TextBox 24">
                <a:extLst>
                  <a:ext uri="{FF2B5EF4-FFF2-40B4-BE49-F238E27FC236}">
                    <a16:creationId xmlns:a16="http://schemas.microsoft.com/office/drawing/2014/main" id="{CADD6C16-FF1D-3189-74BE-A75209C4176F}"/>
                  </a:ext>
                </a:extLst>
              </p:cNvPr>
              <p:cNvSpPr txBox="1">
                <a:spLocks noRot="1" noChangeAspect="1" noMove="1" noResize="1" noEditPoints="1" noAdjustHandles="1" noChangeArrowheads="1" noChangeShapeType="1" noTextEdit="1"/>
              </p:cNvSpPr>
              <p:nvPr/>
            </p:nvSpPr>
            <p:spPr>
              <a:xfrm>
                <a:off x="3062843" y="6265120"/>
                <a:ext cx="6454024" cy="369332"/>
              </a:xfrm>
              <a:prstGeom prst="rect">
                <a:avLst/>
              </a:prstGeom>
              <a:blipFill>
                <a:blip r:embed="rId5"/>
                <a:stretch>
                  <a:fillRect t="-6667" b="-36667"/>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4227478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913" y="1324914"/>
            <a:ext cx="8248454" cy="707886"/>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rPr>
              <a:t>Ohm’s law provides the relationship between the terminal voltage, v, and the terminal current, </a:t>
            </a:r>
            <a:r>
              <a:rPr lang="en-US" sz="2000" b="1" dirty="0">
                <a:latin typeface="Times New Roman" panose="02020603050405020304" pitchFamily="18" charset="0"/>
                <a:ea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rPr>
              <a:t> of </a:t>
            </a:r>
            <a:r>
              <a:rPr lang="en-US" sz="2000" u="sng" dirty="0">
                <a:solidFill>
                  <a:srgbClr val="FF0000"/>
                </a:solidFill>
                <a:latin typeface="Times New Roman" panose="02020603050405020304" pitchFamily="18" charset="0"/>
                <a:ea typeface="Times New Roman" panose="02020603050405020304" pitchFamily="18" charset="0"/>
              </a:rPr>
              <a:t>a resistive element </a:t>
            </a:r>
            <a:r>
              <a:rPr lang="en-US" sz="2000" dirty="0">
                <a:latin typeface="Times New Roman" panose="02020603050405020304" pitchFamily="18" charset="0"/>
                <a:ea typeface="Times New Roman" panose="02020603050405020304" pitchFamily="18" charset="0"/>
              </a:rPr>
              <a:t>as follows:</a:t>
            </a:r>
          </a:p>
        </p:txBody>
      </p:sp>
      <p:sp>
        <p:nvSpPr>
          <p:cNvPr id="5" name="Rectangle 4"/>
          <p:cNvSpPr/>
          <p:nvPr/>
        </p:nvSpPr>
        <p:spPr>
          <a:xfrm>
            <a:off x="461913" y="511529"/>
            <a:ext cx="2225289"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Ohm's Law</a:t>
            </a:r>
            <a:endParaRPr lang="en-US" sz="3200" dirty="0"/>
          </a:p>
        </p:txBody>
      </p:sp>
      <mc:AlternateContent xmlns:mc="http://schemas.openxmlformats.org/markup-compatibility/2006" xmlns:a14="http://schemas.microsoft.com/office/drawing/2010/main">
        <mc:Choice Requires="a14">
          <p:sp>
            <p:nvSpPr>
              <p:cNvPr id="9" name="Rectangle 8"/>
              <p:cNvSpPr/>
              <p:nvPr/>
            </p:nvSpPr>
            <p:spPr>
              <a:xfrm>
                <a:off x="546968" y="5462322"/>
                <a:ext cx="7828962" cy="734688"/>
              </a:xfrm>
              <a:prstGeom prst="rect">
                <a:avLst/>
              </a:prstGeom>
            </p:spPr>
            <p:txBody>
              <a:bodyPr wrap="square">
                <a:spAutoFit/>
              </a:bodyPr>
              <a:lstStyle/>
              <a:p>
                <a:pPr marL="0" marR="0">
                  <a:lnSpc>
                    <a:spcPct val="107000"/>
                  </a:lnSpc>
                  <a:spcBef>
                    <a:spcPts val="0"/>
                  </a:spcBef>
                  <a:spcAft>
                    <a:spcPts val="800"/>
                  </a:spcAft>
                </a:pP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Then, Ohm’s Law gives the relation between</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000" b="0" i="1" smtClean="0">
                        <a:latin typeface="Cambria Math" panose="02040503050406030204" pitchFamily="18" charset="0"/>
                      </a:rPr>
                      <m:t>𝑖</m:t>
                    </m:r>
                  </m:oMath>
                </a14:m>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and</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𝒗</m:t>
                    </m:r>
                  </m:oMath>
                </a14:m>
                <a:r>
                  <a:rPr lang="en-US" sz="2000" b="1" baseline="-25000" dirty="0">
                    <a:solidFill>
                      <a:srgbClr val="FF0000"/>
                    </a:solidFill>
                  </a:rPr>
                  <a:t> </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is linear given by the following equation:</a:t>
                </a:r>
                <a:endParaRPr lang="en-US" sz="18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6968" y="5462322"/>
                <a:ext cx="7828962" cy="734688"/>
              </a:xfrm>
              <a:prstGeom prst="rect">
                <a:avLst/>
              </a:prstGeom>
              <a:blipFill>
                <a:blip r:embed="rId2"/>
                <a:stretch>
                  <a:fillRect l="-972" t="-5085" r="-324"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423097-2258-B145-98DE-916EEA2C24D9}"/>
                  </a:ext>
                </a:extLst>
              </p:cNvPr>
              <p:cNvSpPr txBox="1"/>
              <p:nvPr/>
            </p:nvSpPr>
            <p:spPr>
              <a:xfrm>
                <a:off x="461913" y="3497958"/>
                <a:ext cx="8333498" cy="15696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914400" rtl="0" fontAlgn="auto" latinLnBrk="1" hangingPunct="0">
                  <a:lnSpc>
                    <a:spcPct val="100000"/>
                  </a:lnSpc>
                  <a:spcBef>
                    <a:spcPts val="0"/>
                  </a:spcBef>
                  <a:spcAft>
                    <a:spcPts val="0"/>
                  </a:spcAft>
                  <a:buClrTx/>
                  <a:buSzTx/>
                  <a:buFont typeface="Wingdings" pitchFamily="2" charset="2"/>
                  <a:buChar char="v"/>
                  <a:tabLst/>
                </a:pPr>
                <a:r>
                  <a:rPr kumimoji="0" lang="en-US" sz="2400" b="1" i="0" u="none" strike="noStrike" cap="none" spc="0" normalizeH="0" baseline="0" dirty="0">
                    <a:ln>
                      <a:noFill/>
                    </a:ln>
                    <a:solidFill>
                      <a:srgbClr val="000000"/>
                    </a:solidFill>
                    <a:effectLst/>
                    <a:uFillTx/>
                    <a:latin typeface="Times New Roman"/>
                    <a:ea typeface="Times New Roman"/>
                    <a:cs typeface="Times New Roman"/>
                    <a:sym typeface="Times New Roman"/>
                  </a:rPr>
                  <a:t>Current </a:t>
                </a:r>
                <a14:m>
                  <m:oMath xmlns:m="http://schemas.openxmlformats.org/officeDocument/2006/math">
                    <m:r>
                      <a:rPr lang="en-US" b="0" i="1" smtClean="0">
                        <a:latin typeface="Cambria Math" panose="02040503050406030204" pitchFamily="18" charset="0"/>
                      </a:rPr>
                      <m:t>𝑖</m:t>
                    </m:r>
                  </m:oMath>
                </a14:m>
                <a:r>
                  <a:rPr lang="en-US" b="1" dirty="0">
                    <a:solidFill>
                      <a:srgbClr val="000000"/>
                    </a:solidFill>
                  </a:rPr>
                  <a:t> </a:t>
                </a: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enters the resistor at one point and the </a:t>
                </a:r>
                <a:r>
                  <a:rPr kumimoji="0" lang="en-US" sz="2400" b="0" i="0" u="none" strike="noStrike" cap="none" spc="0" normalizeH="0" baseline="0" dirty="0">
                    <a:ln>
                      <a:noFill/>
                    </a:ln>
                    <a:solidFill>
                      <a:srgbClr val="FF0000"/>
                    </a:solidFill>
                    <a:effectLst/>
                    <a:uFillTx/>
                    <a:latin typeface="Times New Roman"/>
                    <a:ea typeface="Times New Roman"/>
                    <a:cs typeface="Times New Roman"/>
                    <a:sym typeface="Times New Roman"/>
                  </a:rPr>
                  <a:t>same current </a:t>
                </a:r>
              </a:p>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leaves at another point. </a:t>
                </a:r>
              </a:p>
              <a:p>
                <a:pPr marL="0" marR="0" indent="0" algn="l"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342900" marR="0" indent="-342900" algn="l" defTabSz="914400" rtl="0" fontAlgn="auto" latinLnBrk="1" hangingPunct="0">
                  <a:lnSpc>
                    <a:spcPct val="100000"/>
                  </a:lnSpc>
                  <a:spcBef>
                    <a:spcPts val="0"/>
                  </a:spcBef>
                  <a:spcAft>
                    <a:spcPts val="0"/>
                  </a:spcAft>
                  <a:buClrTx/>
                  <a:buSzTx/>
                  <a:buFont typeface="Wingdings" pitchFamily="2" charset="2"/>
                  <a:buChar char="v"/>
                  <a:tabLst/>
                </a:pPr>
                <a:r>
                  <a:rPr lang="en-US" b="1" dirty="0">
                    <a:solidFill>
                      <a:srgbClr val="000000"/>
                    </a:solidFill>
                  </a:rPr>
                  <a:t>Voltage </a:t>
                </a:r>
                <a14:m>
                  <m:oMath xmlns:m="http://schemas.openxmlformats.org/officeDocument/2006/math">
                    <m:r>
                      <a:rPr lang="en-US" b="1" i="1" smtClean="0">
                        <a:solidFill>
                          <a:srgbClr val="000000"/>
                        </a:solidFill>
                        <a:latin typeface="Cambria Math" panose="02040503050406030204" pitchFamily="18" charset="0"/>
                      </a:rPr>
                      <m:t>𝒗</m:t>
                    </m:r>
                  </m:oMath>
                </a14:m>
                <a:r>
                  <a:rPr lang="en-US" b="1" dirty="0">
                    <a:solidFill>
                      <a:srgbClr val="000000"/>
                    </a:solidFill>
                  </a:rPr>
                  <a:t> </a:t>
                </a:r>
                <a:r>
                  <a:rPr lang="en-US" dirty="0">
                    <a:solidFill>
                      <a:srgbClr val="000000"/>
                    </a:solidFill>
                  </a:rPr>
                  <a:t>is the voltage developed (dropped) across R</a:t>
                </a:r>
                <a:endParaRPr kumimoji="0" lang="en-US" sz="2400" b="0" i="0" u="none" strike="noStrike" cap="none" spc="0" normalizeH="0" baseline="-25000" dirty="0">
                  <a:ln>
                    <a:noFill/>
                  </a:ln>
                  <a:solidFill>
                    <a:srgbClr val="000000"/>
                  </a:solidFill>
                  <a:effectLst/>
                  <a:uFillTx/>
                  <a:latin typeface="Times New Roman"/>
                  <a:ea typeface="Times New Roman"/>
                  <a:cs typeface="Times New Roman"/>
                  <a:sym typeface="Times New Roman"/>
                </a:endParaRPr>
              </a:p>
            </p:txBody>
          </p:sp>
        </mc:Choice>
        <mc:Fallback xmlns="">
          <p:sp>
            <p:nvSpPr>
              <p:cNvPr id="10" name="TextBox 9">
                <a:extLst>
                  <a:ext uri="{FF2B5EF4-FFF2-40B4-BE49-F238E27FC236}">
                    <a16:creationId xmlns:a16="http://schemas.microsoft.com/office/drawing/2014/main" id="{F0423097-2258-B145-98DE-916EEA2C24D9}"/>
                  </a:ext>
                </a:extLst>
              </p:cNvPr>
              <p:cNvSpPr txBox="1">
                <a:spLocks noRot="1" noChangeAspect="1" noMove="1" noResize="1" noEditPoints="1" noAdjustHandles="1" noChangeArrowheads="1" noChangeShapeType="1" noTextEdit="1"/>
              </p:cNvSpPr>
              <p:nvPr/>
            </p:nvSpPr>
            <p:spPr>
              <a:xfrm>
                <a:off x="461913" y="3497958"/>
                <a:ext cx="8333498" cy="1569658"/>
              </a:xfrm>
              <a:prstGeom prst="rect">
                <a:avLst/>
              </a:prstGeom>
              <a:blipFill>
                <a:blip r:embed="rId3"/>
                <a:stretch>
                  <a:fillRect l="-1674" t="-3226" b="-8871"/>
                </a:stretch>
              </a:blipFill>
              <a:ln w="12700" cap="flat">
                <a:noFill/>
                <a:miter lim="400000"/>
              </a:ln>
              <a:effectLst/>
            </p:spPr>
            <p:txBody>
              <a:bodyPr/>
              <a:lstStyle/>
              <a:p>
                <a:r>
                  <a:rPr lang="en-US">
                    <a:noFill/>
                  </a:rPr>
                  <a:t> </a:t>
                </a:r>
              </a:p>
            </p:txBody>
          </p:sp>
        </mc:Fallback>
      </mc:AlternateContent>
      <p:pic>
        <p:nvPicPr>
          <p:cNvPr id="2" name="Picture 1">
            <a:extLst>
              <a:ext uri="{FF2B5EF4-FFF2-40B4-BE49-F238E27FC236}">
                <a16:creationId xmlns:a16="http://schemas.microsoft.com/office/drawing/2014/main" id="{890B6753-612B-053C-CDA7-551F24108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749" y="2134938"/>
            <a:ext cx="2565400" cy="13589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59874-78A9-6BB3-7FB2-0E25E040DC54}"/>
                  </a:ext>
                </a:extLst>
              </p:cNvPr>
              <p:cNvSpPr txBox="1"/>
              <p:nvPr/>
            </p:nvSpPr>
            <p:spPr>
              <a:xfrm>
                <a:off x="3371001" y="6145210"/>
                <a:ext cx="218089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𝑖𝑅</m:t>
                      </m:r>
                    </m:oMath>
                  </m:oMathPara>
                </a14:m>
                <a:endParaRPr lang="en-US" dirty="0"/>
              </a:p>
            </p:txBody>
          </p:sp>
        </mc:Choice>
        <mc:Fallback xmlns="">
          <p:sp>
            <p:nvSpPr>
              <p:cNvPr id="7" name="TextBox 6">
                <a:extLst>
                  <a:ext uri="{FF2B5EF4-FFF2-40B4-BE49-F238E27FC236}">
                    <a16:creationId xmlns:a16="http://schemas.microsoft.com/office/drawing/2014/main" id="{1C259874-78A9-6BB3-7FB2-0E25E040DC54}"/>
                  </a:ext>
                </a:extLst>
              </p:cNvPr>
              <p:cNvSpPr txBox="1">
                <a:spLocks noRot="1" noChangeAspect="1" noMove="1" noResize="1" noEditPoints="1" noAdjustHandles="1" noChangeArrowheads="1" noChangeShapeType="1" noTextEdit="1"/>
              </p:cNvSpPr>
              <p:nvPr/>
            </p:nvSpPr>
            <p:spPr>
              <a:xfrm>
                <a:off x="3371001" y="6145210"/>
                <a:ext cx="2180896" cy="461665"/>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45965109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6874" y="4310755"/>
            <a:ext cx="2310249" cy="338554"/>
          </a:xfrm>
          <a:prstGeom prst="rect">
            <a:avLst/>
          </a:prstGeom>
        </p:spPr>
        <p:txBody>
          <a:bodyPr wrap="none">
            <a:spAutoFit/>
          </a:bodyPr>
          <a:lstStyle/>
          <a:p>
            <a:pPr marL="0" marR="0" algn="ctr">
              <a:spcBef>
                <a:spcPts val="0"/>
              </a:spcBef>
              <a:spcAft>
                <a:spcPts val="8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Simple electric circuit</a:t>
            </a:r>
          </a:p>
        </p:txBody>
      </p:sp>
      <p:graphicFrame>
        <p:nvGraphicFramePr>
          <p:cNvPr id="8" name="Table 7"/>
          <p:cNvGraphicFramePr>
            <a:graphicFrameLocks noGrp="1"/>
          </p:cNvGraphicFramePr>
          <p:nvPr/>
        </p:nvGraphicFramePr>
        <p:xfrm>
          <a:off x="2088553" y="4782919"/>
          <a:ext cx="4814493" cy="1676400"/>
        </p:xfrm>
        <a:graphic>
          <a:graphicData uri="http://schemas.openxmlformats.org/drawingml/2006/table">
            <a:tbl>
              <a:tblPr firstRow="1" bandRow="1">
                <a:tableStyleId>{5940675A-B579-460E-94D1-54222C63F5DA}</a:tableStyleId>
              </a:tblPr>
              <a:tblGrid>
                <a:gridCol w="1604831">
                  <a:extLst>
                    <a:ext uri="{9D8B030D-6E8A-4147-A177-3AD203B41FA5}">
                      <a16:colId xmlns:a16="http://schemas.microsoft.com/office/drawing/2014/main" val="20000"/>
                    </a:ext>
                  </a:extLst>
                </a:gridCol>
                <a:gridCol w="1604831">
                  <a:extLst>
                    <a:ext uri="{9D8B030D-6E8A-4147-A177-3AD203B41FA5}">
                      <a16:colId xmlns:a16="http://schemas.microsoft.com/office/drawing/2014/main" val="20001"/>
                    </a:ext>
                  </a:extLst>
                </a:gridCol>
                <a:gridCol w="1604831">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dirty="0"/>
                        <a:t>I</a:t>
                      </a:r>
                    </a:p>
                  </a:txBody>
                  <a:tcPr/>
                </a:tc>
                <a:tc>
                  <a:txBody>
                    <a:bodyPr/>
                    <a:lstStyle/>
                    <a:p>
                      <a:pPr algn="ctr"/>
                      <a:r>
                        <a:rPr lang="en-US" sz="1600" dirty="0"/>
                        <a:t>1</a:t>
                      </a:r>
                    </a:p>
                  </a:txBody>
                  <a:tcPr/>
                </a:tc>
                <a:tc>
                  <a:txBody>
                    <a:bodyPr/>
                    <a:lstStyle/>
                    <a:p>
                      <a:pPr algn="ctr"/>
                      <a:r>
                        <a:rPr lang="en-US" sz="1600" dirty="0"/>
                        <a:t>mA</a:t>
                      </a:r>
                    </a:p>
                  </a:txBody>
                  <a:tcPr/>
                </a:tc>
                <a:extLst>
                  <a:ext uri="{0D108BD9-81ED-4DB2-BD59-A6C34878D82A}">
                    <a16:rowId xmlns:a16="http://schemas.microsoft.com/office/drawing/2014/main" val="10001"/>
                  </a:ext>
                </a:extLst>
              </a:tr>
              <a:tr h="304393">
                <a:tc>
                  <a:txBody>
                    <a:bodyPr/>
                    <a:lstStyle/>
                    <a:p>
                      <a:pPr algn="ctr"/>
                      <a:r>
                        <a:rPr lang="en-US" sz="1600" baseline="0" dirty="0"/>
                        <a:t>R</a:t>
                      </a:r>
                      <a:r>
                        <a:rPr lang="en-US" sz="1600" baseline="-25000" dirty="0"/>
                        <a:t>1</a:t>
                      </a:r>
                    </a:p>
                  </a:txBody>
                  <a:tcPr/>
                </a:tc>
                <a:tc>
                  <a:txBody>
                    <a:bodyPr/>
                    <a:lstStyle/>
                    <a:p>
                      <a:pPr algn="ctr"/>
                      <a:r>
                        <a:rPr lang="en-US" sz="1600" dirty="0"/>
                        <a:t>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3</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903" y="1642071"/>
            <a:ext cx="4010193" cy="2396529"/>
          </a:xfrm>
          <a:prstGeom prst="rect">
            <a:avLst/>
          </a:prstGeom>
        </p:spPr>
      </p:pic>
      <p:sp>
        <p:nvSpPr>
          <p:cNvPr id="9" name="Rectangle 8">
            <a:extLst>
              <a:ext uri="{FF2B5EF4-FFF2-40B4-BE49-F238E27FC236}">
                <a16:creationId xmlns:a16="http://schemas.microsoft.com/office/drawing/2014/main" id="{DFC58E93-E461-424C-BA3A-34EF52794878}"/>
              </a:ext>
            </a:extLst>
          </p:cNvPr>
          <p:cNvSpPr/>
          <p:nvPr/>
        </p:nvSpPr>
        <p:spPr>
          <a:xfrm>
            <a:off x="766935" y="1062169"/>
            <a:ext cx="701932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Given the circuit, apply KCL to find the current </a:t>
            </a:r>
            <a:r>
              <a:rPr lang="en-US" i="1" dirty="0"/>
              <a:t>i</a:t>
            </a:r>
            <a:r>
              <a:rPr lang="en-US" i="1" baseline="-25000" dirty="0"/>
              <a:t>R2</a:t>
            </a:r>
            <a:r>
              <a:rPr lang="en-US" altLang="en-U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988DD9F2-01A1-0141-8287-169BF849DA31}"/>
              </a:ext>
            </a:extLst>
          </p:cNvPr>
          <p:cNvSpPr/>
          <p:nvPr/>
        </p:nvSpPr>
        <p:spPr>
          <a:xfrm>
            <a:off x="3416874" y="227587"/>
            <a:ext cx="1346844" cy="461665"/>
          </a:xfrm>
          <a:prstGeom prst="rect">
            <a:avLst/>
          </a:prstGeom>
        </p:spPr>
        <p:txBody>
          <a:bodyPr wrap="none">
            <a:spAutoFit/>
          </a:bodyPr>
          <a:lstStyle/>
          <a:p>
            <a:pPr algn="l" rtl="0"/>
            <a:r>
              <a:rPr lang="en-US" b="1" dirty="0"/>
              <a:t>Example</a:t>
            </a:r>
            <a:endParaRPr lang="en-US" dirty="0"/>
          </a:p>
        </p:txBody>
      </p:sp>
      <p:sp>
        <p:nvSpPr>
          <p:cNvPr id="3" name="Rectangle 2">
            <a:extLst>
              <a:ext uri="{FF2B5EF4-FFF2-40B4-BE49-F238E27FC236}">
                <a16:creationId xmlns:a16="http://schemas.microsoft.com/office/drawing/2014/main" id="{AC3835B0-5107-0E42-8ADD-95FF8B761062}"/>
              </a:ext>
            </a:extLst>
          </p:cNvPr>
          <p:cNvSpPr/>
          <p:nvPr/>
        </p:nvSpPr>
        <p:spPr>
          <a:xfrm>
            <a:off x="4273266" y="3431371"/>
            <a:ext cx="544010" cy="6096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p:nvGrpSpPr>
          <p:cNvPr id="13" name="Group 12">
            <a:extLst>
              <a:ext uri="{FF2B5EF4-FFF2-40B4-BE49-F238E27FC236}">
                <a16:creationId xmlns:a16="http://schemas.microsoft.com/office/drawing/2014/main" id="{95A99D9C-72FD-B843-A2BB-B08969453769}"/>
              </a:ext>
            </a:extLst>
          </p:cNvPr>
          <p:cNvGrpSpPr/>
          <p:nvPr/>
        </p:nvGrpSpPr>
        <p:grpSpPr>
          <a:xfrm>
            <a:off x="5832542" y="3313891"/>
            <a:ext cx="355680" cy="443160"/>
            <a:chOff x="5832542" y="3313891"/>
            <a:chExt cx="355680" cy="44316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6E2776D8-3D9A-D946-8390-F208A519B9B5}"/>
                    </a:ext>
                  </a:extLst>
                </p14:cNvPr>
                <p14:cNvContentPartPr/>
                <p14:nvPr/>
              </p14:nvContentPartPr>
              <p14:xfrm>
                <a:off x="5883662" y="3409651"/>
                <a:ext cx="304560" cy="347400"/>
              </p14:xfrm>
            </p:contentPart>
          </mc:Choice>
          <mc:Fallback xmlns="">
            <p:pic>
              <p:nvPicPr>
                <p:cNvPr id="11" name="Ink 10">
                  <a:extLst>
                    <a:ext uri="{FF2B5EF4-FFF2-40B4-BE49-F238E27FC236}">
                      <a16:creationId xmlns:a16="http://schemas.microsoft.com/office/drawing/2014/main" id="{6E2776D8-3D9A-D946-8390-F208A519B9B5}"/>
                    </a:ext>
                  </a:extLst>
                </p:cNvPr>
                <p:cNvPicPr/>
                <p:nvPr/>
              </p:nvPicPr>
              <p:blipFill>
                <a:blip r:embed="rId4"/>
                <a:stretch>
                  <a:fillRect/>
                </a:stretch>
              </p:blipFill>
              <p:spPr>
                <a:xfrm>
                  <a:off x="5821022" y="3346651"/>
                  <a:ext cx="4302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A8E2D74-9313-7E41-A329-190E1354C324}"/>
                    </a:ext>
                  </a:extLst>
                </p14:cNvPr>
                <p14:cNvContentPartPr/>
                <p14:nvPr/>
              </p14:nvContentPartPr>
              <p14:xfrm>
                <a:off x="5832542" y="3313891"/>
                <a:ext cx="122040" cy="7920"/>
              </p14:xfrm>
            </p:contentPart>
          </mc:Choice>
          <mc:Fallback xmlns="">
            <p:pic>
              <p:nvPicPr>
                <p:cNvPr id="12" name="Ink 11">
                  <a:extLst>
                    <a:ext uri="{FF2B5EF4-FFF2-40B4-BE49-F238E27FC236}">
                      <a16:creationId xmlns:a16="http://schemas.microsoft.com/office/drawing/2014/main" id="{5A8E2D74-9313-7E41-A329-190E1354C324}"/>
                    </a:ext>
                  </a:extLst>
                </p:cNvPr>
                <p:cNvPicPr/>
                <p:nvPr/>
              </p:nvPicPr>
              <p:blipFill>
                <a:blip r:embed="rId6"/>
                <a:stretch>
                  <a:fillRect/>
                </a:stretch>
              </p:blipFill>
              <p:spPr>
                <a:xfrm>
                  <a:off x="5769542" y="3250891"/>
                  <a:ext cx="24768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350A2A43-D91D-134D-98CF-86A125591E72}"/>
                  </a:ext>
                </a:extLst>
              </p14:cNvPr>
              <p14:cNvContentPartPr/>
              <p14:nvPr/>
            </p14:nvContentPartPr>
            <p14:xfrm>
              <a:off x="6042062" y="2025811"/>
              <a:ext cx="5400" cy="208080"/>
            </p14:xfrm>
          </p:contentPart>
        </mc:Choice>
        <mc:Fallback xmlns="">
          <p:pic>
            <p:nvPicPr>
              <p:cNvPr id="14" name="Ink 13">
                <a:extLst>
                  <a:ext uri="{FF2B5EF4-FFF2-40B4-BE49-F238E27FC236}">
                    <a16:creationId xmlns:a16="http://schemas.microsoft.com/office/drawing/2014/main" id="{350A2A43-D91D-134D-98CF-86A125591E72}"/>
                  </a:ext>
                </a:extLst>
              </p:cNvPr>
              <p:cNvPicPr/>
              <p:nvPr/>
            </p:nvPicPr>
            <p:blipFill>
              <a:blip r:embed="rId8"/>
              <a:stretch>
                <a:fillRect/>
              </a:stretch>
            </p:blipFill>
            <p:spPr>
              <a:xfrm>
                <a:off x="6033062" y="2017171"/>
                <a:ext cx="23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C5859F73-2740-D543-B4D5-8C57BD53655F}"/>
                  </a:ext>
                </a:extLst>
              </p14:cNvPr>
              <p14:cNvContentPartPr/>
              <p14:nvPr/>
            </p14:nvContentPartPr>
            <p14:xfrm>
              <a:off x="5842262" y="3319291"/>
              <a:ext cx="236520" cy="109440"/>
            </p14:xfrm>
          </p:contentPart>
        </mc:Choice>
        <mc:Fallback xmlns="">
          <p:pic>
            <p:nvPicPr>
              <p:cNvPr id="15" name="Ink 14">
                <a:extLst>
                  <a:ext uri="{FF2B5EF4-FFF2-40B4-BE49-F238E27FC236}">
                    <a16:creationId xmlns:a16="http://schemas.microsoft.com/office/drawing/2014/main" id="{C5859F73-2740-D543-B4D5-8C57BD53655F}"/>
                  </a:ext>
                </a:extLst>
              </p:cNvPr>
              <p:cNvPicPr/>
              <p:nvPr/>
            </p:nvPicPr>
            <p:blipFill>
              <a:blip r:embed="rId10"/>
              <a:stretch>
                <a:fillRect/>
              </a:stretch>
            </p:blipFill>
            <p:spPr>
              <a:xfrm>
                <a:off x="5833262" y="3310651"/>
                <a:ext cx="254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10E7EE13-F407-CB49-B50A-58185B34E098}"/>
                  </a:ext>
                </a:extLst>
              </p14:cNvPr>
              <p14:cNvContentPartPr/>
              <p14:nvPr/>
            </p14:nvContentPartPr>
            <p14:xfrm>
              <a:off x="4244582" y="3428371"/>
              <a:ext cx="613080" cy="6480"/>
            </p14:xfrm>
          </p:contentPart>
        </mc:Choice>
        <mc:Fallback xmlns="">
          <p:pic>
            <p:nvPicPr>
              <p:cNvPr id="16" name="Ink 15">
                <a:extLst>
                  <a:ext uri="{FF2B5EF4-FFF2-40B4-BE49-F238E27FC236}">
                    <a16:creationId xmlns:a16="http://schemas.microsoft.com/office/drawing/2014/main" id="{10E7EE13-F407-CB49-B50A-58185B34E098}"/>
                  </a:ext>
                </a:extLst>
              </p:cNvPr>
              <p:cNvPicPr/>
              <p:nvPr/>
            </p:nvPicPr>
            <p:blipFill>
              <a:blip r:embed="rId12"/>
              <a:stretch>
                <a:fillRect/>
              </a:stretch>
            </p:blipFill>
            <p:spPr>
              <a:xfrm>
                <a:off x="4235942" y="3419731"/>
                <a:ext cx="630720" cy="24120"/>
              </a:xfrm>
              <a:prstGeom prst="rect">
                <a:avLst/>
              </a:prstGeom>
            </p:spPr>
          </p:pic>
        </mc:Fallback>
      </mc:AlternateContent>
      <p:grpSp>
        <p:nvGrpSpPr>
          <p:cNvPr id="22" name="Group 21">
            <a:extLst>
              <a:ext uri="{FF2B5EF4-FFF2-40B4-BE49-F238E27FC236}">
                <a16:creationId xmlns:a16="http://schemas.microsoft.com/office/drawing/2014/main" id="{1AE6FF25-B64B-654F-AFDA-001FEF0EE30E}"/>
              </a:ext>
            </a:extLst>
          </p:cNvPr>
          <p:cNvGrpSpPr/>
          <p:nvPr/>
        </p:nvGrpSpPr>
        <p:grpSpPr>
          <a:xfrm>
            <a:off x="5863502" y="1764451"/>
            <a:ext cx="526680" cy="497160"/>
            <a:chOff x="5863502" y="1764451"/>
            <a:chExt cx="526680" cy="497160"/>
          </a:xfrm>
        </p:grpSpPr>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5AC9AD55-BAAB-0F49-AB90-A6698E146984}"/>
                    </a:ext>
                  </a:extLst>
                </p14:cNvPr>
                <p14:cNvContentPartPr/>
                <p14:nvPr/>
              </p14:nvContentPartPr>
              <p14:xfrm>
                <a:off x="5889782" y="1764451"/>
                <a:ext cx="290880" cy="156600"/>
              </p14:xfrm>
            </p:contentPart>
          </mc:Choice>
          <mc:Fallback xmlns="">
            <p:pic>
              <p:nvPicPr>
                <p:cNvPr id="5" name="Ink 4">
                  <a:extLst>
                    <a:ext uri="{FF2B5EF4-FFF2-40B4-BE49-F238E27FC236}">
                      <a16:creationId xmlns:a16="http://schemas.microsoft.com/office/drawing/2014/main" id="{5AC9AD55-BAAB-0F49-AB90-A6698E146984}"/>
                    </a:ext>
                  </a:extLst>
                </p:cNvPr>
                <p:cNvPicPr/>
                <p:nvPr/>
              </p:nvPicPr>
              <p:blipFill>
                <a:blip r:embed="rId14"/>
                <a:stretch>
                  <a:fillRect/>
                </a:stretch>
              </p:blipFill>
              <p:spPr>
                <a:xfrm>
                  <a:off x="5827142" y="1701811"/>
                  <a:ext cx="416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F2EC85D0-30E1-B04D-A3BA-2AFE58994E83}"/>
                    </a:ext>
                  </a:extLst>
                </p14:cNvPr>
                <p14:cNvContentPartPr/>
                <p14:nvPr/>
              </p14:nvContentPartPr>
              <p14:xfrm>
                <a:off x="5863502" y="2108971"/>
                <a:ext cx="116640" cy="23760"/>
              </p14:xfrm>
            </p:contentPart>
          </mc:Choice>
          <mc:Fallback xmlns="">
            <p:pic>
              <p:nvPicPr>
                <p:cNvPr id="7" name="Ink 6">
                  <a:extLst>
                    <a:ext uri="{FF2B5EF4-FFF2-40B4-BE49-F238E27FC236}">
                      <a16:creationId xmlns:a16="http://schemas.microsoft.com/office/drawing/2014/main" id="{F2EC85D0-30E1-B04D-A3BA-2AFE58994E83}"/>
                    </a:ext>
                  </a:extLst>
                </p:cNvPr>
                <p:cNvPicPr/>
                <p:nvPr/>
              </p:nvPicPr>
              <p:blipFill>
                <a:blip r:embed="rId16"/>
                <a:stretch>
                  <a:fillRect/>
                </a:stretch>
              </p:blipFill>
              <p:spPr>
                <a:xfrm>
                  <a:off x="5800862" y="2046331"/>
                  <a:ext cx="242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72E661D8-F61D-C448-8D28-46C13D707ED4}"/>
                    </a:ext>
                  </a:extLst>
                </p14:cNvPr>
                <p14:cNvContentPartPr/>
                <p14:nvPr/>
              </p14:nvContentPartPr>
              <p14:xfrm>
                <a:off x="6194342" y="2054611"/>
                <a:ext cx="195840" cy="207000"/>
              </p14:xfrm>
            </p:contentPart>
          </mc:Choice>
          <mc:Fallback xmlns="">
            <p:pic>
              <p:nvPicPr>
                <p:cNvPr id="20" name="Ink 19">
                  <a:extLst>
                    <a:ext uri="{FF2B5EF4-FFF2-40B4-BE49-F238E27FC236}">
                      <a16:creationId xmlns:a16="http://schemas.microsoft.com/office/drawing/2014/main" id="{72E661D8-F61D-C448-8D28-46C13D707ED4}"/>
                    </a:ext>
                  </a:extLst>
                </p:cNvPr>
                <p:cNvPicPr/>
                <p:nvPr/>
              </p:nvPicPr>
              <p:blipFill>
                <a:blip r:embed="rId18"/>
                <a:stretch>
                  <a:fillRect/>
                </a:stretch>
              </p:blipFill>
              <p:spPr>
                <a:xfrm>
                  <a:off x="6131702" y="1991611"/>
                  <a:ext cx="321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3FCEC8AA-36CB-5C49-8D23-A6290C5F28CA}"/>
                    </a:ext>
                  </a:extLst>
                </p14:cNvPr>
                <p14:cNvContentPartPr/>
                <p14:nvPr/>
              </p14:nvContentPartPr>
              <p14:xfrm>
                <a:off x="6166982" y="2007811"/>
                <a:ext cx="30960" cy="169920"/>
              </p14:xfrm>
            </p:contentPart>
          </mc:Choice>
          <mc:Fallback xmlns="">
            <p:pic>
              <p:nvPicPr>
                <p:cNvPr id="21" name="Ink 20">
                  <a:extLst>
                    <a:ext uri="{FF2B5EF4-FFF2-40B4-BE49-F238E27FC236}">
                      <a16:creationId xmlns:a16="http://schemas.microsoft.com/office/drawing/2014/main" id="{3FCEC8AA-36CB-5C49-8D23-A6290C5F28CA}"/>
                    </a:ext>
                  </a:extLst>
                </p:cNvPr>
                <p:cNvPicPr/>
                <p:nvPr/>
              </p:nvPicPr>
              <p:blipFill>
                <a:blip r:embed="rId20"/>
                <a:stretch>
                  <a:fillRect/>
                </a:stretch>
              </p:blipFill>
              <p:spPr>
                <a:xfrm>
                  <a:off x="6104342" y="1945171"/>
                  <a:ext cx="156600" cy="295560"/>
                </a:xfrm>
                <a:prstGeom prst="rect">
                  <a:avLst/>
                </a:prstGeom>
              </p:spPr>
            </p:pic>
          </mc:Fallback>
        </mc:AlternateContent>
      </p:grpSp>
      <p:grpSp>
        <p:nvGrpSpPr>
          <p:cNvPr id="26" name="Group 25">
            <a:extLst>
              <a:ext uri="{FF2B5EF4-FFF2-40B4-BE49-F238E27FC236}">
                <a16:creationId xmlns:a16="http://schemas.microsoft.com/office/drawing/2014/main" id="{666DE9A0-B782-1545-907E-054AA4972B0E}"/>
              </a:ext>
            </a:extLst>
          </p:cNvPr>
          <p:cNvGrpSpPr/>
          <p:nvPr/>
        </p:nvGrpSpPr>
        <p:grpSpPr>
          <a:xfrm>
            <a:off x="2792702" y="2104651"/>
            <a:ext cx="510840" cy="178200"/>
            <a:chOff x="2792702" y="2104651"/>
            <a:chExt cx="510840" cy="178200"/>
          </a:xfrm>
        </p:grpSpPr>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0A1B9371-DBB1-7A48-9FF0-EA80FF636C65}"/>
                    </a:ext>
                  </a:extLst>
                </p14:cNvPr>
                <p14:cNvContentPartPr/>
                <p14:nvPr/>
              </p14:nvContentPartPr>
              <p14:xfrm>
                <a:off x="2792702" y="2104651"/>
                <a:ext cx="167400" cy="178200"/>
              </p14:xfrm>
            </p:contentPart>
          </mc:Choice>
          <mc:Fallback xmlns="">
            <p:pic>
              <p:nvPicPr>
                <p:cNvPr id="17" name="Ink 16">
                  <a:extLst>
                    <a:ext uri="{FF2B5EF4-FFF2-40B4-BE49-F238E27FC236}">
                      <a16:creationId xmlns:a16="http://schemas.microsoft.com/office/drawing/2014/main" id="{0A1B9371-DBB1-7A48-9FF0-EA80FF636C65}"/>
                    </a:ext>
                  </a:extLst>
                </p:cNvPr>
                <p:cNvPicPr/>
                <p:nvPr/>
              </p:nvPicPr>
              <p:blipFill>
                <a:blip r:embed="rId22"/>
                <a:stretch>
                  <a:fillRect/>
                </a:stretch>
              </p:blipFill>
              <p:spPr>
                <a:xfrm>
                  <a:off x="2729702" y="2042011"/>
                  <a:ext cx="2930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D1F1EAA9-5BFD-6E45-B325-580253AA48D8}"/>
                    </a:ext>
                  </a:extLst>
                </p14:cNvPr>
                <p14:cNvContentPartPr/>
                <p14:nvPr/>
              </p14:nvContentPartPr>
              <p14:xfrm>
                <a:off x="2925182" y="2201491"/>
                <a:ext cx="68400" cy="25920"/>
              </p14:xfrm>
            </p:contentPart>
          </mc:Choice>
          <mc:Fallback xmlns="">
            <p:pic>
              <p:nvPicPr>
                <p:cNvPr id="18" name="Ink 17">
                  <a:extLst>
                    <a:ext uri="{FF2B5EF4-FFF2-40B4-BE49-F238E27FC236}">
                      <a16:creationId xmlns:a16="http://schemas.microsoft.com/office/drawing/2014/main" id="{D1F1EAA9-5BFD-6E45-B325-580253AA48D8}"/>
                    </a:ext>
                  </a:extLst>
                </p:cNvPr>
                <p:cNvPicPr/>
                <p:nvPr/>
              </p:nvPicPr>
              <p:blipFill>
                <a:blip r:embed="rId24"/>
                <a:stretch>
                  <a:fillRect/>
                </a:stretch>
              </p:blipFill>
              <p:spPr>
                <a:xfrm>
                  <a:off x="2862182" y="2138851"/>
                  <a:ext cx="194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92C71C12-91E4-AA43-A36D-B3714D0DF23C}"/>
                    </a:ext>
                  </a:extLst>
                </p14:cNvPr>
                <p14:cNvContentPartPr/>
                <p14:nvPr/>
              </p14:nvContentPartPr>
              <p14:xfrm>
                <a:off x="3205982" y="2174851"/>
                <a:ext cx="97560" cy="2160"/>
              </p14:xfrm>
            </p:contentPart>
          </mc:Choice>
          <mc:Fallback xmlns="">
            <p:pic>
              <p:nvPicPr>
                <p:cNvPr id="23" name="Ink 22">
                  <a:extLst>
                    <a:ext uri="{FF2B5EF4-FFF2-40B4-BE49-F238E27FC236}">
                      <a16:creationId xmlns:a16="http://schemas.microsoft.com/office/drawing/2014/main" id="{92C71C12-91E4-AA43-A36D-B3714D0DF23C}"/>
                    </a:ext>
                  </a:extLst>
                </p:cNvPr>
                <p:cNvPicPr/>
                <p:nvPr/>
              </p:nvPicPr>
              <p:blipFill>
                <a:blip r:embed="rId26"/>
                <a:stretch>
                  <a:fillRect/>
                </a:stretch>
              </p:blipFill>
              <p:spPr>
                <a:xfrm>
                  <a:off x="3142982" y="2111851"/>
                  <a:ext cx="223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B1596FA6-DEBE-F647-99FC-8CC0A828897F}"/>
                    </a:ext>
                  </a:extLst>
                </p14:cNvPr>
                <p14:cNvContentPartPr/>
                <p14:nvPr/>
              </p14:nvContentPartPr>
              <p14:xfrm>
                <a:off x="2845262" y="2181331"/>
                <a:ext cx="154800" cy="4320"/>
              </p14:xfrm>
            </p:contentPart>
          </mc:Choice>
          <mc:Fallback xmlns="">
            <p:pic>
              <p:nvPicPr>
                <p:cNvPr id="25" name="Ink 24">
                  <a:extLst>
                    <a:ext uri="{FF2B5EF4-FFF2-40B4-BE49-F238E27FC236}">
                      <a16:creationId xmlns:a16="http://schemas.microsoft.com/office/drawing/2014/main" id="{B1596FA6-DEBE-F647-99FC-8CC0A828897F}"/>
                    </a:ext>
                  </a:extLst>
                </p:cNvPr>
                <p:cNvPicPr/>
                <p:nvPr/>
              </p:nvPicPr>
              <p:blipFill>
                <a:blip r:embed="rId28"/>
                <a:stretch>
                  <a:fillRect/>
                </a:stretch>
              </p:blipFill>
              <p:spPr>
                <a:xfrm>
                  <a:off x="2782262" y="2118331"/>
                  <a:ext cx="2804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5B59BEC9-8A42-094B-9613-5609349E185F}"/>
                  </a:ext>
                </a:extLst>
              </p14:cNvPr>
              <p14:cNvContentPartPr/>
              <p14:nvPr/>
            </p14:nvContentPartPr>
            <p14:xfrm>
              <a:off x="6050702" y="2045611"/>
              <a:ext cx="18000" cy="181080"/>
            </p14:xfrm>
          </p:contentPart>
        </mc:Choice>
        <mc:Fallback xmlns="">
          <p:pic>
            <p:nvPicPr>
              <p:cNvPr id="27" name="Ink 26">
                <a:extLst>
                  <a:ext uri="{FF2B5EF4-FFF2-40B4-BE49-F238E27FC236}">
                    <a16:creationId xmlns:a16="http://schemas.microsoft.com/office/drawing/2014/main" id="{5B59BEC9-8A42-094B-9613-5609349E185F}"/>
                  </a:ext>
                </a:extLst>
              </p:cNvPr>
              <p:cNvPicPr/>
              <p:nvPr/>
            </p:nvPicPr>
            <p:blipFill>
              <a:blip r:embed="rId30"/>
              <a:stretch>
                <a:fillRect/>
              </a:stretch>
            </p:blipFill>
            <p:spPr>
              <a:xfrm>
                <a:off x="6041702" y="2036611"/>
                <a:ext cx="35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82563BE6-3E64-E746-A184-7318708F0947}"/>
                  </a:ext>
                </a:extLst>
              </p14:cNvPr>
              <p14:cNvContentPartPr/>
              <p14:nvPr/>
            </p14:nvContentPartPr>
            <p14:xfrm>
              <a:off x="4263302" y="2189251"/>
              <a:ext cx="132480" cy="841320"/>
            </p14:xfrm>
          </p:contentPart>
        </mc:Choice>
        <mc:Fallback xmlns="">
          <p:pic>
            <p:nvPicPr>
              <p:cNvPr id="28" name="Ink 27">
                <a:extLst>
                  <a:ext uri="{FF2B5EF4-FFF2-40B4-BE49-F238E27FC236}">
                    <a16:creationId xmlns:a16="http://schemas.microsoft.com/office/drawing/2014/main" id="{82563BE6-3E64-E746-A184-7318708F0947}"/>
                  </a:ext>
                </a:extLst>
              </p:cNvPr>
              <p:cNvPicPr/>
              <p:nvPr/>
            </p:nvPicPr>
            <p:blipFill>
              <a:blip r:embed="rId32"/>
              <a:stretch>
                <a:fillRect/>
              </a:stretch>
            </p:blipFill>
            <p:spPr>
              <a:xfrm>
                <a:off x="4200662" y="2126251"/>
                <a:ext cx="258120" cy="966960"/>
              </a:xfrm>
              <a:prstGeom prst="rect">
                <a:avLst/>
              </a:prstGeom>
            </p:spPr>
          </p:pic>
        </mc:Fallback>
      </mc:AlternateContent>
    </p:spTree>
    <p:extLst>
      <p:ext uri="{BB962C8B-B14F-4D97-AF65-F5344CB8AC3E}">
        <p14:creationId xmlns:p14="http://schemas.microsoft.com/office/powerpoint/2010/main" val="416020507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72" y="-347743"/>
            <a:ext cx="7772400" cy="2041525"/>
          </a:xfrm>
        </p:spPr>
        <p:txBody>
          <a:bodyPr/>
          <a:lstStyle/>
          <a:p>
            <a:r>
              <a:rPr lang="en-US" sz="3200" b="1" dirty="0"/>
              <a:t>Example</a:t>
            </a:r>
          </a:p>
        </p:txBody>
      </p:sp>
      <p:sp>
        <p:nvSpPr>
          <p:cNvPr id="11" name="Rectangle 10"/>
          <p:cNvSpPr/>
          <p:nvPr/>
        </p:nvSpPr>
        <p:spPr>
          <a:xfrm>
            <a:off x="5647727" y="3552029"/>
            <a:ext cx="2310249" cy="338554"/>
          </a:xfrm>
          <a:prstGeom prst="rect">
            <a:avLst/>
          </a:prstGeom>
        </p:spPr>
        <p:txBody>
          <a:bodyPr wrap="none">
            <a:spAutoFit/>
          </a:bodyPr>
          <a:lstStyle/>
          <a:p>
            <a:pPr marL="0" marR="0" algn="ctr">
              <a:spcBef>
                <a:spcPts val="0"/>
              </a:spcBef>
              <a:spcAft>
                <a:spcPts val="8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Simple electric circuit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31" y="2619237"/>
            <a:ext cx="2181338" cy="8853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79" y="4933001"/>
            <a:ext cx="2631862" cy="1981289"/>
          </a:xfrm>
          <a:prstGeom prst="rect">
            <a:avLst/>
          </a:prstGeom>
        </p:spPr>
      </p:pic>
      <p:sp>
        <p:nvSpPr>
          <p:cNvPr id="13" name="TextBox 12"/>
          <p:cNvSpPr txBox="1"/>
          <p:nvPr/>
        </p:nvSpPr>
        <p:spPr>
          <a:xfrm>
            <a:off x="4492872" y="4618810"/>
            <a:ext cx="44196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800" dirty="0"/>
              <a:t>Solving for current i</a:t>
            </a:r>
            <a:r>
              <a:rPr lang="en-US" sz="1800" baseline="-25000" dirty="0"/>
              <a:t>R2</a:t>
            </a:r>
            <a:r>
              <a:rPr lang="en-US" sz="1800" dirty="0"/>
              <a:t> using Ohm’s Law,</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21" y="5212562"/>
            <a:ext cx="1610211" cy="1068314"/>
          </a:xfrm>
          <a:prstGeom prst="rect">
            <a:avLst/>
          </a:prstGeom>
        </p:spPr>
      </p:pic>
      <p:pic>
        <p:nvPicPr>
          <p:cNvPr id="4" name="Picture 3" descr="Screen Shot 2016-01-25 at 9.41.2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875153"/>
            <a:ext cx="3073400" cy="584200"/>
          </a:xfrm>
          <a:prstGeom prst="rect">
            <a:avLst/>
          </a:prstGeom>
        </p:spPr>
      </p:pic>
      <p:sp>
        <p:nvSpPr>
          <p:cNvPr id="5" name="Rectangle 4">
            <a:extLst>
              <a:ext uri="{FF2B5EF4-FFF2-40B4-BE49-F238E27FC236}">
                <a16:creationId xmlns:a16="http://schemas.microsoft.com/office/drawing/2014/main" id="{CA79DED2-900D-684F-9ADE-2A6A230966AE}"/>
              </a:ext>
            </a:extLst>
          </p:cNvPr>
          <p:cNvSpPr/>
          <p:nvPr/>
        </p:nvSpPr>
        <p:spPr>
          <a:xfrm>
            <a:off x="796692" y="1325025"/>
            <a:ext cx="1382110" cy="461665"/>
          </a:xfrm>
          <a:prstGeom prst="rect">
            <a:avLst/>
          </a:prstGeom>
        </p:spPr>
        <p:txBody>
          <a:bodyPr wrap="none">
            <a:spAutoFit/>
          </a:bodyPr>
          <a:lstStyle/>
          <a:p>
            <a:pPr marL="0" indent="0">
              <a:buNone/>
            </a:pPr>
            <a:r>
              <a:rPr lang="en-US" b="1" dirty="0"/>
              <a:t>Solution:</a:t>
            </a:r>
          </a:p>
        </p:txBody>
      </p:sp>
      <p:sp>
        <p:nvSpPr>
          <p:cNvPr id="7" name="Rectangle 6">
            <a:extLst>
              <a:ext uri="{FF2B5EF4-FFF2-40B4-BE49-F238E27FC236}">
                <a16:creationId xmlns:a16="http://schemas.microsoft.com/office/drawing/2014/main" id="{562A181F-9877-0D4D-853F-B43904478FAD}"/>
              </a:ext>
            </a:extLst>
          </p:cNvPr>
          <p:cNvSpPr/>
          <p:nvPr/>
        </p:nvSpPr>
        <p:spPr>
          <a:xfrm>
            <a:off x="461283" y="1772055"/>
            <a:ext cx="3807453" cy="830997"/>
          </a:xfrm>
          <a:prstGeom prst="rect">
            <a:avLst/>
          </a:prstGeom>
        </p:spPr>
        <p:txBody>
          <a:bodyPr wrap="none">
            <a:spAutoFit/>
          </a:bodyPr>
          <a:lstStyle/>
          <a:p>
            <a:pPr marL="0" indent="0">
              <a:buNone/>
            </a:pPr>
            <a:r>
              <a:rPr lang="en-US" dirty="0"/>
              <a:t>Assign currents and voltages.</a:t>
            </a:r>
          </a:p>
          <a:p>
            <a:pPr marL="0" indent="0">
              <a:buNone/>
            </a:pPr>
            <a:r>
              <a:rPr lang="en-US" dirty="0"/>
              <a:t>Applying KCL at node “A”,</a:t>
            </a:r>
          </a:p>
        </p:txBody>
      </p:sp>
      <p:sp>
        <p:nvSpPr>
          <p:cNvPr id="9" name="Rectangle 8">
            <a:extLst>
              <a:ext uri="{FF2B5EF4-FFF2-40B4-BE49-F238E27FC236}">
                <a16:creationId xmlns:a16="http://schemas.microsoft.com/office/drawing/2014/main" id="{B90AEAD0-AE14-F946-AED7-753A5F616175}"/>
              </a:ext>
            </a:extLst>
          </p:cNvPr>
          <p:cNvSpPr/>
          <p:nvPr/>
        </p:nvSpPr>
        <p:spPr>
          <a:xfrm>
            <a:off x="685800" y="3462490"/>
            <a:ext cx="4591321" cy="461665"/>
          </a:xfrm>
          <a:prstGeom prst="rect">
            <a:avLst/>
          </a:prstGeom>
        </p:spPr>
        <p:txBody>
          <a:bodyPr wrap="none">
            <a:spAutoFit/>
          </a:bodyPr>
          <a:lstStyle/>
          <a:p>
            <a:pPr marL="0" indent="0">
              <a:buNone/>
            </a:pPr>
            <a:r>
              <a:rPr lang="en-US" dirty="0"/>
              <a:t>Voltage across all resistors is equal,</a:t>
            </a:r>
          </a:p>
        </p:txBody>
      </p:sp>
      <p:sp>
        <p:nvSpPr>
          <p:cNvPr id="10" name="Rectangle 9">
            <a:extLst>
              <a:ext uri="{FF2B5EF4-FFF2-40B4-BE49-F238E27FC236}">
                <a16:creationId xmlns:a16="http://schemas.microsoft.com/office/drawing/2014/main" id="{3FE2DA94-B816-0B45-B891-B424647F7E30}"/>
              </a:ext>
            </a:extLst>
          </p:cNvPr>
          <p:cNvSpPr/>
          <p:nvPr/>
        </p:nvSpPr>
        <p:spPr>
          <a:xfrm>
            <a:off x="814451" y="4626287"/>
            <a:ext cx="2866490" cy="461665"/>
          </a:xfrm>
          <a:prstGeom prst="rect">
            <a:avLst/>
          </a:prstGeom>
        </p:spPr>
        <p:txBody>
          <a:bodyPr wrap="none">
            <a:spAutoFit/>
          </a:bodyPr>
          <a:lstStyle/>
          <a:p>
            <a:pPr marL="0" indent="0">
              <a:buNone/>
            </a:pPr>
            <a:r>
              <a:rPr lang="en-US" dirty="0"/>
              <a:t>Solving for voltage </a:t>
            </a:r>
            <a:r>
              <a:rPr lang="en-US" i="1" dirty="0"/>
              <a:t>v</a:t>
            </a:r>
            <a:r>
              <a:rPr lang="en-US" dirty="0"/>
              <a:t>,</a:t>
            </a:r>
          </a:p>
        </p:txBody>
      </p:sp>
      <p:pic>
        <p:nvPicPr>
          <p:cNvPr id="16" name="Picture 15">
            <a:extLst>
              <a:ext uri="{FF2B5EF4-FFF2-40B4-BE49-F238E27FC236}">
                <a16:creationId xmlns:a16="http://schemas.microsoft.com/office/drawing/2014/main" id="{9E2EA409-6592-764D-B0E6-C4892BD2B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872" y="952732"/>
            <a:ext cx="4268607" cy="2431485"/>
          </a:xfrm>
          <a:prstGeom prst="rect">
            <a:avLst/>
          </a:prstGeom>
        </p:spPr>
      </p:pic>
      <p:sp>
        <p:nvSpPr>
          <p:cNvPr id="15" name="Rectangle 14">
            <a:extLst>
              <a:ext uri="{FF2B5EF4-FFF2-40B4-BE49-F238E27FC236}">
                <a16:creationId xmlns:a16="http://schemas.microsoft.com/office/drawing/2014/main" id="{8D714907-D6D2-9F44-878E-4995374178A6}"/>
              </a:ext>
            </a:extLst>
          </p:cNvPr>
          <p:cNvSpPr/>
          <p:nvPr/>
        </p:nvSpPr>
        <p:spPr>
          <a:xfrm>
            <a:off x="6355170" y="2852890"/>
            <a:ext cx="544010" cy="6096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p:nvGrpSpPr>
          <p:cNvPr id="20" name="Group 19">
            <a:extLst>
              <a:ext uri="{FF2B5EF4-FFF2-40B4-BE49-F238E27FC236}">
                <a16:creationId xmlns:a16="http://schemas.microsoft.com/office/drawing/2014/main" id="{85FC73C9-2963-4349-822C-E9228961D815}"/>
              </a:ext>
            </a:extLst>
          </p:cNvPr>
          <p:cNvGrpSpPr/>
          <p:nvPr/>
        </p:nvGrpSpPr>
        <p:grpSpPr>
          <a:xfrm>
            <a:off x="7902182" y="2702611"/>
            <a:ext cx="446760" cy="384120"/>
            <a:chOff x="7902182" y="2702611"/>
            <a:chExt cx="446760" cy="38412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E12A610C-BAB7-E74E-BEBF-1003B8ADBB5D}"/>
                    </a:ext>
                  </a:extLst>
                </p14:cNvPr>
                <p14:cNvContentPartPr/>
                <p14:nvPr/>
              </p14:nvContentPartPr>
              <p14:xfrm>
                <a:off x="8109182" y="2887651"/>
                <a:ext cx="170640" cy="199080"/>
              </p14:xfrm>
            </p:contentPart>
          </mc:Choice>
          <mc:Fallback xmlns="">
            <p:pic>
              <p:nvPicPr>
                <p:cNvPr id="3" name="Ink 2">
                  <a:extLst>
                    <a:ext uri="{FF2B5EF4-FFF2-40B4-BE49-F238E27FC236}">
                      <a16:creationId xmlns:a16="http://schemas.microsoft.com/office/drawing/2014/main" id="{E12A610C-BAB7-E74E-BEBF-1003B8ADBB5D}"/>
                    </a:ext>
                  </a:extLst>
                </p:cNvPr>
                <p:cNvPicPr/>
                <p:nvPr/>
              </p:nvPicPr>
              <p:blipFill>
                <a:blip r:embed="rId8"/>
                <a:stretch>
                  <a:fillRect/>
                </a:stretch>
              </p:blipFill>
              <p:spPr>
                <a:xfrm>
                  <a:off x="8046542" y="2825011"/>
                  <a:ext cx="2962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6779F6A1-D332-2544-8EC0-E9D9CD504AAD}"/>
                    </a:ext>
                  </a:extLst>
                </p14:cNvPr>
                <p14:cNvContentPartPr/>
                <p14:nvPr/>
              </p14:nvContentPartPr>
              <p14:xfrm>
                <a:off x="7937102" y="2884771"/>
                <a:ext cx="290520" cy="12960"/>
              </p14:xfrm>
            </p:contentPart>
          </mc:Choice>
          <mc:Fallback xmlns="">
            <p:pic>
              <p:nvPicPr>
                <p:cNvPr id="12" name="Ink 11">
                  <a:extLst>
                    <a:ext uri="{FF2B5EF4-FFF2-40B4-BE49-F238E27FC236}">
                      <a16:creationId xmlns:a16="http://schemas.microsoft.com/office/drawing/2014/main" id="{6779F6A1-D332-2544-8EC0-E9D9CD504AAD}"/>
                    </a:ext>
                  </a:extLst>
                </p:cNvPr>
                <p:cNvPicPr/>
                <p:nvPr/>
              </p:nvPicPr>
              <p:blipFill>
                <a:blip r:embed="rId10"/>
                <a:stretch>
                  <a:fillRect/>
                </a:stretch>
              </p:blipFill>
              <p:spPr>
                <a:xfrm>
                  <a:off x="7874462" y="2821771"/>
                  <a:ext cx="416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E63751AC-E261-C747-BD19-902197B0CBB8}"/>
                    </a:ext>
                  </a:extLst>
                </p14:cNvPr>
                <p14:cNvContentPartPr/>
                <p14:nvPr/>
              </p14:nvContentPartPr>
              <p14:xfrm>
                <a:off x="7902182" y="2702611"/>
                <a:ext cx="133200" cy="1800"/>
              </p14:xfrm>
            </p:contentPart>
          </mc:Choice>
          <mc:Fallback xmlns="">
            <p:pic>
              <p:nvPicPr>
                <p:cNvPr id="18" name="Ink 17">
                  <a:extLst>
                    <a:ext uri="{FF2B5EF4-FFF2-40B4-BE49-F238E27FC236}">
                      <a16:creationId xmlns:a16="http://schemas.microsoft.com/office/drawing/2014/main" id="{E63751AC-E261-C747-BD19-902197B0CBB8}"/>
                    </a:ext>
                  </a:extLst>
                </p:cNvPr>
                <p:cNvPicPr/>
                <p:nvPr/>
              </p:nvPicPr>
              <p:blipFill>
                <a:blip r:embed="rId12"/>
                <a:stretch>
                  <a:fillRect/>
                </a:stretch>
              </p:blipFill>
              <p:spPr>
                <a:xfrm>
                  <a:off x="7839182" y="2639611"/>
                  <a:ext cx="258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956CD983-6945-6243-A85A-738904A793C5}"/>
                    </a:ext>
                  </a:extLst>
                </p14:cNvPr>
                <p14:cNvContentPartPr/>
                <p14:nvPr/>
              </p14:nvContentPartPr>
              <p14:xfrm>
                <a:off x="8243462" y="2782891"/>
                <a:ext cx="105480" cy="159840"/>
              </p14:xfrm>
            </p:contentPart>
          </mc:Choice>
          <mc:Fallback xmlns="">
            <p:pic>
              <p:nvPicPr>
                <p:cNvPr id="19" name="Ink 18">
                  <a:extLst>
                    <a:ext uri="{FF2B5EF4-FFF2-40B4-BE49-F238E27FC236}">
                      <a16:creationId xmlns:a16="http://schemas.microsoft.com/office/drawing/2014/main" id="{956CD983-6945-6243-A85A-738904A793C5}"/>
                    </a:ext>
                  </a:extLst>
                </p:cNvPr>
                <p:cNvPicPr/>
                <p:nvPr/>
              </p:nvPicPr>
              <p:blipFill>
                <a:blip r:embed="rId14"/>
                <a:stretch>
                  <a:fillRect/>
                </a:stretch>
              </p:blipFill>
              <p:spPr>
                <a:xfrm>
                  <a:off x="8180822" y="2719891"/>
                  <a:ext cx="231120" cy="285480"/>
                </a:xfrm>
                <a:prstGeom prst="rect">
                  <a:avLst/>
                </a:prstGeom>
              </p:spPr>
            </p:pic>
          </mc:Fallback>
        </mc:AlternateContent>
      </p:grpSp>
    </p:spTree>
    <p:extLst>
      <p:ext uri="{BB962C8B-B14F-4D97-AF65-F5344CB8AC3E}">
        <p14:creationId xmlns:p14="http://schemas.microsoft.com/office/powerpoint/2010/main" val="286891103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87"/>
            <a:ext cx="7772400" cy="828206"/>
          </a:xfrm>
        </p:spPr>
        <p:txBody>
          <a:bodyPr/>
          <a:lstStyle/>
          <a:p>
            <a:r>
              <a:rPr lang="en-US" sz="3200" b="1" dirty="0"/>
              <a:t>Kirchoff’s Current Law</a:t>
            </a:r>
          </a:p>
        </p:txBody>
      </p:sp>
      <p:sp>
        <p:nvSpPr>
          <p:cNvPr id="6" name="Text Placeholder 2">
            <a:extLst>
              <a:ext uri="{FF2B5EF4-FFF2-40B4-BE49-F238E27FC236}">
                <a16:creationId xmlns:a16="http://schemas.microsoft.com/office/drawing/2014/main" id="{09195392-8991-FE4E-9DEA-B7AE97D98329}"/>
              </a:ext>
            </a:extLst>
          </p:cNvPr>
          <p:cNvSpPr txBox="1">
            <a:spLocks/>
          </p:cNvSpPr>
          <p:nvPr/>
        </p:nvSpPr>
        <p:spPr>
          <a:xfrm>
            <a:off x="168965" y="1301523"/>
            <a:ext cx="5158409" cy="158897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indent="0" algn="ctr">
              <a:spcBef>
                <a:spcPts val="400"/>
              </a:spcBef>
              <a:buSzTx/>
              <a:buNone/>
              <a:defRPr>
                <a:latin typeface="Times New Roman"/>
                <a:ea typeface="Times New Roman"/>
                <a:cs typeface="Times New Roman"/>
                <a:sym typeface="Times New Roman"/>
              </a:defRPr>
            </a:lvl1pPr>
            <a:lvl2pPr marL="0" indent="457200" algn="ctr">
              <a:spcBef>
                <a:spcPts val="400"/>
              </a:spcBef>
              <a:buSzTx/>
              <a:buNone/>
              <a:defRPr>
                <a:latin typeface="Times New Roman"/>
                <a:ea typeface="Times New Roman"/>
                <a:cs typeface="Times New Roman"/>
                <a:sym typeface="Times New Roman"/>
              </a:defRPr>
            </a:lvl2pPr>
            <a:lvl3pPr marL="0" indent="914400" algn="ctr">
              <a:spcBef>
                <a:spcPts val="400"/>
              </a:spcBef>
              <a:buSzTx/>
              <a:buNone/>
              <a:defRPr>
                <a:latin typeface="Times New Roman"/>
                <a:ea typeface="Times New Roman"/>
                <a:cs typeface="Times New Roman"/>
                <a:sym typeface="Times New Roman"/>
              </a:defRPr>
            </a:lvl3pPr>
            <a:lvl4pPr marL="0" indent="1371600" algn="ctr">
              <a:spcBef>
                <a:spcPts val="400"/>
              </a:spcBef>
              <a:buSzTx/>
              <a:buNone/>
              <a:defRPr>
                <a:latin typeface="Times New Roman"/>
                <a:ea typeface="Times New Roman"/>
                <a:cs typeface="Times New Roman"/>
                <a:sym typeface="Times New Roman"/>
              </a:defRPr>
            </a:lvl4pPr>
            <a:lvl5pPr marL="0" indent="1828800" algn="ctr">
              <a:spcBef>
                <a:spcPts val="400"/>
              </a:spcBef>
              <a:buSzTx/>
              <a:buNone/>
              <a:defRPr>
                <a:latin typeface="Times New Roman"/>
                <a:ea typeface="Times New Roman"/>
                <a:cs typeface="Times New Roman"/>
                <a:sym typeface="Times New Roman"/>
              </a:defRPr>
            </a:lvl5pPr>
            <a:lvl6pPr marL="2514600" indent="-228600">
              <a:spcBef>
                <a:spcPts val="400"/>
              </a:spcBef>
              <a:buSzPct val="100000"/>
              <a:buChar char="•"/>
              <a:defRPr>
                <a:latin typeface="Times New Roman"/>
                <a:ea typeface="Times New Roman"/>
                <a:cs typeface="Times New Roman"/>
                <a:sym typeface="Times New Roman"/>
              </a:defRPr>
            </a:lvl6pPr>
            <a:lvl7pPr marL="2971800" indent="-228600">
              <a:spcBef>
                <a:spcPts val="400"/>
              </a:spcBef>
              <a:buSzPct val="100000"/>
              <a:buChar char="•"/>
              <a:defRPr>
                <a:latin typeface="Times New Roman"/>
                <a:ea typeface="Times New Roman"/>
                <a:cs typeface="Times New Roman"/>
                <a:sym typeface="Times New Roman"/>
              </a:defRPr>
            </a:lvl7pPr>
            <a:lvl8pPr marL="3429000" indent="-228600">
              <a:spcBef>
                <a:spcPts val="400"/>
              </a:spcBef>
              <a:buSzPct val="100000"/>
              <a:buChar char="•"/>
              <a:defRPr>
                <a:latin typeface="Times New Roman"/>
                <a:ea typeface="Times New Roman"/>
                <a:cs typeface="Times New Roman"/>
                <a:sym typeface="Times New Roman"/>
              </a:defRPr>
            </a:lvl8pPr>
            <a:lvl9pPr marL="3886200" indent="-228600">
              <a:spcBef>
                <a:spcPts val="400"/>
              </a:spcBef>
              <a:buSzPct val="100000"/>
              <a:buChar char="•"/>
              <a:defRPr>
                <a:latin typeface="Times New Roman"/>
                <a:ea typeface="Times New Roman"/>
                <a:cs typeface="Times New Roman"/>
                <a:sym typeface="Times New Roman"/>
              </a:defRPr>
            </a:lvl9pPr>
          </a:lstStyle>
          <a:p>
            <a:pPr algn="l"/>
            <a:r>
              <a:rPr lang="en-US" sz="2000" dirty="0"/>
              <a:t>KCL also extends to </a:t>
            </a:r>
            <a:r>
              <a:rPr lang="en-US" sz="2000" i="1" dirty="0">
                <a:solidFill>
                  <a:srgbClr val="FF0000"/>
                </a:solidFill>
              </a:rPr>
              <a:t>surfaces of planar circuits</a:t>
            </a:r>
            <a:r>
              <a:rPr lang="en-US" sz="2000" dirty="0"/>
              <a:t>.</a:t>
            </a:r>
          </a:p>
          <a:p>
            <a:endParaRPr lang="en-US" sz="2000" dirty="0"/>
          </a:p>
          <a:p>
            <a:pPr algn="l"/>
            <a:r>
              <a:rPr lang="en-US" sz="2000" dirty="0"/>
              <a:t>KCL is a statement of conversation of charge, i.e., no charge is being generated or destroyed as a result of current flow.</a:t>
            </a:r>
          </a:p>
        </p:txBody>
      </p:sp>
      <p:pic>
        <p:nvPicPr>
          <p:cNvPr id="8" name="Picture 7">
            <a:extLst>
              <a:ext uri="{FF2B5EF4-FFF2-40B4-BE49-F238E27FC236}">
                <a16:creationId xmlns:a16="http://schemas.microsoft.com/office/drawing/2014/main" id="{91DC4381-E8A6-E449-9FF6-3BE117395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424" y="1426014"/>
            <a:ext cx="2771412" cy="1560443"/>
          </a:xfrm>
          <a:prstGeom prst="rect">
            <a:avLst/>
          </a:prstGeom>
        </p:spPr>
      </p:pic>
      <p:pic>
        <p:nvPicPr>
          <p:cNvPr id="10" name="Picture 9">
            <a:extLst>
              <a:ext uri="{FF2B5EF4-FFF2-40B4-BE49-F238E27FC236}">
                <a16:creationId xmlns:a16="http://schemas.microsoft.com/office/drawing/2014/main" id="{274E876F-AEFF-E240-8117-CDB43FBA1AA8}"/>
              </a:ext>
            </a:extLst>
          </p:cNvPr>
          <p:cNvPicPr/>
          <p:nvPr/>
        </p:nvPicPr>
        <p:blipFill>
          <a:blip r:embed="rId3"/>
          <a:stretch>
            <a:fillRect/>
          </a:stretch>
        </p:blipFill>
        <p:spPr>
          <a:xfrm>
            <a:off x="416689" y="3374602"/>
            <a:ext cx="2847371" cy="3014623"/>
          </a:xfrm>
          <a:prstGeom prst="rect">
            <a:avLst/>
          </a:prstGeom>
        </p:spPr>
      </p:pic>
      <p:pic>
        <p:nvPicPr>
          <p:cNvPr id="11" name="Picture 10">
            <a:extLst>
              <a:ext uri="{FF2B5EF4-FFF2-40B4-BE49-F238E27FC236}">
                <a16:creationId xmlns:a16="http://schemas.microsoft.com/office/drawing/2014/main" id="{30FACA80-6398-5B4D-9242-283B95056DAA}"/>
              </a:ext>
            </a:extLst>
          </p:cNvPr>
          <p:cNvPicPr/>
          <p:nvPr/>
        </p:nvPicPr>
        <p:blipFill>
          <a:blip r:embed="rId4"/>
          <a:stretch>
            <a:fillRect/>
          </a:stretch>
        </p:blipFill>
        <p:spPr>
          <a:xfrm>
            <a:off x="3579193" y="3629245"/>
            <a:ext cx="2960504" cy="2759980"/>
          </a:xfrm>
          <a:prstGeom prst="rect">
            <a:avLst/>
          </a:prstGeom>
        </p:spPr>
      </p:pic>
      <p:pic>
        <p:nvPicPr>
          <p:cNvPr id="12" name="Picture 11">
            <a:extLst>
              <a:ext uri="{FF2B5EF4-FFF2-40B4-BE49-F238E27FC236}">
                <a16:creationId xmlns:a16="http://schemas.microsoft.com/office/drawing/2014/main" id="{03646B90-0E4D-0545-97E5-587A15BCD314}"/>
              </a:ext>
            </a:extLst>
          </p:cNvPr>
          <p:cNvPicPr/>
          <p:nvPr/>
        </p:nvPicPr>
        <p:blipFill>
          <a:blip r:embed="rId5"/>
          <a:stretch>
            <a:fillRect/>
          </a:stretch>
        </p:blipFill>
        <p:spPr>
          <a:xfrm>
            <a:off x="6238755" y="3725204"/>
            <a:ext cx="2771412" cy="1930368"/>
          </a:xfrm>
          <a:prstGeom prst="rect">
            <a:avLst/>
          </a:prstGeom>
        </p:spPr>
      </p:pic>
    </p:spTree>
    <p:extLst>
      <p:ext uri="{BB962C8B-B14F-4D97-AF65-F5344CB8AC3E}">
        <p14:creationId xmlns:p14="http://schemas.microsoft.com/office/powerpoint/2010/main" val="42460139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itle 1"/>
          <p:cNvSpPr txBox="1">
            <a:spLocks/>
          </p:cNvSpPr>
          <p:nvPr/>
        </p:nvSpPr>
        <p:spPr>
          <a:xfrm>
            <a:off x="762000" y="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u="sng" dirty="0">
                <a:solidFill>
                  <a:srgbClr val="FF0000"/>
                </a:solidFill>
              </a:rPr>
              <a:t>Power </a:t>
            </a:r>
            <a:r>
              <a:rPr lang="en-US" sz="2800" b="1" u="sng" dirty="0">
                <a:solidFill>
                  <a:srgbClr val="FF0000"/>
                </a:solidFill>
              </a:rPr>
              <a:t>C</a:t>
            </a:r>
            <a:r>
              <a:rPr lang="en-US" sz="2800" u="sng" dirty="0">
                <a:solidFill>
                  <a:srgbClr val="FF0000"/>
                </a:solidFill>
              </a:rPr>
              <a:t>onservation in Circuits </a:t>
            </a:r>
            <a:endParaRPr lang="en-US" sz="2800" dirty="0"/>
          </a:p>
        </p:txBody>
      </p:sp>
      <p:sp>
        <p:nvSpPr>
          <p:cNvPr id="2" name="Rectangle 1">
            <a:extLst>
              <a:ext uri="{FF2B5EF4-FFF2-40B4-BE49-F238E27FC236}">
                <a16:creationId xmlns:a16="http://schemas.microsoft.com/office/drawing/2014/main" id="{CE1F450E-5908-C64C-AF6B-729AB3795937}"/>
              </a:ext>
            </a:extLst>
          </p:cNvPr>
          <p:cNvSpPr/>
          <p:nvPr/>
        </p:nvSpPr>
        <p:spPr>
          <a:xfrm>
            <a:off x="609600" y="1597656"/>
            <a:ext cx="7514897" cy="1938992"/>
          </a:xfrm>
          <a:prstGeom prst="rect">
            <a:avLst/>
          </a:prstGeom>
        </p:spPr>
        <p:txBody>
          <a:bodyPr wrap="square">
            <a:spAutoFit/>
          </a:bodyPr>
          <a:lstStyle/>
          <a:p>
            <a:r>
              <a:rPr lang="en-US" b="1" dirty="0">
                <a:solidFill>
                  <a:srgbClr val="FF0000"/>
                </a:solidFill>
              </a:rPr>
              <a:t>The Law of Conservation of Power:</a:t>
            </a:r>
          </a:p>
          <a:p>
            <a:endParaRPr lang="en-US" dirty="0"/>
          </a:p>
          <a:p>
            <a:r>
              <a:rPr lang="en-US" dirty="0"/>
              <a:t>The total power supplied or delivered should </a:t>
            </a:r>
            <a:r>
              <a:rPr lang="en-US" dirty="0">
                <a:solidFill>
                  <a:srgbClr val="FF0000"/>
                </a:solidFill>
              </a:rPr>
              <a:t>always equal  </a:t>
            </a:r>
            <a:r>
              <a:rPr lang="en-US" dirty="0"/>
              <a:t>to the total power dissipated or absorbed in any stand-alone circuit.</a:t>
            </a:r>
          </a:p>
        </p:txBody>
      </p:sp>
      <p:sp>
        <p:nvSpPr>
          <p:cNvPr id="4" name="Rectangle 3">
            <a:extLst>
              <a:ext uri="{FF2B5EF4-FFF2-40B4-BE49-F238E27FC236}">
                <a16:creationId xmlns:a16="http://schemas.microsoft.com/office/drawing/2014/main" id="{F5650434-E24B-0F44-BF5B-BC8B5209ED51}"/>
              </a:ext>
            </a:extLst>
          </p:cNvPr>
          <p:cNvSpPr/>
          <p:nvPr/>
        </p:nvSpPr>
        <p:spPr>
          <a:xfrm>
            <a:off x="1076909" y="6217360"/>
            <a:ext cx="7457491" cy="461665"/>
          </a:xfrm>
          <a:prstGeom prst="rect">
            <a:avLst/>
          </a:prstGeom>
        </p:spPr>
        <p:txBody>
          <a:bodyPr wrap="none">
            <a:spAutoFit/>
          </a:bodyPr>
          <a:lstStyle/>
          <a:p>
            <a:r>
              <a:rPr lang="en-US" dirty="0">
                <a:solidFill>
                  <a:schemeClr val="accent1">
                    <a:lumMod val="75000"/>
                  </a:schemeClr>
                </a:solidFill>
              </a:rPr>
              <a:t>Supplied</a:t>
            </a:r>
            <a:r>
              <a:rPr lang="en-US" dirty="0">
                <a:solidFill>
                  <a:srgbClr val="FF0000"/>
                </a:solidFill>
              </a:rPr>
              <a:t> </a:t>
            </a:r>
            <a:r>
              <a:rPr lang="en-US" dirty="0">
                <a:solidFill>
                  <a:srgbClr val="000000"/>
                </a:solidFill>
              </a:rPr>
              <a:t>(delivered) Power =</a:t>
            </a:r>
            <a:r>
              <a:rPr lang="en-US" dirty="0">
                <a:solidFill>
                  <a:srgbClr val="FF0000"/>
                </a:solidFill>
              </a:rPr>
              <a:t> absorbed</a:t>
            </a:r>
            <a:r>
              <a:rPr lang="en-US" dirty="0"/>
              <a:t> (dissipated) Power</a:t>
            </a:r>
            <a:r>
              <a:rPr lang="en-US" dirty="0">
                <a:solidFill>
                  <a:srgbClr val="000000"/>
                </a:solidFill>
              </a:rPr>
              <a:t> </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03C1D04-ADE5-B040-BCF5-D4BC9CDFF45F}"/>
                  </a:ext>
                </a:extLst>
              </p:cNvPr>
              <p:cNvSpPr/>
              <p:nvPr/>
            </p:nvSpPr>
            <p:spPr>
              <a:xfrm>
                <a:off x="3665316" y="3849605"/>
                <a:ext cx="1889172"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panose="02040503050406030204" pitchFamily="18" charset="0"/>
                            </a:rPr>
                            <m:t>𝑝</m:t>
                          </m:r>
                        </m:e>
                        <m:sub>
                          <m:r>
                            <a:rPr lang="en-US" b="0" i="1" smtClean="0">
                              <a:solidFill>
                                <a:schemeClr val="accent1">
                                  <a:lumMod val="75000"/>
                                </a:schemeClr>
                              </a:solidFill>
                              <a:latin typeface="Cambria Math" panose="02040503050406030204" pitchFamily="18" charset="0"/>
                            </a:rPr>
                            <m:t>𝑠𝑢𝑝𝑝𝑙𝑖𝑒𝑑</m:t>
                          </m:r>
                        </m:sub>
                      </m:sSub>
                      <m:r>
                        <a:rPr lang="en-US" b="0" i="1" smtClean="0">
                          <a:solidFill>
                            <a:schemeClr val="accent1">
                              <a:lumMod val="75000"/>
                            </a:schemeClr>
                          </a:solidFill>
                          <a:latin typeface="Cambria Math" panose="020405030504060302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503C1D04-ADE5-B040-BCF5-D4BC9CDFF45F}"/>
                  </a:ext>
                </a:extLst>
              </p:cNvPr>
              <p:cNvSpPr>
                <a:spLocks noRot="1" noChangeAspect="1" noMove="1" noResize="1" noEditPoints="1" noAdjustHandles="1" noChangeArrowheads="1" noChangeShapeType="1" noTextEdit="1"/>
              </p:cNvSpPr>
              <p:nvPr/>
            </p:nvSpPr>
            <p:spPr>
              <a:xfrm>
                <a:off x="3665316" y="3849605"/>
                <a:ext cx="1889172" cy="490199"/>
              </a:xfrm>
              <a:prstGeom prst="rect">
                <a:avLst/>
              </a:prstGeom>
              <a:blipFill>
                <a:blip r:embed="rId2"/>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84D8A83-141B-F34A-A437-D6D910F54120}"/>
                  </a:ext>
                </a:extLst>
              </p:cNvPr>
              <p:cNvSpPr/>
              <p:nvPr/>
            </p:nvSpPr>
            <p:spPr>
              <a:xfrm>
                <a:off x="3665316" y="4851434"/>
                <a:ext cx="19661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𝑎𝑏𝑠𝑜𝑟𝑏𝑒𝑑</m:t>
                          </m:r>
                        </m:sub>
                      </m:sSub>
                      <m:r>
                        <a:rPr lang="en-US" b="0" i="1" smtClean="0">
                          <a:solidFill>
                            <a:srgbClr val="FF0000"/>
                          </a:solidFill>
                          <a:latin typeface="Cambria Math" panose="02040503050406030204" pitchFamily="18" charset="0"/>
                        </a:rPr>
                        <m:t>(+)</m:t>
                      </m:r>
                    </m:oMath>
                  </m:oMathPara>
                </a14:m>
                <a:endParaRPr lang="en-US" dirty="0"/>
              </a:p>
            </p:txBody>
          </p:sp>
        </mc:Choice>
        <mc:Fallback xmlns="">
          <p:sp>
            <p:nvSpPr>
              <p:cNvPr id="10" name="Rectangle 9">
                <a:extLst>
                  <a:ext uri="{FF2B5EF4-FFF2-40B4-BE49-F238E27FC236}">
                    <a16:creationId xmlns:a16="http://schemas.microsoft.com/office/drawing/2014/main" id="{684D8A83-141B-F34A-A437-D6D910F54120}"/>
                  </a:ext>
                </a:extLst>
              </p:cNvPr>
              <p:cNvSpPr>
                <a:spLocks noRot="1" noChangeAspect="1" noMove="1" noResize="1" noEditPoints="1" noAdjustHandles="1" noChangeArrowheads="1" noChangeShapeType="1" noTextEdit="1"/>
              </p:cNvSpPr>
              <p:nvPr/>
            </p:nvSpPr>
            <p:spPr>
              <a:xfrm>
                <a:off x="3665316" y="4851434"/>
                <a:ext cx="1966116" cy="461665"/>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39E7F3-00A7-3F38-A037-5582FD65607A}"/>
                  </a:ext>
                </a:extLst>
              </p:cNvPr>
              <p:cNvSpPr txBox="1"/>
              <p:nvPr/>
            </p:nvSpPr>
            <p:spPr>
              <a:xfrm>
                <a:off x="4233041" y="4440909"/>
                <a:ext cx="67791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1839E7F3-00A7-3F38-A037-5582FD65607A}"/>
                  </a:ext>
                </a:extLst>
              </p:cNvPr>
              <p:cNvSpPr txBox="1">
                <a:spLocks noRot="1" noChangeAspect="1" noMove="1" noResize="1" noEditPoints="1" noAdjustHandles="1" noChangeArrowheads="1" noChangeShapeType="1" noTextEdit="1"/>
              </p:cNvSpPr>
              <p:nvPr/>
            </p:nvSpPr>
            <p:spPr>
              <a:xfrm>
                <a:off x="4233041" y="4440909"/>
                <a:ext cx="677917" cy="461665"/>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79F64B-92CC-0674-F3C9-1B564303DD53}"/>
                  </a:ext>
                </a:extLst>
              </p:cNvPr>
              <p:cNvSpPr txBox="1"/>
              <p:nvPr/>
            </p:nvSpPr>
            <p:spPr>
              <a:xfrm>
                <a:off x="4233041" y="5408554"/>
                <a:ext cx="96169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F379F64B-92CC-0674-F3C9-1B564303DD53}"/>
                  </a:ext>
                </a:extLst>
              </p:cNvPr>
              <p:cNvSpPr txBox="1">
                <a:spLocks noRot="1" noChangeAspect="1" noMove="1" noResize="1" noEditPoints="1" noAdjustHandles="1" noChangeArrowheads="1" noChangeShapeType="1" noTextEdit="1"/>
              </p:cNvSpPr>
              <p:nvPr/>
            </p:nvSpPr>
            <p:spPr>
              <a:xfrm>
                <a:off x="4233041" y="5408554"/>
                <a:ext cx="961697" cy="461665"/>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527D1F21-4E09-6266-F71F-E076496346BF}"/>
              </a:ext>
            </a:extLst>
          </p:cNvPr>
          <p:cNvSpPr/>
          <p:nvPr/>
        </p:nvSpPr>
        <p:spPr>
          <a:xfrm>
            <a:off x="3587711" y="3600052"/>
            <a:ext cx="2120977" cy="2443738"/>
          </a:xfrm>
          <a:prstGeom prst="roundRect">
            <a:avLst/>
          </a:prstGeom>
          <a:solidFill>
            <a:schemeClr val="accent2">
              <a:lumMod val="40000"/>
              <a:lumOff val="60000"/>
              <a:alpha val="28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14" name="Rectangle 13">
            <a:extLst>
              <a:ext uri="{FF2B5EF4-FFF2-40B4-BE49-F238E27FC236}">
                <a16:creationId xmlns:a16="http://schemas.microsoft.com/office/drawing/2014/main" id="{72CEFD45-692E-9476-89F6-BD9601FCE00D}"/>
              </a:ext>
            </a:extLst>
          </p:cNvPr>
          <p:cNvSpPr/>
          <p:nvPr/>
        </p:nvSpPr>
        <p:spPr>
          <a:xfrm>
            <a:off x="3196022" y="3229518"/>
            <a:ext cx="2749471" cy="369332"/>
          </a:xfrm>
          <a:prstGeom prst="rect">
            <a:avLst/>
          </a:prstGeom>
        </p:spPr>
        <p:txBody>
          <a:bodyPr wrap="none">
            <a:spAutoFit/>
          </a:bodyPr>
          <a:lstStyle/>
          <a:p>
            <a:r>
              <a:rPr lang="en-US" sz="1800" i="1" dirty="0">
                <a:solidFill>
                  <a:schemeClr val="tx1"/>
                </a:solidFill>
              </a:rPr>
              <a:t>General Electrical Network</a:t>
            </a:r>
          </a:p>
        </p:txBody>
      </p:sp>
    </p:spTree>
    <p:extLst>
      <p:ext uri="{BB962C8B-B14F-4D97-AF65-F5344CB8AC3E}">
        <p14:creationId xmlns:p14="http://schemas.microsoft.com/office/powerpoint/2010/main" val="1722523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itle 1"/>
          <p:cNvSpPr txBox="1">
            <a:spLocks/>
          </p:cNvSpPr>
          <p:nvPr/>
        </p:nvSpPr>
        <p:spPr>
          <a:xfrm>
            <a:off x="1371600" y="15240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 - </a:t>
            </a:r>
            <a:r>
              <a:rPr lang="en-US" sz="2800" b="1" u="sng" dirty="0">
                <a:solidFill>
                  <a:srgbClr val="FF0000"/>
                </a:solidFill>
              </a:rPr>
              <a:t>C</a:t>
            </a:r>
            <a:r>
              <a:rPr lang="en-US" sz="2800" u="sng" dirty="0">
                <a:solidFill>
                  <a:srgbClr val="FF0000"/>
                </a:solidFill>
              </a:rPr>
              <a:t>onservation of Power </a:t>
            </a:r>
            <a:endParaRPr lang="en-US" sz="2800" dirty="0"/>
          </a:p>
        </p:txBody>
      </p:sp>
      <p:sp>
        <p:nvSpPr>
          <p:cNvPr id="4" name="TextBox 3">
            <a:extLst>
              <a:ext uri="{FF2B5EF4-FFF2-40B4-BE49-F238E27FC236}">
                <a16:creationId xmlns:a16="http://schemas.microsoft.com/office/drawing/2014/main" id="{0F7702DB-9C34-0651-4064-E02787A231A7}"/>
              </a:ext>
            </a:extLst>
          </p:cNvPr>
          <p:cNvSpPr txBox="1"/>
          <p:nvPr/>
        </p:nvSpPr>
        <p:spPr>
          <a:xfrm>
            <a:off x="404648" y="1447800"/>
            <a:ext cx="7977352"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i="1" dirty="0">
                <a:effectLst/>
                <a:latin typeface="Helvetica" pitchFamily="2" charset="0"/>
              </a:rPr>
              <a:t>For the circuit below, use the power balance to find the value of the current 𝑖 as shown.</a:t>
            </a:r>
            <a:endParaRPr lang="en-US" sz="1800" dirty="0">
              <a:effectLst/>
              <a:latin typeface="Helvetica" pitchFamily="2" charset="0"/>
            </a:endParaRPr>
          </a:p>
        </p:txBody>
      </p:sp>
      <p:pic>
        <p:nvPicPr>
          <p:cNvPr id="9" name="Picture 8" descr="A diagram of a circuit&#10;&#10;Description automatically generated">
            <a:extLst>
              <a:ext uri="{FF2B5EF4-FFF2-40B4-BE49-F238E27FC236}">
                <a16:creationId xmlns:a16="http://schemas.microsoft.com/office/drawing/2014/main" id="{F52E651C-5A2A-CE01-5577-B4D3D488D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707" y="2094131"/>
            <a:ext cx="6019800" cy="2501900"/>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7BF4372-FAC5-955B-8D47-95F994AD2D6C}"/>
                  </a:ext>
                </a:extLst>
              </p:cNvPr>
              <p:cNvSpPr txBox="1"/>
              <p:nvPr/>
            </p:nvSpPr>
            <p:spPr>
              <a:xfrm>
                <a:off x="244365" y="4487657"/>
                <a:ext cx="2572407"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𝑖𝑛𝑑𝑒𝑝</m:t>
                          </m:r>
                        </m:sub>
                      </m:sSub>
                      <m:r>
                        <a:rPr lang="en-US" i="1">
                          <a:latin typeface="Cambria Math" panose="02040503050406030204" pitchFamily="18" charset="0"/>
                        </a:rPr>
                        <m:t> =−</m:t>
                      </m:r>
                      <m:r>
                        <a:rPr lang="en-US" b="0" i="1" smtClean="0">
                          <a:latin typeface="Cambria Math" panose="02040503050406030204" pitchFamily="18" charset="0"/>
                        </a:rPr>
                        <m:t>16</m:t>
                      </m:r>
                      <m:r>
                        <a:rPr lang="en-US" b="0" i="1" smtClean="0">
                          <a:latin typeface="Cambria Math" panose="02040503050406030204" pitchFamily="18" charset="0"/>
                        </a:rPr>
                        <m:t>𝑖</m:t>
                      </m:r>
                      <m:r>
                        <a:rPr lang="en-US" b="0" i="1" smtClean="0">
                          <a:latin typeface="Cambria Math" panose="02040503050406030204" pitchFamily="18" charset="0"/>
                        </a:rPr>
                        <m:t> </m:t>
                      </m:r>
                    </m:oMath>
                  </m:oMathPara>
                </a14:m>
                <a:endParaRPr lang="en-US" dirty="0"/>
              </a:p>
            </p:txBody>
          </p:sp>
        </mc:Choice>
        <mc:Fallback>
          <p:sp>
            <p:nvSpPr>
              <p:cNvPr id="11" name="TextBox 10">
                <a:extLst>
                  <a:ext uri="{FF2B5EF4-FFF2-40B4-BE49-F238E27FC236}">
                    <a16:creationId xmlns:a16="http://schemas.microsoft.com/office/drawing/2014/main" id="{97BF4372-FAC5-955B-8D47-95F994AD2D6C}"/>
                  </a:ext>
                </a:extLst>
              </p:cNvPr>
              <p:cNvSpPr txBox="1">
                <a:spLocks noRot="1" noChangeAspect="1" noMove="1" noResize="1" noEditPoints="1" noAdjustHandles="1" noChangeArrowheads="1" noChangeShapeType="1" noTextEdit="1"/>
              </p:cNvSpPr>
              <p:nvPr/>
            </p:nvSpPr>
            <p:spPr>
              <a:xfrm>
                <a:off x="244365" y="4487657"/>
                <a:ext cx="2572407" cy="490199"/>
              </a:xfrm>
              <a:prstGeom prst="rect">
                <a:avLst/>
              </a:prstGeom>
              <a:blipFill>
                <a:blip r:embed="rId3"/>
                <a:stretch>
                  <a:fillRect b="-1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E18D4D-E347-D84C-B414-4EAD29B81622}"/>
                  </a:ext>
                </a:extLst>
              </p:cNvPr>
              <p:cNvSpPr txBox="1"/>
              <p:nvPr/>
            </p:nvSpPr>
            <p:spPr>
              <a:xfrm>
                <a:off x="2816772" y="4593731"/>
                <a:ext cx="2254469"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4</m:t>
                          </m:r>
                          <m:r>
                            <m:rPr>
                              <m:sty m:val="p"/>
                            </m:rPr>
                            <a:rPr lang="el-GR" b="0" i="1" smtClean="0">
                              <a:latin typeface="Cambria Math" panose="02040503050406030204" pitchFamily="18" charset="0"/>
                              <a:ea typeface="Cambria Math" panose="02040503050406030204" pitchFamily="18" charset="0"/>
                            </a:rPr>
                            <m:t>Ω</m:t>
                          </m:r>
                        </m:sub>
                      </m:sSub>
                      <m:r>
                        <a:rPr lang="en-US" i="1">
                          <a:latin typeface="Cambria Math" panose="02040503050406030204" pitchFamily="18" charset="0"/>
                        </a:rPr>
                        <m:t> =</m:t>
                      </m:r>
                      <m:r>
                        <a:rPr lang="en-US" b="0" i="1" smtClean="0">
                          <a:latin typeface="Cambria Math" panose="02040503050406030204" pitchFamily="18" charset="0"/>
                        </a:rPr>
                        <m:t>4</m:t>
                      </m:r>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m:oMathPara>
                </a14:m>
                <a:endParaRPr lang="en-US" dirty="0"/>
              </a:p>
            </p:txBody>
          </p:sp>
        </mc:Choice>
        <mc:Fallback>
          <p:sp>
            <p:nvSpPr>
              <p:cNvPr id="12" name="TextBox 11">
                <a:extLst>
                  <a:ext uri="{FF2B5EF4-FFF2-40B4-BE49-F238E27FC236}">
                    <a16:creationId xmlns:a16="http://schemas.microsoft.com/office/drawing/2014/main" id="{4AE18D4D-E347-D84C-B414-4EAD29B81622}"/>
                  </a:ext>
                </a:extLst>
              </p:cNvPr>
              <p:cNvSpPr txBox="1">
                <a:spLocks noRot="1" noChangeAspect="1" noMove="1" noResize="1" noEditPoints="1" noAdjustHandles="1" noChangeArrowheads="1" noChangeShapeType="1" noTextEdit="1"/>
              </p:cNvSpPr>
              <p:nvPr/>
            </p:nvSpPr>
            <p:spPr>
              <a:xfrm>
                <a:off x="2816772" y="4593731"/>
                <a:ext cx="2254469" cy="461665"/>
              </a:xfrm>
              <a:prstGeom prst="rect">
                <a:avLst/>
              </a:prstGeom>
              <a:blipFill>
                <a:blip r:embed="rId4"/>
                <a:stretch>
                  <a:fillRect b="-24324"/>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8800298-8BA4-835E-8DF4-6F83F8911526}"/>
                  </a:ext>
                </a:extLst>
              </p:cNvPr>
              <p:cNvSpPr txBox="1"/>
              <p:nvPr/>
            </p:nvSpPr>
            <p:spPr>
              <a:xfrm>
                <a:off x="1162707" y="5216222"/>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𝑡𝑜𝑡𝑎𝑙</m:t>
                        </m:r>
                      </m:sub>
                    </m:sSub>
                    <m:r>
                      <a:rPr lang="en-US" i="1">
                        <a:latin typeface="Cambria Math" panose="02040503050406030204" pitchFamily="18" charset="0"/>
                      </a:rPr>
                      <m:t>=−16</m:t>
                    </m:r>
                    <m:r>
                      <a:rPr lang="en-US" i="1">
                        <a:latin typeface="Cambria Math" panose="02040503050406030204" pitchFamily="18" charset="0"/>
                      </a:rPr>
                      <m:t>𝑖</m:t>
                    </m:r>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2</m:t>
                        </m:r>
                      </m:sup>
                    </m:sSup>
                  </m:oMath>
                </a14:m>
                <a:r>
                  <a:rPr lang="en-US" dirty="0"/>
                  <a:t>+12-6+10=0</a:t>
                </a:r>
              </a:p>
            </p:txBody>
          </p:sp>
        </mc:Choice>
        <mc:Fallback>
          <p:sp>
            <p:nvSpPr>
              <p:cNvPr id="14" name="TextBox 13">
                <a:extLst>
                  <a:ext uri="{FF2B5EF4-FFF2-40B4-BE49-F238E27FC236}">
                    <a16:creationId xmlns:a16="http://schemas.microsoft.com/office/drawing/2014/main" id="{58800298-8BA4-835E-8DF4-6F83F8911526}"/>
                  </a:ext>
                </a:extLst>
              </p:cNvPr>
              <p:cNvSpPr txBox="1">
                <a:spLocks noRot="1" noChangeAspect="1" noMove="1" noResize="1" noEditPoints="1" noAdjustHandles="1" noChangeArrowheads="1" noChangeShapeType="1" noTextEdit="1"/>
              </p:cNvSpPr>
              <p:nvPr/>
            </p:nvSpPr>
            <p:spPr>
              <a:xfrm>
                <a:off x="1162707" y="5216222"/>
                <a:ext cx="4572000" cy="461665"/>
              </a:xfrm>
              <a:prstGeom prst="rect">
                <a:avLst/>
              </a:prstGeom>
              <a:blipFill>
                <a:blip r:embed="rId5"/>
                <a:stretch>
                  <a:fillRect l="-277" t="-8108" b="-29730"/>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93534DD-7621-1C8B-C54A-82586883652B}"/>
                  </a:ext>
                </a:extLst>
              </p:cNvPr>
              <p:cNvSpPr txBox="1"/>
              <p:nvPr/>
            </p:nvSpPr>
            <p:spPr>
              <a:xfrm>
                <a:off x="404648" y="5838713"/>
                <a:ext cx="3042745" cy="473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2</m:t>
                          </m:r>
                        </m:sup>
                      </m:sSup>
                      <m:r>
                        <a:rPr lang="en-US" b="0" i="1" smtClean="0">
                          <a:latin typeface="Cambria Math" panose="02040503050406030204" pitchFamily="18" charset="0"/>
                        </a:rPr>
                        <m:t>−16</m:t>
                      </m:r>
                      <m:r>
                        <a:rPr lang="en-US" b="0" i="1" smtClean="0">
                          <a:latin typeface="Cambria Math" panose="02040503050406030204" pitchFamily="18" charset="0"/>
                        </a:rPr>
                        <m:t>𝑖</m:t>
                      </m:r>
                      <m:r>
                        <a:rPr lang="en-US" b="0" i="1" smtClean="0">
                          <a:latin typeface="Cambria Math" panose="02040503050406030204" pitchFamily="18" charset="0"/>
                        </a:rPr>
                        <m:t>+16=0</m:t>
                      </m:r>
                    </m:oMath>
                  </m:oMathPara>
                </a14:m>
                <a:endParaRPr lang="en-US" dirty="0"/>
              </a:p>
            </p:txBody>
          </p:sp>
        </mc:Choice>
        <mc:Fallback>
          <p:sp>
            <p:nvSpPr>
              <p:cNvPr id="15" name="TextBox 14">
                <a:extLst>
                  <a:ext uri="{FF2B5EF4-FFF2-40B4-BE49-F238E27FC236}">
                    <a16:creationId xmlns:a16="http://schemas.microsoft.com/office/drawing/2014/main" id="{F93534DD-7621-1C8B-C54A-82586883652B}"/>
                  </a:ext>
                </a:extLst>
              </p:cNvPr>
              <p:cNvSpPr txBox="1">
                <a:spLocks noRot="1" noChangeAspect="1" noMove="1" noResize="1" noEditPoints="1" noAdjustHandles="1" noChangeArrowheads="1" noChangeShapeType="1" noTextEdit="1"/>
              </p:cNvSpPr>
              <p:nvPr/>
            </p:nvSpPr>
            <p:spPr>
              <a:xfrm>
                <a:off x="404648" y="5838713"/>
                <a:ext cx="3042745" cy="47359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71B9A61-1DA4-9624-94AF-2457809603EC}"/>
                  </a:ext>
                </a:extLst>
              </p:cNvPr>
              <p:cNvSpPr txBox="1"/>
              <p:nvPr/>
            </p:nvSpPr>
            <p:spPr>
              <a:xfrm>
                <a:off x="3347545" y="5795612"/>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 </m:t>
                      </m:r>
                      <m:r>
                        <a:rPr lang="en-US" b="0" i="1" smtClean="0">
                          <a:latin typeface="Cambria Math" panose="02040503050406030204" pitchFamily="18" charset="0"/>
                        </a:rPr>
                        <m:t>𝐴</m:t>
                      </m:r>
                    </m:oMath>
                  </m:oMathPara>
                </a14:m>
                <a:endParaRPr lang="en-US" dirty="0"/>
              </a:p>
            </p:txBody>
          </p:sp>
        </mc:Choice>
        <mc:Fallback>
          <p:sp>
            <p:nvSpPr>
              <p:cNvPr id="17" name="TextBox 16">
                <a:extLst>
                  <a:ext uri="{FF2B5EF4-FFF2-40B4-BE49-F238E27FC236}">
                    <a16:creationId xmlns:a16="http://schemas.microsoft.com/office/drawing/2014/main" id="{171B9A61-1DA4-9624-94AF-2457809603EC}"/>
                  </a:ext>
                </a:extLst>
              </p:cNvPr>
              <p:cNvSpPr txBox="1">
                <a:spLocks noRot="1" noChangeAspect="1" noMove="1" noResize="1" noEditPoints="1" noAdjustHandles="1" noChangeArrowheads="1" noChangeShapeType="1" noTextEdit="1"/>
              </p:cNvSpPr>
              <p:nvPr/>
            </p:nvSpPr>
            <p:spPr>
              <a:xfrm>
                <a:off x="3347545" y="5795612"/>
                <a:ext cx="4572000" cy="461665"/>
              </a:xfrm>
              <a:prstGeom prst="rect">
                <a:avLst/>
              </a:prstGeom>
              <a:blipFill>
                <a:blip r:embed="rId7"/>
                <a:stretch>
                  <a:fillRect b="-216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E4ADD66-AD55-75FE-41B7-6A64BB1C947B}"/>
                  </a:ext>
                </a:extLst>
              </p:cNvPr>
              <p:cNvSpPr txBox="1"/>
              <p:nvPr/>
            </p:nvSpPr>
            <p:spPr>
              <a:xfrm>
                <a:off x="486103" y="6257018"/>
                <a:ext cx="3276601"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𝑖</m:t>
                      </m:r>
                      <m:r>
                        <a:rPr lang="en-US" b="0" i="1" smtClean="0">
                          <a:latin typeface="Cambria Math" panose="02040503050406030204" pitchFamily="18" charset="0"/>
                        </a:rPr>
                        <m:t>+4=0</m:t>
                      </m:r>
                    </m:oMath>
                  </m:oMathPara>
                </a14:m>
                <a:endParaRPr lang="en-US" dirty="0"/>
              </a:p>
            </p:txBody>
          </p:sp>
        </mc:Choice>
        <mc:Fallback>
          <p:sp>
            <p:nvSpPr>
              <p:cNvPr id="19" name="TextBox 18">
                <a:extLst>
                  <a:ext uri="{FF2B5EF4-FFF2-40B4-BE49-F238E27FC236}">
                    <a16:creationId xmlns:a16="http://schemas.microsoft.com/office/drawing/2014/main" id="{7E4ADD66-AD55-75FE-41B7-6A64BB1C947B}"/>
                  </a:ext>
                </a:extLst>
              </p:cNvPr>
              <p:cNvSpPr txBox="1">
                <a:spLocks noRot="1" noChangeAspect="1" noMove="1" noResize="1" noEditPoints="1" noAdjustHandles="1" noChangeArrowheads="1" noChangeShapeType="1" noTextEdit="1"/>
              </p:cNvSpPr>
              <p:nvPr/>
            </p:nvSpPr>
            <p:spPr>
              <a:xfrm>
                <a:off x="486103" y="6257018"/>
                <a:ext cx="3276601" cy="461665"/>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D5531B42-F375-982C-B360-1A041A15A122}"/>
              </a:ext>
            </a:extLst>
          </p:cNvPr>
          <p:cNvSpPr/>
          <p:nvPr/>
        </p:nvSpPr>
        <p:spPr>
          <a:xfrm>
            <a:off x="5071241" y="5838713"/>
            <a:ext cx="1108842" cy="418305"/>
          </a:xfrm>
          <a:prstGeom prst="roundRect">
            <a:avLst/>
          </a:prstGeom>
          <a:solidFill>
            <a:schemeClr val="accent5">
              <a:lumMod val="75000"/>
              <a:alpha val="23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0087543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itle 1"/>
          <p:cNvSpPr txBox="1">
            <a:spLocks/>
          </p:cNvSpPr>
          <p:nvPr/>
        </p:nvSpPr>
        <p:spPr>
          <a:xfrm>
            <a:off x="1371600" y="15240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 - </a:t>
            </a:r>
            <a:r>
              <a:rPr lang="en-US" sz="2800" b="1" u="sng" dirty="0">
                <a:solidFill>
                  <a:srgbClr val="FF0000"/>
                </a:solidFill>
              </a:rPr>
              <a:t>C</a:t>
            </a:r>
            <a:r>
              <a:rPr lang="en-US" sz="2800" u="sng" dirty="0">
                <a:solidFill>
                  <a:srgbClr val="FF0000"/>
                </a:solidFill>
              </a:rPr>
              <a:t>onservation of Power </a:t>
            </a:r>
            <a:endParaRPr lang="en-US" sz="2800" dirty="0"/>
          </a:p>
        </p:txBody>
      </p:sp>
      <p:sp>
        <p:nvSpPr>
          <p:cNvPr id="3" name="Rectangle 2"/>
          <p:cNvSpPr/>
          <p:nvPr/>
        </p:nvSpPr>
        <p:spPr>
          <a:xfrm>
            <a:off x="474134" y="1436638"/>
            <a:ext cx="8517466" cy="1569660"/>
          </a:xfrm>
          <a:prstGeom prst="rect">
            <a:avLst/>
          </a:prstGeom>
        </p:spPr>
        <p:txBody>
          <a:bodyPr wrap="square">
            <a:spAutoFit/>
          </a:bodyPr>
          <a:lstStyle/>
          <a:p>
            <a:r>
              <a:rPr lang="en-US" dirty="0"/>
              <a:t>For given V=10 V, </a:t>
            </a:r>
            <a:r>
              <a:rPr lang="en-US" i="1" dirty="0"/>
              <a:t>i </a:t>
            </a:r>
            <a:r>
              <a:rPr lang="en-US" dirty="0"/>
              <a:t>= 2 A, </a:t>
            </a:r>
            <a:r>
              <a:rPr lang="en-US" i="1" dirty="0"/>
              <a:t>v</a:t>
            </a:r>
            <a:r>
              <a:rPr lang="en-US" baseline="-25000" dirty="0"/>
              <a:t>2 </a:t>
            </a:r>
            <a:r>
              <a:rPr lang="en-US" dirty="0"/>
              <a:t>= 3 V and α = 0.5 in the figure below, find the power</a:t>
            </a:r>
            <a:r>
              <a:rPr lang="en-US" dirty="0">
                <a:solidFill>
                  <a:schemeClr val="accent1">
                    <a:lumMod val="75000"/>
                  </a:schemeClr>
                </a:solidFill>
              </a:rPr>
              <a:t> delivered </a:t>
            </a:r>
            <a:r>
              <a:rPr lang="en-US" dirty="0"/>
              <a:t>or </a:t>
            </a:r>
            <a:r>
              <a:rPr lang="en-US" dirty="0">
                <a:solidFill>
                  <a:srgbClr val="FF0000"/>
                </a:solidFill>
              </a:rPr>
              <a:t>absorbed</a:t>
            </a:r>
            <a:r>
              <a:rPr lang="en-US" dirty="0"/>
              <a:t> by each source. </a:t>
            </a:r>
          </a:p>
          <a:p>
            <a:r>
              <a:rPr lang="en-US" dirty="0"/>
              <a:t>                      </a:t>
            </a:r>
          </a:p>
          <a:p>
            <a:r>
              <a:rPr lang="en-US" dirty="0">
                <a:solidFill>
                  <a:srgbClr val="FF0000"/>
                </a:solidFill>
              </a:rPr>
              <a:t>How much power is dissipated in the two resistors?    </a:t>
            </a:r>
          </a:p>
        </p:txBody>
      </p:sp>
      <p:pic>
        <p:nvPicPr>
          <p:cNvPr id="8" name="Picture 7">
            <a:extLst>
              <a:ext uri="{FF2B5EF4-FFF2-40B4-BE49-F238E27FC236}">
                <a16:creationId xmlns:a16="http://schemas.microsoft.com/office/drawing/2014/main" id="{E267CB0D-1BFA-0945-938D-6995C45457C6}"/>
              </a:ext>
            </a:extLst>
          </p:cNvPr>
          <p:cNvPicPr/>
          <p:nvPr/>
        </p:nvPicPr>
        <p:blipFill>
          <a:blip r:embed="rId2"/>
          <a:stretch>
            <a:fillRect/>
          </a:stretch>
        </p:blipFill>
        <p:spPr>
          <a:xfrm>
            <a:off x="70555" y="3006298"/>
            <a:ext cx="4425245" cy="3083932"/>
          </a:xfrm>
          <a:prstGeom prst="rect">
            <a:avLst/>
          </a:prstGeom>
        </p:spPr>
      </p:pic>
    </p:spTree>
    <p:extLst>
      <p:ext uri="{BB962C8B-B14F-4D97-AF65-F5344CB8AC3E}">
        <p14:creationId xmlns:p14="http://schemas.microsoft.com/office/powerpoint/2010/main" val="131451426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itle 1"/>
          <p:cNvSpPr txBox="1">
            <a:spLocks/>
          </p:cNvSpPr>
          <p:nvPr/>
        </p:nvSpPr>
        <p:spPr>
          <a:xfrm>
            <a:off x="1371600" y="152400"/>
            <a:ext cx="7772400" cy="34158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a:t>
            </a:r>
            <a:endParaRPr lang="en-US" sz="2800" dirty="0"/>
          </a:p>
        </p:txBody>
      </p:sp>
      <mc:AlternateContent xmlns:mc="http://schemas.openxmlformats.org/markup-compatibility/2006" xmlns:a14="http://schemas.microsoft.com/office/drawing/2010/main">
        <mc:Choice Requires="a14">
          <p:sp>
            <p:nvSpPr>
              <p:cNvPr id="3" name="Rectangle 2"/>
              <p:cNvSpPr/>
              <p:nvPr/>
            </p:nvSpPr>
            <p:spPr>
              <a:xfrm>
                <a:off x="21020" y="1295400"/>
                <a:ext cx="8610599" cy="5196935"/>
              </a:xfrm>
              <a:prstGeom prst="rect">
                <a:avLst/>
              </a:prstGeom>
            </p:spPr>
            <p:txBody>
              <a:bodyPr wrap="square">
                <a:spAutoFit/>
              </a:bodyPr>
              <a:lstStyle/>
              <a:p>
                <a:r>
                  <a:rPr lang="en-US" b="1" dirty="0"/>
                  <a:t>Solution:</a:t>
                </a:r>
              </a:p>
              <a:p>
                <a:r>
                  <a:rPr lang="en-US" dirty="0"/>
                  <a:t>The power in the </a:t>
                </a:r>
                <a:r>
                  <a:rPr lang="en-US" i="1" dirty="0"/>
                  <a:t>independent voltage source </a:t>
                </a:r>
                <a:r>
                  <a:rPr lang="en-US" dirty="0"/>
                  <a:t>is given by,</a:t>
                </a:r>
              </a:p>
              <a:p>
                <a:endParaRPr lang="en-US" dirty="0"/>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𝑖𝑛𝑑𝑒𝑝</m:t>
                        </m:r>
                      </m:sub>
                    </m:sSub>
                    <m:r>
                      <a:rPr lang="en-US" i="1">
                        <a:latin typeface="Cambria Math" panose="02040503050406030204" pitchFamily="18" charset="0"/>
                      </a:rPr>
                      <m:t> =−</m:t>
                    </m:r>
                    <m:r>
                      <a:rPr lang="en-US" b="0" i="1" smtClean="0">
                        <a:latin typeface="Cambria Math" panose="02040503050406030204" pitchFamily="18" charset="0"/>
                      </a:rPr>
                      <m:t>𝑉𝑖</m:t>
                    </m:r>
                    <m:r>
                      <a:rPr lang="en-US" i="1">
                        <a:latin typeface="Cambria Math" panose="02040503050406030204" pitchFamily="18" charset="0"/>
                      </a:rPr>
                      <m:t>=−10</m:t>
                    </m:r>
                    <m:r>
                      <a:rPr lang="en-US" i="1">
                        <a:latin typeface="Cambria Math" panose="02040503050406030204" pitchFamily="18" charset="0"/>
                      </a:rPr>
                      <m:t>𝑥</m:t>
                    </m:r>
                    <m:r>
                      <a:rPr lang="en-US" i="1">
                        <a:latin typeface="Cambria Math" panose="02040503050406030204" pitchFamily="18" charset="0"/>
                      </a:rPr>
                      <m:t>2=−20   </m:t>
                    </m:r>
                    <m:r>
                      <a:rPr lang="en-US" i="1">
                        <a:latin typeface="Cambria Math" panose="02040503050406030204" pitchFamily="18" charset="0"/>
                      </a:rPr>
                      <m:t>𝑊</m:t>
                    </m:r>
                  </m:oMath>
                </a14:m>
                <a:r>
                  <a:rPr lang="en-US" dirty="0"/>
                  <a:t>     </a:t>
                </a:r>
                <a:r>
                  <a:rPr lang="en-US" dirty="0">
                    <a:solidFill>
                      <a:srgbClr val="00B050"/>
                    </a:solidFill>
                  </a:rPr>
                  <a:t>supplied (delivered) </a:t>
                </a:r>
              </a:p>
              <a:p>
                <a:endParaRPr lang="en-US" dirty="0"/>
              </a:p>
              <a:p>
                <a:r>
                  <a:rPr lang="en-US" dirty="0"/>
                  <a:t>Power in the </a:t>
                </a:r>
                <a:r>
                  <a:rPr lang="en-US" i="1" dirty="0"/>
                  <a:t>dependent voltage source:</a:t>
                </a:r>
                <a:endParaRPr lang="en-US" dirty="0"/>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𝑑𝑒𝑝</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=+0.5</m:t>
                    </m:r>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2=+3    </m:t>
                    </m:r>
                    <m:r>
                      <a:rPr lang="en-US" i="1">
                        <a:latin typeface="Cambria Math" panose="02040503050406030204" pitchFamily="18" charset="0"/>
                      </a:rPr>
                      <m:t>𝑊</m:t>
                    </m:r>
                  </m:oMath>
                </a14:m>
                <a:r>
                  <a:rPr lang="en-US" b="1" dirty="0"/>
                  <a:t>     </a:t>
                </a:r>
                <a:r>
                  <a:rPr lang="en-US" dirty="0">
                    <a:solidFill>
                      <a:srgbClr val="FF0000"/>
                    </a:solidFill>
                  </a:rPr>
                  <a:t>absorbed (dissipated) </a:t>
                </a:r>
              </a:p>
              <a:p>
                <a:r>
                  <a:rPr lang="en-US" b="1" dirty="0"/>
                  <a:t> </a:t>
                </a:r>
                <a:endParaRPr lang="en-US" dirty="0"/>
              </a:p>
              <a:p>
                <a:r>
                  <a:rPr lang="en-US" sz="2800" dirty="0"/>
                  <a:t>Since the </a:t>
                </a:r>
                <a:r>
                  <a:rPr lang="en-US" sz="2800" u="sng" dirty="0">
                    <a:solidFill>
                      <a:srgbClr val="FF0000"/>
                    </a:solidFill>
                  </a:rPr>
                  <a:t>conservation of power </a:t>
                </a:r>
                <a:r>
                  <a:rPr lang="en-US" sz="2800" dirty="0"/>
                  <a:t>requires that the total power supplied or delivered should equal the total power dissipated or absorbed, then we mush have the remaining dissipated power in the two resistors be </a:t>
                </a:r>
                <a:r>
                  <a:rPr lang="en-US" sz="2800" dirty="0">
                    <a:solidFill>
                      <a:srgbClr val="FF0000"/>
                    </a:solidFill>
                  </a:rPr>
                  <a:t>20W-3W=17 W.</a:t>
                </a:r>
              </a:p>
            </p:txBody>
          </p:sp>
        </mc:Choice>
        <mc:Fallback xmlns="">
          <p:sp>
            <p:nvSpPr>
              <p:cNvPr id="3" name="Rectangle 2"/>
              <p:cNvSpPr>
                <a:spLocks noRot="1" noChangeAspect="1" noMove="1" noResize="1" noEditPoints="1" noAdjustHandles="1" noChangeArrowheads="1" noChangeShapeType="1" noTextEdit="1"/>
              </p:cNvSpPr>
              <p:nvPr/>
            </p:nvSpPr>
            <p:spPr>
              <a:xfrm>
                <a:off x="21020" y="1295400"/>
                <a:ext cx="8610599" cy="5196935"/>
              </a:xfrm>
              <a:prstGeom prst="rect">
                <a:avLst/>
              </a:prstGeom>
              <a:blipFill>
                <a:blip r:embed="rId2"/>
                <a:stretch>
                  <a:fillRect l="-1473" t="-1220" b="-219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6374A9BD-54D0-535D-06BE-29F594AC1C27}"/>
              </a:ext>
            </a:extLst>
          </p:cNvPr>
          <p:cNvPicPr/>
          <p:nvPr/>
        </p:nvPicPr>
        <p:blipFill>
          <a:blip r:embed="rId3"/>
          <a:stretch>
            <a:fillRect/>
          </a:stretch>
        </p:blipFill>
        <p:spPr>
          <a:xfrm>
            <a:off x="6240128" y="152400"/>
            <a:ext cx="2882852" cy="1717927"/>
          </a:xfrm>
          <a:prstGeom prst="rect">
            <a:avLst/>
          </a:prstGeom>
        </p:spPr>
      </p:pic>
    </p:spTree>
    <p:extLst>
      <p:ext uri="{BB962C8B-B14F-4D97-AF65-F5344CB8AC3E}">
        <p14:creationId xmlns:p14="http://schemas.microsoft.com/office/powerpoint/2010/main" val="21630069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3F46F1-B6D3-42A1-33F4-D1E600DEE1F2}"/>
                  </a:ext>
                </a:extLst>
              </p:cNvPr>
              <p:cNvSpPr>
                <a:spLocks noGrp="1"/>
              </p:cNvSpPr>
              <p:nvPr>
                <p:ph type="body" idx="1"/>
              </p:nvPr>
            </p:nvSpPr>
            <p:spPr>
              <a:xfrm>
                <a:off x="402020" y="1219200"/>
                <a:ext cx="7772400" cy="5638800"/>
              </a:xfrm>
            </p:spPr>
            <p:txBody>
              <a:bodyPr/>
              <a:lstStyle/>
              <a:p>
                <a:pPr marL="0" indent="0">
                  <a:buNone/>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Determine the value of </a:t>
                </a:r>
                <a14:m>
                  <m:oMath xmlns:m="http://schemas.openxmlformats.org/officeDocument/2006/math">
                    <m:sSub>
                      <m:sSubPr>
                        <m:ctrlP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circuit shown below.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Assume the values are given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 follows: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=2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𝛾</m:t>
                    </m:r>
                    <m:r>
                      <a:rPr lang="en-US" sz="2400" i="1">
                        <a:effectLst/>
                        <a:latin typeface="Cambria Math" panose="02040503050406030204" pitchFamily="18" charset="0"/>
                        <a:ea typeface="Calibri" panose="020F0502020204030204" pitchFamily="34" charset="0"/>
                        <a:cs typeface="Times New Roman" panose="02020603050405020304" pitchFamily="18" charset="0"/>
                      </a:rPr>
                      <m:t>=0.8</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=12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mc:Choice>
        <mc:Fallback xmlns="">
          <p:sp>
            <p:nvSpPr>
              <p:cNvPr id="3" name="Text Placeholder 2">
                <a:extLst>
                  <a:ext uri="{FF2B5EF4-FFF2-40B4-BE49-F238E27FC236}">
                    <a16:creationId xmlns:a16="http://schemas.microsoft.com/office/drawing/2014/main" id="{DA3F46F1-B6D3-42A1-33F4-D1E600DEE1F2}"/>
                  </a:ext>
                </a:extLst>
              </p:cNvPr>
              <p:cNvSpPr>
                <a:spLocks noGrp="1" noRot="1" noChangeAspect="1" noMove="1" noResize="1" noEditPoints="1" noAdjustHandles="1" noChangeArrowheads="1" noChangeShapeType="1" noTextEdit="1"/>
              </p:cNvSpPr>
              <p:nvPr>
                <p:ph type="body" idx="1"/>
              </p:nvPr>
            </p:nvSpPr>
            <p:spPr>
              <a:xfrm>
                <a:off x="402020" y="1219200"/>
                <a:ext cx="7772400" cy="5638800"/>
              </a:xfrm>
              <a:blipFill>
                <a:blip r:embed="rId2"/>
                <a:stretch>
                  <a:fillRect l="-1794" t="-901" r="-2121"/>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D334B0D5-5524-3A4F-6423-EB03FB642A9B}"/>
              </a:ext>
            </a:extLst>
          </p:cNvPr>
          <p:cNvSpPr txBox="1">
            <a:spLocks/>
          </p:cNvSpPr>
          <p:nvPr/>
        </p:nvSpPr>
        <p:spPr>
          <a:xfrm>
            <a:off x="1371600" y="15240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 – </a:t>
            </a:r>
            <a:r>
              <a:rPr lang="en-US" sz="2800" b="1" u="sng" dirty="0">
                <a:solidFill>
                  <a:srgbClr val="FF0000"/>
                </a:solidFill>
              </a:rPr>
              <a:t>KVL &amp; KCL</a:t>
            </a:r>
            <a:endParaRPr lang="en-US" sz="2800" dirty="0"/>
          </a:p>
        </p:txBody>
      </p:sp>
      <p:pic>
        <p:nvPicPr>
          <p:cNvPr id="5" name="Picture 4" descr="A diagram of a circuit&#10;&#10;Description automatically generated">
            <a:extLst>
              <a:ext uri="{FF2B5EF4-FFF2-40B4-BE49-F238E27FC236}">
                <a16:creationId xmlns:a16="http://schemas.microsoft.com/office/drawing/2014/main" id="{E8E3A624-7F46-4D39-1F1A-F1C17A4D5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871" y="2339865"/>
            <a:ext cx="4027030" cy="2178269"/>
          </a:xfrm>
          <a:prstGeom prst="rect">
            <a:avLst/>
          </a:prstGeom>
        </p:spPr>
      </p:pic>
    </p:spTree>
    <p:extLst>
      <p:ext uri="{BB962C8B-B14F-4D97-AF65-F5344CB8AC3E}">
        <p14:creationId xmlns:p14="http://schemas.microsoft.com/office/powerpoint/2010/main" val="189059204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3F46F1-B6D3-42A1-33F4-D1E600DEE1F2}"/>
              </a:ext>
            </a:extLst>
          </p:cNvPr>
          <p:cNvSpPr>
            <a:spLocks noGrp="1"/>
          </p:cNvSpPr>
          <p:nvPr>
            <p:ph type="body" idx="1"/>
          </p:nvPr>
        </p:nvSpPr>
        <p:spPr>
          <a:xfrm>
            <a:off x="38099" y="1219199"/>
            <a:ext cx="985345" cy="388883"/>
          </a:xfrm>
        </p:spPr>
        <p:txBody>
          <a:bodyPr/>
          <a:lstStyle/>
          <a:p>
            <a:pPr marL="0" indent="0">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Solution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a:p>
            <a:pPr marL="0" indent="0">
              <a:buNone/>
            </a:pPr>
            <a:endParaRPr lang="en-US" dirty="0"/>
          </a:p>
        </p:txBody>
      </p:sp>
      <p:sp>
        <p:nvSpPr>
          <p:cNvPr id="4" name="Title 1">
            <a:extLst>
              <a:ext uri="{FF2B5EF4-FFF2-40B4-BE49-F238E27FC236}">
                <a16:creationId xmlns:a16="http://schemas.microsoft.com/office/drawing/2014/main" id="{D334B0D5-5524-3A4F-6423-EB03FB642A9B}"/>
              </a:ext>
            </a:extLst>
          </p:cNvPr>
          <p:cNvSpPr txBox="1">
            <a:spLocks/>
          </p:cNvSpPr>
          <p:nvPr/>
        </p:nvSpPr>
        <p:spPr>
          <a:xfrm>
            <a:off x="1371600" y="15240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 – </a:t>
            </a:r>
            <a:r>
              <a:rPr lang="en-US" sz="2800" b="1" u="sng" dirty="0">
                <a:solidFill>
                  <a:srgbClr val="FF0000"/>
                </a:solidFill>
              </a:rPr>
              <a:t>KVL &amp; KCL</a:t>
            </a:r>
            <a:endParaRPr lang="en-US" sz="2800" dirty="0"/>
          </a:p>
        </p:txBody>
      </p:sp>
      <p:pic>
        <p:nvPicPr>
          <p:cNvPr id="5" name="Picture 4" descr="A diagram of a circuit&#10;&#10;Description automatically generated">
            <a:extLst>
              <a:ext uri="{FF2B5EF4-FFF2-40B4-BE49-F238E27FC236}">
                <a16:creationId xmlns:a16="http://schemas.microsoft.com/office/drawing/2014/main" id="{E8E3A624-7F46-4D39-1F1A-F1C17A4D5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924" y="1413641"/>
            <a:ext cx="4282060" cy="231621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FA62AE-007F-398C-F884-39162A90E3B4}"/>
                  </a:ext>
                </a:extLst>
              </p:cNvPr>
              <p:cNvSpPr txBox="1"/>
              <p:nvPr/>
            </p:nvSpPr>
            <p:spPr>
              <a:xfrm>
                <a:off x="-21023" y="4210840"/>
                <a:ext cx="447740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Unknows: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2</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and</m:t>
                    </m:r>
                    <m:r>
                      <a:rPr lang="en-US"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𝑉</m:t>
                        </m:r>
                      </m:e>
                      <m:sub>
                        <m:r>
                          <a:rPr lang="en-US" i="1">
                            <a:latin typeface="Cambria Math" panose="02040503050406030204" pitchFamily="18" charset="0"/>
                            <a:ea typeface="Calibri" panose="020F0502020204030204" pitchFamily="34" charset="0"/>
                            <a:cs typeface="Times New Roman" panose="02020603050405020304" pitchFamily="18" charset="0"/>
                          </a:rPr>
                          <m:t>𝑥</m:t>
                        </m:r>
                      </m:sub>
                    </m:sSub>
                  </m:oMath>
                </a14:m>
                <a:endParaRPr lang="en-US" dirty="0"/>
              </a:p>
            </p:txBody>
          </p:sp>
        </mc:Choice>
        <mc:Fallback xmlns="">
          <p:sp>
            <p:nvSpPr>
              <p:cNvPr id="7" name="TextBox 6">
                <a:extLst>
                  <a:ext uri="{FF2B5EF4-FFF2-40B4-BE49-F238E27FC236}">
                    <a16:creationId xmlns:a16="http://schemas.microsoft.com/office/drawing/2014/main" id="{A6FA62AE-007F-398C-F884-39162A90E3B4}"/>
                  </a:ext>
                </a:extLst>
              </p:cNvPr>
              <p:cNvSpPr txBox="1">
                <a:spLocks noRot="1" noChangeAspect="1" noMove="1" noResize="1" noEditPoints="1" noAdjustHandles="1" noChangeArrowheads="1" noChangeShapeType="1" noTextEdit="1"/>
              </p:cNvSpPr>
              <p:nvPr/>
            </p:nvSpPr>
            <p:spPr>
              <a:xfrm>
                <a:off x="-21023" y="4210840"/>
                <a:ext cx="4477407" cy="461665"/>
              </a:xfrm>
              <a:prstGeom prst="rect">
                <a:avLst/>
              </a:prstGeom>
              <a:blipFill>
                <a:blip r:embed="rId3"/>
                <a:stretch>
                  <a:fillRect l="-2266" t="-10811" b="-29730"/>
                </a:stretch>
              </a:blipFill>
              <a:ln w="12700" cap="flat">
                <a:noFill/>
                <a:miter lim="400000"/>
              </a:ln>
              <a:effectLst/>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80D347A4-B50A-A11B-5DF4-DADAF356B7C9}"/>
              </a:ext>
            </a:extLst>
          </p:cNvPr>
          <p:cNvCxnSpPr/>
          <p:nvPr/>
        </p:nvCxnSpPr>
        <p:spPr>
          <a:xfrm>
            <a:off x="4272455" y="2186152"/>
            <a:ext cx="0" cy="368780"/>
          </a:xfrm>
          <a:prstGeom prst="straightConnector1">
            <a:avLst/>
          </a:prstGeom>
          <a:noFill/>
          <a:ln w="317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D544D7-1562-DD5E-4A6F-BEB0C7E10882}"/>
                  </a:ext>
                </a:extLst>
              </p:cNvPr>
              <p:cNvSpPr txBox="1"/>
              <p:nvPr/>
            </p:nvSpPr>
            <p:spPr>
              <a:xfrm>
                <a:off x="4272455" y="2125455"/>
                <a:ext cx="457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Choice>
        <mc:Fallback xmlns="">
          <p:sp>
            <p:nvSpPr>
              <p:cNvPr id="13" name="TextBox 12">
                <a:extLst>
                  <a:ext uri="{FF2B5EF4-FFF2-40B4-BE49-F238E27FC236}">
                    <a16:creationId xmlns:a16="http://schemas.microsoft.com/office/drawing/2014/main" id="{9FD544D7-1562-DD5E-4A6F-BEB0C7E10882}"/>
                  </a:ext>
                </a:extLst>
              </p:cNvPr>
              <p:cNvSpPr txBox="1">
                <a:spLocks noRot="1" noChangeAspect="1" noMove="1" noResize="1" noEditPoints="1" noAdjustHandles="1" noChangeArrowheads="1" noChangeShapeType="1" noTextEdit="1"/>
              </p:cNvSpPr>
              <p:nvPr/>
            </p:nvSpPr>
            <p:spPr>
              <a:xfrm>
                <a:off x="4272455" y="2125455"/>
                <a:ext cx="457200" cy="461665"/>
              </a:xfrm>
              <a:prstGeom prst="rect">
                <a:avLst/>
              </a:prstGeom>
              <a:blipFill>
                <a:blip r:embed="rId4"/>
                <a:stretch>
                  <a:fillRect l="-2703"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4283617-52E0-91EB-5988-0B9A86536C47}"/>
                  </a:ext>
                </a:extLst>
              </p:cNvPr>
              <p:cNvSpPr txBox="1"/>
              <p:nvPr/>
            </p:nvSpPr>
            <p:spPr>
              <a:xfrm>
                <a:off x="6044387" y="1750699"/>
                <a:ext cx="457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Choice>
        <mc:Fallback xmlns="">
          <p:sp>
            <p:nvSpPr>
              <p:cNvPr id="14" name="TextBox 13">
                <a:extLst>
                  <a:ext uri="{FF2B5EF4-FFF2-40B4-BE49-F238E27FC236}">
                    <a16:creationId xmlns:a16="http://schemas.microsoft.com/office/drawing/2014/main" id="{D4283617-52E0-91EB-5988-0B9A86536C47}"/>
                  </a:ext>
                </a:extLst>
              </p:cNvPr>
              <p:cNvSpPr txBox="1">
                <a:spLocks noRot="1" noChangeAspect="1" noMove="1" noResize="1" noEditPoints="1" noAdjustHandles="1" noChangeArrowheads="1" noChangeShapeType="1" noTextEdit="1"/>
              </p:cNvSpPr>
              <p:nvPr/>
            </p:nvSpPr>
            <p:spPr>
              <a:xfrm>
                <a:off x="6044387" y="1750699"/>
                <a:ext cx="457200" cy="461665"/>
              </a:xfrm>
              <a:prstGeom prst="rect">
                <a:avLst/>
              </a:prstGeom>
              <a:blipFill>
                <a:blip r:embed="rId5"/>
                <a:stretch>
                  <a:fillRect l="-5405" b="-2632"/>
                </a:stretch>
              </a:blipFill>
              <a:ln w="12700" cap="flat">
                <a:noFill/>
                <a:miter lim="400000"/>
              </a:ln>
              <a:effec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1378345-5C0E-50D9-304A-C7CE723797DC}"/>
              </a:ext>
            </a:extLst>
          </p:cNvPr>
          <p:cNvCxnSpPr>
            <a:cxnSpLocks/>
          </p:cNvCxnSpPr>
          <p:nvPr/>
        </p:nvCxnSpPr>
        <p:spPr>
          <a:xfrm>
            <a:off x="6044387" y="1834516"/>
            <a:ext cx="0" cy="581877"/>
          </a:xfrm>
          <a:prstGeom prst="straightConnector1">
            <a:avLst/>
          </a:prstGeom>
          <a:noFill/>
          <a:ln w="317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8A788827-16B8-D190-C7D5-5087CFD54817}"/>
              </a:ext>
            </a:extLst>
          </p:cNvPr>
          <p:cNvCxnSpPr/>
          <p:nvPr/>
        </p:nvCxnSpPr>
        <p:spPr>
          <a:xfrm flipH="1">
            <a:off x="5675586" y="1839310"/>
            <a:ext cx="368801" cy="0"/>
          </a:xfrm>
          <a:prstGeom prst="line">
            <a:avLst/>
          </a:prstGeom>
          <a:noFill/>
          <a:ln w="31750" cap="flat">
            <a:solidFill>
              <a:srgbClr val="FF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E6A99E1-3F00-78B9-6796-96F9FADF25CE}"/>
                  </a:ext>
                </a:extLst>
              </p:cNvPr>
              <p:cNvSpPr txBox="1"/>
              <p:nvPr/>
            </p:nvSpPr>
            <p:spPr>
              <a:xfrm>
                <a:off x="0" y="4705634"/>
                <a:ext cx="9144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can solve for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then you can find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libri" panose="020F0502020204030204" pitchFamily="34" charset="0"/>
                            <a:cs typeface="Times New Roman" panose="02020603050405020304" pitchFamily="18" charset="0"/>
                          </a:rPr>
                          <m:t>𝑉</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US" dirty="0">
                    <a:latin typeface="Times New Roman" panose="02020603050405020304" pitchFamily="18" charset="0"/>
                    <a:ea typeface="Calibri" panose="020F0502020204030204" pitchFamily="34" charset="0"/>
                    <a:cs typeface="Times New Roman" panose="02020603050405020304" pitchFamily="18" charset="0"/>
                  </a:rPr>
                  <a:t> from Ohm’s Law </a:t>
                </a:r>
                <a:endParaRPr lang="en-US" dirty="0"/>
              </a:p>
            </p:txBody>
          </p:sp>
        </mc:Choice>
        <mc:Fallback xmlns="">
          <p:sp>
            <p:nvSpPr>
              <p:cNvPr id="20" name="TextBox 19">
                <a:extLst>
                  <a:ext uri="{FF2B5EF4-FFF2-40B4-BE49-F238E27FC236}">
                    <a16:creationId xmlns:a16="http://schemas.microsoft.com/office/drawing/2014/main" id="{AE6A99E1-3F00-78B9-6796-96F9FADF25CE}"/>
                  </a:ext>
                </a:extLst>
              </p:cNvPr>
              <p:cNvSpPr txBox="1">
                <a:spLocks noRot="1" noChangeAspect="1" noMove="1" noResize="1" noEditPoints="1" noAdjustHandles="1" noChangeArrowheads="1" noChangeShapeType="1" noTextEdit="1"/>
              </p:cNvSpPr>
              <p:nvPr/>
            </p:nvSpPr>
            <p:spPr>
              <a:xfrm>
                <a:off x="0" y="4705634"/>
                <a:ext cx="9144000" cy="461665"/>
              </a:xfrm>
              <a:prstGeom prst="rect">
                <a:avLst/>
              </a:prstGeom>
              <a:blipFill>
                <a:blip r:embed="rId6"/>
                <a:stretch>
                  <a:fillRect l="-1111" t="-10526" b="-2894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1327D88-F43F-87A0-48B1-9044324CED04}"/>
                  </a:ext>
                </a:extLst>
              </p:cNvPr>
              <p:cNvSpPr txBox="1"/>
              <p:nvPr/>
            </p:nvSpPr>
            <p:spPr>
              <a:xfrm>
                <a:off x="1558157" y="5256910"/>
                <a:ext cx="1802524"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ea typeface="Calibri" panose="020F0502020204030204" pitchFamily="34"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Choice>
        <mc:Fallback xmlns="">
          <p:sp>
            <p:nvSpPr>
              <p:cNvPr id="22" name="TextBox 21">
                <a:extLst>
                  <a:ext uri="{FF2B5EF4-FFF2-40B4-BE49-F238E27FC236}">
                    <a16:creationId xmlns:a16="http://schemas.microsoft.com/office/drawing/2014/main" id="{C1327D88-F43F-87A0-48B1-9044324CED04}"/>
                  </a:ext>
                </a:extLst>
              </p:cNvPr>
              <p:cNvSpPr txBox="1">
                <a:spLocks noRot="1" noChangeAspect="1" noMove="1" noResize="1" noEditPoints="1" noAdjustHandles="1" noChangeArrowheads="1" noChangeShapeType="1" noTextEdit="1"/>
              </p:cNvSpPr>
              <p:nvPr/>
            </p:nvSpPr>
            <p:spPr>
              <a:xfrm>
                <a:off x="1558157" y="5256910"/>
                <a:ext cx="1802524" cy="461665"/>
              </a:xfrm>
              <a:prstGeom prst="rect">
                <a:avLst/>
              </a:prstGeom>
              <a:blipFill>
                <a:blip r:embed="rId7"/>
                <a:stretch>
                  <a:fillRect l="-699" b="-2632"/>
                </a:stretch>
              </a:blipFill>
              <a:ln w="12700" cap="flat">
                <a:noFill/>
                <a:miter lim="400000"/>
              </a:ln>
              <a:effectLst/>
            </p:spPr>
            <p:txBody>
              <a:bodyPr/>
              <a:lstStyle/>
              <a:p>
                <a:r>
                  <a:rPr lang="en-US">
                    <a:noFill/>
                  </a:rPr>
                  <a:t> </a:t>
                </a:r>
              </a:p>
            </p:txBody>
          </p:sp>
        </mc:Fallback>
      </mc:AlternateContent>
      <p:sp>
        <p:nvSpPr>
          <p:cNvPr id="23" name="Text Placeholder 2">
            <a:extLst>
              <a:ext uri="{FF2B5EF4-FFF2-40B4-BE49-F238E27FC236}">
                <a16:creationId xmlns:a16="http://schemas.microsoft.com/office/drawing/2014/main" id="{E6317D10-F129-87EF-F509-64D9602143C4}"/>
              </a:ext>
            </a:extLst>
          </p:cNvPr>
          <p:cNvSpPr txBox="1">
            <a:spLocks/>
          </p:cNvSpPr>
          <p:nvPr/>
        </p:nvSpPr>
        <p:spPr>
          <a:xfrm>
            <a:off x="38099" y="3316151"/>
            <a:ext cx="2421320" cy="388883"/>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indent="-342900">
              <a:spcBef>
                <a:spcPts val="400"/>
              </a:spcBef>
              <a:buSzPct val="100000"/>
              <a:buChar char="»"/>
              <a:defRPr>
                <a:latin typeface="Times New Roman"/>
                <a:ea typeface="Times New Roman"/>
                <a:cs typeface="Times New Roman"/>
                <a:sym typeface="Times New Roman"/>
              </a:defRPr>
            </a:lvl1pPr>
            <a:lvl2pPr marL="742950" indent="-285750">
              <a:spcBef>
                <a:spcPts val="400"/>
              </a:spcBef>
              <a:buSzPct val="100000"/>
              <a:buChar char="–"/>
              <a:defRPr>
                <a:latin typeface="Times New Roman"/>
                <a:ea typeface="Times New Roman"/>
                <a:cs typeface="Times New Roman"/>
                <a:sym typeface="Times New Roman"/>
              </a:defRPr>
            </a:lvl2pPr>
            <a:lvl3pPr marL="1171575" indent="-257175">
              <a:spcBef>
                <a:spcPts val="400"/>
              </a:spcBef>
              <a:buSzPct val="100000"/>
              <a:buChar char="•"/>
              <a:defRPr>
                <a:latin typeface="Times New Roman"/>
                <a:ea typeface="Times New Roman"/>
                <a:cs typeface="Times New Roman"/>
                <a:sym typeface="Times New Roman"/>
              </a:defRPr>
            </a:lvl3pPr>
            <a:lvl4pPr marL="1600200" indent="-228600">
              <a:spcBef>
                <a:spcPts val="400"/>
              </a:spcBef>
              <a:buSzPct val="100000"/>
              <a:buChar char="–"/>
              <a:defRPr>
                <a:latin typeface="Times New Roman"/>
                <a:ea typeface="Times New Roman"/>
                <a:cs typeface="Times New Roman"/>
                <a:sym typeface="Times New Roman"/>
              </a:defRPr>
            </a:lvl4pPr>
            <a:lvl5pPr marL="2057400" indent="-228600">
              <a:spcBef>
                <a:spcPts val="400"/>
              </a:spcBef>
              <a:buSzPct val="100000"/>
              <a:buChar char="»"/>
              <a:defRPr>
                <a:latin typeface="Times New Roman"/>
                <a:ea typeface="Times New Roman"/>
                <a:cs typeface="Times New Roman"/>
                <a:sym typeface="Times New Roman"/>
              </a:defRPr>
            </a:lvl5pPr>
            <a:lvl6pPr marL="2514600" indent="-228600">
              <a:spcBef>
                <a:spcPts val="400"/>
              </a:spcBef>
              <a:buSzPct val="100000"/>
              <a:buChar char="•"/>
              <a:defRPr>
                <a:latin typeface="Times New Roman"/>
                <a:ea typeface="Times New Roman"/>
                <a:cs typeface="Times New Roman"/>
                <a:sym typeface="Times New Roman"/>
              </a:defRPr>
            </a:lvl6pPr>
            <a:lvl7pPr marL="2971800" indent="-228600">
              <a:spcBef>
                <a:spcPts val="400"/>
              </a:spcBef>
              <a:buSzPct val="100000"/>
              <a:buChar char="•"/>
              <a:defRPr>
                <a:latin typeface="Times New Roman"/>
                <a:ea typeface="Times New Roman"/>
                <a:cs typeface="Times New Roman"/>
                <a:sym typeface="Times New Roman"/>
              </a:defRPr>
            </a:lvl7pPr>
            <a:lvl8pPr marL="3429000" indent="-228600">
              <a:spcBef>
                <a:spcPts val="400"/>
              </a:spcBef>
              <a:buSzPct val="100000"/>
              <a:buChar char="•"/>
              <a:defRPr>
                <a:latin typeface="Times New Roman"/>
                <a:ea typeface="Times New Roman"/>
                <a:cs typeface="Times New Roman"/>
                <a:sym typeface="Times New Roman"/>
              </a:defRPr>
            </a:lvl8pPr>
            <a:lvl9pPr marL="3886200" indent="-228600">
              <a:spcBef>
                <a:spcPts val="400"/>
              </a:spcBef>
              <a:buSzPct val="100000"/>
              <a:buChar char="•"/>
              <a:defRPr>
                <a:latin typeface="Times New Roman"/>
                <a:ea typeface="Times New Roman"/>
                <a:cs typeface="Times New Roman"/>
                <a:sym typeface="Times New Roman"/>
              </a:defRPr>
            </a:lvl9pPr>
          </a:lstStyle>
          <a:p>
            <a:pPr marL="0" indent="0">
              <a:buFontTx/>
              <a:buNone/>
            </a:pPr>
            <a:r>
              <a:rPr lang="en-US"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Plan of attack:</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89ACEEB-CEFF-6E86-EAF9-A3CF97411C00}"/>
                  </a:ext>
                </a:extLst>
              </p:cNvPr>
              <p:cNvSpPr txBox="1"/>
              <p:nvPr/>
            </p:nvSpPr>
            <p:spPr>
              <a:xfrm>
                <a:off x="0" y="3787052"/>
                <a:ext cx="6604439"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Assign currents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since we </a:t>
                </a:r>
                <a:r>
                  <a:rPr lang="en-US" dirty="0">
                    <a:latin typeface="Times New Roman" panose="02020603050405020304" pitchFamily="18" charset="0"/>
                    <a:ea typeface="Calibri" panose="020F0502020204030204" pitchFamily="34" charset="0"/>
                    <a:cs typeface="Times New Roman" panose="02020603050405020304" pitchFamily="18" charset="0"/>
                  </a:rPr>
                  <a:t>have two loops.</a:t>
                </a:r>
                <a:endParaRPr lang="en-US" sz="2400" dirty="0"/>
              </a:p>
            </p:txBody>
          </p:sp>
        </mc:Choice>
        <mc:Fallback xmlns="">
          <p:sp>
            <p:nvSpPr>
              <p:cNvPr id="25" name="TextBox 24">
                <a:extLst>
                  <a:ext uri="{FF2B5EF4-FFF2-40B4-BE49-F238E27FC236}">
                    <a16:creationId xmlns:a16="http://schemas.microsoft.com/office/drawing/2014/main" id="{889ACEEB-CEFF-6E86-EAF9-A3CF97411C00}"/>
                  </a:ext>
                </a:extLst>
              </p:cNvPr>
              <p:cNvSpPr txBox="1">
                <a:spLocks noRot="1" noChangeAspect="1" noMove="1" noResize="1" noEditPoints="1" noAdjustHandles="1" noChangeArrowheads="1" noChangeShapeType="1" noTextEdit="1"/>
              </p:cNvSpPr>
              <p:nvPr/>
            </p:nvSpPr>
            <p:spPr>
              <a:xfrm>
                <a:off x="0" y="3787052"/>
                <a:ext cx="6604439" cy="461665"/>
              </a:xfrm>
              <a:prstGeom prst="rect">
                <a:avLst/>
              </a:prstGeom>
              <a:blipFill>
                <a:blip r:embed="rId8"/>
                <a:stretch>
                  <a:fillRect l="-1538" t="-10811" b="-29730"/>
                </a:stretch>
              </a:blipFill>
              <a:ln w="12700" cap="flat">
                <a:noFill/>
                <a:miter lim="400000"/>
              </a:ln>
              <a:effectLst/>
            </p:spPr>
            <p:txBody>
              <a:bodyPr/>
              <a:lstStyle/>
              <a:p>
                <a:r>
                  <a:rPr lang="en-US">
                    <a:noFill/>
                  </a:rPr>
                  <a:t> </a:t>
                </a:r>
              </a:p>
            </p:txBody>
          </p:sp>
        </mc:Fallback>
      </mc:AlternateContent>
      <p:sp>
        <p:nvSpPr>
          <p:cNvPr id="27" name="TextBox 26">
            <a:extLst>
              <a:ext uri="{FF2B5EF4-FFF2-40B4-BE49-F238E27FC236}">
                <a16:creationId xmlns:a16="http://schemas.microsoft.com/office/drawing/2014/main" id="{0C0BC6D9-B99E-B4BC-3005-47321441BE93}"/>
              </a:ext>
            </a:extLst>
          </p:cNvPr>
          <p:cNvSpPr txBox="1"/>
          <p:nvPr/>
        </p:nvSpPr>
        <p:spPr>
          <a:xfrm>
            <a:off x="0" y="6117777"/>
            <a:ext cx="4624550"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Then use KCL, KVL and Ohm’s Laws to get one equation from each.</a:t>
            </a:r>
            <a:endParaRPr lang="en-US" dirty="0"/>
          </a:p>
        </p:txBody>
      </p:sp>
      <p:sp>
        <p:nvSpPr>
          <p:cNvPr id="28" name="TextBox 27">
            <a:extLst>
              <a:ext uri="{FF2B5EF4-FFF2-40B4-BE49-F238E27FC236}">
                <a16:creationId xmlns:a16="http://schemas.microsoft.com/office/drawing/2014/main" id="{8E10CB50-F280-5444-858E-5184B09E2869}"/>
              </a:ext>
            </a:extLst>
          </p:cNvPr>
          <p:cNvSpPr txBox="1"/>
          <p:nvPr/>
        </p:nvSpPr>
        <p:spPr>
          <a:xfrm>
            <a:off x="-21023" y="5619455"/>
            <a:ext cx="8313683"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You need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three equations </a:t>
            </a:r>
            <a:r>
              <a:rPr lang="en-US" sz="2400" dirty="0">
                <a:latin typeface="Times New Roman" panose="02020603050405020304" pitchFamily="18" charset="0"/>
                <a:ea typeface="Calibri" panose="020F0502020204030204" pitchFamily="34" charset="0"/>
                <a:cs typeface="Times New Roman" panose="02020603050405020304" pitchFamily="18" charset="0"/>
              </a:rPr>
              <a:t>to solve fo</a:t>
            </a:r>
            <a:r>
              <a:rPr lang="en-US" dirty="0">
                <a:latin typeface="Times New Roman" panose="02020603050405020304" pitchFamily="18" charset="0"/>
                <a:ea typeface="Calibri" panose="020F0502020204030204" pitchFamily="34" charset="0"/>
                <a:cs typeface="Times New Roman" panose="02020603050405020304" pitchFamily="18" charset="0"/>
              </a:rPr>
              <a:t>r the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three unknows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42243566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3F46F1-B6D3-42A1-33F4-D1E600DEE1F2}"/>
              </a:ext>
            </a:extLst>
          </p:cNvPr>
          <p:cNvSpPr>
            <a:spLocks noGrp="1"/>
          </p:cNvSpPr>
          <p:nvPr>
            <p:ph type="body" idx="1"/>
          </p:nvPr>
        </p:nvSpPr>
        <p:spPr>
          <a:xfrm>
            <a:off x="47297" y="1100958"/>
            <a:ext cx="1324303" cy="388883"/>
          </a:xfrm>
        </p:spPr>
        <p:txBody>
          <a:bodyPr/>
          <a:lstStyle/>
          <a:p>
            <a:pPr marL="0" indent="0">
              <a:buNone/>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a:p>
            <a:pPr marL="0" indent="0">
              <a:buNone/>
            </a:pPr>
            <a:endParaRPr lang="en-US" dirty="0"/>
          </a:p>
        </p:txBody>
      </p:sp>
      <p:sp>
        <p:nvSpPr>
          <p:cNvPr id="4" name="Title 1">
            <a:extLst>
              <a:ext uri="{FF2B5EF4-FFF2-40B4-BE49-F238E27FC236}">
                <a16:creationId xmlns:a16="http://schemas.microsoft.com/office/drawing/2014/main" id="{D334B0D5-5524-3A4F-6423-EB03FB642A9B}"/>
              </a:ext>
            </a:extLst>
          </p:cNvPr>
          <p:cNvSpPr txBox="1">
            <a:spLocks/>
          </p:cNvSpPr>
          <p:nvPr/>
        </p:nvSpPr>
        <p:spPr>
          <a:xfrm>
            <a:off x="1371600" y="15240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Example – </a:t>
            </a:r>
            <a:r>
              <a:rPr lang="en-US" sz="2800" b="1" u="sng" dirty="0">
                <a:solidFill>
                  <a:srgbClr val="FF0000"/>
                </a:solidFill>
              </a:rPr>
              <a:t>KVL &amp; KCL</a:t>
            </a:r>
            <a:endParaRPr lang="en-US" sz="2800" dirty="0"/>
          </a:p>
        </p:txBody>
      </p:sp>
      <p:pic>
        <p:nvPicPr>
          <p:cNvPr id="5" name="Picture 4" descr="A diagram of a circuit&#10;&#10;Description automatically generated">
            <a:extLst>
              <a:ext uri="{FF2B5EF4-FFF2-40B4-BE49-F238E27FC236}">
                <a16:creationId xmlns:a16="http://schemas.microsoft.com/office/drawing/2014/main" id="{E8E3A624-7F46-4D39-1F1A-F1C17A4D5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924" y="1413641"/>
            <a:ext cx="4282060" cy="2316218"/>
          </a:xfrm>
          <a:prstGeom prst="rect">
            <a:avLst/>
          </a:prstGeom>
        </p:spPr>
      </p:pic>
      <p:cxnSp>
        <p:nvCxnSpPr>
          <p:cNvPr id="11" name="Straight Arrow Connector 10">
            <a:extLst>
              <a:ext uri="{FF2B5EF4-FFF2-40B4-BE49-F238E27FC236}">
                <a16:creationId xmlns:a16="http://schemas.microsoft.com/office/drawing/2014/main" id="{80D347A4-B50A-A11B-5DF4-DADAF356B7C9}"/>
              </a:ext>
            </a:extLst>
          </p:cNvPr>
          <p:cNvCxnSpPr/>
          <p:nvPr/>
        </p:nvCxnSpPr>
        <p:spPr>
          <a:xfrm>
            <a:off x="4272455" y="2186152"/>
            <a:ext cx="0" cy="368780"/>
          </a:xfrm>
          <a:prstGeom prst="straightConnector1">
            <a:avLst/>
          </a:prstGeom>
          <a:noFill/>
          <a:ln w="317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D544D7-1562-DD5E-4A6F-BEB0C7E10882}"/>
                  </a:ext>
                </a:extLst>
              </p:cNvPr>
              <p:cNvSpPr txBox="1"/>
              <p:nvPr/>
            </p:nvSpPr>
            <p:spPr>
              <a:xfrm>
                <a:off x="4272455" y="2125455"/>
                <a:ext cx="457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Choice>
        <mc:Fallback xmlns="">
          <p:sp>
            <p:nvSpPr>
              <p:cNvPr id="13" name="TextBox 12">
                <a:extLst>
                  <a:ext uri="{FF2B5EF4-FFF2-40B4-BE49-F238E27FC236}">
                    <a16:creationId xmlns:a16="http://schemas.microsoft.com/office/drawing/2014/main" id="{9FD544D7-1562-DD5E-4A6F-BEB0C7E10882}"/>
                  </a:ext>
                </a:extLst>
              </p:cNvPr>
              <p:cNvSpPr txBox="1">
                <a:spLocks noRot="1" noChangeAspect="1" noMove="1" noResize="1" noEditPoints="1" noAdjustHandles="1" noChangeArrowheads="1" noChangeShapeType="1" noTextEdit="1"/>
              </p:cNvSpPr>
              <p:nvPr/>
            </p:nvSpPr>
            <p:spPr>
              <a:xfrm>
                <a:off x="4272455" y="2125455"/>
                <a:ext cx="457200" cy="461665"/>
              </a:xfrm>
              <a:prstGeom prst="rect">
                <a:avLst/>
              </a:prstGeom>
              <a:blipFill>
                <a:blip r:embed="rId3"/>
                <a:stretch>
                  <a:fillRect l="-2703"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4283617-52E0-91EB-5988-0B9A86536C47}"/>
                  </a:ext>
                </a:extLst>
              </p:cNvPr>
              <p:cNvSpPr txBox="1"/>
              <p:nvPr/>
            </p:nvSpPr>
            <p:spPr>
              <a:xfrm>
                <a:off x="6044387" y="1750699"/>
                <a:ext cx="457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Choice>
        <mc:Fallback xmlns="">
          <p:sp>
            <p:nvSpPr>
              <p:cNvPr id="14" name="TextBox 13">
                <a:extLst>
                  <a:ext uri="{FF2B5EF4-FFF2-40B4-BE49-F238E27FC236}">
                    <a16:creationId xmlns:a16="http://schemas.microsoft.com/office/drawing/2014/main" id="{D4283617-52E0-91EB-5988-0B9A86536C47}"/>
                  </a:ext>
                </a:extLst>
              </p:cNvPr>
              <p:cNvSpPr txBox="1">
                <a:spLocks noRot="1" noChangeAspect="1" noMove="1" noResize="1" noEditPoints="1" noAdjustHandles="1" noChangeArrowheads="1" noChangeShapeType="1" noTextEdit="1"/>
              </p:cNvSpPr>
              <p:nvPr/>
            </p:nvSpPr>
            <p:spPr>
              <a:xfrm>
                <a:off x="6044387" y="1750699"/>
                <a:ext cx="457200" cy="461665"/>
              </a:xfrm>
              <a:prstGeom prst="rect">
                <a:avLst/>
              </a:prstGeom>
              <a:blipFill>
                <a:blip r:embed="rId4"/>
                <a:stretch>
                  <a:fillRect l="-5405" b="-2632"/>
                </a:stretch>
              </a:blipFill>
              <a:ln w="12700" cap="flat">
                <a:noFill/>
                <a:miter lim="400000"/>
              </a:ln>
              <a:effec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1378345-5C0E-50D9-304A-C7CE723797DC}"/>
              </a:ext>
            </a:extLst>
          </p:cNvPr>
          <p:cNvCxnSpPr>
            <a:cxnSpLocks/>
          </p:cNvCxnSpPr>
          <p:nvPr/>
        </p:nvCxnSpPr>
        <p:spPr>
          <a:xfrm>
            <a:off x="6044387" y="1834516"/>
            <a:ext cx="0" cy="581877"/>
          </a:xfrm>
          <a:prstGeom prst="straightConnector1">
            <a:avLst/>
          </a:prstGeom>
          <a:noFill/>
          <a:ln w="317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8A788827-16B8-D190-C7D5-5087CFD54817}"/>
              </a:ext>
            </a:extLst>
          </p:cNvPr>
          <p:cNvCxnSpPr/>
          <p:nvPr/>
        </p:nvCxnSpPr>
        <p:spPr>
          <a:xfrm flipH="1">
            <a:off x="5675586" y="1839310"/>
            <a:ext cx="368801" cy="0"/>
          </a:xfrm>
          <a:prstGeom prst="line">
            <a:avLst/>
          </a:prstGeom>
          <a:noFill/>
          <a:ln w="31750" cap="flat">
            <a:solidFill>
              <a:srgbClr val="FF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B6A15CAC-845C-DA14-26E6-642ADCD09D59}"/>
              </a:ext>
            </a:extLst>
          </p:cNvPr>
          <p:cNvSpPr txBox="1"/>
          <p:nvPr/>
        </p:nvSpPr>
        <p:spPr>
          <a:xfrm>
            <a:off x="14077" y="3729859"/>
            <a:ext cx="301290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i="1" dirty="0">
                <a:latin typeface="Times New Roman" panose="02020603050405020304" pitchFamily="18" charset="0"/>
                <a:cs typeface="Times New Roman" panose="02020603050405020304" pitchFamily="18" charset="0"/>
              </a:rPr>
              <a:t>Apply KCL at node X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8F6F59D-E866-9EC2-45C4-A106AAABB9AE}"/>
                  </a:ext>
                </a:extLst>
              </p:cNvPr>
              <p:cNvSpPr txBox="1"/>
              <p:nvPr/>
            </p:nvSpPr>
            <p:spPr>
              <a:xfrm>
                <a:off x="14077" y="4273903"/>
                <a:ext cx="255363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r>
                        <a:rPr lang="en-US" b="0" i="0"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68F6F59D-E866-9EC2-45C4-A106AAABB9AE}"/>
                  </a:ext>
                </a:extLst>
              </p:cNvPr>
              <p:cNvSpPr txBox="1">
                <a:spLocks noRot="1" noChangeAspect="1" noMove="1" noResize="1" noEditPoints="1" noAdjustHandles="1" noChangeArrowheads="1" noChangeShapeType="1" noTextEdit="1"/>
              </p:cNvSpPr>
              <p:nvPr/>
            </p:nvSpPr>
            <p:spPr>
              <a:xfrm>
                <a:off x="14077" y="4273903"/>
                <a:ext cx="2553638" cy="461665"/>
              </a:xfrm>
              <a:prstGeom prst="rect">
                <a:avLst/>
              </a:prstGeom>
              <a:blipFill>
                <a:blip r:embed="rId5"/>
                <a:stretch>
                  <a:fillRect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4141F2A-E541-2CA8-CEB5-3005C5542B2C}"/>
                  </a:ext>
                </a:extLst>
              </p:cNvPr>
              <p:cNvSpPr txBox="1"/>
              <p:nvPr/>
            </p:nvSpPr>
            <p:spPr>
              <a:xfrm>
                <a:off x="1121886" y="6066965"/>
                <a:ext cx="1704740" cy="8442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𝐼</m:t>
                          </m:r>
                        </m:e>
                        <m:sub>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sub>
                          </m:sSub>
                        </m:num>
                        <m:den>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𝑅</m:t>
                              </m:r>
                            </m:e>
                            <m:sub>
                              <m:r>
                                <a:rPr lang="en-US" i="1">
                                  <a:latin typeface="Cambria Math" panose="02040503050406030204" pitchFamily="18" charset="0"/>
                                </a:rPr>
                                <m:t>1</m:t>
                              </m:r>
                            </m:sub>
                          </m:sSub>
                        </m:den>
                      </m:f>
                    </m:oMath>
                  </m:oMathPara>
                </a14:m>
                <a:endParaRPr lang="en-US" dirty="0"/>
              </a:p>
            </p:txBody>
          </p:sp>
        </mc:Choice>
        <mc:Fallback xmlns="">
          <p:sp>
            <p:nvSpPr>
              <p:cNvPr id="19" name="TextBox 18">
                <a:extLst>
                  <a:ext uri="{FF2B5EF4-FFF2-40B4-BE49-F238E27FC236}">
                    <a16:creationId xmlns:a16="http://schemas.microsoft.com/office/drawing/2014/main" id="{D4141F2A-E541-2CA8-CEB5-3005C5542B2C}"/>
                  </a:ext>
                </a:extLst>
              </p:cNvPr>
              <p:cNvSpPr txBox="1">
                <a:spLocks noRot="1" noChangeAspect="1" noMove="1" noResize="1" noEditPoints="1" noAdjustHandles="1" noChangeArrowheads="1" noChangeShapeType="1" noTextEdit="1"/>
              </p:cNvSpPr>
              <p:nvPr/>
            </p:nvSpPr>
            <p:spPr>
              <a:xfrm>
                <a:off x="1121886" y="6066965"/>
                <a:ext cx="1704740" cy="844205"/>
              </a:xfrm>
              <a:prstGeom prst="rect">
                <a:avLst/>
              </a:prstGeom>
              <a:blipFill>
                <a:blip r:embed="rId6"/>
                <a:stretch>
                  <a:fillRect b="-2941"/>
                </a:stretch>
              </a:blipFill>
              <a:ln w="12700" cap="flat">
                <a:noFill/>
                <a:miter lim="400000"/>
              </a:ln>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5927A318-F4DA-765B-C2CB-C303757549A8}"/>
              </a:ext>
            </a:extLst>
          </p:cNvPr>
          <p:cNvSpPr txBox="1"/>
          <p:nvPr/>
        </p:nvSpPr>
        <p:spPr>
          <a:xfrm>
            <a:off x="-47296" y="4668359"/>
            <a:ext cx="4619296" cy="4608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Apply KVL around the second loop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F3194FD-79F5-5BE2-0237-436FD7D316FD}"/>
                  </a:ext>
                </a:extLst>
              </p:cNvPr>
              <p:cNvSpPr txBox="1"/>
              <p:nvPr/>
            </p:nvSpPr>
            <p:spPr>
              <a:xfrm>
                <a:off x="-802258" y="5144425"/>
                <a:ext cx="464557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𝐼</m:t>
                          </m:r>
                        </m:e>
                        <m:sub>
                          <m:r>
                            <a:rPr lang="en-US" b="0" i="1" smtClean="0">
                              <a:solidFill>
                                <a:srgbClr val="836967"/>
                              </a:solidFill>
                              <a:latin typeface="Cambria Math" panose="02040503050406030204" pitchFamily="18" charset="0"/>
                            </a:rPr>
                            <m:t>2</m:t>
                          </m:r>
                        </m:sub>
                      </m:sSub>
                      <m:r>
                        <a:rPr lang="en-US" i="1">
                          <a:latin typeface="Cambria Math" panose="02040503050406030204" pitchFamily="18" charset="0"/>
                        </a:rPr>
                        <m:t>=0</m:t>
                      </m:r>
                    </m:oMath>
                  </m:oMathPara>
                </a14:m>
                <a:endParaRPr lang="en-US" dirty="0"/>
              </a:p>
            </p:txBody>
          </p:sp>
        </mc:Choice>
        <mc:Fallback xmlns="">
          <p:sp>
            <p:nvSpPr>
              <p:cNvPr id="29" name="TextBox 28">
                <a:extLst>
                  <a:ext uri="{FF2B5EF4-FFF2-40B4-BE49-F238E27FC236}">
                    <a16:creationId xmlns:a16="http://schemas.microsoft.com/office/drawing/2014/main" id="{6F3194FD-79F5-5BE2-0237-436FD7D316FD}"/>
                  </a:ext>
                </a:extLst>
              </p:cNvPr>
              <p:cNvSpPr txBox="1">
                <a:spLocks noRot="1" noChangeAspect="1" noMove="1" noResize="1" noEditPoints="1" noAdjustHandles="1" noChangeArrowheads="1" noChangeShapeType="1" noTextEdit="1"/>
              </p:cNvSpPr>
              <p:nvPr/>
            </p:nvSpPr>
            <p:spPr>
              <a:xfrm>
                <a:off x="-802258" y="5144425"/>
                <a:ext cx="4645572" cy="461665"/>
              </a:xfrm>
              <a:prstGeom prst="rect">
                <a:avLst/>
              </a:prstGeom>
              <a:blipFill>
                <a:blip r:embed="rId7"/>
                <a:stretch>
                  <a:fillRect b="-8108"/>
                </a:stretch>
              </a:blipFill>
              <a:ln w="12700" cap="flat">
                <a:noFill/>
                <a:miter lim="400000"/>
              </a:ln>
              <a:effectLst/>
            </p:spPr>
            <p:txBody>
              <a:bodyPr/>
              <a:lstStyle/>
              <a:p>
                <a:r>
                  <a:rPr lang="en-US">
                    <a:noFill/>
                  </a:rPr>
                  <a:t> </a:t>
                </a:r>
              </a:p>
            </p:txBody>
          </p:sp>
        </mc:Fallback>
      </mc:AlternateContent>
      <p:sp>
        <p:nvSpPr>
          <p:cNvPr id="31" name="TextBox 30">
            <a:extLst>
              <a:ext uri="{FF2B5EF4-FFF2-40B4-BE49-F238E27FC236}">
                <a16:creationId xmlns:a16="http://schemas.microsoft.com/office/drawing/2014/main" id="{B9A8836C-BF02-147D-E49B-D5868EF03EEC}"/>
              </a:ext>
            </a:extLst>
          </p:cNvPr>
          <p:cNvSpPr txBox="1"/>
          <p:nvPr/>
        </p:nvSpPr>
        <p:spPr>
          <a:xfrm>
            <a:off x="14077" y="5713554"/>
            <a:ext cx="497664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Apply Ohm’s Law</a:t>
            </a:r>
            <a:endParaRPr lang="en-US" dirty="0"/>
          </a:p>
        </p:txBody>
      </p:sp>
      <p:sp>
        <p:nvSpPr>
          <p:cNvPr id="32" name="Right Brace 31">
            <a:extLst>
              <a:ext uri="{FF2B5EF4-FFF2-40B4-BE49-F238E27FC236}">
                <a16:creationId xmlns:a16="http://schemas.microsoft.com/office/drawing/2014/main" id="{A4D094D3-1D8A-6845-2130-4CBCE11EACCF}"/>
              </a:ext>
            </a:extLst>
          </p:cNvPr>
          <p:cNvSpPr/>
          <p:nvPr/>
        </p:nvSpPr>
        <p:spPr>
          <a:xfrm>
            <a:off x="3890892" y="3887387"/>
            <a:ext cx="941051" cy="2818213"/>
          </a:xfrm>
          <a:prstGeom prst="rightBrace">
            <a:avLst/>
          </a:prstGeom>
          <a:noFill/>
          <a:ln w="25400" cap="flat">
            <a:solidFill>
              <a:srgbClr val="00CC99"/>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FF05A1-9D3B-62AC-4D7C-DC1807F4F98B}"/>
                  </a:ext>
                </a:extLst>
              </p:cNvPr>
              <p:cNvSpPr txBox="1"/>
              <p:nvPr/>
            </p:nvSpPr>
            <p:spPr>
              <a:xfrm>
                <a:off x="4628211" y="3781430"/>
                <a:ext cx="3790575"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Solve for </a:t>
                </a:r>
                <a14:m>
                  <m:oMath xmlns:m="http://schemas.openxmlformats.org/officeDocument/2006/math">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18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b="0"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and</m:t>
                    </m:r>
                    <m:r>
                      <a:rPr lang="en-US" sz="18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b="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FF0000"/>
                  </a:solidFill>
                </a:endParaRPr>
              </a:p>
            </p:txBody>
          </p:sp>
        </mc:Choice>
        <mc:Fallback xmlns="">
          <p:sp>
            <p:nvSpPr>
              <p:cNvPr id="34" name="TextBox 33">
                <a:extLst>
                  <a:ext uri="{FF2B5EF4-FFF2-40B4-BE49-F238E27FC236}">
                    <a16:creationId xmlns:a16="http://schemas.microsoft.com/office/drawing/2014/main" id="{E3FF05A1-9D3B-62AC-4D7C-DC1807F4F98B}"/>
                  </a:ext>
                </a:extLst>
              </p:cNvPr>
              <p:cNvSpPr txBox="1">
                <a:spLocks noRot="1" noChangeAspect="1" noMove="1" noResize="1" noEditPoints="1" noAdjustHandles="1" noChangeArrowheads="1" noChangeShapeType="1" noTextEdit="1"/>
              </p:cNvSpPr>
              <p:nvPr/>
            </p:nvSpPr>
            <p:spPr>
              <a:xfrm>
                <a:off x="4628211" y="3781430"/>
                <a:ext cx="3790575" cy="369332"/>
              </a:xfrm>
              <a:prstGeom prst="rect">
                <a:avLst/>
              </a:prstGeom>
              <a:blipFill>
                <a:blip r:embed="rId8"/>
                <a:stretch>
                  <a:fillRect l="-1338" t="-6667" b="-2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AD0825D-E863-938F-4FE0-9D6FB5EDDB57}"/>
                  </a:ext>
                </a:extLst>
              </p:cNvPr>
              <p:cNvSpPr txBox="1"/>
              <p:nvPr/>
            </p:nvSpPr>
            <p:spPr>
              <a:xfrm>
                <a:off x="4234215" y="4120111"/>
                <a:ext cx="4976648" cy="869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𝐼</m:t>
                          </m:r>
                        </m:e>
                        <m:sub>
                          <m:r>
                            <a:rPr lang="en-US" i="1">
                              <a:solidFill>
                                <a:srgbClr val="836967"/>
                              </a:solidFill>
                              <a:latin typeface="Cambria Math" panose="02040503050406030204" pitchFamily="18" charset="0"/>
                            </a:rPr>
                            <m:t>2</m:t>
                          </m:r>
                        </m:sub>
                      </m:sSub>
                      <m:r>
                        <a:rPr lang="en-US" i="1">
                          <a:solidFill>
                            <a:srgbClr val="836967"/>
                          </a:solidFill>
                          <a:latin typeface="Cambria Math" panose="02040503050406030204" pitchFamily="18" charset="0"/>
                        </a:rPr>
                        <m:t> </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𝛾</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num>
                        <m:den>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𝛾</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b="0" i="1" smtClean="0">
                          <a:latin typeface="Cambria Math" panose="02040503050406030204" pitchFamily="18" charset="0"/>
                        </a:rPr>
                        <m:t>=−5.68 </m:t>
                      </m:r>
                      <m:r>
                        <a:rPr lang="en-US" b="0" i="1" smtClean="0">
                          <a:latin typeface="Cambria Math" panose="02040503050406030204" pitchFamily="18" charset="0"/>
                        </a:rPr>
                        <m:t>𝐴</m:t>
                      </m:r>
                    </m:oMath>
                  </m:oMathPara>
                </a14:m>
                <a:endParaRPr lang="en-US" dirty="0"/>
              </a:p>
            </p:txBody>
          </p:sp>
        </mc:Choice>
        <mc:Fallback xmlns="">
          <p:sp>
            <p:nvSpPr>
              <p:cNvPr id="36" name="TextBox 35">
                <a:extLst>
                  <a:ext uri="{FF2B5EF4-FFF2-40B4-BE49-F238E27FC236}">
                    <a16:creationId xmlns:a16="http://schemas.microsoft.com/office/drawing/2014/main" id="{EAD0825D-E863-938F-4FE0-9D6FB5EDDB57}"/>
                  </a:ext>
                </a:extLst>
              </p:cNvPr>
              <p:cNvSpPr txBox="1">
                <a:spLocks noRot="1" noChangeAspect="1" noMove="1" noResize="1" noEditPoints="1" noAdjustHandles="1" noChangeArrowheads="1" noChangeShapeType="1" noTextEdit="1"/>
              </p:cNvSpPr>
              <p:nvPr/>
            </p:nvSpPr>
            <p:spPr>
              <a:xfrm>
                <a:off x="4234215" y="4120111"/>
                <a:ext cx="4976648" cy="869533"/>
              </a:xfrm>
              <a:prstGeom prst="rect">
                <a:avLst/>
              </a:prstGeom>
              <a:blipFill>
                <a:blip r:embed="rId9"/>
                <a:stretch>
                  <a:fillRect b="-57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DD6FE04-F0D1-2CC8-8904-966AB92FD6D2}"/>
                  </a:ext>
                </a:extLst>
              </p:cNvPr>
              <p:cNvSpPr txBox="1"/>
              <p:nvPr/>
            </p:nvSpPr>
            <p:spPr>
              <a:xfrm>
                <a:off x="3583934" y="5576091"/>
                <a:ext cx="5029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sub>
                      </m:sSub>
                      <m:r>
                        <a:rPr lang="en-US" i="0">
                          <a:latin typeface="Cambria Math" panose="02040503050406030204" pitchFamily="18" charset="0"/>
                        </a:rPr>
                        <m:t>=</m:t>
                      </m:r>
                      <m:r>
                        <a:rPr lang="en-US"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b="0" i="0" smtClean="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𝐼</m:t>
                          </m:r>
                        </m:e>
                        <m:sub>
                          <m:r>
                            <a:rPr lang="en-US" b="0" i="0" smtClean="0">
                              <a:latin typeface="Cambria Math" panose="02040503050406030204" pitchFamily="18" charset="0"/>
                            </a:rPr>
                            <m:t>1</m:t>
                          </m:r>
                        </m:sub>
                      </m:sSub>
                      <m:r>
                        <a:rPr lang="en-US" b="0" i="1" smtClean="0">
                          <a:latin typeface="Cambria Math" panose="02040503050406030204" pitchFamily="18" charset="0"/>
                        </a:rPr>
                        <m:t>=12.6 </m:t>
                      </m:r>
                      <m:r>
                        <a:rPr lang="en-US" b="0" i="1" smtClean="0">
                          <a:latin typeface="Cambria Math" panose="02040503050406030204" pitchFamily="18" charset="0"/>
                        </a:rPr>
                        <m:t>𝑉</m:t>
                      </m:r>
                    </m:oMath>
                  </m:oMathPara>
                </a14:m>
                <a:endParaRPr lang="en-US" dirty="0"/>
              </a:p>
            </p:txBody>
          </p:sp>
        </mc:Choice>
        <mc:Fallback xmlns="">
          <p:sp>
            <p:nvSpPr>
              <p:cNvPr id="38" name="TextBox 37">
                <a:extLst>
                  <a:ext uri="{FF2B5EF4-FFF2-40B4-BE49-F238E27FC236}">
                    <a16:creationId xmlns:a16="http://schemas.microsoft.com/office/drawing/2014/main" id="{9DD6FE04-F0D1-2CC8-8904-966AB92FD6D2}"/>
                  </a:ext>
                </a:extLst>
              </p:cNvPr>
              <p:cNvSpPr txBox="1">
                <a:spLocks noRot="1" noChangeAspect="1" noMove="1" noResize="1" noEditPoints="1" noAdjustHandles="1" noChangeArrowheads="1" noChangeShapeType="1" noTextEdit="1"/>
              </p:cNvSpPr>
              <p:nvPr/>
            </p:nvSpPr>
            <p:spPr>
              <a:xfrm>
                <a:off x="3583934" y="5576091"/>
                <a:ext cx="5029200" cy="461665"/>
              </a:xfrm>
              <a:prstGeom prst="rect">
                <a:avLst/>
              </a:prstGeom>
              <a:blipFill>
                <a:blip r:embed="rId10"/>
                <a:stretch>
                  <a:fillRect b="-216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9C2E04B-E2B4-5A2D-F41A-38F13C1A93D8}"/>
                  </a:ext>
                </a:extLst>
              </p:cNvPr>
              <p:cNvSpPr txBox="1"/>
              <p:nvPr/>
            </p:nvSpPr>
            <p:spPr>
              <a:xfrm>
                <a:off x="4114800" y="5061649"/>
                <a:ext cx="50292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=−6.32 </m:t>
                      </m:r>
                      <m:r>
                        <a:rPr lang="en-US" b="0" i="1" smtClean="0">
                          <a:latin typeface="Cambria Math" panose="02040503050406030204" pitchFamily="18" charset="0"/>
                        </a:rPr>
                        <m:t>𝐴</m:t>
                      </m:r>
                    </m:oMath>
                  </m:oMathPara>
                </a14:m>
                <a:endParaRPr lang="en-US" dirty="0"/>
              </a:p>
            </p:txBody>
          </p:sp>
        </mc:Choice>
        <mc:Fallback xmlns="">
          <p:sp>
            <p:nvSpPr>
              <p:cNvPr id="40" name="TextBox 39">
                <a:extLst>
                  <a:ext uri="{FF2B5EF4-FFF2-40B4-BE49-F238E27FC236}">
                    <a16:creationId xmlns:a16="http://schemas.microsoft.com/office/drawing/2014/main" id="{C9C2E04B-E2B4-5A2D-F41A-38F13C1A93D8}"/>
                  </a:ext>
                </a:extLst>
              </p:cNvPr>
              <p:cNvSpPr txBox="1">
                <a:spLocks noRot="1" noChangeAspect="1" noMove="1" noResize="1" noEditPoints="1" noAdjustHandles="1" noChangeArrowheads="1" noChangeShapeType="1" noTextEdit="1"/>
              </p:cNvSpPr>
              <p:nvPr/>
            </p:nvSpPr>
            <p:spPr>
              <a:xfrm>
                <a:off x="4114800" y="5061649"/>
                <a:ext cx="5029200" cy="461665"/>
              </a:xfrm>
              <a:prstGeom prst="rect">
                <a:avLst/>
              </a:prstGeom>
              <a:blipFill>
                <a:blip r:embed="rId11"/>
                <a:stretch>
                  <a:fillRect b="-21622"/>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6712490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8" y="228600"/>
            <a:ext cx="7772400" cy="1143000"/>
          </a:xfrm>
          <a:ln>
            <a:solidFill>
              <a:schemeClr val="tx1"/>
            </a:solidFill>
          </a:ln>
        </p:spPr>
        <p:txBody>
          <a:bodyPr/>
          <a:lstStyle/>
          <a:p>
            <a:r>
              <a:rPr lang="en-US" sz="3200" b="1" dirty="0">
                <a:solidFill>
                  <a:srgbClr val="FF0000"/>
                </a:solidFill>
              </a:rPr>
              <a:t>1827</a:t>
            </a:r>
          </a:p>
        </p:txBody>
      </p:sp>
      <p:pic>
        <p:nvPicPr>
          <p:cNvPr id="4" name="Content Placeholder 3" descr="Electric Blue Fish.jpg"/>
          <p:cNvPicPr>
            <a:picLocks noGrp="1" noChangeAspect="1"/>
          </p:cNvPicPr>
          <p:nvPr>
            <p:ph idx="1"/>
          </p:nvPr>
        </p:nvPicPr>
        <p:blipFill>
          <a:blip r:embed="rId3"/>
          <a:stretch>
            <a:fillRect/>
          </a:stretch>
        </p:blipFill>
        <p:spPr>
          <a:xfrm>
            <a:off x="3962400" y="2057400"/>
            <a:ext cx="1226820" cy="1498240"/>
          </a:xfrm>
        </p:spPr>
      </p:pic>
      <p:sp>
        <p:nvSpPr>
          <p:cNvPr id="5" name="TextBox 4"/>
          <p:cNvSpPr txBox="1"/>
          <p:nvPr/>
        </p:nvSpPr>
        <p:spPr>
          <a:xfrm>
            <a:off x="457200" y="1371600"/>
            <a:ext cx="8229600" cy="707886"/>
          </a:xfrm>
          <a:prstGeom prst="rect">
            <a:avLst/>
          </a:prstGeom>
          <a:noFill/>
        </p:spPr>
        <p:txBody>
          <a:bodyPr wrap="square" rtlCol="0">
            <a:spAutoFit/>
          </a:bodyPr>
          <a:lstStyle/>
          <a:p>
            <a:pPr algn="ctr"/>
            <a:r>
              <a:rPr lang="en-US" sz="2000" b="1" dirty="0">
                <a:solidFill>
                  <a:schemeClr val="tx1">
                    <a:lumMod val="95000"/>
                    <a:lumOff val="5000"/>
                  </a:schemeClr>
                </a:solidFill>
              </a:rPr>
              <a:t>Ohm’s law appears in the famous work:</a:t>
            </a:r>
          </a:p>
          <a:p>
            <a:pPr algn="ctr"/>
            <a:r>
              <a:rPr lang="en-US" sz="2000" b="1" dirty="0">
                <a:solidFill>
                  <a:schemeClr val="accent6">
                    <a:lumMod val="75000"/>
                  </a:schemeClr>
                </a:solidFill>
              </a:rPr>
              <a:t> “The Galvanic circuit investigated mathematically” </a:t>
            </a:r>
            <a:endParaRPr lang="en-US" b="1" dirty="0">
              <a:solidFill>
                <a:schemeClr val="accent6">
                  <a:lumMod val="75000"/>
                </a:schemeClr>
              </a:solidFill>
            </a:endParaRPr>
          </a:p>
        </p:txBody>
      </p:sp>
      <p:sp>
        <p:nvSpPr>
          <p:cNvPr id="7" name="TextBox 6"/>
          <p:cNvSpPr txBox="1"/>
          <p:nvPr/>
        </p:nvSpPr>
        <p:spPr>
          <a:xfrm>
            <a:off x="304800" y="3505200"/>
            <a:ext cx="8458200" cy="1785104"/>
          </a:xfrm>
          <a:prstGeom prst="rect">
            <a:avLst/>
          </a:prstGeom>
          <a:noFill/>
        </p:spPr>
        <p:txBody>
          <a:bodyPr wrap="square" rtlCol="0">
            <a:spAutoFit/>
          </a:bodyPr>
          <a:lstStyle/>
          <a:p>
            <a:pPr algn="ctr"/>
            <a:r>
              <a:rPr lang="en-US" sz="2200" b="1" dirty="0">
                <a:solidFill>
                  <a:schemeClr val="tx1">
                    <a:lumMod val="85000"/>
                    <a:lumOff val="15000"/>
                  </a:schemeClr>
                </a:solidFill>
              </a:rPr>
              <a:t>Georg Simon Ohm </a:t>
            </a:r>
            <a:br>
              <a:rPr lang="en-US" sz="2200" b="1" dirty="0">
                <a:solidFill>
                  <a:schemeClr val="tx1">
                    <a:lumMod val="85000"/>
                    <a:lumOff val="15000"/>
                  </a:schemeClr>
                </a:solidFill>
              </a:rPr>
            </a:br>
            <a:r>
              <a:rPr lang="en-US" sz="2200" b="1" dirty="0">
                <a:solidFill>
                  <a:schemeClr val="tx1">
                    <a:lumMod val="85000"/>
                    <a:lumOff val="15000"/>
                  </a:schemeClr>
                </a:solidFill>
              </a:rPr>
              <a:t>German physicist and mathematician </a:t>
            </a:r>
            <a:br>
              <a:rPr lang="en-US" sz="2200" b="1" dirty="0">
                <a:solidFill>
                  <a:schemeClr val="tx1">
                    <a:lumMod val="85000"/>
                    <a:lumOff val="15000"/>
                  </a:schemeClr>
                </a:solidFill>
              </a:rPr>
            </a:br>
            <a:r>
              <a:rPr lang="en-US" sz="2200" b="1" dirty="0">
                <a:solidFill>
                  <a:schemeClr val="tx1">
                    <a:lumMod val="85000"/>
                    <a:lumOff val="15000"/>
                  </a:schemeClr>
                </a:solidFill>
              </a:rPr>
              <a:t>(1789-1854) </a:t>
            </a:r>
            <a:br>
              <a:rPr lang="en-US" sz="2400" b="1" dirty="0"/>
            </a:br>
            <a:br>
              <a:rPr lang="en-US" sz="2400" b="1" dirty="0"/>
            </a:br>
            <a:endParaRPr lang="en-US" sz="2000" b="1" dirty="0"/>
          </a:p>
        </p:txBody>
      </p:sp>
      <p:sp>
        <p:nvSpPr>
          <p:cNvPr id="9" name="TextBox 8"/>
          <p:cNvSpPr txBox="1"/>
          <p:nvPr/>
        </p:nvSpPr>
        <p:spPr>
          <a:xfrm>
            <a:off x="457200" y="4549676"/>
            <a:ext cx="8305800" cy="2246769"/>
          </a:xfrm>
          <a:prstGeom prst="rect">
            <a:avLst/>
          </a:prstGeom>
          <a:noFill/>
          <a:ln>
            <a:solidFill>
              <a:schemeClr val="tx1"/>
            </a:solidFill>
          </a:ln>
        </p:spPr>
        <p:txBody>
          <a:bodyPr wrap="square" rtlCol="0">
            <a:spAutoFit/>
          </a:bodyPr>
          <a:lstStyle/>
          <a:p>
            <a:pPr algn="ctr"/>
            <a:r>
              <a:rPr lang="en-US" sz="2000" b="1" dirty="0"/>
              <a:t>Ohm is best known for the law named after him, Ohm’s law, the most simple and widely used law in electricity. He published his law in his famous work, “The Galvanic Circuit investigated mathematically” after his extensive and extraordinary research into the </a:t>
            </a:r>
            <a:r>
              <a:rPr lang="en-US" sz="2000" b="1" i="1" dirty="0">
                <a:solidFill>
                  <a:srgbClr val="FF0000"/>
                </a:solidFill>
              </a:rPr>
              <a:t>mathematical relationship between voltage (potential), current, and resistance </a:t>
            </a:r>
            <a:r>
              <a:rPr lang="en-US" sz="2000" b="1" dirty="0"/>
              <a:t>in an electrical circuit. A unit of measuring resistance, the ‘ohm’ is named after him to honor his scientific contributions to electricity. </a:t>
            </a:r>
          </a:p>
        </p:txBody>
      </p:sp>
    </p:spTree>
    <p:extLst>
      <p:ext uri="{BB962C8B-B14F-4D97-AF65-F5344CB8AC3E}">
        <p14:creationId xmlns:p14="http://schemas.microsoft.com/office/powerpoint/2010/main" val="1848946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3F46F1-B6D3-42A1-33F4-D1E600DEE1F2}"/>
                  </a:ext>
                </a:extLst>
              </p:cNvPr>
              <p:cNvSpPr>
                <a:spLocks noGrp="1"/>
              </p:cNvSpPr>
              <p:nvPr>
                <p:ph type="body" idx="1"/>
              </p:nvPr>
            </p:nvSpPr>
            <p:spPr>
              <a:xfrm>
                <a:off x="402020" y="1219200"/>
                <a:ext cx="7772400" cy="1207331"/>
              </a:xfrm>
            </p:spPr>
            <p:txBody>
              <a:bodyPr/>
              <a:lstStyle/>
              <a:p>
                <a:pPr marL="0" indent="0">
                  <a:buNone/>
                </a:pPr>
                <a:r>
                  <a:rPr lang="en-US" sz="2800" dirty="0">
                    <a:solidFill>
                      <a:schemeClr val="tx1"/>
                    </a:solidFill>
                  </a:rPr>
                  <a:t>For the circuit below, use KVL, KCL and Ohm’s law to determine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𝑖</m:t>
                        </m:r>
                      </m:e>
                      <m:sub>
                        <m:r>
                          <a:rPr lang="en-US" sz="2800" i="1">
                            <a:solidFill>
                              <a:schemeClr val="tx1"/>
                            </a:solidFill>
                            <a:latin typeface="Cambria Math" panose="02040503050406030204" pitchFamily="18" charset="0"/>
                          </a:rPr>
                          <m:t>𝑥</m:t>
                        </m:r>
                      </m:sub>
                    </m:sSub>
                    <m:r>
                      <a:rPr lang="en-US" sz="2800" i="1">
                        <a:solidFill>
                          <a:schemeClr val="tx1"/>
                        </a:solidFill>
                        <a:latin typeface="Cambria Math" panose="02040503050406030204" pitchFamily="18" charset="0"/>
                      </a:rPr>
                      <m:t>.</m:t>
                    </m:r>
                  </m:oMath>
                </a14:m>
                <a:r>
                  <a:rPr lang="en-US" sz="3600" dirty="0">
                    <a:solidFill>
                      <a:schemeClr val="tx1"/>
                    </a:solidFill>
                    <a:effectLst/>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mc:Choice>
        <mc:Fallback xmlns="">
          <p:sp>
            <p:nvSpPr>
              <p:cNvPr id="3" name="Text Placeholder 2">
                <a:extLst>
                  <a:ext uri="{FF2B5EF4-FFF2-40B4-BE49-F238E27FC236}">
                    <a16:creationId xmlns:a16="http://schemas.microsoft.com/office/drawing/2014/main" id="{DA3F46F1-B6D3-42A1-33F4-D1E600DEE1F2}"/>
                  </a:ext>
                </a:extLst>
              </p:cNvPr>
              <p:cNvSpPr>
                <a:spLocks noGrp="1" noRot="1" noChangeAspect="1" noMove="1" noResize="1" noEditPoints="1" noAdjustHandles="1" noChangeArrowheads="1" noChangeShapeType="1" noTextEdit="1"/>
              </p:cNvSpPr>
              <p:nvPr>
                <p:ph type="body" idx="1"/>
              </p:nvPr>
            </p:nvSpPr>
            <p:spPr>
              <a:xfrm>
                <a:off x="402020" y="1219200"/>
                <a:ext cx="7772400" cy="1207331"/>
              </a:xfrm>
              <a:blipFill>
                <a:blip r:embed="rId2"/>
                <a:stretch>
                  <a:fillRect l="-2121" t="-6250" r="-22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D334B0D5-5524-3A4F-6423-EB03FB642A9B}"/>
              </a:ext>
            </a:extLst>
          </p:cNvPr>
          <p:cNvSpPr txBox="1">
            <a:spLocks/>
          </p:cNvSpPr>
          <p:nvPr/>
        </p:nvSpPr>
        <p:spPr>
          <a:xfrm>
            <a:off x="1371600" y="15240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2800" b="1" dirty="0"/>
              <a:t>Practice – </a:t>
            </a:r>
            <a:r>
              <a:rPr lang="en-US" sz="2800" b="1" u="sng" dirty="0">
                <a:solidFill>
                  <a:srgbClr val="FF0000"/>
                </a:solidFill>
              </a:rPr>
              <a:t>KVL &amp; KCL</a:t>
            </a:r>
            <a:endParaRPr lang="en-US" sz="2800"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2A42E6D-0356-9A31-ECFC-ECE78DAE49F2}"/>
                  </a:ext>
                </a:extLst>
              </p14:cNvPr>
              <p14:cNvContentPartPr/>
              <p14:nvPr/>
            </p14:nvContentPartPr>
            <p14:xfrm>
              <a:off x="7906221" y="4076243"/>
              <a:ext cx="220680" cy="328680"/>
            </p14:xfrm>
          </p:contentPart>
        </mc:Choice>
        <mc:Fallback xmlns="">
          <p:pic>
            <p:nvPicPr>
              <p:cNvPr id="10" name="Ink 9">
                <a:extLst>
                  <a:ext uri="{FF2B5EF4-FFF2-40B4-BE49-F238E27FC236}">
                    <a16:creationId xmlns:a16="http://schemas.microsoft.com/office/drawing/2014/main" id="{92A42E6D-0356-9A31-ECFC-ECE78DAE49F2}"/>
                  </a:ext>
                </a:extLst>
              </p:cNvPr>
              <p:cNvPicPr/>
              <p:nvPr/>
            </p:nvPicPr>
            <p:blipFill>
              <a:blip r:embed="rId4"/>
              <a:stretch>
                <a:fillRect/>
              </a:stretch>
            </p:blipFill>
            <p:spPr>
              <a:xfrm>
                <a:off x="7870221" y="4040603"/>
                <a:ext cx="292320" cy="400320"/>
              </a:xfrm>
              <a:prstGeom prst="rect">
                <a:avLst/>
              </a:prstGeom>
            </p:spPr>
          </p:pic>
        </mc:Fallback>
      </mc:AlternateContent>
      <p:pic>
        <p:nvPicPr>
          <p:cNvPr id="25" name="Picture 24" descr="A diagram of a circuit&#10;&#10;Description automatically generated">
            <a:extLst>
              <a:ext uri="{FF2B5EF4-FFF2-40B4-BE49-F238E27FC236}">
                <a16:creationId xmlns:a16="http://schemas.microsoft.com/office/drawing/2014/main" id="{F08CDB04-4CFA-7371-CC37-EED36AF70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6" y="2992170"/>
            <a:ext cx="3835089" cy="2346046"/>
          </a:xfrm>
          <a:prstGeom prst="rect">
            <a:avLst/>
          </a:prstGeom>
        </p:spPr>
      </p:pic>
      <p:pic>
        <p:nvPicPr>
          <p:cNvPr id="26" name="Picture 25" descr="A diagram of a circuit&#10;&#10;Description automatically generated">
            <a:extLst>
              <a:ext uri="{FF2B5EF4-FFF2-40B4-BE49-F238E27FC236}">
                <a16:creationId xmlns:a16="http://schemas.microsoft.com/office/drawing/2014/main" id="{3F43BD10-92A1-EA33-EB09-D902BD4D1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220" y="2823891"/>
            <a:ext cx="4025463" cy="2738251"/>
          </a:xfrm>
          <a:prstGeom prst="rect">
            <a:avLst/>
          </a:prstGeom>
        </p:spPr>
      </p:pic>
    </p:spTree>
    <p:extLst>
      <p:ext uri="{BB962C8B-B14F-4D97-AF65-F5344CB8AC3E}">
        <p14:creationId xmlns:p14="http://schemas.microsoft.com/office/powerpoint/2010/main" val="152412209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766" y="-88040"/>
            <a:ext cx="7772400" cy="1143000"/>
          </a:xfrm>
        </p:spPr>
        <p:txBody>
          <a:bodyPr/>
          <a:lstStyle/>
          <a:p>
            <a:r>
              <a:rPr lang="en-GB" b="1" dirty="0"/>
              <a:t>Practical Relevance Example </a:t>
            </a:r>
            <a:r>
              <a:rPr lang="en-GB" b="1" i="1" dirty="0"/>
              <a:t>- Christmas Lights</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C8BA1F5-EAFB-7F4E-BCD3-BDD384E43873}"/>
                  </a:ext>
                </a:extLst>
              </p14:cNvPr>
              <p14:cNvContentPartPr/>
              <p14:nvPr/>
            </p14:nvContentPartPr>
            <p14:xfrm>
              <a:off x="2049813" y="5598920"/>
              <a:ext cx="46800" cy="63720"/>
            </p14:xfrm>
          </p:contentPart>
        </mc:Choice>
        <mc:Fallback xmlns="">
          <p:pic>
            <p:nvPicPr>
              <p:cNvPr id="4" name="Ink 3">
                <a:extLst>
                  <a:ext uri="{FF2B5EF4-FFF2-40B4-BE49-F238E27FC236}">
                    <a16:creationId xmlns:a16="http://schemas.microsoft.com/office/drawing/2014/main" id="{4C8BA1F5-EAFB-7F4E-BCD3-BDD384E43873}"/>
                  </a:ext>
                </a:extLst>
              </p:cNvPr>
              <p:cNvPicPr/>
              <p:nvPr/>
            </p:nvPicPr>
            <p:blipFill>
              <a:blip r:embed="rId6"/>
              <a:stretch>
                <a:fillRect/>
              </a:stretch>
            </p:blipFill>
            <p:spPr>
              <a:xfrm>
                <a:off x="2032173" y="5580920"/>
                <a:ext cx="8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775FB4EE-AFC2-7049-AAC4-88473483221E}"/>
                  </a:ext>
                </a:extLst>
              </p14:cNvPr>
              <p14:cNvContentPartPr/>
              <p14:nvPr/>
            </p14:nvContentPartPr>
            <p14:xfrm>
              <a:off x="1987893" y="5760200"/>
              <a:ext cx="108720" cy="42840"/>
            </p14:xfrm>
          </p:contentPart>
        </mc:Choice>
        <mc:Fallback xmlns="">
          <p:pic>
            <p:nvPicPr>
              <p:cNvPr id="5" name="Ink 4">
                <a:extLst>
                  <a:ext uri="{FF2B5EF4-FFF2-40B4-BE49-F238E27FC236}">
                    <a16:creationId xmlns:a16="http://schemas.microsoft.com/office/drawing/2014/main" id="{775FB4EE-AFC2-7049-AAC4-88473483221E}"/>
                  </a:ext>
                </a:extLst>
              </p:cNvPr>
              <p:cNvPicPr/>
              <p:nvPr/>
            </p:nvPicPr>
            <p:blipFill>
              <a:blip r:embed="rId8"/>
              <a:stretch>
                <a:fillRect/>
              </a:stretch>
            </p:blipFill>
            <p:spPr>
              <a:xfrm>
                <a:off x="1970253" y="5742200"/>
                <a:ext cx="144360" cy="78480"/>
              </a:xfrm>
              <a:prstGeom prst="rect">
                <a:avLst/>
              </a:prstGeom>
            </p:spPr>
          </p:pic>
        </mc:Fallback>
      </mc:AlternateContent>
      <p:sp>
        <p:nvSpPr>
          <p:cNvPr id="13" name="TextBox 12">
            <a:extLst>
              <a:ext uri="{FF2B5EF4-FFF2-40B4-BE49-F238E27FC236}">
                <a16:creationId xmlns:a16="http://schemas.microsoft.com/office/drawing/2014/main" id="{0062098A-9653-7844-8B70-1B13571B24CC}"/>
              </a:ext>
            </a:extLst>
          </p:cNvPr>
          <p:cNvSpPr txBox="1"/>
          <p:nvPr/>
        </p:nvSpPr>
        <p:spPr>
          <a:xfrm>
            <a:off x="138896" y="1134260"/>
            <a:ext cx="8665270" cy="23083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Christmas lights are strands of electric lights used to decorate homes, buildings and Christmas trees during the Christmas season.</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 types of lamps used in Christmas lighting sets may be based on a variety of technologies. Common lamp types are incandescent light bulbs and</a:t>
            </a:r>
            <a:r>
              <a:rPr lang="en-US" sz="2400" i="1" dirty="0">
                <a:effectLst/>
                <a:latin typeface="Times New Roman" panose="02020603050405020304" pitchFamily="18" charset="0"/>
                <a:ea typeface="Times New Roman" panose="02020603050405020304" pitchFamily="18" charset="0"/>
              </a:rPr>
              <a:t> light-emitting diodes</a:t>
            </a:r>
            <a:r>
              <a:rPr lang="en-US" sz="2400" dirty="0">
                <a:effectLst/>
                <a:latin typeface="Times New Roman" panose="02020603050405020304" pitchFamily="18" charset="0"/>
                <a:ea typeface="Times New Roman" panose="02020603050405020304" pitchFamily="18" charset="0"/>
              </a:rPr>
              <a:t> (LEDs). </a:t>
            </a:r>
          </a:p>
        </p:txBody>
      </p:sp>
      <p:pic>
        <p:nvPicPr>
          <p:cNvPr id="15" name="Picture 14">
            <a:extLst>
              <a:ext uri="{FF2B5EF4-FFF2-40B4-BE49-F238E27FC236}">
                <a16:creationId xmlns:a16="http://schemas.microsoft.com/office/drawing/2014/main" id="{1896715B-CC83-5E42-9AB4-096436AB94C3}"/>
              </a:ext>
            </a:extLst>
          </p:cNvPr>
          <p:cNvPicPr>
            <a:picLocks noChangeAspect="1"/>
          </p:cNvPicPr>
          <p:nvPr/>
        </p:nvPicPr>
        <p:blipFill>
          <a:blip r:embed="rId9" cstate="print"/>
          <a:srcRect/>
          <a:stretch>
            <a:fillRect/>
          </a:stretch>
        </p:blipFill>
        <p:spPr bwMode="auto">
          <a:xfrm>
            <a:off x="4572001" y="3587247"/>
            <a:ext cx="1817224" cy="1528763"/>
          </a:xfrm>
          <a:prstGeom prst="rect">
            <a:avLst/>
          </a:prstGeom>
          <a:noFill/>
          <a:ln w="9525">
            <a:noFill/>
            <a:miter lim="800000"/>
            <a:headEnd/>
            <a:tailEnd/>
          </a:ln>
        </p:spPr>
      </p:pic>
      <p:pic>
        <p:nvPicPr>
          <p:cNvPr id="16" name="Picture 15">
            <a:extLst>
              <a:ext uri="{FF2B5EF4-FFF2-40B4-BE49-F238E27FC236}">
                <a16:creationId xmlns:a16="http://schemas.microsoft.com/office/drawing/2014/main" id="{9B64CFA4-0596-334E-9831-8A467356503F}"/>
              </a:ext>
            </a:extLst>
          </p:cNvPr>
          <p:cNvPicPr>
            <a:picLocks noChangeAspect="1"/>
          </p:cNvPicPr>
          <p:nvPr/>
        </p:nvPicPr>
        <p:blipFill>
          <a:blip r:embed="rId10" cstate="print"/>
          <a:srcRect/>
          <a:stretch>
            <a:fillRect/>
          </a:stretch>
        </p:blipFill>
        <p:spPr bwMode="auto">
          <a:xfrm>
            <a:off x="497282" y="3673788"/>
            <a:ext cx="3979902" cy="2308324"/>
          </a:xfrm>
          <a:prstGeom prst="rect">
            <a:avLst/>
          </a:prstGeom>
          <a:noFill/>
          <a:ln w="9525">
            <a:noFill/>
            <a:miter lim="800000"/>
            <a:headEnd/>
            <a:tailEnd/>
          </a:ln>
        </p:spPr>
      </p:pic>
      <p:sp>
        <p:nvSpPr>
          <p:cNvPr id="17" name="TextBox 16">
            <a:extLst>
              <a:ext uri="{FF2B5EF4-FFF2-40B4-BE49-F238E27FC236}">
                <a16:creationId xmlns:a16="http://schemas.microsoft.com/office/drawing/2014/main" id="{46ECC453-A8A3-BE45-834E-13098DA0A27A}"/>
              </a:ext>
            </a:extLst>
          </p:cNvPr>
          <p:cNvSpPr txBox="1"/>
          <p:nvPr/>
        </p:nvSpPr>
        <p:spPr>
          <a:xfrm>
            <a:off x="-62042" y="6478279"/>
            <a:ext cx="886620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lgn="ctr">
              <a:spcBef>
                <a:spcPts val="600"/>
              </a:spcBef>
              <a:spcAft>
                <a:spcPts val="600"/>
              </a:spcAft>
            </a:pPr>
            <a:r>
              <a:rPr lang="en-GB" sz="1200" b="0" i="1" dirty="0">
                <a:effectLst/>
                <a:latin typeface="Times New Roman" panose="02020603050405020304" pitchFamily="18" charset="0"/>
                <a:ea typeface="Times New Roman" panose="02020603050405020304" pitchFamily="18" charset="0"/>
              </a:rPr>
              <a:t>Figure 3.1: (a) Commercial (Residential) Applications of Christmas lights, (b) one strand or string of lights</a:t>
            </a:r>
            <a:endParaRPr lang="en-US" sz="1200" b="1"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F782FEB-DE4A-E00E-8187-9F79D753BFDA}"/>
              </a:ext>
            </a:extLst>
          </p:cNvPr>
          <p:cNvPicPr>
            <a:picLocks noChangeAspect="1"/>
          </p:cNvPicPr>
          <p:nvPr/>
        </p:nvPicPr>
        <p:blipFill>
          <a:blip r:embed="rId9" cstate="print"/>
          <a:srcRect/>
          <a:stretch>
            <a:fillRect/>
          </a:stretch>
        </p:blipFill>
        <p:spPr bwMode="auto">
          <a:xfrm>
            <a:off x="5773051" y="4237405"/>
            <a:ext cx="1646321" cy="1384989"/>
          </a:xfrm>
          <a:prstGeom prst="rect">
            <a:avLst/>
          </a:prstGeom>
          <a:noFill/>
          <a:ln w="9525">
            <a:noFill/>
            <a:miter lim="800000"/>
            <a:headEnd/>
            <a:tailEnd/>
          </a:ln>
        </p:spPr>
      </p:pic>
      <p:pic>
        <p:nvPicPr>
          <p:cNvPr id="6" name="Picture 5">
            <a:extLst>
              <a:ext uri="{FF2B5EF4-FFF2-40B4-BE49-F238E27FC236}">
                <a16:creationId xmlns:a16="http://schemas.microsoft.com/office/drawing/2014/main" id="{7BB9C0A1-1669-0321-68CD-2D36EC99E011}"/>
              </a:ext>
            </a:extLst>
          </p:cNvPr>
          <p:cNvPicPr>
            <a:picLocks noChangeAspect="1"/>
          </p:cNvPicPr>
          <p:nvPr/>
        </p:nvPicPr>
        <p:blipFill>
          <a:blip r:embed="rId9" cstate="print"/>
          <a:srcRect/>
          <a:stretch>
            <a:fillRect/>
          </a:stretch>
        </p:blipFill>
        <p:spPr bwMode="auto">
          <a:xfrm>
            <a:off x="4634302" y="4976512"/>
            <a:ext cx="1333493" cy="1121818"/>
          </a:xfrm>
          <a:prstGeom prst="rect">
            <a:avLst/>
          </a:prstGeom>
          <a:noFill/>
          <a:ln w="9525">
            <a:noFill/>
            <a:miter lim="800000"/>
            <a:headEnd/>
            <a:tailEnd/>
          </a:ln>
        </p:spPr>
      </p:pic>
    </p:spTree>
    <p:extLst>
      <p:ext uri="{BB962C8B-B14F-4D97-AF65-F5344CB8AC3E}">
        <p14:creationId xmlns:p14="http://schemas.microsoft.com/office/powerpoint/2010/main" val="52571953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766" y="-88040"/>
            <a:ext cx="7772400" cy="1143000"/>
          </a:xfrm>
        </p:spPr>
        <p:txBody>
          <a:bodyPr/>
          <a:lstStyle/>
          <a:p>
            <a:r>
              <a:rPr lang="en-GB" b="1" dirty="0"/>
              <a:t>Practical Relevance Example </a:t>
            </a:r>
            <a:r>
              <a:rPr lang="en-GB" b="1" i="1" dirty="0"/>
              <a:t>- Christmas Lights</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C8BA1F5-EAFB-7F4E-BCD3-BDD384E43873}"/>
                  </a:ext>
                </a:extLst>
              </p14:cNvPr>
              <p14:cNvContentPartPr/>
              <p14:nvPr/>
            </p14:nvContentPartPr>
            <p14:xfrm>
              <a:off x="2049813" y="5598920"/>
              <a:ext cx="46800" cy="63720"/>
            </p14:xfrm>
          </p:contentPart>
        </mc:Choice>
        <mc:Fallback xmlns="">
          <p:pic>
            <p:nvPicPr>
              <p:cNvPr id="4" name="Ink 3">
                <a:extLst>
                  <a:ext uri="{FF2B5EF4-FFF2-40B4-BE49-F238E27FC236}">
                    <a16:creationId xmlns:a16="http://schemas.microsoft.com/office/drawing/2014/main" id="{4C8BA1F5-EAFB-7F4E-BCD3-BDD384E43873}"/>
                  </a:ext>
                </a:extLst>
              </p:cNvPr>
              <p:cNvPicPr/>
              <p:nvPr/>
            </p:nvPicPr>
            <p:blipFill>
              <a:blip r:embed="rId3"/>
              <a:stretch>
                <a:fillRect/>
              </a:stretch>
            </p:blipFill>
            <p:spPr>
              <a:xfrm>
                <a:off x="2031673" y="5580920"/>
                <a:ext cx="82716"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75FB4EE-AFC2-7049-AAC4-88473483221E}"/>
                  </a:ext>
                </a:extLst>
              </p14:cNvPr>
              <p14:cNvContentPartPr/>
              <p14:nvPr/>
            </p14:nvContentPartPr>
            <p14:xfrm>
              <a:off x="1987893" y="5760200"/>
              <a:ext cx="108720" cy="42840"/>
            </p14:xfrm>
          </p:contentPart>
        </mc:Choice>
        <mc:Fallback xmlns="">
          <p:pic>
            <p:nvPicPr>
              <p:cNvPr id="5" name="Ink 4">
                <a:extLst>
                  <a:ext uri="{FF2B5EF4-FFF2-40B4-BE49-F238E27FC236}">
                    <a16:creationId xmlns:a16="http://schemas.microsoft.com/office/drawing/2014/main" id="{775FB4EE-AFC2-7049-AAC4-88473483221E}"/>
                  </a:ext>
                </a:extLst>
              </p:cNvPr>
              <p:cNvPicPr/>
              <p:nvPr/>
            </p:nvPicPr>
            <p:blipFill>
              <a:blip r:embed="rId5"/>
              <a:stretch>
                <a:fillRect/>
              </a:stretch>
            </p:blipFill>
            <p:spPr>
              <a:xfrm>
                <a:off x="1969833" y="5742200"/>
                <a:ext cx="144478" cy="78480"/>
              </a:xfrm>
              <a:prstGeom prst="rect">
                <a:avLst/>
              </a:prstGeom>
            </p:spPr>
          </p:pic>
        </mc:Fallback>
      </mc:AlternateContent>
      <p:sp>
        <p:nvSpPr>
          <p:cNvPr id="13" name="TextBox 12">
            <a:extLst>
              <a:ext uri="{FF2B5EF4-FFF2-40B4-BE49-F238E27FC236}">
                <a16:creationId xmlns:a16="http://schemas.microsoft.com/office/drawing/2014/main" id="{0062098A-9653-7844-8B70-1B13571B24CC}"/>
              </a:ext>
            </a:extLst>
          </p:cNvPr>
          <p:cNvSpPr txBox="1"/>
          <p:nvPr/>
        </p:nvSpPr>
        <p:spPr>
          <a:xfrm>
            <a:off x="138896" y="1134260"/>
            <a:ext cx="8665270" cy="3046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Christmas lights are connected in series to one voltage source, and the same current flows through each element of the circuit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Christmas lights are strands of electric lights used to decorate homes, buildings and Christmas trees during the Christmas season.</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 types of lamps used in Christmas lighting sets may be based on a variety of technologies. Common lamp types are incandescent light bulbs and</a:t>
            </a:r>
            <a:r>
              <a:rPr lang="en-US" sz="2400" i="1" dirty="0">
                <a:effectLst/>
                <a:latin typeface="Times New Roman" panose="02020603050405020304" pitchFamily="18" charset="0"/>
                <a:ea typeface="Times New Roman" panose="02020603050405020304" pitchFamily="18" charset="0"/>
              </a:rPr>
              <a:t> light-emitting diodes</a:t>
            </a:r>
            <a:r>
              <a:rPr lang="en-US" sz="2400" dirty="0">
                <a:effectLst/>
                <a:latin typeface="Times New Roman" panose="02020603050405020304" pitchFamily="18" charset="0"/>
                <a:ea typeface="Times New Roman" panose="02020603050405020304" pitchFamily="18" charset="0"/>
              </a:rPr>
              <a:t> (LEDs). </a:t>
            </a:r>
          </a:p>
        </p:txBody>
      </p:sp>
      <p:pic>
        <p:nvPicPr>
          <p:cNvPr id="15" name="Picture 14">
            <a:extLst>
              <a:ext uri="{FF2B5EF4-FFF2-40B4-BE49-F238E27FC236}">
                <a16:creationId xmlns:a16="http://schemas.microsoft.com/office/drawing/2014/main" id="{1896715B-CC83-5E42-9AB4-096436AB94C3}"/>
              </a:ext>
            </a:extLst>
          </p:cNvPr>
          <p:cNvPicPr>
            <a:picLocks noChangeAspect="1"/>
          </p:cNvPicPr>
          <p:nvPr/>
        </p:nvPicPr>
        <p:blipFill>
          <a:blip r:embed="rId6" cstate="print"/>
          <a:srcRect/>
          <a:stretch>
            <a:fillRect/>
          </a:stretch>
        </p:blipFill>
        <p:spPr bwMode="auto">
          <a:xfrm>
            <a:off x="4914778" y="4281170"/>
            <a:ext cx="2463041" cy="2072065"/>
          </a:xfrm>
          <a:prstGeom prst="rect">
            <a:avLst/>
          </a:prstGeom>
          <a:noFill/>
          <a:ln w="9525">
            <a:noFill/>
            <a:miter lim="800000"/>
            <a:headEnd/>
            <a:tailEnd/>
          </a:ln>
        </p:spPr>
      </p:pic>
      <p:pic>
        <p:nvPicPr>
          <p:cNvPr id="16" name="Picture 15">
            <a:extLst>
              <a:ext uri="{FF2B5EF4-FFF2-40B4-BE49-F238E27FC236}">
                <a16:creationId xmlns:a16="http://schemas.microsoft.com/office/drawing/2014/main" id="{9B64CFA4-0596-334E-9831-8A467356503F}"/>
              </a:ext>
            </a:extLst>
          </p:cNvPr>
          <p:cNvPicPr>
            <a:picLocks noChangeAspect="1"/>
          </p:cNvPicPr>
          <p:nvPr/>
        </p:nvPicPr>
        <p:blipFill>
          <a:blip r:embed="rId7" cstate="print"/>
          <a:srcRect/>
          <a:stretch>
            <a:fillRect/>
          </a:stretch>
        </p:blipFill>
        <p:spPr bwMode="auto">
          <a:xfrm>
            <a:off x="1030562" y="4498027"/>
            <a:ext cx="3198661" cy="1855208"/>
          </a:xfrm>
          <a:prstGeom prst="rect">
            <a:avLst/>
          </a:prstGeom>
          <a:noFill/>
          <a:ln w="9525">
            <a:noFill/>
            <a:miter lim="800000"/>
            <a:headEnd/>
            <a:tailEnd/>
          </a:ln>
        </p:spPr>
      </p:pic>
      <p:sp>
        <p:nvSpPr>
          <p:cNvPr id="17" name="TextBox 16">
            <a:extLst>
              <a:ext uri="{FF2B5EF4-FFF2-40B4-BE49-F238E27FC236}">
                <a16:creationId xmlns:a16="http://schemas.microsoft.com/office/drawing/2014/main" id="{46ECC453-A8A3-BE45-834E-13098DA0A27A}"/>
              </a:ext>
            </a:extLst>
          </p:cNvPr>
          <p:cNvSpPr txBox="1"/>
          <p:nvPr/>
        </p:nvSpPr>
        <p:spPr>
          <a:xfrm>
            <a:off x="-62042" y="6478279"/>
            <a:ext cx="886620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lgn="ctr">
              <a:spcBef>
                <a:spcPts val="600"/>
              </a:spcBef>
              <a:spcAft>
                <a:spcPts val="600"/>
              </a:spcAft>
            </a:pPr>
            <a:r>
              <a:rPr lang="en-GB" sz="1200" b="0" i="1" dirty="0">
                <a:effectLst/>
                <a:latin typeface="Times New Roman" panose="02020603050405020304" pitchFamily="18" charset="0"/>
                <a:ea typeface="Times New Roman" panose="02020603050405020304" pitchFamily="18" charset="0"/>
              </a:rPr>
              <a:t>Figure 3.1: (a) Commercial (Residential) Applications of Christmas lights, (b) one strand or string of lights</a:t>
            </a:r>
            <a:endParaRPr lang="en-US"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53583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7CA3D-9F4D-CA4A-A1EF-1D03E89518A6}"/>
              </a:ext>
            </a:extLst>
          </p:cNvPr>
          <p:cNvSpPr>
            <a:spLocks noGrp="1"/>
          </p:cNvSpPr>
          <p:nvPr>
            <p:ph type="title"/>
          </p:nvPr>
        </p:nvSpPr>
        <p:spPr/>
        <p:txBody>
          <a:bodyPr/>
          <a:lstStyle/>
          <a:p>
            <a:r>
              <a:rPr lang="en-US" sz="2800" b="1" dirty="0">
                <a:effectLst/>
                <a:latin typeface="Times New Roman" panose="02020603050405020304" pitchFamily="18" charset="0"/>
                <a:ea typeface="Times New Roman" panose="02020603050405020304" pitchFamily="18" charset="0"/>
              </a:rPr>
              <a:t>Series Connected Strands - model</a:t>
            </a:r>
            <a:endParaRPr lang="en-US" sz="3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39B999-7520-3B4B-B072-5A8501692414}"/>
                  </a:ext>
                </a:extLst>
              </p:cNvPr>
              <p:cNvSpPr txBox="1"/>
              <p:nvPr/>
            </p:nvSpPr>
            <p:spPr>
              <a:xfrm>
                <a:off x="121534" y="1259688"/>
                <a:ext cx="9022466"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dirty="0">
                    <a:effectLst/>
                    <a:latin typeface="Times New Roman" panose="02020603050405020304" pitchFamily="18" charset="0"/>
                    <a:ea typeface="Times New Roman" panose="02020603050405020304" pitchFamily="18" charset="0"/>
                  </a:rPr>
                  <a:t>The Christmas lights are connected in series; the elements are connected one after the other. Only the lead to the 1</a:t>
                </a:r>
                <a:r>
                  <a:rPr lang="en-US" sz="2400" baseline="30000" dirty="0">
                    <a:effectLst/>
                    <a:latin typeface="Times New Roman" panose="02020603050405020304" pitchFamily="18" charset="0"/>
                    <a:ea typeface="Times New Roman" panose="02020603050405020304" pitchFamily="18" charset="0"/>
                  </a:rPr>
                  <a:t>st</a:t>
                </a:r>
                <a:r>
                  <a:rPr lang="en-US" sz="2400" dirty="0">
                    <a:effectLst/>
                    <a:latin typeface="Times New Roman" panose="02020603050405020304" pitchFamily="18" charset="0"/>
                    <a:ea typeface="Times New Roman" panose="02020603050405020304" pitchFamily="18" charset="0"/>
                  </a:rPr>
                  <a:t> element and the return lead from the last element are connected to the voltage source </a:t>
                </a:r>
                <a14:m>
                  <m:oMath xmlns:m="http://schemas.openxmlformats.org/officeDocument/2006/math">
                    <m:sSub>
                      <m:sSubPr>
                        <m:ctrlPr>
                          <a:rPr lang="en-US"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dirty="0">
                    <a:effectLst/>
                  </a:rPr>
                  <a:t> </a:t>
                </a:r>
                <a:endParaRPr lang="en-US" dirty="0"/>
              </a:p>
            </p:txBody>
          </p:sp>
        </mc:Choice>
        <mc:Fallback xmlns="">
          <p:sp>
            <p:nvSpPr>
              <p:cNvPr id="8" name="TextBox 7">
                <a:extLst>
                  <a:ext uri="{FF2B5EF4-FFF2-40B4-BE49-F238E27FC236}">
                    <a16:creationId xmlns:a16="http://schemas.microsoft.com/office/drawing/2014/main" id="{6839B999-7520-3B4B-B072-5A8501692414}"/>
                  </a:ext>
                </a:extLst>
              </p:cNvPr>
              <p:cNvSpPr txBox="1">
                <a:spLocks noRot="1" noChangeAspect="1" noMove="1" noResize="1" noEditPoints="1" noAdjustHandles="1" noChangeArrowheads="1" noChangeShapeType="1" noTextEdit="1"/>
              </p:cNvSpPr>
              <p:nvPr/>
            </p:nvSpPr>
            <p:spPr>
              <a:xfrm>
                <a:off x="121534" y="1259688"/>
                <a:ext cx="9022466" cy="1200329"/>
              </a:xfrm>
              <a:prstGeom prst="rect">
                <a:avLst/>
              </a:prstGeom>
              <a:blipFill>
                <a:blip r:embed="rId2"/>
                <a:stretch>
                  <a:fillRect l="-1125" t="-4211" r="-1828" b="-11579"/>
                </a:stretch>
              </a:blipFill>
              <a:ln w="12700" cap="flat">
                <a:noFill/>
                <a:miter lim="400000"/>
              </a:ln>
              <a:effectLst/>
            </p:spPr>
            <p:txBody>
              <a:bodyPr/>
              <a:lstStyle/>
              <a:p>
                <a:r>
                  <a:rPr lang="en-US">
                    <a:noFill/>
                  </a:rPr>
                  <a:t> </a:t>
                </a:r>
              </a:p>
            </p:txBody>
          </p:sp>
        </mc:Fallback>
      </mc:AlternateContent>
      <p:pic>
        <p:nvPicPr>
          <p:cNvPr id="9" name="Picture 8" descr="Diagram, schematic&#10;&#10;Description automatically generated">
            <a:extLst>
              <a:ext uri="{FF2B5EF4-FFF2-40B4-BE49-F238E27FC236}">
                <a16:creationId xmlns:a16="http://schemas.microsoft.com/office/drawing/2014/main" id="{28879EC5-BC19-304F-A006-BE4425B796BF}"/>
              </a:ext>
            </a:extLst>
          </p:cNvPr>
          <p:cNvPicPr>
            <a:picLocks noChangeAspect="1"/>
          </p:cNvPicPr>
          <p:nvPr/>
        </p:nvPicPr>
        <p:blipFill>
          <a:blip r:embed="rId3"/>
          <a:stretch>
            <a:fillRect/>
          </a:stretch>
        </p:blipFill>
        <p:spPr>
          <a:xfrm>
            <a:off x="5042783" y="2745600"/>
            <a:ext cx="2637675" cy="2127342"/>
          </a:xfrm>
          <a:prstGeom prst="rect">
            <a:avLst/>
          </a:prstGeom>
        </p:spPr>
      </p:pic>
      <p:pic>
        <p:nvPicPr>
          <p:cNvPr id="10" name="Picture 9">
            <a:extLst>
              <a:ext uri="{FF2B5EF4-FFF2-40B4-BE49-F238E27FC236}">
                <a16:creationId xmlns:a16="http://schemas.microsoft.com/office/drawing/2014/main" id="{C5D29D9B-7C26-0742-B971-6F008FF89004}"/>
              </a:ext>
            </a:extLst>
          </p:cNvPr>
          <p:cNvPicPr>
            <a:picLocks noChangeAspect="1"/>
          </p:cNvPicPr>
          <p:nvPr/>
        </p:nvPicPr>
        <p:blipFill>
          <a:blip r:embed="rId4" cstate="print"/>
          <a:srcRect/>
          <a:stretch>
            <a:fillRect/>
          </a:stretch>
        </p:blipFill>
        <p:spPr bwMode="auto">
          <a:xfrm>
            <a:off x="717167" y="3106516"/>
            <a:ext cx="3149538" cy="1766426"/>
          </a:xfrm>
          <a:prstGeom prst="rect">
            <a:avLst/>
          </a:prstGeom>
          <a:noFill/>
          <a:ln w="9525">
            <a:noFill/>
            <a:miter lim="800000"/>
            <a:headEnd/>
            <a:tailEnd/>
          </a:ln>
        </p:spPr>
      </p:pic>
      <p:sp>
        <p:nvSpPr>
          <p:cNvPr id="11" name="Right Arrow 10">
            <a:extLst>
              <a:ext uri="{FF2B5EF4-FFF2-40B4-BE49-F238E27FC236}">
                <a16:creationId xmlns:a16="http://schemas.microsoft.com/office/drawing/2014/main" id="{D28B4A15-5CAA-4046-8038-AF330804C129}"/>
              </a:ext>
            </a:extLst>
          </p:cNvPr>
          <p:cNvSpPr/>
          <p:nvPr/>
        </p:nvSpPr>
        <p:spPr>
          <a:xfrm>
            <a:off x="4101218" y="3553428"/>
            <a:ext cx="941565" cy="381964"/>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13" name="TextBox 12">
            <a:extLst>
              <a:ext uri="{FF2B5EF4-FFF2-40B4-BE49-F238E27FC236}">
                <a16:creationId xmlns:a16="http://schemas.microsoft.com/office/drawing/2014/main" id="{95E9D4F4-0747-8944-BAE2-BA09DE9B0D3D}"/>
              </a:ext>
            </a:extLst>
          </p:cNvPr>
          <p:cNvSpPr txBox="1"/>
          <p:nvPr/>
        </p:nvSpPr>
        <p:spPr>
          <a:xfrm>
            <a:off x="573523" y="5352894"/>
            <a:ext cx="8819909"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2400" i="1" dirty="0">
                <a:effectLst/>
                <a:latin typeface="Times New Roman" panose="02020603050405020304" pitchFamily="18" charset="0"/>
                <a:ea typeface="Times New Roman" panose="02020603050405020304" pitchFamily="18" charset="0"/>
              </a:rPr>
              <a:t>Schematic Representation of Christmas light chain, (b) Simplified circuit model of Christmas lights connected in series</a:t>
            </a:r>
            <a:r>
              <a:rPr lang="en-US" dirty="0">
                <a:effectLst/>
              </a:rPr>
              <a:t> </a:t>
            </a:r>
            <a:endParaRPr lang="en-US" dirty="0"/>
          </a:p>
        </p:txBody>
      </p:sp>
    </p:spTree>
    <p:extLst>
      <p:ext uri="{BB962C8B-B14F-4D97-AF65-F5344CB8AC3E}">
        <p14:creationId xmlns:p14="http://schemas.microsoft.com/office/powerpoint/2010/main" val="398145820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7CA3D-9F4D-CA4A-A1EF-1D03E89518A6}"/>
              </a:ext>
            </a:extLst>
          </p:cNvPr>
          <p:cNvSpPr>
            <a:spLocks noGrp="1"/>
          </p:cNvSpPr>
          <p:nvPr>
            <p:ph type="title"/>
          </p:nvPr>
        </p:nvSpPr>
        <p:spPr/>
        <p:txBody>
          <a:bodyPr/>
          <a:lstStyle/>
          <a:p>
            <a:r>
              <a:rPr lang="en-US" sz="2800" b="1" dirty="0">
                <a:effectLst/>
                <a:latin typeface="Times New Roman" panose="02020603050405020304" pitchFamily="18" charset="0"/>
                <a:ea typeface="Times New Roman" panose="02020603050405020304" pitchFamily="18" charset="0"/>
              </a:rPr>
              <a:t>Parallel Connected Strands - model</a:t>
            </a:r>
            <a:endParaRPr lang="en-US" sz="3600" dirty="0"/>
          </a:p>
        </p:txBody>
      </p:sp>
      <p:sp>
        <p:nvSpPr>
          <p:cNvPr id="8" name="TextBox 7">
            <a:extLst>
              <a:ext uri="{FF2B5EF4-FFF2-40B4-BE49-F238E27FC236}">
                <a16:creationId xmlns:a16="http://schemas.microsoft.com/office/drawing/2014/main" id="{6839B999-7520-3B4B-B072-5A8501692414}"/>
              </a:ext>
            </a:extLst>
          </p:cNvPr>
          <p:cNvSpPr txBox="1"/>
          <p:nvPr/>
        </p:nvSpPr>
        <p:spPr>
          <a:xfrm>
            <a:off x="121534" y="1259688"/>
            <a:ext cx="9022466"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When Christmas lights are connected in parallel configuration, then each light has its own closed-loop circuit as shown in the fifty lights example of Fig. 2.92(a). </a:t>
            </a:r>
          </a:p>
        </p:txBody>
      </p:sp>
      <p:sp>
        <p:nvSpPr>
          <p:cNvPr id="13" name="TextBox 12">
            <a:extLst>
              <a:ext uri="{FF2B5EF4-FFF2-40B4-BE49-F238E27FC236}">
                <a16:creationId xmlns:a16="http://schemas.microsoft.com/office/drawing/2014/main" id="{95E9D4F4-0747-8944-BAE2-BA09DE9B0D3D}"/>
              </a:ext>
            </a:extLst>
          </p:cNvPr>
          <p:cNvSpPr txBox="1"/>
          <p:nvPr/>
        </p:nvSpPr>
        <p:spPr>
          <a:xfrm>
            <a:off x="324091" y="5880584"/>
            <a:ext cx="8819909"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2400" i="1" dirty="0">
                <a:effectLst/>
                <a:latin typeface="Times New Roman" panose="02020603050405020304" pitchFamily="18" charset="0"/>
                <a:ea typeface="Times New Roman" panose="02020603050405020304" pitchFamily="18" charset="0"/>
              </a:rPr>
              <a:t>Schematic Representation of parallel strand Christmas light chain, Simplified circuit model of Christmas lights connected in series</a:t>
            </a:r>
            <a:r>
              <a:rPr lang="en-US" dirty="0">
                <a:effectLst/>
              </a:rPr>
              <a:t> </a:t>
            </a:r>
            <a:endParaRPr lang="en-US" dirty="0"/>
          </a:p>
        </p:txBody>
      </p:sp>
      <p:pic>
        <p:nvPicPr>
          <p:cNvPr id="2" name="Picture 1" descr="A screenshot of a video game&#10;&#10;Description automatically generated">
            <a:extLst>
              <a:ext uri="{FF2B5EF4-FFF2-40B4-BE49-F238E27FC236}">
                <a16:creationId xmlns:a16="http://schemas.microsoft.com/office/drawing/2014/main" id="{ACC42927-D674-AC7E-2523-2F4F913F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 y="2498577"/>
            <a:ext cx="3943889" cy="872172"/>
          </a:xfrm>
          <a:prstGeom prst="rect">
            <a:avLst/>
          </a:prstGeom>
        </p:spPr>
      </p:pic>
      <p:pic>
        <p:nvPicPr>
          <p:cNvPr id="4" name="Picture 3" descr="A black line drawing of a circuit&#10;&#10;Description automatically generated">
            <a:extLst>
              <a:ext uri="{FF2B5EF4-FFF2-40B4-BE49-F238E27FC236}">
                <a16:creationId xmlns:a16="http://schemas.microsoft.com/office/drawing/2014/main" id="{8E757912-3A45-7DC2-905F-051459C99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4" y="3409309"/>
            <a:ext cx="3517028" cy="1318886"/>
          </a:xfrm>
          <a:prstGeom prst="rect">
            <a:avLst/>
          </a:prstGeom>
        </p:spPr>
      </p:pic>
      <p:sp>
        <p:nvSpPr>
          <p:cNvPr id="7" name="Rectangle 2">
            <a:extLst>
              <a:ext uri="{FF2B5EF4-FFF2-40B4-BE49-F238E27FC236}">
                <a16:creationId xmlns:a16="http://schemas.microsoft.com/office/drawing/2014/main" id="{F59FA85E-0DAD-5E8D-2BE4-AF243405B511}"/>
              </a:ext>
            </a:extLst>
          </p:cNvPr>
          <p:cNvSpPr>
            <a:spLocks noChangeArrowheads="1"/>
          </p:cNvSpPr>
          <p:nvPr/>
        </p:nvSpPr>
        <p:spPr bwMode="auto">
          <a:xfrm>
            <a:off x="1967696" y="28515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21E91973-4434-B597-75B1-F1AE5698261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178609" y="2516961"/>
            <a:ext cx="1961704" cy="17425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diagram, sketch, text, line&#10;&#10;Description automatically generated">
            <a:extLst>
              <a:ext uri="{FF2B5EF4-FFF2-40B4-BE49-F238E27FC236}">
                <a16:creationId xmlns:a16="http://schemas.microsoft.com/office/drawing/2014/main" id="{5FF8F69A-3B3D-77D1-C43D-FDFCD191D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408" y="4316424"/>
            <a:ext cx="2872105" cy="1273810"/>
          </a:xfrm>
          <a:prstGeom prst="rect">
            <a:avLst/>
          </a:prstGeom>
        </p:spPr>
      </p:pic>
      <p:pic>
        <p:nvPicPr>
          <p:cNvPr id="16" name="Picture 15" descr="A picture containing screenshot, text, colorfulness, multimedia software&#10;&#10;Description automatically generated">
            <a:extLst>
              <a:ext uri="{FF2B5EF4-FFF2-40B4-BE49-F238E27FC236}">
                <a16:creationId xmlns:a16="http://schemas.microsoft.com/office/drawing/2014/main" id="{769B06B4-0CFE-B6C7-5AF5-367818C1F7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3499" y="2544619"/>
            <a:ext cx="2438400" cy="1481455"/>
          </a:xfrm>
          <a:prstGeom prst="rect">
            <a:avLst/>
          </a:prstGeom>
        </p:spPr>
      </p:pic>
      <p:pic>
        <p:nvPicPr>
          <p:cNvPr id="17" name="Picture 16">
            <a:extLst>
              <a:ext uri="{FF2B5EF4-FFF2-40B4-BE49-F238E27FC236}">
                <a16:creationId xmlns:a16="http://schemas.microsoft.com/office/drawing/2014/main" id="{C3F3DFFF-7ED3-2FCC-B207-677EED37D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3624" y="4540130"/>
            <a:ext cx="3120376" cy="846664"/>
          </a:xfrm>
          <a:prstGeom prst="rect">
            <a:avLst/>
          </a:prstGeom>
        </p:spPr>
      </p:pic>
    </p:spTree>
    <p:extLst>
      <p:ext uri="{BB962C8B-B14F-4D97-AF65-F5344CB8AC3E}">
        <p14:creationId xmlns:p14="http://schemas.microsoft.com/office/powerpoint/2010/main" val="95646279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7CA3D-9F4D-CA4A-A1EF-1D03E89518A6}"/>
              </a:ext>
            </a:extLst>
          </p:cNvPr>
          <p:cNvSpPr>
            <a:spLocks noGrp="1"/>
          </p:cNvSpPr>
          <p:nvPr>
            <p:ph type="title"/>
          </p:nvPr>
        </p:nvSpPr>
        <p:spPr/>
        <p:txBody>
          <a:bodyPr/>
          <a:lstStyle/>
          <a:p>
            <a:r>
              <a:rPr lang="en-US" b="1" dirty="0"/>
              <a:t>Example of 50 Lights</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3D9213-8C7F-A24C-B5A9-E8FFDA277FA0}"/>
                  </a:ext>
                </a:extLst>
              </p:cNvPr>
              <p:cNvSpPr txBox="1"/>
              <p:nvPr/>
            </p:nvSpPr>
            <p:spPr>
              <a:xfrm>
                <a:off x="329878" y="1143000"/>
                <a:ext cx="8814122"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As a numerical example, consider a Christmas lights circuit in which a total of 50 bulbs are connected in series to a voltage source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=120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23D9213-8C7F-A24C-B5A9-E8FFDA277FA0}"/>
                  </a:ext>
                </a:extLst>
              </p:cNvPr>
              <p:cNvSpPr txBox="1">
                <a:spLocks noRot="1" noChangeAspect="1" noMove="1" noResize="1" noEditPoints="1" noAdjustHandles="1" noChangeArrowheads="1" noChangeShapeType="1" noTextEdit="1"/>
              </p:cNvSpPr>
              <p:nvPr/>
            </p:nvSpPr>
            <p:spPr>
              <a:xfrm>
                <a:off x="329878" y="1143000"/>
                <a:ext cx="8814122" cy="1200329"/>
              </a:xfrm>
              <a:prstGeom prst="rect">
                <a:avLst/>
              </a:prstGeom>
              <a:blipFill>
                <a:blip r:embed="rId2"/>
                <a:stretch>
                  <a:fillRect l="-1007" t="-5263" r="-1727" b="-7368"/>
                </a:stretch>
              </a:blipFill>
              <a:ln w="12700" cap="flat">
                <a:noFill/>
                <a:miter lim="400000"/>
              </a:ln>
              <a:effec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AF958779-7147-E64B-B4D5-0A5184D1DE72}"/>
              </a:ext>
            </a:extLst>
          </p:cNvPr>
          <p:cNvPicPr>
            <a:picLocks noChangeAspect="1"/>
          </p:cNvPicPr>
          <p:nvPr/>
        </p:nvPicPr>
        <p:blipFill>
          <a:blip r:embed="rId3" cstate="print"/>
          <a:srcRect/>
          <a:stretch>
            <a:fillRect/>
          </a:stretch>
        </p:blipFill>
        <p:spPr bwMode="auto">
          <a:xfrm>
            <a:off x="2272352" y="2395268"/>
            <a:ext cx="4701240" cy="2338778"/>
          </a:xfrm>
          <a:prstGeom prst="rect">
            <a:avLst/>
          </a:prstGeom>
          <a:noFill/>
          <a:ln w="9525">
            <a:noFill/>
            <a:miter lim="800000"/>
            <a:headEnd/>
            <a:tailEnd/>
          </a:ln>
        </p:spPr>
      </p:pic>
      <p:sp>
        <p:nvSpPr>
          <p:cNvPr id="10" name="TextBox 9">
            <a:extLst>
              <a:ext uri="{FF2B5EF4-FFF2-40B4-BE49-F238E27FC236}">
                <a16:creationId xmlns:a16="http://schemas.microsoft.com/office/drawing/2014/main" id="{69611851-2D32-F246-9DCD-C7A2A7AA2999}"/>
              </a:ext>
            </a:extLst>
          </p:cNvPr>
          <p:cNvSpPr txBox="1"/>
          <p:nvPr/>
        </p:nvSpPr>
        <p:spPr>
          <a:xfrm>
            <a:off x="1584769" y="5365526"/>
            <a:ext cx="6797231"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2400" i="1" dirty="0">
                <a:effectLst/>
                <a:latin typeface="Times New Roman" panose="02020603050405020304" pitchFamily="18" charset="0"/>
                <a:ea typeface="Times New Roman" panose="02020603050405020304" pitchFamily="18" charset="0"/>
              </a:rPr>
              <a:t>Christmas lights schematic with 50 light bulbs</a:t>
            </a:r>
            <a:r>
              <a:rPr lang="en-US" dirty="0">
                <a:effectLst/>
              </a:rPr>
              <a:t> </a:t>
            </a:r>
            <a:endParaRPr lang="en-US" dirty="0"/>
          </a:p>
        </p:txBody>
      </p:sp>
      <p:sp>
        <p:nvSpPr>
          <p:cNvPr id="12" name="TextBox 11">
            <a:extLst>
              <a:ext uri="{FF2B5EF4-FFF2-40B4-BE49-F238E27FC236}">
                <a16:creationId xmlns:a16="http://schemas.microsoft.com/office/drawing/2014/main" id="{0814D8B2-844F-024F-AAD4-5C989C8C1EA0}"/>
              </a:ext>
            </a:extLst>
          </p:cNvPr>
          <p:cNvSpPr txBox="1"/>
          <p:nvPr/>
        </p:nvSpPr>
        <p:spPr>
          <a:xfrm>
            <a:off x="460094" y="5997006"/>
            <a:ext cx="4647234"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solidFill>
                  <a:srgbClr val="FF0000"/>
                </a:solidFill>
                <a:latin typeface="Times New Roman" panose="02020603050405020304" pitchFamily="18" charset="0"/>
              </a:rPr>
              <a:t>What is the current I?</a:t>
            </a:r>
            <a:endParaRPr lang="en-US" dirty="0"/>
          </a:p>
        </p:txBody>
      </p:sp>
    </p:spTree>
    <p:extLst>
      <p:ext uri="{BB962C8B-B14F-4D97-AF65-F5344CB8AC3E}">
        <p14:creationId xmlns:p14="http://schemas.microsoft.com/office/powerpoint/2010/main" val="243208148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AF0C5E-74D7-4243-854E-36D5B0449939}"/>
                  </a:ext>
                </a:extLst>
              </p:cNvPr>
              <p:cNvSpPr txBox="1"/>
              <p:nvPr/>
            </p:nvSpPr>
            <p:spPr>
              <a:xfrm>
                <a:off x="145648" y="2620908"/>
                <a:ext cx="9005104" cy="41163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𝑅𝐼</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𝑅𝐼</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𝑅𝐼</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Solving for </a:t>
                </a:r>
                <a14:m>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𝐼</m:t>
                    </m:r>
                  </m:oMath>
                </a14:m>
                <a:r>
                  <a:rPr lang="en-GB"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m:t>
                          </m:r>
                        </m:den>
                      </m:f>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50</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m:t>
                          </m:r>
                        </m:den>
                      </m:f>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120</m:t>
                          </m:r>
                        </m:num>
                        <m:den>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50</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228</m:t>
                          </m:r>
                        </m:den>
                      </m:f>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=10.5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𝑚𝐴</m:t>
                      </m:r>
                    </m:oMath>
                  </m:oMathPara>
                </a14:m>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The voltage drop across each bulb is the same and is given by</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𝑏𝑢𝑙𝑏</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𝑅𝐼</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=228</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10.5=2.4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3AF0C5E-74D7-4243-854E-36D5B0449939}"/>
                  </a:ext>
                </a:extLst>
              </p:cNvPr>
              <p:cNvSpPr txBox="1">
                <a:spLocks noRot="1" noChangeAspect="1" noMove="1" noResize="1" noEditPoints="1" noAdjustHandles="1" noChangeArrowheads="1" noChangeShapeType="1" noTextEdit="1"/>
              </p:cNvSpPr>
              <p:nvPr/>
            </p:nvSpPr>
            <p:spPr>
              <a:xfrm>
                <a:off x="145648" y="2620908"/>
                <a:ext cx="9005104" cy="4116383"/>
              </a:xfrm>
              <a:prstGeom prst="rect">
                <a:avLst/>
              </a:prstGeom>
              <a:blipFill>
                <a:blip r:embed="rId2"/>
                <a:stretch>
                  <a:fillRect l="-1127" b="-1538"/>
                </a:stretch>
              </a:blipFill>
              <a:ln w="12700" cap="flat">
                <a:noFill/>
                <a:miter lim="400000"/>
              </a:ln>
              <a:effectLst/>
            </p:spPr>
            <p:txBody>
              <a:bodyPr/>
              <a:lstStyle/>
              <a:p>
                <a:r>
                  <a:rPr lang="en-US">
                    <a:noFill/>
                  </a:rPr>
                  <a:t> </a:t>
                </a:r>
              </a:p>
            </p:txBody>
          </p:sp>
        </mc:Fallback>
      </mc:AlternateContent>
      <p:sp>
        <p:nvSpPr>
          <p:cNvPr id="7" name="Title 5">
            <a:extLst>
              <a:ext uri="{FF2B5EF4-FFF2-40B4-BE49-F238E27FC236}">
                <a16:creationId xmlns:a16="http://schemas.microsoft.com/office/drawing/2014/main" id="{C7E4423A-083C-274E-83B0-DFCC33A4E74A}"/>
              </a:ext>
            </a:extLst>
          </p:cNvPr>
          <p:cNvSpPr txBox="1">
            <a:spLocks/>
          </p:cNvSpPr>
          <p:nvPr/>
        </p:nvSpPr>
        <p:spPr>
          <a:xfrm>
            <a:off x="762000" y="15240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b="1"/>
              <a:t>Example of 50 Lights</a:t>
            </a:r>
            <a:endParaRPr lang="en-US" dirty="0"/>
          </a:p>
        </p:txBody>
      </p:sp>
      <p:sp>
        <p:nvSpPr>
          <p:cNvPr id="9" name="TextBox 8">
            <a:extLst>
              <a:ext uri="{FF2B5EF4-FFF2-40B4-BE49-F238E27FC236}">
                <a16:creationId xmlns:a16="http://schemas.microsoft.com/office/drawing/2014/main" id="{C9F7FADA-18DB-E048-BE12-1E8D3017CAEC}"/>
              </a:ext>
            </a:extLst>
          </p:cNvPr>
          <p:cNvSpPr txBox="1"/>
          <p:nvPr/>
        </p:nvSpPr>
        <p:spPr>
          <a:xfrm>
            <a:off x="138896" y="1135576"/>
            <a:ext cx="1782501"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FF0000"/>
                </a:solidFill>
              </a:rPr>
              <a:t>Solution:</a:t>
            </a:r>
            <a:endParaRPr lang="en-US" dirty="0"/>
          </a:p>
        </p:txBody>
      </p:sp>
      <p:sp>
        <p:nvSpPr>
          <p:cNvPr id="11" name="TextBox 10">
            <a:extLst>
              <a:ext uri="{FF2B5EF4-FFF2-40B4-BE49-F238E27FC236}">
                <a16:creationId xmlns:a16="http://schemas.microsoft.com/office/drawing/2014/main" id="{A038E425-1DF3-6A4D-B994-DD3A3CEC1C2B}"/>
              </a:ext>
            </a:extLst>
          </p:cNvPr>
          <p:cNvSpPr txBox="1"/>
          <p:nvPr/>
        </p:nvSpPr>
        <p:spPr>
          <a:xfrm>
            <a:off x="419100" y="1693576"/>
            <a:ext cx="8458200"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900"/>
              </a:spcAft>
            </a:pPr>
            <a:r>
              <a:rPr lang="en-US" dirty="0">
                <a:latin typeface="Times New Roman" panose="02020603050405020304" pitchFamily="18" charset="0"/>
                <a:ea typeface="Times New Roman" panose="02020603050405020304" pitchFamily="18" charset="0"/>
              </a:rPr>
              <a:t>Since the equivalent circuit represents a </a:t>
            </a:r>
            <a:r>
              <a:rPr lang="en-US" dirty="0">
                <a:solidFill>
                  <a:srgbClr val="FF0000"/>
                </a:solidFill>
                <a:latin typeface="Times New Roman" panose="02020603050405020304" pitchFamily="18" charset="0"/>
                <a:ea typeface="Times New Roman" panose="02020603050405020304" pitchFamily="18" charset="0"/>
              </a:rPr>
              <a:t>single loop circuit</a:t>
            </a:r>
            <a:r>
              <a:rPr lang="en-US" dirty="0">
                <a:latin typeface="Times New Roman" panose="02020603050405020304" pitchFamily="18" charset="0"/>
                <a:ea typeface="Times New Roman" panose="02020603050405020304" pitchFamily="18" charset="0"/>
              </a:rPr>
              <a:t>, we write one the KVL eq.</a:t>
            </a:r>
          </a:p>
        </p:txBody>
      </p:sp>
    </p:spTree>
    <p:extLst>
      <p:ext uri="{BB962C8B-B14F-4D97-AF65-F5344CB8AC3E}">
        <p14:creationId xmlns:p14="http://schemas.microsoft.com/office/powerpoint/2010/main" val="11493664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913" y="1324914"/>
            <a:ext cx="8248454" cy="400110"/>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rPr>
              <a:t>Ohm’s Law is also known as the </a:t>
            </a:r>
            <a:r>
              <a:rPr lang="en-US" sz="2000" i="1" dirty="0" err="1">
                <a:latin typeface="Times New Roman" panose="02020603050405020304" pitchFamily="18" charset="0"/>
                <a:ea typeface="Times New Roman" panose="02020603050405020304" pitchFamily="18" charset="0"/>
              </a:rPr>
              <a:t>i</a:t>
            </a:r>
            <a:r>
              <a:rPr lang="en-US" sz="2000" i="1" dirty="0">
                <a:latin typeface="Times New Roman" panose="02020603050405020304" pitchFamily="18" charset="0"/>
                <a:ea typeface="Times New Roman" panose="02020603050405020304" pitchFamily="18" charset="0"/>
              </a:rPr>
              <a:t>-v </a:t>
            </a:r>
            <a:r>
              <a:rPr lang="en-US" sz="2000" dirty="0">
                <a:latin typeface="Times New Roman" panose="02020603050405020304" pitchFamily="18" charset="0"/>
                <a:ea typeface="Times New Roman" panose="02020603050405020304" pitchFamily="18" charset="0"/>
              </a:rPr>
              <a:t>characteristic of the circuit. </a:t>
            </a:r>
            <a:endParaRPr lang="en-US" sz="2000" dirty="0"/>
          </a:p>
        </p:txBody>
      </p:sp>
      <p:sp>
        <p:nvSpPr>
          <p:cNvPr id="5" name="Rectangle 4"/>
          <p:cNvSpPr/>
          <p:nvPr/>
        </p:nvSpPr>
        <p:spPr>
          <a:xfrm>
            <a:off x="3236644" y="385147"/>
            <a:ext cx="2225289"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Ohm's Law</a:t>
            </a:r>
            <a:endParaRPr lang="en-US" sz="3200" dirty="0"/>
          </a:p>
        </p:txBody>
      </p:sp>
      <p:sp>
        <p:nvSpPr>
          <p:cNvPr id="9" name="Rectangle 8"/>
          <p:cNvSpPr/>
          <p:nvPr/>
        </p:nvSpPr>
        <p:spPr>
          <a:xfrm>
            <a:off x="4775470" y="5369091"/>
            <a:ext cx="3027505" cy="399405"/>
          </a:xfrm>
          <a:prstGeom prst="rect">
            <a:avLst/>
          </a:prstGeom>
        </p:spPr>
        <p:txBody>
          <a:bodyPr wrap="square">
            <a:spAutoFit/>
          </a:bodyPr>
          <a:lstStyle/>
          <a:p>
            <a:pPr marL="0" marR="0">
              <a:lnSpc>
                <a:spcPct val="107000"/>
              </a:lnSpc>
              <a:spcBef>
                <a:spcPts val="0"/>
              </a:spcBef>
              <a:spcAft>
                <a:spcPts val="800"/>
              </a:spcAft>
            </a:pPr>
            <a:r>
              <a:rPr lang="en-US" sz="2000" b="1" i="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Linear </a:t>
            </a:r>
            <a:r>
              <a:rPr lang="en-US" sz="2000" b="1" i="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i</a:t>
            </a:r>
            <a:r>
              <a:rPr lang="en-US" sz="2000" b="1" i="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-v  relationship </a:t>
            </a:r>
            <a:endParaRPr lang="en-US" sz="2000" b="1" i="1" dirty="0">
              <a:solidFill>
                <a:srgbClr val="FF0000"/>
              </a:solidFill>
            </a:endParaRPr>
          </a:p>
        </p:txBody>
      </p:sp>
      <p:pic>
        <p:nvPicPr>
          <p:cNvPr id="16" name="Picture 15">
            <a:extLst>
              <a:ext uri="{FF2B5EF4-FFF2-40B4-BE49-F238E27FC236}">
                <a16:creationId xmlns:a16="http://schemas.microsoft.com/office/drawing/2014/main" id="{1A9A368A-6B0D-A546-AA7D-81858EC3BE95}"/>
              </a:ext>
            </a:extLst>
          </p:cNvPr>
          <p:cNvPicPr/>
          <p:nvPr/>
        </p:nvPicPr>
        <p:blipFill>
          <a:blip r:embed="rId2"/>
          <a:stretch>
            <a:fillRect/>
          </a:stretch>
        </p:blipFill>
        <p:spPr>
          <a:xfrm>
            <a:off x="4051876" y="1953634"/>
            <a:ext cx="4041089" cy="3386550"/>
          </a:xfrm>
          <a:prstGeom prst="rect">
            <a:avLst/>
          </a:prstGeom>
        </p:spPr>
      </p:pic>
      <p:pic>
        <p:nvPicPr>
          <p:cNvPr id="17" name="Picture 16">
            <a:extLst>
              <a:ext uri="{FF2B5EF4-FFF2-40B4-BE49-F238E27FC236}">
                <a16:creationId xmlns:a16="http://schemas.microsoft.com/office/drawing/2014/main" id="{E26C4403-979F-804B-9BFA-5822F319F5C2}"/>
              </a:ext>
            </a:extLst>
          </p:cNvPr>
          <p:cNvPicPr/>
          <p:nvPr/>
        </p:nvPicPr>
        <p:blipFill>
          <a:blip r:embed="rId3"/>
          <a:stretch>
            <a:fillRect/>
          </a:stretch>
        </p:blipFill>
        <p:spPr>
          <a:xfrm>
            <a:off x="312354" y="2372403"/>
            <a:ext cx="3119411" cy="1614159"/>
          </a:xfrm>
          <a:prstGeom prst="rect">
            <a:avLst/>
          </a:prstGeom>
        </p:spPr>
      </p:pic>
      <p:sp>
        <p:nvSpPr>
          <p:cNvPr id="14" name="Rectangle 13">
            <a:extLst>
              <a:ext uri="{FF2B5EF4-FFF2-40B4-BE49-F238E27FC236}">
                <a16:creationId xmlns:a16="http://schemas.microsoft.com/office/drawing/2014/main" id="{443BFE39-C9C1-D547-A32D-6E7F9FD57129}"/>
              </a:ext>
            </a:extLst>
          </p:cNvPr>
          <p:cNvSpPr/>
          <p:nvPr/>
        </p:nvSpPr>
        <p:spPr>
          <a:xfrm>
            <a:off x="461913" y="4204661"/>
            <a:ext cx="3379076" cy="646331"/>
          </a:xfrm>
          <a:prstGeom prst="rect">
            <a:avLst/>
          </a:prstGeom>
        </p:spPr>
        <p:txBody>
          <a:bodyPr wrap="square">
            <a:spAutoFit/>
          </a:bodyPr>
          <a:lstStyle/>
          <a:p>
            <a:pPr algn="ctr" rtl="0"/>
            <a:r>
              <a:rPr lang="en-US" sz="1800" i="1" dirty="0">
                <a:latin typeface="Times New Roman" panose="02020603050405020304" pitchFamily="18" charset="0"/>
                <a:ea typeface="Times New Roman" panose="02020603050405020304" pitchFamily="18" charset="0"/>
              </a:rPr>
              <a:t> A simple circuit with a variable voltage source</a:t>
            </a:r>
            <a:r>
              <a:rPr lang="en-US" sz="1800" dirty="0"/>
              <a:t> </a:t>
            </a:r>
          </a:p>
        </p:txBody>
      </p:sp>
    </p:spTree>
    <p:extLst>
      <p:ext uri="{BB962C8B-B14F-4D97-AF65-F5344CB8AC3E}">
        <p14:creationId xmlns:p14="http://schemas.microsoft.com/office/powerpoint/2010/main" val="35289240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42DE9F7-4AC3-AC49-BBA8-FA037CEDDCA7}"/>
              </a:ext>
            </a:extLst>
          </p:cNvPr>
          <p:cNvPicPr/>
          <p:nvPr/>
        </p:nvPicPr>
        <p:blipFill>
          <a:blip r:embed="rId2"/>
          <a:stretch>
            <a:fillRect/>
          </a:stretch>
        </p:blipFill>
        <p:spPr>
          <a:xfrm>
            <a:off x="909487" y="1055140"/>
            <a:ext cx="5685414" cy="3276272"/>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FC810CD-7745-814B-95DB-D78FB6E55352}"/>
                  </a:ext>
                </a:extLst>
              </p:cNvPr>
              <p:cNvSpPr/>
              <p:nvPr/>
            </p:nvSpPr>
            <p:spPr>
              <a:xfrm>
                <a:off x="3064014" y="5952837"/>
                <a:ext cx="1217000"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𝑅</m:t>
                      </m:r>
                      <m:r>
                        <a:rPr lang="en-US" i="0">
                          <a:latin typeface="Cambria Math" panose="02040503050406030204" pitchFamily="18" charset="0"/>
                        </a:rPr>
                        <m:t> </m:t>
                      </m:r>
                      <m:r>
                        <a:rPr lang="en-US" i="1">
                          <a:latin typeface="Cambria Math" panose="02040503050406030204" pitchFamily="18" charset="0"/>
                        </a:rPr>
                        <m:t>𝑖</m:t>
                      </m:r>
                    </m:oMath>
                  </m:oMathPara>
                </a14:m>
                <a:endParaRPr lang="en-US" dirty="0"/>
              </a:p>
            </p:txBody>
          </p:sp>
        </mc:Choice>
        <mc:Fallback xmlns="">
          <p:sp>
            <p:nvSpPr>
              <p:cNvPr id="14" name="Rectangle 13">
                <a:extLst>
                  <a:ext uri="{FF2B5EF4-FFF2-40B4-BE49-F238E27FC236}">
                    <a16:creationId xmlns:a16="http://schemas.microsoft.com/office/drawing/2014/main" id="{FFC810CD-7745-814B-95DB-D78FB6E55352}"/>
                  </a:ext>
                </a:extLst>
              </p:cNvPr>
              <p:cNvSpPr>
                <a:spLocks noRot="1" noChangeAspect="1" noMove="1" noResize="1" noEditPoints="1" noAdjustHandles="1" noChangeArrowheads="1" noChangeShapeType="1" noTextEdit="1"/>
              </p:cNvSpPr>
              <p:nvPr/>
            </p:nvSpPr>
            <p:spPr>
              <a:xfrm>
                <a:off x="3064014" y="5952837"/>
                <a:ext cx="1217000" cy="461665"/>
              </a:xfrm>
              <a:prstGeom prst="rect">
                <a:avLst/>
              </a:prstGeom>
              <a:blipFill>
                <a:blip r:embed="rId3"/>
                <a:stretch>
                  <a:fillRect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498B1D6-32AD-3A46-9688-05758B30E44E}"/>
                  </a:ext>
                </a:extLst>
              </p:cNvPr>
              <p:cNvSpPr/>
              <p:nvPr/>
            </p:nvSpPr>
            <p:spPr>
              <a:xfrm>
                <a:off x="634776" y="100669"/>
                <a:ext cx="8103475" cy="830997"/>
              </a:xfrm>
              <a:prstGeom prst="rect">
                <a:avLst/>
              </a:prstGeom>
            </p:spPr>
            <p:txBody>
              <a:bodyPr wrap="square">
                <a:spAutoFit/>
              </a:bodyPr>
              <a:lstStyle/>
              <a:p>
                <a:r>
                  <a:rPr lang="en-US" i="1" dirty="0">
                    <a:latin typeface="Times New Roman" panose="02020603050405020304" pitchFamily="18" charset="0"/>
                    <a:ea typeface="Times New Roman" panose="02020603050405020304" pitchFamily="18" charset="0"/>
                  </a:rPr>
                  <a:t>Common sign convention for a voltage drop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𝑣</m:t>
                    </m:r>
                  </m:oMath>
                </a14:m>
                <a:r>
                  <a:rPr lang="en-US" i="1" dirty="0">
                    <a:latin typeface="Times New Roman" panose="02020603050405020304" pitchFamily="18" charset="0"/>
                    <a:ea typeface="Times New Roman" panose="02020603050405020304" pitchFamily="18" charset="0"/>
                  </a:rPr>
                  <a:t>” across resistor R in the presence of assigned current flow</a:t>
                </a:r>
                <a:r>
                  <a:rPr lang="en-US" dirty="0">
                    <a:effectLst/>
                  </a:rPr>
                  <a:t> </a:t>
                </a:r>
                <a:endParaRPr lang="en-US" dirty="0"/>
              </a:p>
            </p:txBody>
          </p:sp>
        </mc:Choice>
        <mc:Fallback xmlns="">
          <p:sp>
            <p:nvSpPr>
              <p:cNvPr id="17" name="Rectangle 16">
                <a:extLst>
                  <a:ext uri="{FF2B5EF4-FFF2-40B4-BE49-F238E27FC236}">
                    <a16:creationId xmlns:a16="http://schemas.microsoft.com/office/drawing/2014/main" id="{1498B1D6-32AD-3A46-9688-05758B30E44E}"/>
                  </a:ext>
                </a:extLst>
              </p:cNvPr>
              <p:cNvSpPr>
                <a:spLocks noRot="1" noChangeAspect="1" noMove="1" noResize="1" noEditPoints="1" noAdjustHandles="1" noChangeArrowheads="1" noChangeShapeType="1" noTextEdit="1"/>
              </p:cNvSpPr>
              <p:nvPr/>
            </p:nvSpPr>
            <p:spPr>
              <a:xfrm>
                <a:off x="634776" y="100669"/>
                <a:ext cx="8103475" cy="830997"/>
              </a:xfrm>
              <a:prstGeom prst="rect">
                <a:avLst/>
              </a:prstGeom>
              <a:blipFill>
                <a:blip r:embed="rId4"/>
                <a:stretch>
                  <a:fillRect l="-1095" t="-6061" r="-1252" b="-16667"/>
                </a:stretch>
              </a:blipFill>
            </p:spPr>
            <p:txBody>
              <a:bodyPr/>
              <a:lstStyle/>
              <a:p>
                <a:r>
                  <a:rPr lang="en-US">
                    <a:noFill/>
                  </a:rPr>
                  <a:t> </a:t>
                </a:r>
              </a:p>
            </p:txBody>
          </p:sp>
        </mc:Fallback>
      </mc:AlternateContent>
      <p:sp>
        <p:nvSpPr>
          <p:cNvPr id="2" name="Rounded Rectangle 1">
            <a:extLst>
              <a:ext uri="{FF2B5EF4-FFF2-40B4-BE49-F238E27FC236}">
                <a16:creationId xmlns:a16="http://schemas.microsoft.com/office/drawing/2014/main" id="{B5FF907D-EB4D-6FCC-4452-8F64E975400D}"/>
              </a:ext>
            </a:extLst>
          </p:cNvPr>
          <p:cNvSpPr/>
          <p:nvPr/>
        </p:nvSpPr>
        <p:spPr>
          <a:xfrm>
            <a:off x="2658515" y="5720620"/>
            <a:ext cx="2027998" cy="926101"/>
          </a:xfrm>
          <a:prstGeom prst="roundRect">
            <a:avLst/>
          </a:prstGeom>
          <a:solidFill>
            <a:schemeClr val="accent2">
              <a:lumMod val="40000"/>
              <a:lumOff val="60000"/>
              <a:alpha val="28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0E775BCA-FEE5-4D42-A508-E16DEBBF1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664" y="4537712"/>
            <a:ext cx="2425700" cy="1066800"/>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F0E6870-CCE1-8658-1B8C-6BB686B5D33B}"/>
                  </a:ext>
                </a:extLst>
              </p14:cNvPr>
              <p14:cNvContentPartPr/>
              <p14:nvPr/>
            </p14:nvContentPartPr>
            <p14:xfrm>
              <a:off x="2576371" y="5078123"/>
              <a:ext cx="94320" cy="360"/>
            </p14:xfrm>
          </p:contentPart>
        </mc:Choice>
        <mc:Fallback xmlns="">
          <p:pic>
            <p:nvPicPr>
              <p:cNvPr id="4" name="Ink 3">
                <a:extLst>
                  <a:ext uri="{FF2B5EF4-FFF2-40B4-BE49-F238E27FC236}">
                    <a16:creationId xmlns:a16="http://schemas.microsoft.com/office/drawing/2014/main" id="{BF0E6870-CCE1-8658-1B8C-6BB686B5D33B}"/>
                  </a:ext>
                </a:extLst>
              </p:cNvPr>
              <p:cNvPicPr/>
              <p:nvPr/>
            </p:nvPicPr>
            <p:blipFill>
              <a:blip r:embed="rId7"/>
              <a:stretch>
                <a:fillRect/>
              </a:stretch>
            </p:blipFill>
            <p:spPr>
              <a:xfrm>
                <a:off x="2513731" y="5015123"/>
                <a:ext cx="219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7CBEE54-807F-CF3F-B0D8-27500CC3463F}"/>
                  </a:ext>
                </a:extLst>
              </p14:cNvPr>
              <p14:cNvContentPartPr/>
              <p14:nvPr/>
            </p14:nvContentPartPr>
            <p14:xfrm>
              <a:off x="4667611" y="5077043"/>
              <a:ext cx="56880" cy="51480"/>
            </p14:xfrm>
          </p:contentPart>
        </mc:Choice>
        <mc:Fallback xmlns="">
          <p:pic>
            <p:nvPicPr>
              <p:cNvPr id="5" name="Ink 4">
                <a:extLst>
                  <a:ext uri="{FF2B5EF4-FFF2-40B4-BE49-F238E27FC236}">
                    <a16:creationId xmlns:a16="http://schemas.microsoft.com/office/drawing/2014/main" id="{F7CBEE54-807F-CF3F-B0D8-27500CC3463F}"/>
                  </a:ext>
                </a:extLst>
              </p:cNvPr>
              <p:cNvPicPr/>
              <p:nvPr/>
            </p:nvPicPr>
            <p:blipFill>
              <a:blip r:embed="rId9"/>
              <a:stretch>
                <a:fillRect/>
              </a:stretch>
            </p:blipFill>
            <p:spPr>
              <a:xfrm>
                <a:off x="4604611" y="5014403"/>
                <a:ext cx="182520" cy="177120"/>
              </a:xfrm>
              <a:prstGeom prst="rect">
                <a:avLst/>
              </a:prstGeom>
            </p:spPr>
          </p:pic>
        </mc:Fallback>
      </mc:AlternateContent>
      <p:sp>
        <p:nvSpPr>
          <p:cNvPr id="6" name="Rectangle 5">
            <a:extLst>
              <a:ext uri="{FF2B5EF4-FFF2-40B4-BE49-F238E27FC236}">
                <a16:creationId xmlns:a16="http://schemas.microsoft.com/office/drawing/2014/main" id="{1E6CD386-5509-BB3A-FE80-C3D4E199E835}"/>
              </a:ext>
            </a:extLst>
          </p:cNvPr>
          <p:cNvSpPr/>
          <p:nvPr/>
        </p:nvSpPr>
        <p:spPr>
          <a:xfrm>
            <a:off x="5092012" y="5891281"/>
            <a:ext cx="2225289"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Ohm's Law</a:t>
            </a:r>
            <a:endParaRPr lang="en-US" sz="3200" dirty="0"/>
          </a:p>
        </p:txBody>
      </p:sp>
    </p:spTree>
    <p:extLst>
      <p:ext uri="{BB962C8B-B14F-4D97-AF65-F5344CB8AC3E}">
        <p14:creationId xmlns:p14="http://schemas.microsoft.com/office/powerpoint/2010/main" val="12853712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36688" y="139028"/>
            <a:ext cx="8870623"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voltage V across the resistor.</a:t>
            </a:r>
            <a:endParaRPr kumimoji="0" lang="en-US" altLang="en-US" sz="2800" b="0" i="0" u="none" strike="noStrike" cap="none" normalizeH="0" baseline="0" dirty="0">
              <a:ln>
                <a:noFill/>
              </a:ln>
              <a:solidFill>
                <a:schemeClr val="tx1"/>
              </a:solidFill>
              <a:effectLst/>
              <a:latin typeface="Times" pitchFamily="18" charset="0"/>
            </a:endParaRPr>
          </a:p>
        </p:txBody>
      </p:sp>
      <p:pic>
        <p:nvPicPr>
          <p:cNvPr id="22" name="Picture 21" descr="A diagram of a circuit&#10;&#10;Description automatically generated">
            <a:extLst>
              <a:ext uri="{FF2B5EF4-FFF2-40B4-BE49-F238E27FC236}">
                <a16:creationId xmlns:a16="http://schemas.microsoft.com/office/drawing/2014/main" id="{EEF12A46-4286-5A96-A90B-5F995C7F6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6461"/>
            <a:ext cx="2042734" cy="1824842"/>
          </a:xfrm>
          <a:prstGeom prst="rect">
            <a:avLst/>
          </a:prstGeom>
        </p:spPr>
      </p:pic>
      <p:pic>
        <p:nvPicPr>
          <p:cNvPr id="43" name="Picture 42" descr="A diagram of a electrical circuit&#10;&#10;Description automatically generated with medium confidence">
            <a:extLst>
              <a:ext uri="{FF2B5EF4-FFF2-40B4-BE49-F238E27FC236}">
                <a16:creationId xmlns:a16="http://schemas.microsoft.com/office/drawing/2014/main" id="{59CF923C-869C-5FF4-52CC-3462451A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051" y="1062358"/>
            <a:ext cx="1780466" cy="2112574"/>
          </a:xfrm>
          <a:prstGeom prst="rect">
            <a:avLst/>
          </a:prstGeom>
        </p:spPr>
      </p:pic>
      <p:pic>
        <p:nvPicPr>
          <p:cNvPr id="44" name="Picture 43" descr="A black and white diagram of a voltage&#10;&#10;Description automatically generated with medium confidence">
            <a:extLst>
              <a:ext uri="{FF2B5EF4-FFF2-40B4-BE49-F238E27FC236}">
                <a16:creationId xmlns:a16="http://schemas.microsoft.com/office/drawing/2014/main" id="{52E8ADF3-8F5F-4D12-B31B-BB81CBB06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949" y="1421522"/>
            <a:ext cx="1807072" cy="1841492"/>
          </a:xfrm>
          <a:prstGeom prst="rect">
            <a:avLst/>
          </a:prstGeom>
        </p:spPr>
      </p:pic>
      <mc:AlternateContent xmlns:mc="http://schemas.openxmlformats.org/markup-compatibility/2006" xmlns:p14="http://schemas.microsoft.com/office/powerpoint/2010/main">
        <mc:Choice Requires="p14">
          <p:contentPart p14:bwMode="auto" r:id="rId5">
            <p14:nvContentPartPr>
              <p14:cNvPr id="45" name="Ink 44">
                <a:extLst>
                  <a:ext uri="{FF2B5EF4-FFF2-40B4-BE49-F238E27FC236}">
                    <a16:creationId xmlns:a16="http://schemas.microsoft.com/office/drawing/2014/main" id="{ECA0BD26-972E-D076-C316-586FA44D8BD5}"/>
                  </a:ext>
                </a:extLst>
              </p14:cNvPr>
              <p14:cNvContentPartPr/>
              <p14:nvPr/>
            </p14:nvContentPartPr>
            <p14:xfrm>
              <a:off x="6922334" y="2820869"/>
              <a:ext cx="75960" cy="397800"/>
            </p14:xfrm>
          </p:contentPart>
        </mc:Choice>
        <mc:Fallback xmlns="">
          <p:pic>
            <p:nvPicPr>
              <p:cNvPr id="45" name="Ink 44">
                <a:extLst>
                  <a:ext uri="{FF2B5EF4-FFF2-40B4-BE49-F238E27FC236}">
                    <a16:creationId xmlns:a16="http://schemas.microsoft.com/office/drawing/2014/main" id="{ECA0BD26-972E-D076-C316-586FA44D8BD5}"/>
                  </a:ext>
                </a:extLst>
              </p:cNvPr>
              <p:cNvPicPr/>
              <p:nvPr/>
            </p:nvPicPr>
            <p:blipFill>
              <a:blip r:embed="rId6"/>
              <a:stretch>
                <a:fillRect/>
              </a:stretch>
            </p:blipFill>
            <p:spPr>
              <a:xfrm>
                <a:off x="6859334" y="2757812"/>
                <a:ext cx="201600" cy="523554"/>
              </a:xfrm>
              <a:prstGeom prst="rect">
                <a:avLst/>
              </a:prstGeom>
            </p:spPr>
          </p:pic>
        </mc:Fallback>
      </mc:AlternateContent>
      <p:cxnSp>
        <p:nvCxnSpPr>
          <p:cNvPr id="46" name="Straight Connector 45">
            <a:extLst>
              <a:ext uri="{FF2B5EF4-FFF2-40B4-BE49-F238E27FC236}">
                <a16:creationId xmlns:a16="http://schemas.microsoft.com/office/drawing/2014/main" id="{C171B030-3594-B925-D0C6-8ECA450E46F5}"/>
              </a:ext>
            </a:extLst>
          </p:cNvPr>
          <p:cNvCxnSpPr/>
          <p:nvPr/>
        </p:nvCxnSpPr>
        <p:spPr>
          <a:xfrm flipH="1">
            <a:off x="6904949" y="3218669"/>
            <a:ext cx="1043938" cy="0"/>
          </a:xfrm>
          <a:prstGeom prst="line">
            <a:avLst/>
          </a:prstGeom>
          <a:noFill/>
          <a:ln w="25400" cap="flat">
            <a:solidFill>
              <a:schemeClr val="tx1">
                <a:lumMod val="85000"/>
                <a:lumOff val="1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67A0336C-B9D2-F70E-8DFA-9DC4025CDBA3}"/>
              </a:ext>
            </a:extLst>
          </p:cNvPr>
          <p:cNvCxnSpPr>
            <a:cxnSpLocks/>
          </p:cNvCxnSpPr>
          <p:nvPr/>
        </p:nvCxnSpPr>
        <p:spPr>
          <a:xfrm>
            <a:off x="7953352" y="2573100"/>
            <a:ext cx="0" cy="550968"/>
          </a:xfrm>
          <a:prstGeom prst="straightConnector1">
            <a:avLst/>
          </a:prstGeom>
          <a:noFill/>
          <a:ln w="4127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C324903-CCBC-3F34-7B83-8DD0BA911C4D}"/>
                  </a:ext>
                </a:extLst>
              </p:cNvPr>
              <p:cNvSpPr txBox="1"/>
              <p:nvPr/>
            </p:nvSpPr>
            <p:spPr>
              <a:xfrm>
                <a:off x="7779386" y="2731510"/>
                <a:ext cx="137685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=5</m:t>
                      </m:r>
                      <m:r>
                        <a:rPr lang="en-US" b="0" i="1" smtClean="0">
                          <a:solidFill>
                            <a:srgbClr val="000000"/>
                          </a:solidFill>
                          <a:latin typeface="Cambria Math" panose="02040503050406030204" pitchFamily="18" charset="0"/>
                        </a:rPr>
                        <m:t>𝐴</m:t>
                      </m:r>
                    </m:oMath>
                  </m:oMathPara>
                </a14:m>
                <a:endParaRPr lang="en-US" dirty="0"/>
              </a:p>
            </p:txBody>
          </p:sp>
        </mc:Choice>
        <mc:Fallback xmlns="">
          <p:sp>
            <p:nvSpPr>
              <p:cNvPr id="48" name="TextBox 47">
                <a:extLst>
                  <a:ext uri="{FF2B5EF4-FFF2-40B4-BE49-F238E27FC236}">
                    <a16:creationId xmlns:a16="http://schemas.microsoft.com/office/drawing/2014/main" id="{BC324903-CCBC-3F34-7B83-8DD0BA911C4D}"/>
                  </a:ext>
                </a:extLst>
              </p:cNvPr>
              <p:cNvSpPr txBox="1">
                <a:spLocks noRot="1" noChangeAspect="1" noMove="1" noResize="1" noEditPoints="1" noAdjustHandles="1" noChangeArrowheads="1" noChangeShapeType="1" noTextEdit="1"/>
              </p:cNvSpPr>
              <p:nvPr/>
            </p:nvSpPr>
            <p:spPr>
              <a:xfrm>
                <a:off x="7779386" y="2731510"/>
                <a:ext cx="1376855" cy="461665"/>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50869295-75FB-B048-2458-93132D02AC30}"/>
                  </a:ext>
                </a:extLst>
              </p14:cNvPr>
              <p14:cNvContentPartPr/>
              <p14:nvPr/>
            </p14:nvContentPartPr>
            <p14:xfrm>
              <a:off x="8276294" y="2021309"/>
              <a:ext cx="191520" cy="346320"/>
            </p14:xfrm>
          </p:contentPart>
        </mc:Choice>
        <mc:Fallback xmlns="">
          <p:pic>
            <p:nvPicPr>
              <p:cNvPr id="49" name="Ink 48">
                <a:extLst>
                  <a:ext uri="{FF2B5EF4-FFF2-40B4-BE49-F238E27FC236}">
                    <a16:creationId xmlns:a16="http://schemas.microsoft.com/office/drawing/2014/main" id="{50869295-75FB-B048-2458-93132D02AC30}"/>
                  </a:ext>
                </a:extLst>
              </p:cNvPr>
              <p:cNvPicPr/>
              <p:nvPr/>
            </p:nvPicPr>
            <p:blipFill>
              <a:blip r:embed="rId9"/>
              <a:stretch>
                <a:fillRect/>
              </a:stretch>
            </p:blipFill>
            <p:spPr>
              <a:xfrm>
                <a:off x="8213175" y="1958309"/>
                <a:ext cx="317397" cy="471960"/>
              </a:xfrm>
              <a:prstGeom prst="rect">
                <a:avLst/>
              </a:prstGeom>
            </p:spPr>
          </p:pic>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06A2A1-C715-1557-01B0-CB0B69209FFB}"/>
                  </a:ext>
                </a:extLst>
              </p:cNvPr>
              <p:cNvSpPr txBox="1"/>
              <p:nvPr/>
            </p:nvSpPr>
            <p:spPr>
              <a:xfrm>
                <a:off x="1465920" y="2573100"/>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1" name="TextBox 50">
                <a:extLst>
                  <a:ext uri="{FF2B5EF4-FFF2-40B4-BE49-F238E27FC236}">
                    <a16:creationId xmlns:a16="http://schemas.microsoft.com/office/drawing/2014/main" id="{9306A2A1-C715-1557-01B0-CB0B69209FFB}"/>
                  </a:ext>
                </a:extLst>
              </p:cNvPr>
              <p:cNvSpPr txBox="1">
                <a:spLocks noRot="1" noChangeAspect="1" noMove="1" noResize="1" noEditPoints="1" noAdjustHandles="1" noChangeArrowheads="1" noChangeShapeType="1" noTextEdit="1"/>
              </p:cNvSpPr>
              <p:nvPr/>
            </p:nvSpPr>
            <p:spPr>
              <a:xfrm>
                <a:off x="1465920" y="2573100"/>
                <a:ext cx="520262" cy="461665"/>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FE0DA7C-8305-4399-2981-1A63D5AEAB49}"/>
                  </a:ext>
                </a:extLst>
              </p:cNvPr>
              <p:cNvSpPr txBox="1"/>
              <p:nvPr/>
            </p:nvSpPr>
            <p:spPr>
              <a:xfrm>
                <a:off x="8191759" y="2111435"/>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𝑉</m:t>
                      </m:r>
                    </m:oMath>
                  </m:oMathPara>
                </a14:m>
                <a:endParaRPr lang="en-US" dirty="0"/>
              </a:p>
            </p:txBody>
          </p:sp>
        </mc:Choice>
        <mc:Fallback xmlns="">
          <p:sp>
            <p:nvSpPr>
              <p:cNvPr id="52" name="TextBox 51">
                <a:extLst>
                  <a:ext uri="{FF2B5EF4-FFF2-40B4-BE49-F238E27FC236}">
                    <a16:creationId xmlns:a16="http://schemas.microsoft.com/office/drawing/2014/main" id="{FFE0DA7C-8305-4399-2981-1A63D5AEAB49}"/>
                  </a:ext>
                </a:extLst>
              </p:cNvPr>
              <p:cNvSpPr txBox="1">
                <a:spLocks noRot="1" noChangeAspect="1" noMove="1" noResize="1" noEditPoints="1" noAdjustHandles="1" noChangeArrowheads="1" noChangeShapeType="1" noTextEdit="1"/>
              </p:cNvSpPr>
              <p:nvPr/>
            </p:nvSpPr>
            <p:spPr>
              <a:xfrm>
                <a:off x="8191759" y="2111435"/>
                <a:ext cx="520262" cy="461665"/>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C957738-13C0-64A8-F07F-5AC68CA9C97E}"/>
                  </a:ext>
                </a:extLst>
              </p:cNvPr>
              <p:cNvSpPr txBox="1"/>
              <p:nvPr/>
            </p:nvSpPr>
            <p:spPr>
              <a:xfrm>
                <a:off x="4281767" y="3132727"/>
                <a:ext cx="137685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=−5</m:t>
                      </m:r>
                      <m:r>
                        <a:rPr lang="en-US" b="0" i="1" smtClean="0">
                          <a:solidFill>
                            <a:srgbClr val="000000"/>
                          </a:solidFill>
                          <a:latin typeface="Cambria Math" panose="02040503050406030204" pitchFamily="18" charset="0"/>
                        </a:rPr>
                        <m:t>𝐴</m:t>
                      </m:r>
                    </m:oMath>
                  </m:oMathPara>
                </a14:m>
                <a:endParaRPr lang="en-US" dirty="0"/>
              </a:p>
            </p:txBody>
          </p:sp>
        </mc:Choice>
        <mc:Fallback xmlns="">
          <p:sp>
            <p:nvSpPr>
              <p:cNvPr id="57" name="TextBox 56">
                <a:extLst>
                  <a:ext uri="{FF2B5EF4-FFF2-40B4-BE49-F238E27FC236}">
                    <a16:creationId xmlns:a16="http://schemas.microsoft.com/office/drawing/2014/main" id="{7C957738-13C0-64A8-F07F-5AC68CA9C97E}"/>
                  </a:ext>
                </a:extLst>
              </p:cNvPr>
              <p:cNvSpPr txBox="1">
                <a:spLocks noRot="1" noChangeAspect="1" noMove="1" noResize="1" noEditPoints="1" noAdjustHandles="1" noChangeArrowheads="1" noChangeShapeType="1" noTextEdit="1"/>
              </p:cNvSpPr>
              <p:nvPr/>
            </p:nvSpPr>
            <p:spPr>
              <a:xfrm>
                <a:off x="4281767" y="3132727"/>
                <a:ext cx="1376855" cy="461665"/>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pic>
        <p:nvPicPr>
          <p:cNvPr id="3" name="Picture 2" descr="A black and white diagram of a voltage&#10;&#10;Description automatically generated with medium confidence">
            <a:extLst>
              <a:ext uri="{FF2B5EF4-FFF2-40B4-BE49-F238E27FC236}">
                <a16:creationId xmlns:a16="http://schemas.microsoft.com/office/drawing/2014/main" id="{422623F5-1719-3372-6EAE-EF0D9EA67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488" y="1351683"/>
            <a:ext cx="1807072" cy="1841492"/>
          </a:xfrm>
          <a:prstGeom prst="rect">
            <a:avLst/>
          </a:prstGeom>
        </p:spPr>
      </p:pic>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A77F8D2E-36DD-D895-E534-004213E25FC9}"/>
                  </a:ext>
                </a:extLst>
              </p14:cNvPr>
              <p14:cNvContentPartPr/>
              <p14:nvPr/>
            </p14:nvContentPartPr>
            <p14:xfrm>
              <a:off x="4639873" y="2751030"/>
              <a:ext cx="75960" cy="397800"/>
            </p14:xfrm>
          </p:contentPart>
        </mc:Choice>
        <mc:Fallback xmlns="">
          <p:pic>
            <p:nvPicPr>
              <p:cNvPr id="6" name="Ink 5">
                <a:extLst>
                  <a:ext uri="{FF2B5EF4-FFF2-40B4-BE49-F238E27FC236}">
                    <a16:creationId xmlns:a16="http://schemas.microsoft.com/office/drawing/2014/main" id="{A77F8D2E-36DD-D895-E534-004213E25FC9}"/>
                  </a:ext>
                </a:extLst>
              </p:cNvPr>
              <p:cNvPicPr/>
              <p:nvPr/>
            </p:nvPicPr>
            <p:blipFill>
              <a:blip r:embed="rId6"/>
              <a:stretch>
                <a:fillRect/>
              </a:stretch>
            </p:blipFill>
            <p:spPr>
              <a:xfrm>
                <a:off x="4576873" y="2687973"/>
                <a:ext cx="201600" cy="523554"/>
              </a:xfrm>
              <a:prstGeom prst="rect">
                <a:avLst/>
              </a:prstGeom>
            </p:spPr>
          </p:pic>
        </mc:Fallback>
      </mc:AlternateContent>
      <p:cxnSp>
        <p:nvCxnSpPr>
          <p:cNvPr id="7" name="Straight Connector 6">
            <a:extLst>
              <a:ext uri="{FF2B5EF4-FFF2-40B4-BE49-F238E27FC236}">
                <a16:creationId xmlns:a16="http://schemas.microsoft.com/office/drawing/2014/main" id="{DE6A2F1B-EF1A-E716-8DB6-D0600CCA5325}"/>
              </a:ext>
            </a:extLst>
          </p:cNvPr>
          <p:cNvCxnSpPr/>
          <p:nvPr/>
        </p:nvCxnSpPr>
        <p:spPr>
          <a:xfrm flipH="1">
            <a:off x="4622488" y="3148830"/>
            <a:ext cx="1043938" cy="0"/>
          </a:xfrm>
          <a:prstGeom prst="line">
            <a:avLst/>
          </a:prstGeom>
          <a:noFill/>
          <a:ln w="25400" cap="flat">
            <a:solidFill>
              <a:schemeClr val="tx1">
                <a:lumMod val="85000"/>
                <a:lumOff val="1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F885490F-9903-C5A7-53A2-C609961676C5}"/>
              </a:ext>
            </a:extLst>
          </p:cNvPr>
          <p:cNvCxnSpPr/>
          <p:nvPr/>
        </p:nvCxnSpPr>
        <p:spPr>
          <a:xfrm>
            <a:off x="4639873" y="3005968"/>
            <a:ext cx="497297" cy="0"/>
          </a:xfrm>
          <a:prstGeom prst="straightConnector1">
            <a:avLst/>
          </a:prstGeom>
          <a:noFill/>
          <a:ln w="25400"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0790E41D-8072-892E-D220-F79F498A11B0}"/>
                  </a:ext>
                </a:extLst>
              </p14:cNvPr>
              <p14:cNvContentPartPr/>
              <p14:nvPr/>
            </p14:nvContentPartPr>
            <p14:xfrm>
              <a:off x="5993833" y="1951470"/>
              <a:ext cx="191520" cy="346320"/>
            </p14:xfrm>
          </p:contentPart>
        </mc:Choice>
        <mc:Fallback xmlns="">
          <p:pic>
            <p:nvPicPr>
              <p:cNvPr id="10" name="Ink 9">
                <a:extLst>
                  <a:ext uri="{FF2B5EF4-FFF2-40B4-BE49-F238E27FC236}">
                    <a16:creationId xmlns:a16="http://schemas.microsoft.com/office/drawing/2014/main" id="{0790E41D-8072-892E-D220-F79F498A11B0}"/>
                  </a:ext>
                </a:extLst>
              </p:cNvPr>
              <p:cNvPicPr/>
              <p:nvPr/>
            </p:nvPicPr>
            <p:blipFill>
              <a:blip r:embed="rId9"/>
              <a:stretch>
                <a:fillRect/>
              </a:stretch>
            </p:blipFill>
            <p:spPr>
              <a:xfrm>
                <a:off x="5930714" y="1888470"/>
                <a:ext cx="317397" cy="471960"/>
              </a:xfrm>
              <a:prstGeom prst="rect">
                <a:avLst/>
              </a:prstGeom>
            </p:spPr>
          </p:pic>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E70D278-2341-1DFB-819D-2133E07E6786}"/>
                  </a:ext>
                </a:extLst>
              </p:cNvPr>
              <p:cNvSpPr txBox="1"/>
              <p:nvPr/>
            </p:nvSpPr>
            <p:spPr>
              <a:xfrm>
                <a:off x="5829917" y="2804047"/>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BE70D278-2341-1DFB-819D-2133E07E6786}"/>
                  </a:ext>
                </a:extLst>
              </p:cNvPr>
              <p:cNvSpPr txBox="1">
                <a:spLocks noRot="1" noChangeAspect="1" noMove="1" noResize="1" noEditPoints="1" noAdjustHandles="1" noChangeArrowheads="1" noChangeShapeType="1" noTextEdit="1"/>
              </p:cNvSpPr>
              <p:nvPr/>
            </p:nvSpPr>
            <p:spPr>
              <a:xfrm>
                <a:off x="5829917" y="2804047"/>
                <a:ext cx="520262" cy="461665"/>
              </a:xfrm>
              <a:prstGeom prst="rect">
                <a:avLst/>
              </a:prstGeom>
              <a:blipFill>
                <a:blip r:embed="rId1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F804D5-BC1A-11C8-DE50-28AF5C3922F1}"/>
                  </a:ext>
                </a:extLst>
              </p:cNvPr>
              <p:cNvSpPr txBox="1"/>
              <p:nvPr/>
            </p:nvSpPr>
            <p:spPr>
              <a:xfrm>
                <a:off x="5805848" y="1303488"/>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0AF804D5-BC1A-11C8-DE50-28AF5C3922F1}"/>
                  </a:ext>
                </a:extLst>
              </p:cNvPr>
              <p:cNvSpPr txBox="1">
                <a:spLocks noRot="1" noChangeAspect="1" noMove="1" noResize="1" noEditPoints="1" noAdjustHandles="1" noChangeArrowheads="1" noChangeShapeType="1" noTextEdit="1"/>
              </p:cNvSpPr>
              <p:nvPr/>
            </p:nvSpPr>
            <p:spPr>
              <a:xfrm>
                <a:off x="5805848" y="1303488"/>
                <a:ext cx="520262" cy="461665"/>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317345-7ED8-0753-04ED-17446859FC83}"/>
                  </a:ext>
                </a:extLst>
              </p:cNvPr>
              <p:cNvSpPr txBox="1"/>
              <p:nvPr/>
            </p:nvSpPr>
            <p:spPr>
              <a:xfrm>
                <a:off x="5909298" y="2041596"/>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𝑉</m:t>
                      </m:r>
                    </m:oMath>
                  </m:oMathPara>
                </a14:m>
                <a:endParaRPr lang="en-US" dirty="0"/>
              </a:p>
            </p:txBody>
          </p:sp>
        </mc:Choice>
        <mc:Fallback xmlns="">
          <p:sp>
            <p:nvSpPr>
              <p:cNvPr id="14" name="TextBox 13">
                <a:extLst>
                  <a:ext uri="{FF2B5EF4-FFF2-40B4-BE49-F238E27FC236}">
                    <a16:creationId xmlns:a16="http://schemas.microsoft.com/office/drawing/2014/main" id="{AA317345-7ED8-0753-04ED-17446859FC83}"/>
                  </a:ext>
                </a:extLst>
              </p:cNvPr>
              <p:cNvSpPr txBox="1">
                <a:spLocks noRot="1" noChangeAspect="1" noMove="1" noResize="1" noEditPoints="1" noAdjustHandles="1" noChangeArrowheads="1" noChangeShapeType="1" noTextEdit="1"/>
              </p:cNvSpPr>
              <p:nvPr/>
            </p:nvSpPr>
            <p:spPr>
              <a:xfrm>
                <a:off x="5909298" y="2041596"/>
                <a:ext cx="520262" cy="461665"/>
              </a:xfrm>
              <a:prstGeom prst="rect">
                <a:avLst/>
              </a:prstGeom>
              <a:blipFill>
                <a:blip r:embed="rId1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F7B86ADC-0C2E-BE79-7D40-20B61464C33B}"/>
                  </a:ext>
                </a:extLst>
              </p14:cNvPr>
              <p14:cNvContentPartPr/>
              <p14:nvPr/>
            </p14:nvContentPartPr>
            <p14:xfrm>
              <a:off x="1681771" y="1703483"/>
              <a:ext cx="360" cy="360"/>
            </p14:xfrm>
          </p:contentPart>
        </mc:Choice>
        <mc:Fallback xmlns="">
          <p:pic>
            <p:nvPicPr>
              <p:cNvPr id="2" name="Ink 1">
                <a:extLst>
                  <a:ext uri="{FF2B5EF4-FFF2-40B4-BE49-F238E27FC236}">
                    <a16:creationId xmlns:a16="http://schemas.microsoft.com/office/drawing/2014/main" id="{F7B86ADC-0C2E-BE79-7D40-20B61464C33B}"/>
                  </a:ext>
                </a:extLst>
              </p:cNvPr>
              <p:cNvPicPr/>
              <p:nvPr/>
            </p:nvPicPr>
            <p:blipFill>
              <a:blip r:embed="rId19"/>
              <a:stretch>
                <a:fillRect/>
              </a:stretch>
            </p:blipFill>
            <p:spPr>
              <a:xfrm>
                <a:off x="1618771" y="164048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A0FB8C7A-05D8-3DB7-A7B7-A1A1E8A07FE3}"/>
                  </a:ext>
                </a:extLst>
              </p14:cNvPr>
              <p14:cNvContentPartPr/>
              <p14:nvPr/>
            </p14:nvContentPartPr>
            <p14:xfrm>
              <a:off x="1726051" y="1500083"/>
              <a:ext cx="360" cy="360"/>
            </p14:xfrm>
          </p:contentPart>
        </mc:Choice>
        <mc:Fallback xmlns="">
          <p:pic>
            <p:nvPicPr>
              <p:cNvPr id="5" name="Ink 4">
                <a:extLst>
                  <a:ext uri="{FF2B5EF4-FFF2-40B4-BE49-F238E27FC236}">
                    <a16:creationId xmlns:a16="http://schemas.microsoft.com/office/drawing/2014/main" id="{A0FB8C7A-05D8-3DB7-A7B7-A1A1E8A07FE3}"/>
                  </a:ext>
                </a:extLst>
              </p:cNvPr>
              <p:cNvPicPr/>
              <p:nvPr/>
            </p:nvPicPr>
            <p:blipFill>
              <a:blip r:embed="rId19"/>
              <a:stretch>
                <a:fillRect/>
              </a:stretch>
            </p:blipFill>
            <p:spPr>
              <a:xfrm>
                <a:off x="1663411" y="1437443"/>
                <a:ext cx="126000" cy="126000"/>
              </a:xfrm>
              <a:prstGeom prst="rect">
                <a:avLst/>
              </a:prstGeom>
            </p:spPr>
          </p:pic>
        </mc:Fallback>
      </mc:AlternateContent>
    </p:spTree>
    <p:extLst>
      <p:ext uri="{BB962C8B-B14F-4D97-AF65-F5344CB8AC3E}">
        <p14:creationId xmlns:p14="http://schemas.microsoft.com/office/powerpoint/2010/main" val="20813726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36688" y="139028"/>
            <a:ext cx="887062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voltage V across the resistor.</a:t>
            </a:r>
            <a:endParaRPr kumimoji="0" lang="en-US" altLang="en-US" sz="2800" b="0" i="0" u="none" strike="noStrike" cap="none" normalizeH="0" baseline="0" dirty="0">
              <a:ln>
                <a:noFill/>
              </a:ln>
              <a:solidFill>
                <a:schemeClr val="tx1"/>
              </a:solidFill>
              <a:effectLst/>
              <a:latin typeface="Times" pitchFamily="18" charset="0"/>
            </a:endParaRPr>
          </a:p>
        </p:txBody>
      </p:sp>
      <p:pic>
        <p:nvPicPr>
          <p:cNvPr id="22" name="Picture 21" descr="A diagram of a circuit&#10;&#10;Description automatically generated">
            <a:extLst>
              <a:ext uri="{FF2B5EF4-FFF2-40B4-BE49-F238E27FC236}">
                <a16:creationId xmlns:a16="http://schemas.microsoft.com/office/drawing/2014/main" id="{EEF12A46-4286-5A96-A90B-5F995C7F6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6461"/>
            <a:ext cx="2042734" cy="1824842"/>
          </a:xfrm>
          <a:prstGeom prst="rect">
            <a:avLst/>
          </a:prstGeom>
        </p:spPr>
      </p:pic>
      <p:pic>
        <p:nvPicPr>
          <p:cNvPr id="43" name="Picture 42" descr="A diagram of a electrical circuit&#10;&#10;Description automatically generated with medium confidence">
            <a:extLst>
              <a:ext uri="{FF2B5EF4-FFF2-40B4-BE49-F238E27FC236}">
                <a16:creationId xmlns:a16="http://schemas.microsoft.com/office/drawing/2014/main" id="{59CF923C-869C-5FF4-52CC-3462451A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051" y="1062358"/>
            <a:ext cx="1780466" cy="2112574"/>
          </a:xfrm>
          <a:prstGeom prst="rect">
            <a:avLst/>
          </a:prstGeom>
        </p:spPr>
      </p:pic>
      <p:pic>
        <p:nvPicPr>
          <p:cNvPr id="44" name="Picture 43" descr="A black and white diagram of a voltage&#10;&#10;Description automatically generated with medium confidence">
            <a:extLst>
              <a:ext uri="{FF2B5EF4-FFF2-40B4-BE49-F238E27FC236}">
                <a16:creationId xmlns:a16="http://schemas.microsoft.com/office/drawing/2014/main" id="{52E8ADF3-8F5F-4D12-B31B-BB81CBB06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949" y="1421522"/>
            <a:ext cx="1807072" cy="1841492"/>
          </a:xfrm>
          <a:prstGeom prst="rect">
            <a:avLst/>
          </a:prstGeom>
        </p:spPr>
      </p:pic>
      <mc:AlternateContent xmlns:mc="http://schemas.openxmlformats.org/markup-compatibility/2006" xmlns:p14="http://schemas.microsoft.com/office/powerpoint/2010/main">
        <mc:Choice Requires="p14">
          <p:contentPart p14:bwMode="auto" r:id="rId5">
            <p14:nvContentPartPr>
              <p14:cNvPr id="45" name="Ink 44">
                <a:extLst>
                  <a:ext uri="{FF2B5EF4-FFF2-40B4-BE49-F238E27FC236}">
                    <a16:creationId xmlns:a16="http://schemas.microsoft.com/office/drawing/2014/main" id="{ECA0BD26-972E-D076-C316-586FA44D8BD5}"/>
                  </a:ext>
                </a:extLst>
              </p14:cNvPr>
              <p14:cNvContentPartPr/>
              <p14:nvPr/>
            </p14:nvContentPartPr>
            <p14:xfrm>
              <a:off x="6922334" y="2820869"/>
              <a:ext cx="75960" cy="397800"/>
            </p14:xfrm>
          </p:contentPart>
        </mc:Choice>
        <mc:Fallback xmlns="">
          <p:pic>
            <p:nvPicPr>
              <p:cNvPr id="45" name="Ink 44">
                <a:extLst>
                  <a:ext uri="{FF2B5EF4-FFF2-40B4-BE49-F238E27FC236}">
                    <a16:creationId xmlns:a16="http://schemas.microsoft.com/office/drawing/2014/main" id="{ECA0BD26-972E-D076-C316-586FA44D8BD5}"/>
                  </a:ext>
                </a:extLst>
              </p:cNvPr>
              <p:cNvPicPr/>
              <p:nvPr/>
            </p:nvPicPr>
            <p:blipFill>
              <a:blip r:embed="rId6"/>
              <a:stretch>
                <a:fillRect/>
              </a:stretch>
            </p:blipFill>
            <p:spPr>
              <a:xfrm>
                <a:off x="6859334" y="2757812"/>
                <a:ext cx="201600" cy="523554"/>
              </a:xfrm>
              <a:prstGeom prst="rect">
                <a:avLst/>
              </a:prstGeom>
            </p:spPr>
          </p:pic>
        </mc:Fallback>
      </mc:AlternateContent>
      <p:cxnSp>
        <p:nvCxnSpPr>
          <p:cNvPr id="46" name="Straight Connector 45">
            <a:extLst>
              <a:ext uri="{FF2B5EF4-FFF2-40B4-BE49-F238E27FC236}">
                <a16:creationId xmlns:a16="http://schemas.microsoft.com/office/drawing/2014/main" id="{C171B030-3594-B925-D0C6-8ECA450E46F5}"/>
              </a:ext>
            </a:extLst>
          </p:cNvPr>
          <p:cNvCxnSpPr/>
          <p:nvPr/>
        </p:nvCxnSpPr>
        <p:spPr>
          <a:xfrm flipH="1">
            <a:off x="6904949" y="3218669"/>
            <a:ext cx="1043938" cy="0"/>
          </a:xfrm>
          <a:prstGeom prst="line">
            <a:avLst/>
          </a:prstGeom>
          <a:noFill/>
          <a:ln w="25400" cap="flat">
            <a:solidFill>
              <a:schemeClr val="tx1">
                <a:lumMod val="85000"/>
                <a:lumOff val="1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67A0336C-B9D2-F70E-8DFA-9DC4025CDBA3}"/>
              </a:ext>
            </a:extLst>
          </p:cNvPr>
          <p:cNvCxnSpPr>
            <a:cxnSpLocks/>
          </p:cNvCxnSpPr>
          <p:nvPr/>
        </p:nvCxnSpPr>
        <p:spPr>
          <a:xfrm flipH="1">
            <a:off x="6904949" y="1400502"/>
            <a:ext cx="551350" cy="0"/>
          </a:xfrm>
          <a:prstGeom prst="straightConnector1">
            <a:avLst/>
          </a:prstGeom>
          <a:noFill/>
          <a:ln w="25400"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C324903-CCBC-3F34-7B83-8DD0BA911C4D}"/>
                  </a:ext>
                </a:extLst>
              </p:cNvPr>
              <p:cNvSpPr txBox="1"/>
              <p:nvPr/>
            </p:nvSpPr>
            <p:spPr>
              <a:xfrm>
                <a:off x="6623996" y="880913"/>
                <a:ext cx="137685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=5</m:t>
                      </m:r>
                      <m:r>
                        <a:rPr lang="en-US" b="0" i="1" smtClean="0">
                          <a:solidFill>
                            <a:srgbClr val="000000"/>
                          </a:solidFill>
                          <a:latin typeface="Cambria Math" panose="02040503050406030204" pitchFamily="18" charset="0"/>
                        </a:rPr>
                        <m:t>𝐴</m:t>
                      </m:r>
                    </m:oMath>
                  </m:oMathPara>
                </a14:m>
                <a:endParaRPr lang="en-US" dirty="0"/>
              </a:p>
            </p:txBody>
          </p:sp>
        </mc:Choice>
        <mc:Fallback xmlns="">
          <p:sp>
            <p:nvSpPr>
              <p:cNvPr id="48" name="TextBox 47">
                <a:extLst>
                  <a:ext uri="{FF2B5EF4-FFF2-40B4-BE49-F238E27FC236}">
                    <a16:creationId xmlns:a16="http://schemas.microsoft.com/office/drawing/2014/main" id="{BC324903-CCBC-3F34-7B83-8DD0BA911C4D}"/>
                  </a:ext>
                </a:extLst>
              </p:cNvPr>
              <p:cNvSpPr txBox="1">
                <a:spLocks noRot="1" noChangeAspect="1" noMove="1" noResize="1" noEditPoints="1" noAdjustHandles="1" noChangeArrowheads="1" noChangeShapeType="1" noTextEdit="1"/>
              </p:cNvSpPr>
              <p:nvPr/>
            </p:nvSpPr>
            <p:spPr>
              <a:xfrm>
                <a:off x="6623996" y="880913"/>
                <a:ext cx="1376855" cy="461665"/>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50869295-75FB-B048-2458-93132D02AC30}"/>
                  </a:ext>
                </a:extLst>
              </p14:cNvPr>
              <p14:cNvContentPartPr/>
              <p14:nvPr/>
            </p14:nvContentPartPr>
            <p14:xfrm>
              <a:off x="8276294" y="2021309"/>
              <a:ext cx="191520" cy="346320"/>
            </p14:xfrm>
          </p:contentPart>
        </mc:Choice>
        <mc:Fallback xmlns="">
          <p:pic>
            <p:nvPicPr>
              <p:cNvPr id="49" name="Ink 48">
                <a:extLst>
                  <a:ext uri="{FF2B5EF4-FFF2-40B4-BE49-F238E27FC236}">
                    <a16:creationId xmlns:a16="http://schemas.microsoft.com/office/drawing/2014/main" id="{50869295-75FB-B048-2458-93132D02AC30}"/>
                  </a:ext>
                </a:extLst>
              </p:cNvPr>
              <p:cNvPicPr/>
              <p:nvPr/>
            </p:nvPicPr>
            <p:blipFill>
              <a:blip r:embed="rId9"/>
              <a:stretch>
                <a:fillRect/>
              </a:stretch>
            </p:blipFill>
            <p:spPr>
              <a:xfrm>
                <a:off x="8213175" y="1958309"/>
                <a:ext cx="317397" cy="471960"/>
              </a:xfrm>
              <a:prstGeom prst="rect">
                <a:avLst/>
              </a:prstGeom>
            </p:spPr>
          </p:pic>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C8D252F-78E4-AC25-1B5C-7211BB94CAFD}"/>
                  </a:ext>
                </a:extLst>
              </p:cNvPr>
              <p:cNvSpPr txBox="1"/>
              <p:nvPr/>
            </p:nvSpPr>
            <p:spPr>
              <a:xfrm>
                <a:off x="8070323" y="2864371"/>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m:t>
                      </m:r>
                    </m:oMath>
                  </m:oMathPara>
                </a14:m>
                <a:endParaRPr lang="en-US" dirty="0"/>
              </a:p>
            </p:txBody>
          </p:sp>
        </mc:Choice>
        <mc:Fallback xmlns="">
          <p:sp>
            <p:nvSpPr>
              <p:cNvPr id="50" name="TextBox 49">
                <a:extLst>
                  <a:ext uri="{FF2B5EF4-FFF2-40B4-BE49-F238E27FC236}">
                    <a16:creationId xmlns:a16="http://schemas.microsoft.com/office/drawing/2014/main" id="{3C8D252F-78E4-AC25-1B5C-7211BB94CAFD}"/>
                  </a:ext>
                </a:extLst>
              </p:cNvPr>
              <p:cNvSpPr txBox="1">
                <a:spLocks noRot="1" noChangeAspect="1" noMove="1" noResize="1" noEditPoints="1" noAdjustHandles="1" noChangeArrowheads="1" noChangeShapeType="1" noTextEdit="1"/>
              </p:cNvSpPr>
              <p:nvPr/>
            </p:nvSpPr>
            <p:spPr>
              <a:xfrm>
                <a:off x="8070323" y="2864371"/>
                <a:ext cx="520262" cy="461665"/>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06A2A1-C715-1557-01B0-CB0B69209FFB}"/>
                  </a:ext>
                </a:extLst>
              </p:cNvPr>
              <p:cNvSpPr txBox="1"/>
              <p:nvPr/>
            </p:nvSpPr>
            <p:spPr>
              <a:xfrm>
                <a:off x="8111923" y="1489805"/>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1" name="TextBox 50">
                <a:extLst>
                  <a:ext uri="{FF2B5EF4-FFF2-40B4-BE49-F238E27FC236}">
                    <a16:creationId xmlns:a16="http://schemas.microsoft.com/office/drawing/2014/main" id="{9306A2A1-C715-1557-01B0-CB0B69209FFB}"/>
                  </a:ext>
                </a:extLst>
              </p:cNvPr>
              <p:cNvSpPr txBox="1">
                <a:spLocks noRot="1" noChangeAspect="1" noMove="1" noResize="1" noEditPoints="1" noAdjustHandles="1" noChangeArrowheads="1" noChangeShapeType="1" noTextEdit="1"/>
              </p:cNvSpPr>
              <p:nvPr/>
            </p:nvSpPr>
            <p:spPr>
              <a:xfrm>
                <a:off x="8111923" y="1489805"/>
                <a:ext cx="520262" cy="461665"/>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FE0DA7C-8305-4399-2981-1A63D5AEAB49}"/>
                  </a:ext>
                </a:extLst>
              </p:cNvPr>
              <p:cNvSpPr txBox="1"/>
              <p:nvPr/>
            </p:nvSpPr>
            <p:spPr>
              <a:xfrm>
                <a:off x="8191759" y="2111435"/>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𝑉</m:t>
                      </m:r>
                    </m:oMath>
                  </m:oMathPara>
                </a14:m>
                <a:endParaRPr lang="en-US" dirty="0"/>
              </a:p>
            </p:txBody>
          </p:sp>
        </mc:Choice>
        <mc:Fallback xmlns="">
          <p:sp>
            <p:nvSpPr>
              <p:cNvPr id="52" name="TextBox 51">
                <a:extLst>
                  <a:ext uri="{FF2B5EF4-FFF2-40B4-BE49-F238E27FC236}">
                    <a16:creationId xmlns:a16="http://schemas.microsoft.com/office/drawing/2014/main" id="{FFE0DA7C-8305-4399-2981-1A63D5AEAB49}"/>
                  </a:ext>
                </a:extLst>
              </p:cNvPr>
              <p:cNvSpPr txBox="1">
                <a:spLocks noRot="1" noChangeAspect="1" noMove="1" noResize="1" noEditPoints="1" noAdjustHandles="1" noChangeArrowheads="1" noChangeShapeType="1" noTextEdit="1"/>
              </p:cNvSpPr>
              <p:nvPr/>
            </p:nvSpPr>
            <p:spPr>
              <a:xfrm>
                <a:off x="8191759" y="2111435"/>
                <a:ext cx="520262" cy="461665"/>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C957738-13C0-64A8-F07F-5AC68CA9C97E}"/>
                  </a:ext>
                </a:extLst>
              </p:cNvPr>
              <p:cNvSpPr txBox="1"/>
              <p:nvPr/>
            </p:nvSpPr>
            <p:spPr>
              <a:xfrm>
                <a:off x="4281767" y="3132727"/>
                <a:ext cx="137685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=5</m:t>
                      </m:r>
                      <m:r>
                        <a:rPr lang="en-US" b="0" i="1" smtClean="0">
                          <a:solidFill>
                            <a:srgbClr val="000000"/>
                          </a:solidFill>
                          <a:latin typeface="Cambria Math" panose="02040503050406030204" pitchFamily="18" charset="0"/>
                        </a:rPr>
                        <m:t>𝐴</m:t>
                      </m:r>
                    </m:oMath>
                  </m:oMathPara>
                </a14:m>
                <a:endParaRPr lang="en-US" dirty="0"/>
              </a:p>
            </p:txBody>
          </p:sp>
        </mc:Choice>
        <mc:Fallback xmlns="">
          <p:sp>
            <p:nvSpPr>
              <p:cNvPr id="57" name="TextBox 56">
                <a:extLst>
                  <a:ext uri="{FF2B5EF4-FFF2-40B4-BE49-F238E27FC236}">
                    <a16:creationId xmlns:a16="http://schemas.microsoft.com/office/drawing/2014/main" id="{7C957738-13C0-64A8-F07F-5AC68CA9C97E}"/>
                  </a:ext>
                </a:extLst>
              </p:cNvPr>
              <p:cNvSpPr txBox="1">
                <a:spLocks noRot="1" noChangeAspect="1" noMove="1" noResize="1" noEditPoints="1" noAdjustHandles="1" noChangeArrowheads="1" noChangeShapeType="1" noTextEdit="1"/>
              </p:cNvSpPr>
              <p:nvPr/>
            </p:nvSpPr>
            <p:spPr>
              <a:xfrm>
                <a:off x="4281767" y="3132727"/>
                <a:ext cx="1376855" cy="461665"/>
              </a:xfrm>
              <a:prstGeom prst="rect">
                <a:avLst/>
              </a:prstGeom>
              <a:blipFill>
                <a:blip r:embed="rId13"/>
                <a:stretch>
                  <a:fillRect/>
                </a:stretch>
              </a:blipFill>
              <a:ln w="12700" cap="flat">
                <a:noFill/>
                <a:miter lim="400000"/>
              </a:ln>
              <a:effectLst/>
            </p:spPr>
            <p:txBody>
              <a:bodyPr/>
              <a:lstStyle/>
              <a:p>
                <a:r>
                  <a:rPr lang="en-US">
                    <a:noFill/>
                  </a:rPr>
                  <a:t> </a:t>
                </a:r>
              </a:p>
            </p:txBody>
          </p:sp>
        </mc:Fallback>
      </mc:AlternateContent>
      <p:pic>
        <p:nvPicPr>
          <p:cNvPr id="3" name="Picture 2" descr="A black and white diagram of a voltage&#10;&#10;Description automatically generated with medium confidence">
            <a:extLst>
              <a:ext uri="{FF2B5EF4-FFF2-40B4-BE49-F238E27FC236}">
                <a16:creationId xmlns:a16="http://schemas.microsoft.com/office/drawing/2014/main" id="{422623F5-1719-3372-6EAE-EF0D9EA67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488" y="1351683"/>
            <a:ext cx="1807072" cy="1841492"/>
          </a:xfrm>
          <a:prstGeom prst="rect">
            <a:avLst/>
          </a:prstGeom>
        </p:spPr>
      </p:pic>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A77F8D2E-36DD-D895-E534-004213E25FC9}"/>
                  </a:ext>
                </a:extLst>
              </p14:cNvPr>
              <p14:cNvContentPartPr/>
              <p14:nvPr/>
            </p14:nvContentPartPr>
            <p14:xfrm>
              <a:off x="4639873" y="2751030"/>
              <a:ext cx="75960" cy="397800"/>
            </p14:xfrm>
          </p:contentPart>
        </mc:Choice>
        <mc:Fallback xmlns="">
          <p:pic>
            <p:nvPicPr>
              <p:cNvPr id="6" name="Ink 5">
                <a:extLst>
                  <a:ext uri="{FF2B5EF4-FFF2-40B4-BE49-F238E27FC236}">
                    <a16:creationId xmlns:a16="http://schemas.microsoft.com/office/drawing/2014/main" id="{A77F8D2E-36DD-D895-E534-004213E25FC9}"/>
                  </a:ext>
                </a:extLst>
              </p:cNvPr>
              <p:cNvPicPr/>
              <p:nvPr/>
            </p:nvPicPr>
            <p:blipFill>
              <a:blip r:embed="rId6"/>
              <a:stretch>
                <a:fillRect/>
              </a:stretch>
            </p:blipFill>
            <p:spPr>
              <a:xfrm>
                <a:off x="4576873" y="2687973"/>
                <a:ext cx="201600" cy="523554"/>
              </a:xfrm>
              <a:prstGeom prst="rect">
                <a:avLst/>
              </a:prstGeom>
            </p:spPr>
          </p:pic>
        </mc:Fallback>
      </mc:AlternateContent>
      <p:cxnSp>
        <p:nvCxnSpPr>
          <p:cNvPr id="7" name="Straight Connector 6">
            <a:extLst>
              <a:ext uri="{FF2B5EF4-FFF2-40B4-BE49-F238E27FC236}">
                <a16:creationId xmlns:a16="http://schemas.microsoft.com/office/drawing/2014/main" id="{DE6A2F1B-EF1A-E716-8DB6-D0600CCA5325}"/>
              </a:ext>
            </a:extLst>
          </p:cNvPr>
          <p:cNvCxnSpPr/>
          <p:nvPr/>
        </p:nvCxnSpPr>
        <p:spPr>
          <a:xfrm flipH="1">
            <a:off x="4622488" y="3148830"/>
            <a:ext cx="1043938" cy="0"/>
          </a:xfrm>
          <a:prstGeom prst="line">
            <a:avLst/>
          </a:prstGeom>
          <a:noFill/>
          <a:ln w="25400" cap="flat">
            <a:solidFill>
              <a:schemeClr val="tx1">
                <a:lumMod val="85000"/>
                <a:lumOff val="1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F885490F-9903-C5A7-53A2-C609961676C5}"/>
              </a:ext>
            </a:extLst>
          </p:cNvPr>
          <p:cNvCxnSpPr/>
          <p:nvPr/>
        </p:nvCxnSpPr>
        <p:spPr>
          <a:xfrm>
            <a:off x="4639873" y="3005968"/>
            <a:ext cx="497297" cy="0"/>
          </a:xfrm>
          <a:prstGeom prst="straightConnector1">
            <a:avLst/>
          </a:prstGeom>
          <a:noFill/>
          <a:ln w="25400"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0790E41D-8072-892E-D220-F79F498A11B0}"/>
                  </a:ext>
                </a:extLst>
              </p14:cNvPr>
              <p14:cNvContentPartPr/>
              <p14:nvPr/>
            </p14:nvContentPartPr>
            <p14:xfrm>
              <a:off x="5993833" y="1951470"/>
              <a:ext cx="191520" cy="346320"/>
            </p14:xfrm>
          </p:contentPart>
        </mc:Choice>
        <mc:Fallback xmlns="">
          <p:pic>
            <p:nvPicPr>
              <p:cNvPr id="10" name="Ink 9">
                <a:extLst>
                  <a:ext uri="{FF2B5EF4-FFF2-40B4-BE49-F238E27FC236}">
                    <a16:creationId xmlns:a16="http://schemas.microsoft.com/office/drawing/2014/main" id="{0790E41D-8072-892E-D220-F79F498A11B0}"/>
                  </a:ext>
                </a:extLst>
              </p:cNvPr>
              <p:cNvPicPr/>
              <p:nvPr/>
            </p:nvPicPr>
            <p:blipFill>
              <a:blip r:embed="rId9"/>
              <a:stretch>
                <a:fillRect/>
              </a:stretch>
            </p:blipFill>
            <p:spPr>
              <a:xfrm>
                <a:off x="5930714" y="1888470"/>
                <a:ext cx="317397" cy="471960"/>
              </a:xfrm>
              <a:prstGeom prst="rect">
                <a:avLst/>
              </a:prstGeom>
            </p:spPr>
          </p:pic>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E70D278-2341-1DFB-819D-2133E07E6786}"/>
                  </a:ext>
                </a:extLst>
              </p:cNvPr>
              <p:cNvSpPr txBox="1"/>
              <p:nvPr/>
            </p:nvSpPr>
            <p:spPr>
              <a:xfrm>
                <a:off x="5829917" y="2804047"/>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BE70D278-2341-1DFB-819D-2133E07E6786}"/>
                  </a:ext>
                </a:extLst>
              </p:cNvPr>
              <p:cNvSpPr txBox="1">
                <a:spLocks noRot="1" noChangeAspect="1" noMove="1" noResize="1" noEditPoints="1" noAdjustHandles="1" noChangeArrowheads="1" noChangeShapeType="1" noTextEdit="1"/>
              </p:cNvSpPr>
              <p:nvPr/>
            </p:nvSpPr>
            <p:spPr>
              <a:xfrm>
                <a:off x="5829917" y="2804047"/>
                <a:ext cx="520262" cy="461665"/>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F804D5-BC1A-11C8-DE50-28AF5C3922F1}"/>
                  </a:ext>
                </a:extLst>
              </p:cNvPr>
              <p:cNvSpPr txBox="1"/>
              <p:nvPr/>
            </p:nvSpPr>
            <p:spPr>
              <a:xfrm>
                <a:off x="5805848" y="1303488"/>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0AF804D5-BC1A-11C8-DE50-28AF5C3922F1}"/>
                  </a:ext>
                </a:extLst>
              </p:cNvPr>
              <p:cNvSpPr txBox="1">
                <a:spLocks noRot="1" noChangeAspect="1" noMove="1" noResize="1" noEditPoints="1" noAdjustHandles="1" noChangeArrowheads="1" noChangeShapeType="1" noTextEdit="1"/>
              </p:cNvSpPr>
              <p:nvPr/>
            </p:nvSpPr>
            <p:spPr>
              <a:xfrm>
                <a:off x="5805848" y="1303488"/>
                <a:ext cx="520262" cy="461665"/>
              </a:xfrm>
              <a:prstGeom prst="rect">
                <a:avLst/>
              </a:prstGeom>
              <a:blipFill>
                <a:blip r:embed="rId1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317345-7ED8-0753-04ED-17446859FC83}"/>
                  </a:ext>
                </a:extLst>
              </p:cNvPr>
              <p:cNvSpPr txBox="1"/>
              <p:nvPr/>
            </p:nvSpPr>
            <p:spPr>
              <a:xfrm>
                <a:off x="5909298" y="2041596"/>
                <a:ext cx="5202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𝑉</m:t>
                      </m:r>
                    </m:oMath>
                  </m:oMathPara>
                </a14:m>
                <a:endParaRPr lang="en-US" dirty="0"/>
              </a:p>
            </p:txBody>
          </p:sp>
        </mc:Choice>
        <mc:Fallback xmlns="">
          <p:sp>
            <p:nvSpPr>
              <p:cNvPr id="14" name="TextBox 13">
                <a:extLst>
                  <a:ext uri="{FF2B5EF4-FFF2-40B4-BE49-F238E27FC236}">
                    <a16:creationId xmlns:a16="http://schemas.microsoft.com/office/drawing/2014/main" id="{AA317345-7ED8-0753-04ED-17446859FC83}"/>
                  </a:ext>
                </a:extLst>
              </p:cNvPr>
              <p:cNvSpPr txBox="1">
                <a:spLocks noRot="1" noChangeAspect="1" noMove="1" noResize="1" noEditPoints="1" noAdjustHandles="1" noChangeArrowheads="1" noChangeShapeType="1" noTextEdit="1"/>
              </p:cNvSpPr>
              <p:nvPr/>
            </p:nvSpPr>
            <p:spPr>
              <a:xfrm>
                <a:off x="5909298" y="2041596"/>
                <a:ext cx="520262" cy="461665"/>
              </a:xfrm>
              <a:prstGeom prst="rect">
                <a:avLst/>
              </a:prstGeom>
              <a:blipFill>
                <a:blip r:embed="rId18"/>
                <a:stretch>
                  <a:fillRect/>
                </a:stretch>
              </a:blipFill>
              <a:ln w="12700" cap="flat">
                <a:noFill/>
                <a:miter lim="400000"/>
              </a:ln>
              <a:effectLst/>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13FD4E37-5329-7DF1-1A63-1071D3E98C8A}"/>
              </a:ext>
            </a:extLst>
          </p:cNvPr>
          <p:cNvCxnSpPr/>
          <p:nvPr/>
        </p:nvCxnSpPr>
        <p:spPr>
          <a:xfrm>
            <a:off x="4281767" y="1489805"/>
            <a:ext cx="0" cy="5457498"/>
          </a:xfrm>
          <a:prstGeom prst="line">
            <a:avLst/>
          </a:prstGeom>
          <a:noFill/>
          <a:ln w="25400" cap="flat">
            <a:solidFill>
              <a:srgbClr val="00CC99"/>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61E474D6-1831-0F71-D8F6-ED37D915F561}"/>
              </a:ext>
            </a:extLst>
          </p:cNvPr>
          <p:cNvCxnSpPr/>
          <p:nvPr/>
        </p:nvCxnSpPr>
        <p:spPr>
          <a:xfrm>
            <a:off x="6429560" y="1421522"/>
            <a:ext cx="0" cy="5457498"/>
          </a:xfrm>
          <a:prstGeom prst="line">
            <a:avLst/>
          </a:prstGeom>
          <a:noFill/>
          <a:ln w="25400" cap="flat">
            <a:solidFill>
              <a:srgbClr val="00CC99"/>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44D8E83A-DC68-F431-C873-EA9295B6B506}"/>
                  </a:ext>
                </a:extLst>
              </p:cNvPr>
              <p:cNvSpPr txBox="1"/>
              <p:nvPr/>
            </p:nvSpPr>
            <p:spPr>
              <a:xfrm>
                <a:off x="0" y="4015766"/>
                <a:ext cx="1729712" cy="730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l" rtl="0" latinLnBrk="1" hangingPunct="0"/>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=−5</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10=−50</m:t>
                      </m:r>
                      <m:r>
                        <a:rPr lang="en-US" i="1">
                          <a:solidFill>
                            <a:srgbClr val="000000"/>
                          </a:solidFill>
                          <a:latin typeface="Cambria Math" panose="02040503050406030204" pitchFamily="18" charset="0"/>
                        </a:rPr>
                        <m:t>𝑉</m:t>
                      </m:r>
                    </m:oMath>
                  </m:oMathPara>
                </a14:m>
                <a:endParaRPr lang="en-US" i="1" dirty="0">
                  <a:solidFill>
                    <a:srgbClr val="000000"/>
                  </a:solidFill>
                  <a:latin typeface="Cambria Math" panose="02040503050406030204" pitchFamily="18" charset="0"/>
                </a:endParaRPr>
              </a:p>
            </p:txBody>
          </p:sp>
        </mc:Choice>
        <mc:Fallback>
          <p:sp>
            <p:nvSpPr>
              <p:cNvPr id="25" name="TextBox 24">
                <a:extLst>
                  <a:ext uri="{FF2B5EF4-FFF2-40B4-BE49-F238E27FC236}">
                    <a16:creationId xmlns:a16="http://schemas.microsoft.com/office/drawing/2014/main" id="{44D8E83A-DC68-F431-C873-EA9295B6B506}"/>
                  </a:ext>
                </a:extLst>
              </p:cNvPr>
              <p:cNvSpPr txBox="1">
                <a:spLocks noRot="1" noChangeAspect="1" noMove="1" noResize="1" noEditPoints="1" noAdjustHandles="1" noChangeArrowheads="1" noChangeShapeType="1" noTextEdit="1"/>
              </p:cNvSpPr>
              <p:nvPr/>
            </p:nvSpPr>
            <p:spPr>
              <a:xfrm>
                <a:off x="0" y="4015766"/>
                <a:ext cx="1729712" cy="730136"/>
              </a:xfrm>
              <a:prstGeom prst="rect">
                <a:avLst/>
              </a:prstGeom>
              <a:blipFill>
                <a:blip r:embed="rId19"/>
                <a:stretch>
                  <a:fillRect b="-3448"/>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FFF1132-7D4C-3BA7-4917-07B46B30EAB1}"/>
                  </a:ext>
                </a:extLst>
              </p:cNvPr>
              <p:cNvSpPr txBox="1"/>
              <p:nvPr/>
            </p:nvSpPr>
            <p:spPr>
              <a:xfrm>
                <a:off x="2133974" y="4015766"/>
                <a:ext cx="2080919" cy="730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l" rtl="0" latinLnBrk="1" hangingPunct="0"/>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=−5</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10=−50</m:t>
                      </m:r>
                      <m:r>
                        <a:rPr lang="en-US" i="1">
                          <a:solidFill>
                            <a:srgbClr val="000000"/>
                          </a:solidFill>
                          <a:latin typeface="Cambria Math" panose="02040503050406030204" pitchFamily="18" charset="0"/>
                        </a:rPr>
                        <m:t>𝑉</m:t>
                      </m:r>
                    </m:oMath>
                  </m:oMathPara>
                </a14:m>
                <a:endParaRPr lang="en-US" i="1" dirty="0">
                  <a:solidFill>
                    <a:srgbClr val="000000"/>
                  </a:solidFill>
                  <a:latin typeface="Cambria Math" panose="02040503050406030204" pitchFamily="18" charset="0"/>
                </a:endParaRPr>
              </a:p>
            </p:txBody>
          </p:sp>
        </mc:Choice>
        <mc:Fallback>
          <p:sp>
            <p:nvSpPr>
              <p:cNvPr id="26" name="TextBox 25">
                <a:extLst>
                  <a:ext uri="{FF2B5EF4-FFF2-40B4-BE49-F238E27FC236}">
                    <a16:creationId xmlns:a16="http://schemas.microsoft.com/office/drawing/2014/main" id="{4FFF1132-7D4C-3BA7-4917-07B46B30EAB1}"/>
                  </a:ext>
                </a:extLst>
              </p:cNvPr>
              <p:cNvSpPr txBox="1">
                <a:spLocks noRot="1" noChangeAspect="1" noMove="1" noResize="1" noEditPoints="1" noAdjustHandles="1" noChangeArrowheads="1" noChangeShapeType="1" noTextEdit="1"/>
              </p:cNvSpPr>
              <p:nvPr/>
            </p:nvSpPr>
            <p:spPr>
              <a:xfrm>
                <a:off x="2133974" y="4015766"/>
                <a:ext cx="2080919" cy="730136"/>
              </a:xfrm>
              <a:prstGeom prst="rect">
                <a:avLst/>
              </a:prstGeom>
              <a:blipFill>
                <a:blip r:embed="rId20"/>
                <a:stretch>
                  <a:fillRect b="-3448"/>
                </a:stretch>
              </a:blipFill>
              <a:ln w="12700" cap="flat">
                <a:noFill/>
                <a:miter lim="400000"/>
              </a:ln>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A8BCF28A-1B35-B23C-EA7D-DD84382354A2}"/>
              </a:ext>
            </a:extLst>
          </p:cNvPr>
          <p:cNvCxnSpPr/>
          <p:nvPr/>
        </p:nvCxnSpPr>
        <p:spPr>
          <a:xfrm>
            <a:off x="1890664" y="1287017"/>
            <a:ext cx="0" cy="5457498"/>
          </a:xfrm>
          <a:prstGeom prst="line">
            <a:avLst/>
          </a:prstGeom>
          <a:noFill/>
          <a:ln w="25400" cap="flat">
            <a:solidFill>
              <a:srgbClr val="00CC99"/>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E762F011-4AB5-DAC9-2512-3C29E0622963}"/>
                  </a:ext>
                </a:extLst>
              </p:cNvPr>
              <p:cNvSpPr txBox="1"/>
              <p:nvPr/>
            </p:nvSpPr>
            <p:spPr>
              <a:xfrm>
                <a:off x="4457373" y="4056877"/>
                <a:ext cx="1729712" cy="730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𝑥</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10=50</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29" name="TextBox 28">
                <a:extLst>
                  <a:ext uri="{FF2B5EF4-FFF2-40B4-BE49-F238E27FC236}">
                    <a16:creationId xmlns:a16="http://schemas.microsoft.com/office/drawing/2014/main" id="{E762F011-4AB5-DAC9-2512-3C29E0622963}"/>
                  </a:ext>
                </a:extLst>
              </p:cNvPr>
              <p:cNvSpPr txBox="1">
                <a:spLocks noRot="1" noChangeAspect="1" noMove="1" noResize="1" noEditPoints="1" noAdjustHandles="1" noChangeArrowheads="1" noChangeShapeType="1" noTextEdit="1"/>
              </p:cNvSpPr>
              <p:nvPr/>
            </p:nvSpPr>
            <p:spPr>
              <a:xfrm>
                <a:off x="4457373" y="4056877"/>
                <a:ext cx="1729712" cy="730136"/>
              </a:xfrm>
              <a:prstGeom prst="rect">
                <a:avLst/>
              </a:prstGeom>
              <a:blipFill>
                <a:blip r:embed="rId21"/>
                <a:stretch>
                  <a:fillRect b="-517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0566BDC1-E75A-3111-57A9-2D95AC62EAE2}"/>
                  </a:ext>
                </a:extLst>
              </p:cNvPr>
              <p:cNvSpPr txBox="1"/>
              <p:nvPr/>
            </p:nvSpPr>
            <p:spPr>
              <a:xfrm>
                <a:off x="6707347" y="4038749"/>
                <a:ext cx="1729712" cy="730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𝑥</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10=50</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𝑉</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30" name="TextBox 29">
                <a:extLst>
                  <a:ext uri="{FF2B5EF4-FFF2-40B4-BE49-F238E27FC236}">
                    <a16:creationId xmlns:a16="http://schemas.microsoft.com/office/drawing/2014/main" id="{0566BDC1-E75A-3111-57A9-2D95AC62EAE2}"/>
                  </a:ext>
                </a:extLst>
              </p:cNvPr>
              <p:cNvSpPr txBox="1">
                <a:spLocks noRot="1" noChangeAspect="1" noMove="1" noResize="1" noEditPoints="1" noAdjustHandles="1" noChangeArrowheads="1" noChangeShapeType="1" noTextEdit="1"/>
              </p:cNvSpPr>
              <p:nvPr/>
            </p:nvSpPr>
            <p:spPr>
              <a:xfrm>
                <a:off x="6707347" y="4038749"/>
                <a:ext cx="1729712" cy="730136"/>
              </a:xfrm>
              <a:prstGeom prst="rect">
                <a:avLst/>
              </a:prstGeom>
              <a:blipFill>
                <a:blip r:embed="rId22"/>
                <a:stretch>
                  <a:fillRect b="-3448"/>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527094E-87C8-77E7-9AF1-80F8485FC1DD}"/>
                  </a:ext>
                </a:extLst>
              </p:cNvPr>
              <p:cNvSpPr txBox="1"/>
              <p:nvPr/>
            </p:nvSpPr>
            <p:spPr>
              <a:xfrm>
                <a:off x="38848" y="5156138"/>
                <a:ext cx="1851807" cy="109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𝑃</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e>
                      </m:d>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0</m:t>
                          </m:r>
                        </m:e>
                      </m:d>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250</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𝑊</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42" name="TextBox 41">
                <a:extLst>
                  <a:ext uri="{FF2B5EF4-FFF2-40B4-BE49-F238E27FC236}">
                    <a16:creationId xmlns:a16="http://schemas.microsoft.com/office/drawing/2014/main" id="{B527094E-87C8-77E7-9AF1-80F8485FC1DD}"/>
                  </a:ext>
                </a:extLst>
              </p:cNvPr>
              <p:cNvSpPr txBox="1">
                <a:spLocks noRot="1" noChangeAspect="1" noMove="1" noResize="1" noEditPoints="1" noAdjustHandles="1" noChangeArrowheads="1" noChangeShapeType="1" noTextEdit="1"/>
              </p:cNvSpPr>
              <p:nvPr/>
            </p:nvSpPr>
            <p:spPr>
              <a:xfrm>
                <a:off x="38848" y="5156138"/>
                <a:ext cx="1851807" cy="1090940"/>
              </a:xfrm>
              <a:prstGeom prst="rect">
                <a:avLst/>
              </a:prstGeom>
              <a:blipFill>
                <a:blip r:embed="rId23"/>
                <a:stretch>
                  <a:fillRect l="-3401" b="-1149"/>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72B1EE77-09EF-5D69-5238-029E86AEEFF8}"/>
                  </a:ext>
                </a:extLst>
              </p:cNvPr>
              <p:cNvSpPr txBox="1"/>
              <p:nvPr/>
            </p:nvSpPr>
            <p:spPr>
              <a:xfrm>
                <a:off x="2167710" y="5250172"/>
                <a:ext cx="1851807" cy="109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𝑃</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e>
                      </m:d>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m:t>
                          </m:r>
                        </m:e>
                      </m:d>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lang="en-US" i="1">
                          <a:solidFill>
                            <a:srgbClr val="000000"/>
                          </a:solidFill>
                          <a:latin typeface="Cambria Math" panose="02040503050406030204" pitchFamily="18" charset="0"/>
                        </a:rPr>
                        <m:t>250</m:t>
                      </m:r>
                      <m:r>
                        <a:rPr lang="en-US" i="1">
                          <a:solidFill>
                            <a:srgbClr val="000000"/>
                          </a:solidFill>
                          <a:latin typeface="Cambria Math" panose="02040503050406030204" pitchFamily="18" charset="0"/>
                        </a:rPr>
                        <m:t>𝑊</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62" name="TextBox 61">
                <a:extLst>
                  <a:ext uri="{FF2B5EF4-FFF2-40B4-BE49-F238E27FC236}">
                    <a16:creationId xmlns:a16="http://schemas.microsoft.com/office/drawing/2014/main" id="{72B1EE77-09EF-5D69-5238-029E86AEEFF8}"/>
                  </a:ext>
                </a:extLst>
              </p:cNvPr>
              <p:cNvSpPr txBox="1">
                <a:spLocks noRot="1" noChangeAspect="1" noMove="1" noResize="1" noEditPoints="1" noAdjustHandles="1" noChangeArrowheads="1" noChangeShapeType="1" noTextEdit="1"/>
              </p:cNvSpPr>
              <p:nvPr/>
            </p:nvSpPr>
            <p:spPr>
              <a:xfrm>
                <a:off x="2167710" y="5250172"/>
                <a:ext cx="1851807" cy="1090940"/>
              </a:xfrm>
              <a:prstGeom prst="rect">
                <a:avLst/>
              </a:prstGeom>
              <a:blipFill>
                <a:blip r:embed="rId24"/>
                <a:stretch>
                  <a:fillRect l="-3401" b="-2299"/>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9DB7BA62-C810-9CE7-F9AD-07868C1D650D}"/>
                  </a:ext>
                </a:extLst>
              </p:cNvPr>
              <p:cNvSpPr txBox="1"/>
              <p:nvPr/>
            </p:nvSpPr>
            <p:spPr>
              <a:xfrm>
                <a:off x="4539779" y="5266907"/>
                <a:ext cx="1851807" cy="109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𝑃</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e>
                      </m:d>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m:t>
                          </m:r>
                        </m:e>
                      </m:d>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lang="en-US" i="1">
                          <a:solidFill>
                            <a:srgbClr val="000000"/>
                          </a:solidFill>
                          <a:latin typeface="Cambria Math" panose="02040503050406030204" pitchFamily="18" charset="0"/>
                        </a:rPr>
                        <m:t>250</m:t>
                      </m:r>
                      <m:r>
                        <a:rPr lang="en-US" i="1">
                          <a:solidFill>
                            <a:srgbClr val="000000"/>
                          </a:solidFill>
                          <a:latin typeface="Cambria Math" panose="02040503050406030204" pitchFamily="18" charset="0"/>
                        </a:rPr>
                        <m:t>𝑊</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63" name="TextBox 62">
                <a:extLst>
                  <a:ext uri="{FF2B5EF4-FFF2-40B4-BE49-F238E27FC236}">
                    <a16:creationId xmlns:a16="http://schemas.microsoft.com/office/drawing/2014/main" id="{9DB7BA62-C810-9CE7-F9AD-07868C1D650D}"/>
                  </a:ext>
                </a:extLst>
              </p:cNvPr>
              <p:cNvSpPr txBox="1">
                <a:spLocks noRot="1" noChangeAspect="1" noMove="1" noResize="1" noEditPoints="1" noAdjustHandles="1" noChangeArrowheads="1" noChangeShapeType="1" noTextEdit="1"/>
              </p:cNvSpPr>
              <p:nvPr/>
            </p:nvSpPr>
            <p:spPr>
              <a:xfrm>
                <a:off x="4539779" y="5266907"/>
                <a:ext cx="1851807" cy="1090940"/>
              </a:xfrm>
              <a:prstGeom prst="rect">
                <a:avLst/>
              </a:prstGeom>
              <a:blipFill>
                <a:blip r:embed="rId25"/>
                <a:stretch>
                  <a:fillRect b="-2299"/>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44C4856F-078D-2742-D460-54C2533882CC}"/>
                  </a:ext>
                </a:extLst>
              </p:cNvPr>
              <p:cNvSpPr txBox="1"/>
              <p:nvPr/>
            </p:nvSpPr>
            <p:spPr>
              <a:xfrm>
                <a:off x="6725546" y="5368195"/>
                <a:ext cx="1851807" cy="109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𝑃</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𝑖𝑉</m:t>
                      </m:r>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5</m:t>
                          </m:r>
                        </m:e>
                      </m:d>
                      <m:d>
                        <m:dPr>
                          <m:ctrlP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ctrlPr>
                        </m:dPr>
                        <m:e>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10</m:t>
                          </m:r>
                        </m:e>
                      </m:d>
                      <m:r>
                        <a:rPr kumimoji="0" lang="en-US" b="0" i="1" u="none" strike="noStrike" cap="none" spc="0" normalizeH="0" baseline="0" smtClean="0">
                          <a:ln>
                            <a:noFill/>
                          </a:ln>
                          <a:solidFill>
                            <a:srgbClr val="000000"/>
                          </a:solidFill>
                          <a:effectLst/>
                          <a:uFillTx/>
                          <a:latin typeface="Cambria Math" panose="02040503050406030204" pitchFamily="18" charset="0"/>
                          <a:ea typeface="Times New Roman"/>
                          <a:cs typeface="Times New Roman"/>
                          <a:sym typeface="Times New Roman"/>
                        </a:rPr>
                        <m:t>=</m:t>
                      </m:r>
                      <m:r>
                        <a:rPr lang="en-US" i="1">
                          <a:solidFill>
                            <a:srgbClr val="000000"/>
                          </a:solidFill>
                          <a:latin typeface="Cambria Math" panose="02040503050406030204" pitchFamily="18" charset="0"/>
                        </a:rPr>
                        <m:t>250</m:t>
                      </m:r>
                      <m:r>
                        <a:rPr lang="en-US" i="1">
                          <a:solidFill>
                            <a:srgbClr val="000000"/>
                          </a:solidFill>
                          <a:latin typeface="Cambria Math" panose="02040503050406030204" pitchFamily="18" charset="0"/>
                        </a:rPr>
                        <m:t>𝑊</m:t>
                      </m:r>
                    </m:oMath>
                  </m:oMathPara>
                </a14:m>
                <a:endParaRPr kumimoji="0" lang="en-US" b="0" i="0" u="none" strike="noStrike" cap="none" spc="0" normalizeH="0" baseline="0" dirty="0">
                  <a:ln>
                    <a:noFill/>
                  </a:ln>
                  <a:solidFill>
                    <a:srgbClr val="000000"/>
                  </a:solidFill>
                  <a:effectLst/>
                  <a:uFillTx/>
                  <a:ea typeface="Times New Roman"/>
                  <a:cs typeface="Times New Roman"/>
                  <a:sym typeface="Times New Roman"/>
                </a:endParaRPr>
              </a:p>
            </p:txBody>
          </p:sp>
        </mc:Choice>
        <mc:Fallback>
          <p:sp>
            <p:nvSpPr>
              <p:cNvPr id="64" name="TextBox 63">
                <a:extLst>
                  <a:ext uri="{FF2B5EF4-FFF2-40B4-BE49-F238E27FC236}">
                    <a16:creationId xmlns:a16="http://schemas.microsoft.com/office/drawing/2014/main" id="{44C4856F-078D-2742-D460-54C2533882CC}"/>
                  </a:ext>
                </a:extLst>
              </p:cNvPr>
              <p:cNvSpPr txBox="1">
                <a:spLocks noRot="1" noChangeAspect="1" noMove="1" noResize="1" noEditPoints="1" noAdjustHandles="1" noChangeArrowheads="1" noChangeShapeType="1" noTextEdit="1"/>
              </p:cNvSpPr>
              <p:nvPr/>
            </p:nvSpPr>
            <p:spPr>
              <a:xfrm>
                <a:off x="6725546" y="5368195"/>
                <a:ext cx="1851807" cy="1090940"/>
              </a:xfrm>
              <a:prstGeom prst="rect">
                <a:avLst/>
              </a:prstGeom>
              <a:blipFill>
                <a:blip r:embed="rId26"/>
                <a:stretch>
                  <a:fillRect b="-2299"/>
                </a:stretch>
              </a:blipFill>
              <a:ln w="12700" cap="flat">
                <a:noFill/>
                <a:miter lim="400000"/>
              </a:ln>
              <a:effectLst/>
            </p:spPr>
            <p:txBody>
              <a:bodyPr/>
              <a:lstStyle/>
              <a:p>
                <a:r>
                  <a:rPr lang="en-US">
                    <a:noFill/>
                  </a:rPr>
                  <a:t> </a:t>
                </a:r>
              </a:p>
            </p:txBody>
          </p:sp>
        </mc:Fallback>
      </mc:AlternateContent>
      <p:sp>
        <p:nvSpPr>
          <p:cNvPr id="66" name="TextBox 65">
            <a:extLst>
              <a:ext uri="{FF2B5EF4-FFF2-40B4-BE49-F238E27FC236}">
                <a16:creationId xmlns:a16="http://schemas.microsoft.com/office/drawing/2014/main" id="{CF4EC13C-A722-E06A-389C-D3A894BD73AC}"/>
              </a:ext>
            </a:extLst>
          </p:cNvPr>
          <p:cNvSpPr txBox="1"/>
          <p:nvPr/>
        </p:nvSpPr>
        <p:spPr>
          <a:xfrm>
            <a:off x="211969" y="6396335"/>
            <a:ext cx="143538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US" sz="2400" b="0" i="0" u="none" strike="noStrike" cap="none" spc="0" normalizeH="0" baseline="0" dirty="0">
                <a:ln>
                  <a:noFill/>
                </a:ln>
                <a:solidFill>
                  <a:srgbClr val="FF0000"/>
                </a:solidFill>
                <a:effectLst/>
                <a:uFillTx/>
                <a:sym typeface="Times New Roman"/>
              </a:rPr>
              <a:t>dissipated</a:t>
            </a:r>
            <a:endParaRPr lang="en-US" dirty="0"/>
          </a:p>
        </p:txBody>
      </p:sp>
      <p:sp>
        <p:nvSpPr>
          <p:cNvPr id="67" name="TextBox 66">
            <a:extLst>
              <a:ext uri="{FF2B5EF4-FFF2-40B4-BE49-F238E27FC236}">
                <a16:creationId xmlns:a16="http://schemas.microsoft.com/office/drawing/2014/main" id="{B31306C4-88CC-EF80-C19F-BDC92927029E}"/>
              </a:ext>
            </a:extLst>
          </p:cNvPr>
          <p:cNvSpPr txBox="1"/>
          <p:nvPr/>
        </p:nvSpPr>
        <p:spPr>
          <a:xfrm>
            <a:off x="2118736" y="6382682"/>
            <a:ext cx="143538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US" sz="2400" b="0" i="0" u="none" strike="noStrike" cap="none" spc="0" normalizeH="0" baseline="0" dirty="0">
                <a:ln>
                  <a:noFill/>
                </a:ln>
                <a:solidFill>
                  <a:srgbClr val="FF0000"/>
                </a:solidFill>
                <a:effectLst/>
                <a:uFillTx/>
                <a:sym typeface="Times New Roman"/>
              </a:rPr>
              <a:t>dissipated</a:t>
            </a:r>
            <a:endParaRPr lang="en-US" dirty="0"/>
          </a:p>
        </p:txBody>
      </p:sp>
      <p:sp>
        <p:nvSpPr>
          <p:cNvPr id="68" name="TextBox 67">
            <a:extLst>
              <a:ext uri="{FF2B5EF4-FFF2-40B4-BE49-F238E27FC236}">
                <a16:creationId xmlns:a16="http://schemas.microsoft.com/office/drawing/2014/main" id="{8C5690C7-B988-4344-84FE-E3ADF756D7C1}"/>
              </a:ext>
            </a:extLst>
          </p:cNvPr>
          <p:cNvSpPr txBox="1"/>
          <p:nvPr/>
        </p:nvSpPr>
        <p:spPr>
          <a:xfrm>
            <a:off x="4590126" y="6411070"/>
            <a:ext cx="143538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US" sz="2400" b="0" i="0" u="none" strike="noStrike" cap="none" spc="0" normalizeH="0" baseline="0" dirty="0">
                <a:ln>
                  <a:noFill/>
                </a:ln>
                <a:solidFill>
                  <a:srgbClr val="FF0000"/>
                </a:solidFill>
                <a:effectLst/>
                <a:uFillTx/>
                <a:sym typeface="Times New Roman"/>
              </a:rPr>
              <a:t>dissipated</a:t>
            </a:r>
            <a:endParaRPr lang="en-US" dirty="0"/>
          </a:p>
        </p:txBody>
      </p:sp>
      <p:sp>
        <p:nvSpPr>
          <p:cNvPr id="69" name="TextBox 68">
            <a:extLst>
              <a:ext uri="{FF2B5EF4-FFF2-40B4-BE49-F238E27FC236}">
                <a16:creationId xmlns:a16="http://schemas.microsoft.com/office/drawing/2014/main" id="{C7D27F84-1393-88A7-FB46-975B314BEC21}"/>
              </a:ext>
            </a:extLst>
          </p:cNvPr>
          <p:cNvSpPr txBox="1"/>
          <p:nvPr/>
        </p:nvSpPr>
        <p:spPr>
          <a:xfrm>
            <a:off x="6890313" y="6403702"/>
            <a:ext cx="143538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US" sz="2400" b="0" i="0" u="none" strike="noStrike" cap="none" spc="0" normalizeH="0" baseline="0" dirty="0">
                <a:ln>
                  <a:noFill/>
                </a:ln>
                <a:solidFill>
                  <a:srgbClr val="FF0000"/>
                </a:solidFill>
                <a:effectLst/>
                <a:uFillTx/>
                <a:sym typeface="Times New Roman"/>
              </a:rPr>
              <a:t>dissipated</a:t>
            </a:r>
            <a:endParaRPr lang="en-US" dirty="0"/>
          </a:p>
        </p:txBody>
      </p:sp>
    </p:spTree>
    <p:extLst>
      <p:ext uri="{BB962C8B-B14F-4D97-AF65-F5344CB8AC3E}">
        <p14:creationId xmlns:p14="http://schemas.microsoft.com/office/powerpoint/2010/main" val="35783312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73377" y="517401"/>
            <a:ext cx="8870623"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pitchFamily="18" charset="0"/>
                <a:ea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chemeClr val="tx1"/>
                </a:solidFill>
                <a:latin typeface="Times" pitchFamily="18" charset="0"/>
                <a:ea typeface="Times New Roman" panose="02020603050405020304" pitchFamily="18" charset="0"/>
              </a:rPr>
              <a:t>Determine the voltage V across the resistor.</a:t>
            </a:r>
            <a:endParaRPr kumimoji="0" lang="en-US" altLang="en-US" sz="2800" b="0" i="0" u="none" strike="noStrike" cap="none" normalizeH="0" baseline="0" dirty="0">
              <a:ln>
                <a:noFill/>
              </a:ln>
              <a:solidFill>
                <a:schemeClr val="tx1"/>
              </a:solidFill>
              <a:effectLst/>
              <a:latin typeface="Times" pitchFamily="18" charset="0"/>
            </a:endParaRPr>
          </a:p>
        </p:txBody>
      </p:sp>
      <p:pic>
        <p:nvPicPr>
          <p:cNvPr id="15" name="Picture 14" descr="A diagram of a circuit&#10;&#10;Description automatically generated">
            <a:extLst>
              <a:ext uri="{FF2B5EF4-FFF2-40B4-BE49-F238E27FC236}">
                <a16:creationId xmlns:a16="http://schemas.microsoft.com/office/drawing/2014/main" id="{7A58AFC7-34A8-13DA-D63F-66FB62E06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1735740"/>
            <a:ext cx="3670300" cy="2755900"/>
          </a:xfrm>
          <a:prstGeom prst="rect">
            <a:avLst/>
          </a:prstGeom>
        </p:spPr>
      </p:pic>
    </p:spTree>
    <p:extLst>
      <p:ext uri="{BB962C8B-B14F-4D97-AF65-F5344CB8AC3E}">
        <p14:creationId xmlns:p14="http://schemas.microsoft.com/office/powerpoint/2010/main" val="2247637584"/>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29017</TotalTime>
  <Words>2538</Words>
  <Application>Microsoft Macintosh PowerPoint</Application>
  <PresentationFormat>On-screen Show (4:3)</PresentationFormat>
  <Paragraphs>383</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Avenir Roman</vt:lpstr>
      <vt:lpstr>Calibri</vt:lpstr>
      <vt:lpstr>Cambria Math</vt:lpstr>
      <vt:lpstr>Consolas</vt:lpstr>
      <vt:lpstr>Helvetica</vt:lpstr>
      <vt:lpstr>Times</vt:lpstr>
      <vt:lpstr>Times New Roman</vt:lpstr>
      <vt:lpstr>Times New Roman Bold</vt:lpstr>
      <vt:lpstr>Wingdings</vt:lpstr>
      <vt:lpstr>Default</vt:lpstr>
      <vt:lpstr>EEL 3004 Linear Circuits I   Lecture #3   Circuit Laws: Ohm’s, KVL and KCL Laws</vt:lpstr>
      <vt:lpstr>Lecture Objectives</vt:lpstr>
      <vt:lpstr>PowerPoint Presentation</vt:lpstr>
      <vt:lpstr>1827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Kirchoff’s Voltage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Kirchhoff’s Current Law</vt:lpstr>
      <vt:lpstr>Kirchoff’s Current Law</vt:lpstr>
      <vt:lpstr>PowerPoint Presentation</vt:lpstr>
      <vt:lpstr>PowerPoint Presentation</vt:lpstr>
      <vt:lpstr>PowerPoint Presentation</vt:lpstr>
      <vt:lpstr>Example</vt:lpstr>
      <vt:lpstr>Kirchoff’s Current Law</vt:lpstr>
      <vt:lpstr>            </vt:lpstr>
      <vt:lpstr>            </vt:lpstr>
      <vt:lpstr>            </vt:lpstr>
      <vt:lpstr>            </vt:lpstr>
      <vt:lpstr>PowerPoint Presentation</vt:lpstr>
      <vt:lpstr>PowerPoint Presentation</vt:lpstr>
      <vt:lpstr>PowerPoint Presentation</vt:lpstr>
      <vt:lpstr>PowerPoint Presentation</vt:lpstr>
      <vt:lpstr>Practical Relevance Example - Christmas Lights</vt:lpstr>
      <vt:lpstr>Practical Relevance Example - Christmas Lights</vt:lpstr>
      <vt:lpstr>Series Connected Strands - model</vt:lpstr>
      <vt:lpstr>Parallel Connected Strands - model</vt:lpstr>
      <vt:lpstr>Example of 50 Lights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3004 ELECTRIC NETWORKS    Issa Batarseh  August 25, 2015</dc:title>
  <dc:creator>Ala'a Amarin</dc:creator>
  <cp:lastModifiedBy>Issa Batarseh</cp:lastModifiedBy>
  <cp:revision>222</cp:revision>
  <cp:lastPrinted>2020-01-16T17:19:46Z</cp:lastPrinted>
  <dcterms:modified xsi:type="dcterms:W3CDTF">2024-01-19T13:12:43Z</dcterms:modified>
</cp:coreProperties>
</file>