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.xml" ContentType="application/inkml+xml"/>
  <Override PartName="/ppt/notesSlides/notesSlide6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7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5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notesSlides/notesSlide18.xml" ContentType="application/vnd.openxmlformats-officedocument.presentationml.notesSlide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65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530" r:id="rId2"/>
    <p:sldId id="1411" r:id="rId3"/>
    <p:sldId id="298" r:id="rId4"/>
    <p:sldId id="256" r:id="rId5"/>
    <p:sldId id="1335" r:id="rId6"/>
    <p:sldId id="1413" r:id="rId7"/>
    <p:sldId id="257" r:id="rId8"/>
    <p:sldId id="1336" r:id="rId9"/>
    <p:sldId id="1337" r:id="rId10"/>
    <p:sldId id="1338" r:id="rId11"/>
    <p:sldId id="568" r:id="rId12"/>
    <p:sldId id="545" r:id="rId13"/>
    <p:sldId id="569" r:id="rId14"/>
    <p:sldId id="302" r:id="rId15"/>
    <p:sldId id="1340" r:id="rId16"/>
    <p:sldId id="581" r:id="rId17"/>
    <p:sldId id="259" r:id="rId18"/>
    <p:sldId id="1333" r:id="rId19"/>
    <p:sldId id="537" r:id="rId20"/>
    <p:sldId id="546" r:id="rId21"/>
    <p:sldId id="277" r:id="rId22"/>
    <p:sldId id="548" r:id="rId23"/>
    <p:sldId id="550" r:id="rId24"/>
    <p:sldId id="551" r:id="rId25"/>
    <p:sldId id="562" r:id="rId26"/>
    <p:sldId id="555" r:id="rId27"/>
    <p:sldId id="554" r:id="rId28"/>
    <p:sldId id="272" r:id="rId29"/>
    <p:sldId id="273" r:id="rId30"/>
    <p:sldId id="570" r:id="rId31"/>
    <p:sldId id="561" r:id="rId32"/>
    <p:sldId id="572" r:id="rId33"/>
    <p:sldId id="557" r:id="rId34"/>
    <p:sldId id="565" r:id="rId35"/>
    <p:sldId id="563" r:id="rId36"/>
    <p:sldId id="567" r:id="rId37"/>
    <p:sldId id="574" r:id="rId38"/>
    <p:sldId id="576" r:id="rId39"/>
    <p:sldId id="582" r:id="rId40"/>
    <p:sldId id="575" r:id="rId41"/>
    <p:sldId id="577" r:id="rId42"/>
    <p:sldId id="578" r:id="rId43"/>
    <p:sldId id="579" r:id="rId4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0"/>
    <p:restoredTop sz="94667"/>
  </p:normalViewPr>
  <p:slideViewPr>
    <p:cSldViewPr>
      <p:cViewPr varScale="1">
        <p:scale>
          <a:sx n="163" d="100"/>
          <a:sy n="163" d="100"/>
        </p:scale>
        <p:origin x="512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6T22:52:08.29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869 24 24575,'-11'0'0,"1"0"0,1 0 0,-3 0 0,-1 0 0,-4 0 0,-8 0 0,10 0 0,-6 0 0,15 0 0,0 0 0,1 0 0,-1 0 0,0 0 0,1 0 0,-1 0 0,0 0 0,0 0 0,1 0 0,-1 0 0,1 0 0,-1 0 0,0 0 0,1 0 0,-1 0 0,1 0 0,-1 0 0,0 0 0,1 0 0,-1 0 0,0-6 0,1 5 0,-1-5 0,0 6 0,0 0 0,0 0 0,1 0 0,-1 0 0,0 0 0,1 0 0,-1 0 0,0 0 0,1 0 0,-1 0 0,1 0 0,-1 0 0,0 0 0,1 0 0,-1 0 0,0 0 0,1 0 0,-1 0 0,0 0 0,1 0 0,-1 0 0,0 0 0,1 0 0,-1 0 0,0 0 0,1 0 0,-1 0 0,0 0 0,1 0 0,-1 0 0,0 0 0,0 0 0,1 0 0,-1 0 0,0 0 0,1 0 0,-1 0 0,1 0 0,-1 0 0,0 0 0,1 0 0,-1 0 0,0 0 0,0 0 0,1 0 0,-1 0 0,1 0 0,-1 0 0,0-2 0,1 1 0,-1-1 0,0 2 0,1 0 0,-1 0 0,0 0 0,1 0 0,-1 0 0,0 0 0,1 0 0,-1 0 0,0 0 0,1 0 0,-1 0 0,0 0 0,1 0 0,-1 0 0,1 0 0,-1-3 0,0 3 0,1-3 0,0 3 0,-1 0 0,1 0 0,-1 0 0,0 0 0,0 0 0,1 0 0,-1 0 0,0 0 0,1 0 0,-1 0 0,0 0 0,0 0 0,1 0 0,-1 0 0,0 0 0,1 0 0,-1 0 0,1 0 0,-1 0 0,0 0 0,1 0 0,-1 0 0,0 0 0,1 0 0,-1 0 0,1 0 0,-1 0 0,3 2 0,-2 1 0,5 3 0,-5-3 0,1 2 0,1-2 0,-2 3 0,2-1 0,0 1 0,0 0 0,1-1 0,1 1 0,-1-1 0,2 1 0,2-3 0,1 1 0,2-1 0,1 0 0,-1 2 0,1-4 0,-1 4 0,1-5 0,0 3 0,-1-1 0,1-1 0,-1 4 0,1-4 0,-1 1 0,1-2 0,0 0 0,-1 0 0,0 0 0,1 0 0,-1 0 0,1 0 0,-1 0 0,1 3 0,-1-3 0,1 3 0,-1-3 0,1 0 0,-1 0 0,1 0 0,0 0 0,-1 0 0,1 0 0,-1 0 0,1 0 0,-1 0 0,1 0 0,0 0 0,-1 0 0,1 0 0,0 0 0,-1 0 0,1 0 0,-1 0 0,1 0 0,-1 0 0,1 0 0,-1 0 0,1 0 0,0 0 0,-1 0 0,1 0 0,0 0 0,-3 2 0,1-1 0,-1 1 0,3-2 0,-1 0 0,1 0 0,0 0 0,-1 0 0,1 0 0,-1 0 0,1 0 0,3 0 0,-3 0 0,3 0 0,-3 0 0,-1 0 0,1 0 0,-1 0 0,1 0 0,-1 0 0,1 0 0,-1 0 0,1 0 0,-1 0 0,1 0 0,-1 0 0,1 0 0,-1 0 0,1 0 0,0 0 0,-1 0 0,1 0 0,0 0 0,-1 0 0,1 0 0,0 0 0,-1 0 0,1 0 0,-1 0 0,1-3 0,0 3 0,-1-3 0,1 1 0,0 1 0,-1-1 0,1-1 0,3 2 0,-3-4 0,6 5 0,-3-6 0,0 6 0,0-3 0,-3 0 0,-1 3 0,1-3 0,0 3 0,-1 0 0,1 0 0,-3 0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5:27.54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93 0 24575,'-11'0'0,"-3"0"0,1 0 0,0 0 0,2 0 0,3 0 0,0 0 0,1 0 0,2 0 0,2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5:31.25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196 0 24575,'-7'0'0,"-1"0"0,-3 0 0,3 0 0,-3 0 0,0 0 0,2 0 0,-2 0 0,3 0 0,0 0 0,1 0 0,-1 0 0,0 0 0,1 0 0,-1 0 0,4 4 0,-2-3 0,2 5 0,-3-5 0,-1 2 0,1 0 0,-1-2 0,1 2 0,-1-3 0,4 3 0,1-2 0,3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5:34.44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24575,'0'7'0,"0"0"0,0 1 0,0 0 0,0-1 0,0 1 0,0-1 0,0 0 0,0 0 0,0-3 0,0-1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5:38.11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97 16 24575,'-7'0'0,"-1"0"0,1 0 0,-1 0 0,1 0 0,-1 0 0,1 0 0,-1-4 0,0 4 0,1-4 0,3 1 0,-3 2 0,3-2 0,0 3 0,1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5:40.21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236 32 24575,'-8'0'0,"-8"0"0,3 0 0,-9 0 0,0 0 0,5 0 0,-10 0 0,9-4 0,-3 3 0,8-6 0,-3 6 0,8-5 0,-4 5 0,4-6 0,1 6 0,3-2 0,1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5:43.60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193 1 24575,'-8'0'0,"1"0"0,0 0 0,0 0 0,0 0 0,3 3 0,-3-2 0,3 5 0,-4-1 0,1-1 0,-1 3 0,0-7 0,1 7 0,-1-6 0,1 2 0,3 0 0,-2-2 0,2 2 0,-3 0 0,-1-2 0,1 6 0,-1-6 0,1 5 0,-1-5 0,0 3 0,4-1 0,-3-2 0,3 2 0,0-3 0,1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6:05.45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135 1 24575,'-7'0'0,"0"0"0,-4 0 0,3 0 0,1 3 0,1 1 0,-3 4 0,1 0 0,-4 0 0,4-1 0,1 1 0,-1-1 0,1-3 0,3 3 0,-3-6 0,3 2 0,0 0 0,-2-2 0,5 5 0,-3-5 0,4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6:46.5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1 310 24575,'61'0'0,"-16"0"0,15 0 0,-3 0 0,5 0 0,0 0 0,1 0 0,8 0 0,-1 0 0,-13 0 0,-7 0 0,-4 0 0,-6 0 0,-1 0 0,1 0 0,0 0 0,0 0 0,-6 0 0,-1 0 0,-6 0 0,-4 0 0,-2 0 0,-4 0 0,0 0 0,-5 0 0,4 0 0,-4 0 0,5 0 0,0 0 0,-1 0 0,1 0 0,4 0 0,-3 0 0,8 0 0,-3 0 0,4 0 0,-4 0 0,8 0 0,-7 0 0,9 0 0,-6 0 0,1 0 0,-1 0 0,0 0 0,1 0 0,-1 0 0,1 0 0,-1 0 0,0 0 0,1 0 0,-1 0 0,0 0 0,1 0 0,-1 0 0,0 0 0,1 0 0,-1 0 0,0 0 0,1 0 0,-1 0 0,1 0 0,-1 4 0,-4-2 0,3 2 0,-4-4 0,1 0 0,3 0 0,-8 0 0,3 0 0,-4 0 0,0 0 0,-5 0 0,4 0 0,-8 3 0,4-2 0,0 2 0,-4-3 0,8 0 0,-8 0 0,8 0 0,-3 0 0,8 0 0,-3 0 0,8 0 0,-8 4 0,3-3 0,-4 2 0,-1-3 0,1 0 0,-4 0 0,2 0 0,-2 0 0,-1 0 0,4 0 0,-7 0 0,6 0 0,-6 0 0,6 0 0,-6 0 0,3 0 0,-5 0 0,-17-21 0,2 8 0,-15-18 0,10 14 0,-3 0 0,3 1 0,-4 2 0,0 2 0,0 4 0,1-1 0,-6 1 0,4-1 0,-3 0 0,4 1 0,0 3 0,0-2 0,5 2 0,-4-3 0,7 4 0,-7-4 0,8 4 0,-8-4 0,7 3 0,-6-2 0,2 2 0,0-3 0,-3 3 0,4-2 0,-5 6 0,0-6 0,4 6 0,-7-3 0,6 4 0,-12 0 0,8 0 0,-8-4 0,3 3 0,-5-3 0,-5 4 0,4 0 0,-9 0 0,4 0 0,-6 0 0,5 0 0,-3 0 0,9 0 0,-4 0 0,5 0 0,1 0 0,4 0 0,2 0 0,4 0 0,-5-4 0,8 3 0,-11-3 0,11 0 0,-7 3 0,4-3 0,-5 0 0,5 3 0,-5-3 0,9 0 0,2 4 0,3-4 0,-3 4 0,-1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6:57.7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24575,'30'0'0,"-3"0"0,-15 0 0,0 0 0,0 0 0,0 0 0,5 0 0,-1 0 0,1 0 0,0 0 0,-1 0 0,1 0 0,0 0 0,-5 0 0,4 0 0,-3 0 0,-1 0 0,4 0 0,-4 0 0,1 0 0,3 0 0,-4 0 0,5 3 0,-5-2 0,4 3 0,-7-4 0,6 0 0,-6 3 0,6-2 0,-6 2 0,7-3 0,-8 4 0,4-3 0,-1 2 0,-2-3 0,7 4 0,-8-3 0,8 2 0,-8-3 0,8 4 0,-8-3 0,8 3 0,-7-1 0,2-2 0,1 2 0,-4-3 0,8 4 0,-8-3 0,8 2 0,-3-3 0,-1 4 0,4-3 0,-4 2 0,1-3 0,2 4 0,-2-3 0,4 2 0,-5-3 0,4 0 0,-4 4 0,10-3 0,-4 3 0,3-1 0,-4-2 0,4 3 0,-3-4 0,3 0 0,1 4 0,-4-3 0,3 3 0,0-4 0,-3 4 0,4-3 0,-1 2 0,-3-3 0,8 0 0,-8 4 0,8-3 0,-3 3 0,-1-4 0,4 0 0,-3 0 0,4 0 0,-4 0 0,3 0 0,4 4 0,-1-3 0,1 3 0,-4-4 0,-8 0 0,4 0 0,-6 3 0,1-2 0,0 3 0,4-4 0,-3 4 0,3-3 0,-4 2 0,0-3 0,-1 0 0,1 0 0,4 0 0,-3 0 0,3 0 0,1 0 0,-4 0 0,3 4 0,1-3 0,-5 3 0,5-4 0,-6 0 0,1 3 0,0-2 0,-1 3 0,1-4 0,0 4 0,-1-3 0,1 2 0,0-3 0,-1 0 0,1 4 0,4-3 0,-3 3 0,4-4 0,-6 0 0,-3 0 0,2 3 0,-2-2 0,4 3 0,-5-4 0,4 0 0,-4 0 0,1 0 0,3 4 0,-8-4 0,8 4 0,-8-4 0,8 0 0,-3 0 0,-1 3 0,4-2 0,-4 3 0,5-4 0,0 0 0,-1 0 0,8 0 0,-5 0 0,5 0 0,-8 3 0,1-2 0,0 3 0,-1-4 0,1 0 0,0 0 0,-1 0 0,1 0 0,0 0 0,-1 0 0,6 0 0,-4 4 0,3-3 0,-4 2 0,-1-3 0,1 0 0,0 0 0,-1 4 0,-3-3 0,2 3 0,-2-4 0,4 0 0,-5 3 0,4-2 0,-8 2 0,8-3 0,-7 3 0,6-2 0,-6 3 0,6-4 0,-6 0 0,2 0 0,-3 0 0,4 0 0,-4 0 0,4 0 0,-5 0 0,4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7:06.12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24575,'0'14'0,"0"-5"0,0 5 0,0-6 0,0-1 0,0 0 0,0 0 0,0 0 0,0 0 0,0 1 0,0-1 0,0 0 0,0 1 0,0 4 0,0-4 0,0 4 0,0-5 0,0 1 0,0-1 0,0 1 0,0-1 0,0 0 0,0 0 0,0 0 0,0 0 0,0 5 0,0 0 0,0 5 0,0-1 0,0 1 0,0 4 0,0-3 0,0 4 0,0-6 0,0 1 0,0 0 0,0-5 0,0 0 0,0-5 0,0 1 0,0-1 0,0 1 0,0-1 0,0 0 0,0 0 0,0 0 0,0 1 0,0-1 0,0 1 0,0-1 0,4 5 0,-3-4 0,2 8 0,-3-8 0,0 4 0,0-4 0,4-1 0,-4 1 0,4-1 0,-4-3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5:25:56.43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9 24575,'44'0'0,"-3"0"0,-8 0 0,1 0 0,0 0 0,5 0 0,19 0 0,-12 0 0,41 0 0,-41 0 0,18 0 0,-24 0 0,-1 0 0,-4 0 0,3 0 0,-9 0 0,9 0 0,-9 0 0,4 0 0,-6 0 0,-4-4 0,-2 3 0,-4-3 0,-4 4 0,2 0 0,-6 0 0,2 0 0,-3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7:10.18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51 9 24575,'11'0'0,"3"0"0,-5 0 0,3-4 0,-1 3 0,-2-2 0,6 3 0,-6 0 0,2 0 0,-3 0 0,-1 0 0,1 0 0,-1 0 0,-3 3 0,3 1 0,-3 3 0,0 1 0,3-1 0,-6 1 0,5-1 0,-5 1 0,2-1 0,-3 1 0,0-1 0,0 0 0,0 0 0,0 0 0,0 0 0,0 1 0,0-1 0,0 5 0,0-4 0,0 8 0,0-8 0,0 4 0,0-4 0,0-1 0,0 1 0,0-1 0,0 0 0,-3-3 0,-1-1 0,-3 1 0,0-3 0,-1 5 0,1-5 0,-1 3 0,1-1 0,-1-2 0,1 2 0,0-3 0,0 0 0,0 0 0,0 0 0,0 0 0,0 0 0,0 0 0,-5 0 0,3 0 0,-2 0 0,-1 0 0,3 0 0,-7 0 0,8 0 0,0-3 0,1 2 0,3-3 0,-1 1 0,2-1 0,3-3 0,0 0 0,0 0 0,0 0 0,0 0 0,0 0 0,0-1 0,0 1 0,0-1 0,0 1 0,0 0 0,0-1 0,0 1 0,0 0 0,0 0 0,0 0 0,0-1 0,0 1 0,3 3 0,-2-3 0,5 7 0,-2-4 0,0 1 0,2-1 0,-2-4 0,4 1 0,-1 3 0,-3 1 0,-1 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7:20.54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7 24575,'0'10'0,"0"-2"0,0 7 0,0-2 0,0-1 0,0 0 0,0-4 0,0 3 0,0 2 0,0-1 0,0 0 0,0-1 0,0-2 0,0 7 0,0-8 0,0 4 0,0-5 0,0 1 0,0-1 0,0 1 0,0-1 0,0 1 0,0-1 0,0 1 0,0-1 0,0 1 0,0-1 0,0 0 0,0-7 0,0-4 0,0-3 0,0-4 0,0 4 0,0-1 0,0 0 0,0 1 0,0-1 0,0 1 0,0-1 0,0 0 0,0 1 0,0-1 0,0 1 0,0-1 0,0 1 0,0 0 0,0 0 0,0-1 0,0 0 0,0 1 0,0-1 0,0 1 0,0-1 0,3 1 0,1 3 0,0-3 0,2 3 0,-2-3 0,3 0 0,1-1 0,-1 1 0,1 2 0,-4-1 0,2 5 0,-5-6 0,6 6 0,-3-2 0,3 3 0,0 0 0,0 0 0,0 0 0,1-4 0,-1 3 0,1-5 0,-1 5 0,1-3 0,-1 1 0,1 2 0,-1-2 0,1 3 0,-1 0 0,0 0 0,0 0 0,0 0 0,0 0 0,1 0 0,-1 0 0,1 0 0,-1 3 0,5-2 0,-3 6 0,2-3 0,-3 3 0,-1 1 0,1-4 0,-1 3 0,1-6 0,-4 5 0,-1-2 0,-3 3 0,0 0 0,0 1 0,0-1 0,0 1 0,0-1 0,0 1 0,0-1 0,3 1 0,-2-1 0,2 1 0,-3-1 0,0 1 0,0-1 0,0 1 0,0-1 0,0 0 0,0 0 0,0 0 0,0 1 0,0-1 0,0 1 0,0-1 0,0 1 0,0-1 0,0 1 0,0-1 0,0 1 0,0-1 0,0 1 0,0-4 0,0-1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50:32.2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387 3411 24575,'0'-60'0,"0"14"0,0-18 0,0 23 0,0-19 0,0 17 0,0-16 0,0 5 0,0-1 0,0-6 0,0 8 0,0-1 0,0 7 0,0-6 0,0 12 0,0-5 0,0 6 0,0 0 0,0 0 0,0 0 0,-4 6 0,3-5 0,-3 11 0,-1-11 0,4 10 0,-8-4 0,8 0 0,-3 4 0,0-4 0,3 0 0,-3 4 0,4-9 0,0 9 0,0-4 0,0 6 0,0-1 0,0 1 0,0-1 0,0 5 0,0-3 0,-4 3 0,3-4 0,-3-1 0,4-5 0,-4 5 0,-2-11 0,1 5 0,1-6 0,-1 0 0,4 0 0,-8 0 0,4 0 0,-1 1 0,-3-1 0,3 0 0,-4 0 0,0 0 0,0-6 0,0 4 0,0-4 0,-1 0 0,1 5 0,-5-5 0,5 11 0,-5-3 0,5 3 0,1 1 0,-1-5 0,0 5 0,1 0 0,-1 1 0,0 0 0,1 4 0,4-4 0,-3 10 0,7-3 0,-7 8 0,7-4 0,-6 10 0,6 0 0,-2 4 0,0 1 0,2-4 0,-3 3 0,1-3 0,2 4 0,-2-13 0,-1 5 0,3-10 0,-3 4 0,1 3 0,2-8 0,-3 8 0,0-8 0,3 12 0,-3-7 0,0 9 0,3-1 0,-3 1 0,4 5 0,-3-3 0,2-2 0,-2-4 0,3-1 0,0 5 0,0-4 0,0 3 0,0 0 0,0 2 0,0 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50:34.4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51 75 24575,'0'-31'0,"0"5"0,0 11 0,0 12 0,-4 34 0,3-4 0,-8 26 0,3-19 0,1 12 0,-5 2 0,5-1 0,-1 5 0,3-1 0,1 1 0,2 15 0,0-12 0,0-2 0,0 1 0,0 0 0,0-6 0,0-2 0,0-7 0,0-4 0,0-7 0,0-2 0,0-8 0,0 6 0,0-11 0,0 1 0,0-6 0,0-1 0,0 4 0,0 1 0,0 12 0,0-5 0,0 13 0,0-14 0,0 6 0,0-7 0,0-4 0,4-2 0,-3-3 0,5-1 0,-2 1 0,3-1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50:37.2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24575,'0'34'0,"0"5"0,0 1 0,5 8 0,1 5 0,5 1 0,0 0 0,-1 0 0,-4 0 0,-1-7 0,-1-1 0,-2-6 0,2 0 0,-4-6 0,0-6 0,0-2 0,0-3 0,0-1 0,0 0 0,0-1 0,0-3 0,0 8 0,0-8 0,0 3 0,0-4 0,0 0 0,0-5 0,0 0 0,0-5 0,0 4 0,0-2 0,0 1 0,0 1 0,0-3 0,0 6 0,0-1 0,4 4 0,-3 4 0,2 2 0,-3 4 0,0 0 0,0-4 0,4-2 0,-3-4 0,3-4 0,-4-2 0,0-3 0,0-1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50:39.7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311 858 24575,'-29'0'0,"3"0"0,9 0 0,4 0 0,-2 0 0,-3-8 0,-5 2 0,4-10 0,-6 2 0,10-8 0,-7 3 0,9-2 0,-4-1 0,7-1 0,-3 1 0,4-5 0,1 9 0,3-3 0,-3-1 0,7 4 0,-3-8 0,4 3 0,0-4 0,0 0 0,0-1 0,0 1 0,0-6 0,0 4 0,0-10 0,0 10 0,0-9 0,4 9 0,1-4 0,4 5 0,0 1 0,0-1 0,0 6 0,-1 0 0,-3 5 0,2 5 0,-6 0 0,6 4 0,-3 1 0,3-1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50:43.6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256 958 24575,'-13'-25'0,"1"-1"0,4 13 0,3-4 0,-2 5 0,3-4 0,-1 3 0,-2 0 0,6 2 0,-5 3 0,5 1 0,-2-3 0,3 2 0,-4-2 0,0-4 0,0 0 0,-4-5 0,7 2 0,-6 0 0,6-4 0,-7 3 0,7-4 0,-6 5 0,6 5 0,-7-4 0,7 7 0,-2-2 0,3 3 0,-3 1 0,2-4 0,-2-1 0,3-3 0,-4-2 0,3 0 0,-3 1 0,0-6 0,-1 4 0,-3-3 0,3 4 0,-3-5 0,4 8 0,-1-6 0,-2 7 0,6 1 0,-7 0 0,8 4 0,-7 1 0,6-4 0,-2 3 0,-1-3 0,3 0 0,-2-1 0,3 0 0,-4-8 0,3 6 0,-7-13 0,7 9 0,-4-3 0,1-1 0,3 4 0,-3 1 0,4 1 0,-3 8 0,2-4 0,-2 5 0,3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50:48.5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185 1 24575,'-28'12'0,"4"1"0,13-8 0,2 2 0,-3 1 0,1 0 0,2-4 0,1 3 0,1-3 0,3 4 0,-4 2 0,0-2 0,1-1 0,-1 0 0,1-3 0,-1 4 0,0-1 0,1 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50:52.6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 1 24575,'0'23'0,"0"-2"0,0-14 0,0 1 0,0 2 0,0-2 0,0 2 0,0 1 0,0-3 0,0 3 0,0 0 0,0-3 0,0 3 0,0 0 0,0-3 0,0 3 0,0-1 0,0 2 0,0 0 0,0 0 0,0-1 0,0-2 0,0 2 0,0-3 0,-4 2 0,3-1 0,-2 2 0,3-1 0,0-2 0,0 2 0,0 1 0,0-3 0,0 3 0,0-3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51:23.39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90 37 24575,'-11'4'0,"3"-3"0,-2 5 0,2-5 0,0 2 0,4 1 0,-3-3 0,3 2 0,-3-3 0,-1 0 0,1 0 0,3-3 0,1-1 0,3-3 0,0-1 0,0 1 0,0-1 0,0 0 0,3 4 0,-2-3 0,5 6 0,-2-2 0,3 3 0,0 0 0,0 0 0,-4 3 0,4 1 0,-6 4 0,2 3 0,-3-2 0,0 6 0,0-6 0,0 7 0,0-8 0,0 8 0,0-8 0,0 4 0,0-5 0,0 1 0,0-1 0,0 1 0,0 0 0,0-1 0,-3-3 0,-1-1 0,-3-3 0,-1 0 0,1 0 0,-1 0 0,4-3 0,1-1 0,3-3 0,0-1 0,0 1 0,0-1 0,0 1 0,0-1 0,0 1 0,0-1 0,0-2 0,3 2 0,1 2 0,0 2 0,-1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36:58.8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49 24575,'32'0'0,"-3"0"0,-12-4 0,-1 3 0,1-6 0,0 2 0,-5-3 0,4 3 0,-8-2 0,4 7 0,-4-7 0,-1 6 0,0-2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51:26.38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104 1 24575,'0'7'0,"0"0"0,0 0 0,-3 0 0,2 0 0,-6 0 0,3 1 0,-3-1 0,-1-3 0,1-1 0,0-3 0,0 0 0,0 0 0,-1 0 0,1 0 0,-1 0 0,1 0 0,-1-3 0,4-1 0,1-3 0,3 0 0,0-1 0,0 1 0,0-1 0,3 4 0,1 1 0,3 3 0,1 0 0,-1 0 0,1 0 0,-1 0 0,0 0 0,-6 0 0,1 0 0,-5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51:30.14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24575,'7'3'0,"0"-2"0,1 6 0,-4-3 0,2 0 0,-1 3 0,2-3 0,1 0 0,-4 3 0,3-6 0,-3 6 0,0-3 0,2 0 0,-1 3 0,2-3 0,1 0 0,-4 3 0,2-3 0,-1 0 0,2 3 0,1-3 0,-1 3 0,-3 1 0,3-1 0,-3 1 0,4-1 0,-1 1 0,1-1 0,-1-3 0,-3 3 0,3-6 0,-6 5 0,5-5 0,-5 6 0,6-3 0,-3 4 0,3-1 0,0 0 0,1-3 0,-1 3 0,0-3 0,1 0 0,-1 2 0,1-5 0,-1 6 0,1-3 0,-4 3 0,2-3 0,-2 2 0,3-2 0,-3 3 0,2 0 0,-2 1 0,4-4 0,-1 3 0,1-3 0,-1 3 0,1 1 0,-1-1 0,1 1 0,-1-1 0,1-2 0,-1 1 0,1-2 0,-1 0 0,-3 3 0,3-6 0,-6 5 0,5-1 0,-1-1 0,-1 2 0,2-5 0,-1 6 0,2-6 0,0 5 0,1-2 0,-1 4 0,0-1 0,-3 0 0,2-3 0,-5 2 0,3-5 0,-4 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51:34.62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104 87 24575,'7'0'0,"9"0"0,-7 0 0,17 0 0,-13 0 0,9 0 0,-10 0 0,4-8 0,-8 7 0,4-7 0,-4 8 0,-1 0 0,-3 3 0,0 1 0,-4 3 0,0 0 0,-3-3 0,-1-1 0,-4-3 0,1 0 0,-5 0 0,4 0 0,-4 0 0,0 0 0,4 0 0,-4 0 0,4 0 0,1-4 0,-1 4 0,0-7 0,1 6 0,-1-6 0,4 3 0,-3 0 0,6-2 0,-2 2 0,3-3 0,0 0 0,0 0 0,3 3 0,-3 4 0,3 4 0,-3 3 0,0 0 0,-3 1 0,-1-4 0,0 3 0,-3-6 0,3 2 0,-4-3 0,1 0 0,0 0 0,0 0 0,0 0 0,0 0 0,-1 0 0,0 0 0,1 0 0,-1 0 0,0 0 0,1 0 0,-1 0 0,4-3 0,1-1 0,3-3 0,3 3 0,1-3 0,4-1 0,0-1 0,0-2 0,-1 3 0,1 4 0,-4-3 0,3 6 0,-3-2 0,3 3 0,0 0 0,0 0 0,0 0 0,1 0 0,-1 0 0,1 0 0,-4 3 0,3 1 0,-3 0 0,0 3 0,3-6 0,-6 6 0,2-4 0,-3 5 0,0-1 0,0 0 0,0 1 0,0-1 0,0 1 0,0-1 0,0 1 0,0-1 0,0 1 0,0-1 0,0 1 0,-3-4 0,-1-1 0,-3-3 0,0 0 0,0 0 0,0 0 0,0-3 0,0-1 0,3-4 0,1 1 0,0 3 0,2-3 0,-3 3 0,4-4 0,0 1 0,3 3 0,1 1 0,0 3 0,-1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51:39.80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49 59 24575,'-10'0'0,"0"0"0,3 0 0,0 0 0,0 0 0,3-3 0,1-1 0,3-3 0,0-1 0,3 1 0,1-1 0,0 1 0,3 3 0,-6-3 0,5 6 0,-2-2 0,3 3 0,0 0 0,0 0 0,0 0 0,-3 3 0,-1 1 0,0 4 0,-2-1 0,2 1 0,-3-1 0,0 0 0,0 1 0,0-1 0,0 0 0,0 0 0,0 1 0,-3-4 0,-1-1 0,-3-3 0,0 0 0,0 0 0,-1 0 0,1 0 0,3-3 0,1-1 0,3-3 0,0 0 0,3 3 0,1 0 0,3 4 0,-1 0 0,-2 3 0,-1 1 0,-3 3 0,0 1 0,0-1 0,-3 1 0,2-1 0,-2 0 0,-1-3 0,0 3 0,-3-3 0,-1 0 0,1-1 0,3-6 0,4 2 0,4-2 0,3 3 0,0-3 0,0 2 0,0-5 0,1 5 0,-1-6 0,1 6 0,-1-6 0,1 7 0,-4-7 0,3 6 0,-3-2 0,3 3 0,-3-3 0,2 2 0,-5-5 0,2 2 0,-3-3 0,0 0 0,0 0 0,0 0 0,0 0 0,0 0 0,0-1 0,-3 4 0,2-3 0,-5 6 0,5-2 0,-2 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51:44.20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133 0 24575,'-7'0'0,"0"0"0,-1 0 0,0 0 0,1 0 0,-1 0 0,0 0 0,1 0 0,-1 0 0,1 0 0,0 0 0,0 0 0,0 0 0,0 3 0,0 1 0,3 4 0,-3-4 0,6 2 0,-6-2 0,7 4 0,-4-1 0,4-1 0,0 2 0,0-1 0,0 0 0,0 1 0,0-1 0,0 1 0,0-1 0,0 1 0,0-1 0,0 0 0,3 0 0,1-3 0,3 3 0,1-7 0,-1 4 0,0-4 0,-2 3 0,1-2 0,-2 2 0,3-3 0,1 0 0,-1 0 0,0 0 0,0 0 0,0 0 0,-3-3 0,2 2 0,-5-6 0,6 3 0,-6-4 0,5 4 0,-5-3 0,2 3 0,-3-3 0,0 0 0,0 0 0,0 0 0,0-1 0,0 1 0,0-1 0,0 1 0,0-1 0,-3 1 0,-1 3 0,-3 0 0,0 4 0,0 0 0,0 0 0,0 0 0,0 0 0,-1 0 0,5-3 0,-1 2 0,4-2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1T16:27:18.03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428 0 24575,'-13'0'0,"-2"0"0,-6 0 0,-5 0 0,5 0 0,-5 0 0,0 5 0,4-4 0,-4 4 0,6-5 0,4 0 0,2 0 0,5 0 0,0 0 0,0 0 0,0 0 0,1 0 0,-1 0 0,0 0 0,-4 0 0,3 0 0,-3 0 0,4 0 0,-6 0 0,5 0 0,-4 0 0,5 0 0,0 0 0,0 0 0,5 0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15:59:48.911"/>
    </inkml:context>
    <inkml:brush xml:id="br0">
      <inkml:brushProperty name="width" value="0.05" units="cm"/>
      <inkml:brushProperty name="height" value="0.05" units="cm"/>
      <inkml:brushProperty name="color" value="#F767B4"/>
    </inkml:brush>
  </inkml:definitions>
  <inkml:trace contextRef="#ctx0" brushRef="#br0">19 6 24575,'5'-3'0,"0"1"0,0 4 0,2-1 0,-1 3 0,1-1 0,-2 2 0,3 0 0,-3-2 0,3 2 0,-3-5 0,7 5 0,-8-2 0,5 3 0,-9-1 0,-3 7 0,0-5 0,-5 3 0,2-8 0,-1 0 0,2-1 0,-1 3 0,1-3 0,0 1 0,0-2 0,0 0 0,-3 0 0,3 0 0,-3 0 0,-4 0 0,5 0 0,-2 0 0,6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15:59:50.759"/>
    </inkml:context>
    <inkml:brush xml:id="br0">
      <inkml:brushProperty name="width" value="0.05" units="cm"/>
      <inkml:brushProperty name="height" value="0.05" units="cm"/>
      <inkml:brushProperty name="color" value="#F767B4"/>
    </inkml:brush>
  </inkml:definitions>
  <inkml:trace contextRef="#ctx0" brushRef="#br0">1 181 24575,'0'-8'0,"0"0"0,0 3 0,0-2 0,0 1 0,0-1 0,2 2 0,-1-3 0,1 2 0,-2-1 0,0 2 0,2-3 0,-1 3 0,1-3 0,-2 3 0,2-2 0,1-1 0,0 0 0,-1-2 0,-2 4 0,2-4 0,1 5 0,0-5 0,2 4 0,-5-1 0,2 4 0,-2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16:00:25.13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18 0 24575,'-3'5'0,"-3"7"0,6-5 0,-3 12 0,3-12 0,0 4 0,0-3 0,0-3 0,0 3 0,0-3 0,0 2 0,0-1 0,0 1 0,0-2 0,0 3 0,0-3 0,0 3 0,0-3 0,0 2 0,0-1 0,0 1 0,0-2 0,0 3 0,0-3 0,0 3 0,0-3 0,0 2 0,0-1 0,0 1 0,0-2 0,0 2 0,0-1 0,0 1 0,0-1 0,0 1 0,0-1 0,-3 1 0,3-2 0,-3 2 0,3-1 0,0-1 0,0-3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07:03.61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24575,'18'0'0,"-2"0"0,-7 0 0,0 0 0,-1 0 0,1 0 0,-1 0 0,1 0 0,0 0 0,-1 0 0,1 0 0,0 0 0,-1 0 0,1 0 0,0 0 0,0 0 0,-1 0 0,1 0 0,0 4 0,0-3 0,0 3 0,0-4 0,-5 4 0,4-3 0,-3 3 0,4-4 0,-4 4 0,3-3 0,-3 3 0,0 0 0,3-3 0,-3 7 0,4-7 0,0 3 0,0 0 0,0-3 0,1 3 0,-1 0 0,0-3 0,0 7 0,0-7 0,0 3 0,0 0 0,0-3 0,0 4 0,0-5 0,0 4 0,0-3 0,0 3 0,0 0 0,0-3 0,0 3 0,0 0 0,1-3 0,-1 7 0,0-7 0,0 3 0,0 0 0,0-3 0,0 3 0,0 0 0,0-3 0,0 3 0,0 0 0,-1-3 0,-3 6 0,2-6 0,-2 3 0,4-4 0,0 0 0,0 4 0,0-3 0,0 3 0,0-4 0,0 0 0,0 0 0,0 0 0,0 0 0,0 0 0,0 0 0,0 0 0,0 0 0,0 0 0,0 0 0,0 0 0,0 0 0,0 0 0,0 0 0,-1 0 0,1 0 0,0 0 0,-1 0 0,1 0 0,-1 4 0,1-3 0,0 3 0,-1-4 0,1 4 0,-1-3 0,1 3 0,0 0 0,-1-3 0,1 2 0,0-3 0,0 0 0,0 0 0,-1 4 0,1-3 0,0 3 0,0-4 0,0 0 0,0 0 0,1 0 0,-1 0 0,0 0 0,0 0 0,0 4 0,0-3 0,0 3 0,0-4 0,0 0 0,0 0 0,0 0 0,0 0 0,1 0 0,-1 0 0,0 0 0,0 0 0,-1 0 0,1 0 0,-1 0 0,1 0 0,-1 0 0,1 0 0,-1 0 0,1 0 0,0 0 0,-1 0 0,1 0 0,0 0 0,0 0 0,0 0 0,-1 0 0,1 0 0,0 0 0,0 0 0,-1 0 0,1 0 0,0 0 0,0 0 0,0 0 0,0 0 0,0 0 0,0 0 0,0 0 0,0 0 0,0 0 0,0 0 0,0 0 0,0 0 0,0 0 0,0 0 0,0 0 0,0 0 0,0 0 0,0 4 0,1-3 0,4 3 0,-4-4 0,9 0 0,-9 0 0,9 0 0,-9 4 0,9-3 0,-9 3 0,9-4 0,-8 0 0,7 0 0,-2 4 0,4-2 0,0 2 0,-5-4 0,4 0 0,-4 5 0,5-4 0,0 3 0,1-4 0,-1 0 0,0 0 0,0 0 0,0 0 0,0 0 0,0 5 0,0-4 0,-4 3 0,3-4 0,-4 0 0,11 0 0,-5 0 0,5 0 0,-6 0 0,0 0 0,9 0 0,-6 0 0,6 0 0,-9 0 0,0 0 0,0 5 0,0-4 0,0 3 0,0-4 0,0 5 0,0-4 0,1 3 0,-1-4 0,0 0 0,0 5 0,0-4 0,0 3 0,-5-4 0,4 0 0,-3 0 0,4 5 0,0-4 0,14 3 0,-10-4 0,11 0 0,-15 5 0,0-4 0,0 3 0,1-4 0,-1 0 0,-5 0 0,4 0 0,-9 0 0,9 0 0,-9 0 0,4 0 0,-5 0 0,5 5 0,-3-4 0,3 3 0,0-4 0,-4 0 0,9 0 0,-9 0 0,13 0 0,-7 5 0,4-4 0,-2 3 0,-7-4 0,8 0 0,-9 5 0,9-4 0,-4 3 0,5-4 0,0 0 0,0 0 0,1 0 0,-6 4 0,4-3 0,-4 3 0,0-4 0,4 0 0,-9 0 0,4 4 0,-5-3 0,0 3 0,0 0 0,-4 0 0,-1 5 0,-4-1 0,-4 1 0,-1-4 0,-4 2 0,0-6 0,0 7 0,0-7 0,-6 8 0,1-4 0,-1 4 0,2-4 0,4 3 0,0-7 0,-1 7 0,-4-2 0,4 3 0,-4 1 0,5-2 0,0 1 0,0 0 0,0 0 0,0-4 0,4 2 0,-3-2 0,3 1 0,-4 2 0,-1-7 0,1 7 0,0-7 0,0 3 0,0 0 0,-1-3 0,1 3 0,0 0 0,-5-3 0,3 3 0,-3-4 0,5 0 0,-5 0 0,3 0 0,-8 0 0,4 0 0,0 0 0,-4 0 0,-2 0 0,-1 0 0,-4 4 0,0-2 0,4 2 0,-4-4 0,0 0 0,5 0 0,-5 4 0,5-2 0,1 2 0,0-4 0,5 0 0,-4 5 0,8-4 0,-8 8 0,9-8 0,-13 8 0,11-4 0,-6 0 0,9 3 0,-1-7 0,1 3 0,4 0 0,-2-2 0,6 5 0,-3-2 0,4 3 0,0 1 0,0 0 0,0 0 0,0 0 0,0 1 0,0-1 0,0 5 0,0-4 0,0 9 0,0-9 0,0 4 0,0 0 0,0-4 0,0 9 0,0-8 0,0 8 0,0-9 0,0 9 0,0-9 0,0 4 0,0-5 0,0 0 0,0 0 0,0 1 0,0-1 0,0 0 0,4-4 0,1-1 0,9-4 0,1 0 0,11 0 0,1 0 0,6 0 0,7 0 0,2 0 0,-1 0 0,5 0 0,-11-5 0,5-1 0,-13-5 0,5 5 0,-15-3 0,7 8 0,-13-3 0,3 4 0,-5-4 0,-4-1 0,-1-4 0,-4 5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37:41.5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0 202 24575,'41'0'0,"-1"0"0,0 0 0,-1 0 0,1 0 0,12 0 0,23 0 0,-20 0 0,10 0 0,-42 0 0,-2 0 0,0 0 0,-3 0 0,0 0 0,-3 0 0,-6 0 0,2 0 0,1 0 0,-4 0 0,4 0 0,-5 0 0,-40-7 0,20 1 0,-39-6 0,34 3 0,-8-4 0,8 4 0,-9-4 0,9 0 0,-8-1 0,3 1 0,-4-5 0,0 8 0,4-3 0,-4 0 0,10 7 0,-5-6 0,5 7 0,5 1 0,0-3 0,4 6 0,1-3 0,-1 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07:10.99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1423 122 24575,'-5'18'0,"1"-1"0,4-8 0,0 0 0,0 0 0,0 1 0,0-1 0,0 0 0,0 5 0,0-4 0,0 4 0,0-5 0,0 0 0,0 0 0,0 0 0,0 1 0,0-1 0,0 0 0,0 0 0,4 0 0,1 0 0,4 0 0,-4 0 0,3 5 0,-6-3 0,6 3 0,-7-5 0,3-1 0,-4 1 0,0-1 0,-4-3 0,-1 3 0,-9-7 0,-1 3 0,-5 0 0,-1-3 0,1 4 0,-6-5 0,4 0 0,-4 0 0,6 0 0,0 0 0,0 0 0,-1 0 0,1 0 0,0 0 0,0 0 0,-1 0 0,1 0 0,0 0 0,0 0 0,-1 0 0,6-4 0,-4 3 0,4-3 0,-6 4 0,6-5 0,-4 4 0,8-3 0,-8 0 0,9 3 0,-9-8 0,4 3 0,-6 0 0,6-2 0,-4 7 0,8-8 0,-8 4 0,9 0 0,-9 0 0,9 1 0,-5 3 0,6-3 0,-5 4 0,4-4 0,-14 3 0,13-7 0,-12 6 0,12-6 0,-8 7 0,9-7 0,-9 7 0,8-7 0,-8 7 0,9-7 0,-9 7 0,8-8 0,-8 8 0,9-7 0,-4 7 0,5-3 0,0 0 0,-1 3 0,2-3 0,-2 0 0,1 3 0,0-7 0,0 3 0,0-4 0,0 4 0,0-3 0,0 7 0,-1-7 0,1 2 0,0-3 0,0 4 0,-1-3 0,1 7 0,4-7 0,-3 7 0,28-3 0,-9 4 0,27 0 0,-11 0 0,1 0 0,3 0 0,-3 0 0,11 0 0,-4 4 0,5-2 0,-13 7 0,5-3 0,-5 0 0,0 3 0,-1-3 0,-6 4 0,1 0 0,-1 0 0,0 0 0,0-4 0,0 2 0,0-2 0,0 4 0,0 0 0,-4 0 0,2-5 0,-2 4 0,4-4 0,-5 5 0,4-5 0,-4 4 0,5-3 0,0-1 0,1 4 0,-1-3 0,0-1 0,0 4 0,0-8 0,0 8 0,0-8 0,0 4 0,0-1 0,1-3 0,-1 4 0,4-1 0,-8-2 0,2 2 0,-9-4 0,-4 4 0,3-3 0,-3 3 0,3-4 0,1 0 0,-1 0 0,1-4 0,-4-1 0,3-4 0,-7-1 0,3 1 0,-4 0 0,0 0 0,0-5 0,0 3 0,0-8 0,0 9 0,0-9 0,0 8 0,-9-8 0,3 9 0,-9-9 0,1 8 0,3-8 0,-8 7 0,8-2 0,-4-1 0,6 5 0,-6-5 0,5 6 0,-4 4 0,5-4 0,-1 8 0,1-7 0,0 7 0,0-7 0,0 7 0,0-3 0,-5 4 0,3 0 0,-3 0 0,5-4 0,-5 3 0,3-3 0,-3 4 0,5 0 0,0 0 0,-1 0 0,1 0 0,0 0 0,0 0 0,0 0 0,0 0 0,0 0 0,0 0 0,0 0 0,4 3 0,1 2 0,4 4 0,0 0 0,0 0 0,0 0 0,0 0 0,0 0 0,0 0 0,0 0 0,0 1 0,0-1 0,0 0 0,0 0 0,0 0 0,4-1 0,1-3 0,4-1 0,0 0 0,5-3 0,1 3 0,5-4 0,6 0 0,-5 0 0,11 0 0,-10 0 0,3 0 0,-4 0 0,-1 0 0,0-4 0,0-2 0,-5 0 0,-1-2 0,-5 2 0,0-3 0,0 0 0,-3 0 0,-2 0 0,-4 0 0,0-1 0,0 1 0,0 0 0,-5 0 0,-5-1 0,0 1 0,-9-1 0,8 0 0,-8 0 0,4 1 0,-5 3 0,0-3 0,-6 3 0,4-5 0,-4 1 0,6 0 0,-1 4 0,1-3 0,0 8 0,4-8 0,-3 8 0,4-3 0,-5-1 0,0 4 0,-1-3 0,1-1 0,5 4 0,-4-3 0,3 4 0,-10 0 0,5 0 0,-5 0 0,5 0 0,-5 0 0,5 0 0,-11 0 0,4 0 0,-5 0 0,-9 0 0,6 0 0,0 0 0,10 0 0,6 0 0,-6 0 0,4 0 0,-4 0 0,6 0 0,0 0 0,4 0 0,-3 0 0,9 0 0,-9 0 0,8 0 0,-3 0 0,5 0 0,0 0 0,0 0 0,0 0 0,-1 0 0,1 0 0,1 0 0,-1 0 0,0 0 0,0 0 0,0 0 0,0 0 0,0 0 0,0 0 0,0 0 0,0 0 0,-1 0 0,-4 0 0,4 0 0,-9 0 0,8 0 0,-8 0 0,9 0 0,-9 0 0,8 0 0,-3 0 0,5 0 0,4 0 0,1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07:15.41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618 110 24575,'-23'0'0,"5"0"0,-1 0 0,8 0 0,-3 0 0,0 0 0,-1 0 0,-5 0 0,-1 0 0,6 0 0,-4 0 0,-2 0 0,4 0 0,-14 0 0,15 0 0,-10 0 0,5 0 0,1-9 0,0 7 0,0-7 0,4 9 0,2-4 0,5 3 0,0-7 0,0 7 0,-1-3 0,1-1 0,0 4 0,0-3 0,-1 4 0,1 0 0,4-4 0,-3 3 0,3-3 0,-5 4 0,2 0 0,2-4 0,-1 3 0,2-3 0,-4 4 0,0-4 0,0 3 0,1-6 0,-1 6 0,1-7 0,-1 7 0,4-7 0,1 3 0,4 0 0,0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07:23.30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188 1 24575,'0'29'0,"0"-6"0,0-4 0,0 2 0,0 0 0,0 11 0,0-10 0,0 4 0,0-1 0,0 3 0,0-1 0,0 5 0,0-5 0,0 0 0,0 5 0,0-11 0,0 11 0,0-10 0,0 3 0,0-5 0,0 1 0,-10 4 0,7-3 0,-7-1 0,10-2 0,0-4 0,0 0 0,0-1 0,0 0 0,0-4 0,0 4 0,0-4 0,0 4 0,0-4 0,0 4 0,0 0 0,0-4 0,0 9 0,0-9 0,0 4 0,-4 0 0,3-3 0,-4 3 0,5 0 0,-4-4 0,3 9 0,-3-9 0,4 9 0,-4-9 0,3 4 0,-3 0 0,4 1 0,-5 4 0,4-4 0,-4 4 0,5-9 0,0 4 0,0 0 0,0-4 0,0 9 0,0-9 0,0 9 0,-4-3 0,3-1 0,-4 4 0,5-9 0,0 9 0,0-9 0,0 9 0,0-9 0,0 9 0,0-8 0,0 7 0,0-2 0,-4-1 0,3 13 0,-3-16 0,4 16 0,0-18 0,0 9 0,0-8 0,0 3 0,0-5 0,0 0 0,0 0 0,0 0 0,-4-4 0,3 2 0,-2-2 0,3 3 0,0 1 0,0 0 0,0-1 0,-4-3 0,3 3 0,-4-3 0,5 4 0,-7-1 0,5 1 0,-5-1 0,3 1 0,-1 0 0,1 0 0,-4-5 0,7 4 0,-4-3 0,1 3 0,3 1 0,-7 0 0,7 0 0,-3 0 0,0 1 0,3-1 0,-3 0 0,4-1 0,-4-3 0,3 3 0,-4-3 0,2 0 0,2 2 0,-3-29 0,4 20 0,0-20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16:02:21.4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1 156 24575,'39'-55'0,"-7"11"0,-34 50 0,1 1 0,-4-1 0,5 1 0,-5-2 0,5 2 0,-5-1 0,2-3 0,-2-4 0,2-6 0,1 1 0,2-1 0,0 1 0,0-1 0,0 1 0,-2-1 0,1 2 0,-4-3 0,5 2 0,-2-1 0,2 2 0,-3-7 0,2 7 0,-2-4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1T16:02:24.2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98 24575,'0'-8'0,"3"1"0,-3 0 0,2 1 0,1-2 0,-3 3 0,2-7 0,1 5 0,-3-5 0,3 7 0,-3 0 0,2 0 0,1 0 0,-1 2 0,1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0:24.5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206 1 24575,'-84'0'0,"18"0"0,54 0 0,3 0 0,0 0 0,0 0 0,1 0 0,3 0 0,1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0:26.8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246 1 24575,'-14'0'0,"2"0"0,-1 0 0,4 0 0,-4 0 0,4 0 0,-5 0 0,3 0 0,-8 0 0,9 0 0,-4 0 0,5 0 0,-1 0 0,1 0 0,0 0 0,0 0 0,1 0 0,-1 0 0,0 0 0,1 0 0,-2 0 0,1 0 0,4 0 0,1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0:29.2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274 1 24575,'-13'0'0,"0"0"0,-1 0 0,3 0 0,-3 0 0,5 0 0,0 0 0,0 0 0,-1 0 0,1 0 0,0 0 0,0 0 0,0 0 0,0 0 0,0 0 0,0 0 0,1 0 0,-1 0 0,0 0 0,0 0 0,0 0 0,-1 0 0,1 0 0,0 0 0,0 0 0,-1 0 0,2 0 0,3 0 0,1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0:31.3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201 47 24575,'-13'0'0,"0"0"0,4 0 0,0 0 0,0 0 0,0 0 0,-1-9 0,1 7 0,0-7 0,0 9 0,-1 0 0,1 0 0,0 0 0,0 0 0,-1-4 0,1 3 0,0-3 0,0 4 0,-1-4 0,1 3 0,4-7 0,2 7 0,3-3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0:33.4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221 0 24575,'-23'0'0,"4"0"0,0 0 0,9 0 0,-9 0 0,8 0 0,-2 0 0,3 0 0,2 0 0,-1 0 0,0 0 0,0 0 0,1 0 0,-1 0 0,0 0 0,1 0 0,-2 0 0,2 0 0,3 0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2:39.18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89 0 24575,'0'46'0,"0"-1"0,0-6 0,-5 1 0,4 0 0,-8 6 0,-1 30 0,-1-21 0,-4 20 0,9-41 0,-2-1 0,7-6 0,-7 1 0,7-1 0,-8 0 0,8-12 0,-3-3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0:36.0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499 0 24575,'-14'0'0,"2"0"0,-2 0 0,4 0 0,-9 0 0,9 0 0,-4 0 0,5 0 0,0 0 0,0 0 0,0 0 0,0 0 0,-1 0 0,-3 0 0,3 0 0,-3 0 0,1 0 0,2 0 0,-7 0 0,-4 0 0,-1 5 0,-10 1 0,5-1 0,-6 5 0,5-9 0,2 4 0,6-5 0,5 4 0,1-3 0,4 3 0,1-4 0,0 0 0,4 0 0,1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0:38.1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289 0 24575,'-17'0'0,"3"0"0,1 0 0,4 0 0,-1 0 0,-4 0 0,4 0 0,-9 0 0,8 0 0,-3 0 0,0 0 0,4 0 0,-4 0 0,4 0 0,1 0 0,0 0 0,0 0 0,-1 0 0,1 0 0,0 0 0,0 4 0,-1-3 0,1 4 0,0-2 0,0-2 0,4 3 0,2-4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0:40.0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288 0 24575,'-13'0'0,"-5"0"0,7 0 0,-3 0 0,5 0 0,0 0 0,0 0 0,-1 0 0,1 0 0,-5 0 0,3 0 0,-3 0 0,5 0 0,0 0 0,0 0 0,-1 0 0,1 0 0,0 0 0,1 0 0,-2 0 0,-3 0 0,2 0 0,-3 0 0,5 0 0,0 0 0,0 0 0,4 0 0,1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0:41.9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235 0 24575,'-19'0'0,"0"0"0,4 0 0,1 0 0,0 0 0,3 0 0,-3 0 0,6 0 0,-1 0 0,0 0 0,0 0 0,1 0 0,-1 0 0,1 0 0,-1 0 0,1 0 0,-1 0 0,1 0 0,-1 0 0,0 0 0,1 0 0,3 4 0,1-3 0,4 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0:47.1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19 331 24575,'0'-13'0,"0"1"0,0 3 0,0 0 0,0 0 0,4 4 0,-3-4 0,3 4 0,-4-4 0,4 0 0,-3 0 0,3 7 0,-4 11 0,0 1 0,0 6 0,0-7 0,0-8 0,0-11 0,0-6 0,0-7 0,0 7 0,0-3 0,0 9 0,0-4 0,0 5 0,0 0 0,0 0 0,0 0 0,0 1 0,0 0 0,0-1 0,-4 0 0,3 0 0,-3 0 0,4 0 0,-4-1 0,3 1 0,-3 0 0,4 0 0,-5-1 0,4 1 0,-3 0 0,1 4 0,2 5 0,-3 5 0,4 3 0,0 1 0,0-1 0,0 1 0,0 0 0,0 0 0,0 5 0,0-3 0,0 7 0,0-7 0,0 8 0,0-9 0,0 9 0,0-4 0,0 5 0,0-5 0,0 4 0,0-8 0,0 7 0,0-7 0,0 3 0,0-5 0,4-4 0,-3 3 0,3-7 0,-4 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1:16.4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531 0 24575,'-19'0'0,"-4"5"0,13 0 0,-4 4 0,4-4 0,1 3 0,0-7 0,0 7 0,-1-7 0,1 4 0,4-1 0,-3-3 0,3 3 0,-4 0 0,0-3 0,0 3 0,0 0 0,-5-3 0,3 7 0,-3-3 0,0 0 0,-1 3 0,-1-6 0,-3 7 0,9-8 0,-9 3 0,8 0 0,-3-3 0,0 3 0,4-4 0,-5 0 0,6 4 0,0-3 0,0 3 0,-1-4 0,1 0 0,0 0 0,0 0 0,0 0 0,4 4 0,-4-3 0,8 6 0,-3-2 0,4 3 0,0 0 0,0 0 0,0 1 0,0-1 0,0 0 0,0 0 0,0 1 0,0 0 0,0 0 0,0 0 0,-4 0 0,3 5 0,-7-4 0,7 9 0,-7-8 0,7 7 0,-3-7 0,-1 3 0,4-5 0,-3 0 0,4 0 0,0-1 0,0 1 0,-9 0 0,7 0 0,-7 1 0,9-1 0,0 0 0,-4 0 0,3-7 0,-3-7 0,4-5 0,0-2 0,0 2 0,0 1 0,0 0 0,0 0 0,0 0 0,0 0 0,0-1 0,0-4 0,0 4 0,0-9 0,0 3 0,0 1 0,0-4 0,0 4 0,0-6 0,0 6 0,0-4 0,0 9 0,0-5 0,0 6 0,0 0 0,0 0 0,0 4 0,0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1:16.6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1:34.16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255 1 24575,'-23'0'0,"1"0"0,8 0 0,-3 0 0,7 0 0,-3 0 0,4 0 0,0 0 0,0 0 0,0 0 0,1 0 0,-1 0 0,0 0 0,-1 0 0,1 0 0,-5 0 0,3 0 0,-3 0 0,5 0 0,0 0 0,0 0 0,4 0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1:35.59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418 20 24575,'-18'0'0,"1"0"0,8 0 0,-6 0 0,-4 0 0,3 0 0,-2 0 0,4 0 0,3 0 0,-8 0 0,4 0 0,-5 0 0,4 0 0,-3 0 0,9 0 0,-9 0 0,8-9 0,-8 7 0,3-7 0,-4 9 0,4 0 0,-3 0 0,9 0 0,-4 0 0,5 0 0,-1 0 0,1 0 0,4 0 0,1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1:37.53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389 1 24575,'-30'0'0,"2"0"0,8 0 0,0 0 0,-6 0 0,9 0 0,-8 0 0,10 0 0,-11 0 0,9 0 0,-8 0 0,10 0 0,0 0 0,-4 0 0,8 0 0,-8 0 0,9 0 0,-4 0 0,4 0 0,1 0 0,0 0 0,4 0 0,1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5:18.34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24575,'7'0'0,"4"3"0,-3 2 0,4 2 0,-1 1 0,-2 0 0,3 0 0,-5-1 0,1 1 0,-1-1 0,1 1 0,-1-1 0,0-3 0,-3 2 0,2-5 0,-2 5 0,3-5 0,0 6 0,1-3 0,-1 3 0,1 1 0,3 0 0,-2-1 0,6 2 0,-6-2 0,2 1 0,-3 0 0,-1-1 0,1 0 0,-1 1 0,1-1 0,-1-2 0,1 1 0,-1-2 0,1 0 0,-4 3 0,2-3 0,-2 4 0,4-1 0,-1 1 0,1-1 0,-1 0 0,1 1 0,-1-1 0,-3 1 0,3-4 0,-3 3 0,3-3 0,1 0 0,-4-1 0,-1-3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1:39.41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280 1 24575,'-30'0'0,"7"0"0,4 0 0,4 0 0,-1 0 0,-3 0 0,4 0 0,-5 0 0,4 0 0,2 0 0,0 0 0,3 0 0,-3 0 0,5 0 0,0 0 0,0 0 0,0 0 0,0 0 0,4 0 0,1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1:40.96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449 1 24575,'-19'0'0,"-4"0"0,7 0 0,-4 0 0,0 0 0,0 0 0,-1 0 0,1 0 0,0 0 0,0 0 0,-1 0 0,1 0 0,0 0 0,0 0 0,4 0 0,2 0 0,0 0 0,4 0 0,-5 0 0,6 0 0,0 0 0,0 0 0,-1 0 0,1 0 0,0 0 0,0 0 0,0 0 0,0 0 0,0 0 0,4 0 0,1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1:42.5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448 1 24575,'-29'0'0,"4"0"0,-1 0 0,6 0 0,0 0 0,0 0 0,-1 0 0,-5 0 0,10 0 0,-15 0 0,8 0 0,-4 0 0,1 0 0,6 0 0,-1 0 0,1 0 0,0 0 0,5 0 0,0 0 0,6 0 0,0 0 0,4 0 0,1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1:43.9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324 0 24575,'-29'0'0,"1"0"0,13 0 0,1 0 0,5 0 0,-6 0 0,1 0 0,-5 0 0,5 0 0,-3 0 0,7 0 0,-3 0 0,5 0 0,-1 0 0,1 0 0,-1 0 0,0 0 0,0 0 0,0 0 0,-1 0 0,-4 0 0,4 0 0,-4 0 0,5 0 0,4 0 0,1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30T00:11:45.29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198 0 24575,'-24'0'0,"5"0"0,0 0 0,4 0 0,0 0 0,-4 0 0,8 0 0,-3 0 0,5 0 0,0 0 0,0 0 0,1 0 0,-1 0 0,1 0 0,3 0 0,1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1T21:20:39.4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59 190 24575,'-49'13'0,"40"-21"0,88-45 0,-7 7 0,-45 26 0,-5 6 0,-1-1 0,-3 4 0,-1-2 0,-7 8 0,-1-3 0,-3 5 0,3-1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5:20.53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24575,'7'0'0,"1"4"0,3 4 0,-2-3 0,3 10 0,-1-10 0,2 11 0,0-3 0,3 0 0,-3-1 0,0 0 0,2-3 0,-6 3 0,7 0 0,-7-4 0,6 4 0,-6-4 0,2 0 0,1 0 0,-4-1 0,4 1 0,-4 4 0,-1-4 0,5 4 0,-3-4 0,2 0 0,-3-1 0,-1 1 0,1-1 0,-1 1 0,1-1 0,-1 1 0,1-4 0,-1 2 0,1-1 0,-4 2 0,3-3 0,-3 3 0,0-3 0,3 0 0,-6 3 0,5-6 0,-2 5 0,0-6 0,-1 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5:23.01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1 161 24575,'0'-6'0,"0"-2"0,3 1 0,-2-1 0,10-3 0,-6 2 0,7 1 0,-5 1 0,1 3 0,-1-4 0,1 4 0,-1 1 0,-3-1 0,2 0 0,-2-3 0,4-5 0,-1 4 0,1-4 0,0 4 0,-1 4 0,-2-3 0,1 7 0,-5-7 0,6 6 0,-7-2 0,3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10:45:25.34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124 1 24575,'-11'4'0,"-1"4"0,-5 5 0,-1 8 0,1-7 0,4 3 0,1-5 0,4-4 0,4 4 0,-3-8 0,6-1 0,-2-3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78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0022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558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8739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690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6173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2509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010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392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965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1544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1468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441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21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792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559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393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560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952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A7952-A1AF-4EB5-A2F4-3B1B6A2E43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03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6764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757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307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338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18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760969" y="6619368"/>
            <a:ext cx="710565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chemeClr val="hlink"/>
                </a:solidFill>
                <a:latin typeface="Comic Sans MS"/>
                <a:cs typeface="Comic Sans MS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20" dirty="0"/>
              <a:t>E</a:t>
            </a:r>
            <a:r>
              <a:rPr spc="5" dirty="0"/>
              <a:t>e</a:t>
            </a:r>
            <a:r>
              <a:rPr spc="-10" dirty="0"/>
              <a:t>ng </a:t>
            </a:r>
            <a:r>
              <a:rPr spc="-5" dirty="0"/>
              <a:t>2</a:t>
            </a:r>
            <a:r>
              <a:rPr spc="5" dirty="0"/>
              <a:t>2</a:t>
            </a:r>
            <a:r>
              <a:rPr dirty="0"/>
              <a:t>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5700" y="6617258"/>
            <a:ext cx="203200" cy="1778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chemeClr val="hlink"/>
                </a:solidFill>
                <a:latin typeface="Times New Roman"/>
                <a:cs typeface="Times New Roman"/>
              </a:defRPr>
            </a:lvl1pPr>
          </a:lstStyle>
          <a:p>
            <a:pPr marL="635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CC33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CC33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7760969" y="6619368"/>
            <a:ext cx="710565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chemeClr val="hlink"/>
                </a:solidFill>
                <a:latin typeface="Comic Sans MS"/>
                <a:cs typeface="Comic Sans MS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20" dirty="0"/>
              <a:t>E</a:t>
            </a:r>
            <a:r>
              <a:rPr spc="5" dirty="0"/>
              <a:t>e</a:t>
            </a:r>
            <a:r>
              <a:rPr spc="-10" dirty="0"/>
              <a:t>ng </a:t>
            </a:r>
            <a:r>
              <a:rPr spc="-5" dirty="0"/>
              <a:t>2</a:t>
            </a:r>
            <a:r>
              <a:rPr spc="5" dirty="0"/>
              <a:t>2</a:t>
            </a:r>
            <a:r>
              <a:rPr dirty="0"/>
              <a:t>4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5700" y="6617258"/>
            <a:ext cx="203200" cy="1778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chemeClr val="hlink"/>
                </a:solidFill>
                <a:latin typeface="Times New Roman"/>
                <a:cs typeface="Times New Roman"/>
              </a:defRPr>
            </a:lvl1pPr>
          </a:lstStyle>
          <a:p>
            <a:pPr marL="635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CC33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7760969" y="6619368"/>
            <a:ext cx="710565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chemeClr val="hlink"/>
                </a:solidFill>
                <a:latin typeface="Comic Sans MS"/>
                <a:cs typeface="Comic Sans MS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20" dirty="0"/>
              <a:t>E</a:t>
            </a:r>
            <a:r>
              <a:rPr spc="5" dirty="0"/>
              <a:t>e</a:t>
            </a:r>
            <a:r>
              <a:rPr spc="-10" dirty="0"/>
              <a:t>ng </a:t>
            </a:r>
            <a:r>
              <a:rPr spc="-5" dirty="0"/>
              <a:t>2</a:t>
            </a:r>
            <a:r>
              <a:rPr spc="5" dirty="0"/>
              <a:t>2</a:t>
            </a:r>
            <a:r>
              <a:rPr dirty="0"/>
              <a:t>4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5700" y="6617258"/>
            <a:ext cx="203200" cy="1778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chemeClr val="hlink"/>
                </a:solidFill>
                <a:latin typeface="Times New Roman"/>
                <a:cs typeface="Times New Roman"/>
              </a:defRPr>
            </a:lvl1pPr>
          </a:lstStyle>
          <a:p>
            <a:pPr marL="635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096000"/>
            <a:ext cx="762000" cy="76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62000" y="34290"/>
            <a:ext cx="7696200" cy="6520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7760969" y="6619368"/>
            <a:ext cx="710565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chemeClr val="hlink"/>
                </a:solidFill>
                <a:latin typeface="Comic Sans MS"/>
                <a:cs typeface="Comic Sans MS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20" dirty="0"/>
              <a:t>E</a:t>
            </a:r>
            <a:r>
              <a:rPr spc="5" dirty="0"/>
              <a:t>e</a:t>
            </a:r>
            <a:r>
              <a:rPr spc="-10" dirty="0"/>
              <a:t>ng </a:t>
            </a:r>
            <a:r>
              <a:rPr spc="-5" dirty="0"/>
              <a:t>2</a:t>
            </a:r>
            <a:r>
              <a:rPr spc="5" dirty="0"/>
              <a:t>2</a:t>
            </a:r>
            <a:r>
              <a:rPr dirty="0"/>
              <a:t>4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5700" y="6617258"/>
            <a:ext cx="203200" cy="1778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chemeClr val="hlink"/>
                </a:solidFill>
                <a:latin typeface="Times New Roman"/>
                <a:cs typeface="Times New Roman"/>
              </a:defRPr>
            </a:lvl1pPr>
          </a:lstStyle>
          <a:p>
            <a:pPr marL="635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7020933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C3CA-A8B7-6D4A-B8A4-75E1800DB7CC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C428-0E8C-C54A-A307-31D54E23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77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469" y="76924"/>
            <a:ext cx="8989060" cy="80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CC33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8469" y="1556532"/>
            <a:ext cx="8227060" cy="3306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69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.xml"/><Relationship Id="rId21" Type="http://schemas.openxmlformats.org/officeDocument/2006/relationships/image" Target="../media/image40.png"/><Relationship Id="rId34" Type="http://schemas.openxmlformats.org/officeDocument/2006/relationships/customXml" Target="../ink/ink20.xml"/><Relationship Id="rId42" Type="http://schemas.openxmlformats.org/officeDocument/2006/relationships/customXml" Target="../ink/ink24.xml"/><Relationship Id="rId47" Type="http://schemas.openxmlformats.org/officeDocument/2006/relationships/image" Target="../media/image53.png"/><Relationship Id="rId50" Type="http://schemas.openxmlformats.org/officeDocument/2006/relationships/customXml" Target="../ink/ink28.xml"/><Relationship Id="rId55" Type="http://schemas.openxmlformats.org/officeDocument/2006/relationships/image" Target="../media/image57.png"/><Relationship Id="rId63" Type="http://schemas.openxmlformats.org/officeDocument/2006/relationships/image" Target="../media/image6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11.xml"/><Relationship Id="rId29" Type="http://schemas.openxmlformats.org/officeDocument/2006/relationships/image" Target="../media/image44.png"/><Relationship Id="rId11" Type="http://schemas.openxmlformats.org/officeDocument/2006/relationships/image" Target="../media/image35.png"/><Relationship Id="rId24" Type="http://schemas.openxmlformats.org/officeDocument/2006/relationships/customXml" Target="../ink/ink15.xml"/><Relationship Id="rId32" Type="http://schemas.openxmlformats.org/officeDocument/2006/relationships/customXml" Target="../ink/ink19.xml"/><Relationship Id="rId37" Type="http://schemas.openxmlformats.org/officeDocument/2006/relationships/image" Target="../media/image48.png"/><Relationship Id="rId40" Type="http://schemas.openxmlformats.org/officeDocument/2006/relationships/customXml" Target="../ink/ink23.xml"/><Relationship Id="rId45" Type="http://schemas.openxmlformats.org/officeDocument/2006/relationships/image" Target="../media/image52.png"/><Relationship Id="rId53" Type="http://schemas.openxmlformats.org/officeDocument/2006/relationships/image" Target="../media/image56.png"/><Relationship Id="rId58" Type="http://schemas.openxmlformats.org/officeDocument/2006/relationships/customXml" Target="../ink/ink32.xml"/><Relationship Id="rId5" Type="http://schemas.openxmlformats.org/officeDocument/2006/relationships/image" Target="../media/image24.png"/><Relationship Id="rId61" Type="http://schemas.openxmlformats.org/officeDocument/2006/relationships/image" Target="../media/image60.png"/><Relationship Id="rId19" Type="http://schemas.openxmlformats.org/officeDocument/2006/relationships/image" Target="../media/image39.png"/><Relationship Id="rId14" Type="http://schemas.openxmlformats.org/officeDocument/2006/relationships/customXml" Target="../ink/ink10.xml"/><Relationship Id="rId22" Type="http://schemas.openxmlformats.org/officeDocument/2006/relationships/customXml" Target="../ink/ink14.xml"/><Relationship Id="rId27" Type="http://schemas.openxmlformats.org/officeDocument/2006/relationships/image" Target="../media/image43.png"/><Relationship Id="rId30" Type="http://schemas.openxmlformats.org/officeDocument/2006/relationships/customXml" Target="../ink/ink18.xml"/><Relationship Id="rId35" Type="http://schemas.openxmlformats.org/officeDocument/2006/relationships/image" Target="../media/image47.png"/><Relationship Id="rId43" Type="http://schemas.openxmlformats.org/officeDocument/2006/relationships/image" Target="../media/image51.png"/><Relationship Id="rId48" Type="http://schemas.openxmlformats.org/officeDocument/2006/relationships/customXml" Target="../ink/ink27.xml"/><Relationship Id="rId56" Type="http://schemas.openxmlformats.org/officeDocument/2006/relationships/customXml" Target="../ink/ink31.xml"/><Relationship Id="rId64" Type="http://schemas.openxmlformats.org/officeDocument/2006/relationships/image" Target="../media/image25.png"/><Relationship Id="rId8" Type="http://schemas.openxmlformats.org/officeDocument/2006/relationships/customXml" Target="../ink/ink7.xml"/><Relationship Id="rId51" Type="http://schemas.openxmlformats.org/officeDocument/2006/relationships/image" Target="../media/image55.png"/><Relationship Id="rId3" Type="http://schemas.openxmlformats.org/officeDocument/2006/relationships/image" Target="../media/image21.png"/><Relationship Id="rId12" Type="http://schemas.openxmlformats.org/officeDocument/2006/relationships/customXml" Target="../ink/ink9.xml"/><Relationship Id="rId17" Type="http://schemas.openxmlformats.org/officeDocument/2006/relationships/image" Target="../media/image38.png"/><Relationship Id="rId25" Type="http://schemas.openxmlformats.org/officeDocument/2006/relationships/image" Target="../media/image42.png"/><Relationship Id="rId33" Type="http://schemas.openxmlformats.org/officeDocument/2006/relationships/image" Target="../media/image46.png"/><Relationship Id="rId38" Type="http://schemas.openxmlformats.org/officeDocument/2006/relationships/customXml" Target="../ink/ink22.xml"/><Relationship Id="rId46" Type="http://schemas.openxmlformats.org/officeDocument/2006/relationships/customXml" Target="../ink/ink26.xml"/><Relationship Id="rId59" Type="http://schemas.openxmlformats.org/officeDocument/2006/relationships/image" Target="../media/image59.png"/><Relationship Id="rId20" Type="http://schemas.openxmlformats.org/officeDocument/2006/relationships/customXml" Target="../ink/ink13.xml"/><Relationship Id="rId41" Type="http://schemas.openxmlformats.org/officeDocument/2006/relationships/image" Target="../media/image50.png"/><Relationship Id="rId54" Type="http://schemas.openxmlformats.org/officeDocument/2006/relationships/customXml" Target="../ink/ink30.xml"/><Relationship Id="rId62" Type="http://schemas.openxmlformats.org/officeDocument/2006/relationships/customXml" Target="../ink/ink3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28" Type="http://schemas.openxmlformats.org/officeDocument/2006/relationships/customXml" Target="../ink/ink17.xml"/><Relationship Id="rId36" Type="http://schemas.openxmlformats.org/officeDocument/2006/relationships/customXml" Target="../ink/ink21.xml"/><Relationship Id="rId49" Type="http://schemas.openxmlformats.org/officeDocument/2006/relationships/image" Target="../media/image54.png"/><Relationship Id="rId57" Type="http://schemas.openxmlformats.org/officeDocument/2006/relationships/image" Target="../media/image58.png"/><Relationship Id="rId10" Type="http://schemas.openxmlformats.org/officeDocument/2006/relationships/customXml" Target="../ink/ink8.xml"/><Relationship Id="rId31" Type="http://schemas.openxmlformats.org/officeDocument/2006/relationships/image" Target="../media/image45.png"/><Relationship Id="rId44" Type="http://schemas.openxmlformats.org/officeDocument/2006/relationships/customXml" Target="../ink/ink25.xml"/><Relationship Id="rId52" Type="http://schemas.openxmlformats.org/officeDocument/2006/relationships/customXml" Target="../ink/ink29.xml"/><Relationship Id="rId60" Type="http://schemas.openxmlformats.org/officeDocument/2006/relationships/customXml" Target="../ink/ink33.xml"/><Relationship Id="rId65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customXml" Target="../ink/ink12.xml"/><Relationship Id="rId3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customXml" Target="../ink/ink3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oRT7PoXSS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oRT7PoXSS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7.png"/><Relationship Id="rId7" Type="http://schemas.openxmlformats.org/officeDocument/2006/relationships/customXml" Target="../ink/ink3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customXml" Target="../ink/ink36.xml"/><Relationship Id="rId10" Type="http://schemas.openxmlformats.org/officeDocument/2006/relationships/image" Target="../media/image79.png"/><Relationship Id="rId4" Type="http://schemas.openxmlformats.org/officeDocument/2006/relationships/image" Target="../media/image68.png"/><Relationship Id="rId9" Type="http://schemas.openxmlformats.org/officeDocument/2006/relationships/customXml" Target="../ink/ink3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.xml"/><Relationship Id="rId13" Type="http://schemas.openxmlformats.org/officeDocument/2006/relationships/image" Target="../media/image290.png"/><Relationship Id="rId18" Type="http://schemas.openxmlformats.org/officeDocument/2006/relationships/image" Target="../media/image83.png"/><Relationship Id="rId3" Type="http://schemas.openxmlformats.org/officeDocument/2006/relationships/image" Target="../media/image81.png"/><Relationship Id="rId7" Type="http://schemas.openxmlformats.org/officeDocument/2006/relationships/image" Target="../media/image260.png"/><Relationship Id="rId12" Type="http://schemas.openxmlformats.org/officeDocument/2006/relationships/customXml" Target="../ink/ink42.xml"/><Relationship Id="rId17" Type="http://schemas.openxmlformats.org/officeDocument/2006/relationships/customXml" Target="../ink/ink44.xml"/><Relationship Id="rId2" Type="http://schemas.openxmlformats.org/officeDocument/2006/relationships/image" Target="../media/image80.jpe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280.png"/><Relationship Id="rId5" Type="http://schemas.openxmlformats.org/officeDocument/2006/relationships/customXml" Target="../ink/ink39.xml"/><Relationship Id="rId15" Type="http://schemas.openxmlformats.org/officeDocument/2006/relationships/customXml" Target="../ink/ink43.xml"/><Relationship Id="rId10" Type="http://schemas.openxmlformats.org/officeDocument/2006/relationships/customXml" Target="../ink/ink41.xml"/><Relationship Id="rId19" Type="http://schemas.openxmlformats.org/officeDocument/2006/relationships/image" Target="../media/image84.png"/><Relationship Id="rId4" Type="http://schemas.openxmlformats.org/officeDocument/2006/relationships/image" Target="../media/image22.png"/><Relationship Id="rId9" Type="http://schemas.openxmlformats.org/officeDocument/2006/relationships/image" Target="../media/image270.png"/><Relationship Id="rId1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30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3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0.png"/><Relationship Id="rId18" Type="http://schemas.openxmlformats.org/officeDocument/2006/relationships/image" Target="../media/image500.png"/><Relationship Id="rId26" Type="http://schemas.openxmlformats.org/officeDocument/2006/relationships/image" Target="../media/image540.png"/><Relationship Id="rId3" Type="http://schemas.openxmlformats.org/officeDocument/2006/relationships/image" Target="../media/image370.png"/><Relationship Id="rId21" Type="http://schemas.openxmlformats.org/officeDocument/2006/relationships/customXml" Target="../ink/ink48.xml"/><Relationship Id="rId34" Type="http://schemas.openxmlformats.org/officeDocument/2006/relationships/image" Target="../media/image580.png"/><Relationship Id="rId7" Type="http://schemas.openxmlformats.org/officeDocument/2006/relationships/image" Target="../media/image410.png"/><Relationship Id="rId12" Type="http://schemas.openxmlformats.org/officeDocument/2006/relationships/image" Target="../media/image460.png"/><Relationship Id="rId17" Type="http://schemas.openxmlformats.org/officeDocument/2006/relationships/customXml" Target="../ink/ink46.xml"/><Relationship Id="rId25" Type="http://schemas.openxmlformats.org/officeDocument/2006/relationships/customXml" Target="../ink/ink50.xml"/><Relationship Id="rId33" Type="http://schemas.openxmlformats.org/officeDocument/2006/relationships/customXml" Target="../ink/ink54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90.png"/><Relationship Id="rId20" Type="http://schemas.openxmlformats.org/officeDocument/2006/relationships/image" Target="../media/image510.png"/><Relationship Id="rId29" Type="http://schemas.openxmlformats.org/officeDocument/2006/relationships/customXml" Target="../ink/ink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11" Type="http://schemas.openxmlformats.org/officeDocument/2006/relationships/image" Target="../media/image450.png"/><Relationship Id="rId24" Type="http://schemas.openxmlformats.org/officeDocument/2006/relationships/image" Target="../media/image530.png"/><Relationship Id="rId32" Type="http://schemas.openxmlformats.org/officeDocument/2006/relationships/image" Target="../media/image570.png"/><Relationship Id="rId5" Type="http://schemas.openxmlformats.org/officeDocument/2006/relationships/image" Target="../media/image390.png"/><Relationship Id="rId15" Type="http://schemas.openxmlformats.org/officeDocument/2006/relationships/customXml" Target="../ink/ink45.xml"/><Relationship Id="rId23" Type="http://schemas.openxmlformats.org/officeDocument/2006/relationships/customXml" Target="../ink/ink49.xml"/><Relationship Id="rId28" Type="http://schemas.openxmlformats.org/officeDocument/2006/relationships/image" Target="../media/image550.png"/><Relationship Id="rId10" Type="http://schemas.openxmlformats.org/officeDocument/2006/relationships/image" Target="../media/image440.png"/><Relationship Id="rId19" Type="http://schemas.openxmlformats.org/officeDocument/2006/relationships/customXml" Target="../ink/ink47.xml"/><Relationship Id="rId31" Type="http://schemas.openxmlformats.org/officeDocument/2006/relationships/customXml" Target="../ink/ink53.xml"/><Relationship Id="rId4" Type="http://schemas.openxmlformats.org/officeDocument/2006/relationships/image" Target="../media/image86.png"/><Relationship Id="rId9" Type="http://schemas.openxmlformats.org/officeDocument/2006/relationships/image" Target="../media/image430.png"/><Relationship Id="rId14" Type="http://schemas.openxmlformats.org/officeDocument/2006/relationships/image" Target="../media/image480.png"/><Relationship Id="rId22" Type="http://schemas.openxmlformats.org/officeDocument/2006/relationships/image" Target="../media/image520.png"/><Relationship Id="rId27" Type="http://schemas.openxmlformats.org/officeDocument/2006/relationships/customXml" Target="../ink/ink51.xml"/><Relationship Id="rId30" Type="http://schemas.openxmlformats.org/officeDocument/2006/relationships/image" Target="../media/image560.png"/><Relationship Id="rId8" Type="http://schemas.openxmlformats.org/officeDocument/2006/relationships/image" Target="../media/image4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670.png"/><Relationship Id="rId18" Type="http://schemas.openxmlformats.org/officeDocument/2006/relationships/customXml" Target="../ink/ink58.xml"/><Relationship Id="rId26" Type="http://schemas.openxmlformats.org/officeDocument/2006/relationships/customXml" Target="../ink/ink62.xml"/><Relationship Id="rId3" Type="http://schemas.openxmlformats.org/officeDocument/2006/relationships/image" Target="../media/image86.png"/><Relationship Id="rId21" Type="http://schemas.openxmlformats.org/officeDocument/2006/relationships/image" Target="../media/image711.png"/><Relationship Id="rId7" Type="http://schemas.openxmlformats.org/officeDocument/2006/relationships/image" Target="../media/image620.png"/><Relationship Id="rId12" Type="http://schemas.openxmlformats.org/officeDocument/2006/relationships/customXml" Target="../ink/ink55.xml"/><Relationship Id="rId17" Type="http://schemas.openxmlformats.org/officeDocument/2006/relationships/image" Target="../media/image690.png"/><Relationship Id="rId25" Type="http://schemas.openxmlformats.org/officeDocument/2006/relationships/image" Target="../media/image730.png"/><Relationship Id="rId2" Type="http://schemas.openxmlformats.org/officeDocument/2006/relationships/notesSlide" Target="../notesSlides/notesSlide18.xml"/><Relationship Id="rId16" Type="http://schemas.openxmlformats.org/officeDocument/2006/relationships/customXml" Target="../ink/ink57.xml"/><Relationship Id="rId20" Type="http://schemas.openxmlformats.org/officeDocument/2006/relationships/customXml" Target="../ink/ink59.xml"/><Relationship Id="rId29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image" Target="../media/image660.png"/><Relationship Id="rId24" Type="http://schemas.openxmlformats.org/officeDocument/2006/relationships/customXml" Target="../ink/ink61.xml"/><Relationship Id="rId5" Type="http://schemas.openxmlformats.org/officeDocument/2006/relationships/image" Target="../media/image600.png"/><Relationship Id="rId15" Type="http://schemas.openxmlformats.org/officeDocument/2006/relationships/image" Target="../media/image680.png"/><Relationship Id="rId23" Type="http://schemas.openxmlformats.org/officeDocument/2006/relationships/image" Target="../media/image720.png"/><Relationship Id="rId28" Type="http://schemas.openxmlformats.org/officeDocument/2006/relationships/customXml" Target="../ink/ink63.xml"/><Relationship Id="rId10" Type="http://schemas.openxmlformats.org/officeDocument/2006/relationships/image" Target="../media/image650.png"/><Relationship Id="rId19" Type="http://schemas.openxmlformats.org/officeDocument/2006/relationships/image" Target="../media/image700.png"/><Relationship Id="rId31" Type="http://schemas.openxmlformats.org/officeDocument/2006/relationships/image" Target="../media/image760.png"/><Relationship Id="rId4" Type="http://schemas.openxmlformats.org/officeDocument/2006/relationships/image" Target="../media/image590.png"/><Relationship Id="rId9" Type="http://schemas.openxmlformats.org/officeDocument/2006/relationships/image" Target="../media/image640.png"/><Relationship Id="rId14" Type="http://schemas.openxmlformats.org/officeDocument/2006/relationships/customXml" Target="../ink/ink56.xml"/><Relationship Id="rId22" Type="http://schemas.openxmlformats.org/officeDocument/2006/relationships/customXml" Target="../ink/ink60.xml"/><Relationship Id="rId27" Type="http://schemas.openxmlformats.org/officeDocument/2006/relationships/image" Target="../media/image740.png"/><Relationship Id="rId30" Type="http://schemas.openxmlformats.org/officeDocument/2006/relationships/customXml" Target="../ink/ink6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13" Type="http://schemas.openxmlformats.org/officeDocument/2006/relationships/image" Target="../media/image870.png"/><Relationship Id="rId3" Type="http://schemas.openxmlformats.org/officeDocument/2006/relationships/image" Target="../media/image770.png"/><Relationship Id="rId7" Type="http://schemas.openxmlformats.org/officeDocument/2006/relationships/image" Target="../media/image810.png"/><Relationship Id="rId12" Type="http://schemas.openxmlformats.org/officeDocument/2006/relationships/image" Target="../media/image8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11" Type="http://schemas.openxmlformats.org/officeDocument/2006/relationships/image" Target="../media/image850.png"/><Relationship Id="rId5" Type="http://schemas.openxmlformats.org/officeDocument/2006/relationships/image" Target="../media/image790.png"/><Relationship Id="rId10" Type="http://schemas.openxmlformats.org/officeDocument/2006/relationships/image" Target="../media/image840.png"/><Relationship Id="rId4" Type="http://schemas.openxmlformats.org/officeDocument/2006/relationships/image" Target="../media/image780.png"/><Relationship Id="rId9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7.png"/><Relationship Id="rId4" Type="http://schemas.openxmlformats.org/officeDocument/2006/relationships/customXml" Target="../ink/ink6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3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19" Type="http://schemas.openxmlformats.org/officeDocument/2006/relationships/customXml" Target="../ink/ink5.xml"/><Relationship Id="rId4" Type="http://schemas.openxmlformats.org/officeDocument/2006/relationships/customXml" Target="../ink/ink3.xml"/><Relationship Id="rId9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685800" y="2895600"/>
            <a:ext cx="7696200" cy="3505200"/>
          </a:xfrm>
          <a:prstGeom prst="rect">
            <a:avLst/>
          </a:prstGeom>
        </p:spPr>
        <p:txBody>
          <a:bodyPr lIns="0" tIns="0" rIns="0" bIns="0">
            <a:normAutofit fontScale="90000"/>
          </a:bodyPr>
          <a:lstStyle/>
          <a:p>
            <a:pPr lvl="0" algn="ctr"/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EEL 3004 </a:t>
            </a: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cs typeface="Times New Roman Bold"/>
              </a:rPr>
              <a:t>Electrical Networks</a:t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cs typeface="Times New Roman Bold"/>
              </a:rPr>
            </a:br>
            <a:b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 Lecture #22</a:t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dirty="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Introduction to Three-phase Circuits</a:t>
            </a:r>
            <a:br>
              <a:rPr lang="en-US" sz="2800" dirty="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br>
              <a:rPr lang="en-US" sz="2800" dirty="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dirty="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(last Lecture)</a:t>
            </a:r>
            <a:br>
              <a:rPr lang="en-US" sz="2800" i="1" u="sng" dirty="0">
                <a:solidFill>
                  <a:srgbClr val="FF0000"/>
                </a:solidFill>
              </a:rPr>
            </a:br>
            <a:br>
              <a:rPr lang="en-US" sz="2800" i="1" dirty="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cs typeface="Times New Roman Bold"/>
                <a:sym typeface="Times New Roman Bold"/>
              </a:rPr>
            </a:br>
            <a:endParaRPr sz="2800" i="1" dirty="0">
              <a:solidFill>
                <a:srgbClr val="FF0000"/>
              </a:solidFill>
              <a:effectLst>
                <a:outerShdw blurRad="12700" dist="25400" dir="2700000" rotWithShape="0">
                  <a:srgbClr val="DDDDDD"/>
                </a:outerShdw>
              </a:effectLst>
              <a:latin typeface="Times New Roman Bold"/>
              <a:cs typeface="Times New Roman Bold"/>
            </a:endParaRPr>
          </a:p>
        </p:txBody>
      </p:sp>
      <p:pic>
        <p:nvPicPr>
          <p:cNvPr id="34" name="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819400" y="685800"/>
            <a:ext cx="2857500" cy="1752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3178533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342265" y="776406"/>
            <a:ext cx="739140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3) Three-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ha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e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sys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te</a:t>
            </a:r>
            <a:r>
              <a:rPr sz="2000" spc="-5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are two different types:</a:t>
            </a:r>
          </a:p>
          <a:p>
            <a:pPr marL="12700" marR="5080">
              <a:lnSpc>
                <a:spcPct val="100000"/>
              </a:lnSpc>
            </a:pPr>
            <a:endParaRPr lang="en-US" sz="2000" spc="5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lang="en-US"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sz="2000" spc="5" dirty="0" err="1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lang="en-US"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) T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-w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configuration</a:t>
            </a:r>
            <a:r>
              <a:rPr lang="en-US"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 - known as delta configuration 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90600" y="187823"/>
            <a:ext cx="609473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33220">
              <a:lnSpc>
                <a:spcPct val="100000"/>
              </a:lnSpc>
            </a:pPr>
            <a:r>
              <a:rPr spc="-5" dirty="0"/>
              <a:t>Si</a:t>
            </a:r>
            <a:r>
              <a:rPr dirty="0"/>
              <a:t>n</a:t>
            </a:r>
            <a:r>
              <a:rPr spc="-15" dirty="0"/>
              <a:t>g</a:t>
            </a:r>
            <a:r>
              <a:rPr spc="-20" dirty="0"/>
              <a:t>le</a:t>
            </a:r>
            <a:r>
              <a:rPr lang="en-US" spc="-20" dirty="0"/>
              <a:t>-</a:t>
            </a:r>
            <a:r>
              <a:rPr spc="-25" dirty="0"/>
              <a:t>P</a:t>
            </a:r>
            <a:r>
              <a:rPr spc="-20" dirty="0"/>
              <a:t>has</a:t>
            </a:r>
            <a:r>
              <a:rPr spc="-15" dirty="0"/>
              <a:t>e</a:t>
            </a:r>
            <a:r>
              <a:rPr lang="en-US" spc="-10" dirty="0"/>
              <a:t> </a:t>
            </a:r>
            <a:r>
              <a:rPr spc="-30" dirty="0"/>
              <a:t>C</a:t>
            </a:r>
            <a:r>
              <a:rPr spc="-5" dirty="0"/>
              <a:t>i</a:t>
            </a:r>
            <a:r>
              <a:rPr dirty="0"/>
              <a:t>r</a:t>
            </a:r>
            <a:r>
              <a:rPr spc="-20" dirty="0"/>
              <a:t>c</a:t>
            </a:r>
            <a:r>
              <a:rPr spc="-25" dirty="0"/>
              <a:t>u</a:t>
            </a:r>
            <a:r>
              <a:rPr spc="-5" dirty="0"/>
              <a:t>its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2DE015-01DC-1A4C-9EC9-CF638F548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8135"/>
            <a:ext cx="4043277" cy="2336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86EC9C-9BE3-414F-8E07-8C3C3F1A8FDC}"/>
              </a:ext>
            </a:extLst>
          </p:cNvPr>
          <p:cNvSpPr/>
          <p:nvPr/>
        </p:nvSpPr>
        <p:spPr>
          <a:xfrm>
            <a:off x="4953000" y="5699660"/>
            <a:ext cx="2625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" dirty="0">
                <a:solidFill>
                  <a:srgbClr val="FF0000"/>
                </a:solidFill>
                <a:latin typeface="Times New Roman"/>
                <a:cs typeface="Times New Roman"/>
              </a:rPr>
              <a:t>“Wye” three-phase source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90C0D3-7F2F-814A-855F-B86F4354B2BC}"/>
              </a:ext>
            </a:extLst>
          </p:cNvPr>
          <p:cNvSpPr/>
          <p:nvPr/>
        </p:nvSpPr>
        <p:spPr>
          <a:xfrm>
            <a:off x="4953000" y="2972052"/>
            <a:ext cx="2697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" dirty="0">
                <a:solidFill>
                  <a:srgbClr val="FF0000"/>
                </a:solidFill>
                <a:latin typeface="Times New Roman"/>
                <a:cs typeface="Times New Roman"/>
              </a:rPr>
              <a:t>“Delta” three-phase source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161D9E-5DDC-0048-9973-FF8DE219E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49" y="4729293"/>
            <a:ext cx="2971148" cy="18864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17F4C3-300F-7740-A6CF-3FD776D5B6D4}"/>
              </a:ext>
            </a:extLst>
          </p:cNvPr>
          <p:cNvSpPr/>
          <p:nvPr/>
        </p:nvSpPr>
        <p:spPr>
          <a:xfrm>
            <a:off x="1103232" y="4337804"/>
            <a:ext cx="5982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5" dirty="0">
                <a:solidFill>
                  <a:srgbClr val="0000FF"/>
                </a:solidFill>
                <a:latin typeface="Times New Roman"/>
                <a:cs typeface="Times New Roman"/>
              </a:rPr>
              <a:t>ii) Four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-w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lang="en-US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configuration</a:t>
            </a:r>
            <a:r>
              <a:rPr lang="en-US" spc="-10" dirty="0">
                <a:solidFill>
                  <a:srgbClr val="0000FF"/>
                </a:solidFill>
                <a:latin typeface="Times New Roman"/>
                <a:cs typeface="Times New Roman"/>
              </a:rPr>
              <a:t> - known as delta configuration 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853F49-CE73-FA4F-A5DC-B86378784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390900">
            <a:off x="496938" y="2455782"/>
            <a:ext cx="542522" cy="516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5619D-1B8A-8443-96DD-8777DAFC1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377" y="2502500"/>
            <a:ext cx="542522" cy="516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27B803-6B8E-9D47-8E72-E2D290ABE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43144">
            <a:off x="1102210" y="3046016"/>
            <a:ext cx="542522" cy="5162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13D249-4C7A-4E47-91B9-77FE96702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180" y="4945428"/>
            <a:ext cx="542522" cy="5162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2E6EF2-9E6C-3041-9F73-073D009BD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256161">
            <a:off x="901298" y="5626189"/>
            <a:ext cx="542522" cy="5162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97C38A-7BE2-3845-A8D3-73E917336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76734">
            <a:off x="2330057" y="5643102"/>
            <a:ext cx="542522" cy="5162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91E5C90-729D-B445-B6DC-D7FDCDDACDE6}"/>
                  </a:ext>
                </a:extLst>
              </p14:cNvPr>
              <p14:cNvContentPartPr/>
              <p14:nvPr/>
            </p14:nvContentPartPr>
            <p14:xfrm>
              <a:off x="1752054" y="2477052"/>
              <a:ext cx="138600" cy="111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91E5C90-729D-B445-B6DC-D7FDCDDACDE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3054" y="2468412"/>
                <a:ext cx="15624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C8AC7C-733F-3B4C-BEAF-F2459606B55B}"/>
                  </a:ext>
                </a:extLst>
              </p14:cNvPr>
              <p14:cNvContentPartPr/>
              <p14:nvPr/>
            </p14:nvContentPartPr>
            <p14:xfrm>
              <a:off x="2214654" y="2920212"/>
              <a:ext cx="144720" cy="124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C8AC7C-733F-3B4C-BEAF-F2459606B55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05654" y="2911212"/>
                <a:ext cx="16236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80E38B-6702-1442-B7D5-85DB52BDFF17}"/>
                  </a:ext>
                </a:extLst>
              </p14:cNvPr>
              <p14:cNvContentPartPr/>
              <p14:nvPr/>
            </p14:nvContentPartPr>
            <p14:xfrm>
              <a:off x="943854" y="2529612"/>
              <a:ext cx="52200" cy="58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80E38B-6702-1442-B7D5-85DB52BDFF1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35214" y="2520972"/>
                <a:ext cx="6984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3DAAB9F-C7E6-3E41-9EE8-F303CEA57F78}"/>
                  </a:ext>
                </a:extLst>
              </p14:cNvPr>
              <p14:cNvContentPartPr/>
              <p14:nvPr/>
            </p14:nvContentPartPr>
            <p14:xfrm>
              <a:off x="568014" y="2911212"/>
              <a:ext cx="45000" cy="42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3DAAB9F-C7E6-3E41-9EE8-F303CEA57F7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9374" y="2902572"/>
                <a:ext cx="626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9DF5E4F-D8EB-9F40-B28E-0C407EA48AFE}"/>
                  </a:ext>
                </a:extLst>
              </p14:cNvPr>
              <p14:cNvContentPartPr/>
              <p14:nvPr/>
            </p14:nvContentPartPr>
            <p14:xfrm>
              <a:off x="1105854" y="3346452"/>
              <a:ext cx="33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9DF5E4F-D8EB-9F40-B28E-0C407EA48AF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96854" y="3337452"/>
                <a:ext cx="51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B91B50E-EB0A-3644-A941-61DFC5A2841F}"/>
                  </a:ext>
                </a:extLst>
              </p14:cNvPr>
              <p14:cNvContentPartPr/>
              <p14:nvPr/>
            </p14:nvContentPartPr>
            <p14:xfrm>
              <a:off x="864294" y="6004692"/>
              <a:ext cx="70920" cy="1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B91B50E-EB0A-3644-A941-61DFC5A2841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5294" y="5995692"/>
                <a:ext cx="8856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8CF231B-22FA-7B40-BD8D-84B3FE34BE48}"/>
                  </a:ext>
                </a:extLst>
              </p14:cNvPr>
              <p14:cNvContentPartPr/>
              <p14:nvPr/>
            </p14:nvContentPartPr>
            <p14:xfrm>
              <a:off x="1880934" y="4922532"/>
              <a:ext cx="360" cy="26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8CF231B-22FA-7B40-BD8D-84B3FE34BE4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71934" y="4913532"/>
                <a:ext cx="180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6C70B25-BFF2-FC4E-A2F6-1F232CDD98DF}"/>
                  </a:ext>
                </a:extLst>
              </p14:cNvPr>
              <p14:cNvContentPartPr/>
              <p14:nvPr/>
            </p14:nvContentPartPr>
            <p14:xfrm>
              <a:off x="2820534" y="6000012"/>
              <a:ext cx="35280" cy="5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6C70B25-BFF2-FC4E-A2F6-1F232CDD98D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11534" y="5991372"/>
                <a:ext cx="5292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B1E0EAE-CA1C-F747-9F92-6804DC4D12ED}"/>
                  </a:ext>
                </a:extLst>
              </p14:cNvPr>
              <p14:cNvContentPartPr/>
              <p14:nvPr/>
            </p14:nvContentPartPr>
            <p14:xfrm>
              <a:off x="2319054" y="5774292"/>
              <a:ext cx="84960" cy="115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B1E0EAE-CA1C-F747-9F92-6804DC4D12E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310414" y="5765652"/>
                <a:ext cx="10260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6E9A543-64A5-CB49-8BA3-4B54CE94A0DC}"/>
                  </a:ext>
                </a:extLst>
              </p14:cNvPr>
              <p14:cNvContentPartPr/>
              <p14:nvPr/>
            </p14:nvContentPartPr>
            <p14:xfrm>
              <a:off x="889854" y="5987772"/>
              <a:ext cx="69480" cy="27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6E9A543-64A5-CB49-8BA3-4B54CE94A0D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80854" y="5979132"/>
                <a:ext cx="871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D089F1A-BD53-DA44-9E17-B829C2776279}"/>
                  </a:ext>
                </a:extLst>
              </p14:cNvPr>
              <p14:cNvContentPartPr/>
              <p14:nvPr/>
            </p14:nvContentPartPr>
            <p14:xfrm>
              <a:off x="1386294" y="5757372"/>
              <a:ext cx="48960" cy="30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D089F1A-BD53-DA44-9E17-B829C277627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77294" y="5748732"/>
                <a:ext cx="666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E8912F8-8F94-6147-954B-4AD828687FBD}"/>
                  </a:ext>
                </a:extLst>
              </p14:cNvPr>
              <p14:cNvContentPartPr/>
              <p14:nvPr/>
            </p14:nvContentPartPr>
            <p14:xfrm>
              <a:off x="3167574" y="5468292"/>
              <a:ext cx="944640" cy="120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E8912F8-8F94-6147-954B-4AD828687FB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104934" y="5405292"/>
                <a:ext cx="107028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D20B3E2-5F86-1049-9B5E-E2C266A83A8B}"/>
                  </a:ext>
                </a:extLst>
              </p14:cNvPr>
              <p14:cNvContentPartPr/>
              <p14:nvPr/>
            </p14:nvContentPartPr>
            <p14:xfrm>
              <a:off x="2035014" y="5511852"/>
              <a:ext cx="1093320" cy="85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D20B3E2-5F86-1049-9B5E-E2C266A83A8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972014" y="5449212"/>
                <a:ext cx="121896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91F08BC-642B-E043-B154-F9432D7E5C85}"/>
                  </a:ext>
                </a:extLst>
              </p14:cNvPr>
              <p14:cNvContentPartPr/>
              <p14:nvPr/>
            </p14:nvContentPartPr>
            <p14:xfrm>
              <a:off x="1897494" y="5565492"/>
              <a:ext cx="6120" cy="2152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91F08BC-642B-E043-B154-F9432D7E5C8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88854" y="5556492"/>
                <a:ext cx="2376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E915C8B-B783-FD41-AE86-9774743E7B99}"/>
                  </a:ext>
                </a:extLst>
              </p14:cNvPr>
              <p14:cNvContentPartPr/>
              <p14:nvPr/>
            </p14:nvContentPartPr>
            <p14:xfrm>
              <a:off x="1864374" y="5793012"/>
              <a:ext cx="79200" cy="86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E915C8B-B783-FD41-AE86-9774743E7B9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55374" y="5784372"/>
                <a:ext cx="9684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2C6DABF-A3EA-334B-A079-E52CDD578E10}"/>
                  </a:ext>
                </a:extLst>
              </p14:cNvPr>
              <p14:cNvContentPartPr/>
              <p14:nvPr/>
            </p14:nvContentPartPr>
            <p14:xfrm>
              <a:off x="1828014" y="6034212"/>
              <a:ext cx="114840" cy="101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2C6DABF-A3EA-334B-A079-E52CDD578E1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19014" y="6025572"/>
                <a:ext cx="132480" cy="11952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object 573">
            <a:extLst>
              <a:ext uri="{FF2B5EF4-FFF2-40B4-BE49-F238E27FC236}">
                <a16:creationId xmlns:a16="http://schemas.microsoft.com/office/drawing/2014/main" id="{80C75AEE-202E-D24E-A230-3BFD3FE5EAA9}"/>
              </a:ext>
            </a:extLst>
          </p:cNvPr>
          <p:cNvSpPr txBox="1"/>
          <p:nvPr/>
        </p:nvSpPr>
        <p:spPr>
          <a:xfrm>
            <a:off x="1576589" y="6374130"/>
            <a:ext cx="14208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Times New Roman"/>
                <a:cs typeface="Times New Roman"/>
              </a:rPr>
              <a:t>N</a:t>
            </a:r>
            <a:r>
              <a:rPr sz="1800" spc="-5" dirty="0">
                <a:latin typeface="Times New Roman"/>
                <a:cs typeface="Times New Roman"/>
              </a:rPr>
              <a:t>e</a:t>
            </a:r>
            <a:r>
              <a:rPr sz="1800" spc="-15" dirty="0">
                <a:latin typeface="Times New Roman"/>
                <a:cs typeface="Times New Roman"/>
              </a:rPr>
              <a:t>u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-10" dirty="0">
                <a:latin typeface="Times New Roman"/>
                <a:cs typeface="Times New Roman"/>
              </a:rPr>
              <a:t>ral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Wire</a:t>
            </a:r>
            <a:endParaRPr sz="1800" dirty="0">
              <a:latin typeface="Times New Roman"/>
              <a:cs typeface="Times New Roman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A7E363D-34EE-CA40-B530-C70FF0582A40}"/>
              </a:ext>
            </a:extLst>
          </p:cNvPr>
          <p:cNvCxnSpPr>
            <a:cxnSpLocks/>
          </p:cNvCxnSpPr>
          <p:nvPr/>
        </p:nvCxnSpPr>
        <p:spPr>
          <a:xfrm flipH="1" flipV="1">
            <a:off x="1942854" y="5892013"/>
            <a:ext cx="271800" cy="4599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AA438DA-E8F8-7148-952B-CAF5A99C1564}"/>
              </a:ext>
            </a:extLst>
          </p:cNvPr>
          <p:cNvGrpSpPr/>
          <p:nvPr/>
        </p:nvGrpSpPr>
        <p:grpSpPr>
          <a:xfrm>
            <a:off x="371454" y="4445532"/>
            <a:ext cx="380520" cy="1228320"/>
            <a:chOff x="371454" y="4445532"/>
            <a:chExt cx="380520" cy="122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609E0AB-02C8-1E4E-8A75-F67E4C51C426}"/>
                    </a:ext>
                  </a:extLst>
                </p14:cNvPr>
                <p14:cNvContentPartPr/>
                <p14:nvPr/>
              </p14:nvContentPartPr>
              <p14:xfrm>
                <a:off x="371454" y="4445532"/>
                <a:ext cx="139320" cy="12283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609E0AB-02C8-1E4E-8A75-F67E4C51C42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08814" y="4382532"/>
                  <a:ext cx="264960" cy="135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FF63924-B78F-7B41-96E6-209AC229ED97}"/>
                    </a:ext>
                  </a:extLst>
                </p14:cNvPr>
                <p14:cNvContentPartPr/>
                <p14:nvPr/>
              </p14:nvContentPartPr>
              <p14:xfrm>
                <a:off x="406374" y="4750452"/>
                <a:ext cx="18720" cy="447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FF63924-B78F-7B41-96E6-209AC229ED9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43374" y="4687452"/>
                  <a:ext cx="144360" cy="57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081FC9A-8FC0-1045-BDA7-CBA5E9276227}"/>
                    </a:ext>
                  </a:extLst>
                </p14:cNvPr>
                <p14:cNvContentPartPr/>
                <p14:nvPr/>
              </p14:nvContentPartPr>
              <p14:xfrm>
                <a:off x="722814" y="4697172"/>
                <a:ext cx="29160" cy="439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081FC9A-8FC0-1045-BDA7-CBA5E927622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59814" y="4634532"/>
                  <a:ext cx="154800" cy="5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679457D-F8F6-DC48-81BE-F653CA450EFA}"/>
                    </a:ext>
                  </a:extLst>
                </p14:cNvPr>
                <p14:cNvContentPartPr/>
                <p14:nvPr/>
              </p14:nvContentPartPr>
              <p14:xfrm>
                <a:off x="605094" y="4630932"/>
                <a:ext cx="112320" cy="309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679457D-F8F6-DC48-81BE-F653CA450EF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42454" y="4567932"/>
                  <a:ext cx="237960" cy="43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834E582-1B6F-0643-BB9D-F7E009F483DA}"/>
                  </a:ext>
                </a:extLst>
              </p14:cNvPr>
              <p14:cNvContentPartPr/>
              <p14:nvPr/>
            </p14:nvContentPartPr>
            <p14:xfrm>
              <a:off x="440574" y="5739012"/>
              <a:ext cx="92160" cy="344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834E582-1B6F-0643-BB9D-F7E009F483D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77934" y="5676372"/>
                <a:ext cx="217800" cy="47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04FD9A1-0ABA-A74E-85ED-7F5DD851ABA4}"/>
                  </a:ext>
                </a:extLst>
              </p14:cNvPr>
              <p14:cNvContentPartPr/>
              <p14:nvPr/>
            </p14:nvContentPartPr>
            <p14:xfrm>
              <a:off x="446334" y="5879772"/>
              <a:ext cx="66600" cy="489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04FD9A1-0ABA-A74E-85ED-7F5DD851ABA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83694" y="5817132"/>
                <a:ext cx="19224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21D917A-A2EC-CC42-9768-59545B77A0A9}"/>
                  </a:ext>
                </a:extLst>
              </p14:cNvPr>
              <p14:cNvContentPartPr/>
              <p14:nvPr/>
            </p14:nvContentPartPr>
            <p14:xfrm>
              <a:off x="485934" y="6203412"/>
              <a:ext cx="3240" cy="129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21D917A-A2EC-CC42-9768-59545B77A0A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23294" y="6140772"/>
                <a:ext cx="1288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8357220-7B35-C342-A130-ACC8A3DE933B}"/>
                  </a:ext>
                </a:extLst>
              </p14:cNvPr>
              <p14:cNvContentPartPr/>
              <p14:nvPr/>
            </p14:nvContentPartPr>
            <p14:xfrm>
              <a:off x="1387374" y="2114532"/>
              <a:ext cx="32400" cy="619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8357220-7B35-C342-A130-ACC8A3DE933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378734" y="2105532"/>
                <a:ext cx="5004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81F888B-B06E-5B44-BC5D-5D4806C18055}"/>
                  </a:ext>
                </a:extLst>
              </p14:cNvPr>
              <p14:cNvContentPartPr/>
              <p14:nvPr/>
            </p14:nvContentPartPr>
            <p14:xfrm>
              <a:off x="2554854" y="3323052"/>
              <a:ext cx="37440" cy="23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81F888B-B06E-5B44-BC5D-5D4806C1805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546214" y="3314412"/>
                <a:ext cx="550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59D8AF8-2F29-8848-8744-99BA14D57DC2}"/>
                  </a:ext>
                </a:extLst>
              </p14:cNvPr>
              <p14:cNvContentPartPr/>
              <p14:nvPr/>
            </p14:nvContentPartPr>
            <p14:xfrm>
              <a:off x="2231574" y="2944332"/>
              <a:ext cx="179280" cy="1576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59D8AF8-2F29-8848-8744-99BA14D57DC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222934" y="2935332"/>
                <a:ext cx="1969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2161587-FE92-6F4F-834D-94336E96E546}"/>
                  </a:ext>
                </a:extLst>
              </p14:cNvPr>
              <p14:cNvContentPartPr/>
              <p14:nvPr/>
            </p14:nvContentPartPr>
            <p14:xfrm>
              <a:off x="172734" y="3299292"/>
              <a:ext cx="96480" cy="45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2161587-FE92-6F4F-834D-94336E96E54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64094" y="3290652"/>
                <a:ext cx="11412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28E45BF-8066-A84A-B932-2329279E5805}"/>
                  </a:ext>
                </a:extLst>
              </p14:cNvPr>
              <p14:cNvContentPartPr/>
              <p14:nvPr/>
            </p14:nvContentPartPr>
            <p14:xfrm>
              <a:off x="1867254" y="5547852"/>
              <a:ext cx="41040" cy="47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28E45BF-8066-A84A-B932-2329279E580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858614" y="5538852"/>
                <a:ext cx="5868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8CCF36C-5D13-6D4B-A5E0-8F94F663B8EA}"/>
                  </a:ext>
                </a:extLst>
              </p14:cNvPr>
              <p14:cNvContentPartPr/>
              <p14:nvPr/>
            </p14:nvContentPartPr>
            <p14:xfrm>
              <a:off x="1879854" y="5559732"/>
              <a:ext cx="48240" cy="554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8CCF36C-5D13-6D4B-A5E0-8F94F663B8E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870854" y="5550732"/>
                <a:ext cx="65880" cy="73080"/>
              </a:xfrm>
              <a:prstGeom prst="rect">
                <a:avLst/>
              </a:prstGeom>
            </p:spPr>
          </p:pic>
        </mc:Fallback>
      </mc:AlternateContent>
      <p:pic>
        <p:nvPicPr>
          <p:cNvPr id="54" name="Picture 53">
            <a:extLst>
              <a:ext uri="{FF2B5EF4-FFF2-40B4-BE49-F238E27FC236}">
                <a16:creationId xmlns:a16="http://schemas.microsoft.com/office/drawing/2014/main" id="{B9D6DB35-24AA-9A4B-8E3E-3A5B70759EDB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24975" y="1966392"/>
            <a:ext cx="3918302" cy="233232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7C27914-861F-7C46-A11F-E00084A707A1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439025" y="4693985"/>
            <a:ext cx="3673189" cy="216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03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66060">
              <a:lnSpc>
                <a:spcPct val="100000"/>
              </a:lnSpc>
            </a:pPr>
            <a:r>
              <a:rPr spc="-35" dirty="0"/>
              <a:t>T</a:t>
            </a:r>
            <a:r>
              <a:rPr spc="-20" dirty="0"/>
              <a:t>h</a:t>
            </a:r>
            <a:r>
              <a:rPr spc="10" dirty="0"/>
              <a:t>r</a:t>
            </a:r>
            <a:r>
              <a:rPr spc="-20" dirty="0"/>
              <a:t>ee</a:t>
            </a:r>
            <a:r>
              <a:rPr spc="-10" dirty="0"/>
              <a:t> </a:t>
            </a:r>
            <a:r>
              <a:rPr spc="-20" dirty="0"/>
              <a:t>phase</a:t>
            </a:r>
            <a:r>
              <a:rPr spc="-10" dirty="0"/>
              <a:t> </a:t>
            </a:r>
            <a:r>
              <a:rPr spc="-30" dirty="0"/>
              <a:t>C</a:t>
            </a:r>
            <a:r>
              <a:rPr spc="-5" dirty="0"/>
              <a:t>i</a:t>
            </a:r>
            <a:r>
              <a:rPr spc="10" dirty="0"/>
              <a:t>r</a:t>
            </a:r>
            <a:r>
              <a:rPr spc="-20" dirty="0"/>
              <a:t>c</a:t>
            </a:r>
            <a:r>
              <a:rPr spc="-25" dirty="0"/>
              <a:t>u</a:t>
            </a:r>
            <a:r>
              <a:rPr spc="-5" dirty="0"/>
              <a:t>its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-12701" y="533399"/>
            <a:ext cx="877316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lvl="1"/>
            <a:r>
              <a:rPr lang="en-US" sz="2800" dirty="0">
                <a:latin typeface="Times New Roman"/>
                <a:cs typeface="Times New Roman"/>
              </a:rPr>
              <a:t>When three single-phases are generated at the same time, each phase shifted by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120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Symbol"/>
                <a:cs typeface="Symbol"/>
              </a:rPr>
              <a:t>°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from each other, a three-phase system is produced.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C0078C1-D8EF-F040-9ED8-CFD474ABB360}"/>
                  </a:ext>
                </a:extLst>
              </p:cNvPr>
              <p:cNvSpPr/>
              <p:nvPr/>
            </p:nvSpPr>
            <p:spPr>
              <a:xfrm>
                <a:off x="154941" y="4669470"/>
                <a:ext cx="623316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marR="5080"/>
                <a:r>
                  <a:rPr lang="en-US" sz="2800" i="1" spc="-65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Phase a: </a:t>
                </a:r>
                <a:r>
                  <a:rPr lang="en-US" sz="2400" b="1" i="1" spc="5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cs typeface="Times New Roman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𝒗</m:t>
                        </m:r>
                      </m:e>
                      <m:sub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</m:t>
                        </m:r>
                      </m:sub>
                    </m:sSub>
                    <m:d>
                      <m:dPr>
                        <m:ctrlP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𝒕</m:t>
                        </m:r>
                      </m:e>
                    </m:d>
                    <m:r>
                      <a:rPr lang="ar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ar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12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0 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(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+</m:t>
                    </m:r>
                    <m:sSup>
                      <m:sSupPr>
                        <m:ctrlPr>
                          <a:rPr lang="ar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𝟎</m:t>
                        </m:r>
                      </m:e>
                      <m:sup>
                        <m:r>
                          <a:rPr lang="en-US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)</m:t>
                    </m:r>
                    <m:r>
                      <a:rPr lang="ar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 </m:t>
                    </m:r>
                    <m:r>
                      <a:rPr lang="ar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𝑽</m:t>
                    </m:r>
                  </m:oMath>
                </a14:m>
                <a:endParaRPr lang="en-US" sz="2800" i="1" spc="-65" dirty="0">
                  <a:solidFill>
                    <a:srgbClr val="0000FF"/>
                  </a:solidFill>
                  <a:latin typeface="Times New Roman"/>
                  <a:cs typeface="Times New Roman"/>
                </a:endParaRPr>
              </a:p>
              <a:p>
                <a:pPr marL="12700" marR="5080"/>
                <a:r>
                  <a:rPr lang="en-US" sz="2800" i="1" spc="-65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Phase b: </a:t>
                </a:r>
                <a:r>
                  <a:rPr lang="en-US" sz="2800" dirty="0">
                    <a:latin typeface="Times New Roman"/>
                    <a:cs typeface="Times New Roman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𝒗</m:t>
                        </m:r>
                      </m:e>
                      <m:sub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</m:t>
                        </m:r>
                      </m:sub>
                    </m:sSub>
                    <m:d>
                      <m:dPr>
                        <m:ctrlP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𝒕</m:t>
                        </m:r>
                      </m:e>
                    </m:d>
                    <m:r>
                      <a:rPr lang="ar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ar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12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0 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(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sz="2400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−</m:t>
                    </m:r>
                    <m:sSup>
                      <m:sSupPr>
                        <m:ctrlPr>
                          <a:rPr lang="ar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𝟏𝟐𝟎</m:t>
                        </m:r>
                      </m:e>
                      <m:sup>
                        <m:r>
                          <a:rPr lang="en-US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)</m:t>
                    </m:r>
                    <m:r>
                      <a:rPr lang="ar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 </m:t>
                    </m:r>
                    <m:r>
                      <a:rPr lang="ar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𝑽</m:t>
                    </m:r>
                  </m:oMath>
                </a14:m>
                <a:endParaRPr lang="en-US" sz="2400" b="1" i="1" spc="5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cs typeface="Times New Roman"/>
                </a:endParaRPr>
              </a:p>
              <a:p>
                <a:pPr marL="12700" marR="5080"/>
                <a:r>
                  <a:rPr lang="en-US" sz="2800" i="1" spc="-65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Phase c: </a:t>
                </a:r>
                <a:r>
                  <a:rPr lang="en-US" sz="2800" dirty="0">
                    <a:latin typeface="Times New Roman"/>
                    <a:cs typeface="Times New Roman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𝒗</m:t>
                        </m:r>
                      </m:e>
                      <m:sub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𝒕</m:t>
                        </m:r>
                      </m:e>
                    </m:d>
                    <m:r>
                      <a:rPr lang="ar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ar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12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0 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(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sz="2400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−</m:t>
                    </m:r>
                    <m:sSup>
                      <m:sSupPr>
                        <m:ctrlPr>
                          <a:rPr lang="ar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𝟐𝟒𝟎</m:t>
                        </m:r>
                      </m:e>
                      <m:sup>
                        <m:r>
                          <a:rPr lang="en-US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)</m:t>
                    </m:r>
                    <m:r>
                      <a:rPr lang="ar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 </m:t>
                    </m:r>
                    <m:r>
                      <a:rPr lang="ar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𝑽</m:t>
                    </m:r>
                  </m:oMath>
                </a14:m>
                <a:endParaRPr lang="ar" sz="28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C0078C1-D8EF-F040-9ED8-CFD474ABB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941" y="4669470"/>
                <a:ext cx="6233160" cy="1384995"/>
              </a:xfrm>
              <a:prstGeom prst="rect">
                <a:avLst/>
              </a:prstGeom>
              <a:blipFill>
                <a:blip r:embed="rId3"/>
                <a:stretch>
                  <a:fillRect l="-1833" t="-4545" r="-81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1FE59E3-E391-1C46-95E9-EC8F8B7C1F4B}"/>
              </a:ext>
            </a:extLst>
          </p:cNvPr>
          <p:cNvSpPr/>
          <p:nvPr/>
        </p:nvSpPr>
        <p:spPr>
          <a:xfrm>
            <a:off x="201799" y="1939007"/>
            <a:ext cx="3574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A negative phase sequence: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C2483C0-47DE-B947-9039-901817F32991}"/>
                  </a:ext>
                </a:extLst>
              </p:cNvPr>
              <p:cNvSpPr/>
              <p:nvPr/>
            </p:nvSpPr>
            <p:spPr>
              <a:xfrm>
                <a:off x="167640" y="2362200"/>
                <a:ext cx="623316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marR="5080"/>
                <a:r>
                  <a:rPr lang="en-US" sz="2800" i="1" spc="-65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Phase a: </a:t>
                </a:r>
                <a:r>
                  <a:rPr lang="en-US" sz="2400" b="1" i="1" spc="5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cs typeface="Times New Roman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𝒗</m:t>
                        </m:r>
                      </m:e>
                      <m:sub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</m:t>
                        </m:r>
                      </m:sub>
                    </m:sSub>
                    <m:d>
                      <m:dPr>
                        <m:ctrlP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𝒕</m:t>
                        </m:r>
                      </m:e>
                    </m:d>
                    <m:r>
                      <a:rPr lang="ar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ar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12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0 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(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+</m:t>
                    </m:r>
                    <m:sSup>
                      <m:sSupPr>
                        <m:ctrlPr>
                          <a:rPr lang="ar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𝟎</m:t>
                        </m:r>
                      </m:e>
                      <m:sup>
                        <m:r>
                          <a:rPr lang="en-US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)</m:t>
                    </m:r>
                    <m:r>
                      <a:rPr lang="ar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 </m:t>
                    </m:r>
                    <m:r>
                      <a:rPr lang="ar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𝑽</m:t>
                    </m:r>
                  </m:oMath>
                </a14:m>
                <a:endParaRPr lang="en-US" sz="2800" i="1" spc="-65" dirty="0">
                  <a:solidFill>
                    <a:srgbClr val="0000FF"/>
                  </a:solidFill>
                  <a:latin typeface="Times New Roman"/>
                  <a:cs typeface="Times New Roman"/>
                </a:endParaRPr>
              </a:p>
              <a:p>
                <a:pPr marL="12700" marR="5080"/>
                <a:r>
                  <a:rPr lang="en-US" sz="2800" i="1" spc="-65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Phase b: </a:t>
                </a:r>
                <a:r>
                  <a:rPr lang="en-US" sz="2800" dirty="0">
                    <a:latin typeface="Times New Roman"/>
                    <a:cs typeface="Times New Roman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𝒗</m:t>
                        </m:r>
                      </m:e>
                      <m:sub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</m:t>
                        </m:r>
                      </m:sub>
                    </m:sSub>
                    <m:d>
                      <m:dPr>
                        <m:ctrlP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𝒕</m:t>
                        </m:r>
                      </m:e>
                    </m:d>
                    <m:r>
                      <a:rPr lang="ar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ar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12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0 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(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+</m:t>
                    </m:r>
                    <m:sSup>
                      <m:sSupPr>
                        <m:ctrlPr>
                          <a:rPr lang="ar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𝟏𝟐𝟎</m:t>
                        </m:r>
                      </m:e>
                      <m:sup>
                        <m:r>
                          <a:rPr lang="en-US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)</m:t>
                    </m:r>
                    <m:r>
                      <a:rPr lang="ar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 </m:t>
                    </m:r>
                    <m:r>
                      <a:rPr lang="ar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𝑽</m:t>
                    </m:r>
                  </m:oMath>
                </a14:m>
                <a:endParaRPr lang="en-US" sz="2400" b="1" i="1" spc="5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cs typeface="Times New Roman"/>
                </a:endParaRPr>
              </a:p>
              <a:p>
                <a:pPr marL="12700" marR="5080"/>
                <a:r>
                  <a:rPr lang="en-US" sz="2800" i="1" spc="-65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Phase c: </a:t>
                </a:r>
                <a:r>
                  <a:rPr lang="en-US" sz="2800" dirty="0">
                    <a:latin typeface="Times New Roman"/>
                    <a:cs typeface="Times New Roman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𝒗</m:t>
                        </m:r>
                      </m:e>
                      <m:sub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𝒕</m:t>
                        </m:r>
                      </m:e>
                    </m:d>
                    <m:r>
                      <a:rPr lang="ar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ar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12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0 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(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+</m:t>
                    </m:r>
                    <m:sSup>
                      <m:sSupPr>
                        <m:ctrlPr>
                          <a:rPr lang="ar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𝟐𝟒𝟎</m:t>
                        </m:r>
                      </m:e>
                      <m:sup>
                        <m:r>
                          <a:rPr lang="en-US" sz="2400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)</m:t>
                    </m:r>
                    <m:r>
                      <a:rPr lang="ar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 </m:t>
                    </m:r>
                    <m:r>
                      <a:rPr lang="ar" sz="2400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𝑽</m:t>
                    </m:r>
                  </m:oMath>
                </a14:m>
                <a:endParaRPr lang="ar" sz="28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C2483C0-47DE-B947-9039-901817F329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" y="2362200"/>
                <a:ext cx="6233160" cy="1384995"/>
              </a:xfrm>
              <a:prstGeom prst="rect">
                <a:avLst/>
              </a:prstGeom>
              <a:blipFill>
                <a:blip r:embed="rId4"/>
                <a:stretch>
                  <a:fillRect l="-1626" t="-4545" r="-813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BB15C103-D6EB-2649-982D-17E482A288B3}"/>
              </a:ext>
            </a:extLst>
          </p:cNvPr>
          <p:cNvSpPr/>
          <p:nvPr/>
        </p:nvSpPr>
        <p:spPr>
          <a:xfrm>
            <a:off x="188661" y="4215688"/>
            <a:ext cx="3506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A positive phase sequence: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bject 571">
            <a:extLst>
              <a:ext uri="{FF2B5EF4-FFF2-40B4-BE49-F238E27FC236}">
                <a16:creationId xmlns:a16="http://schemas.microsoft.com/office/drawing/2014/main" id="{DE884C1D-006C-574D-A44E-6F2776B38E8B}"/>
              </a:ext>
            </a:extLst>
          </p:cNvPr>
          <p:cNvSpPr txBox="1"/>
          <p:nvPr/>
        </p:nvSpPr>
        <p:spPr>
          <a:xfrm>
            <a:off x="6594797" y="2400672"/>
            <a:ext cx="2549203" cy="13388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i="1" spc="-6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000" b="1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2400" spc="-2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i="1" spc="80" dirty="0">
                <a:solidFill>
                  <a:srgbClr val="0000FF"/>
                </a:solidFill>
                <a:latin typeface="Times New Roman"/>
                <a:cs typeface="Times New Roman"/>
              </a:rPr>
              <a:t>120</a:t>
            </a:r>
            <a:r>
              <a:rPr sz="2000" i="1" spc="-27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2400" dirty="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2400" b="1" i="1" spc="-9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000" b="1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sz="2000" b="1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2400" spc="-2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i="1" spc="80" dirty="0">
                <a:solidFill>
                  <a:srgbClr val="0000FF"/>
                </a:solidFill>
                <a:latin typeface="Times New Roman"/>
                <a:cs typeface="Times New Roman"/>
              </a:rPr>
              <a:t>120</a:t>
            </a:r>
            <a:r>
              <a:rPr sz="2000" i="1" spc="-27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2400" spc="-1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2400" dirty="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2400" b="1" i="1" spc="-8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000" b="1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0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2400" spc="-2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i="1" spc="80" dirty="0">
                <a:solidFill>
                  <a:srgbClr val="0000FF"/>
                </a:solidFill>
                <a:latin typeface="Times New Roman"/>
                <a:cs typeface="Times New Roman"/>
              </a:rPr>
              <a:t>120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24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2400" dirty="0">
              <a:latin typeface="Symbol"/>
              <a:cs typeface="Symbo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14A904-75BD-F24A-A69C-95FF5288767D}"/>
              </a:ext>
            </a:extLst>
          </p:cNvPr>
          <p:cNvSpPr/>
          <p:nvPr/>
        </p:nvSpPr>
        <p:spPr>
          <a:xfrm>
            <a:off x="6477000" y="1856001"/>
            <a:ext cx="2175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Phasor Domain:</a:t>
            </a:r>
            <a:endParaRPr lang="en-US" dirty="0"/>
          </a:p>
        </p:txBody>
      </p:sp>
      <p:sp>
        <p:nvSpPr>
          <p:cNvPr id="10" name="object 571">
            <a:extLst>
              <a:ext uri="{FF2B5EF4-FFF2-40B4-BE49-F238E27FC236}">
                <a16:creationId xmlns:a16="http://schemas.microsoft.com/office/drawing/2014/main" id="{ADEBF7B7-1348-D740-BA52-8807E27B1ABC}"/>
              </a:ext>
            </a:extLst>
          </p:cNvPr>
          <p:cNvSpPr txBox="1"/>
          <p:nvPr/>
        </p:nvSpPr>
        <p:spPr>
          <a:xfrm>
            <a:off x="6607497" y="4715637"/>
            <a:ext cx="2549203" cy="13388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i="1" spc="-6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000" b="1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2400" spc="-2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i="1" spc="80" dirty="0">
                <a:solidFill>
                  <a:srgbClr val="0000FF"/>
                </a:solidFill>
                <a:latin typeface="Times New Roman"/>
                <a:cs typeface="Times New Roman"/>
              </a:rPr>
              <a:t>120</a:t>
            </a:r>
            <a:r>
              <a:rPr sz="2000" i="1" spc="-27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2400" dirty="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2400" b="1" i="1" spc="-9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000" b="1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sz="2000" b="1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2400" spc="-2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i="1" spc="80" dirty="0">
                <a:solidFill>
                  <a:srgbClr val="0000FF"/>
                </a:solidFill>
                <a:latin typeface="Times New Roman"/>
                <a:cs typeface="Times New Roman"/>
              </a:rPr>
              <a:t>120</a:t>
            </a:r>
            <a:r>
              <a:rPr sz="2000" i="1" spc="-27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2400" spc="-1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120" dirty="0">
                <a:solidFill>
                  <a:srgbClr val="0000FF"/>
                </a:solidFill>
                <a:latin typeface="Symbol"/>
                <a:cs typeface="Symbol"/>
              </a:rPr>
              <a:t>−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2400" dirty="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2400" b="1" i="1" spc="-8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000" b="1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0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2400" spc="-2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i="1" spc="80" dirty="0">
                <a:solidFill>
                  <a:srgbClr val="0000FF"/>
                </a:solidFill>
                <a:latin typeface="Times New Roman"/>
                <a:cs typeface="Times New Roman"/>
              </a:rPr>
              <a:t>120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24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−</a:t>
            </a:r>
            <a:r>
              <a:rPr sz="24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24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2400" dirty="0">
              <a:latin typeface="Symbol"/>
              <a:cs typeface="Symbo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D88512F-F42A-E74B-A55E-BB63D9D5BEB0}"/>
              </a:ext>
            </a:extLst>
          </p:cNvPr>
          <p:cNvSpPr/>
          <p:nvPr/>
        </p:nvSpPr>
        <p:spPr>
          <a:xfrm>
            <a:off x="6388102" y="1752601"/>
            <a:ext cx="2678428" cy="4572000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66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4C4FD0-5500-CC40-A804-7E03149FA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3" y="837476"/>
            <a:ext cx="7783673" cy="59436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DEE675AB-E10E-A54A-AF98-CB83F0F7FF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5434" y="228600"/>
            <a:ext cx="853313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8970" algn="l">
              <a:lnSpc>
                <a:spcPct val="100000"/>
              </a:lnSpc>
            </a:pPr>
            <a:r>
              <a:rPr spc="-25" dirty="0"/>
              <a:t>T</a:t>
            </a:r>
            <a:r>
              <a:rPr spc="-20" dirty="0"/>
              <a:t>h</a:t>
            </a:r>
            <a:r>
              <a:rPr dirty="0"/>
              <a:t>r</a:t>
            </a:r>
            <a:r>
              <a:rPr spc="-20" dirty="0"/>
              <a:t>ee</a:t>
            </a:r>
            <a:r>
              <a:rPr dirty="0"/>
              <a:t> </a:t>
            </a:r>
            <a:r>
              <a:rPr spc="-20" dirty="0"/>
              <a:t>pha</a:t>
            </a:r>
            <a:r>
              <a:rPr spc="-30" dirty="0"/>
              <a:t>s</a:t>
            </a:r>
            <a:r>
              <a:rPr spc="-20" dirty="0"/>
              <a:t>e</a:t>
            </a:r>
            <a:r>
              <a:rPr dirty="0"/>
              <a:t> </a:t>
            </a:r>
            <a:r>
              <a:rPr spc="-35" dirty="0"/>
              <a:t>V</a:t>
            </a:r>
            <a:r>
              <a:rPr spc="-20" dirty="0"/>
              <a:t>o</a:t>
            </a:r>
            <a:r>
              <a:rPr spc="-10" dirty="0"/>
              <a:t>l</a:t>
            </a:r>
            <a:r>
              <a:rPr spc="-20" dirty="0"/>
              <a:t>tag</a:t>
            </a:r>
            <a:r>
              <a:rPr spc="-30" dirty="0"/>
              <a:t>e</a:t>
            </a:r>
            <a:r>
              <a:rPr lang="en-US" spc="-30" dirty="0"/>
              <a:t> Waveform</a:t>
            </a:r>
            <a:r>
              <a:rPr spc="-15" dirty="0"/>
              <a:t>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0CB3BE-9480-4A4A-9306-AEF1A4042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452" y="1831543"/>
            <a:ext cx="615950" cy="282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A998C4-5A2C-AB47-A620-81506B73B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1" y="1611261"/>
            <a:ext cx="588460" cy="326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E6E76-3E64-2545-9AE5-DA9F5DEE7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1447800"/>
            <a:ext cx="533400" cy="32692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77903A-98E3-3B41-9095-0B858F9DDD60}"/>
              </a:ext>
            </a:extLst>
          </p:cNvPr>
          <p:cNvCxnSpPr>
            <a:cxnSpLocks/>
          </p:cNvCxnSpPr>
          <p:nvPr/>
        </p:nvCxnSpPr>
        <p:spPr>
          <a:xfrm flipV="1">
            <a:off x="1295400" y="795183"/>
            <a:ext cx="0" cy="56056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DAB2D8-0D68-9947-BF89-037DB21649D4}"/>
              </a:ext>
            </a:extLst>
          </p:cNvPr>
          <p:cNvCxnSpPr>
            <a:cxnSpLocks/>
          </p:cNvCxnSpPr>
          <p:nvPr/>
        </p:nvCxnSpPr>
        <p:spPr>
          <a:xfrm flipV="1">
            <a:off x="1295400" y="3733801"/>
            <a:ext cx="731520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9CFE2C2-157E-9A4F-B37E-0394FD1768C4}"/>
                  </a:ext>
                </a:extLst>
              </p:cNvPr>
              <p:cNvSpPr/>
              <p:nvPr/>
            </p:nvSpPr>
            <p:spPr>
              <a:xfrm>
                <a:off x="8610600" y="3549135"/>
                <a:ext cx="3343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pc="5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𝒕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9CFE2C2-157E-9A4F-B37E-0394FD1768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3549135"/>
                <a:ext cx="3343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5106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66060">
              <a:lnSpc>
                <a:spcPct val="100000"/>
              </a:lnSpc>
            </a:pPr>
            <a:r>
              <a:rPr spc="-35" dirty="0"/>
              <a:t>T</a:t>
            </a:r>
            <a:r>
              <a:rPr spc="-20" dirty="0"/>
              <a:t>h</a:t>
            </a:r>
            <a:r>
              <a:rPr spc="10" dirty="0"/>
              <a:t>r</a:t>
            </a:r>
            <a:r>
              <a:rPr spc="-20" dirty="0"/>
              <a:t>ee</a:t>
            </a:r>
            <a:r>
              <a:rPr spc="-10" dirty="0"/>
              <a:t> </a:t>
            </a:r>
            <a:r>
              <a:rPr spc="-20" dirty="0"/>
              <a:t>phase</a:t>
            </a:r>
            <a:r>
              <a:rPr spc="-10" dirty="0"/>
              <a:t> </a:t>
            </a:r>
            <a:r>
              <a:rPr spc="-30" dirty="0"/>
              <a:t>C</a:t>
            </a:r>
            <a:r>
              <a:rPr spc="-5" dirty="0"/>
              <a:t>i</a:t>
            </a:r>
            <a:r>
              <a:rPr spc="10" dirty="0"/>
              <a:t>r</a:t>
            </a:r>
            <a:r>
              <a:rPr spc="-20" dirty="0"/>
              <a:t>c</a:t>
            </a:r>
            <a:r>
              <a:rPr spc="-25" dirty="0"/>
              <a:t>u</a:t>
            </a:r>
            <a:r>
              <a:rPr spc="-5" dirty="0"/>
              <a:t>its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4941" y="711204"/>
            <a:ext cx="677925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lvl="1"/>
            <a:r>
              <a:rPr lang="en-US" sz="2800" dirty="0">
                <a:latin typeface="Times New Roman"/>
                <a:cs typeface="Times New Roman"/>
              </a:rPr>
              <a:t>Notice the summation of the three phases: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C2483C0-47DE-B947-9039-901817F32991}"/>
                  </a:ext>
                </a:extLst>
              </p:cNvPr>
              <p:cNvSpPr/>
              <p:nvPr/>
            </p:nvSpPr>
            <p:spPr>
              <a:xfrm>
                <a:off x="-533400" y="1985021"/>
                <a:ext cx="84849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marR="508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m:rPr>
                          <m:nor/>
                        </m:rPr>
                        <a:rPr lang="ar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12</m:t>
                      </m:r>
                      <m:r>
                        <m:rPr>
                          <m:nor/>
                        </m:rP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0[</m:t>
                      </m:r>
                      <m:r>
                        <m:rPr>
                          <m:nor/>
                        </m:rP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sin</m:t>
                      </m:r>
                      <m:r>
                        <m:rPr>
                          <m:nor/>
                        </m:rP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(</m:t>
                      </m:r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𝝎</m:t>
                      </m:r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𝒕</m:t>
                      </m:r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sSup>
                        <m:sSupPr>
                          <m:ctrlPr>
                            <a:rPr lang="ar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𝟎</m:t>
                          </m:r>
                        </m:e>
                        <m: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𝒐</m:t>
                          </m:r>
                        </m:sup>
                      </m:sSup>
                      <m:r>
                        <a:rPr lang="en-US" b="1" i="1" spc="5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)</m:t>
                      </m:r>
                      <m:r>
                        <m:rPr>
                          <m:nor/>
                        </m:rPr>
                        <a:rPr lang="en-US" b="1" i="1" spc="5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m:rPr>
                          <m:nor/>
                        </m:rP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sin</m:t>
                      </m:r>
                      <m:r>
                        <m:rPr>
                          <m:nor/>
                        </m:rP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(</m:t>
                      </m:r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𝝎</m:t>
                      </m:r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𝒕</m:t>
                      </m:r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sSup>
                        <m:sSupPr>
                          <m:ctrlPr>
                            <a:rPr lang="ar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𝟏𝟐𝟎</m:t>
                          </m:r>
                        </m:e>
                        <m: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𝒐</m:t>
                          </m:r>
                        </m:sup>
                      </m:sSup>
                      <m:r>
                        <a:rPr lang="en-US" b="1" i="1" spc="5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)+</m:t>
                      </m:r>
                      <m:r>
                        <m:rPr>
                          <m:nor/>
                        </m:rP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sin</m:t>
                      </m:r>
                      <m:r>
                        <m:rPr>
                          <m:nor/>
                        </m:rP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(</m:t>
                      </m:r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𝝎</m:t>
                      </m:r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𝒕</m:t>
                      </m:r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sSup>
                        <m:sSupPr>
                          <m:ctrlPr>
                            <a:rPr lang="ar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𝟐𝟒𝟎</m:t>
                          </m:r>
                        </m:e>
                        <m: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𝒐</m:t>
                          </m:r>
                        </m:sup>
                      </m:sSup>
                      <m:r>
                        <a:rPr lang="en-US" b="1" i="1" spc="5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)]</m:t>
                      </m:r>
                    </m:oMath>
                  </m:oMathPara>
                </a14:m>
                <a:endParaRPr lang="en-US" b="1" i="1" spc="5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C2483C0-47DE-B947-9039-901817F329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3400" y="1985021"/>
                <a:ext cx="8484956" cy="369332"/>
              </a:xfrm>
              <a:prstGeom prst="rect">
                <a:avLst/>
              </a:prstGeom>
              <a:blipFill>
                <a:blip r:embed="rId3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7AE283A-687C-2D48-98EA-46B0519FF924}"/>
                  </a:ext>
                </a:extLst>
              </p:cNvPr>
              <p:cNvSpPr/>
              <p:nvPr/>
            </p:nvSpPr>
            <p:spPr>
              <a:xfrm>
                <a:off x="825105" y="2496161"/>
                <a:ext cx="8305800" cy="664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marR="5080"/>
                <a14:m>
                  <m:oMath xmlns:m="http://schemas.openxmlformats.org/officeDocument/2006/math">
                    <m:r>
                      <a:rPr lang="ar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ar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12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0[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𝒄𝒐𝒔</m:t>
                    </m:r>
                    <m:sSup>
                      <m:sSupPr>
                        <m:ctrlPr>
                          <a:rPr lang="ar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b="1" i="1" spc="5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+</m:t>
                    </m:r>
                    <m:r>
                      <a:rPr lang="en-US" b="1" i="1" spc="5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𝒄𝒐𝒔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𝒔𝒊𝒏</m:t>
                    </m:r>
                    <m:sSup>
                      <m:sSupPr>
                        <m:ctrlPr>
                          <a:rPr lang="ar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b="1" i="1" spc="5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𝒄𝒐𝒔</m:t>
                    </m:r>
                    <m:sSup>
                      <m:sSupPr>
                        <m:ctrlPr>
                          <a:rPr lang="ar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𝟏𝟐</m:t>
                        </m:r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+</m:t>
                    </m:r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𝒄𝒐𝒔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𝒔𝒊𝒏</m:t>
                    </m:r>
                    <m:sSup>
                      <m:sSupPr>
                        <m:ctrlPr>
                          <a:rPr lang="ar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𝟏𝟐</m:t>
                        </m:r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+</m:t>
                    </m:r>
                  </m:oMath>
                </a14:m>
                <a:r>
                  <a:rPr lang="en-US" b="1" spc="5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𝒄𝒐𝒔</m:t>
                    </m:r>
                    <m:sSup>
                      <m:sSupPr>
                        <m:ctrlPr>
                          <a:rPr lang="ar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𝟐𝟒𝟎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+</m:t>
                    </m:r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𝒄𝒐𝒔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𝒔𝒊𝒏</m:t>
                    </m:r>
                    <m:sSup>
                      <m:sSupPr>
                        <m:ctrlPr>
                          <a:rPr lang="ar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𝟐𝟒𝟎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b="1" i="1" spc="5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]</m:t>
                    </m:r>
                  </m:oMath>
                </a14:m>
                <a:endParaRPr lang="en-US" b="1" i="1" spc="5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7AE283A-687C-2D48-98EA-46B0519FF9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105" y="2496161"/>
                <a:ext cx="8305800" cy="664990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4E02CF1-882D-024E-96B5-E807B199A81C}"/>
                  </a:ext>
                </a:extLst>
              </p:cNvPr>
              <p:cNvSpPr/>
              <p:nvPr/>
            </p:nvSpPr>
            <p:spPr>
              <a:xfrm>
                <a:off x="825105" y="3389658"/>
                <a:ext cx="811792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marR="5080"/>
                <a14:m>
                  <m:oMath xmlns:m="http://schemas.openxmlformats.org/officeDocument/2006/math">
                    <m:r>
                      <a:rPr lang="ar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ar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12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0[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+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𝒄𝒐𝒔</m:t>
                    </m:r>
                    <m:sSup>
                      <m:sSupPr>
                        <m:ctrlPr>
                          <a:rPr lang="ar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𝟏𝟐𝟎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+</m:t>
                    </m:r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𝒄𝒐𝒔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𝒔𝒊𝒏</m:t>
                    </m:r>
                    <m:sSup>
                      <m:sSupPr>
                        <m:ctrlPr>
                          <a:rPr lang="ar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𝟏𝟐𝟎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+</m:t>
                    </m:r>
                  </m:oMath>
                </a14:m>
                <a:r>
                  <a:rPr lang="en-US" b="1" spc="5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𝒄𝒐𝒔</m:t>
                    </m:r>
                    <m:sSup>
                      <m:sSupPr>
                        <m:ctrlPr>
                          <a:rPr lang="ar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𝟐𝟒𝟎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+</m:t>
                    </m:r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𝒄𝒐𝒔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𝒔𝒊𝒏</m:t>
                    </m:r>
                    <m:sSup>
                      <m:sSupPr>
                        <m:ctrlPr>
                          <a:rPr lang="ar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𝟐𝟒𝟎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]</m:t>
                    </m:r>
                  </m:oMath>
                </a14:m>
                <a:endParaRPr lang="en-US" b="1" i="1" spc="5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cs typeface="Times New Roman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4E02CF1-882D-024E-96B5-E807B199A8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105" y="3389658"/>
                <a:ext cx="8117925" cy="646331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F33CF16-D6F5-6140-ADC6-5881C23C5C2B}"/>
                  </a:ext>
                </a:extLst>
              </p:cNvPr>
              <p:cNvSpPr/>
              <p:nvPr/>
            </p:nvSpPr>
            <p:spPr>
              <a:xfrm>
                <a:off x="825104" y="4233524"/>
                <a:ext cx="81179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marR="5080"/>
                <a14:m>
                  <m:oMath xmlns:m="http://schemas.openxmlformats.org/officeDocument/2006/math">
                    <m:r>
                      <a:rPr lang="ar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ar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12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0[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−</m:t>
                    </m:r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𝟎</m:t>
                    </m:r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.</m:t>
                    </m:r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𝟓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+</m:t>
                    </m:r>
                    <m:r>
                      <a:rPr lang="en-US" b="1" i="1" spc="5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𝟎</m:t>
                    </m:r>
                    <m:r>
                      <a:rPr lang="en-US" b="1" i="1" spc="5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.</m:t>
                    </m:r>
                    <m:r>
                      <a:rPr lang="en-US" b="1" i="1" spc="5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𝟖𝟕</m:t>
                    </m:r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𝒄𝒐𝒔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−</m:t>
                    </m:r>
                  </m:oMath>
                </a14:m>
                <a:r>
                  <a:rPr lang="en-US" b="1" spc="5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/>
                  </a:rPr>
                  <a:t>0.5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sin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−</m:t>
                    </m:r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𝟎</m:t>
                    </m:r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.</m:t>
                    </m:r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𝟖𝟕</m:t>
                    </m:r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𝒄𝒐𝒔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𝝎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𝒕</m:t>
                    </m:r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]</m:t>
                    </m:r>
                    <m:r>
                      <a:rPr lang="en-US" b="1" i="1" spc="5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b="1" i="1" spc="5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𝟎</m:t>
                    </m:r>
                  </m:oMath>
                </a14:m>
                <a:endParaRPr lang="en-US" b="1" i="1" spc="5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cs typeface="Times New Roman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F33CF16-D6F5-6140-ADC6-5881C23C5C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104" y="4233524"/>
                <a:ext cx="8117925" cy="369332"/>
              </a:xfrm>
              <a:prstGeom prst="rect">
                <a:avLst/>
              </a:prstGeom>
              <a:blipFill>
                <a:blip r:embed="rId6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5D8B818-C806-B34A-A207-B2E4777C9964}"/>
                  </a:ext>
                </a:extLst>
              </p14:cNvPr>
              <p14:cNvContentPartPr/>
              <p14:nvPr/>
            </p14:nvContentPartPr>
            <p14:xfrm>
              <a:off x="8151677" y="2824336"/>
              <a:ext cx="154080" cy="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5D8B818-C806-B34A-A207-B2E4777C996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42677" y="2815336"/>
                <a:ext cx="171720" cy="2196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150F63CE-331D-8349-95F0-A2E8562DFD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8005" y="6128995"/>
            <a:ext cx="4102100" cy="698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ABD5CBA-50CA-3B42-8400-685856BBFA5C}"/>
              </a:ext>
            </a:extLst>
          </p:cNvPr>
          <p:cNvSpPr/>
          <p:nvPr/>
        </p:nvSpPr>
        <p:spPr>
          <a:xfrm>
            <a:off x="241301" y="576439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i="1" spc="-6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sz="3200" b="1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sz="32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i="1" spc="150" dirty="0">
                <a:solidFill>
                  <a:srgbClr val="0000FF"/>
                </a:solidFill>
                <a:latin typeface="Times New Roman"/>
                <a:cs typeface="Times New Roman"/>
              </a:rPr>
              <a:t>+</a:t>
            </a:r>
            <a:r>
              <a:rPr lang="en-US" sz="3600" b="1" i="1" spc="-9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sz="3200" b="1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lang="en-US" sz="3200" b="1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spc="-220" dirty="0">
                <a:solidFill>
                  <a:srgbClr val="0000FF"/>
                </a:solidFill>
                <a:latin typeface="Times New Roman"/>
                <a:cs typeface="Times New Roman"/>
              </a:rPr>
              <a:t>+</a:t>
            </a:r>
            <a:r>
              <a:rPr lang="en-US" sz="3600" dirty="0">
                <a:latin typeface="Symbol"/>
                <a:cs typeface="Times New Roman"/>
              </a:rPr>
              <a:t> </a:t>
            </a:r>
            <a:r>
              <a:rPr lang="en-US" sz="3600" b="1" i="1" spc="-8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sz="3200" b="1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sz="32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lang="en-US" sz="3600" spc="-225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endParaRPr lang="en-US" sz="3600" dirty="0">
              <a:latin typeface="Symbol"/>
              <a:cs typeface="Symbol"/>
            </a:endParaRPr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231F5519-2F73-B547-9DB5-30186E3361FF}"/>
              </a:ext>
            </a:extLst>
          </p:cNvPr>
          <p:cNvSpPr txBox="1"/>
          <p:nvPr/>
        </p:nvSpPr>
        <p:spPr>
          <a:xfrm>
            <a:off x="241301" y="5306437"/>
            <a:ext cx="392937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Or use the phasor notations: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74B4D-43AD-EF4F-885C-59304B91EE88}"/>
              </a:ext>
            </a:extLst>
          </p:cNvPr>
          <p:cNvSpPr txBox="1"/>
          <p:nvPr/>
        </p:nvSpPr>
        <p:spPr>
          <a:xfrm>
            <a:off x="4410939" y="6293579"/>
            <a:ext cx="552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5506240-0B33-3E43-8243-9C4EB98B8D1F}"/>
                  </a:ext>
                </a:extLst>
              </p:cNvPr>
              <p:cNvSpPr/>
              <p:nvPr/>
            </p:nvSpPr>
            <p:spPr>
              <a:xfrm>
                <a:off x="825105" y="4795297"/>
                <a:ext cx="6226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marR="508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</m:oMath>
                  </m:oMathPara>
                </a14:m>
                <a:endParaRPr lang="en-US" b="1" i="1" spc="5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cs typeface="Times New Roman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5506240-0B33-3E43-8243-9C4EB98B8D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105" y="4795297"/>
                <a:ext cx="62269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4E4FAE5-3435-9345-BCD2-C81EA07AC029}"/>
                  </a:ext>
                </a:extLst>
              </p:cNvPr>
              <p:cNvSpPr/>
              <p:nvPr/>
            </p:nvSpPr>
            <p:spPr>
              <a:xfrm>
                <a:off x="392384" y="1418255"/>
                <a:ext cx="25280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𝒗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</m:t>
                          </m:r>
                        </m:sub>
                      </m:sSub>
                      <m:d>
                        <m:d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𝒕</m:t>
                          </m:r>
                        </m:e>
                      </m:d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ar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𝒗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</m:t>
                          </m:r>
                        </m:sub>
                      </m:sSub>
                      <m:d>
                        <m:d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𝒕</m:t>
                          </m:r>
                        </m:e>
                      </m:d>
                      <m:r>
                        <m:rPr>
                          <m:nor/>
                        </m:rP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ar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𝒗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</m:t>
                          </m:r>
                        </m:sub>
                      </m:sSub>
                      <m:d>
                        <m:d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𝒕</m:t>
                          </m:r>
                        </m:e>
                      </m:d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4E4FAE5-3435-9345-BCD2-C81EA07AC0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84" y="1418255"/>
                <a:ext cx="252806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2155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163322" y="191019"/>
            <a:ext cx="969772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66060">
              <a:lnSpc>
                <a:spcPct val="100000"/>
              </a:lnSpc>
            </a:pPr>
            <a:r>
              <a:rPr lang="en-US" spc="-35" dirty="0"/>
              <a:t>How to Generate AC </a:t>
            </a:r>
            <a:r>
              <a:rPr lang="en-US" spc="-30" dirty="0"/>
              <a:t>Voltage waveforms?</a:t>
            </a:r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990600" y="2533253"/>
            <a:ext cx="803909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3020" indent="63500" algn="just">
              <a:lnSpc>
                <a:spcPct val="100000"/>
              </a:lnSpc>
              <a:spcBef>
                <a:spcPts val="125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Stator: </a:t>
            </a:r>
            <a:r>
              <a:rPr lang="en-US" sz="2400" dirty="0">
                <a:latin typeface="Times New Roman"/>
                <a:cs typeface="Times New Roman"/>
              </a:rPr>
              <a:t>Is a stationary tube where coils are mounted.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CE7BAD-3902-C94E-AD4A-BF459EAF1689}"/>
              </a:ext>
            </a:extLst>
          </p:cNvPr>
          <p:cNvSpPr/>
          <p:nvPr/>
        </p:nvSpPr>
        <p:spPr>
          <a:xfrm>
            <a:off x="237371" y="838373"/>
            <a:ext cx="7624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b="1" spc="5" dirty="0">
                <a:solidFill>
                  <a:srgbClr val="0000FF"/>
                </a:solidFill>
                <a:latin typeface="Times New Roman"/>
                <a:cs typeface="Times New Roman"/>
              </a:rPr>
              <a:t>Single-phase and three-phase AC generators work with the same principle: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28FF7A-8C1A-2145-AAA4-E7952ABAFB2C}"/>
              </a:ext>
            </a:extLst>
          </p:cNvPr>
          <p:cNvSpPr/>
          <p:nvPr/>
        </p:nvSpPr>
        <p:spPr>
          <a:xfrm>
            <a:off x="571502" y="1320612"/>
            <a:ext cx="7124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A coil</a:t>
            </a:r>
            <a:r>
              <a:rPr lang="en-US" dirty="0">
                <a:latin typeface="Times New Roman"/>
                <a:cs typeface="Times New Roman"/>
              </a:rPr>
              <a:t> is mounted on a stationary metal piece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(stator) </a:t>
            </a:r>
            <a:r>
              <a:rPr lang="en-US" dirty="0">
                <a:latin typeface="Times New Roman"/>
                <a:cs typeface="Times New Roman"/>
              </a:rPr>
              <a:t>in the presence of a </a:t>
            </a:r>
            <a:r>
              <a:rPr lang="en-US" i="1" dirty="0">
                <a:latin typeface="Times New Roman"/>
                <a:cs typeface="Times New Roman"/>
              </a:rPr>
              <a:t>rotating electromagnet </a:t>
            </a:r>
            <a:r>
              <a:rPr lang="en-US" dirty="0">
                <a:latin typeface="Times New Roman"/>
                <a:cs typeface="Times New Roman"/>
              </a:rPr>
              <a:t>called (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rotor</a:t>
            </a:r>
            <a:r>
              <a:rPr lang="en-US" dirty="0">
                <a:latin typeface="Times New Roman"/>
                <a:cs typeface="Times New Roman"/>
              </a:rPr>
              <a:t>). The rotation of the magnet causes AC current to follow in the coil.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6DF9C207-E764-824A-8519-2447DA0BB292}"/>
              </a:ext>
            </a:extLst>
          </p:cNvPr>
          <p:cNvSpPr txBox="1"/>
          <p:nvPr/>
        </p:nvSpPr>
        <p:spPr>
          <a:xfrm>
            <a:off x="1016437" y="3127342"/>
            <a:ext cx="803909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3020" indent="63500" algn="just">
              <a:lnSpc>
                <a:spcPct val="100000"/>
              </a:lnSpc>
              <a:spcBef>
                <a:spcPts val="125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Rotor: </a:t>
            </a:r>
            <a:r>
              <a:rPr lang="en-US" sz="2400" dirty="0">
                <a:latin typeface="Times New Roman"/>
                <a:cs typeface="Times New Roman"/>
              </a:rPr>
              <a:t>Is a rotating electromagnet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4C4554E-D48E-674B-941B-1A5C9EE86001}"/>
              </a:ext>
            </a:extLst>
          </p:cNvPr>
          <p:cNvSpPr txBox="1"/>
          <p:nvPr/>
        </p:nvSpPr>
        <p:spPr>
          <a:xfrm>
            <a:off x="1021692" y="3733403"/>
            <a:ext cx="803909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3020" indent="63500" algn="just">
              <a:lnSpc>
                <a:spcPct val="100000"/>
              </a:lnSpc>
              <a:spcBef>
                <a:spcPts val="125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Coil: </a:t>
            </a:r>
            <a:r>
              <a:rPr lang="en-US" sz="2400" dirty="0">
                <a:latin typeface="Times New Roman"/>
                <a:cs typeface="Times New Roman"/>
              </a:rPr>
              <a:t>Is a conducting stationary coil mounted around a circular tube called a stator.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2C4B1A-BBB2-434B-9FC7-AE066918792D}"/>
              </a:ext>
            </a:extLst>
          </p:cNvPr>
          <p:cNvSpPr/>
          <p:nvPr/>
        </p:nvSpPr>
        <p:spPr>
          <a:xfrm>
            <a:off x="737581" y="4953000"/>
            <a:ext cx="7124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/>
            <a:r>
              <a:rPr lang="en-US" dirty="0">
                <a:latin typeface="Times New Roman"/>
                <a:cs typeface="Times New Roman"/>
              </a:rPr>
              <a:t>The spinning of the rotor is done by a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turbine</a:t>
            </a:r>
            <a:r>
              <a:rPr lang="en-US" dirty="0">
                <a:latin typeface="Times New Roman"/>
                <a:cs typeface="Times New Roman"/>
              </a:rPr>
              <a:t> or other forces.</a:t>
            </a:r>
          </a:p>
          <a:p>
            <a:pPr marL="12700" marR="5080">
              <a:lnSpc>
                <a:spcPct val="100000"/>
              </a:lnSpc>
            </a:pP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lang="en-US" dirty="0">
                <a:latin typeface="Times New Roman"/>
                <a:cs typeface="Times New Roman"/>
              </a:rPr>
              <a:t>As the electromagnet rotates, it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induces a sinusoidal </a:t>
            </a:r>
            <a:r>
              <a:rPr lang="en-US" dirty="0">
                <a:latin typeface="Times New Roman"/>
                <a:cs typeface="Times New Roman"/>
              </a:rPr>
              <a:t>voltage of the mounted coil.</a:t>
            </a:r>
          </a:p>
        </p:txBody>
      </p:sp>
    </p:spTree>
    <p:extLst>
      <p:ext uri="{BB962C8B-B14F-4D97-AF65-F5344CB8AC3E}">
        <p14:creationId xmlns:p14="http://schemas.microsoft.com/office/powerpoint/2010/main" val="1828075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78460" y="163328"/>
            <a:ext cx="89890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66060">
              <a:lnSpc>
                <a:spcPct val="100000"/>
              </a:lnSpc>
            </a:pPr>
            <a:r>
              <a:rPr lang="en-US" spc="-35" dirty="0"/>
              <a:t>Generating </a:t>
            </a:r>
            <a:r>
              <a:rPr spc="-35" dirty="0"/>
              <a:t>T</a:t>
            </a:r>
            <a:r>
              <a:rPr spc="-20" dirty="0"/>
              <a:t>h</a:t>
            </a:r>
            <a:r>
              <a:rPr spc="10" dirty="0"/>
              <a:t>r</a:t>
            </a:r>
            <a:r>
              <a:rPr spc="-20" dirty="0"/>
              <a:t>ee</a:t>
            </a:r>
            <a:r>
              <a:rPr lang="en-US" spc="-10" dirty="0"/>
              <a:t>-</a:t>
            </a:r>
            <a:r>
              <a:rPr spc="-20" dirty="0"/>
              <a:t>phase</a:t>
            </a:r>
            <a:r>
              <a:rPr spc="-10" dirty="0"/>
              <a:t> </a:t>
            </a:r>
            <a:r>
              <a:rPr lang="en-US" spc="-30" dirty="0"/>
              <a:t>Voltages</a:t>
            </a:r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571502" y="3046294"/>
            <a:ext cx="803909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3020" indent="63500" algn="just">
              <a:lnSpc>
                <a:spcPct val="100000"/>
              </a:lnSpc>
              <a:spcBef>
                <a:spcPts val="1250"/>
              </a:spcBef>
            </a:pPr>
            <a:r>
              <a:rPr lang="en-US" sz="2400" dirty="0">
                <a:latin typeface="Times New Roman"/>
                <a:cs typeface="Times New Roman"/>
              </a:rPr>
              <a:t>An </a:t>
            </a:r>
            <a:r>
              <a:rPr lang="en-US" sz="2400" spc="10" dirty="0">
                <a:solidFill>
                  <a:srgbClr val="0000FF"/>
                </a:solidFill>
                <a:latin typeface="Times New Roman"/>
                <a:cs typeface="Times New Roman"/>
              </a:rPr>
              <a:t>AC</a:t>
            </a:r>
            <a:r>
              <a:rPr lang="en-US" sz="2400" dirty="0">
                <a:latin typeface="Times New Roman"/>
                <a:cs typeface="Times New Roman"/>
              </a:rPr>
              <a:t> generator designed with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a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number of coils </a:t>
            </a:r>
            <a:r>
              <a:rPr sz="2400" dirty="0">
                <a:latin typeface="Times New Roman"/>
                <a:cs typeface="Times New Roman"/>
              </a:rPr>
              <a:t>on the </a:t>
            </a:r>
            <a:r>
              <a:rPr lang="en-US" sz="2400" dirty="0">
                <a:latin typeface="Times New Roman"/>
                <a:cs typeface="Times New Roman"/>
              </a:rPr>
              <a:t>stator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 produce a number of </a:t>
            </a:r>
            <a:r>
              <a:rPr sz="2400" dirty="0">
                <a:latin typeface="Times New Roman"/>
                <a:cs typeface="Times New Roman"/>
              </a:rPr>
              <a:t>voltage</a:t>
            </a:r>
            <a:r>
              <a:rPr lang="en-US" sz="2400" dirty="0">
                <a:latin typeface="Times New Roman"/>
                <a:cs typeface="Times New Roman"/>
              </a:rPr>
              <a:t>s (phases)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for each </a:t>
            </a:r>
            <a:r>
              <a:rPr sz="2400" dirty="0">
                <a:latin typeface="Times New Roman"/>
                <a:cs typeface="Times New Roman"/>
              </a:rPr>
              <a:t>rotation of the rotor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CE7BAD-3902-C94E-AD4A-BF459EAF1689}"/>
              </a:ext>
            </a:extLst>
          </p:cNvPr>
          <p:cNvSpPr/>
          <p:nvPr/>
        </p:nvSpPr>
        <p:spPr>
          <a:xfrm>
            <a:off x="237371" y="838373"/>
            <a:ext cx="2938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b="1" spc="5" dirty="0">
                <a:solidFill>
                  <a:srgbClr val="0000FF"/>
                </a:solidFill>
                <a:latin typeface="Times New Roman"/>
                <a:cs typeface="Times New Roman"/>
              </a:rPr>
              <a:t>Single-phase AC generator: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7934C4-77AB-D045-B391-3D43420A41DC}"/>
              </a:ext>
            </a:extLst>
          </p:cNvPr>
          <p:cNvSpPr/>
          <p:nvPr/>
        </p:nvSpPr>
        <p:spPr>
          <a:xfrm>
            <a:off x="469899" y="1174007"/>
            <a:ext cx="8686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sz="2400" dirty="0">
                <a:latin typeface="Times New Roman"/>
                <a:cs typeface="Times New Roman"/>
              </a:rPr>
              <a:t>An</a:t>
            </a:r>
            <a:r>
              <a:rPr lang="en-US" sz="2400" spc="10" dirty="0">
                <a:latin typeface="Times New Roman"/>
                <a:cs typeface="Times New Roman"/>
              </a:rPr>
              <a:t> </a:t>
            </a:r>
            <a:r>
              <a:rPr lang="en-US" sz="2400" spc="1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spc="5" dirty="0">
                <a:latin typeface="Times New Roman"/>
                <a:cs typeface="Times New Roman"/>
              </a:rPr>
              <a:t>g</a:t>
            </a:r>
            <a:r>
              <a:rPr lang="en-US" sz="2400" spc="-10" dirty="0">
                <a:latin typeface="Times New Roman"/>
                <a:cs typeface="Times New Roman"/>
              </a:rPr>
              <a:t>ene</a:t>
            </a:r>
            <a:r>
              <a:rPr lang="en-US" sz="2400" spc="10" dirty="0">
                <a:latin typeface="Times New Roman"/>
                <a:cs typeface="Times New Roman"/>
              </a:rPr>
              <a:t>r</a:t>
            </a:r>
            <a:r>
              <a:rPr lang="en-US" sz="2400" spc="-20" dirty="0">
                <a:latin typeface="Times New Roman"/>
                <a:cs typeface="Times New Roman"/>
              </a:rPr>
              <a:t>a</a:t>
            </a:r>
            <a:r>
              <a:rPr lang="en-US" sz="2400" spc="-10" dirty="0">
                <a:latin typeface="Times New Roman"/>
                <a:cs typeface="Times New Roman"/>
              </a:rPr>
              <a:t>t</a:t>
            </a:r>
            <a:r>
              <a:rPr lang="en-US" sz="2400" dirty="0">
                <a:latin typeface="Times New Roman"/>
                <a:cs typeface="Times New Roman"/>
              </a:rPr>
              <a:t>or</a:t>
            </a:r>
            <a:r>
              <a:rPr lang="en-US" sz="2400" spc="10" dirty="0">
                <a:latin typeface="Times New Roman"/>
                <a:cs typeface="Times New Roman"/>
              </a:rPr>
              <a:t> </a:t>
            </a:r>
            <a:r>
              <a:rPr lang="en-US" sz="2400" spc="5" dirty="0">
                <a:latin typeface="Times New Roman"/>
                <a:cs typeface="Times New Roman"/>
              </a:rPr>
              <a:t>d</a:t>
            </a:r>
            <a:r>
              <a:rPr lang="en-US" sz="2400" spc="-10" dirty="0">
                <a:latin typeface="Times New Roman"/>
                <a:cs typeface="Times New Roman"/>
              </a:rPr>
              <a:t>e</a:t>
            </a:r>
            <a:r>
              <a:rPr lang="en-US" sz="2400" spc="-15" dirty="0">
                <a:latin typeface="Times New Roman"/>
                <a:cs typeface="Times New Roman"/>
              </a:rPr>
              <a:t>s</a:t>
            </a:r>
            <a:r>
              <a:rPr lang="en-US" sz="2400" spc="-20" dirty="0">
                <a:latin typeface="Times New Roman"/>
                <a:cs typeface="Times New Roman"/>
              </a:rPr>
              <a:t>i</a:t>
            </a:r>
            <a:r>
              <a:rPr lang="en-US" sz="2400" dirty="0">
                <a:latin typeface="Times New Roman"/>
                <a:cs typeface="Times New Roman"/>
              </a:rPr>
              <a:t>g</a:t>
            </a:r>
            <a:r>
              <a:rPr lang="en-US" sz="2400" spc="5" dirty="0">
                <a:latin typeface="Times New Roman"/>
                <a:cs typeface="Times New Roman"/>
              </a:rPr>
              <a:t>n</a:t>
            </a:r>
            <a:r>
              <a:rPr lang="en-US" sz="2400" spc="-10" dirty="0">
                <a:latin typeface="Times New Roman"/>
                <a:cs typeface="Times New Roman"/>
              </a:rPr>
              <a:t>e</a:t>
            </a:r>
            <a:r>
              <a:rPr lang="en-US" sz="2400" dirty="0">
                <a:latin typeface="Times New Roman"/>
                <a:cs typeface="Times New Roman"/>
              </a:rPr>
              <a:t>d with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one induction coil</a:t>
            </a:r>
            <a:r>
              <a:rPr lang="en-US" sz="2400" dirty="0">
                <a:latin typeface="Times New Roman"/>
                <a:cs typeface="Times New Roman"/>
              </a:rPr>
              <a:t> on the stationary ring called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stator </a:t>
            </a:r>
            <a:r>
              <a:rPr lang="en-US" sz="2400" dirty="0">
                <a:latin typeface="Times New Roman"/>
                <a:cs typeface="Times New Roman"/>
              </a:rPr>
              <a:t>with a rotating shaft (magnet called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rotor</a:t>
            </a:r>
            <a:r>
              <a:rPr lang="en-US" sz="2400" dirty="0">
                <a:latin typeface="Times New Roman"/>
                <a:cs typeface="Times New Roman"/>
              </a:rPr>
              <a:t>)</a:t>
            </a:r>
            <a:r>
              <a:rPr lang="en-US" sz="2400" spc="5" dirty="0">
                <a:latin typeface="Times New Roman"/>
                <a:cs typeface="Times New Roman"/>
              </a:rPr>
              <a:t> produces </a:t>
            </a:r>
            <a:r>
              <a:rPr lang="en-US" sz="2400" spc="-10" dirty="0">
                <a:latin typeface="Times New Roman"/>
                <a:cs typeface="Times New Roman"/>
              </a:rPr>
              <a:t>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spc="-15" dirty="0">
                <a:latin typeface="Times New Roman"/>
                <a:cs typeface="Times New Roman"/>
              </a:rPr>
              <a:t>s</a:t>
            </a:r>
            <a:r>
              <a:rPr lang="en-US" sz="2400" spc="-20" dirty="0">
                <a:latin typeface="Times New Roman"/>
                <a:cs typeface="Times New Roman"/>
              </a:rPr>
              <a:t>i</a:t>
            </a:r>
            <a:r>
              <a:rPr lang="en-US" sz="2400" spc="5" dirty="0">
                <a:latin typeface="Times New Roman"/>
                <a:cs typeface="Times New Roman"/>
              </a:rPr>
              <a:t>ng</a:t>
            </a:r>
            <a:r>
              <a:rPr lang="en-US" sz="2400" spc="-20" dirty="0">
                <a:latin typeface="Times New Roman"/>
                <a:cs typeface="Times New Roman"/>
              </a:rPr>
              <a:t>l</a:t>
            </a:r>
            <a:r>
              <a:rPr lang="en-US" sz="2400" spc="-10" dirty="0">
                <a:latin typeface="Times New Roman"/>
                <a:cs typeface="Times New Roman"/>
              </a:rPr>
              <a:t>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spc="-15" dirty="0">
                <a:latin typeface="Times New Roman"/>
                <a:cs typeface="Times New Roman"/>
              </a:rPr>
              <a:t>s</a:t>
            </a:r>
            <a:r>
              <a:rPr lang="en-US" sz="2400" spc="-10" dirty="0">
                <a:latin typeface="Times New Roman"/>
                <a:cs typeface="Times New Roman"/>
              </a:rPr>
              <a:t>i</a:t>
            </a:r>
            <a:r>
              <a:rPr lang="en-US" sz="2400" spc="5" dirty="0">
                <a:latin typeface="Times New Roman"/>
                <a:cs typeface="Times New Roman"/>
              </a:rPr>
              <a:t>n</a:t>
            </a:r>
            <a:r>
              <a:rPr lang="en-US" sz="2400" dirty="0">
                <a:latin typeface="Times New Roman"/>
                <a:cs typeface="Times New Roman"/>
              </a:rPr>
              <a:t>us</a:t>
            </a:r>
            <a:r>
              <a:rPr lang="en-US" sz="2400" spc="5" dirty="0">
                <a:latin typeface="Times New Roman"/>
                <a:cs typeface="Times New Roman"/>
              </a:rPr>
              <a:t>o</a:t>
            </a:r>
            <a:r>
              <a:rPr lang="en-US" sz="2400" spc="-20" dirty="0">
                <a:latin typeface="Times New Roman"/>
                <a:cs typeface="Times New Roman"/>
              </a:rPr>
              <a:t>i</a:t>
            </a:r>
            <a:r>
              <a:rPr lang="en-US" sz="2400" spc="5" dirty="0">
                <a:latin typeface="Times New Roman"/>
                <a:cs typeface="Times New Roman"/>
              </a:rPr>
              <a:t>d</a:t>
            </a:r>
            <a:r>
              <a:rPr lang="en-US" sz="2400" spc="-10" dirty="0">
                <a:latin typeface="Times New Roman"/>
                <a:cs typeface="Times New Roman"/>
              </a:rPr>
              <a:t>al </a:t>
            </a:r>
            <a:r>
              <a:rPr lang="en-US" sz="2400" spc="5" dirty="0">
                <a:latin typeface="Times New Roman"/>
                <a:cs typeface="Times New Roman"/>
              </a:rPr>
              <a:t>vo</a:t>
            </a:r>
            <a:r>
              <a:rPr lang="en-US" sz="2400" spc="-20" dirty="0">
                <a:latin typeface="Times New Roman"/>
                <a:cs typeface="Times New Roman"/>
              </a:rPr>
              <a:t>l</a:t>
            </a:r>
            <a:r>
              <a:rPr lang="en-US" sz="2400" spc="-10" dirty="0">
                <a:latin typeface="Times New Roman"/>
                <a:cs typeface="Times New Roman"/>
              </a:rPr>
              <a:t>t</a:t>
            </a:r>
            <a:r>
              <a:rPr lang="en-US" sz="2400" spc="-20" dirty="0">
                <a:latin typeface="Times New Roman"/>
                <a:cs typeface="Times New Roman"/>
              </a:rPr>
              <a:t>a</a:t>
            </a:r>
            <a:r>
              <a:rPr lang="en-US" sz="2400" spc="5" dirty="0">
                <a:latin typeface="Times New Roman"/>
                <a:cs typeface="Times New Roman"/>
              </a:rPr>
              <a:t>g</a:t>
            </a:r>
            <a:r>
              <a:rPr lang="en-US" sz="2400" spc="-10" dirty="0">
                <a:latin typeface="Times New Roman"/>
                <a:cs typeface="Times New Roman"/>
              </a:rPr>
              <a:t>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spc="10" dirty="0">
                <a:latin typeface="Times New Roman"/>
                <a:cs typeface="Times New Roman"/>
              </a:rPr>
              <a:t>f</a:t>
            </a:r>
            <a:r>
              <a:rPr lang="en-US" sz="2400" dirty="0">
                <a:latin typeface="Times New Roman"/>
                <a:cs typeface="Times New Roman"/>
              </a:rPr>
              <a:t>or</a:t>
            </a:r>
            <a:r>
              <a:rPr lang="en-US" sz="2400" spc="1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ea</a:t>
            </a:r>
            <a:r>
              <a:rPr lang="en-US" sz="2400" spc="-20" dirty="0">
                <a:latin typeface="Times New Roman"/>
                <a:cs typeface="Times New Roman"/>
              </a:rPr>
              <a:t>c</a:t>
            </a:r>
            <a:r>
              <a:rPr lang="en-US" sz="2400" dirty="0">
                <a:latin typeface="Times New Roman"/>
                <a:cs typeface="Times New Roman"/>
              </a:rPr>
              <a:t>h</a:t>
            </a:r>
            <a:r>
              <a:rPr lang="en-US" sz="2400" spc="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r</a:t>
            </a:r>
            <a:r>
              <a:rPr lang="en-US" sz="2400" spc="-10" dirty="0">
                <a:latin typeface="Times New Roman"/>
                <a:cs typeface="Times New Roman"/>
              </a:rPr>
              <a:t>ot</a:t>
            </a:r>
            <a:r>
              <a:rPr lang="en-US" sz="2400" spc="-20" dirty="0">
                <a:latin typeface="Times New Roman"/>
                <a:cs typeface="Times New Roman"/>
              </a:rPr>
              <a:t>a</a:t>
            </a:r>
            <a:r>
              <a:rPr lang="en-US" sz="2400" spc="-10" dirty="0">
                <a:latin typeface="Times New Roman"/>
                <a:cs typeface="Times New Roman"/>
              </a:rPr>
              <a:t>t</a:t>
            </a:r>
            <a:r>
              <a:rPr lang="en-US" sz="2400" spc="-20" dirty="0">
                <a:latin typeface="Times New Roman"/>
                <a:cs typeface="Times New Roman"/>
              </a:rPr>
              <a:t>i</a:t>
            </a:r>
            <a:r>
              <a:rPr lang="en-US" sz="2400" spc="5" dirty="0">
                <a:latin typeface="Times New Roman"/>
                <a:cs typeface="Times New Roman"/>
              </a:rPr>
              <a:t>o</a:t>
            </a:r>
            <a:r>
              <a:rPr lang="en-US" sz="2400" dirty="0">
                <a:latin typeface="Times New Roman"/>
                <a:cs typeface="Times New Roman"/>
              </a:rPr>
              <a:t>n of the rotor.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860D37-88A3-1C48-A5B0-7F42957686AE}"/>
              </a:ext>
            </a:extLst>
          </p:cNvPr>
          <p:cNvSpPr/>
          <p:nvPr/>
        </p:nvSpPr>
        <p:spPr>
          <a:xfrm>
            <a:off x="200585" y="2638848"/>
            <a:ext cx="2650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5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lang="en-US" b="1" spc="5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lang="en-US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en-US" b="1" spc="2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lang="en-US" b="1" spc="5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lang="en-US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en-US" b="1" spc="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e AC</a:t>
            </a:r>
            <a:r>
              <a:rPr lang="en-US" b="1" spc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b="1" spc="5" dirty="0">
                <a:solidFill>
                  <a:srgbClr val="0000FF"/>
                </a:solidFill>
                <a:latin typeface="Times New Roman"/>
                <a:cs typeface="Times New Roman"/>
              </a:rPr>
              <a:t>g</a:t>
            </a:r>
            <a:r>
              <a:rPr lang="en-US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er</a:t>
            </a:r>
            <a:r>
              <a:rPr lang="en-US" b="1" spc="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lang="en-US" b="1" spc="20" dirty="0">
                <a:solidFill>
                  <a:srgbClr val="0000FF"/>
                </a:solidFill>
                <a:latin typeface="Times New Roman"/>
                <a:cs typeface="Times New Roman"/>
              </a:rPr>
              <a:t>r: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96EB2B-3EC9-164D-8B5F-2F4F8C82BB10}"/>
              </a:ext>
            </a:extLst>
          </p:cNvPr>
          <p:cNvSpPr/>
          <p:nvPr/>
        </p:nvSpPr>
        <p:spPr>
          <a:xfrm>
            <a:off x="200585" y="4318977"/>
            <a:ext cx="2823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5" dirty="0">
                <a:solidFill>
                  <a:srgbClr val="0000FF"/>
                </a:solidFill>
                <a:latin typeface="Times New Roman"/>
                <a:cs typeface="Times New Roman"/>
              </a:rPr>
              <a:t>Three-phase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AC</a:t>
            </a:r>
            <a:r>
              <a:rPr lang="en-US" b="1" spc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b="1" spc="5" dirty="0">
                <a:solidFill>
                  <a:srgbClr val="0000FF"/>
                </a:solidFill>
                <a:latin typeface="Times New Roman"/>
                <a:cs typeface="Times New Roman"/>
              </a:rPr>
              <a:t>g</a:t>
            </a:r>
            <a:r>
              <a:rPr lang="en-US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er</a:t>
            </a:r>
            <a:r>
              <a:rPr lang="en-US" b="1" spc="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lang="en-US" b="1" spc="20" dirty="0">
                <a:solidFill>
                  <a:srgbClr val="0000FF"/>
                </a:solidFill>
                <a:latin typeface="Times New Roman"/>
                <a:cs typeface="Times New Roman"/>
              </a:rPr>
              <a:t>r: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D7C067-517D-1E4B-947C-C5D586239989}"/>
              </a:ext>
            </a:extLst>
          </p:cNvPr>
          <p:cNvSpPr/>
          <p:nvPr/>
        </p:nvSpPr>
        <p:spPr>
          <a:xfrm>
            <a:off x="469899" y="4852996"/>
            <a:ext cx="8382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0000FF"/>
              </a:buClr>
              <a:buSzPct val="120000"/>
              <a:buFont typeface="Wingdings" pitchFamily="2" charset="2"/>
              <a:buChar char="Ø"/>
              <a:tabLst>
                <a:tab pos="3302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The three-phase generator has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three induction coils </a:t>
            </a:r>
            <a:r>
              <a:rPr lang="en-US" sz="2400" dirty="0">
                <a:latin typeface="Times New Roman"/>
                <a:cs typeface="Times New Roman"/>
              </a:rPr>
              <a:t>placed 120° apart on the stator.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F3F6988-967B-3D4F-8AF7-E572855D6073}"/>
              </a:ext>
            </a:extLst>
          </p:cNvPr>
          <p:cNvSpPr txBox="1"/>
          <p:nvPr/>
        </p:nvSpPr>
        <p:spPr>
          <a:xfrm>
            <a:off x="571502" y="5741422"/>
            <a:ext cx="828039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31750" indent="-342900">
              <a:buClr>
                <a:srgbClr val="0000FF"/>
              </a:buClr>
              <a:buSzPct val="120000"/>
              <a:buFont typeface="Wingdings" pitchFamily="2" charset="2"/>
              <a:buChar char="Ø"/>
              <a:tabLst>
                <a:tab pos="330200" algn="l"/>
              </a:tabLst>
            </a:pPr>
            <a:r>
              <a:rPr sz="2400" dirty="0">
                <a:latin typeface="Times New Roman"/>
                <a:cs typeface="Times New Roman"/>
              </a:rPr>
              <a:t>The three coils have an equal number of turns, the voltage induced across each coil will have the same peak value, shape and frequency.</a:t>
            </a:r>
          </a:p>
        </p:txBody>
      </p:sp>
    </p:spTree>
    <p:extLst>
      <p:ext uri="{BB962C8B-B14F-4D97-AF65-F5344CB8AC3E}">
        <p14:creationId xmlns:p14="http://schemas.microsoft.com/office/powerpoint/2010/main" val="1685206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BB328-918E-4E40-B8C2-E9AF64537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73" y="-18393"/>
            <a:ext cx="8587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37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1270">
              <a:lnSpc>
                <a:spcPct val="100000"/>
              </a:lnSpc>
            </a:pPr>
            <a:r>
              <a:rPr spc="-35" dirty="0"/>
              <a:t>T</a:t>
            </a:r>
            <a:r>
              <a:rPr spc="-20" dirty="0"/>
              <a:t>h</a:t>
            </a:r>
            <a:r>
              <a:rPr spc="10" dirty="0"/>
              <a:t>r</a:t>
            </a:r>
            <a:r>
              <a:rPr spc="-20" dirty="0"/>
              <a:t>e</a:t>
            </a:r>
            <a:r>
              <a:rPr spc="-30" dirty="0"/>
              <a:t>e</a:t>
            </a:r>
            <a:r>
              <a:rPr spc="-10" dirty="0"/>
              <a:t>-</a:t>
            </a:r>
            <a:r>
              <a:rPr spc="-20" dirty="0"/>
              <a:t>pha</a:t>
            </a:r>
            <a:r>
              <a:rPr spc="-30" dirty="0"/>
              <a:t>s</a:t>
            </a:r>
            <a:r>
              <a:rPr spc="-20" dirty="0"/>
              <a:t>e</a:t>
            </a:r>
            <a:r>
              <a:rPr spc="20" dirty="0"/>
              <a:t> </a:t>
            </a:r>
            <a:r>
              <a:rPr spc="-35" dirty="0"/>
              <a:t>G</a:t>
            </a:r>
            <a:r>
              <a:rPr spc="-20" dirty="0"/>
              <a:t>e</a:t>
            </a:r>
            <a:r>
              <a:rPr spc="-10" dirty="0"/>
              <a:t>n</a:t>
            </a:r>
            <a:r>
              <a:rPr spc="-20" dirty="0"/>
              <a:t>e</a:t>
            </a:r>
            <a:r>
              <a:rPr dirty="0"/>
              <a:t>r</a:t>
            </a:r>
            <a:r>
              <a:rPr spc="-20" dirty="0"/>
              <a:t>at</a:t>
            </a:r>
            <a:r>
              <a:rPr spc="-10" dirty="0"/>
              <a:t>o</a:t>
            </a:r>
            <a:r>
              <a:rPr dirty="0"/>
              <a:t>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AAC18E-8483-D743-A520-273B4E9DCFA2}"/>
              </a:ext>
            </a:extLst>
          </p:cNvPr>
          <p:cNvSpPr/>
          <p:nvPr/>
        </p:nvSpPr>
        <p:spPr>
          <a:xfrm>
            <a:off x="4093062" y="6488244"/>
            <a:ext cx="5755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https://www.youtube.com/watch?v=4oRT7PoXSS0</a:t>
            </a:r>
            <a:endParaRPr lang="en-US" dirty="0"/>
          </a:p>
        </p:txBody>
      </p:sp>
      <p:pic>
        <p:nvPicPr>
          <p:cNvPr id="7" name="Picture 2" descr="11_03">
            <a:extLst>
              <a:ext uri="{FF2B5EF4-FFF2-40B4-BE49-F238E27FC236}">
                <a16:creationId xmlns:a16="http://schemas.microsoft.com/office/drawing/2014/main" id="{7CCC5189-68FA-1346-9425-8D2310571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0"/>
          <a:stretch>
            <a:fillRect/>
          </a:stretch>
        </p:blipFill>
        <p:spPr bwMode="auto">
          <a:xfrm>
            <a:off x="2548496" y="785896"/>
            <a:ext cx="4874794" cy="576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6FD15-8DC6-C142-A044-B384A65FE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415" y="632906"/>
            <a:ext cx="2705100" cy="19812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367791-53C5-564B-BF4C-6263567131E1}"/>
              </a:ext>
            </a:extLst>
          </p:cNvPr>
          <p:cNvCxnSpPr>
            <a:cxnSpLocks/>
          </p:cNvCxnSpPr>
          <p:nvPr/>
        </p:nvCxnSpPr>
        <p:spPr>
          <a:xfrm flipV="1">
            <a:off x="228600" y="1904872"/>
            <a:ext cx="109754" cy="609600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011FE8-EB76-DA44-A633-463774DD3EF6}"/>
              </a:ext>
            </a:extLst>
          </p:cNvPr>
          <p:cNvCxnSpPr>
            <a:cxnSpLocks/>
          </p:cNvCxnSpPr>
          <p:nvPr/>
        </p:nvCxnSpPr>
        <p:spPr>
          <a:xfrm flipV="1">
            <a:off x="1901707" y="2723625"/>
            <a:ext cx="357936" cy="1103032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64ABB46-9CC2-A84F-AC8A-ECD454C05E0C}"/>
              </a:ext>
            </a:extLst>
          </p:cNvPr>
          <p:cNvCxnSpPr>
            <a:cxnSpLocks/>
          </p:cNvCxnSpPr>
          <p:nvPr/>
        </p:nvCxnSpPr>
        <p:spPr>
          <a:xfrm flipH="1">
            <a:off x="2539969" y="1271367"/>
            <a:ext cx="249922" cy="598862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D02DC9C-EFCA-914C-BA63-AFE98E9E1554}"/>
              </a:ext>
            </a:extLst>
          </p:cNvPr>
          <p:cNvSpPr txBox="1"/>
          <p:nvPr/>
        </p:nvSpPr>
        <p:spPr>
          <a:xfrm>
            <a:off x="109755" y="2614106"/>
            <a:ext cx="1240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Rotor-mechanical motion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62CF752-2CC6-BE4F-9825-122692832874}"/>
              </a:ext>
            </a:extLst>
          </p:cNvPr>
          <p:cNvSpPr/>
          <p:nvPr/>
        </p:nvSpPr>
        <p:spPr>
          <a:xfrm rot="15105924">
            <a:off x="1983367" y="2204715"/>
            <a:ext cx="463361" cy="683773"/>
          </a:xfrm>
          <a:prstGeom prst="leftBrace">
            <a:avLst>
              <a:gd name="adj1" fmla="val 8333"/>
              <a:gd name="adj2" fmla="val 5093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6322C5-64DB-664B-96C8-4D01A8D6CE07}"/>
              </a:ext>
            </a:extLst>
          </p:cNvPr>
          <p:cNvSpPr txBox="1"/>
          <p:nvPr/>
        </p:nvSpPr>
        <p:spPr>
          <a:xfrm>
            <a:off x="1197572" y="3813723"/>
            <a:ext cx="12405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Three-phase wires – electrical output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315E71-57A1-854D-A281-DC3BF870BFF9}"/>
              </a:ext>
            </a:extLst>
          </p:cNvPr>
          <p:cNvSpPr txBox="1"/>
          <p:nvPr/>
        </p:nvSpPr>
        <p:spPr>
          <a:xfrm>
            <a:off x="2548496" y="757020"/>
            <a:ext cx="164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Neutral wire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AC8D77-DC3A-B842-ABC0-5FEC44A7DC3C}"/>
              </a:ext>
            </a:extLst>
          </p:cNvPr>
          <p:cNvSpPr/>
          <p:nvPr/>
        </p:nvSpPr>
        <p:spPr>
          <a:xfrm>
            <a:off x="262496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r>
              <a:rPr lang="en-US" dirty="0"/>
              <a:t>Ref. </a:t>
            </a:r>
            <a:r>
              <a:rPr lang="en-US" i="1" dirty="0">
                <a:solidFill>
                  <a:srgbClr val="0D0D0D"/>
                </a:solidFill>
                <a:latin typeface="Roboto"/>
              </a:rPr>
              <a:t>The Engineering </a:t>
            </a:r>
            <a:r>
              <a:rPr lang="en-US" i="1" dirty="0" err="1">
                <a:solidFill>
                  <a:srgbClr val="0D0D0D"/>
                </a:solidFill>
                <a:latin typeface="Roboto"/>
              </a:rPr>
              <a:t>Mindset</a:t>
            </a:r>
            <a:r>
              <a:rPr lang="en-US" dirty="0" err="1">
                <a:solidFill>
                  <a:srgbClr val="0D0D0D"/>
                </a:solidFill>
                <a:latin typeface="Roboto"/>
              </a:rPr>
              <a:t>.com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1270">
              <a:lnSpc>
                <a:spcPct val="100000"/>
              </a:lnSpc>
            </a:pPr>
            <a:r>
              <a:rPr spc="-35" dirty="0"/>
              <a:t>T</a:t>
            </a:r>
            <a:r>
              <a:rPr spc="-20" dirty="0"/>
              <a:t>h</a:t>
            </a:r>
            <a:r>
              <a:rPr spc="10" dirty="0"/>
              <a:t>r</a:t>
            </a:r>
            <a:r>
              <a:rPr spc="-20" dirty="0"/>
              <a:t>e</a:t>
            </a:r>
            <a:r>
              <a:rPr spc="-30" dirty="0"/>
              <a:t>e</a:t>
            </a:r>
            <a:r>
              <a:rPr spc="-10" dirty="0"/>
              <a:t>-</a:t>
            </a:r>
            <a:r>
              <a:rPr spc="-20" dirty="0"/>
              <a:t>pha</a:t>
            </a:r>
            <a:r>
              <a:rPr spc="-30" dirty="0"/>
              <a:t>s</a:t>
            </a:r>
            <a:r>
              <a:rPr spc="-20" dirty="0"/>
              <a:t>e</a:t>
            </a:r>
            <a:r>
              <a:rPr spc="20" dirty="0"/>
              <a:t> </a:t>
            </a:r>
            <a:r>
              <a:rPr spc="-35" dirty="0"/>
              <a:t>G</a:t>
            </a:r>
            <a:r>
              <a:rPr spc="-20" dirty="0"/>
              <a:t>e</a:t>
            </a:r>
            <a:r>
              <a:rPr spc="-10" dirty="0"/>
              <a:t>n</a:t>
            </a:r>
            <a:r>
              <a:rPr spc="-20" dirty="0"/>
              <a:t>e</a:t>
            </a:r>
            <a:r>
              <a:rPr dirty="0"/>
              <a:t>r</a:t>
            </a:r>
            <a:r>
              <a:rPr spc="-20" dirty="0"/>
              <a:t>at</a:t>
            </a:r>
            <a:r>
              <a:rPr spc="-10" dirty="0"/>
              <a:t>o</a:t>
            </a:r>
            <a:r>
              <a:rPr dirty="0"/>
              <a:t>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AAC18E-8483-D743-A520-273B4E9DCFA2}"/>
              </a:ext>
            </a:extLst>
          </p:cNvPr>
          <p:cNvSpPr/>
          <p:nvPr/>
        </p:nvSpPr>
        <p:spPr>
          <a:xfrm>
            <a:off x="36871" y="6402960"/>
            <a:ext cx="5755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https://www.youtube.com/watch?v=4oRT7PoXSS0</a:t>
            </a:r>
            <a:endParaRPr lang="en-US" dirty="0"/>
          </a:p>
        </p:txBody>
      </p:sp>
      <p:pic>
        <p:nvPicPr>
          <p:cNvPr id="7" name="Picture 2" descr="11_03">
            <a:extLst>
              <a:ext uri="{FF2B5EF4-FFF2-40B4-BE49-F238E27FC236}">
                <a16:creationId xmlns:a16="http://schemas.microsoft.com/office/drawing/2014/main" id="{7CCC5189-68FA-1346-9425-8D2310571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0"/>
          <a:stretch>
            <a:fillRect/>
          </a:stretch>
        </p:blipFill>
        <p:spPr bwMode="auto">
          <a:xfrm>
            <a:off x="2548496" y="785896"/>
            <a:ext cx="4874794" cy="576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6FD15-8DC6-C142-A044-B384A65FE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415" y="632906"/>
            <a:ext cx="2705100" cy="19812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367791-53C5-564B-BF4C-6263567131E1}"/>
              </a:ext>
            </a:extLst>
          </p:cNvPr>
          <p:cNvCxnSpPr>
            <a:cxnSpLocks/>
          </p:cNvCxnSpPr>
          <p:nvPr/>
        </p:nvCxnSpPr>
        <p:spPr>
          <a:xfrm flipV="1">
            <a:off x="228600" y="1904872"/>
            <a:ext cx="109754" cy="609600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011FE8-EB76-DA44-A633-463774DD3EF6}"/>
              </a:ext>
            </a:extLst>
          </p:cNvPr>
          <p:cNvCxnSpPr>
            <a:cxnSpLocks/>
          </p:cNvCxnSpPr>
          <p:nvPr/>
        </p:nvCxnSpPr>
        <p:spPr>
          <a:xfrm flipV="1">
            <a:off x="1901707" y="2723625"/>
            <a:ext cx="357936" cy="1103032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64ABB46-9CC2-A84F-AC8A-ECD454C05E0C}"/>
              </a:ext>
            </a:extLst>
          </p:cNvPr>
          <p:cNvCxnSpPr>
            <a:cxnSpLocks/>
          </p:cNvCxnSpPr>
          <p:nvPr/>
        </p:nvCxnSpPr>
        <p:spPr>
          <a:xfrm flipH="1">
            <a:off x="2539969" y="1271367"/>
            <a:ext cx="249922" cy="598862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527B564-5081-D54F-A3C8-DE32178F7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419" y="1003172"/>
            <a:ext cx="1948697" cy="18034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F2B65A-DF0C-2A46-B881-2FCC5E370EC7}"/>
              </a:ext>
            </a:extLst>
          </p:cNvPr>
          <p:cNvCxnSpPr>
            <a:cxnSpLocks/>
          </p:cNvCxnSpPr>
          <p:nvPr/>
        </p:nvCxnSpPr>
        <p:spPr>
          <a:xfrm>
            <a:off x="6433764" y="994680"/>
            <a:ext cx="1221509" cy="444549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3A27E66-5C59-6B48-B5E3-E2B4B6398B4B}"/>
              </a:ext>
            </a:extLst>
          </p:cNvPr>
          <p:cNvCxnSpPr>
            <a:cxnSpLocks/>
          </p:cNvCxnSpPr>
          <p:nvPr/>
        </p:nvCxnSpPr>
        <p:spPr>
          <a:xfrm flipV="1">
            <a:off x="7315433" y="2692579"/>
            <a:ext cx="963818" cy="1784909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555092-DC22-094E-B97F-8F8839459FE0}"/>
              </a:ext>
            </a:extLst>
          </p:cNvPr>
          <p:cNvCxnSpPr>
            <a:cxnSpLocks/>
          </p:cNvCxnSpPr>
          <p:nvPr/>
        </p:nvCxnSpPr>
        <p:spPr>
          <a:xfrm flipV="1">
            <a:off x="3352800" y="2692578"/>
            <a:ext cx="3691718" cy="3331958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D02DC9C-EFCA-914C-BA63-AFE98E9E1554}"/>
              </a:ext>
            </a:extLst>
          </p:cNvPr>
          <p:cNvSpPr txBox="1"/>
          <p:nvPr/>
        </p:nvSpPr>
        <p:spPr>
          <a:xfrm>
            <a:off x="109755" y="2614106"/>
            <a:ext cx="1240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Rotor-mechanical motion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62CF752-2CC6-BE4F-9825-122692832874}"/>
              </a:ext>
            </a:extLst>
          </p:cNvPr>
          <p:cNvSpPr/>
          <p:nvPr/>
        </p:nvSpPr>
        <p:spPr>
          <a:xfrm rot="15105924">
            <a:off x="1983367" y="2204715"/>
            <a:ext cx="463361" cy="683773"/>
          </a:xfrm>
          <a:prstGeom prst="leftBrace">
            <a:avLst>
              <a:gd name="adj1" fmla="val 8333"/>
              <a:gd name="adj2" fmla="val 5093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6322C5-64DB-664B-96C8-4D01A8D6CE07}"/>
              </a:ext>
            </a:extLst>
          </p:cNvPr>
          <p:cNvSpPr txBox="1"/>
          <p:nvPr/>
        </p:nvSpPr>
        <p:spPr>
          <a:xfrm>
            <a:off x="1197572" y="3813723"/>
            <a:ext cx="12405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Three-phase wires – electrical output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315E71-57A1-854D-A281-DC3BF870BFF9}"/>
              </a:ext>
            </a:extLst>
          </p:cNvPr>
          <p:cNvSpPr txBox="1"/>
          <p:nvPr/>
        </p:nvSpPr>
        <p:spPr>
          <a:xfrm>
            <a:off x="2548496" y="757020"/>
            <a:ext cx="164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Neutral wire</a:t>
            </a:r>
          </a:p>
        </p:txBody>
      </p:sp>
    </p:spTree>
    <p:extLst>
      <p:ext uri="{BB962C8B-B14F-4D97-AF65-F5344CB8AC3E}">
        <p14:creationId xmlns:p14="http://schemas.microsoft.com/office/powerpoint/2010/main" val="4231510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832346-3199-F941-A616-F0B5E5CFC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756449"/>
            <a:ext cx="3886201" cy="2467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F15238-7E8C-8342-A338-3FDD98E15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32829"/>
            <a:ext cx="4269301" cy="2467429"/>
          </a:xfrm>
          <a:prstGeom prst="rect">
            <a:avLst/>
          </a:prstGeom>
        </p:spPr>
      </p:pic>
      <p:sp>
        <p:nvSpPr>
          <p:cNvPr id="6" name="object 513">
            <a:extLst>
              <a:ext uri="{FF2B5EF4-FFF2-40B4-BE49-F238E27FC236}">
                <a16:creationId xmlns:a16="http://schemas.microsoft.com/office/drawing/2014/main" id="{74750CC1-ABD7-7C45-8663-A7083C031CC7}"/>
              </a:ext>
            </a:extLst>
          </p:cNvPr>
          <p:cNvSpPr txBox="1"/>
          <p:nvPr/>
        </p:nvSpPr>
        <p:spPr>
          <a:xfrm>
            <a:off x="776952" y="2995659"/>
            <a:ext cx="269113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W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ye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ec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S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ce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515">
            <a:extLst>
              <a:ext uri="{FF2B5EF4-FFF2-40B4-BE49-F238E27FC236}">
                <a16:creationId xmlns:a16="http://schemas.microsoft.com/office/drawing/2014/main" id="{3335B757-74CA-6A42-83A1-3A7DE3C13820}"/>
              </a:ext>
            </a:extLst>
          </p:cNvPr>
          <p:cNvSpPr txBox="1"/>
          <p:nvPr/>
        </p:nvSpPr>
        <p:spPr>
          <a:xfrm>
            <a:off x="5319175" y="3015912"/>
            <a:ext cx="277495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lt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on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nec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S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ce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DC18108A-22EC-CB49-85F8-22415882E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2564" y="152992"/>
            <a:ext cx="853313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8970" algn="l">
              <a:lnSpc>
                <a:spcPct val="100000"/>
              </a:lnSpc>
            </a:pPr>
            <a:r>
              <a:rPr spc="-25" dirty="0"/>
              <a:t>T</a:t>
            </a:r>
            <a:r>
              <a:rPr spc="-20" dirty="0"/>
              <a:t>h</a:t>
            </a:r>
            <a:r>
              <a:rPr dirty="0"/>
              <a:t>r</a:t>
            </a:r>
            <a:r>
              <a:rPr spc="-20" dirty="0"/>
              <a:t>ee</a:t>
            </a:r>
            <a:r>
              <a:rPr dirty="0"/>
              <a:t> </a:t>
            </a:r>
            <a:r>
              <a:rPr spc="-20" dirty="0"/>
              <a:t>pha</a:t>
            </a:r>
            <a:r>
              <a:rPr spc="-30" dirty="0"/>
              <a:t>s</a:t>
            </a:r>
            <a:r>
              <a:rPr spc="-20" dirty="0"/>
              <a:t>e</a:t>
            </a:r>
            <a:r>
              <a:rPr dirty="0"/>
              <a:t> </a:t>
            </a:r>
            <a:r>
              <a:rPr spc="-35" dirty="0"/>
              <a:t>V</a:t>
            </a:r>
            <a:r>
              <a:rPr spc="-20" dirty="0"/>
              <a:t>o</a:t>
            </a:r>
            <a:r>
              <a:rPr spc="-10" dirty="0"/>
              <a:t>l</a:t>
            </a:r>
            <a:r>
              <a:rPr spc="-20" dirty="0"/>
              <a:t>tag</a:t>
            </a:r>
            <a:r>
              <a:rPr spc="-30" dirty="0"/>
              <a:t>e</a:t>
            </a:r>
            <a:r>
              <a:rPr spc="-15" dirty="0"/>
              <a:t>s</a:t>
            </a:r>
            <a:r>
              <a:rPr lang="en-US" spc="-15" dirty="0"/>
              <a:t>  Configurations</a:t>
            </a:r>
            <a:endParaRPr spc="-15" dirty="0"/>
          </a:p>
        </p:txBody>
      </p:sp>
      <p:sp>
        <p:nvSpPr>
          <p:cNvPr id="13" name="object 573">
            <a:extLst>
              <a:ext uri="{FF2B5EF4-FFF2-40B4-BE49-F238E27FC236}">
                <a16:creationId xmlns:a16="http://schemas.microsoft.com/office/drawing/2014/main" id="{2F8F1179-5719-6343-9323-6EE54A62E561}"/>
              </a:ext>
            </a:extLst>
          </p:cNvPr>
          <p:cNvSpPr txBox="1"/>
          <p:nvPr/>
        </p:nvSpPr>
        <p:spPr>
          <a:xfrm>
            <a:off x="2514600" y="1347756"/>
            <a:ext cx="12249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Times New Roman"/>
                <a:cs typeface="Times New Roman"/>
              </a:rPr>
              <a:t>N</a:t>
            </a:r>
            <a:r>
              <a:rPr sz="1800" spc="-5" dirty="0">
                <a:latin typeface="Times New Roman"/>
                <a:cs typeface="Times New Roman"/>
              </a:rPr>
              <a:t>e</a:t>
            </a:r>
            <a:r>
              <a:rPr sz="1800" spc="-15" dirty="0">
                <a:latin typeface="Times New Roman"/>
                <a:cs typeface="Times New Roman"/>
              </a:rPr>
              <a:t>u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-10" dirty="0">
                <a:latin typeface="Times New Roman"/>
                <a:cs typeface="Times New Roman"/>
              </a:rPr>
              <a:t>ral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Wire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571">
            <a:extLst>
              <a:ext uri="{FF2B5EF4-FFF2-40B4-BE49-F238E27FC236}">
                <a16:creationId xmlns:a16="http://schemas.microsoft.com/office/drawing/2014/main" id="{C95BD368-74FF-6E42-9192-26C84FFA918B}"/>
              </a:ext>
            </a:extLst>
          </p:cNvPr>
          <p:cNvSpPr txBox="1"/>
          <p:nvPr/>
        </p:nvSpPr>
        <p:spPr>
          <a:xfrm>
            <a:off x="381000" y="3781419"/>
            <a:ext cx="3158803" cy="1708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i="1" spc="-6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an</a:t>
            </a:r>
            <a:r>
              <a:rPr sz="28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3200" spc="-2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80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800" i="1" spc="-27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3200" spc="5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3200" dirty="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3200" i="1" spc="-9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8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3200" spc="-2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80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800" i="1" spc="-27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3200" spc="-1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120" dirty="0">
                <a:solidFill>
                  <a:srgbClr val="0000FF"/>
                </a:solidFill>
                <a:latin typeface="Symbol"/>
                <a:cs typeface="Symbol"/>
              </a:rPr>
              <a:t>−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3200" dirty="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3200" i="1" spc="-8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8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3200" spc="-2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80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135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−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3200" dirty="0">
              <a:latin typeface="Symbol"/>
              <a:cs typeface="Symbol"/>
            </a:endParaRPr>
          </a:p>
        </p:txBody>
      </p:sp>
      <p:sp>
        <p:nvSpPr>
          <p:cNvPr id="16" name="object 572">
            <a:extLst>
              <a:ext uri="{FF2B5EF4-FFF2-40B4-BE49-F238E27FC236}">
                <a16:creationId xmlns:a16="http://schemas.microsoft.com/office/drawing/2014/main" id="{DE9306E0-AD56-8748-BEFE-77A785E303D4}"/>
              </a:ext>
            </a:extLst>
          </p:cNvPr>
          <p:cNvSpPr txBox="1"/>
          <p:nvPr/>
        </p:nvSpPr>
        <p:spPr>
          <a:xfrm>
            <a:off x="4925679" y="3898612"/>
            <a:ext cx="3200401" cy="1708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i="1" spc="-6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8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spc="165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3200" spc="-2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70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135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3200" dirty="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3200" i="1" spc="-9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8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3200" spc="-2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60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800" i="1" spc="-254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140" dirty="0">
                <a:solidFill>
                  <a:srgbClr val="0000FF"/>
                </a:solidFill>
                <a:latin typeface="Symbol"/>
                <a:cs typeface="Symbol"/>
              </a:rPr>
              <a:t>+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3200" dirty="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3200" i="1" spc="-8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-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800" i="1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i="1" spc="150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3200" spc="-2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i="1" spc="60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i="1" spc="7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800" i="1" spc="-254" baseline="-25252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∠</a:t>
            </a:r>
            <a:r>
              <a:rPr sz="3200" spc="-1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+</a:t>
            </a:r>
            <a:r>
              <a:rPr sz="3200" spc="-1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sz="3200" spc="-10" dirty="0"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r>
              <a:rPr sz="3200" spc="1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1900" dirty="0">
                <a:solidFill>
                  <a:srgbClr val="0000FF"/>
                </a:solidFill>
                <a:latin typeface="Symbol"/>
                <a:cs typeface="Symbol"/>
              </a:rPr>
              <a:t>°</a:t>
            </a:r>
            <a:endParaRPr sz="1900" dirty="0">
              <a:latin typeface="Symbol"/>
              <a:cs typeface="Symbol"/>
            </a:endParaRPr>
          </a:p>
        </p:txBody>
      </p:sp>
      <p:sp>
        <p:nvSpPr>
          <p:cNvPr id="17" name="object 571">
            <a:extLst>
              <a:ext uri="{FF2B5EF4-FFF2-40B4-BE49-F238E27FC236}">
                <a16:creationId xmlns:a16="http://schemas.microsoft.com/office/drawing/2014/main" id="{A22DA0CF-389B-C245-9B1D-7E2BB281E3BD}"/>
              </a:ext>
            </a:extLst>
          </p:cNvPr>
          <p:cNvSpPr txBox="1"/>
          <p:nvPr/>
        </p:nvSpPr>
        <p:spPr>
          <a:xfrm>
            <a:off x="2514600" y="5968817"/>
            <a:ext cx="315880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i="1" spc="-6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sz="2800" i="1" spc="7" baseline="-25252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an</a:t>
            </a:r>
            <a:r>
              <a:rPr sz="2800" i="1" baseline="-25252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00" i="1" spc="150" baseline="-25252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200" spc="-22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3200" spc="-22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+ </a:t>
            </a:r>
            <a:r>
              <a:rPr lang="en-US" sz="3600" i="1" spc="-9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lang="en-US" sz="3200" i="1" spc="-7" baseline="-25252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lang="en-US" sz="3200" i="1" spc="7" baseline="-25252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n </a:t>
            </a:r>
            <a:r>
              <a:rPr sz="3200" spc="-22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3200" spc="-22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+</a:t>
            </a:r>
            <a:r>
              <a:rPr lang="en-US" sz="3600" i="1" spc="-8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V</a:t>
            </a:r>
            <a:r>
              <a:rPr lang="en-US" sz="3200" i="1" spc="-7" baseline="-25252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lang="en-US" sz="3200" i="1" spc="7" baseline="-25252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n </a:t>
            </a:r>
            <a:r>
              <a:rPr lang="en-US" sz="3200" i="1" spc="8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=0</a:t>
            </a:r>
          </a:p>
        </p:txBody>
      </p:sp>
    </p:spTree>
    <p:extLst>
      <p:ext uri="{BB962C8B-B14F-4D97-AF65-F5344CB8AC3E}">
        <p14:creationId xmlns:p14="http://schemas.microsoft.com/office/powerpoint/2010/main" val="3220725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609600" y="-1"/>
            <a:ext cx="7772400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Final Exam</a:t>
            </a:r>
          </a:p>
        </p:txBody>
      </p:sp>
      <p:sp>
        <p:nvSpPr>
          <p:cNvPr id="6" name="Shape 37">
            <a:extLst>
              <a:ext uri="{FF2B5EF4-FFF2-40B4-BE49-F238E27FC236}">
                <a16:creationId xmlns:a16="http://schemas.microsoft.com/office/drawing/2014/main" id="{0EF0CDB9-20CE-7646-85E8-863C84803D81}"/>
              </a:ext>
            </a:extLst>
          </p:cNvPr>
          <p:cNvSpPr txBox="1">
            <a:spLocks/>
          </p:cNvSpPr>
          <p:nvPr/>
        </p:nvSpPr>
        <p:spPr>
          <a:xfrm>
            <a:off x="737430" y="1143001"/>
            <a:ext cx="7644569" cy="35813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SzTx/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457200" algn="ctr" defTabSz="457200" rtl="0" eaLnBrk="1" latinLnBrk="0" hangingPunct="1">
              <a:spcBef>
                <a:spcPct val="20000"/>
              </a:spcBef>
              <a:buSzTx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914400" algn="ctr" defTabSz="457200" rtl="0" eaLnBrk="1" latinLnBrk="0" hangingPunct="1">
              <a:spcBef>
                <a:spcPct val="20000"/>
              </a:spcBef>
              <a:buSzTx/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1371600" algn="ctr" defTabSz="457200" rtl="0" eaLnBrk="1" latinLnBrk="0" hangingPunct="1">
              <a:spcBef>
                <a:spcPct val="20000"/>
              </a:spcBef>
              <a:buSzTx/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1828800" algn="ctr" defTabSz="457200" rtl="0" eaLnBrk="1" latinLnBrk="0" hangingPunct="1">
              <a:spcBef>
                <a:spcPct val="20000"/>
              </a:spcBef>
              <a:buSzTx/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i="1" dirty="0"/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3600" dirty="0"/>
              <a:t>Comprehensive online - Final Week</a:t>
            </a:r>
          </a:p>
          <a:p>
            <a:r>
              <a:rPr lang="en-US" b="1" dirty="0"/>
              <a:t>Monday, May 3</a:t>
            </a:r>
            <a:r>
              <a:rPr lang="en-US" b="1" baseline="30000" dirty="0"/>
              <a:t>rd</a:t>
            </a:r>
          </a:p>
          <a:p>
            <a:r>
              <a:rPr lang="en-US" b="1" dirty="0"/>
              <a:t> 10:00 AM – 12:00 PM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3600" dirty="0"/>
              <a:t>Between 30-35 Questions 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3600" dirty="0"/>
              <a:t>Mostly multiple choice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9ED5F9-2CEB-A84A-A448-823F580FC208}"/>
              </a:ext>
            </a:extLst>
          </p:cNvPr>
          <p:cNvSpPr/>
          <p:nvPr/>
        </p:nvSpPr>
        <p:spPr>
          <a:xfrm>
            <a:off x="300919" y="1143001"/>
            <a:ext cx="8233481" cy="3581400"/>
          </a:xfrm>
          <a:prstGeom prst="roundRect">
            <a:avLst/>
          </a:prstGeom>
          <a:solidFill>
            <a:srgbClr val="FFFFFF">
              <a:alpha val="28000"/>
            </a:srgb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99B3A2-057A-914E-B356-781846E452C3}"/>
              </a:ext>
            </a:extLst>
          </p:cNvPr>
          <p:cNvSpPr/>
          <p:nvPr/>
        </p:nvSpPr>
        <p:spPr>
          <a:xfrm>
            <a:off x="737430" y="5032678"/>
            <a:ext cx="7492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ym typeface="Times New Roman"/>
              </a:rPr>
              <a:t>Seminar on </a:t>
            </a:r>
            <a:r>
              <a:rPr lang="en-US" sz="2400" dirty="0">
                <a:solidFill>
                  <a:srgbClr val="FF0000"/>
                </a:solidFill>
                <a:sym typeface="Times New Roman"/>
              </a:rPr>
              <a:t>my research area (solar energy) </a:t>
            </a:r>
            <a:r>
              <a:rPr lang="en-US" sz="2400" dirty="0">
                <a:sym typeface="Times New Roman"/>
              </a:rPr>
              <a:t>will be recorder and posted during next week.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40F6ED2-BFEC-8A4C-9B31-98C67FEC5F66}"/>
              </a:ext>
            </a:extLst>
          </p:cNvPr>
          <p:cNvSpPr/>
          <p:nvPr/>
        </p:nvSpPr>
        <p:spPr>
          <a:xfrm>
            <a:off x="457200" y="5032678"/>
            <a:ext cx="8233481" cy="1237591"/>
          </a:xfrm>
          <a:prstGeom prst="roundRect">
            <a:avLst/>
          </a:prstGeom>
          <a:solidFill>
            <a:srgbClr val="FFFFFF">
              <a:alpha val="28000"/>
            </a:srgb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181681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04800" y="989241"/>
            <a:ext cx="392937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I) 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ng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ph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e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sys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te</a:t>
            </a:r>
            <a:r>
              <a:rPr sz="2000" spc="-4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000" spc="10" dirty="0">
                <a:solidFill>
                  <a:srgbClr val="0000FF"/>
                </a:solidFill>
                <a:latin typeface="Times New Roman"/>
                <a:cs typeface="Times New Roman"/>
              </a:rPr>
              <a:t>w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o-</a:t>
            </a:r>
            <a:r>
              <a:rPr sz="2000" spc="10" dirty="0">
                <a:solidFill>
                  <a:srgbClr val="0000FF"/>
                </a:solidFill>
                <a:latin typeface="Times New Roman"/>
                <a:cs typeface="Times New Roman"/>
              </a:rPr>
              <a:t>w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4800" y="3090010"/>
            <a:ext cx="531268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2)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gle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ha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e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sys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te</a:t>
            </a:r>
            <a:r>
              <a:rPr sz="2000" spc="-5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with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-w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. 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90600" y="187823"/>
            <a:ext cx="609473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33220">
              <a:lnSpc>
                <a:spcPct val="100000"/>
              </a:lnSpc>
            </a:pPr>
            <a:r>
              <a:rPr spc="-5" dirty="0"/>
              <a:t>Si</a:t>
            </a:r>
            <a:r>
              <a:rPr dirty="0"/>
              <a:t>n</a:t>
            </a:r>
            <a:r>
              <a:rPr spc="-15" dirty="0"/>
              <a:t>g</a:t>
            </a:r>
            <a:r>
              <a:rPr spc="-20" dirty="0"/>
              <a:t>le</a:t>
            </a:r>
            <a:r>
              <a:rPr lang="en-US" spc="-20" dirty="0"/>
              <a:t>-</a:t>
            </a:r>
            <a:r>
              <a:rPr spc="-25" dirty="0"/>
              <a:t>P</a:t>
            </a:r>
            <a:r>
              <a:rPr spc="-20" dirty="0"/>
              <a:t>has</a:t>
            </a:r>
            <a:r>
              <a:rPr spc="-15" dirty="0"/>
              <a:t>e</a:t>
            </a:r>
            <a:r>
              <a:rPr lang="en-US" spc="-10" dirty="0"/>
              <a:t> </a:t>
            </a:r>
            <a:r>
              <a:rPr lang="en-US" spc="-30" dirty="0"/>
              <a:t>Loads</a:t>
            </a:r>
            <a:endParaRPr spc="-5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5E1DA0-6B8F-5C49-A048-C78ADE1DC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117" y="1297018"/>
            <a:ext cx="4445000" cy="1384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C995F8-22E9-6440-B7DF-F5B379F08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967" y="3793779"/>
            <a:ext cx="4813300" cy="2336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E83CFD6-B566-9644-8047-484052CA16FA}"/>
              </a:ext>
            </a:extLst>
          </p:cNvPr>
          <p:cNvSpPr/>
          <p:nvPr/>
        </p:nvSpPr>
        <p:spPr>
          <a:xfrm>
            <a:off x="5714834" y="1804502"/>
            <a:ext cx="2590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10" dirty="0">
                <a:solidFill>
                  <a:srgbClr val="FF0000"/>
                </a:solidFill>
                <a:latin typeface="Times New Roman"/>
                <a:cs typeface="Times New Roman"/>
              </a:rPr>
              <a:t>Single-phase voltage across Load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1901A-0F92-DF4C-A068-F83E79257715}"/>
              </a:ext>
            </a:extLst>
          </p:cNvPr>
          <p:cNvSpPr/>
          <p:nvPr/>
        </p:nvSpPr>
        <p:spPr>
          <a:xfrm>
            <a:off x="5778417" y="4639013"/>
            <a:ext cx="313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10" dirty="0">
                <a:solidFill>
                  <a:srgbClr val="FF0000"/>
                </a:solidFill>
                <a:latin typeface="Times New Roman"/>
                <a:cs typeface="Times New Roman"/>
              </a:rPr>
              <a:t>Adds two-phase voltages across AB Load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A9C559-6A50-DC42-A62E-D88CB3886B17}"/>
              </a:ext>
            </a:extLst>
          </p:cNvPr>
          <p:cNvGrpSpPr/>
          <p:nvPr/>
        </p:nvGrpSpPr>
        <p:grpSpPr>
          <a:xfrm>
            <a:off x="2264615" y="5397982"/>
            <a:ext cx="39960" cy="148680"/>
            <a:chOff x="2264615" y="5397982"/>
            <a:chExt cx="39960" cy="148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E995364-D422-7946-B1A1-C0FAAFED9D79}"/>
                    </a:ext>
                  </a:extLst>
                </p14:cNvPr>
                <p14:cNvContentPartPr/>
                <p14:nvPr/>
              </p14:nvContentPartPr>
              <p14:xfrm>
                <a:off x="2264615" y="5514622"/>
                <a:ext cx="39960" cy="3204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E995364-D422-7946-B1A1-C0FAAFED9D7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55615" y="5505982"/>
                  <a:ext cx="576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7651781-A0A7-1F46-A82E-E8F9BA234A47}"/>
                    </a:ext>
                  </a:extLst>
                </p14:cNvPr>
                <p14:cNvContentPartPr/>
                <p14:nvPr/>
              </p14:nvContentPartPr>
              <p14:xfrm>
                <a:off x="2280815" y="5397982"/>
                <a:ext cx="13320" cy="651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7651781-A0A7-1F46-A82E-E8F9BA234A4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72175" y="5389342"/>
                  <a:ext cx="30960" cy="8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D09B669-9FB9-2F41-9B97-00277B94C548}"/>
                  </a:ext>
                </a:extLst>
              </p14:cNvPr>
              <p14:cNvContentPartPr/>
              <p14:nvPr/>
            </p14:nvContentPartPr>
            <p14:xfrm>
              <a:off x="2275415" y="5597782"/>
              <a:ext cx="6480" cy="102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D09B669-9FB9-2F41-9B97-00277B94C54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66415" y="5588782"/>
                <a:ext cx="24120" cy="12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327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5">
            <a:extLst>
              <a:ext uri="{FF2B5EF4-FFF2-40B4-BE49-F238E27FC236}">
                <a16:creationId xmlns:a16="http://schemas.microsoft.com/office/drawing/2014/main" id="{3649C329-22F7-4F43-8553-9F436A969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469" y="76924"/>
            <a:ext cx="8989060" cy="553998"/>
          </a:xfrm>
        </p:spPr>
        <p:txBody>
          <a:bodyPr/>
          <a:lstStyle/>
          <a:p>
            <a:pPr algn="ctr" eaLnBrk="1" hangingPunct="1"/>
            <a:r>
              <a:rPr lang="en-US" altLang="en-US" sz="3600" dirty="0"/>
              <a:t>Three-Phase Circuit &amp; Loads</a:t>
            </a:r>
          </a:p>
        </p:txBody>
      </p:sp>
      <p:pic>
        <p:nvPicPr>
          <p:cNvPr id="7173" name="Picture 2" descr="11_01">
            <a:extLst>
              <a:ext uri="{FF2B5EF4-FFF2-40B4-BE49-F238E27FC236}">
                <a16:creationId xmlns:a16="http://schemas.microsoft.com/office/drawing/2014/main" id="{07D5B0EF-4A6A-454E-B089-8B645CAD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6"/>
          <a:stretch>
            <a:fillRect/>
          </a:stretch>
        </p:blipFill>
        <p:spPr bwMode="auto">
          <a:xfrm>
            <a:off x="838200" y="914400"/>
            <a:ext cx="6591301" cy="271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B61F01-8A06-9248-8473-60AD2B06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768" y="5287268"/>
            <a:ext cx="2117754" cy="15707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16D508-0975-B048-8295-15D69B3A6882}"/>
              </a:ext>
            </a:extLst>
          </p:cNvPr>
          <p:cNvSpPr/>
          <p:nvPr/>
        </p:nvSpPr>
        <p:spPr>
          <a:xfrm>
            <a:off x="7749168" y="4239531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" dirty="0">
                <a:solidFill>
                  <a:srgbClr val="FF0000"/>
                </a:solidFill>
                <a:latin typeface="Times New Roman"/>
                <a:cs typeface="Times New Roman"/>
              </a:rPr>
              <a:t>Delta Load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0F6FB6-E00B-B543-A897-FA13C17C0B66}"/>
              </a:ext>
            </a:extLst>
          </p:cNvPr>
          <p:cNvSpPr/>
          <p:nvPr/>
        </p:nvSpPr>
        <p:spPr>
          <a:xfrm>
            <a:off x="7543800" y="5936288"/>
            <a:ext cx="1149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" dirty="0">
                <a:solidFill>
                  <a:srgbClr val="FF0000"/>
                </a:solidFill>
                <a:latin typeface="Times New Roman"/>
                <a:cs typeface="Times New Roman"/>
              </a:rPr>
              <a:t>Wye Load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FD1FD6-B706-2A49-A73F-07C5449E0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79021"/>
            <a:ext cx="2317263" cy="14712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E949992-3923-2E44-A49C-F260B8392ACD}"/>
                  </a:ext>
                </a:extLst>
              </p14:cNvPr>
              <p14:cNvContentPartPr/>
              <p14:nvPr/>
            </p14:nvContentPartPr>
            <p14:xfrm>
              <a:off x="1771000" y="4263240"/>
              <a:ext cx="1189440" cy="353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E949992-3923-2E44-A49C-F260B8392A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5360" y="4227600"/>
                <a:ext cx="126108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BA32A10-2E02-424C-980C-6913FB906220}"/>
                  </a:ext>
                </a:extLst>
              </p14:cNvPr>
              <p14:cNvContentPartPr/>
              <p14:nvPr/>
            </p14:nvContentPartPr>
            <p14:xfrm>
              <a:off x="2547520" y="4235520"/>
              <a:ext cx="525600" cy="165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BA32A10-2E02-424C-980C-6913FB90622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11880" y="4199880"/>
                <a:ext cx="59724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AED57F2-D7DD-9E46-A1D6-7730C54DEC95}"/>
                  </a:ext>
                </a:extLst>
              </p14:cNvPr>
              <p14:cNvContentPartPr/>
              <p14:nvPr/>
            </p14:nvContentPartPr>
            <p14:xfrm>
              <a:off x="2379760" y="4241280"/>
              <a:ext cx="222840" cy="39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AED57F2-D7DD-9E46-A1D6-7730C54DEC9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43760" y="4205280"/>
                <a:ext cx="29448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6B9DD38-33E3-AE40-819B-B5DBB1C094D7}"/>
                  </a:ext>
                </a:extLst>
              </p14:cNvPr>
              <p14:cNvContentPartPr/>
              <p14:nvPr/>
            </p14:nvContentPartPr>
            <p14:xfrm>
              <a:off x="779920" y="3750240"/>
              <a:ext cx="67680" cy="627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6B9DD38-33E3-AE40-819B-B5DBB1C094D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4280" y="3714600"/>
                <a:ext cx="139320" cy="6987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F307CFE-E996-A943-8008-7081025D0E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840" y="5353847"/>
            <a:ext cx="2514113" cy="14530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2FBD6AE-10A3-5B4B-A182-0393B63EE6FF}"/>
              </a:ext>
            </a:extLst>
          </p:cNvPr>
          <p:cNvSpPr/>
          <p:nvPr/>
        </p:nvSpPr>
        <p:spPr>
          <a:xfrm>
            <a:off x="77469" y="3753634"/>
            <a:ext cx="1318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" dirty="0">
                <a:solidFill>
                  <a:srgbClr val="FF0000"/>
                </a:solidFill>
                <a:latin typeface="Times New Roman"/>
                <a:cs typeface="Times New Roman"/>
              </a:rPr>
              <a:t>Wye Source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12733C-9383-6847-B5D0-15E400908C50}"/>
              </a:ext>
            </a:extLst>
          </p:cNvPr>
          <p:cNvSpPr/>
          <p:nvPr/>
        </p:nvSpPr>
        <p:spPr>
          <a:xfrm>
            <a:off x="-38554" y="5353091"/>
            <a:ext cx="1399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" dirty="0">
                <a:solidFill>
                  <a:srgbClr val="FF0000"/>
                </a:solidFill>
                <a:latin typeface="Times New Roman"/>
                <a:cs typeface="Times New Roman"/>
              </a:rPr>
              <a:t>Delta Source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608E17-3BAE-164B-92B5-F2F7FA05E3F7}"/>
              </a:ext>
            </a:extLst>
          </p:cNvPr>
          <p:cNvGrpSpPr/>
          <p:nvPr/>
        </p:nvGrpSpPr>
        <p:grpSpPr>
          <a:xfrm>
            <a:off x="7241975" y="3714982"/>
            <a:ext cx="41400" cy="63360"/>
            <a:chOff x="7241975" y="3714982"/>
            <a:chExt cx="41400" cy="63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DD517FE-8D15-0D4A-8F50-D3C9A32EAFFA}"/>
                    </a:ext>
                  </a:extLst>
                </p14:cNvPr>
                <p14:cNvContentPartPr/>
                <p14:nvPr/>
              </p14:nvContentPartPr>
              <p14:xfrm>
                <a:off x="7257455" y="3722182"/>
                <a:ext cx="25920" cy="561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DD517FE-8D15-0D4A-8F50-D3C9A32EAFF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39815" y="3704182"/>
                  <a:ext cx="615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6359B6A-5F48-544A-A3E1-0ECA7EABD577}"/>
                    </a:ext>
                  </a:extLst>
                </p14:cNvPr>
                <p14:cNvContentPartPr/>
                <p14:nvPr/>
              </p14:nvContentPartPr>
              <p14:xfrm>
                <a:off x="7241975" y="3714982"/>
                <a:ext cx="9360" cy="356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6359B6A-5F48-544A-A3E1-0ECA7EABD57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223975" y="3697342"/>
                  <a:ext cx="45000" cy="71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EFD68BD-ACBF-0A49-B116-0225019F63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58" y="3769694"/>
            <a:ext cx="2560694" cy="160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84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469" y="76924"/>
            <a:ext cx="89890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29510">
              <a:lnSpc>
                <a:spcPct val="100000"/>
              </a:lnSpc>
            </a:pPr>
            <a:r>
              <a:rPr spc="-25" dirty="0"/>
              <a:t>T</a:t>
            </a:r>
            <a:r>
              <a:rPr spc="-20" dirty="0"/>
              <a:t>h</a:t>
            </a:r>
            <a:r>
              <a:rPr dirty="0"/>
              <a:t>r</a:t>
            </a:r>
            <a:r>
              <a:rPr spc="-20" dirty="0"/>
              <a:t>ee</a:t>
            </a:r>
            <a:r>
              <a:rPr spc="5" dirty="0"/>
              <a:t> </a:t>
            </a:r>
            <a:r>
              <a:rPr spc="-25" dirty="0"/>
              <a:t>p</a:t>
            </a:r>
            <a:r>
              <a:rPr spc="-20" dirty="0"/>
              <a:t>hase</a:t>
            </a:r>
            <a:r>
              <a:rPr spc="5" dirty="0"/>
              <a:t> </a:t>
            </a:r>
            <a:r>
              <a:rPr lang="en-US" spc="5" dirty="0"/>
              <a:t>Load </a:t>
            </a:r>
            <a:r>
              <a:rPr spc="-40" dirty="0"/>
              <a:t>C</a:t>
            </a:r>
            <a:r>
              <a:rPr spc="-10" dirty="0"/>
              <a:t>o</a:t>
            </a:r>
            <a:r>
              <a:rPr dirty="0"/>
              <a:t>n</a:t>
            </a:r>
            <a:r>
              <a:rPr spc="-10" dirty="0"/>
              <a:t>n</a:t>
            </a:r>
            <a:r>
              <a:rPr spc="-30" dirty="0"/>
              <a:t>e</a:t>
            </a:r>
            <a:r>
              <a:rPr spc="-20" dirty="0"/>
              <a:t>c</a:t>
            </a:r>
            <a:r>
              <a:rPr spc="-10" dirty="0"/>
              <a:t>t</a:t>
            </a:r>
            <a:r>
              <a:rPr spc="-5" dirty="0"/>
              <a:t>io</a:t>
            </a:r>
            <a:r>
              <a:rPr spc="-10" dirty="0"/>
              <a:t>n</a:t>
            </a:r>
            <a:r>
              <a:rPr spc="-15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4800" y="838200"/>
            <a:ext cx="7601584" cy="37240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buClr>
                <a:srgbClr val="0000FF"/>
              </a:buClr>
              <a:tabLst>
                <a:tab pos="330200" algn="l"/>
              </a:tabLst>
            </a:pP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Bo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h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three</a:t>
            </a:r>
            <a:r>
              <a:rPr lang="en-US"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-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pha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ource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three</a:t>
            </a:r>
            <a:r>
              <a:rPr lang="en-US"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-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pha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loa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d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ca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n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be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onnecte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d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eithe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 in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45" dirty="0">
                <a:solidFill>
                  <a:srgbClr val="0000FF"/>
                </a:solidFill>
                <a:latin typeface="Times New Roman"/>
                <a:cs typeface="Times New Roman"/>
              </a:rPr>
              <a:t>W</a:t>
            </a:r>
            <a:r>
              <a:rPr sz="2400" spc="1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o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r Delta configurations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lang="en-US" sz="24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Clr>
                <a:srgbClr val="0000FF"/>
              </a:buClr>
              <a:tabLst>
                <a:tab pos="330200" algn="l"/>
              </a:tabLst>
            </a:pPr>
            <a:endParaRPr lang="en-US" sz="2400" spc="-45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Clr>
                <a:srgbClr val="0000FF"/>
              </a:buClr>
              <a:tabLst>
                <a:tab pos="330200" algn="l"/>
              </a:tabLst>
            </a:pPr>
            <a:r>
              <a:rPr lang="en-US" sz="2400" spc="-45" dirty="0">
                <a:solidFill>
                  <a:srgbClr val="0000FF"/>
                </a:solidFill>
                <a:latin typeface="Times New Roman"/>
                <a:cs typeface="Times New Roman"/>
              </a:rPr>
              <a:t>Therefore, we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have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4 pos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sible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Source-Load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connecti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on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400" spc="2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pe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  <a:p>
            <a:pPr marL="650240" lvl="1" indent="-180340">
              <a:lnSpc>
                <a:spcPct val="100000"/>
              </a:lnSpc>
              <a:spcBef>
                <a:spcPts val="1500"/>
              </a:spcBef>
              <a:buClr>
                <a:srgbClr val="FF0000"/>
              </a:buClr>
              <a:buFont typeface="Times New Roman"/>
              <a:buChar char="•"/>
              <a:tabLst>
                <a:tab pos="650240" algn="l"/>
              </a:tabLst>
            </a:pPr>
            <a:r>
              <a:rPr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-Y</a:t>
            </a:r>
            <a:r>
              <a:rPr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	 </a:t>
            </a:r>
          </a:p>
          <a:p>
            <a:pPr marL="650240" lvl="1" indent="-180340">
              <a:lnSpc>
                <a:spcPct val="100000"/>
              </a:lnSpc>
              <a:spcBef>
                <a:spcPts val="1500"/>
              </a:spcBef>
              <a:buClr>
                <a:srgbClr val="FF0000"/>
              </a:buClr>
              <a:buFont typeface="Times New Roman"/>
              <a:buChar char="•"/>
              <a:tabLst>
                <a:tab pos="650240" algn="l"/>
              </a:tabLst>
            </a:pPr>
            <a:r>
              <a:rPr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-Δ</a:t>
            </a: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  <a:p>
            <a:pPr marL="650240" lvl="1" indent="-180340">
              <a:lnSpc>
                <a:spcPct val="100000"/>
              </a:lnSpc>
              <a:spcBef>
                <a:spcPts val="1500"/>
              </a:spcBef>
              <a:buClr>
                <a:srgbClr val="FF0000"/>
              </a:buClr>
              <a:buFont typeface="Times New Roman"/>
              <a:buChar char="•"/>
              <a:tabLst>
                <a:tab pos="650240" algn="l"/>
              </a:tabLst>
            </a:pP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Δ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-Δ</a:t>
            </a: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US" sz="2400" spc="5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650240" lvl="1" indent="-180340">
              <a:lnSpc>
                <a:spcPct val="100000"/>
              </a:lnSpc>
              <a:spcBef>
                <a:spcPts val="1500"/>
              </a:spcBef>
              <a:buClr>
                <a:srgbClr val="FF0000"/>
              </a:buClr>
              <a:buFont typeface="Times New Roman"/>
              <a:buChar char="•"/>
              <a:tabLst>
                <a:tab pos="650240" algn="l"/>
              </a:tabLst>
            </a:pP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Δ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-Y</a:t>
            </a: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85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BF6352-6A97-EC4B-A139-8115AAF65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63043"/>
            <a:ext cx="3184857" cy="23622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A0290E01-F082-9348-A18D-5296B45D65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470" y="228600"/>
            <a:ext cx="8989060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6460">
              <a:lnSpc>
                <a:spcPct val="100000"/>
              </a:lnSpc>
            </a:pPr>
            <a:r>
              <a:rPr spc="-5" dirty="0"/>
              <a:t>B</a:t>
            </a:r>
            <a:r>
              <a:rPr spc="-20" dirty="0"/>
              <a:t>a</a:t>
            </a:r>
            <a:r>
              <a:rPr spc="-10" dirty="0"/>
              <a:t>l</a:t>
            </a:r>
            <a:r>
              <a:rPr spc="-5" dirty="0"/>
              <a:t>a</a:t>
            </a:r>
            <a:r>
              <a:rPr spc="-10" dirty="0"/>
              <a:t>n</a:t>
            </a:r>
            <a:r>
              <a:rPr spc="-20" dirty="0"/>
              <a:t>ce</a:t>
            </a:r>
            <a:r>
              <a:rPr dirty="0"/>
              <a:t>d</a:t>
            </a:r>
            <a:r>
              <a:rPr spc="-5" dirty="0"/>
              <a:t> </a:t>
            </a:r>
            <a:r>
              <a:rPr spc="-25" dirty="0"/>
              <a:t>T</a:t>
            </a:r>
            <a:r>
              <a:rPr spc="-20" dirty="0"/>
              <a:t>h</a:t>
            </a:r>
            <a:r>
              <a:rPr spc="10" dirty="0"/>
              <a:t>r</a:t>
            </a:r>
            <a:r>
              <a:rPr spc="-30" dirty="0"/>
              <a:t>e</a:t>
            </a:r>
            <a:r>
              <a:rPr spc="-20" dirty="0"/>
              <a:t>e</a:t>
            </a:r>
            <a:r>
              <a:rPr dirty="0"/>
              <a:t> </a:t>
            </a:r>
            <a:r>
              <a:rPr spc="-20" dirty="0"/>
              <a:t>pha</a:t>
            </a:r>
            <a:r>
              <a:rPr spc="-30" dirty="0"/>
              <a:t>s</a:t>
            </a:r>
            <a:r>
              <a:rPr spc="-20" dirty="0"/>
              <a:t>e</a:t>
            </a:r>
            <a:r>
              <a:rPr dirty="0"/>
              <a:t> </a:t>
            </a:r>
            <a:r>
              <a:rPr spc="-35" dirty="0"/>
              <a:t>L</a:t>
            </a:r>
            <a:r>
              <a:rPr spc="-10" dirty="0"/>
              <a:t>o</a:t>
            </a:r>
            <a:r>
              <a:rPr spc="-5" dirty="0"/>
              <a:t>ad</a:t>
            </a:r>
            <a:r>
              <a:rPr spc="-15" dirty="0"/>
              <a:t>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C13130-6640-6C4A-8B17-7C273A6C2CA3}"/>
              </a:ext>
            </a:extLst>
          </p:cNvPr>
          <p:cNvSpPr/>
          <p:nvPr/>
        </p:nvSpPr>
        <p:spPr>
          <a:xfrm>
            <a:off x="1524000" y="3429000"/>
            <a:ext cx="2047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45" dirty="0">
                <a:solidFill>
                  <a:srgbClr val="0000FF"/>
                </a:solidFill>
                <a:latin typeface="Times New Roman"/>
                <a:cs typeface="Times New Roman"/>
              </a:rPr>
              <a:t>W</a:t>
            </a:r>
            <a:r>
              <a:rPr lang="en-US" spc="1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lang="en-US" spc="-15" dirty="0">
                <a:solidFill>
                  <a:srgbClr val="0000FF"/>
                </a:solidFill>
                <a:latin typeface="Times New Roman"/>
                <a:cs typeface="Times New Roman"/>
              </a:rPr>
              <a:t>e-conne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0000FF"/>
                </a:solidFill>
                <a:latin typeface="Times New Roman"/>
                <a:cs typeface="Times New Roman"/>
              </a:rPr>
              <a:t>lo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4B2D52-5B5B-E74F-8616-E99B8AA3E2A8}"/>
              </a:ext>
            </a:extLst>
          </p:cNvPr>
          <p:cNvSpPr/>
          <p:nvPr/>
        </p:nvSpPr>
        <p:spPr>
          <a:xfrm>
            <a:off x="6096000" y="3399592"/>
            <a:ext cx="214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tabLst>
                <a:tab pos="3982720" algn="l"/>
              </a:tabLst>
            </a:pPr>
            <a:r>
              <a:rPr lang="en-US" spc="-5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pc="-10" dirty="0">
                <a:solidFill>
                  <a:srgbClr val="0000FF"/>
                </a:solidFill>
                <a:latin typeface="Times New Roman"/>
                <a:cs typeface="Times New Roman"/>
              </a:rPr>
              <a:t>elta-conne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en-US" spc="-15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43C86E-7214-474E-8E83-A65125DAFF0E}"/>
              </a:ext>
            </a:extLst>
          </p:cNvPr>
          <p:cNvSpPr/>
          <p:nvPr/>
        </p:nvSpPr>
        <p:spPr>
          <a:xfrm>
            <a:off x="949496" y="5228978"/>
            <a:ext cx="2362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5" dirty="0">
                <a:solidFill>
                  <a:srgbClr val="FF00FF"/>
                </a:solidFill>
                <a:latin typeface="Times New Roman"/>
                <a:cs typeface="Times New Roman"/>
              </a:rPr>
              <a:t>B</a:t>
            </a:r>
            <a:r>
              <a:rPr lang="en-US" spc="-25" dirty="0">
                <a:solidFill>
                  <a:srgbClr val="FF00FF"/>
                </a:solidFill>
                <a:latin typeface="Times New Roman"/>
                <a:cs typeface="Times New Roman"/>
              </a:rPr>
              <a:t>al</a:t>
            </a:r>
            <a:r>
              <a:rPr lang="en-US" dirty="0">
                <a:solidFill>
                  <a:srgbClr val="FF00FF"/>
                </a:solidFill>
                <a:latin typeface="Times New Roman"/>
                <a:cs typeface="Times New Roman"/>
              </a:rPr>
              <a:t>ance</a:t>
            </a:r>
            <a:r>
              <a:rPr lang="en-US" spc="10" dirty="0">
                <a:solidFill>
                  <a:srgbClr val="FF00FF"/>
                </a:solidFill>
                <a:latin typeface="Times New Roman"/>
                <a:cs typeface="Times New Roman"/>
              </a:rPr>
              <a:t>d</a:t>
            </a:r>
            <a:r>
              <a:rPr lang="en-US" spc="-229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pc="-40" dirty="0">
                <a:solidFill>
                  <a:srgbClr val="FF00FF"/>
                </a:solidFill>
                <a:latin typeface="Times New Roman"/>
                <a:cs typeface="Times New Roman"/>
              </a:rPr>
              <a:t>I</a:t>
            </a:r>
            <a:r>
              <a:rPr lang="en-US" spc="-20" dirty="0">
                <a:solidFill>
                  <a:srgbClr val="FF00FF"/>
                </a:solidFill>
                <a:latin typeface="Times New Roman"/>
                <a:cs typeface="Times New Roman"/>
              </a:rPr>
              <a:t>m</a:t>
            </a:r>
            <a:r>
              <a:rPr lang="en-US" spc="10" dirty="0">
                <a:solidFill>
                  <a:srgbClr val="FF00FF"/>
                </a:solidFill>
                <a:latin typeface="Times New Roman"/>
                <a:cs typeface="Times New Roman"/>
              </a:rPr>
              <a:t>p</a:t>
            </a:r>
            <a:r>
              <a:rPr lang="en-US" dirty="0">
                <a:solidFill>
                  <a:srgbClr val="FF00FF"/>
                </a:solidFill>
                <a:latin typeface="Times New Roman"/>
                <a:cs typeface="Times New Roman"/>
              </a:rPr>
              <a:t>eda</a:t>
            </a:r>
            <a:r>
              <a:rPr lang="en-US" spc="10" dirty="0">
                <a:solidFill>
                  <a:srgbClr val="FF00FF"/>
                </a:solidFill>
                <a:latin typeface="Times New Roman"/>
                <a:cs typeface="Times New Roman"/>
              </a:rPr>
              <a:t>n</a:t>
            </a:r>
            <a:r>
              <a:rPr lang="en-US" spc="-15" dirty="0">
                <a:solidFill>
                  <a:srgbClr val="FF00FF"/>
                </a:solidFill>
                <a:latin typeface="Times New Roman"/>
                <a:cs typeface="Times New Roman"/>
              </a:rPr>
              <a:t>c</a:t>
            </a:r>
            <a:r>
              <a:rPr lang="en-US" spc="10" dirty="0">
                <a:solidFill>
                  <a:srgbClr val="FF00FF"/>
                </a:solidFill>
                <a:latin typeface="Times New Roman"/>
                <a:cs typeface="Times New Roman"/>
              </a:rPr>
              <a:t>e: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623959-6945-3941-ADEA-F566BB329268}"/>
              </a:ext>
            </a:extLst>
          </p:cNvPr>
          <p:cNvSpPr/>
          <p:nvPr/>
        </p:nvSpPr>
        <p:spPr>
          <a:xfrm>
            <a:off x="-155404" y="5620495"/>
            <a:ext cx="4572000" cy="7489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01800">
              <a:lnSpc>
                <a:spcPct val="100000"/>
              </a:lnSpc>
              <a:spcBef>
                <a:spcPts val="730"/>
              </a:spcBef>
            </a:pPr>
            <a:r>
              <a:rPr lang="en-US" i="1" spc="-20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1 </a:t>
            </a:r>
            <a:r>
              <a:rPr lang="en-US" spc="-7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pc="10" dirty="0">
                <a:solidFill>
                  <a:srgbClr val="FF00FF"/>
                </a:solidFill>
                <a:latin typeface="Symbol"/>
                <a:cs typeface="Symbol"/>
              </a:rPr>
              <a:t>=</a:t>
            </a:r>
            <a:r>
              <a:rPr lang="en-US" spc="-10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i="1" spc="140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2 </a:t>
            </a:r>
            <a:r>
              <a:rPr lang="en-US" spc="120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pc="10" dirty="0">
                <a:solidFill>
                  <a:srgbClr val="FF00FF"/>
                </a:solidFill>
                <a:latin typeface="Symbol"/>
                <a:cs typeface="Symbol"/>
              </a:rPr>
              <a:t>=</a:t>
            </a:r>
            <a:r>
              <a:rPr lang="en-US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i="1" spc="90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3</a:t>
            </a:r>
            <a:endParaRPr lang="en-US" baseline="-24691" dirty="0">
              <a:latin typeface="Times New Roman"/>
              <a:cs typeface="Times New Roman"/>
            </a:endParaRPr>
          </a:p>
          <a:p>
            <a:pPr marL="1701800">
              <a:lnSpc>
                <a:spcPct val="100000"/>
              </a:lnSpc>
              <a:spcBef>
                <a:spcPts val="800"/>
              </a:spcBef>
            </a:pPr>
            <a:r>
              <a:rPr lang="en-US" i="1" spc="140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i="1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a </a:t>
            </a:r>
            <a:r>
              <a:rPr lang="en-US" i="1" spc="187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pc="10" dirty="0">
                <a:solidFill>
                  <a:srgbClr val="FF00FF"/>
                </a:solidFill>
                <a:latin typeface="Symbol"/>
                <a:cs typeface="Symbol"/>
              </a:rPr>
              <a:t>=</a:t>
            </a:r>
            <a:r>
              <a:rPr lang="en-US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i="1" spc="90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i="1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b </a:t>
            </a:r>
            <a:r>
              <a:rPr lang="en-US" i="1" spc="179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pc="10" dirty="0">
                <a:solidFill>
                  <a:srgbClr val="FF00FF"/>
                </a:solidFill>
                <a:latin typeface="Symbol"/>
                <a:cs typeface="Symbol"/>
              </a:rPr>
              <a:t>=</a:t>
            </a:r>
            <a:r>
              <a:rPr lang="en-US" spc="-15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i="1" spc="110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i="1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c</a:t>
            </a:r>
            <a:endParaRPr lang="en-US" baseline="-24691" dirty="0">
              <a:latin typeface="Times New Roman"/>
              <a:cs typeface="Times New Roman"/>
            </a:endParaRPr>
          </a:p>
        </p:txBody>
      </p:sp>
      <p:sp>
        <p:nvSpPr>
          <p:cNvPr id="13" name="object 353">
            <a:extLst>
              <a:ext uri="{FF2B5EF4-FFF2-40B4-BE49-F238E27FC236}">
                <a16:creationId xmlns:a16="http://schemas.microsoft.com/office/drawing/2014/main" id="{5D2AF430-73DB-5C43-AF72-D1C663440B89}"/>
              </a:ext>
            </a:extLst>
          </p:cNvPr>
          <p:cNvSpPr txBox="1"/>
          <p:nvPr/>
        </p:nvSpPr>
        <p:spPr>
          <a:xfrm>
            <a:off x="956248" y="4002089"/>
            <a:ext cx="3854048" cy="1094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  <a:tab pos="2513965" algn="l"/>
              </a:tabLst>
            </a:pPr>
            <a:r>
              <a:rPr sz="2400" spc="-35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nce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d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loa</a:t>
            </a:r>
            <a:r>
              <a:rPr lang="en-US"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d three-phase circuit has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equal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400" spc="-4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pedanc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s on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all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pha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F9A181-29F7-4244-BF37-851EEF31E040}"/>
              </a:ext>
            </a:extLst>
          </p:cNvPr>
          <p:cNvSpPr/>
          <p:nvPr/>
        </p:nvSpPr>
        <p:spPr>
          <a:xfrm>
            <a:off x="5181600" y="3859686"/>
            <a:ext cx="3352800" cy="11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  <a:tab pos="2513965" algn="l"/>
              </a:tabLst>
            </a:pPr>
            <a:r>
              <a:rPr lang="en-US" spc="-35" dirty="0">
                <a:solidFill>
                  <a:srgbClr val="0000FF"/>
                </a:solidFill>
                <a:latin typeface="Times New Roman"/>
                <a:cs typeface="Times New Roman"/>
              </a:rPr>
              <a:t>Unb</a:t>
            </a:r>
            <a:r>
              <a:rPr lang="en-US" spc="-1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spc="-15" dirty="0">
                <a:solidFill>
                  <a:srgbClr val="0000FF"/>
                </a:solidFill>
                <a:latin typeface="Times New Roman"/>
                <a:cs typeface="Times New Roman"/>
              </a:rPr>
              <a:t>nce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 </a:t>
            </a:r>
            <a:r>
              <a:rPr lang="en-US" spc="-10" dirty="0">
                <a:solidFill>
                  <a:srgbClr val="0000FF"/>
                </a:solidFill>
                <a:latin typeface="Times New Roman"/>
                <a:cs typeface="Times New Roman"/>
              </a:rPr>
              <a:t>load three-phase circuit has un</a:t>
            </a:r>
            <a:r>
              <a:rPr lang="en-US" spc="-15" dirty="0">
                <a:solidFill>
                  <a:srgbClr val="0000FF"/>
                </a:solidFill>
                <a:latin typeface="Times New Roman"/>
                <a:cs typeface="Times New Roman"/>
              </a:rPr>
              <a:t>equal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lang="en-US" spc="-4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pc="-15" dirty="0">
                <a:solidFill>
                  <a:srgbClr val="0000FF"/>
                </a:solidFill>
                <a:latin typeface="Times New Roman"/>
                <a:cs typeface="Times New Roman"/>
              </a:rPr>
              <a:t>pedanc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s on </a:t>
            </a:r>
            <a:r>
              <a:rPr lang="en-US" spc="-10" dirty="0">
                <a:solidFill>
                  <a:srgbClr val="0000FF"/>
                </a:solidFill>
                <a:latin typeface="Times New Roman"/>
                <a:cs typeface="Times New Roman"/>
              </a:rPr>
              <a:t>all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pc="-15" dirty="0">
                <a:solidFill>
                  <a:srgbClr val="0000FF"/>
                </a:solidFill>
                <a:latin typeface="Times New Roman"/>
                <a:cs typeface="Times New Roman"/>
              </a:rPr>
              <a:t>pha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09C6EF-5585-434D-B1CB-C2D9C0378400}"/>
              </a:ext>
            </a:extLst>
          </p:cNvPr>
          <p:cNvSpPr/>
          <p:nvPr/>
        </p:nvSpPr>
        <p:spPr>
          <a:xfrm>
            <a:off x="5181600" y="5251163"/>
            <a:ext cx="2362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5" dirty="0">
                <a:solidFill>
                  <a:srgbClr val="FF00FF"/>
                </a:solidFill>
                <a:latin typeface="Times New Roman"/>
                <a:cs typeface="Times New Roman"/>
              </a:rPr>
              <a:t>Unb</a:t>
            </a:r>
            <a:r>
              <a:rPr lang="en-US" spc="-25" dirty="0">
                <a:solidFill>
                  <a:srgbClr val="FF00FF"/>
                </a:solidFill>
                <a:latin typeface="Times New Roman"/>
                <a:cs typeface="Times New Roman"/>
              </a:rPr>
              <a:t>al</a:t>
            </a:r>
            <a:r>
              <a:rPr lang="en-US" dirty="0">
                <a:solidFill>
                  <a:srgbClr val="FF00FF"/>
                </a:solidFill>
                <a:latin typeface="Times New Roman"/>
                <a:cs typeface="Times New Roman"/>
              </a:rPr>
              <a:t>ance</a:t>
            </a:r>
            <a:r>
              <a:rPr lang="en-US" spc="10" dirty="0">
                <a:solidFill>
                  <a:srgbClr val="FF00FF"/>
                </a:solidFill>
                <a:latin typeface="Times New Roman"/>
                <a:cs typeface="Times New Roman"/>
              </a:rPr>
              <a:t>d</a:t>
            </a:r>
            <a:r>
              <a:rPr lang="en-US" spc="-229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pc="-40" dirty="0">
                <a:solidFill>
                  <a:srgbClr val="FF00FF"/>
                </a:solidFill>
                <a:latin typeface="Times New Roman"/>
                <a:cs typeface="Times New Roman"/>
              </a:rPr>
              <a:t>I</a:t>
            </a:r>
            <a:r>
              <a:rPr lang="en-US" spc="-20" dirty="0">
                <a:solidFill>
                  <a:srgbClr val="FF00FF"/>
                </a:solidFill>
                <a:latin typeface="Times New Roman"/>
                <a:cs typeface="Times New Roman"/>
              </a:rPr>
              <a:t>m</a:t>
            </a:r>
            <a:r>
              <a:rPr lang="en-US" spc="10" dirty="0">
                <a:solidFill>
                  <a:srgbClr val="FF00FF"/>
                </a:solidFill>
                <a:latin typeface="Times New Roman"/>
                <a:cs typeface="Times New Roman"/>
              </a:rPr>
              <a:t>p</a:t>
            </a:r>
            <a:r>
              <a:rPr lang="en-US" dirty="0">
                <a:solidFill>
                  <a:srgbClr val="FF00FF"/>
                </a:solidFill>
                <a:latin typeface="Times New Roman"/>
                <a:cs typeface="Times New Roman"/>
              </a:rPr>
              <a:t>eda</a:t>
            </a:r>
            <a:r>
              <a:rPr lang="en-US" spc="10" dirty="0">
                <a:solidFill>
                  <a:srgbClr val="FF00FF"/>
                </a:solidFill>
                <a:latin typeface="Times New Roman"/>
                <a:cs typeface="Times New Roman"/>
              </a:rPr>
              <a:t>n</a:t>
            </a:r>
            <a:r>
              <a:rPr lang="en-US" spc="-15" dirty="0">
                <a:solidFill>
                  <a:srgbClr val="FF00FF"/>
                </a:solidFill>
                <a:latin typeface="Times New Roman"/>
                <a:cs typeface="Times New Roman"/>
              </a:rPr>
              <a:t>c</a:t>
            </a:r>
            <a:r>
              <a:rPr lang="en-US" spc="10" dirty="0">
                <a:solidFill>
                  <a:srgbClr val="FF00FF"/>
                </a:solidFill>
                <a:latin typeface="Times New Roman"/>
                <a:cs typeface="Times New Roman"/>
              </a:rPr>
              <a:t>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715EBEC-CA12-4C47-B050-A4AEA14520FB}"/>
                  </a:ext>
                </a:extLst>
              </p:cNvPr>
              <p:cNvSpPr/>
              <p:nvPr/>
            </p:nvSpPr>
            <p:spPr>
              <a:xfrm>
                <a:off x="3962400" y="5663232"/>
                <a:ext cx="4572000" cy="7489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701800">
                  <a:lnSpc>
                    <a:spcPct val="100000"/>
                  </a:lnSpc>
                  <a:spcBef>
                    <a:spcPts val="730"/>
                  </a:spcBef>
                </a:pPr>
                <a:r>
                  <a:rPr lang="en-US" i="1" spc="-20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Z</a:t>
                </a:r>
                <a:r>
                  <a:rPr lang="en-US" baseline="-24691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1 </a:t>
                </a:r>
                <a:r>
                  <a:rPr lang="en-US" spc="-7" baseline="-24691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pc="-7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≠</m:t>
                    </m:r>
                  </m:oMath>
                </a14:m>
                <a:r>
                  <a:rPr lang="en-US" spc="-10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i="1" spc="140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Z</a:t>
                </a:r>
                <a:r>
                  <a:rPr lang="en-US" baseline="-24691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2 </a:t>
                </a:r>
                <a:r>
                  <a:rPr lang="en-US" spc="-7" baseline="-24691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pc="-7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≠</m:t>
                    </m:r>
                  </m:oMath>
                </a14:m>
                <a:r>
                  <a:rPr lang="en-US" spc="-10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baseline="-24691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i="1" spc="90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Z</a:t>
                </a:r>
                <a:r>
                  <a:rPr lang="en-US" baseline="-24691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3</a:t>
                </a:r>
                <a:endParaRPr lang="en-US" baseline="-24691" dirty="0">
                  <a:latin typeface="Times New Roman"/>
                  <a:cs typeface="Times New Roman"/>
                </a:endParaRPr>
              </a:p>
              <a:p>
                <a:pPr marL="1701800"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US" i="1" spc="140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Z</a:t>
                </a:r>
                <a:r>
                  <a:rPr lang="en-US" i="1" baseline="-24691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a </a:t>
                </a:r>
                <a:r>
                  <a:rPr lang="en-US" i="1" spc="187" baseline="-24691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pc="-7" baseline="-24691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pc="-7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≠</m:t>
                    </m:r>
                  </m:oMath>
                </a14:m>
                <a:r>
                  <a:rPr lang="en-US" spc="-10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i="1" spc="90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Z</a:t>
                </a:r>
                <a:r>
                  <a:rPr lang="en-US" i="1" baseline="-24691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b </a:t>
                </a:r>
                <a:r>
                  <a:rPr lang="en-US" spc="-7" baseline="-24691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pc="-7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≠</m:t>
                    </m:r>
                  </m:oMath>
                </a14:m>
                <a:r>
                  <a:rPr lang="en-US" spc="-10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pc="-15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i="1" spc="110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Z</a:t>
                </a:r>
                <a:r>
                  <a:rPr lang="en-US" i="1" baseline="-24691" dirty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c</a:t>
                </a:r>
                <a:endParaRPr lang="en-US" baseline="-24691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715EBEC-CA12-4C47-B050-A4AEA14520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5663232"/>
                <a:ext cx="4572000" cy="748923"/>
              </a:xfrm>
              <a:prstGeom prst="rect">
                <a:avLst/>
              </a:prstGeom>
              <a:blipFill>
                <a:blip r:embed="rId4"/>
                <a:stretch>
                  <a:fillRect t="-1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266ED-1990-F04C-BF49-6EA0B2B96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12036"/>
            <a:ext cx="3319380" cy="208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63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BF6352-6A97-EC4B-A139-8115AAF65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63043"/>
            <a:ext cx="3184857" cy="23622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A0290E01-F082-9348-A18D-5296B45D65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470" y="228600"/>
            <a:ext cx="8989060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6460">
              <a:lnSpc>
                <a:spcPct val="100000"/>
              </a:lnSpc>
            </a:pPr>
            <a:r>
              <a:rPr spc="-5" dirty="0"/>
              <a:t>B</a:t>
            </a:r>
            <a:r>
              <a:rPr spc="-20" dirty="0"/>
              <a:t>a</a:t>
            </a:r>
            <a:r>
              <a:rPr spc="-10" dirty="0"/>
              <a:t>l</a:t>
            </a:r>
            <a:r>
              <a:rPr spc="-5" dirty="0"/>
              <a:t>a</a:t>
            </a:r>
            <a:r>
              <a:rPr spc="-10" dirty="0"/>
              <a:t>n</a:t>
            </a:r>
            <a:r>
              <a:rPr spc="-20" dirty="0"/>
              <a:t>ce</a:t>
            </a:r>
            <a:r>
              <a:rPr dirty="0"/>
              <a:t>d</a:t>
            </a:r>
            <a:r>
              <a:rPr spc="-5" dirty="0"/>
              <a:t> </a:t>
            </a:r>
            <a:r>
              <a:rPr spc="-25" dirty="0"/>
              <a:t>T</a:t>
            </a:r>
            <a:r>
              <a:rPr spc="-20" dirty="0"/>
              <a:t>h</a:t>
            </a:r>
            <a:r>
              <a:rPr spc="10" dirty="0"/>
              <a:t>r</a:t>
            </a:r>
            <a:r>
              <a:rPr spc="-30" dirty="0"/>
              <a:t>e</a:t>
            </a:r>
            <a:r>
              <a:rPr spc="-20" dirty="0"/>
              <a:t>e</a:t>
            </a:r>
            <a:r>
              <a:rPr dirty="0"/>
              <a:t> </a:t>
            </a:r>
            <a:r>
              <a:rPr spc="-20" dirty="0"/>
              <a:t>pha</a:t>
            </a:r>
            <a:r>
              <a:rPr spc="-30" dirty="0"/>
              <a:t>s</a:t>
            </a:r>
            <a:r>
              <a:rPr spc="-20" dirty="0"/>
              <a:t>e</a:t>
            </a:r>
            <a:r>
              <a:rPr dirty="0"/>
              <a:t> </a:t>
            </a:r>
            <a:r>
              <a:rPr spc="-35" dirty="0"/>
              <a:t>L</a:t>
            </a:r>
            <a:r>
              <a:rPr spc="-10" dirty="0"/>
              <a:t>o</a:t>
            </a:r>
            <a:r>
              <a:rPr spc="-5" dirty="0"/>
              <a:t>ad</a:t>
            </a:r>
            <a:r>
              <a:rPr spc="-15" dirty="0"/>
              <a:t>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C13130-6640-6C4A-8B17-7C273A6C2CA3}"/>
              </a:ext>
            </a:extLst>
          </p:cNvPr>
          <p:cNvSpPr/>
          <p:nvPr/>
        </p:nvSpPr>
        <p:spPr>
          <a:xfrm>
            <a:off x="1524000" y="3429000"/>
            <a:ext cx="2047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45" dirty="0">
                <a:solidFill>
                  <a:srgbClr val="0000FF"/>
                </a:solidFill>
                <a:latin typeface="Times New Roman"/>
                <a:cs typeface="Times New Roman"/>
              </a:rPr>
              <a:t>W</a:t>
            </a:r>
            <a:r>
              <a:rPr lang="en-US" spc="1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lang="en-US" spc="-15" dirty="0">
                <a:solidFill>
                  <a:srgbClr val="0000FF"/>
                </a:solidFill>
                <a:latin typeface="Times New Roman"/>
                <a:cs typeface="Times New Roman"/>
              </a:rPr>
              <a:t>e-conne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0000FF"/>
                </a:solidFill>
                <a:latin typeface="Times New Roman"/>
                <a:cs typeface="Times New Roman"/>
              </a:rPr>
              <a:t>lo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4B2D52-5B5B-E74F-8616-E99B8AA3E2A8}"/>
              </a:ext>
            </a:extLst>
          </p:cNvPr>
          <p:cNvSpPr/>
          <p:nvPr/>
        </p:nvSpPr>
        <p:spPr>
          <a:xfrm>
            <a:off x="6096000" y="3399592"/>
            <a:ext cx="214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tabLst>
                <a:tab pos="3982720" algn="l"/>
              </a:tabLst>
            </a:pPr>
            <a:r>
              <a:rPr lang="en-US" spc="-5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pc="-10" dirty="0">
                <a:solidFill>
                  <a:srgbClr val="0000FF"/>
                </a:solidFill>
                <a:latin typeface="Times New Roman"/>
                <a:cs typeface="Times New Roman"/>
              </a:rPr>
              <a:t>elta-conne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en-US" spc="-15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623959-6945-3941-ADEA-F566BB329268}"/>
              </a:ext>
            </a:extLst>
          </p:cNvPr>
          <p:cNvSpPr/>
          <p:nvPr/>
        </p:nvSpPr>
        <p:spPr>
          <a:xfrm>
            <a:off x="1981200" y="4534195"/>
            <a:ext cx="4572000" cy="7489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01800">
              <a:lnSpc>
                <a:spcPct val="100000"/>
              </a:lnSpc>
              <a:spcBef>
                <a:spcPts val="730"/>
              </a:spcBef>
            </a:pPr>
            <a:r>
              <a:rPr lang="en-US" i="1" spc="45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i="1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Y </a:t>
            </a:r>
            <a:r>
              <a:rPr lang="en-US" i="1" spc="-20" dirty="0">
                <a:solidFill>
                  <a:srgbClr val="FF00FF"/>
                </a:solidFill>
                <a:latin typeface="Times New Roman"/>
                <a:cs typeface="Times New Roman"/>
              </a:rPr>
              <a:t>=Z</a:t>
            </a:r>
            <a:r>
              <a:rPr lang="en-US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1 </a:t>
            </a:r>
            <a:r>
              <a:rPr lang="en-US" spc="-7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pc="10" dirty="0">
                <a:solidFill>
                  <a:srgbClr val="FF00FF"/>
                </a:solidFill>
                <a:latin typeface="Symbol"/>
                <a:cs typeface="Symbol"/>
              </a:rPr>
              <a:t>=</a:t>
            </a:r>
            <a:r>
              <a:rPr lang="en-US" spc="-10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i="1" spc="140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2 </a:t>
            </a:r>
            <a:r>
              <a:rPr lang="en-US" spc="120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pc="10" dirty="0">
                <a:solidFill>
                  <a:srgbClr val="FF00FF"/>
                </a:solidFill>
                <a:latin typeface="Symbol"/>
                <a:cs typeface="Symbol"/>
              </a:rPr>
              <a:t>=</a:t>
            </a:r>
            <a:r>
              <a:rPr lang="en-US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i="1" spc="90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3</a:t>
            </a:r>
            <a:endParaRPr lang="en-US" baseline="-24691" dirty="0">
              <a:latin typeface="Times New Roman"/>
              <a:cs typeface="Times New Roman"/>
            </a:endParaRPr>
          </a:p>
          <a:p>
            <a:pPr marL="1701800">
              <a:lnSpc>
                <a:spcPct val="100000"/>
              </a:lnSpc>
              <a:spcBef>
                <a:spcPts val="800"/>
              </a:spcBef>
            </a:pPr>
            <a:r>
              <a:rPr lang="en-US" i="1" spc="135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spc="-794" baseline="-24691" dirty="0">
                <a:solidFill>
                  <a:srgbClr val="FF00FF"/>
                </a:solidFill>
                <a:latin typeface="Symbol"/>
                <a:cs typeface="Symbol"/>
              </a:rPr>
              <a:t>∆</a:t>
            </a:r>
            <a:r>
              <a:rPr lang="en-US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i="1" spc="140" dirty="0">
                <a:solidFill>
                  <a:srgbClr val="FF00FF"/>
                </a:solidFill>
                <a:latin typeface="Times New Roman"/>
                <a:cs typeface="Times New Roman"/>
              </a:rPr>
              <a:t>=Z</a:t>
            </a:r>
            <a:r>
              <a:rPr lang="en-US" i="1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a </a:t>
            </a:r>
            <a:r>
              <a:rPr lang="en-US" i="1" spc="187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pc="10" dirty="0">
                <a:solidFill>
                  <a:srgbClr val="FF00FF"/>
                </a:solidFill>
                <a:latin typeface="Symbol"/>
                <a:cs typeface="Symbol"/>
              </a:rPr>
              <a:t>=</a:t>
            </a:r>
            <a:r>
              <a:rPr lang="en-US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i="1" spc="90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i="1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b </a:t>
            </a:r>
            <a:r>
              <a:rPr lang="en-US" i="1" spc="179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pc="10" dirty="0">
                <a:solidFill>
                  <a:srgbClr val="FF00FF"/>
                </a:solidFill>
                <a:latin typeface="Symbol"/>
                <a:cs typeface="Symbol"/>
              </a:rPr>
              <a:t>=</a:t>
            </a:r>
            <a:r>
              <a:rPr lang="en-US" spc="-15" dirty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i="1" spc="110" dirty="0">
                <a:solidFill>
                  <a:srgbClr val="FF00FF"/>
                </a:solidFill>
                <a:latin typeface="Times New Roman"/>
                <a:cs typeface="Times New Roman"/>
              </a:rPr>
              <a:t>Z</a:t>
            </a:r>
            <a:r>
              <a:rPr lang="en-US" i="1" baseline="-24691" dirty="0">
                <a:solidFill>
                  <a:srgbClr val="FF00FF"/>
                </a:solidFill>
                <a:latin typeface="Times New Roman"/>
                <a:cs typeface="Times New Roman"/>
              </a:rPr>
              <a:t>c</a:t>
            </a:r>
            <a:endParaRPr lang="en-US" baseline="-24691" dirty="0">
              <a:latin typeface="Times New Roman"/>
              <a:cs typeface="Times New Roman"/>
            </a:endParaRPr>
          </a:p>
        </p:txBody>
      </p:sp>
      <p:sp>
        <p:nvSpPr>
          <p:cNvPr id="13" name="object 353">
            <a:extLst>
              <a:ext uri="{FF2B5EF4-FFF2-40B4-BE49-F238E27FC236}">
                <a16:creationId xmlns:a16="http://schemas.microsoft.com/office/drawing/2014/main" id="{5D2AF430-73DB-5C43-AF72-D1C663440B89}"/>
              </a:ext>
            </a:extLst>
          </p:cNvPr>
          <p:cNvSpPr txBox="1"/>
          <p:nvPr/>
        </p:nvSpPr>
        <p:spPr>
          <a:xfrm>
            <a:off x="956248" y="4002089"/>
            <a:ext cx="7654352" cy="3480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  <a:tab pos="2513965" algn="l"/>
              </a:tabLst>
            </a:pPr>
            <a:r>
              <a:rPr lang="en-US" sz="2400" spc="15" dirty="0">
                <a:latin typeface="Times New Roman"/>
                <a:cs typeface="Times New Roman"/>
              </a:rPr>
              <a:t>D</a:t>
            </a:r>
            <a:r>
              <a:rPr lang="en-US" sz="2400" spc="-25" dirty="0">
                <a:latin typeface="Times New Roman"/>
                <a:cs typeface="Times New Roman"/>
              </a:rPr>
              <a:t>el</a:t>
            </a:r>
            <a:r>
              <a:rPr lang="en-US" sz="2400" spc="15" dirty="0">
                <a:latin typeface="Times New Roman"/>
                <a:cs typeface="Times New Roman"/>
              </a:rPr>
              <a:t>t</a:t>
            </a:r>
            <a:r>
              <a:rPr lang="en-US" sz="2400" spc="10" dirty="0">
                <a:latin typeface="Times New Roman"/>
                <a:cs typeface="Times New Roman"/>
              </a:rPr>
              <a:t>a</a:t>
            </a:r>
            <a:r>
              <a:rPr lang="en-US" sz="2400" spc="-25" dirty="0">
                <a:latin typeface="Times New Roman"/>
                <a:cs typeface="Times New Roman"/>
              </a:rPr>
              <a:t>-</a:t>
            </a:r>
            <a:r>
              <a:rPr lang="en-US" sz="2400" spc="-5" dirty="0">
                <a:latin typeface="Times New Roman"/>
                <a:cs typeface="Times New Roman"/>
              </a:rPr>
              <a:t>W</a:t>
            </a:r>
            <a:r>
              <a:rPr lang="en-US" sz="2400" spc="-70" dirty="0">
                <a:latin typeface="Times New Roman"/>
                <a:cs typeface="Times New Roman"/>
              </a:rPr>
              <a:t>y</a:t>
            </a:r>
            <a:r>
              <a:rPr lang="en-US" sz="2400" spc="10" dirty="0">
                <a:latin typeface="Times New Roman"/>
                <a:cs typeface="Times New Roman"/>
              </a:rPr>
              <a:t>e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20" dirty="0">
                <a:latin typeface="Times New Roman"/>
                <a:cs typeface="Times New Roman"/>
              </a:rPr>
              <a:t>C</a:t>
            </a:r>
            <a:r>
              <a:rPr lang="en-US" sz="2400" spc="10" dirty="0">
                <a:latin typeface="Times New Roman"/>
                <a:cs typeface="Times New Roman"/>
              </a:rPr>
              <a:t>o</a:t>
            </a:r>
            <a:r>
              <a:rPr lang="en-US" sz="2400" dirty="0">
                <a:latin typeface="Times New Roman"/>
                <a:cs typeface="Times New Roman"/>
              </a:rPr>
              <a:t>n</a:t>
            </a:r>
            <a:r>
              <a:rPr lang="en-US" sz="2400" spc="-25" dirty="0">
                <a:latin typeface="Times New Roman"/>
                <a:cs typeface="Times New Roman"/>
              </a:rPr>
              <a:t>v</a:t>
            </a:r>
            <a:r>
              <a:rPr lang="en-US" sz="2400" dirty="0">
                <a:latin typeface="Times New Roman"/>
                <a:cs typeface="Times New Roman"/>
              </a:rPr>
              <a:t>e</a:t>
            </a:r>
            <a:r>
              <a:rPr lang="en-US" sz="2400" spc="-20" dirty="0">
                <a:latin typeface="Times New Roman"/>
                <a:cs typeface="Times New Roman"/>
              </a:rPr>
              <a:t>r</a:t>
            </a:r>
            <a:r>
              <a:rPr lang="en-US" sz="2400" spc="5" dirty="0">
                <a:latin typeface="Times New Roman"/>
                <a:cs typeface="Times New Roman"/>
              </a:rPr>
              <a:t>sion in Balanced three-phase circuits: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7" name="object 349">
            <a:extLst>
              <a:ext uri="{FF2B5EF4-FFF2-40B4-BE49-F238E27FC236}">
                <a16:creationId xmlns:a16="http://schemas.microsoft.com/office/drawing/2014/main" id="{80D7D8EE-EE4C-2141-AEA1-F42F9547D905}"/>
              </a:ext>
            </a:extLst>
          </p:cNvPr>
          <p:cNvSpPr txBox="1"/>
          <p:nvPr/>
        </p:nvSpPr>
        <p:spPr>
          <a:xfrm>
            <a:off x="3177551" y="5727917"/>
            <a:ext cx="160490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65" dirty="0">
                <a:solidFill>
                  <a:srgbClr val="0000FF"/>
                </a:solidFill>
                <a:latin typeface="Times New Roman"/>
                <a:cs typeface="Times New Roman"/>
              </a:rPr>
              <a:t>Z</a:t>
            </a:r>
            <a:r>
              <a:rPr sz="2800" spc="-794" baseline="-24691" dirty="0">
                <a:solidFill>
                  <a:srgbClr val="0000FF"/>
                </a:solidFill>
                <a:latin typeface="Symbol"/>
                <a:cs typeface="Symbol"/>
              </a:rPr>
              <a:t>∆</a:t>
            </a:r>
            <a:r>
              <a:rPr sz="2800" baseline="-2469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195" baseline="-2469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10" dirty="0">
                <a:solidFill>
                  <a:srgbClr val="0000FF"/>
                </a:solidFill>
                <a:latin typeface="Symbol"/>
                <a:cs typeface="Symbol"/>
              </a:rPr>
              <a:t>=</a:t>
            </a:r>
            <a:r>
              <a:rPr sz="2800" spc="-1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spc="15" dirty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r>
              <a:rPr sz="2800" i="1" spc="40" dirty="0">
                <a:solidFill>
                  <a:srgbClr val="0000FF"/>
                </a:solidFill>
                <a:latin typeface="Times New Roman"/>
                <a:cs typeface="Times New Roman"/>
              </a:rPr>
              <a:t>Z</a:t>
            </a:r>
            <a:r>
              <a:rPr sz="2800" i="1" baseline="-24691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endParaRPr sz="2800" baseline="-24691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349">
                <a:extLst>
                  <a:ext uri="{FF2B5EF4-FFF2-40B4-BE49-F238E27FC236}">
                    <a16:creationId xmlns:a16="http://schemas.microsoft.com/office/drawing/2014/main" id="{C506B4EE-E1D4-6D45-9672-30E2CCDC3926}"/>
                  </a:ext>
                </a:extLst>
              </p:cNvPr>
              <p:cNvSpPr txBox="1"/>
              <p:nvPr/>
            </p:nvSpPr>
            <p:spPr>
              <a:xfrm>
                <a:off x="5562218" y="5779513"/>
                <a:ext cx="1604908" cy="60837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lang="en-US" sz="2800" spc="65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Z</a:t>
                </a:r>
                <a:r>
                  <a:rPr lang="en-US" sz="2800" i="1" baseline="-24691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Y</a:t>
                </a:r>
                <a:r>
                  <a:rPr lang="en-US" sz="2800" spc="195" baseline="-24691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2800" spc="10" dirty="0">
                    <a:solidFill>
                      <a:srgbClr val="0000FF"/>
                    </a:solidFill>
                    <a:latin typeface="Symbol"/>
                    <a:cs typeface="Symbol"/>
                  </a:rPr>
                  <a:t>=</a:t>
                </a:r>
                <a:r>
                  <a:rPr lang="en-US" sz="2800" spc="-12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" sz="2800" i="1" spc="-12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ar" sz="2800" b="0" i="1" spc="-12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en-US" sz="2800" b="0" i="1" spc="-12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spc="4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Z</a:t>
                </a:r>
                <a:r>
                  <a:rPr lang="en-US" sz="2800" spc="-794" baseline="-24691" dirty="0">
                    <a:solidFill>
                      <a:srgbClr val="0000FF"/>
                    </a:solidFill>
                    <a:latin typeface="Symbol"/>
                    <a:cs typeface="Symbol"/>
                  </a:rPr>
                  <a:t> ∆</a:t>
                </a:r>
                <a:r>
                  <a:rPr lang="en-US" sz="2800" baseline="-24691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 </a:t>
                </a:r>
                <a:endParaRPr sz="2800" baseline="-24691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8" name="object 349">
                <a:extLst>
                  <a:ext uri="{FF2B5EF4-FFF2-40B4-BE49-F238E27FC236}">
                    <a16:creationId xmlns:a16="http://schemas.microsoft.com/office/drawing/2014/main" id="{C506B4EE-E1D4-6D45-9672-30E2CCDC3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218" y="5779513"/>
                <a:ext cx="1604908" cy="608372"/>
              </a:xfrm>
              <a:prstGeom prst="rect">
                <a:avLst/>
              </a:prstGeom>
              <a:blipFill>
                <a:blip r:embed="rId4"/>
                <a:stretch>
                  <a:fillRect l="-12598" t="-6122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407174-0C94-E840-A4E0-72006D51E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852" y="907550"/>
            <a:ext cx="3526811" cy="221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3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11_12">
            <a:extLst>
              <a:ext uri="{FF2B5EF4-FFF2-40B4-BE49-F238E27FC236}">
                <a16:creationId xmlns:a16="http://schemas.microsoft.com/office/drawing/2014/main" id="{B7F8C9CB-D647-A74B-B08A-D2B65D65F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0"/>
          <a:stretch>
            <a:fillRect/>
          </a:stretch>
        </p:blipFill>
        <p:spPr bwMode="auto">
          <a:xfrm>
            <a:off x="2286000" y="1219200"/>
            <a:ext cx="4245953" cy="324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F07433-7E40-CD4F-94C1-FE0CF3934D85}"/>
              </a:ext>
            </a:extLst>
          </p:cNvPr>
          <p:cNvSpPr/>
          <p:nvPr/>
        </p:nvSpPr>
        <p:spPr>
          <a:xfrm>
            <a:off x="74400" y="2732997"/>
            <a:ext cx="1672894" cy="425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  <a:tab pos="2513965" algn="l"/>
              </a:tabLst>
            </a:pPr>
            <a:r>
              <a:rPr lang="en-US" spc="15" dirty="0">
                <a:latin typeface="Times New Roman"/>
                <a:cs typeface="Times New Roman"/>
              </a:rPr>
              <a:t>Load Currents</a:t>
            </a:r>
            <a:r>
              <a:rPr lang="en-US" spc="5" dirty="0">
                <a:latin typeface="Times New Roman"/>
                <a:cs typeface="Times New Roman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F201588-62FB-594C-B58E-DE406809D76F}"/>
                  </a:ext>
                </a:extLst>
              </p:cNvPr>
              <p:cNvSpPr/>
              <p:nvPr/>
            </p:nvSpPr>
            <p:spPr>
              <a:xfrm>
                <a:off x="133770" y="3253572"/>
                <a:ext cx="14278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𝑨𝑩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, 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𝑪𝑨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, 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𝑩𝑪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F201588-62FB-594C-B58E-DE406809D7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70" y="3253572"/>
                <a:ext cx="14278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bject 353">
            <a:extLst>
              <a:ext uri="{FF2B5EF4-FFF2-40B4-BE49-F238E27FC236}">
                <a16:creationId xmlns:a16="http://schemas.microsoft.com/office/drawing/2014/main" id="{B4EA74A5-7DA5-B247-AD9E-6C95F854F136}"/>
              </a:ext>
            </a:extLst>
          </p:cNvPr>
          <p:cNvSpPr txBox="1"/>
          <p:nvPr/>
        </p:nvSpPr>
        <p:spPr>
          <a:xfrm>
            <a:off x="133770" y="1600200"/>
            <a:ext cx="3592971" cy="351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  <a:tab pos="2513965" algn="l"/>
              </a:tabLst>
            </a:pPr>
            <a:r>
              <a:rPr lang="en-US" sz="2400" spc="15" dirty="0">
                <a:latin typeface="Times New Roman"/>
                <a:cs typeface="Times New Roman"/>
              </a:rPr>
              <a:t>Line Currents</a:t>
            </a:r>
            <a:r>
              <a:rPr lang="en-US" sz="2400" spc="5" dirty="0">
                <a:latin typeface="Times New Roman"/>
                <a:cs typeface="Times New Roman"/>
              </a:rPr>
              <a:t>:</a:t>
            </a:r>
            <a:endParaRPr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B4574D-0235-5845-B3B9-45517F4C4A91}"/>
                  </a:ext>
                </a:extLst>
              </p:cNvPr>
              <p:cNvSpPr/>
              <p:nvPr/>
            </p:nvSpPr>
            <p:spPr>
              <a:xfrm>
                <a:off x="151132" y="1998092"/>
                <a:ext cx="13798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𝑨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, 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𝑩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, 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𝑪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B4574D-0235-5845-B3B9-45517F4C4A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32" y="1998092"/>
                <a:ext cx="137980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DB067901-6F40-5B4B-A745-594992CAAFC1}"/>
              </a:ext>
            </a:extLst>
          </p:cNvPr>
          <p:cNvSpPr/>
          <p:nvPr/>
        </p:nvSpPr>
        <p:spPr>
          <a:xfrm>
            <a:off x="521694" y="295241"/>
            <a:ext cx="7774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5" dirty="0">
                <a:solidFill>
                  <a:srgbClr val="CC3300"/>
                </a:solidFill>
                <a:latin typeface="Comic Sans MS"/>
                <a:ea typeface="+mj-ea"/>
              </a:rPr>
              <a:t>Balanced Three phase Line and Load Currents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B7B5FF4-E4C4-254F-A17F-31A32AB6C40C}"/>
                  </a:ext>
                </a:extLst>
              </p:cNvPr>
              <p:cNvSpPr/>
              <p:nvPr/>
            </p:nvSpPr>
            <p:spPr>
              <a:xfrm>
                <a:off x="0" y="5316707"/>
                <a:ext cx="21986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𝑨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𝑩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𝑪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B7B5FF4-E4C4-254F-A17F-31A32AB6C4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16707"/>
                <a:ext cx="219861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0009E18-00FC-7B42-A599-B92C226DFD03}"/>
                  </a:ext>
                </a:extLst>
              </p:cNvPr>
              <p:cNvSpPr/>
              <p:nvPr/>
            </p:nvSpPr>
            <p:spPr>
              <a:xfrm>
                <a:off x="13738" y="5883318"/>
                <a:ext cx="2246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𝑨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𝑩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𝑩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𝑪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𝑪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𝑨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0009E18-00FC-7B42-A599-B92C226DFD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8" y="5883318"/>
                <a:ext cx="224670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5C41B24-6B47-4944-9DF8-89B17DA96972}"/>
              </a:ext>
            </a:extLst>
          </p:cNvPr>
          <p:cNvSpPr/>
          <p:nvPr/>
        </p:nvSpPr>
        <p:spPr>
          <a:xfrm>
            <a:off x="72089" y="4694056"/>
            <a:ext cx="1997983" cy="425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  <a:tab pos="2513965" algn="l"/>
              </a:tabLst>
            </a:pPr>
            <a:r>
              <a:rPr lang="en-US" spc="15" dirty="0">
                <a:latin typeface="Times New Roman"/>
                <a:cs typeface="Times New Roman"/>
              </a:rPr>
              <a:t>You can show that: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2231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469" y="152400"/>
            <a:ext cx="89890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14830">
              <a:lnSpc>
                <a:spcPct val="100000"/>
              </a:lnSpc>
            </a:pPr>
            <a:r>
              <a:rPr lang="en-US" dirty="0"/>
              <a:t>1) </a:t>
            </a:r>
            <a:r>
              <a:rPr dirty="0"/>
              <a:t>B</a:t>
            </a:r>
            <a:r>
              <a:rPr spc="-20" dirty="0"/>
              <a:t>al</a:t>
            </a:r>
            <a:r>
              <a:rPr spc="-5" dirty="0"/>
              <a:t>a</a:t>
            </a:r>
            <a:r>
              <a:rPr dirty="0"/>
              <a:t>n</a:t>
            </a:r>
            <a:r>
              <a:rPr spc="-20" dirty="0"/>
              <a:t>c</a:t>
            </a:r>
            <a:r>
              <a:rPr spc="-30" dirty="0"/>
              <a:t>e</a:t>
            </a:r>
            <a:r>
              <a:rPr dirty="0"/>
              <a:t>d </a:t>
            </a:r>
            <a:r>
              <a:rPr lang="en-US" spc="-40" dirty="0"/>
              <a:t>Why</a:t>
            </a:r>
            <a:r>
              <a:rPr spc="-15" dirty="0"/>
              <a:t>-</a:t>
            </a:r>
            <a:r>
              <a:rPr lang="en-US" spc="-15" dirty="0"/>
              <a:t>why</a:t>
            </a:r>
            <a:r>
              <a:rPr spc="-5" dirty="0"/>
              <a:t> </a:t>
            </a:r>
            <a:r>
              <a:rPr spc="-30" dirty="0"/>
              <a:t>C</a:t>
            </a:r>
            <a:r>
              <a:rPr spc="-5" dirty="0"/>
              <a:t>o</a:t>
            </a:r>
            <a:r>
              <a:rPr dirty="0"/>
              <a:t>n</a:t>
            </a:r>
            <a:r>
              <a:rPr spc="-10" dirty="0"/>
              <a:t>n</a:t>
            </a:r>
            <a:r>
              <a:rPr spc="-20" dirty="0"/>
              <a:t>e</a:t>
            </a:r>
            <a:r>
              <a:rPr spc="-5" dirty="0"/>
              <a:t>ction</a:t>
            </a:r>
          </a:p>
        </p:txBody>
      </p:sp>
      <p:sp>
        <p:nvSpPr>
          <p:cNvPr id="219" name="object 219"/>
          <p:cNvSpPr/>
          <p:nvPr/>
        </p:nvSpPr>
        <p:spPr>
          <a:xfrm>
            <a:off x="457200" y="38214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 txBox="1"/>
          <p:nvPr/>
        </p:nvSpPr>
        <p:spPr>
          <a:xfrm>
            <a:off x="77469" y="626201"/>
            <a:ext cx="7626984" cy="351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</a:tabLst>
            </a:pP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Bo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h t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s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ource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loa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d 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Wye-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connecte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d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d.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25" name="object 353">
            <a:extLst>
              <a:ext uri="{FF2B5EF4-FFF2-40B4-BE49-F238E27FC236}">
                <a16:creationId xmlns:a16="http://schemas.microsoft.com/office/drawing/2014/main" id="{C9B0E6E2-8240-C54D-BC74-288D9BB358C9}"/>
              </a:ext>
            </a:extLst>
          </p:cNvPr>
          <p:cNvSpPr txBox="1"/>
          <p:nvPr/>
        </p:nvSpPr>
        <p:spPr>
          <a:xfrm>
            <a:off x="167395" y="2054459"/>
            <a:ext cx="3592971" cy="351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  <a:tab pos="2513965" algn="l"/>
              </a:tabLst>
            </a:pPr>
            <a:r>
              <a:rPr lang="en-US" sz="2400" spc="15" dirty="0">
                <a:latin typeface="Times New Roman"/>
                <a:cs typeface="Times New Roman"/>
              </a:rPr>
              <a:t>Line Currents</a:t>
            </a:r>
            <a:r>
              <a:rPr lang="en-US" sz="2400" spc="5" dirty="0">
                <a:latin typeface="Times New Roman"/>
                <a:cs typeface="Times New Roman"/>
              </a:rPr>
              <a:t>:</a:t>
            </a:r>
            <a:endParaRPr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B06A70A4-F33E-6242-8E44-C6CAB8C7BC68}"/>
                  </a:ext>
                </a:extLst>
              </p:cNvPr>
              <p:cNvSpPr/>
              <p:nvPr/>
            </p:nvSpPr>
            <p:spPr>
              <a:xfrm>
                <a:off x="3247439" y="5144895"/>
                <a:ext cx="1156022" cy="656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𝑨𝑵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B06A70A4-F33E-6242-8E44-C6CAB8C7BC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439" y="5144895"/>
                <a:ext cx="1156022" cy="656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F338BC-FA80-DE40-ADE1-63B6C8C61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837" y="977259"/>
            <a:ext cx="4684021" cy="34631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8478063-CAA0-7D41-8546-DDD489A9CB40}"/>
                  </a:ext>
                </a:extLst>
              </p:cNvPr>
              <p:cNvSpPr/>
              <p:nvPr/>
            </p:nvSpPr>
            <p:spPr>
              <a:xfrm>
                <a:off x="184757" y="2452351"/>
                <a:ext cx="10386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, 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, 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8478063-CAA0-7D41-8546-DDD489A9CB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7" y="2452351"/>
                <a:ext cx="103861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836397A-9BBC-A349-9103-197C807FB605}"/>
              </a:ext>
            </a:extLst>
          </p:cNvPr>
          <p:cNvSpPr/>
          <p:nvPr/>
        </p:nvSpPr>
        <p:spPr>
          <a:xfrm>
            <a:off x="74400" y="2732997"/>
            <a:ext cx="1672894" cy="425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  <a:tab pos="2513965" algn="l"/>
              </a:tabLst>
            </a:pPr>
            <a:r>
              <a:rPr lang="en-US" spc="15" dirty="0">
                <a:latin typeface="Times New Roman"/>
                <a:cs typeface="Times New Roman"/>
              </a:rPr>
              <a:t>Load Currents</a:t>
            </a:r>
            <a:r>
              <a:rPr lang="en-US" spc="5" dirty="0">
                <a:latin typeface="Times New Roman"/>
                <a:cs typeface="Times New Roman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F5D858A-E79C-C046-80B8-5791298F2622}"/>
                  </a:ext>
                </a:extLst>
              </p:cNvPr>
              <p:cNvSpPr/>
              <p:nvPr/>
            </p:nvSpPr>
            <p:spPr>
              <a:xfrm>
                <a:off x="133770" y="3253572"/>
                <a:ext cx="10386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, 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, 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F5D858A-E79C-C046-80B8-5791298F26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70" y="3253572"/>
                <a:ext cx="103861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F7BDD750-F2EB-AC42-97F7-7D8A70EE0669}"/>
              </a:ext>
            </a:extLst>
          </p:cNvPr>
          <p:cNvSpPr/>
          <p:nvPr/>
        </p:nvSpPr>
        <p:spPr>
          <a:xfrm>
            <a:off x="74400" y="1181785"/>
            <a:ext cx="1683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buClr>
                <a:srgbClr val="0000FF"/>
              </a:buClr>
              <a:buSzPct val="90000"/>
              <a:tabLst>
                <a:tab pos="252729" algn="l"/>
              </a:tabLst>
            </a:pP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Ph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ase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lang="en-US" spc="-20" dirty="0">
                <a:solidFill>
                  <a:srgbClr val="FF0000"/>
                </a:solidFill>
                <a:latin typeface="Times New Roman"/>
                <a:cs typeface="Times New Roman"/>
              </a:rPr>
              <a:t>lt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g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US" spc="25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F8AB80D-451F-A844-A388-46B2C1C59EA0}"/>
                  </a:ext>
                </a:extLst>
              </p:cNvPr>
              <p:cNvSpPr/>
              <p:nvPr/>
            </p:nvSpPr>
            <p:spPr>
              <a:xfrm>
                <a:off x="184757" y="1589147"/>
                <a:ext cx="15483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𝒂𝒏</m:t>
                        </m:r>
                      </m:sub>
                    </m:sSub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, </m:t>
                    </m:r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𝒃𝒏</m:t>
                        </m:r>
                      </m:sub>
                    </m:sSub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en-US" spc="-1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𝒄𝒏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F8AB80D-451F-A844-A388-46B2C1C59E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7" y="1589147"/>
                <a:ext cx="1548373" cy="369332"/>
              </a:xfrm>
              <a:prstGeom prst="rect">
                <a:avLst/>
              </a:prstGeom>
              <a:blipFill>
                <a:blip r:embed="rId6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4985EBF-022C-FB42-B7CF-516DE7D9FDBE}"/>
              </a:ext>
            </a:extLst>
          </p:cNvPr>
          <p:cNvSpPr/>
          <p:nvPr/>
        </p:nvSpPr>
        <p:spPr>
          <a:xfrm>
            <a:off x="63790" y="3599783"/>
            <a:ext cx="1746632" cy="425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  <a:tab pos="2513965" algn="l"/>
              </a:tabLst>
            </a:pPr>
            <a:r>
              <a:rPr lang="en-US" spc="15" dirty="0">
                <a:latin typeface="Times New Roman"/>
                <a:cs typeface="Times New Roman"/>
              </a:rPr>
              <a:t>Neutral Current</a:t>
            </a:r>
            <a:r>
              <a:rPr lang="en-US" spc="5" dirty="0">
                <a:latin typeface="Times New Roman"/>
                <a:cs typeface="Times New Roman"/>
              </a:rPr>
              <a:t>: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2C0FA79-C42C-7D4F-8DDF-5451DC4CB69E}"/>
                  </a:ext>
                </a:extLst>
              </p:cNvPr>
              <p:cNvSpPr/>
              <p:nvPr/>
            </p:nvSpPr>
            <p:spPr>
              <a:xfrm>
                <a:off x="218922" y="3959307"/>
                <a:ext cx="458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2C0FA79-C42C-7D4F-8DDF-5451DC4CB6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22" y="3959307"/>
                <a:ext cx="45820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63205AC5-C096-F244-A4BA-C477D9A3DA88}"/>
              </a:ext>
            </a:extLst>
          </p:cNvPr>
          <p:cNvSpPr/>
          <p:nvPr/>
        </p:nvSpPr>
        <p:spPr>
          <a:xfrm>
            <a:off x="95529" y="4368288"/>
            <a:ext cx="1624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buClr>
                <a:srgbClr val="0000FF"/>
              </a:buClr>
              <a:buSzPct val="90000"/>
              <a:tabLst>
                <a:tab pos="252729" algn="l"/>
              </a:tabLst>
            </a:pP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Load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lang="en-US" spc="-20" dirty="0">
                <a:solidFill>
                  <a:srgbClr val="FF0000"/>
                </a:solidFill>
                <a:latin typeface="Times New Roman"/>
                <a:cs typeface="Times New Roman"/>
              </a:rPr>
              <a:t>lt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g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US" spc="25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8C68FA2-2C3E-3648-96DD-391332DB79E8}"/>
                  </a:ext>
                </a:extLst>
              </p:cNvPr>
              <p:cNvSpPr/>
              <p:nvPr/>
            </p:nvSpPr>
            <p:spPr>
              <a:xfrm>
                <a:off x="98196" y="4719114"/>
                <a:ext cx="16170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𝑨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𝑵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,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𝑩𝑵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,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𝑪𝑵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8C68FA2-2C3E-3648-96DD-391332DB79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96" y="4719114"/>
                <a:ext cx="161704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78FD796-0B02-D246-B46A-65C3E899AC4A}"/>
                  </a:ext>
                </a:extLst>
              </p:cNvPr>
              <p:cNvSpPr/>
              <p:nvPr/>
            </p:nvSpPr>
            <p:spPr>
              <a:xfrm>
                <a:off x="4688569" y="5144895"/>
                <a:ext cx="1164037" cy="656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𝑩𝑵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78FD796-0B02-D246-B46A-65C3E899A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569" y="5144895"/>
                <a:ext cx="1164037" cy="6562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5126810-9B68-C143-94E3-8C81DC485695}"/>
                  </a:ext>
                </a:extLst>
              </p:cNvPr>
              <p:cNvSpPr/>
              <p:nvPr/>
            </p:nvSpPr>
            <p:spPr>
              <a:xfrm>
                <a:off x="6406333" y="5166468"/>
                <a:ext cx="1130374" cy="656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𝑪𝑵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5126810-9B68-C143-94E3-8C81DC485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333" y="5166468"/>
                <a:ext cx="1130374" cy="65620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20BC177C-81D4-9741-A4E1-5F1757B92382}"/>
              </a:ext>
            </a:extLst>
          </p:cNvPr>
          <p:cNvSpPr/>
          <p:nvPr/>
        </p:nvSpPr>
        <p:spPr>
          <a:xfrm>
            <a:off x="3316562" y="4768861"/>
            <a:ext cx="4192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5" dirty="0">
                <a:latin typeface="Times New Roman"/>
                <a:cs typeface="Times New Roman"/>
              </a:rPr>
              <a:t>The Phase and Load Currents are given by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DDB913-F287-6449-A46B-0FEAD13742F4}"/>
              </a:ext>
            </a:extLst>
          </p:cNvPr>
          <p:cNvSpPr/>
          <p:nvPr/>
        </p:nvSpPr>
        <p:spPr>
          <a:xfrm>
            <a:off x="3237407" y="5850948"/>
            <a:ext cx="3369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090">
              <a:lnSpc>
                <a:spcPct val="100000"/>
              </a:lnSpc>
              <a:spcBef>
                <a:spcPts val="330"/>
              </a:spcBef>
            </a:pPr>
            <a:r>
              <a:rPr lang="en-US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The Neutra</a:t>
            </a:r>
            <a:r>
              <a:rPr lang="en-US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n-US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cur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en-US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en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t is</a:t>
            </a:r>
            <a:r>
              <a:rPr lang="en-US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given by</a:t>
            </a:r>
            <a:r>
              <a:rPr lang="en-US" spc="-5" dirty="0">
                <a:solidFill>
                  <a:srgbClr val="0000FF"/>
                </a:solidFill>
                <a:latin typeface="Times New Roman"/>
                <a:cs typeface="Times New Roman"/>
              </a:rPr>
              <a:t>:</a:t>
            </a:r>
            <a:endParaRPr lang="en-US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6ACC7F0-07A8-BC44-939F-9C4972A50E39}"/>
                  </a:ext>
                </a:extLst>
              </p:cNvPr>
              <p:cNvSpPr/>
              <p:nvPr/>
            </p:nvSpPr>
            <p:spPr>
              <a:xfrm>
                <a:off x="3305449" y="6285561"/>
                <a:ext cx="274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𝒏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=−</m:t>
                      </m:r>
                      <m:d>
                        <m:d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𝒂</m:t>
                              </m:r>
                            </m:sub>
                          </m:s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𝒃</m:t>
                              </m:r>
                            </m:sub>
                          </m:s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6ACC7F0-07A8-BC44-939F-9C4972A50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449" y="6285561"/>
                <a:ext cx="274543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094275A-8DF5-6644-8A0F-C456419E06F0}"/>
                  </a:ext>
                </a:extLst>
              </p:cNvPr>
              <p:cNvSpPr/>
              <p:nvPr/>
            </p:nvSpPr>
            <p:spPr>
              <a:xfrm>
                <a:off x="-21997" y="5843176"/>
                <a:ext cx="1857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094275A-8DF5-6644-8A0F-C456419E06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997" y="5843176"/>
                <a:ext cx="185743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6E145B9-61F9-2A44-8040-98C471655F40}"/>
                  </a:ext>
                </a:extLst>
              </p:cNvPr>
              <p:cNvSpPr/>
              <p:nvPr/>
            </p:nvSpPr>
            <p:spPr>
              <a:xfrm>
                <a:off x="-24948" y="6245428"/>
                <a:ext cx="24358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𝑨𝑵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𝑩𝑵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𝑪𝑵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6E145B9-61F9-2A44-8040-98C471655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948" y="6245428"/>
                <a:ext cx="2435860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9058E38-7D21-454F-B9B9-8EEC8937FA39}"/>
                  </a:ext>
                </a:extLst>
              </p:cNvPr>
              <p:cNvSpPr/>
              <p:nvPr/>
            </p:nvSpPr>
            <p:spPr>
              <a:xfrm>
                <a:off x="17516" y="5443551"/>
                <a:ext cx="2273828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𝒂𝒏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𝒃𝒏</m:t>
                          </m:r>
                        </m:sub>
                      </m:sSub>
                      <m:r>
                        <a:rPr lang="en-US" b="0" i="0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sz="1600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1600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sz="1600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𝒄𝒏</m:t>
                          </m:r>
                        </m:sub>
                      </m:sSub>
                      <m:r>
                        <a:rPr lang="en-US" sz="1600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1600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9058E38-7D21-454F-B9B9-8EEC8937FA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6" y="5443551"/>
                <a:ext cx="2273828" cy="362984"/>
              </a:xfrm>
              <a:prstGeom prst="rect">
                <a:avLst/>
              </a:prstGeom>
              <a:blipFill>
                <a:blip r:embed="rId14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DDA319D9-BD40-7D45-937D-5417750393F7}"/>
              </a:ext>
            </a:extLst>
          </p:cNvPr>
          <p:cNvSpPr/>
          <p:nvPr/>
        </p:nvSpPr>
        <p:spPr>
          <a:xfrm>
            <a:off x="33403" y="5056166"/>
            <a:ext cx="1997983" cy="425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  <a:tab pos="2513965" algn="l"/>
              </a:tabLst>
            </a:pPr>
            <a:r>
              <a:rPr lang="en-US" spc="15" dirty="0">
                <a:latin typeface="Times New Roman"/>
                <a:cs typeface="Times New Roman"/>
              </a:rPr>
              <a:t>You can show that: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AEF92F0-EE2A-8D41-9476-AA71754EBC7B}"/>
              </a:ext>
            </a:extLst>
          </p:cNvPr>
          <p:cNvGrpSpPr/>
          <p:nvPr/>
        </p:nvGrpSpPr>
        <p:grpSpPr>
          <a:xfrm>
            <a:off x="4718320" y="2507880"/>
            <a:ext cx="2083680" cy="57240"/>
            <a:chOff x="4718320" y="2507880"/>
            <a:chExt cx="2083680" cy="5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B68EC49-CF43-514F-B2E4-9A8D643DA4E5}"/>
                    </a:ext>
                  </a:extLst>
                </p14:cNvPr>
                <p14:cNvContentPartPr/>
                <p14:nvPr/>
              </p14:nvContentPartPr>
              <p14:xfrm>
                <a:off x="6727480" y="2520480"/>
                <a:ext cx="7452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B68EC49-CF43-514F-B2E4-9A8D643DA4E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709480" y="2502840"/>
                  <a:ext cx="110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E631317-A44A-F944-8402-BDC930BB1D1C}"/>
                    </a:ext>
                  </a:extLst>
                </p14:cNvPr>
                <p14:cNvContentPartPr/>
                <p14:nvPr/>
              </p14:nvContentPartPr>
              <p14:xfrm>
                <a:off x="6464320" y="2507880"/>
                <a:ext cx="8892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E631317-A44A-F944-8402-BDC930BB1D1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46320" y="2490240"/>
                  <a:ext cx="1245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DB1A3FC-D580-5444-BAA0-1D7F2C2AA54C}"/>
                    </a:ext>
                  </a:extLst>
                </p14:cNvPr>
                <p14:cNvContentPartPr/>
                <p14:nvPr/>
              </p14:nvContentPartPr>
              <p14:xfrm>
                <a:off x="6194320" y="2517600"/>
                <a:ext cx="9864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DB1A3FC-D580-5444-BAA0-1D7F2C2AA54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176680" y="2499960"/>
                  <a:ext cx="1342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0165508-D4F7-0047-A136-D0A587F0D4CC}"/>
                    </a:ext>
                  </a:extLst>
                </p14:cNvPr>
                <p14:cNvContentPartPr/>
                <p14:nvPr/>
              </p14:nvContentPartPr>
              <p14:xfrm>
                <a:off x="5941960" y="2547840"/>
                <a:ext cx="72360" cy="17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0165508-D4F7-0047-A136-D0A587F0D4C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924320" y="2529840"/>
                  <a:ext cx="1080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E6D4E27-D74F-7B4E-8362-3EC2C1CC55AC}"/>
                    </a:ext>
                  </a:extLst>
                </p14:cNvPr>
                <p14:cNvContentPartPr/>
                <p14:nvPr/>
              </p14:nvContentPartPr>
              <p14:xfrm>
                <a:off x="5915680" y="2527680"/>
                <a:ext cx="7992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E6D4E27-D74F-7B4E-8362-3EC2C1CC55A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898040" y="2509680"/>
                  <a:ext cx="1155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95E7DF9-E336-204F-8DA8-484ECE7C7999}"/>
                    </a:ext>
                  </a:extLst>
                </p14:cNvPr>
                <p14:cNvContentPartPr/>
                <p14:nvPr/>
              </p14:nvContentPartPr>
              <p14:xfrm>
                <a:off x="5551360" y="2524440"/>
                <a:ext cx="179640" cy="15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95E7DF9-E336-204F-8DA8-484ECE7C799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533720" y="2506440"/>
                  <a:ext cx="2152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F2957B3-791A-E54E-9923-4C2A06F7C938}"/>
                    </a:ext>
                  </a:extLst>
                </p14:cNvPr>
                <p14:cNvContentPartPr/>
                <p14:nvPr/>
              </p14:nvContentPartPr>
              <p14:xfrm>
                <a:off x="5260120" y="2526600"/>
                <a:ext cx="104400" cy="6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F2957B3-791A-E54E-9923-4C2A06F7C93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242480" y="2508600"/>
                  <a:ext cx="1400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05D9A70-9691-AE48-AF30-2A97FA3C26BE}"/>
                    </a:ext>
                  </a:extLst>
                </p14:cNvPr>
                <p14:cNvContentPartPr/>
                <p14:nvPr/>
              </p14:nvContentPartPr>
              <p14:xfrm>
                <a:off x="4964200" y="2514720"/>
                <a:ext cx="10404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05D9A70-9691-AE48-AF30-2A97FA3C26B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946200" y="2496720"/>
                  <a:ext cx="139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6EAD7BB-13AB-F64C-AF5F-94252B969264}"/>
                    </a:ext>
                  </a:extLst>
                </p14:cNvPr>
                <p14:cNvContentPartPr/>
                <p14:nvPr/>
              </p14:nvContentPartPr>
              <p14:xfrm>
                <a:off x="4718320" y="2514720"/>
                <a:ext cx="84960" cy="3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6EAD7BB-13AB-F64C-AF5F-94252B96926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700320" y="2496720"/>
                  <a:ext cx="120600" cy="3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F38FEB-00C6-F544-B320-83DC1980E8A3}"/>
                  </a:ext>
                </a:extLst>
              </p14:cNvPr>
              <p14:cNvContentPartPr/>
              <p14:nvPr/>
            </p14:nvContentPartPr>
            <p14:xfrm>
              <a:off x="4567840" y="2412120"/>
              <a:ext cx="13320" cy="1191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F38FEB-00C6-F544-B320-83DC1980E8A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550200" y="2394480"/>
                <a:ext cx="48960" cy="15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9895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469" y="152400"/>
            <a:ext cx="89890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14830">
              <a:lnSpc>
                <a:spcPct val="100000"/>
              </a:lnSpc>
            </a:pPr>
            <a:r>
              <a:rPr lang="en-US" dirty="0"/>
              <a:t>1) </a:t>
            </a:r>
            <a:r>
              <a:rPr dirty="0"/>
              <a:t>B</a:t>
            </a:r>
            <a:r>
              <a:rPr spc="-20" dirty="0"/>
              <a:t>al</a:t>
            </a:r>
            <a:r>
              <a:rPr spc="-5" dirty="0"/>
              <a:t>a</a:t>
            </a:r>
            <a:r>
              <a:rPr dirty="0"/>
              <a:t>n</a:t>
            </a:r>
            <a:r>
              <a:rPr spc="-20" dirty="0"/>
              <a:t>c</a:t>
            </a:r>
            <a:r>
              <a:rPr spc="-30" dirty="0"/>
              <a:t>e</a:t>
            </a:r>
            <a:r>
              <a:rPr dirty="0"/>
              <a:t>d </a:t>
            </a:r>
            <a:r>
              <a:rPr lang="en-US" spc="-40" dirty="0"/>
              <a:t>Why</a:t>
            </a:r>
            <a:r>
              <a:rPr spc="-15" dirty="0"/>
              <a:t>-</a:t>
            </a:r>
            <a:r>
              <a:rPr lang="en-US" spc="-15" dirty="0"/>
              <a:t>why</a:t>
            </a:r>
            <a:r>
              <a:rPr spc="-5" dirty="0"/>
              <a:t> </a:t>
            </a:r>
            <a:r>
              <a:rPr spc="-30" dirty="0"/>
              <a:t>C</a:t>
            </a:r>
            <a:r>
              <a:rPr spc="-5" dirty="0"/>
              <a:t>o</a:t>
            </a:r>
            <a:r>
              <a:rPr dirty="0"/>
              <a:t>n</a:t>
            </a:r>
            <a:r>
              <a:rPr spc="-10" dirty="0"/>
              <a:t>n</a:t>
            </a:r>
            <a:r>
              <a:rPr spc="-20" dirty="0"/>
              <a:t>e</a:t>
            </a:r>
            <a:r>
              <a:rPr spc="-5" dirty="0"/>
              <a:t>ction</a:t>
            </a:r>
          </a:p>
        </p:txBody>
      </p:sp>
      <p:sp>
        <p:nvSpPr>
          <p:cNvPr id="219" name="object 219"/>
          <p:cNvSpPr/>
          <p:nvPr/>
        </p:nvSpPr>
        <p:spPr>
          <a:xfrm>
            <a:off x="457200" y="38214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 txBox="1"/>
          <p:nvPr/>
        </p:nvSpPr>
        <p:spPr>
          <a:xfrm>
            <a:off x="77469" y="626201"/>
            <a:ext cx="7626984" cy="351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</a:tabLst>
            </a:pP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Bo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h t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s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ource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loa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d 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wye-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connecte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d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d.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338BC-FA80-DE40-ADE1-63B6C8C61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837" y="977259"/>
            <a:ext cx="4684021" cy="34631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36397A-9BBC-A349-9103-197C807FB605}"/>
              </a:ext>
            </a:extLst>
          </p:cNvPr>
          <p:cNvSpPr/>
          <p:nvPr/>
        </p:nvSpPr>
        <p:spPr>
          <a:xfrm>
            <a:off x="95529" y="2209417"/>
            <a:ext cx="3933128" cy="425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  <a:tab pos="2513965" algn="l"/>
              </a:tabLst>
            </a:pPr>
            <a:r>
              <a:rPr lang="en-US" spc="15" dirty="0">
                <a:latin typeface="Times New Roman"/>
                <a:cs typeface="Times New Roman"/>
              </a:rPr>
              <a:t>Recall the phase voltages are given by</a:t>
            </a:r>
            <a:r>
              <a:rPr lang="en-US" spc="5" dirty="0">
                <a:latin typeface="Times New Roman"/>
                <a:cs typeface="Times New Roman"/>
              </a:rPr>
              <a:t>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BDD750-F2EB-AC42-97F7-7D8A70EE0669}"/>
              </a:ext>
            </a:extLst>
          </p:cNvPr>
          <p:cNvSpPr/>
          <p:nvPr/>
        </p:nvSpPr>
        <p:spPr>
          <a:xfrm>
            <a:off x="74400" y="1181785"/>
            <a:ext cx="4017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buClr>
                <a:srgbClr val="0000FF"/>
              </a:buClr>
              <a:buSzPct val="90000"/>
              <a:tabLst>
                <a:tab pos="252729" algn="l"/>
              </a:tabLst>
            </a:pP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What about the LINE to LINE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lang="en-US" spc="-20" dirty="0">
                <a:solidFill>
                  <a:srgbClr val="FF0000"/>
                </a:solidFill>
                <a:latin typeface="Times New Roman"/>
                <a:cs typeface="Times New Roman"/>
              </a:rPr>
              <a:t>lt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g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US" spc="25" dirty="0">
                <a:solidFill>
                  <a:srgbClr val="FF0000"/>
                </a:solidFill>
                <a:latin typeface="Times New Roman"/>
                <a:cs typeface="Times New Roman"/>
              </a:rPr>
              <a:t>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F8AB80D-451F-A844-A388-46B2C1C59EA0}"/>
                  </a:ext>
                </a:extLst>
              </p:cNvPr>
              <p:cNvSpPr/>
              <p:nvPr/>
            </p:nvSpPr>
            <p:spPr>
              <a:xfrm>
                <a:off x="184757" y="1589147"/>
                <a:ext cx="15147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</m:t>
                        </m:r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𝒄</m:t>
                        </m:r>
                      </m:sub>
                    </m:sSub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, </m:t>
                    </m:r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</m:t>
                        </m:r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</m:t>
                        </m:r>
                      </m:sub>
                    </m:sSub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en-US" spc="-1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𝒃𝒄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F8AB80D-451F-A844-A388-46B2C1C59E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7" y="1589147"/>
                <a:ext cx="1514710" cy="369332"/>
              </a:xfrm>
              <a:prstGeom prst="rect">
                <a:avLst/>
              </a:prstGeom>
              <a:blipFill>
                <a:blip r:embed="rId4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20BC177C-81D4-9741-A4E1-5F1757B92382}"/>
              </a:ext>
            </a:extLst>
          </p:cNvPr>
          <p:cNvSpPr/>
          <p:nvPr/>
        </p:nvSpPr>
        <p:spPr>
          <a:xfrm>
            <a:off x="3910252" y="5321963"/>
            <a:ext cx="3790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5" dirty="0">
                <a:latin typeface="Times New Roman"/>
                <a:cs typeface="Times New Roman"/>
              </a:rPr>
              <a:t>The Line voltages also add up to zero: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A319D9-BD40-7D45-937D-5417750393F7}"/>
              </a:ext>
            </a:extLst>
          </p:cNvPr>
          <p:cNvSpPr/>
          <p:nvPr/>
        </p:nvSpPr>
        <p:spPr>
          <a:xfrm>
            <a:off x="6906" y="3899824"/>
            <a:ext cx="3574494" cy="79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  <a:tab pos="2513965" algn="l"/>
              </a:tabLst>
            </a:pPr>
            <a:r>
              <a:rPr lang="en-US" spc="15" dirty="0">
                <a:latin typeface="Times New Roman"/>
                <a:cs typeface="Times New Roman"/>
              </a:rPr>
              <a:t>You can show that the line voltages are given by: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854714E-5069-8747-83D2-CD9814131C17}"/>
                  </a:ext>
                </a:extLst>
              </p:cNvPr>
              <p:cNvSpPr/>
              <p:nvPr/>
            </p:nvSpPr>
            <p:spPr>
              <a:xfrm>
                <a:off x="321642" y="2652779"/>
                <a:ext cx="1622752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𝒂𝒏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b>
                        <m:sSubPr>
                          <m:ctrlPr>
                            <a:rPr lang="en-US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𝑉</m:t>
                          </m:r>
                        </m:e>
                        <m:sub>
                          <m:r>
                            <a:rPr lang="en-US" b="0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𝑝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1" i="1" spc="5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∠</m:t>
                      </m:r>
                      <m:sSup>
                        <m:sSupPr>
                          <m:ctrl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0</m:t>
                          </m:r>
                        </m:e>
                        <m: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b="1" i="1" spc="5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cs typeface="Times New Roman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854714E-5069-8747-83D2-CD9814131C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42" y="2652779"/>
                <a:ext cx="1622752" cy="394210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33A12A2-C3D8-9146-878B-9A7EC868A49D}"/>
                  </a:ext>
                </a:extLst>
              </p:cNvPr>
              <p:cNvSpPr/>
              <p:nvPr/>
            </p:nvSpPr>
            <p:spPr>
              <a:xfrm>
                <a:off x="321642" y="3012370"/>
                <a:ext cx="2072234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𝒏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b>
                        <m:sSubPr>
                          <m:ctrlPr>
                            <a:rPr lang="en-US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𝑉</m:t>
                          </m:r>
                        </m:e>
                        <m:sub>
                          <m:r>
                            <a:rPr lang="en-US" b="0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𝑝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1" i="1" spc="5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∠</m:t>
                      </m:r>
                      <m:sSup>
                        <m:sSupPr>
                          <m:ctrl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𝟏𝟐</m:t>
                          </m:r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0</m:t>
                          </m:r>
                        </m:e>
                        <m: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33A12A2-C3D8-9146-878B-9A7EC868A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42" y="3012370"/>
                <a:ext cx="2072234" cy="394210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AA36B16-9D24-FF40-92F0-BAB99B42C672}"/>
                  </a:ext>
                </a:extLst>
              </p:cNvPr>
              <p:cNvSpPr/>
              <p:nvPr/>
            </p:nvSpPr>
            <p:spPr>
              <a:xfrm>
                <a:off x="321642" y="3384041"/>
                <a:ext cx="2054601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𝒏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b>
                        <m:sSubPr>
                          <m:ctrlPr>
                            <a:rPr lang="en-US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𝑉</m:t>
                          </m:r>
                        </m:e>
                        <m:sub>
                          <m:r>
                            <a:rPr lang="en-US" b="0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𝑝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1" i="1" spc="5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∠</m:t>
                      </m:r>
                      <m:sSup>
                        <m:sSupPr>
                          <m:ctrl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𝟐𝟒</m:t>
                          </m:r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0</m:t>
                          </m:r>
                        </m:e>
                        <m: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AA36B16-9D24-FF40-92F0-BAB99B42C6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42" y="3384041"/>
                <a:ext cx="2054601" cy="3942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5C338AE-1E46-614C-BDC3-757F76C588A9}"/>
                  </a:ext>
                </a:extLst>
              </p:cNvPr>
              <p:cNvSpPr/>
              <p:nvPr/>
            </p:nvSpPr>
            <p:spPr>
              <a:xfrm>
                <a:off x="95529" y="4803484"/>
                <a:ext cx="3261919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</m:t>
                        </m:r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</m:t>
                        </m:r>
                      </m:sub>
                    </m:sSub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</m:t>
                        </m:r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𝒏</m:t>
                        </m:r>
                      </m:sub>
                    </m:sSub>
                    <m:r>
                      <a:rPr lang="en-US" b="0" i="0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−</m:t>
                    </m:r>
                    <m:sSub>
                      <m:sSubPr>
                        <m:ctrlP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</m:t>
                        </m:r>
                        <m: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𝒏</m:t>
                        </m:r>
                      </m:sub>
                    </m:sSub>
                    <m:r>
                      <a:rPr lang="en-US" sz="1600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radPr>
                      <m:deg/>
                      <m:e>
                        <m: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spc="5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𝑉</m:t>
                        </m:r>
                      </m:e>
                      <m:sub>
                        <m: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𝑝</m:t>
                        </m:r>
                      </m:sub>
                    </m:sSub>
                    <m:r>
                      <m:rPr>
                        <m:nor/>
                      </m:rP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∠</m:t>
                    </m:r>
                    <m:sSup>
                      <m:sSupPr>
                        <m:ctrlP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𝟑</m:t>
                        </m:r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0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𝑜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5C338AE-1E46-614C-BDC3-757F76C588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29" y="4803484"/>
                <a:ext cx="3261919" cy="390748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956F543-0A1B-5349-BB15-82E7D0BD0799}"/>
                  </a:ext>
                </a:extLst>
              </p:cNvPr>
              <p:cNvSpPr/>
              <p:nvPr/>
            </p:nvSpPr>
            <p:spPr>
              <a:xfrm>
                <a:off x="74400" y="5268853"/>
                <a:ext cx="3408434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𝒃𝒄</m:t>
                        </m:r>
                      </m:sub>
                    </m:sSub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</m:t>
                        </m:r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𝒏</m:t>
                        </m:r>
                      </m:sub>
                    </m:sSub>
                    <m:r>
                      <a:rPr lang="en-US" b="0" i="0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−</m:t>
                    </m:r>
                    <m:sSub>
                      <m:sSubPr>
                        <m:ctrlP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𝒄</m:t>
                        </m:r>
                        <m: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𝒏</m:t>
                        </m:r>
                      </m:sub>
                    </m:sSub>
                    <m:r>
                      <a:rPr lang="en-US" sz="1600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radPr>
                      <m:deg/>
                      <m:e>
                        <m: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spc="5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𝑉</m:t>
                        </m:r>
                      </m:e>
                      <m:sub>
                        <m: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𝑝</m:t>
                        </m:r>
                      </m:sub>
                    </m:sSub>
                    <m:r>
                      <m:rPr>
                        <m:nor/>
                      </m:rP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∠</m:t>
                    </m:r>
                    <m:sSup>
                      <m:sSupPr>
                        <m:ctrlP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−</m:t>
                        </m:r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𝟗𝟎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𝑜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956F543-0A1B-5349-BB15-82E7D0BD07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" y="5268853"/>
                <a:ext cx="3408434" cy="390748"/>
              </a:xfrm>
              <a:prstGeom prst="rect">
                <a:avLst/>
              </a:prstGeom>
              <a:blipFill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3B90F2B-A345-FC45-8F1D-4E395CD77AD7}"/>
                  </a:ext>
                </a:extLst>
              </p:cNvPr>
              <p:cNvSpPr/>
              <p:nvPr/>
            </p:nvSpPr>
            <p:spPr>
              <a:xfrm>
                <a:off x="95529" y="5765991"/>
                <a:ext cx="3548536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𝒄</m:t>
                        </m:r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</m:t>
                        </m:r>
                      </m:sub>
                    </m:sSub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𝒄</m:t>
                        </m:r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𝒏</m:t>
                        </m:r>
                      </m:sub>
                    </m:sSub>
                    <m:r>
                      <a:rPr lang="en-US" b="0" i="0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−</m:t>
                    </m:r>
                    <m:sSub>
                      <m:sSubPr>
                        <m:ctrlP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𝒂𝒏</m:t>
                        </m:r>
                      </m:sub>
                    </m:sSub>
                    <m:r>
                      <a:rPr lang="en-US" sz="1600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radPr>
                      <m:deg/>
                      <m:e>
                        <m: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spc="5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𝑉</m:t>
                        </m:r>
                      </m:e>
                      <m:sub>
                        <m: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𝑝</m:t>
                        </m:r>
                      </m:sub>
                    </m:sSub>
                    <m:r>
                      <m:rPr>
                        <m:nor/>
                      </m:rP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∠</m:t>
                    </m:r>
                    <m:sSup>
                      <m:sSupPr>
                        <m:ctrlP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−</m:t>
                        </m:r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𝟐𝟏𝟎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𝑜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3B90F2B-A345-FC45-8F1D-4E395CD77A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29" y="5765991"/>
                <a:ext cx="3548536" cy="390748"/>
              </a:xfrm>
              <a:prstGeom prst="rect">
                <a:avLst/>
              </a:prstGeom>
              <a:blipFill>
                <a:blip r:embed="rId10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734B96B-0473-4B43-8ACF-D24170DF1AEF}"/>
                  </a:ext>
                </a:extLst>
              </p:cNvPr>
              <p:cNvSpPr/>
              <p:nvPr/>
            </p:nvSpPr>
            <p:spPr>
              <a:xfrm>
                <a:off x="4191000" y="5880741"/>
                <a:ext cx="22947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𝒂𝒃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𝒄𝒂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734B96B-0473-4B43-8ACF-D24170DF1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5880741"/>
                <a:ext cx="229479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BFDB1DEA-5300-B147-8D7E-975386A91869}"/>
              </a:ext>
            </a:extLst>
          </p:cNvPr>
          <p:cNvGrpSpPr/>
          <p:nvPr/>
        </p:nvGrpSpPr>
        <p:grpSpPr>
          <a:xfrm>
            <a:off x="6569440" y="2562600"/>
            <a:ext cx="191520" cy="161280"/>
            <a:chOff x="6569440" y="2562600"/>
            <a:chExt cx="191520" cy="16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9A9AC46-D5B3-2546-B9A3-E555B8AB1E62}"/>
                    </a:ext>
                  </a:extLst>
                </p14:cNvPr>
                <p14:cNvContentPartPr/>
                <p14:nvPr/>
              </p14:nvContentPartPr>
              <p14:xfrm>
                <a:off x="6569440" y="2562600"/>
                <a:ext cx="191520" cy="161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9A9AC46-D5B3-2546-B9A3-E555B8AB1E6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551800" y="2544600"/>
                  <a:ext cx="22716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70118C1-C2A6-FE4B-B4E5-89852A46CCD8}"/>
                    </a:ext>
                  </a:extLst>
                </p14:cNvPr>
                <p14:cNvContentPartPr/>
                <p14:nvPr/>
              </p14:nvContentPartPr>
              <p14:xfrm>
                <a:off x="6569440" y="2609760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70118C1-C2A6-FE4B-B4E5-89852A46CCD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51800" y="259176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96F7C36-4C4D-104A-B3F0-3E4607E74761}"/>
                  </a:ext>
                </a:extLst>
              </p14:cNvPr>
              <p14:cNvContentPartPr/>
              <p14:nvPr/>
            </p14:nvContentPartPr>
            <p14:xfrm>
              <a:off x="6719200" y="2536680"/>
              <a:ext cx="921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96F7C36-4C4D-104A-B3F0-3E4607E7476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683200" y="2501040"/>
                <a:ext cx="1638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788CCBD-4763-C44E-9C18-635DCEC0CAB7}"/>
                  </a:ext>
                </a:extLst>
              </p14:cNvPr>
              <p14:cNvContentPartPr/>
              <p14:nvPr/>
            </p14:nvContentPartPr>
            <p14:xfrm>
              <a:off x="6344440" y="2521920"/>
              <a:ext cx="150480" cy="75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788CCBD-4763-C44E-9C18-635DCEC0CAB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08800" y="2485920"/>
                <a:ext cx="222120" cy="7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01AD725F-369E-044E-9A31-BD340C469685}"/>
              </a:ext>
            </a:extLst>
          </p:cNvPr>
          <p:cNvGrpSpPr/>
          <p:nvPr/>
        </p:nvGrpSpPr>
        <p:grpSpPr>
          <a:xfrm>
            <a:off x="5962840" y="2474400"/>
            <a:ext cx="175320" cy="42480"/>
            <a:chOff x="5962840" y="2474400"/>
            <a:chExt cx="175320" cy="4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4760FD8-0932-934A-AA16-2250F511AA63}"/>
                    </a:ext>
                  </a:extLst>
                </p14:cNvPr>
                <p14:cNvContentPartPr/>
                <p14:nvPr/>
              </p14:nvContentPartPr>
              <p14:xfrm>
                <a:off x="5997760" y="2474400"/>
                <a:ext cx="14040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4760FD8-0932-934A-AA16-2250F511AA6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61760" y="2438760"/>
                  <a:ext cx="2120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060F2B1-3A1C-5649-BCAB-9F4A55761EAB}"/>
                    </a:ext>
                  </a:extLst>
                </p14:cNvPr>
                <p14:cNvContentPartPr/>
                <p14:nvPr/>
              </p14:nvContentPartPr>
              <p14:xfrm>
                <a:off x="5962840" y="2516520"/>
                <a:ext cx="1011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060F2B1-3A1C-5649-BCAB-9F4A55761EA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26840" y="2480880"/>
                  <a:ext cx="1728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C12ECAA-99B7-7045-97FF-3E1281101EAE}"/>
                  </a:ext>
                </a:extLst>
              </p14:cNvPr>
              <p14:cNvContentPartPr/>
              <p14:nvPr/>
            </p14:nvContentPartPr>
            <p14:xfrm>
              <a:off x="5545600" y="2536320"/>
              <a:ext cx="16200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C12ECAA-99B7-7045-97FF-3E1281101EA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509600" y="2500680"/>
                <a:ext cx="23364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952B8BB4-BEFC-2E43-AD18-3EAF963D4BE9}"/>
              </a:ext>
            </a:extLst>
          </p:cNvPr>
          <p:cNvGrpSpPr/>
          <p:nvPr/>
        </p:nvGrpSpPr>
        <p:grpSpPr>
          <a:xfrm>
            <a:off x="4622920" y="2507880"/>
            <a:ext cx="708480" cy="44640"/>
            <a:chOff x="4622920" y="2507880"/>
            <a:chExt cx="708480" cy="4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0E8DB4A-6119-324B-BE8A-559888CE2775}"/>
                    </a:ext>
                  </a:extLst>
                </p14:cNvPr>
                <p14:cNvContentPartPr/>
                <p14:nvPr/>
              </p14:nvContentPartPr>
              <p14:xfrm>
                <a:off x="5170120" y="2552160"/>
                <a:ext cx="16128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0E8DB4A-6119-324B-BE8A-559888CE277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134120" y="2516520"/>
                  <a:ext cx="2329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F2B6E6B-BCB6-A14F-80F6-7746C122B003}"/>
                    </a:ext>
                  </a:extLst>
                </p14:cNvPr>
                <p14:cNvContentPartPr/>
                <p14:nvPr/>
              </p14:nvContentPartPr>
              <p14:xfrm>
                <a:off x="4870240" y="2542440"/>
                <a:ext cx="11700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F2B6E6B-BCB6-A14F-80F6-7746C122B00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834240" y="2506440"/>
                  <a:ext cx="1886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868D996-1BF4-0D4B-8D61-92463074A9AA}"/>
                    </a:ext>
                  </a:extLst>
                </p14:cNvPr>
                <p14:cNvContentPartPr/>
                <p14:nvPr/>
              </p14:nvContentPartPr>
              <p14:xfrm>
                <a:off x="4622920" y="2507880"/>
                <a:ext cx="7128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868D996-1BF4-0D4B-8D61-92463074A9A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587280" y="2471880"/>
                  <a:ext cx="142920" cy="72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60346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469" y="152400"/>
            <a:ext cx="89890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14830">
              <a:lnSpc>
                <a:spcPct val="100000"/>
              </a:lnSpc>
            </a:pPr>
            <a:r>
              <a:rPr lang="en-US" dirty="0"/>
              <a:t>2) </a:t>
            </a:r>
            <a:r>
              <a:rPr dirty="0"/>
              <a:t>B</a:t>
            </a:r>
            <a:r>
              <a:rPr spc="-20" dirty="0"/>
              <a:t>al</a:t>
            </a:r>
            <a:r>
              <a:rPr spc="-5" dirty="0"/>
              <a:t>a</a:t>
            </a:r>
            <a:r>
              <a:rPr dirty="0"/>
              <a:t>n</a:t>
            </a:r>
            <a:r>
              <a:rPr spc="-20" dirty="0"/>
              <a:t>c</a:t>
            </a:r>
            <a:r>
              <a:rPr spc="-30" dirty="0"/>
              <a:t>e</a:t>
            </a:r>
            <a:r>
              <a:rPr dirty="0"/>
              <a:t>d </a:t>
            </a:r>
            <a:r>
              <a:rPr spc="-40" dirty="0"/>
              <a:t>D</a:t>
            </a:r>
            <a:r>
              <a:rPr spc="-15" dirty="0"/>
              <a:t>el</a:t>
            </a:r>
            <a:r>
              <a:rPr spc="-20" dirty="0"/>
              <a:t>ta</a:t>
            </a:r>
            <a:r>
              <a:rPr spc="-15" dirty="0"/>
              <a:t>-</a:t>
            </a:r>
            <a:r>
              <a:rPr lang="en-US" spc="-15" dirty="0"/>
              <a:t>D</a:t>
            </a:r>
            <a:r>
              <a:rPr spc="-30" dirty="0"/>
              <a:t>e</a:t>
            </a:r>
            <a:r>
              <a:rPr spc="-10" dirty="0"/>
              <a:t>l</a:t>
            </a:r>
            <a:r>
              <a:rPr spc="-20" dirty="0"/>
              <a:t>t</a:t>
            </a:r>
            <a:r>
              <a:rPr spc="-15" dirty="0"/>
              <a:t>a</a:t>
            </a:r>
            <a:r>
              <a:rPr spc="-5" dirty="0"/>
              <a:t> </a:t>
            </a:r>
            <a:r>
              <a:rPr spc="-30" dirty="0"/>
              <a:t>C</a:t>
            </a:r>
            <a:r>
              <a:rPr spc="-5" dirty="0"/>
              <a:t>o</a:t>
            </a:r>
            <a:r>
              <a:rPr dirty="0"/>
              <a:t>n</a:t>
            </a:r>
            <a:r>
              <a:rPr spc="-10" dirty="0"/>
              <a:t>n</a:t>
            </a:r>
            <a:r>
              <a:rPr spc="-20" dirty="0"/>
              <a:t>e</a:t>
            </a:r>
            <a:r>
              <a:rPr spc="-5" dirty="0"/>
              <a:t>ction</a:t>
            </a:r>
          </a:p>
        </p:txBody>
      </p:sp>
      <p:sp>
        <p:nvSpPr>
          <p:cNvPr id="219" name="object 219"/>
          <p:cNvSpPr/>
          <p:nvPr/>
        </p:nvSpPr>
        <p:spPr>
          <a:xfrm>
            <a:off x="457200" y="38214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 txBox="1"/>
          <p:nvPr/>
        </p:nvSpPr>
        <p:spPr>
          <a:xfrm>
            <a:off x="77469" y="626201"/>
            <a:ext cx="7626984" cy="351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</a:tabLst>
            </a:pP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Bo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h t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s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ource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loa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d 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ta</a:t>
            </a:r>
            <a:r>
              <a:rPr lang="en-US"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-c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onnecte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d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d.</a:t>
            </a:r>
            <a:endParaRPr sz="2400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B06A70A4-F33E-6242-8E44-C6CAB8C7BC68}"/>
                  </a:ext>
                </a:extLst>
              </p:cNvPr>
              <p:cNvSpPr/>
              <p:nvPr/>
            </p:nvSpPr>
            <p:spPr>
              <a:xfrm>
                <a:off x="1600200" y="4853496"/>
                <a:ext cx="1279901" cy="656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𝑨𝑩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𝑨𝑩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B06A70A4-F33E-6242-8E44-C6CAB8C7BC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853496"/>
                <a:ext cx="1279901" cy="656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2A275F31-1569-F046-BCD7-89AC6E39A4B0}"/>
                  </a:ext>
                </a:extLst>
              </p:cNvPr>
              <p:cNvSpPr/>
              <p:nvPr/>
            </p:nvSpPr>
            <p:spPr>
              <a:xfrm>
                <a:off x="3657600" y="4901758"/>
                <a:ext cx="1267078" cy="656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𝑩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𝑪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𝑩𝑪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2A275F31-1569-F046-BCD7-89AC6E39A4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4901758"/>
                <a:ext cx="1267078" cy="6562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E3874685-7C12-0044-B0B9-4D930271EFFF}"/>
                  </a:ext>
                </a:extLst>
              </p:cNvPr>
              <p:cNvSpPr/>
              <p:nvPr/>
            </p:nvSpPr>
            <p:spPr>
              <a:xfrm>
                <a:off x="5669848" y="4925886"/>
                <a:ext cx="1247841" cy="656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𝑪𝑨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𝑪𝑨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E3874685-7C12-0044-B0B9-4D930271EF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848" y="4925886"/>
                <a:ext cx="1247841" cy="6562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6C246ED5-2913-1F47-85BD-6B0BD79F9927}"/>
                  </a:ext>
                </a:extLst>
              </p:cNvPr>
              <p:cNvSpPr/>
              <p:nvPr/>
            </p:nvSpPr>
            <p:spPr>
              <a:xfrm>
                <a:off x="701040" y="5593081"/>
                <a:ext cx="1759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 </m:t>
                      </m:r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𝑨𝑩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−</m:t>
                      </m:r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𝑪𝑨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6C246ED5-2913-1F47-85BD-6B0BD79F9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5593081"/>
                <a:ext cx="1759904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id="{10804D36-F8C2-3048-89A4-367DCD452591}"/>
                  </a:ext>
                </a:extLst>
              </p:cNvPr>
              <p:cNvSpPr/>
              <p:nvPr/>
            </p:nvSpPr>
            <p:spPr>
              <a:xfrm>
                <a:off x="2994183" y="5539111"/>
                <a:ext cx="17679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 </m:t>
                      </m:r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𝑩𝑪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−</m:t>
                      </m:r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𝑨𝑩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id="{10804D36-F8C2-3048-89A4-367DCD452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183" y="5539111"/>
                <a:ext cx="1767920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3CAF20A3-A332-F64C-BED3-AC103F31126B}"/>
                  </a:ext>
                </a:extLst>
              </p:cNvPr>
              <p:cNvSpPr/>
              <p:nvPr/>
            </p:nvSpPr>
            <p:spPr>
              <a:xfrm>
                <a:off x="5489502" y="5550652"/>
                <a:ext cx="17342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 </m:t>
                      </m:r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𝑪𝑨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−</m:t>
                      </m:r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𝑩𝑪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3CAF20A3-A332-F64C-BED3-AC103F311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502" y="5550652"/>
                <a:ext cx="1734257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5" name="Picture 434">
            <a:extLst>
              <a:ext uri="{FF2B5EF4-FFF2-40B4-BE49-F238E27FC236}">
                <a16:creationId xmlns:a16="http://schemas.microsoft.com/office/drawing/2014/main" id="{7F3E2F85-2CB1-BD4A-BAFD-60F26DC48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590" y="1224399"/>
            <a:ext cx="7317098" cy="3520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object 353">
                <a:extLst>
                  <a:ext uri="{FF2B5EF4-FFF2-40B4-BE49-F238E27FC236}">
                    <a16:creationId xmlns:a16="http://schemas.microsoft.com/office/drawing/2014/main" id="{C9B0E6E2-8240-C54D-BC74-288D9BB358C9}"/>
                  </a:ext>
                </a:extLst>
              </p:cNvPr>
              <p:cNvSpPr txBox="1"/>
              <p:nvPr/>
            </p:nvSpPr>
            <p:spPr>
              <a:xfrm>
                <a:off x="77469" y="1105018"/>
                <a:ext cx="3592971" cy="35105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ts val="2870"/>
                  </a:lnSpc>
                  <a:buClr>
                    <a:srgbClr val="0000FF"/>
                  </a:buClr>
                  <a:tabLst>
                    <a:tab pos="330200" algn="l"/>
                    <a:tab pos="2513965" algn="l"/>
                  </a:tabLst>
                </a:pPr>
                <a:r>
                  <a:rPr lang="en-US" sz="2400" spc="15" dirty="0">
                    <a:latin typeface="Times New Roman"/>
                    <a:cs typeface="Times New Roman"/>
                  </a:rPr>
                  <a:t>Line Currents</a:t>
                </a:r>
                <a:r>
                  <a:rPr lang="en-US" sz="2400" spc="5" dirty="0">
                    <a:latin typeface="Times New Roman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𝑰</m:t>
                        </m:r>
                      </m:e>
                      <m:sub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</m:t>
                        </m:r>
                      </m:sub>
                    </m:sSub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, </m:t>
                    </m:r>
                    <m:sSub>
                      <m:sSubPr>
                        <m:ctrlP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𝑰</m:t>
                        </m:r>
                      </m:e>
                      <m:sub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</m:t>
                        </m:r>
                      </m:sub>
                    </m:sSub>
                    <m:r>
                      <a:rPr lang="en-US" sz="2400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, </m:t>
                    </m:r>
                    <m:sSub>
                      <m:sSubPr>
                        <m:ctrlP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4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𝑰</m:t>
                        </m:r>
                      </m:e>
                      <m:sub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𝒄</m:t>
                        </m:r>
                      </m:sub>
                    </m:sSub>
                  </m:oMath>
                </a14:m>
                <a:endParaRPr sz="2400" b="1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25" name="object 353">
                <a:extLst>
                  <a:ext uri="{FF2B5EF4-FFF2-40B4-BE49-F238E27FC236}">
                    <a16:creationId xmlns:a16="http://schemas.microsoft.com/office/drawing/2014/main" id="{C9B0E6E2-8240-C54D-BC74-288D9BB35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9" y="1105018"/>
                <a:ext cx="3592971" cy="351058"/>
              </a:xfrm>
              <a:prstGeom prst="rect">
                <a:avLst/>
              </a:prstGeom>
              <a:blipFill>
                <a:blip r:embed="rId10"/>
                <a:stretch>
                  <a:fillRect l="-4225" t="-27586" b="-48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6" name="object 353">
                <a:extLst>
                  <a:ext uri="{FF2B5EF4-FFF2-40B4-BE49-F238E27FC236}">
                    <a16:creationId xmlns:a16="http://schemas.microsoft.com/office/drawing/2014/main" id="{62E5ADC5-4E20-934B-B1A6-ABDDA0791E85}"/>
                  </a:ext>
                </a:extLst>
              </p:cNvPr>
              <p:cNvSpPr txBox="1"/>
              <p:nvPr/>
            </p:nvSpPr>
            <p:spPr>
              <a:xfrm>
                <a:off x="4895467" y="1048870"/>
                <a:ext cx="4551673" cy="35105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ts val="2870"/>
                  </a:lnSpc>
                  <a:buClr>
                    <a:srgbClr val="0000FF"/>
                  </a:buClr>
                  <a:tabLst>
                    <a:tab pos="330200" algn="l"/>
                    <a:tab pos="2513965" algn="l"/>
                  </a:tabLst>
                </a:pPr>
                <a:r>
                  <a:rPr lang="en-US" sz="2400" spc="15" dirty="0">
                    <a:latin typeface="Times New Roman"/>
                    <a:cs typeface="Times New Roman"/>
                  </a:rPr>
                  <a:t>Phase Load Currents</a:t>
                </a:r>
                <a:r>
                  <a:rPr lang="en-US" sz="2400" spc="5" dirty="0">
                    <a:latin typeface="Times New Roman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𝑰</m:t>
                        </m:r>
                      </m:e>
                      <m:sub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𝑨𝑩</m:t>
                        </m:r>
                      </m:sub>
                    </m:sSub>
                    <m:r>
                      <a:rPr lang="en-US" sz="2400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, </m:t>
                    </m:r>
                    <m:sSub>
                      <m:sSubPr>
                        <m:ctrlP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𝑰</m:t>
                        </m:r>
                      </m:e>
                      <m:sub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𝑩𝑪</m:t>
                        </m:r>
                      </m:sub>
                    </m:sSub>
                    <m:r>
                      <a:rPr lang="en-US" sz="2400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, </m:t>
                    </m:r>
                    <m:sSub>
                      <m:sSubPr>
                        <m:ctrlP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𝑰</m:t>
                        </m:r>
                      </m:e>
                      <m:sub>
                        <m:r>
                          <a:rPr lang="en-US" sz="24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𝑪𝑨</m:t>
                        </m:r>
                      </m:sub>
                    </m:sSub>
                  </m:oMath>
                </a14:m>
                <a:endParaRPr sz="2400" b="1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26" name="object 353">
                <a:extLst>
                  <a:ext uri="{FF2B5EF4-FFF2-40B4-BE49-F238E27FC236}">
                    <a16:creationId xmlns:a16="http://schemas.microsoft.com/office/drawing/2014/main" id="{62E5ADC5-4E20-934B-B1A6-ABDDA0791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467" y="1048870"/>
                <a:ext cx="4551673" cy="351058"/>
              </a:xfrm>
              <a:prstGeom prst="rect">
                <a:avLst/>
              </a:prstGeom>
              <a:blipFill>
                <a:blip r:embed="rId11"/>
                <a:stretch>
                  <a:fillRect l="-3611" t="-32143" b="-5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7" name="object 403">
            <a:extLst>
              <a:ext uri="{FF2B5EF4-FFF2-40B4-BE49-F238E27FC236}">
                <a16:creationId xmlns:a16="http://schemas.microsoft.com/office/drawing/2014/main" id="{28D1767E-07FF-5344-9528-87D1F050FD75}"/>
              </a:ext>
            </a:extLst>
          </p:cNvPr>
          <p:cNvSpPr txBox="1"/>
          <p:nvPr/>
        </p:nvSpPr>
        <p:spPr>
          <a:xfrm>
            <a:off x="77468" y="6002344"/>
            <a:ext cx="8989059" cy="722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</a:tabLst>
            </a:pPr>
            <a:r>
              <a:rPr lang="en-US"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In balanced three-phase circuits, it can be shown that all line and phase currents add up to zero: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4BE08DDE-ECCF-1A41-9C1E-75149C43F806}"/>
                  </a:ext>
                </a:extLst>
              </p:cNvPr>
              <p:cNvSpPr/>
              <p:nvPr/>
            </p:nvSpPr>
            <p:spPr>
              <a:xfrm>
                <a:off x="3606670" y="6371790"/>
                <a:ext cx="1857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4BE08DDE-ECCF-1A41-9C1E-75149C43F8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670" y="6371790"/>
                <a:ext cx="185743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1C8C2400-7023-0947-8609-7C989BF1C25D}"/>
                  </a:ext>
                </a:extLst>
              </p:cNvPr>
              <p:cNvSpPr/>
              <p:nvPr/>
            </p:nvSpPr>
            <p:spPr>
              <a:xfrm>
                <a:off x="5794337" y="6395898"/>
                <a:ext cx="2246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𝑨𝑩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𝑩𝑪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𝑪𝑨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1C8C2400-7023-0947-8609-7C989BF1C2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37" y="6395898"/>
                <a:ext cx="224670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598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676400" y="228600"/>
            <a:ext cx="89890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0400">
              <a:lnSpc>
                <a:spcPct val="100000"/>
              </a:lnSpc>
            </a:pPr>
            <a:r>
              <a:rPr lang="en-US" spc="-5" dirty="0"/>
              <a:t>3) </a:t>
            </a:r>
            <a:r>
              <a:rPr spc="-5" dirty="0"/>
              <a:t>B</a:t>
            </a:r>
            <a:r>
              <a:rPr spc="-20" dirty="0"/>
              <a:t>a</a:t>
            </a:r>
            <a:r>
              <a:rPr spc="-10" dirty="0"/>
              <a:t>l</a:t>
            </a:r>
            <a:r>
              <a:rPr spc="-30" dirty="0"/>
              <a:t>a</a:t>
            </a:r>
            <a:r>
              <a:rPr dirty="0"/>
              <a:t>n</a:t>
            </a:r>
            <a:r>
              <a:rPr spc="-20" dirty="0"/>
              <a:t>c</a:t>
            </a:r>
            <a:r>
              <a:rPr spc="-30" dirty="0"/>
              <a:t>e</a:t>
            </a:r>
            <a:r>
              <a:rPr dirty="0"/>
              <a:t>d </a:t>
            </a:r>
            <a:r>
              <a:rPr spc="-30" dirty="0"/>
              <a:t>De</a:t>
            </a:r>
            <a:r>
              <a:rPr spc="-10" dirty="0"/>
              <a:t>l</a:t>
            </a:r>
            <a:r>
              <a:rPr spc="-20" dirty="0"/>
              <a:t>ta</a:t>
            </a:r>
            <a:r>
              <a:rPr spc="-15" dirty="0"/>
              <a:t>-</a:t>
            </a:r>
            <a:r>
              <a:rPr lang="en-US" spc="-10" dirty="0"/>
              <a:t>W</a:t>
            </a:r>
            <a:r>
              <a:rPr spc="-25" dirty="0"/>
              <a:t>y</a:t>
            </a:r>
            <a:r>
              <a:rPr spc="-20" dirty="0"/>
              <a:t>e</a:t>
            </a:r>
            <a:r>
              <a:rPr dirty="0"/>
              <a:t> </a:t>
            </a:r>
            <a:r>
              <a:rPr spc="-30" dirty="0"/>
              <a:t>C</a:t>
            </a:r>
            <a:r>
              <a:rPr spc="-10" dirty="0"/>
              <a:t>onn</a:t>
            </a:r>
            <a:r>
              <a:rPr spc="-20" dirty="0"/>
              <a:t>e</a:t>
            </a:r>
            <a:r>
              <a:rPr spc="-5" dirty="0"/>
              <a:t>ction</a:t>
            </a:r>
          </a:p>
        </p:txBody>
      </p:sp>
      <p:pic>
        <p:nvPicPr>
          <p:cNvPr id="349" name="Picture 348">
            <a:extLst>
              <a:ext uri="{FF2B5EF4-FFF2-40B4-BE49-F238E27FC236}">
                <a16:creationId xmlns:a16="http://schemas.microsoft.com/office/drawing/2014/main" id="{16740EB1-8091-3241-B78E-1A2F6FDD5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5295379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54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609600" y="-1"/>
            <a:ext cx="7772400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lang="en-US" sz="3200" b="1" dirty="0"/>
              <a:t>Lecture Objectives</a:t>
            </a:r>
            <a:endParaRPr sz="3200" b="1" dirty="0"/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965200" y="1041400"/>
            <a:ext cx="7207250" cy="411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>
              <a:buSzTx/>
              <a:buNone/>
            </a:pPr>
            <a:endParaRPr sz="1400" i="1" dirty="0"/>
          </a:p>
          <a:p>
            <a:pPr marL="0" lvl="0" indent="0" algn="l">
              <a:buNone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The lecture today will focus on:</a:t>
            </a:r>
          </a:p>
          <a:p>
            <a:pPr marL="0" lvl="0" indent="0" algn="l">
              <a:buNone/>
            </a:pPr>
            <a:endParaRPr lang="en-US" sz="2000" dirty="0">
              <a:effectLst>
                <a:outerShdw blurRad="12700" dist="25400" dir="2700000" rotWithShape="0">
                  <a:srgbClr val="DDDDDD"/>
                </a:outerShdw>
              </a:effectLst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algn="l"/>
            <a:r>
              <a:rPr lang="en-US" sz="2000" dirty="0"/>
              <a:t>Review of the following topics:</a:t>
            </a:r>
          </a:p>
          <a:p>
            <a:pPr lvl="0" algn="l"/>
            <a:endParaRPr lang="en-US" sz="2000" dirty="0"/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       Electrical Quantities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	Basic Resistive Circuit Analysis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	Advanced Circuit Analysis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	RC and RL circuits (DC + Transients)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        AC Phasor Analysis Technique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	Power Calculations &amp; Power Factor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        Introduction to three-phase circuits (Lecture #22)</a:t>
            </a:r>
            <a:endParaRPr lang="en-US" sz="2000" dirty="0">
              <a:solidFill>
                <a:srgbClr val="FF0000"/>
              </a:solidFill>
            </a:endParaRPr>
          </a:p>
          <a:p>
            <a:pPr algn="l"/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0DDAD6-FB50-5440-B97A-0ADD2158611B}"/>
              </a:ext>
            </a:extLst>
          </p:cNvPr>
          <p:cNvSpPr/>
          <p:nvPr/>
        </p:nvSpPr>
        <p:spPr>
          <a:xfrm>
            <a:off x="793530" y="5597436"/>
            <a:ext cx="7378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Reviewing all lectures carefully, HW’s, and exams.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Go over all examples carefully and understand them.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Work out random examples from the end of chapter problems and ask if you have questions.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55EB84-7AEC-2E48-83DB-5B25045718DF}"/>
              </a:ext>
            </a:extLst>
          </p:cNvPr>
          <p:cNvSpPr/>
          <p:nvPr/>
        </p:nvSpPr>
        <p:spPr>
          <a:xfrm>
            <a:off x="336137" y="5192152"/>
            <a:ext cx="2317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 Strongly recommend: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99998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415925"/>
            <a:ext cx="89890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0400">
              <a:lnSpc>
                <a:spcPct val="100000"/>
              </a:lnSpc>
            </a:pPr>
            <a:r>
              <a:rPr lang="en-US" spc="-5" dirty="0"/>
              <a:t>3) </a:t>
            </a:r>
            <a:r>
              <a:rPr spc="-5" dirty="0"/>
              <a:t>B</a:t>
            </a:r>
            <a:r>
              <a:rPr spc="-20" dirty="0"/>
              <a:t>a</a:t>
            </a:r>
            <a:r>
              <a:rPr spc="-10" dirty="0"/>
              <a:t>l</a:t>
            </a:r>
            <a:r>
              <a:rPr spc="-30" dirty="0"/>
              <a:t>a</a:t>
            </a:r>
            <a:r>
              <a:rPr dirty="0"/>
              <a:t>n</a:t>
            </a:r>
            <a:r>
              <a:rPr spc="-20" dirty="0"/>
              <a:t>c</a:t>
            </a:r>
            <a:r>
              <a:rPr spc="-30" dirty="0"/>
              <a:t>e</a:t>
            </a:r>
            <a:r>
              <a:rPr dirty="0"/>
              <a:t>d </a:t>
            </a:r>
            <a:r>
              <a:rPr spc="-30" dirty="0"/>
              <a:t>De</a:t>
            </a:r>
            <a:r>
              <a:rPr spc="-10" dirty="0"/>
              <a:t>l</a:t>
            </a:r>
            <a:r>
              <a:rPr spc="-20" dirty="0"/>
              <a:t>ta</a:t>
            </a:r>
            <a:r>
              <a:rPr spc="-15" dirty="0"/>
              <a:t>-</a:t>
            </a:r>
            <a:r>
              <a:rPr lang="en-US" spc="-10" dirty="0"/>
              <a:t>W</a:t>
            </a:r>
            <a:r>
              <a:rPr spc="-25" dirty="0"/>
              <a:t>y</a:t>
            </a:r>
            <a:r>
              <a:rPr spc="-20" dirty="0"/>
              <a:t>e</a:t>
            </a:r>
            <a:r>
              <a:rPr dirty="0"/>
              <a:t> </a:t>
            </a:r>
            <a:r>
              <a:rPr spc="-30" dirty="0"/>
              <a:t>C</a:t>
            </a:r>
            <a:r>
              <a:rPr spc="-10" dirty="0"/>
              <a:t>onn</a:t>
            </a:r>
            <a:r>
              <a:rPr spc="-20" dirty="0"/>
              <a:t>e</a:t>
            </a:r>
            <a:r>
              <a:rPr spc="-5" dirty="0"/>
              <a:t>ction</a:t>
            </a:r>
          </a:p>
        </p:txBody>
      </p:sp>
      <p:sp>
        <p:nvSpPr>
          <p:cNvPr id="347" name="object 347"/>
          <p:cNvSpPr txBox="1"/>
          <p:nvPr/>
        </p:nvSpPr>
        <p:spPr>
          <a:xfrm>
            <a:off x="2057400" y="3864764"/>
            <a:ext cx="638047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8610" marR="5080" indent="-295910">
              <a:lnSpc>
                <a:spcPct val="100000"/>
              </a:lnSpc>
            </a:pPr>
            <a:r>
              <a:rPr sz="1800" spc="-15" dirty="0">
                <a:solidFill>
                  <a:srgbClr val="0000FF"/>
                </a:solidFill>
                <a:latin typeface="Times New Roman"/>
                <a:cs typeface="Times New Roman"/>
              </a:rPr>
              <a:t>Transform</a:t>
            </a: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ing </a:t>
            </a: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the load from </a:t>
            </a:r>
            <a:r>
              <a:rPr lang="en-US"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a Wye load to Delta load</a:t>
            </a:r>
          </a:p>
        </p:txBody>
      </p:sp>
      <p:pic>
        <p:nvPicPr>
          <p:cNvPr id="349" name="Picture 348">
            <a:extLst>
              <a:ext uri="{FF2B5EF4-FFF2-40B4-BE49-F238E27FC236}">
                <a16:creationId xmlns:a16="http://schemas.microsoft.com/office/drawing/2014/main" id="{16740EB1-8091-3241-B78E-1A2F6FDD5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68432"/>
            <a:ext cx="4876800" cy="26667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F18CB9-AB7B-4041-9091-55C9707A2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943" y="4293152"/>
            <a:ext cx="48641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47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469" y="76924"/>
            <a:ext cx="89890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89760">
              <a:lnSpc>
                <a:spcPct val="100000"/>
              </a:lnSpc>
            </a:pPr>
            <a:r>
              <a:rPr lang="en-US" spc="-5" dirty="0"/>
              <a:t>4) </a:t>
            </a:r>
            <a:r>
              <a:rPr spc="-5" dirty="0"/>
              <a:t>B</a:t>
            </a:r>
            <a:r>
              <a:rPr spc="-20" dirty="0"/>
              <a:t>a</a:t>
            </a:r>
            <a:r>
              <a:rPr spc="-10" dirty="0"/>
              <a:t>l</a:t>
            </a:r>
            <a:r>
              <a:rPr spc="-30" dirty="0"/>
              <a:t>a</a:t>
            </a:r>
            <a:r>
              <a:rPr dirty="0"/>
              <a:t>n</a:t>
            </a:r>
            <a:r>
              <a:rPr spc="-20" dirty="0"/>
              <a:t>c</a:t>
            </a:r>
            <a:r>
              <a:rPr spc="-30" dirty="0"/>
              <a:t>e</a:t>
            </a:r>
            <a:r>
              <a:rPr dirty="0"/>
              <a:t>d </a:t>
            </a:r>
            <a:r>
              <a:rPr spc="-35" dirty="0"/>
              <a:t>W</a:t>
            </a:r>
            <a:r>
              <a:rPr spc="-25" dirty="0"/>
              <a:t>y</a:t>
            </a:r>
            <a:r>
              <a:rPr spc="-20" dirty="0"/>
              <a:t>e</a:t>
            </a:r>
            <a:r>
              <a:rPr spc="-10" dirty="0"/>
              <a:t>-</a:t>
            </a:r>
            <a:r>
              <a:rPr lang="en-US" spc="-5" dirty="0"/>
              <a:t>D</a:t>
            </a:r>
            <a:r>
              <a:rPr spc="-15" dirty="0"/>
              <a:t>el</a:t>
            </a:r>
            <a:r>
              <a:rPr spc="-20" dirty="0"/>
              <a:t>t</a:t>
            </a:r>
            <a:r>
              <a:rPr spc="-15" dirty="0"/>
              <a:t>a </a:t>
            </a:r>
            <a:r>
              <a:rPr spc="-30" dirty="0"/>
              <a:t>C</a:t>
            </a:r>
            <a:r>
              <a:rPr spc="-10" dirty="0"/>
              <a:t>on</a:t>
            </a:r>
            <a:r>
              <a:rPr dirty="0"/>
              <a:t>n</a:t>
            </a:r>
            <a:r>
              <a:rPr spc="-30" dirty="0"/>
              <a:t>e</a:t>
            </a:r>
            <a:r>
              <a:rPr spc="-5" dirty="0"/>
              <a:t>cti</a:t>
            </a:r>
            <a:r>
              <a:rPr spc="-10" dirty="0"/>
              <a:t>o</a:t>
            </a:r>
            <a:r>
              <a:rPr dirty="0"/>
              <a:t>n</a:t>
            </a:r>
          </a:p>
        </p:txBody>
      </p:sp>
      <p:sp>
        <p:nvSpPr>
          <p:cNvPr id="314" name="object 314"/>
          <p:cNvSpPr txBox="1"/>
          <p:nvPr/>
        </p:nvSpPr>
        <p:spPr>
          <a:xfrm>
            <a:off x="1134426" y="629837"/>
            <a:ext cx="8456295" cy="351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buSzPct val="83333"/>
              <a:tabLst>
                <a:tab pos="279400" algn="l"/>
              </a:tabLst>
            </a:pP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There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s no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neutral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connecti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on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f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or</a:t>
            </a: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-∆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400" spc="1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te</a:t>
            </a:r>
            <a:r>
              <a:rPr sz="2400" spc="-4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315" name="Picture 314">
            <a:extLst>
              <a:ext uri="{FF2B5EF4-FFF2-40B4-BE49-F238E27FC236}">
                <a16:creationId xmlns:a16="http://schemas.microsoft.com/office/drawing/2014/main" id="{9BD42766-CC44-7140-B0B9-5DFFA030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13552"/>
            <a:ext cx="7601323" cy="383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97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469" y="76924"/>
            <a:ext cx="89890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89760">
              <a:lnSpc>
                <a:spcPct val="100000"/>
              </a:lnSpc>
            </a:pPr>
            <a:r>
              <a:rPr lang="en-US" spc="-5" dirty="0"/>
              <a:t>4) </a:t>
            </a:r>
            <a:r>
              <a:rPr spc="-5" dirty="0"/>
              <a:t>B</a:t>
            </a:r>
            <a:r>
              <a:rPr spc="-20" dirty="0"/>
              <a:t>a</a:t>
            </a:r>
            <a:r>
              <a:rPr spc="-10" dirty="0"/>
              <a:t>l</a:t>
            </a:r>
            <a:r>
              <a:rPr spc="-30" dirty="0"/>
              <a:t>a</a:t>
            </a:r>
            <a:r>
              <a:rPr dirty="0"/>
              <a:t>n</a:t>
            </a:r>
            <a:r>
              <a:rPr spc="-20" dirty="0"/>
              <a:t>c</a:t>
            </a:r>
            <a:r>
              <a:rPr spc="-30" dirty="0"/>
              <a:t>e</a:t>
            </a:r>
            <a:r>
              <a:rPr dirty="0"/>
              <a:t>d </a:t>
            </a:r>
            <a:r>
              <a:rPr spc="-35" dirty="0"/>
              <a:t>W</a:t>
            </a:r>
            <a:r>
              <a:rPr spc="-25" dirty="0"/>
              <a:t>y</a:t>
            </a:r>
            <a:r>
              <a:rPr spc="-20" dirty="0"/>
              <a:t>e</a:t>
            </a:r>
            <a:r>
              <a:rPr spc="-10" dirty="0"/>
              <a:t>-</a:t>
            </a:r>
            <a:r>
              <a:rPr lang="en-US" spc="-5" dirty="0"/>
              <a:t>D</a:t>
            </a:r>
            <a:r>
              <a:rPr spc="-15" dirty="0"/>
              <a:t>el</a:t>
            </a:r>
            <a:r>
              <a:rPr spc="-20" dirty="0"/>
              <a:t>t</a:t>
            </a:r>
            <a:r>
              <a:rPr spc="-15" dirty="0"/>
              <a:t>a </a:t>
            </a:r>
            <a:r>
              <a:rPr spc="-30" dirty="0"/>
              <a:t>C</a:t>
            </a:r>
            <a:r>
              <a:rPr spc="-10" dirty="0"/>
              <a:t>on</a:t>
            </a:r>
            <a:r>
              <a:rPr dirty="0"/>
              <a:t>n</a:t>
            </a:r>
            <a:r>
              <a:rPr spc="-30" dirty="0"/>
              <a:t>e</a:t>
            </a:r>
            <a:r>
              <a:rPr spc="-5" dirty="0"/>
              <a:t>cti</a:t>
            </a:r>
            <a:r>
              <a:rPr spc="-10" dirty="0"/>
              <a:t>o</a:t>
            </a:r>
            <a:r>
              <a:rPr dirty="0"/>
              <a:t>n</a:t>
            </a:r>
          </a:p>
        </p:txBody>
      </p:sp>
      <p:sp>
        <p:nvSpPr>
          <p:cNvPr id="314" name="object 314"/>
          <p:cNvSpPr txBox="1"/>
          <p:nvPr/>
        </p:nvSpPr>
        <p:spPr>
          <a:xfrm>
            <a:off x="1134426" y="629837"/>
            <a:ext cx="8456295" cy="351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buSzPct val="83333"/>
              <a:tabLst>
                <a:tab pos="279400" algn="l"/>
              </a:tabLst>
            </a:pP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There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s no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neutral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connecti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on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f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or</a:t>
            </a:r>
            <a:r>
              <a:rPr sz="24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400" spc="-15" dirty="0">
                <a:solidFill>
                  <a:srgbClr val="0000FF"/>
                </a:solidFill>
                <a:latin typeface="Times New Roman"/>
                <a:cs typeface="Times New Roman"/>
              </a:rPr>
              <a:t>-∆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400" spc="15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400" spc="-10" dirty="0">
                <a:solidFill>
                  <a:srgbClr val="0000FF"/>
                </a:solidFill>
                <a:latin typeface="Times New Roman"/>
                <a:cs typeface="Times New Roman"/>
              </a:rPr>
              <a:t>te</a:t>
            </a:r>
            <a:r>
              <a:rPr sz="2400" spc="-4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315" name="Picture 314">
            <a:extLst>
              <a:ext uri="{FF2B5EF4-FFF2-40B4-BE49-F238E27FC236}">
                <a16:creationId xmlns:a16="http://schemas.microsoft.com/office/drawing/2014/main" id="{9BD42766-CC44-7140-B0B9-5DFFA030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88" y="1102921"/>
            <a:ext cx="5349997" cy="2701484"/>
          </a:xfrm>
          <a:prstGeom prst="rect">
            <a:avLst/>
          </a:prstGeom>
        </p:spPr>
      </p:pic>
      <p:sp>
        <p:nvSpPr>
          <p:cNvPr id="316" name="object 347">
            <a:extLst>
              <a:ext uri="{FF2B5EF4-FFF2-40B4-BE49-F238E27FC236}">
                <a16:creationId xmlns:a16="http://schemas.microsoft.com/office/drawing/2014/main" id="{A4692F63-650C-F342-9575-5E5317F5B8FE}"/>
              </a:ext>
            </a:extLst>
          </p:cNvPr>
          <p:cNvSpPr txBox="1"/>
          <p:nvPr/>
        </p:nvSpPr>
        <p:spPr>
          <a:xfrm>
            <a:off x="1596488" y="3676154"/>
            <a:ext cx="638047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8610" marR="5080" indent="-295910">
              <a:lnSpc>
                <a:spcPct val="100000"/>
              </a:lnSpc>
            </a:pPr>
            <a:r>
              <a:rPr sz="1800" spc="-15" dirty="0">
                <a:solidFill>
                  <a:srgbClr val="0000FF"/>
                </a:solidFill>
                <a:latin typeface="Times New Roman"/>
                <a:cs typeface="Times New Roman"/>
              </a:rPr>
              <a:t>Transform</a:t>
            </a: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ing </a:t>
            </a: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the load from </a:t>
            </a:r>
            <a:r>
              <a:rPr lang="en-US"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a Delta load to Wye load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CDC26A1-DC20-9844-860E-44E63080A4CE}"/>
                  </a:ext>
                </a:extLst>
              </p14:cNvPr>
              <p14:cNvContentPartPr/>
              <p14:nvPr/>
            </p14:nvContentPartPr>
            <p14:xfrm>
              <a:off x="7711560" y="5347244"/>
              <a:ext cx="108000" cy="73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CDC26A1-DC20-9844-860E-44E63080A4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48920" y="5284244"/>
                <a:ext cx="233640" cy="19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E423B5A-9787-5444-BD39-EEECA4601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490" y="3953153"/>
            <a:ext cx="5713991" cy="304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78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469" y="76924"/>
            <a:ext cx="89890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04060">
              <a:lnSpc>
                <a:spcPct val="100000"/>
              </a:lnSpc>
            </a:pPr>
            <a:r>
              <a:rPr lang="en-US" spc="-5" dirty="0"/>
              <a:t>Typical </a:t>
            </a:r>
            <a:r>
              <a:rPr spc="-5" dirty="0"/>
              <a:t>B</a:t>
            </a:r>
            <a:r>
              <a:rPr spc="-20" dirty="0"/>
              <a:t>a</a:t>
            </a:r>
            <a:r>
              <a:rPr spc="-10" dirty="0"/>
              <a:t>l</a:t>
            </a:r>
            <a:r>
              <a:rPr spc="-5" dirty="0"/>
              <a:t>a</a:t>
            </a:r>
            <a:r>
              <a:rPr spc="-10" dirty="0"/>
              <a:t>n</a:t>
            </a:r>
            <a:r>
              <a:rPr spc="-20" dirty="0"/>
              <a:t>c</a:t>
            </a:r>
            <a:r>
              <a:rPr spc="-30" dirty="0"/>
              <a:t>e</a:t>
            </a:r>
            <a:r>
              <a:rPr dirty="0"/>
              <a:t>d </a:t>
            </a:r>
            <a:r>
              <a:rPr spc="-25" dirty="0"/>
              <a:t>Wye</a:t>
            </a:r>
            <a:r>
              <a:rPr spc="-10" dirty="0"/>
              <a:t>-</a:t>
            </a:r>
            <a:r>
              <a:rPr lang="en-US" spc="-10" dirty="0"/>
              <a:t>W</a:t>
            </a:r>
            <a:r>
              <a:rPr spc="-25" dirty="0"/>
              <a:t>y</a:t>
            </a:r>
            <a:r>
              <a:rPr spc="-20" dirty="0"/>
              <a:t>e</a:t>
            </a:r>
            <a:r>
              <a:rPr spc="5" dirty="0"/>
              <a:t> </a:t>
            </a:r>
            <a:r>
              <a:rPr spc="-40" dirty="0"/>
              <a:t>C</a:t>
            </a:r>
            <a:r>
              <a:rPr spc="-10" dirty="0"/>
              <a:t>on</a:t>
            </a:r>
            <a:r>
              <a:rPr dirty="0"/>
              <a:t>n</a:t>
            </a:r>
            <a:r>
              <a:rPr spc="-20" dirty="0"/>
              <a:t>ec</a:t>
            </a:r>
            <a:r>
              <a:rPr spc="-25" dirty="0"/>
              <a:t>t</a:t>
            </a:r>
            <a:r>
              <a:rPr dirty="0"/>
              <a:t>i</a:t>
            </a:r>
            <a:r>
              <a:rPr spc="-5" dirty="0"/>
              <a:t>on</a:t>
            </a:r>
          </a:p>
        </p:txBody>
      </p:sp>
      <p:sp>
        <p:nvSpPr>
          <p:cNvPr id="561" name="object 561"/>
          <p:cNvSpPr txBox="1"/>
          <p:nvPr/>
        </p:nvSpPr>
        <p:spPr>
          <a:xfrm>
            <a:off x="77469" y="685800"/>
            <a:ext cx="7640955" cy="329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90"/>
              </a:lnSpc>
              <a:buClr>
                <a:srgbClr val="0000FF"/>
              </a:buClr>
              <a:buSzPct val="120000"/>
              <a:tabLst>
                <a:tab pos="330200" algn="l"/>
              </a:tabLst>
            </a:pP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-Y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sys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te</a:t>
            </a:r>
            <a:r>
              <a:rPr sz="2000" spc="-5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ho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w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g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ou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ce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li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000" spc="-4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pe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s.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568" name="Picture 567">
            <a:extLst>
              <a:ext uri="{FF2B5EF4-FFF2-40B4-BE49-F238E27FC236}">
                <a16:creationId xmlns:a16="http://schemas.microsoft.com/office/drawing/2014/main" id="{0FBBDB0C-40DB-9C4F-8AD0-0BE049D23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82" y="1234419"/>
            <a:ext cx="6993928" cy="5022821"/>
          </a:xfrm>
          <a:prstGeom prst="rect">
            <a:avLst/>
          </a:prstGeom>
        </p:spPr>
      </p:pic>
      <p:sp>
        <p:nvSpPr>
          <p:cNvPr id="565" name="Rectangle 564">
            <a:extLst>
              <a:ext uri="{FF2B5EF4-FFF2-40B4-BE49-F238E27FC236}">
                <a16:creationId xmlns:a16="http://schemas.microsoft.com/office/drawing/2014/main" id="{808A571A-5A1C-D341-94C9-AA889EE583A9}"/>
              </a:ext>
            </a:extLst>
          </p:cNvPr>
          <p:cNvSpPr/>
          <p:nvPr/>
        </p:nvSpPr>
        <p:spPr>
          <a:xfrm>
            <a:off x="6629400" y="2438400"/>
            <a:ext cx="171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ct val="100000"/>
              </a:lnSpc>
              <a:spcBef>
                <a:spcPts val="250"/>
              </a:spcBef>
            </a:pPr>
            <a:r>
              <a:rPr lang="en-US" spc="-15" dirty="0">
                <a:solidFill>
                  <a:srgbClr val="FF0000"/>
                </a:solidFill>
                <a:latin typeface="Times New Roman"/>
                <a:cs typeface="Times New Roman"/>
              </a:rPr>
              <a:t>Lo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ad 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en-US" spc="-30" dirty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pedan</a:t>
            </a:r>
            <a:r>
              <a:rPr lang="en-US" spc="-5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1D46FC89-866C-8543-A149-AD36C0E63723}"/>
              </a:ext>
            </a:extLst>
          </p:cNvPr>
          <p:cNvSpPr/>
          <p:nvPr/>
        </p:nvSpPr>
        <p:spPr>
          <a:xfrm>
            <a:off x="0" y="1828800"/>
            <a:ext cx="1887055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1980"/>
              </a:lnSpc>
            </a:pPr>
            <a:r>
              <a:rPr lang="en-US" spc="-15" dirty="0">
                <a:solidFill>
                  <a:srgbClr val="FF0000"/>
                </a:solidFill>
                <a:latin typeface="Times New Roman"/>
                <a:cs typeface="Times New Roman"/>
              </a:rPr>
              <a:t>Sourc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Im</a:t>
            </a:r>
            <a:r>
              <a:rPr lang="en-US" spc="-25" dirty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pc="-5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dan</a:t>
            </a:r>
            <a:r>
              <a:rPr lang="en-US" spc="-5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B5957FB3-AC59-004A-9E15-31C297F2D21A}"/>
              </a:ext>
            </a:extLst>
          </p:cNvPr>
          <p:cNvSpPr/>
          <p:nvPr/>
        </p:nvSpPr>
        <p:spPr>
          <a:xfrm>
            <a:off x="3200400" y="1996419"/>
            <a:ext cx="1666482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" algn="ctr">
              <a:lnSpc>
                <a:spcPts val="1980"/>
              </a:lnSpc>
            </a:pPr>
            <a:r>
              <a:rPr lang="en-US" spc="-20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ne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en-US" spc="-30" dirty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ped</a:t>
            </a:r>
            <a:r>
              <a:rPr lang="en-US" spc="-5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pc="-10" dirty="0">
                <a:solidFill>
                  <a:srgbClr val="FF0000"/>
                </a:solidFill>
                <a:latin typeface="Times New Roman"/>
                <a:cs typeface="Times New Roman"/>
              </a:rPr>
              <a:t>nce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4337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object 219"/>
          <p:cNvSpPr/>
          <p:nvPr/>
        </p:nvSpPr>
        <p:spPr>
          <a:xfrm>
            <a:off x="457200" y="38214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943E27-FA04-2845-8BB8-1A925B92CAC0}"/>
              </a:ext>
            </a:extLst>
          </p:cNvPr>
          <p:cNvSpPr/>
          <p:nvPr/>
        </p:nvSpPr>
        <p:spPr>
          <a:xfrm>
            <a:off x="77468" y="72064"/>
            <a:ext cx="4852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Example of B</a:t>
            </a:r>
            <a:r>
              <a:rPr lang="en-US" b="1" spc="-20" dirty="0">
                <a:solidFill>
                  <a:srgbClr val="FF0000"/>
                </a:solidFill>
              </a:rPr>
              <a:t>al</a:t>
            </a:r>
            <a:r>
              <a:rPr lang="en-US" b="1" spc="-5" dirty="0">
                <a:solidFill>
                  <a:srgbClr val="FF0000"/>
                </a:solidFill>
              </a:rPr>
              <a:t>a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spc="-20" dirty="0">
                <a:solidFill>
                  <a:srgbClr val="FF0000"/>
                </a:solidFill>
              </a:rPr>
              <a:t>c</a:t>
            </a:r>
            <a:r>
              <a:rPr lang="en-US" b="1" spc="-30" dirty="0">
                <a:solidFill>
                  <a:srgbClr val="FF0000"/>
                </a:solidFill>
              </a:rPr>
              <a:t>e</a:t>
            </a:r>
            <a:r>
              <a:rPr lang="en-US" b="1" dirty="0">
                <a:solidFill>
                  <a:srgbClr val="FF0000"/>
                </a:solidFill>
              </a:rPr>
              <a:t>d </a:t>
            </a:r>
            <a:r>
              <a:rPr lang="en-US" b="1" spc="-40" dirty="0">
                <a:solidFill>
                  <a:srgbClr val="FF0000"/>
                </a:solidFill>
              </a:rPr>
              <a:t>Y-Y Three-phase</a:t>
            </a:r>
            <a:r>
              <a:rPr lang="en-US" b="1" spc="-5" dirty="0">
                <a:solidFill>
                  <a:srgbClr val="FF0000"/>
                </a:solidFill>
              </a:rPr>
              <a:t> </a:t>
            </a:r>
            <a:r>
              <a:rPr lang="en-US" b="1" spc="-30" dirty="0">
                <a:solidFill>
                  <a:srgbClr val="FF0000"/>
                </a:solidFill>
              </a:rPr>
              <a:t>C</a:t>
            </a:r>
            <a:r>
              <a:rPr lang="en-US" b="1" spc="-5" dirty="0">
                <a:solidFill>
                  <a:srgbClr val="FF0000"/>
                </a:solidFill>
              </a:rPr>
              <a:t>o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spc="-10" dirty="0">
                <a:solidFill>
                  <a:srgbClr val="FF0000"/>
                </a:solidFill>
              </a:rPr>
              <a:t>n</a:t>
            </a:r>
            <a:r>
              <a:rPr lang="en-US" b="1" spc="-20" dirty="0">
                <a:solidFill>
                  <a:srgbClr val="FF0000"/>
                </a:solidFill>
              </a:rPr>
              <a:t>e</a:t>
            </a:r>
            <a:r>
              <a:rPr lang="en-US" b="1" spc="-5" dirty="0">
                <a:solidFill>
                  <a:srgbClr val="FF0000"/>
                </a:solidFill>
              </a:rPr>
              <a:t>ction: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C21162E-F049-564A-B957-DA0AE38EC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861" y="1107757"/>
            <a:ext cx="5302952" cy="38084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AF64131-C8CB-194B-AA0E-57A0CCB02789}"/>
                  </a:ext>
                </a:extLst>
              </p:cNvPr>
              <p:cNvSpPr/>
              <p:nvPr/>
            </p:nvSpPr>
            <p:spPr>
              <a:xfrm>
                <a:off x="240088" y="3236625"/>
                <a:ext cx="2575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𝒁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𝑺𝒐𝒖𝒓𝒄𝒆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.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𝟒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𝒋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.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𝟑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AF64131-C8CB-194B-AA0E-57A0CCB027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88" y="3236625"/>
                <a:ext cx="2575449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5883835-546F-0C47-8780-579498F1348F}"/>
                  </a:ext>
                </a:extLst>
              </p:cNvPr>
              <p:cNvSpPr/>
              <p:nvPr/>
            </p:nvSpPr>
            <p:spPr>
              <a:xfrm>
                <a:off x="240087" y="3770025"/>
                <a:ext cx="23741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𝒁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𝑳𝒊𝒏𝒆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.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𝟔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𝒋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.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𝟕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5883835-546F-0C47-8780-579498F13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87" y="3770025"/>
                <a:ext cx="2374176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F277C01-8A55-D544-AB32-9B6CE4211B61}"/>
                  </a:ext>
                </a:extLst>
              </p:cNvPr>
              <p:cNvSpPr/>
              <p:nvPr/>
            </p:nvSpPr>
            <p:spPr>
              <a:xfrm>
                <a:off x="214688" y="4303425"/>
                <a:ext cx="22462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𝒁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𝑳𝒐𝒂𝒅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𝟐𝟒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𝒋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𝟏𝟗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F277C01-8A55-D544-AB32-9B6CE4211B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88" y="4303425"/>
                <a:ext cx="2246256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A673E70-FF55-6642-9EC6-051C4110C869}"/>
                  </a:ext>
                </a:extLst>
              </p:cNvPr>
              <p:cNvSpPr/>
              <p:nvPr/>
            </p:nvSpPr>
            <p:spPr>
              <a:xfrm>
                <a:off x="252788" y="1342902"/>
                <a:ext cx="21385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𝒂𝒏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 </m:t>
                      </m:r>
                      <m:r>
                        <m:rPr>
                          <m:nor/>
                        </m:rP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120</m:t>
                      </m:r>
                      <m:r>
                        <m:rPr>
                          <m:nor/>
                        </m:rPr>
                        <a:rPr lang="en-US" b="1" i="1" spc="5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∠</m:t>
                      </m:r>
                      <m:sSup>
                        <m:sSupPr>
                          <m:ctrl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𝟑</m:t>
                          </m:r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0</m:t>
                          </m:r>
                        </m:e>
                        <m: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𝑜</m:t>
                          </m:r>
                        </m:sup>
                      </m:sSup>
                      <m:r>
                        <a:rPr lang="en-US" b="1" i="1" spc="5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r>
                        <a:rPr lang="en-US" b="1" i="1" spc="5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A673E70-FF55-6642-9EC6-051C4110C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88" y="1342902"/>
                <a:ext cx="2138534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C36671A-2162-574B-9EDD-95C57BA89C9F}"/>
                  </a:ext>
                </a:extLst>
              </p:cNvPr>
              <p:cNvSpPr/>
              <p:nvPr/>
            </p:nvSpPr>
            <p:spPr>
              <a:xfrm>
                <a:off x="240087" y="1712234"/>
                <a:ext cx="23106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𝒃𝒏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 </m:t>
                      </m:r>
                      <m:r>
                        <m:rPr>
                          <m:nor/>
                        </m:rP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120</m:t>
                      </m:r>
                      <m:r>
                        <m:rPr>
                          <m:nor/>
                        </m:rPr>
                        <a:rPr lang="en-US" b="1" i="1" spc="5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∠</m:t>
                      </m:r>
                      <m:sSup>
                        <m:sSupPr>
                          <m:ctrl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𝟗</m:t>
                          </m:r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0</m:t>
                          </m:r>
                        </m:e>
                        <m: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𝑜</m:t>
                          </m:r>
                        </m:sup>
                      </m:sSup>
                      <m:r>
                        <a:rPr lang="en-US" b="1" i="1" spc="5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r>
                        <a:rPr lang="en-US" b="1" i="1" spc="5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C36671A-2162-574B-9EDD-95C57BA89C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87" y="1712234"/>
                <a:ext cx="2310696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2C19AB0-B0AF-3947-A954-90135C348AF9}"/>
                  </a:ext>
                </a:extLst>
              </p:cNvPr>
              <p:cNvSpPr/>
              <p:nvPr/>
            </p:nvSpPr>
            <p:spPr>
              <a:xfrm>
                <a:off x="227387" y="2105097"/>
                <a:ext cx="24411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𝒄𝒏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 </m:t>
                      </m:r>
                      <m:r>
                        <m:rPr>
                          <m:nor/>
                        </m:rP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120</m:t>
                      </m:r>
                      <m:r>
                        <m:rPr>
                          <m:nor/>
                        </m:rPr>
                        <a:rPr lang="en-US" b="1" i="1" spc="5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∠</m:t>
                      </m:r>
                      <m:sSup>
                        <m:sSupPr>
                          <m:ctrl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𝟐𝟏𝟎</m:t>
                          </m:r>
                        </m:e>
                        <m: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𝑜</m:t>
                          </m:r>
                        </m:sup>
                      </m:sSup>
                      <m:r>
                        <a:rPr lang="en-US" b="1" i="1" spc="5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 </m:t>
                      </m:r>
                      <m:r>
                        <a:rPr lang="en-US" b="1" i="1" spc="5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2C19AB0-B0AF-3947-A954-90135C348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87" y="2105097"/>
                <a:ext cx="2441181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3" name="object 403"/>
          <p:cNvSpPr txBox="1"/>
          <p:nvPr/>
        </p:nvSpPr>
        <p:spPr>
          <a:xfrm>
            <a:off x="77468" y="499958"/>
            <a:ext cx="7626984" cy="722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</a:tabLst>
            </a:pPr>
            <a:r>
              <a:rPr lang="en-US"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Consider the following balanced Y-Y three-phase circuit with the given voltage sources and impedances:</a:t>
            </a:r>
            <a:endParaRPr sz="2400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1F9E492-C751-6348-9810-D0A097ABA10A}"/>
                  </a:ext>
                </a:extLst>
              </p:cNvPr>
              <p:cNvSpPr/>
              <p:nvPr/>
            </p:nvSpPr>
            <p:spPr>
              <a:xfrm>
                <a:off x="4623373" y="1514668"/>
                <a:ext cx="5660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1F9E492-C751-6348-9810-D0A097ABA1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373" y="1514668"/>
                <a:ext cx="56605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FCD69D-73FF-0D49-9900-953CFAA8CC74}"/>
                  </a:ext>
                </a:extLst>
              </p:cNvPr>
              <p:cNvSpPr/>
              <p:nvPr/>
            </p:nvSpPr>
            <p:spPr>
              <a:xfrm>
                <a:off x="5074547" y="3954691"/>
                <a:ext cx="5740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FCD69D-73FF-0D49-9900-953CFAA8C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547" y="3954691"/>
                <a:ext cx="5740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A78220B-697A-CE43-890B-2686B672F3CD}"/>
                  </a:ext>
                </a:extLst>
              </p:cNvPr>
              <p:cNvSpPr/>
              <p:nvPr/>
            </p:nvSpPr>
            <p:spPr>
              <a:xfrm>
                <a:off x="3958473" y="4249953"/>
                <a:ext cx="5404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𝑪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A78220B-697A-CE43-890B-2686B672F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473" y="4249953"/>
                <a:ext cx="54040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19B309B-FF9D-2942-95BE-5D07E3391B4C}"/>
                  </a:ext>
                </a:extLst>
              </p:cNvPr>
              <p:cNvSpPr/>
              <p:nvPr/>
            </p:nvSpPr>
            <p:spPr>
              <a:xfrm>
                <a:off x="8011656" y="3879778"/>
                <a:ext cx="3824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pc="5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19B309B-FF9D-2942-95BE-5D07E3391B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1656" y="3879778"/>
                <a:ext cx="38247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92C7D0-90BB-E541-9564-A5CC3C6022E9}"/>
                  </a:ext>
                </a:extLst>
              </p:cNvPr>
              <p:cNvSpPr/>
              <p:nvPr/>
            </p:nvSpPr>
            <p:spPr>
              <a:xfrm>
                <a:off x="6547929" y="3879778"/>
                <a:ext cx="4042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92C7D0-90BB-E541-9564-A5CC3C6022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929" y="3879778"/>
                <a:ext cx="40427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652E72A-F5D3-F64C-BC99-7F72EAA336E3}"/>
                  </a:ext>
                </a:extLst>
              </p:cNvPr>
              <p:cNvSpPr/>
              <p:nvPr/>
            </p:nvSpPr>
            <p:spPr>
              <a:xfrm>
                <a:off x="7210469" y="1212001"/>
                <a:ext cx="3904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pc="5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𝑨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652E72A-F5D3-F64C-BC99-7F72EAA336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469" y="1212001"/>
                <a:ext cx="390492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A400D5-2FD7-8845-8552-9B1B4CC02381}"/>
              </a:ext>
            </a:extLst>
          </p:cNvPr>
          <p:cNvCxnSpPr/>
          <p:nvPr/>
        </p:nvCxnSpPr>
        <p:spPr>
          <a:xfrm>
            <a:off x="4623373" y="1896900"/>
            <a:ext cx="566052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3C55F74-F285-0E4C-A7F2-4EB7529C219C}"/>
              </a:ext>
            </a:extLst>
          </p:cNvPr>
          <p:cNvCxnSpPr/>
          <p:nvPr/>
        </p:nvCxnSpPr>
        <p:spPr>
          <a:xfrm>
            <a:off x="5070054" y="4328623"/>
            <a:ext cx="566052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20415D1-D4BD-1F4E-8404-A4652E1AECD0}"/>
              </a:ext>
            </a:extLst>
          </p:cNvPr>
          <p:cNvCxnSpPr/>
          <p:nvPr/>
        </p:nvCxnSpPr>
        <p:spPr>
          <a:xfrm>
            <a:off x="3954235" y="4619285"/>
            <a:ext cx="566052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73A9FD6-1CD8-8B49-8899-6AD5C608F438}"/>
                  </a:ext>
                </a:extLst>
              </p:cNvPr>
              <p:cNvSpPr/>
              <p:nvPr/>
            </p:nvSpPr>
            <p:spPr>
              <a:xfrm>
                <a:off x="252787" y="4988617"/>
                <a:ext cx="39067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pc="-2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Find line to line voltages: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𝒂𝒃</m:t>
                        </m:r>
                      </m:sub>
                    </m:sSub>
                  </m:oMath>
                </a14:m>
                <a:r>
                  <a:rPr lang="en-US" spc="-2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</m:t>
                        </m:r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pc="-2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𝒄</m:t>
                        </m:r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pc="-2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73A9FD6-1CD8-8B49-8899-6AD5C608F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87" y="4988617"/>
                <a:ext cx="3906775" cy="369332"/>
              </a:xfrm>
              <a:prstGeom prst="rect">
                <a:avLst/>
              </a:prstGeom>
              <a:blipFill>
                <a:blip r:embed="rId16"/>
                <a:stretch>
                  <a:fillRect l="-1294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7D0BD0E-4800-7947-8566-ED0C5362D528}"/>
                  </a:ext>
                </a:extLst>
              </p:cNvPr>
              <p:cNvSpPr/>
              <p:nvPr/>
            </p:nvSpPr>
            <p:spPr>
              <a:xfrm>
                <a:off x="262722" y="5466629"/>
                <a:ext cx="31482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pc="-2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Find line currents: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𝑰</m:t>
                        </m:r>
                      </m:e>
                      <m:sub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</m:t>
                        </m:r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US" spc="-2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𝑰</m:t>
                        </m:r>
                      </m:e>
                      <m:sub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𝒃𝑩</m:t>
                        </m:r>
                      </m:sub>
                    </m:sSub>
                  </m:oMath>
                </a14:m>
                <a:r>
                  <a:rPr lang="en-US" spc="-2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𝑰</m:t>
                        </m:r>
                      </m:e>
                      <m:sub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𝑪𝑪</m:t>
                        </m:r>
                      </m:sub>
                    </m:sSub>
                  </m:oMath>
                </a14:m>
                <a:r>
                  <a:rPr lang="en-US" spc="-2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7D0BD0E-4800-7947-8566-ED0C5362D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22" y="5466629"/>
                <a:ext cx="3148234" cy="369332"/>
              </a:xfrm>
              <a:prstGeom prst="rect">
                <a:avLst/>
              </a:prstGeom>
              <a:blipFill>
                <a:blip r:embed="rId17"/>
                <a:stretch>
                  <a:fillRect l="-1606"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4494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object 219"/>
          <p:cNvSpPr/>
          <p:nvPr/>
        </p:nvSpPr>
        <p:spPr>
          <a:xfrm>
            <a:off x="457200" y="38214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 txBox="1"/>
          <p:nvPr/>
        </p:nvSpPr>
        <p:spPr>
          <a:xfrm>
            <a:off x="77469" y="626201"/>
            <a:ext cx="1522731" cy="351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</a:tabLst>
            </a:pPr>
            <a:r>
              <a:rPr lang="en-US"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Solution:</a:t>
            </a:r>
            <a:endParaRPr sz="2400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329B50D-F29C-7E44-BEF7-D7BBFF8429A4}"/>
                  </a:ext>
                </a:extLst>
              </p:cNvPr>
              <p:cNvSpPr/>
              <p:nvPr/>
            </p:nvSpPr>
            <p:spPr>
              <a:xfrm>
                <a:off x="588146" y="4075899"/>
                <a:ext cx="22755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𝒂𝒃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𝒃𝒄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𝒄𝒂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329B50D-F29C-7E44-BEF7-D7BBFF8429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46" y="4075899"/>
                <a:ext cx="227555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4BC2B5DB-7E6B-104C-932B-689A19D21464}"/>
              </a:ext>
            </a:extLst>
          </p:cNvPr>
          <p:cNvSpPr/>
          <p:nvPr/>
        </p:nvSpPr>
        <p:spPr>
          <a:xfrm>
            <a:off x="77468" y="72064"/>
            <a:ext cx="4852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Example of B</a:t>
            </a:r>
            <a:r>
              <a:rPr lang="en-US" b="1" spc="-20" dirty="0">
                <a:solidFill>
                  <a:srgbClr val="FF0000"/>
                </a:solidFill>
              </a:rPr>
              <a:t>al</a:t>
            </a:r>
            <a:r>
              <a:rPr lang="en-US" b="1" spc="-5" dirty="0">
                <a:solidFill>
                  <a:srgbClr val="FF0000"/>
                </a:solidFill>
              </a:rPr>
              <a:t>a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spc="-20" dirty="0">
                <a:solidFill>
                  <a:srgbClr val="FF0000"/>
                </a:solidFill>
              </a:rPr>
              <a:t>c</a:t>
            </a:r>
            <a:r>
              <a:rPr lang="en-US" b="1" spc="-30" dirty="0">
                <a:solidFill>
                  <a:srgbClr val="FF0000"/>
                </a:solidFill>
              </a:rPr>
              <a:t>e</a:t>
            </a:r>
            <a:r>
              <a:rPr lang="en-US" b="1" dirty="0">
                <a:solidFill>
                  <a:srgbClr val="FF0000"/>
                </a:solidFill>
              </a:rPr>
              <a:t>d </a:t>
            </a:r>
            <a:r>
              <a:rPr lang="en-US" b="1" spc="-40" dirty="0">
                <a:solidFill>
                  <a:srgbClr val="FF0000"/>
                </a:solidFill>
              </a:rPr>
              <a:t>Y-Y Three-phase</a:t>
            </a:r>
            <a:r>
              <a:rPr lang="en-US" b="1" spc="-5" dirty="0">
                <a:solidFill>
                  <a:srgbClr val="FF0000"/>
                </a:solidFill>
              </a:rPr>
              <a:t> </a:t>
            </a:r>
            <a:r>
              <a:rPr lang="en-US" b="1" spc="-30" dirty="0">
                <a:solidFill>
                  <a:srgbClr val="FF0000"/>
                </a:solidFill>
              </a:rPr>
              <a:t>C</a:t>
            </a:r>
            <a:r>
              <a:rPr lang="en-US" b="1" spc="-5" dirty="0">
                <a:solidFill>
                  <a:srgbClr val="FF0000"/>
                </a:solidFill>
              </a:rPr>
              <a:t>o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spc="-10" dirty="0">
                <a:solidFill>
                  <a:srgbClr val="FF0000"/>
                </a:solidFill>
              </a:rPr>
              <a:t>n</a:t>
            </a:r>
            <a:r>
              <a:rPr lang="en-US" b="1" spc="-20" dirty="0">
                <a:solidFill>
                  <a:srgbClr val="FF0000"/>
                </a:solidFill>
              </a:rPr>
              <a:t>e</a:t>
            </a:r>
            <a:r>
              <a:rPr lang="en-US" b="1" spc="-5" dirty="0">
                <a:solidFill>
                  <a:srgbClr val="FF0000"/>
                </a:solidFill>
              </a:rPr>
              <a:t>ction: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F90C3E-010A-FF49-8954-C8D6340904DE}"/>
              </a:ext>
            </a:extLst>
          </p:cNvPr>
          <p:cNvSpPr/>
          <p:nvPr/>
        </p:nvSpPr>
        <p:spPr>
          <a:xfrm>
            <a:off x="194238" y="1000910"/>
            <a:ext cx="3557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The line to line voltages are given by,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72A9DCD-F7BF-ED4F-95E2-6A3164F74DA4}"/>
                  </a:ext>
                </a:extLst>
              </p:cNvPr>
              <p:cNvSpPr/>
              <p:nvPr/>
            </p:nvSpPr>
            <p:spPr>
              <a:xfrm>
                <a:off x="344751" y="1448669"/>
                <a:ext cx="5063309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</m:t>
                        </m:r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</m:t>
                        </m:r>
                      </m:sub>
                    </m:sSub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</m:t>
                        </m:r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𝒏</m:t>
                        </m:r>
                      </m:sub>
                    </m:sSub>
                    <m:r>
                      <a:rPr lang="en-US" b="0" i="0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−</m:t>
                    </m:r>
                    <m:sSub>
                      <m:sSubPr>
                        <m:ctrlP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</m:t>
                        </m:r>
                        <m: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𝒏</m:t>
                        </m:r>
                      </m:sub>
                    </m:sSub>
                    <m:r>
                      <a:rPr lang="en-US" sz="1600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radPr>
                      <m:deg/>
                      <m:e>
                        <m: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spc="5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𝑉</m:t>
                        </m:r>
                      </m:e>
                      <m:sub>
                        <m: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𝑝</m:t>
                        </m:r>
                      </m:sub>
                    </m:sSub>
                    <m:r>
                      <m:rPr>
                        <m:nor/>
                      </m:rP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∠</m:t>
                    </m:r>
                    <m:sSup>
                      <m:sSupPr>
                        <m:ctrlP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𝟔𝟎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𝑜</m:t>
                        </m:r>
                      </m:sup>
                    </m:sSup>
                    <m:r>
                      <a:rPr lang="en-US" b="1" i="1" spc="5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207.85</m:t>
                    </m:r>
                    <m:r>
                      <m:rPr>
                        <m:nor/>
                      </m:rP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∠</m:t>
                    </m:r>
                    <m:sSup>
                      <m:sSupPr>
                        <m:ctrlP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𝟔𝟎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𝑜</m:t>
                        </m:r>
                      </m:sup>
                    </m:sSup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72A9DCD-F7BF-ED4F-95E2-6A3164F74D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51" y="1448669"/>
                <a:ext cx="5063309" cy="390748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160FDC9-4E64-B04D-83B9-106868FAE140}"/>
                  </a:ext>
                </a:extLst>
              </p:cNvPr>
              <p:cNvSpPr/>
              <p:nvPr/>
            </p:nvSpPr>
            <p:spPr>
              <a:xfrm>
                <a:off x="323622" y="1914038"/>
                <a:ext cx="5373972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𝒃𝒄</m:t>
                        </m:r>
                      </m:sub>
                    </m:sSub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𝒃</m:t>
                        </m:r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𝒏</m:t>
                        </m:r>
                      </m:sub>
                    </m:sSub>
                    <m:r>
                      <a:rPr lang="en-US" b="0" i="0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−</m:t>
                    </m:r>
                    <m:sSub>
                      <m:sSubPr>
                        <m:ctrlP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𝒄</m:t>
                        </m:r>
                        <m: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𝒏</m:t>
                        </m:r>
                      </m:sub>
                    </m:sSub>
                    <m:r>
                      <a:rPr lang="en-US" sz="1600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radPr>
                      <m:deg/>
                      <m:e>
                        <m: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spc="5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𝑉</m:t>
                        </m:r>
                      </m:e>
                      <m:sub>
                        <m: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𝑝</m:t>
                        </m:r>
                      </m:sub>
                    </m:sSub>
                    <m:r>
                      <m:rPr>
                        <m:nor/>
                      </m:rP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∠</m:t>
                    </m:r>
                    <m:sSup>
                      <m:sSupPr>
                        <m:ctrlP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−</m:t>
                        </m:r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𝟔𝟎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𝑜</m:t>
                        </m:r>
                      </m:sup>
                    </m:sSup>
                    <m:r>
                      <a:rPr lang="en-US" b="1" i="1" spc="5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207.85</m:t>
                    </m:r>
                    <m:r>
                      <m:rPr>
                        <m:nor/>
                      </m:rP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∠</m:t>
                    </m:r>
                    <m:sSup>
                      <m:sSupPr>
                        <m:ctrlP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−</m:t>
                        </m:r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𝟔𝟎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𝑜</m:t>
                        </m:r>
                      </m:sup>
                    </m:sSup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160FDC9-4E64-B04D-83B9-106868FAE1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22" y="1914038"/>
                <a:ext cx="5373972" cy="390748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BFB954-7201-B547-B749-9FE857C0228D}"/>
                  </a:ext>
                </a:extLst>
              </p:cNvPr>
              <p:cNvSpPr/>
              <p:nvPr/>
            </p:nvSpPr>
            <p:spPr>
              <a:xfrm>
                <a:off x="344751" y="2411176"/>
                <a:ext cx="565257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𝒄</m:t>
                        </m:r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</m:t>
                        </m:r>
                      </m:sub>
                    </m:sSub>
                    <m:r>
                      <a:rPr lang="en-US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sSub>
                      <m:sSubPr>
                        <m:ctrlP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𝒄</m:t>
                        </m:r>
                        <m:r>
                          <a:rPr lang="en-US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𝒏</m:t>
                        </m:r>
                      </m:sub>
                    </m:sSub>
                    <m:r>
                      <a:rPr lang="en-US" b="0" i="0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−</m:t>
                    </m:r>
                    <m:sSub>
                      <m:sSubPr>
                        <m:ctrlP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1600" b="1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𝑽</m:t>
                        </m:r>
                      </m:e>
                      <m:sub>
                        <m: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𝒂𝒏</m:t>
                        </m:r>
                      </m:sub>
                    </m:sSub>
                    <m:r>
                      <a:rPr lang="en-US" sz="1600" b="1" i="1" spc="5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radPr>
                      <m:deg/>
                      <m:e>
                        <m:r>
                          <a:rPr lang="en-US" sz="1600" b="1" i="1" spc="5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spc="5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𝑉</m:t>
                        </m:r>
                      </m:e>
                      <m:sub>
                        <m:r>
                          <a:rPr lang="en-US" i="1" spc="5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𝑝</m:t>
                        </m:r>
                      </m:sub>
                    </m:sSub>
                    <m:r>
                      <m:rPr>
                        <m:nor/>
                      </m:rP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∠</m:t>
                    </m:r>
                    <m:sSup>
                      <m:sSupPr>
                        <m:ctrlP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−</m:t>
                        </m:r>
                        <m:r>
                          <a:rPr lang="en-US" b="1" i="1" spc="5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𝟏𝟖𝟎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𝑜</m:t>
                        </m:r>
                      </m:sup>
                    </m:sSup>
                    <m:r>
                      <a:rPr lang="en-US" b="1" i="1" spc="5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en-US" b="1" i="1" spc="5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207.85</m:t>
                    </m:r>
                    <m:r>
                      <m:rPr>
                        <m:nor/>
                      </m:rP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∠</m:t>
                    </m:r>
                    <m:sSup>
                      <m:sSupPr>
                        <m:ctrlP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−</m:t>
                        </m:r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𝟏𝟖𝟎</m:t>
                        </m:r>
                      </m:e>
                      <m:sup>
                        <m:r>
                          <a:rPr lang="en-US" b="1" i="1" spc="5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𝑜</m:t>
                        </m:r>
                      </m:sup>
                    </m:sSup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b="1" i="1" spc="5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Times New Roman"/>
                      </a:rPr>
                      <m:t>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BFB954-7201-B547-B749-9FE857C022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51" y="2411176"/>
                <a:ext cx="5652573" cy="390748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C583CF8A-A4EA-7247-A0DD-4B0EF6B6784B}"/>
              </a:ext>
            </a:extLst>
          </p:cNvPr>
          <p:cNvSpPr/>
          <p:nvPr/>
        </p:nvSpPr>
        <p:spPr>
          <a:xfrm>
            <a:off x="194237" y="3057994"/>
            <a:ext cx="6844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Check that the phase voltages and the line to line voltages add up to zero!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4D3B944-1FA7-D840-B7F1-C0BD731348D1}"/>
                  </a:ext>
                </a:extLst>
              </p:cNvPr>
              <p:cNvSpPr/>
              <p:nvPr/>
            </p:nvSpPr>
            <p:spPr>
              <a:xfrm>
                <a:off x="588145" y="3610544"/>
                <a:ext cx="23300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𝒂𝒏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𝒏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𝒄𝒏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4D3B944-1FA7-D840-B7F1-C0BD731348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45" y="3610544"/>
                <a:ext cx="233006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9FA10A2C-63B6-6D43-A069-A5C62F056F80}"/>
              </a:ext>
            </a:extLst>
          </p:cNvPr>
          <p:cNvSpPr/>
          <p:nvPr/>
        </p:nvSpPr>
        <p:spPr>
          <a:xfrm>
            <a:off x="194237" y="4541254"/>
            <a:ext cx="2932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The line currents are given by: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814E667-FC0B-1E4B-B5BC-081070A982BB}"/>
                  </a:ext>
                </a:extLst>
              </p:cNvPr>
              <p:cNvSpPr/>
              <p:nvPr/>
            </p:nvSpPr>
            <p:spPr>
              <a:xfrm>
                <a:off x="77468" y="5182354"/>
                <a:ext cx="7775269" cy="674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𝒂𝑨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𝒂𝒏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𝑺𝒐𝒖𝒓𝒄𝒆</m:t>
                              </m:r>
                            </m:sub>
                          </m:s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𝑳𝒊𝒏𝒆</m:t>
                              </m:r>
                            </m:sub>
                          </m:s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𝑳𝒐𝒂𝒅</m:t>
                              </m:r>
                            </m:sub>
                          </m:sSub>
                        </m:den>
                      </m:f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120</m:t>
                          </m:r>
                          <m:r>
                            <m:rPr>
                              <m:nor/>
                            </m:r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∠</m:t>
                          </m:r>
                          <m:sSup>
                            <m:sSupPr>
                              <m:ctrlP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𝟑</m:t>
                              </m:r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</m:num>
                        <m:den>
                          <m:d>
                            <m:d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𝟎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.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𝟒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+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𝒋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𝟎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.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𝟑</m:t>
                              </m:r>
                            </m:e>
                          </m:d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(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𝟎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.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𝟔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𝒋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𝟎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.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𝟕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)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(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𝟐𝟒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𝒋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𝟏𝟗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814E667-FC0B-1E4B-B5BC-081070A982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8" y="5182354"/>
                <a:ext cx="7775269" cy="674736"/>
              </a:xfrm>
              <a:prstGeom prst="rect">
                <a:avLst/>
              </a:prstGeom>
              <a:blipFill>
                <a:blip r:embed="rId8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234DD2F-CCDA-5448-A795-595ED6FC47AA}"/>
                  </a:ext>
                </a:extLst>
              </p:cNvPr>
              <p:cNvSpPr/>
              <p:nvPr/>
            </p:nvSpPr>
            <p:spPr>
              <a:xfrm>
                <a:off x="562745" y="5894431"/>
                <a:ext cx="4981620" cy="6741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120</m:t>
                          </m:r>
                          <m:r>
                            <m:rPr>
                              <m:nor/>
                            </m:r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∠</m:t>
                          </m:r>
                          <m:sSup>
                            <m:sSupPr>
                              <m:ctrlP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𝟑</m:t>
                              </m:r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</m:num>
                        <m:den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𝟐𝟓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𝒋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𝟐𝟎</m:t>
                          </m:r>
                        </m:den>
                      </m:f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120</m:t>
                          </m:r>
                          <m:r>
                            <m:rPr>
                              <m:nor/>
                            </m:r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∠</m:t>
                          </m:r>
                          <m:sSup>
                            <m:sSupPr>
                              <m:ctrlP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𝟑</m:t>
                              </m:r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</m:num>
                        <m:den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𝟑𝟐</m:t>
                          </m:r>
                          <m:r>
                            <m:rPr>
                              <m:nor/>
                            </m:r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∠</m:t>
                          </m:r>
                          <m:sSup>
                            <m:sSupPr>
                              <m:ctrlP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r>
                                <a:rPr lang="en-US" b="1" i="1" spc="5" dirty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𝟑𝟖</m:t>
                              </m:r>
                              <m:r>
                                <a:rPr lang="en-US" b="1" i="1" spc="5" dirty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.</m:t>
                              </m:r>
                              <m:r>
                                <a:rPr lang="en-US" b="1" i="1" spc="5" dirty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𝟔𝟔</m:t>
                              </m:r>
                            </m:e>
                            <m:sup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𝑜</m:t>
                              </m:r>
                            </m:sup>
                          </m:sSup>
                        </m:den>
                      </m:f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𝟑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.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𝟕𝟓</m:t>
                      </m:r>
                      <m:r>
                        <m:rPr>
                          <m:nor/>
                        </m:rPr>
                        <a:rPr lang="en-US" b="1" i="1" spc="5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∠</m:t>
                      </m:r>
                      <m:sSup>
                        <m:sSupPr>
                          <m:ctrl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𝟖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.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𝟔𝟔</m:t>
                          </m:r>
                        </m:e>
                        <m: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𝑜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pc="5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A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234DD2F-CCDA-5448-A795-595ED6FC47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45" y="5894431"/>
                <a:ext cx="4981620" cy="674159"/>
              </a:xfrm>
              <a:prstGeom prst="rect">
                <a:avLst/>
              </a:prstGeom>
              <a:blipFill>
                <a:blip r:embed="rId9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1101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object 219"/>
          <p:cNvSpPr/>
          <p:nvPr/>
        </p:nvSpPr>
        <p:spPr>
          <a:xfrm>
            <a:off x="457200" y="38214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 txBox="1"/>
          <p:nvPr/>
        </p:nvSpPr>
        <p:spPr>
          <a:xfrm>
            <a:off x="77469" y="626201"/>
            <a:ext cx="1522731" cy="351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0"/>
              </a:lnSpc>
              <a:buClr>
                <a:srgbClr val="0000FF"/>
              </a:buClr>
              <a:tabLst>
                <a:tab pos="330200" algn="l"/>
              </a:tabLst>
            </a:pPr>
            <a:r>
              <a:rPr lang="en-US"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Solution: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C2B5DB-7E6B-104C-932B-689A19D21464}"/>
              </a:ext>
            </a:extLst>
          </p:cNvPr>
          <p:cNvSpPr/>
          <p:nvPr/>
        </p:nvSpPr>
        <p:spPr>
          <a:xfrm>
            <a:off x="77468" y="72064"/>
            <a:ext cx="4852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Example of B</a:t>
            </a:r>
            <a:r>
              <a:rPr lang="en-US" b="1" spc="-20" dirty="0">
                <a:solidFill>
                  <a:srgbClr val="FF0000"/>
                </a:solidFill>
              </a:rPr>
              <a:t>al</a:t>
            </a:r>
            <a:r>
              <a:rPr lang="en-US" b="1" spc="-5" dirty="0">
                <a:solidFill>
                  <a:srgbClr val="FF0000"/>
                </a:solidFill>
              </a:rPr>
              <a:t>a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spc="-20" dirty="0">
                <a:solidFill>
                  <a:srgbClr val="FF0000"/>
                </a:solidFill>
              </a:rPr>
              <a:t>c</a:t>
            </a:r>
            <a:r>
              <a:rPr lang="en-US" b="1" spc="-30" dirty="0">
                <a:solidFill>
                  <a:srgbClr val="FF0000"/>
                </a:solidFill>
              </a:rPr>
              <a:t>e</a:t>
            </a:r>
            <a:r>
              <a:rPr lang="en-US" b="1" dirty="0">
                <a:solidFill>
                  <a:srgbClr val="FF0000"/>
                </a:solidFill>
              </a:rPr>
              <a:t>d </a:t>
            </a:r>
            <a:r>
              <a:rPr lang="en-US" b="1" spc="-40" dirty="0">
                <a:solidFill>
                  <a:srgbClr val="FF0000"/>
                </a:solidFill>
              </a:rPr>
              <a:t>Y-Y Three-phase</a:t>
            </a:r>
            <a:r>
              <a:rPr lang="en-US" b="1" spc="-5" dirty="0">
                <a:solidFill>
                  <a:srgbClr val="FF0000"/>
                </a:solidFill>
              </a:rPr>
              <a:t> </a:t>
            </a:r>
            <a:r>
              <a:rPr lang="en-US" b="1" spc="-30" dirty="0">
                <a:solidFill>
                  <a:srgbClr val="FF0000"/>
                </a:solidFill>
              </a:rPr>
              <a:t>C</a:t>
            </a:r>
            <a:r>
              <a:rPr lang="en-US" b="1" spc="-5" dirty="0">
                <a:solidFill>
                  <a:srgbClr val="FF0000"/>
                </a:solidFill>
              </a:rPr>
              <a:t>o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spc="-10" dirty="0">
                <a:solidFill>
                  <a:srgbClr val="FF0000"/>
                </a:solidFill>
              </a:rPr>
              <a:t>n</a:t>
            </a:r>
            <a:r>
              <a:rPr lang="en-US" b="1" spc="-20" dirty="0">
                <a:solidFill>
                  <a:srgbClr val="FF0000"/>
                </a:solidFill>
              </a:rPr>
              <a:t>e</a:t>
            </a:r>
            <a:r>
              <a:rPr lang="en-US" b="1" spc="-5" dirty="0">
                <a:solidFill>
                  <a:srgbClr val="FF0000"/>
                </a:solidFill>
              </a:rPr>
              <a:t>ction: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FA10A2C-63B6-6D43-A069-A5C62F056F80}"/>
              </a:ext>
            </a:extLst>
          </p:cNvPr>
          <p:cNvSpPr/>
          <p:nvPr/>
        </p:nvSpPr>
        <p:spPr>
          <a:xfrm>
            <a:off x="133773" y="1162064"/>
            <a:ext cx="2932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The line currents are given by: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814E667-FC0B-1E4B-B5BC-081070A982BB}"/>
                  </a:ext>
                </a:extLst>
              </p:cNvPr>
              <p:cNvSpPr/>
              <p:nvPr/>
            </p:nvSpPr>
            <p:spPr>
              <a:xfrm>
                <a:off x="77468" y="1948177"/>
                <a:ext cx="7891327" cy="674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𝒃𝑩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𝒃𝒏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𝑺𝒐𝒖𝒓𝒄𝒆</m:t>
                              </m:r>
                            </m:sub>
                          </m:s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𝑳𝒊𝒏𝒆</m:t>
                              </m:r>
                            </m:sub>
                          </m:s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𝑳𝒐𝒂𝒅</m:t>
                              </m:r>
                            </m:sub>
                          </m:sSub>
                        </m:den>
                      </m:f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120</m:t>
                          </m:r>
                          <m:r>
                            <m:rPr>
                              <m:nor/>
                            </m:r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∠</m:t>
                          </m:r>
                          <m:sSup>
                            <m:sSupPr>
                              <m:ctrlP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r>
                                <a:rPr lang="en-US" b="1" i="1" spc="5" dirty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b="1" i="1" spc="5" dirty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𝟗𝟎</m:t>
                              </m:r>
                            </m:e>
                            <m:sup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</m:num>
                        <m:den>
                          <m:d>
                            <m:d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𝟎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.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𝟒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+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𝒋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𝟎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.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𝟑</m:t>
                              </m:r>
                            </m:e>
                          </m:d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(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𝟎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.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𝟔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𝒋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𝟎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.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𝟕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)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(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𝟐𝟒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𝒋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𝟏𝟗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814E667-FC0B-1E4B-B5BC-081070A982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8" y="1948177"/>
                <a:ext cx="7891327" cy="674736"/>
              </a:xfrm>
              <a:prstGeom prst="rect">
                <a:avLst/>
              </a:prstGeom>
              <a:blipFill>
                <a:blip r:embed="rId3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234DD2F-CCDA-5448-A795-595ED6FC47AA}"/>
                  </a:ext>
                </a:extLst>
              </p:cNvPr>
              <p:cNvSpPr/>
              <p:nvPr/>
            </p:nvSpPr>
            <p:spPr>
              <a:xfrm>
                <a:off x="575817" y="2919672"/>
                <a:ext cx="5258619" cy="6741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120</m:t>
                          </m:r>
                          <m:r>
                            <m:rPr>
                              <m:nor/>
                            </m:r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∠</m:t>
                          </m:r>
                          <m:sSup>
                            <m:sSupPr>
                              <m:ctrlP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𝟑</m:t>
                              </m:r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</m:num>
                        <m:den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𝟐𝟓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𝒋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𝟐𝟎</m:t>
                          </m:r>
                        </m:den>
                      </m:f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120</m:t>
                          </m:r>
                          <m:r>
                            <m:rPr>
                              <m:nor/>
                            </m:r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∠</m:t>
                          </m:r>
                          <m:sSup>
                            <m:sSupPr>
                              <m:ctrlP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𝟑</m:t>
                              </m:r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</m:num>
                        <m:den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𝟑𝟐</m:t>
                          </m:r>
                          <m:r>
                            <m:rPr>
                              <m:nor/>
                            </m:r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∠</m:t>
                          </m:r>
                          <m:sSup>
                            <m:sSupPr>
                              <m:ctrlP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r>
                                <a:rPr lang="en-US" b="1" i="1" spc="5" dirty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𝟑𝟖</m:t>
                              </m:r>
                              <m:r>
                                <a:rPr lang="en-US" b="1" i="1" spc="5" dirty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.</m:t>
                              </m:r>
                              <m:r>
                                <a:rPr lang="en-US" b="1" i="1" spc="5" dirty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𝟔𝟔</m:t>
                              </m:r>
                            </m:e>
                            <m:sup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𝑜</m:t>
                              </m:r>
                            </m:sup>
                          </m:sSup>
                        </m:den>
                      </m:f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𝟑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.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𝟕𝟓</m:t>
                      </m:r>
                      <m:r>
                        <m:rPr>
                          <m:nor/>
                        </m:rPr>
                        <a:rPr lang="en-US" b="1" i="1" spc="5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∠</m:t>
                      </m:r>
                      <m:sSup>
                        <m:sSupPr>
                          <m:ctrl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𝟏𝟐𝟖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.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𝟔𝟔</m:t>
                          </m:r>
                        </m:e>
                        <m: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𝑜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pc="5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A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234DD2F-CCDA-5448-A795-595ED6FC47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17" y="2919672"/>
                <a:ext cx="5258619" cy="674159"/>
              </a:xfrm>
              <a:prstGeom prst="rect">
                <a:avLst/>
              </a:prstGeom>
              <a:blipFill>
                <a:blip r:embed="rId4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B5CC0E9-CB48-3D4E-99E8-AA0D8E609171}"/>
                  </a:ext>
                </a:extLst>
              </p:cNvPr>
              <p:cNvSpPr/>
              <p:nvPr/>
            </p:nvSpPr>
            <p:spPr>
              <a:xfrm>
                <a:off x="12700" y="4050282"/>
                <a:ext cx="7891327" cy="674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𝒄𝑪</m:t>
                          </m:r>
                        </m:sub>
                      </m:sSub>
                      <m:r>
                        <a:rPr lang="en-US" b="1" i="1" spc="5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𝒄𝒏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𝑺𝒐𝒖𝒓𝒄𝒆</m:t>
                              </m:r>
                            </m:sub>
                          </m:s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𝑳𝒊𝒏𝒆</m:t>
                              </m:r>
                            </m:sub>
                          </m:s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𝑳𝒐𝒂𝒅</m:t>
                              </m:r>
                            </m:sub>
                          </m:sSub>
                        </m:den>
                      </m:f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120</m:t>
                          </m:r>
                          <m:r>
                            <m:rPr>
                              <m:nor/>
                            </m:r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∠</m:t>
                          </m:r>
                          <m:sSup>
                            <m:sSupPr>
                              <m:ctrlP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r>
                                <a:rPr lang="en-US" b="1" i="1" spc="5" dirty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b="1" i="1" spc="5" dirty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𝟏𝟐𝟎</m:t>
                              </m:r>
                            </m:e>
                            <m:sup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</m:num>
                        <m:den>
                          <m:d>
                            <m:dPr>
                              <m:ctrlPr>
                                <a:rPr lang="en-US" b="1" i="1" spc="5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𝟎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.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𝟒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+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𝒋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𝟎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.</m:t>
                              </m:r>
                              <m:r>
                                <a:rPr lang="en-US" b="1" i="1" spc="5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𝟑</m:t>
                              </m:r>
                            </m:e>
                          </m:d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(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𝟎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.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𝟔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𝒋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𝟎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.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𝟕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)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(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𝟐𝟒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𝒋</m:t>
                          </m:r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𝟏𝟗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B5CC0E9-CB48-3D4E-99E8-AA0D8E6091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0" y="4050282"/>
                <a:ext cx="7891327" cy="674736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C28357D-E79B-AE40-B2D1-1D8A04E65CD5}"/>
                  </a:ext>
                </a:extLst>
              </p:cNvPr>
              <p:cNvSpPr/>
              <p:nvPr/>
            </p:nvSpPr>
            <p:spPr>
              <a:xfrm>
                <a:off x="511049" y="5021777"/>
                <a:ext cx="5258619" cy="6741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120</m:t>
                          </m:r>
                          <m:r>
                            <m:rPr>
                              <m:nor/>
                            </m:r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∠</m:t>
                          </m:r>
                          <m:sSup>
                            <m:sSupPr>
                              <m:ctrlP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𝟑</m:t>
                              </m:r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</m:num>
                        <m:den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𝟐𝟓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𝒋</m:t>
                          </m:r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𝟐𝟎</m:t>
                          </m:r>
                        </m:den>
                      </m:f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120</m:t>
                          </m:r>
                          <m:r>
                            <m:rPr>
                              <m:nor/>
                            </m:r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∠</m:t>
                          </m:r>
                          <m:sSup>
                            <m:sSupPr>
                              <m:ctrlP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𝟑</m:t>
                              </m:r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</m:num>
                        <m:den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𝟑𝟐</m:t>
                          </m:r>
                          <m:r>
                            <m:rPr>
                              <m:nor/>
                            </m:r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∠</m:t>
                          </m:r>
                          <m:sSup>
                            <m:sSupPr>
                              <m:ctrlP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 </m:t>
                              </m:r>
                              <m:r>
                                <a:rPr lang="en-US" b="1" i="1" spc="5" dirty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𝟑𝟖</m:t>
                              </m:r>
                              <m:r>
                                <a:rPr lang="en-US" b="1" i="1" spc="5" dirty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.</m:t>
                              </m:r>
                              <m:r>
                                <a:rPr lang="en-US" b="1" i="1" spc="5" dirty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𝟔𝟔</m:t>
                              </m:r>
                            </m:e>
                            <m:sup>
                              <m:r>
                                <a:rPr lang="en-US" b="1" i="1" spc="5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𝑜</m:t>
                              </m:r>
                            </m:sup>
                          </m:sSup>
                        </m:den>
                      </m:f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𝟑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.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𝟕𝟓</m:t>
                      </m:r>
                      <m:r>
                        <m:rPr>
                          <m:nor/>
                        </m:rPr>
                        <a:rPr lang="en-US" b="1" i="1" spc="5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∠</m:t>
                      </m:r>
                      <m:sSup>
                        <m:sSupPr>
                          <m:ctrlP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𝟐𝟒𝟖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.</m:t>
                          </m:r>
                          <m:r>
                            <a:rPr lang="en-US" b="1" i="1" spc="5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𝟔𝟔</m:t>
                          </m:r>
                        </m:e>
                        <m:sup>
                          <m:r>
                            <a:rPr lang="en-US" b="1" i="1" spc="5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𝑜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pc="5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A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C28357D-E79B-AE40-B2D1-1D8A04E65C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49" y="5021777"/>
                <a:ext cx="5258619" cy="674159"/>
              </a:xfrm>
              <a:prstGeom prst="rect">
                <a:avLst/>
              </a:prstGeom>
              <a:blipFill>
                <a:blip r:embed="rId6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BCCB69DF-9247-7940-A9EA-12646C08483A}"/>
              </a:ext>
            </a:extLst>
          </p:cNvPr>
          <p:cNvSpPr/>
          <p:nvPr/>
        </p:nvSpPr>
        <p:spPr>
          <a:xfrm>
            <a:off x="228600" y="5808029"/>
            <a:ext cx="4060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" dirty="0">
                <a:solidFill>
                  <a:srgbClr val="0000FF"/>
                </a:solidFill>
                <a:latin typeface="Times New Roman"/>
                <a:cs typeface="Times New Roman"/>
              </a:rPr>
              <a:t>Check that the line currents add up to zero!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D115053-119A-A24B-AAFD-744D70766D96}"/>
                  </a:ext>
                </a:extLst>
              </p:cNvPr>
              <p:cNvSpPr/>
              <p:nvPr/>
            </p:nvSpPr>
            <p:spPr>
              <a:xfrm>
                <a:off x="622508" y="6360579"/>
                <a:ext cx="21986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𝒂𝑨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𝒃𝑩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 spc="5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𝑰</m:t>
                          </m:r>
                        </m:e>
                        <m:sub>
                          <m:r>
                            <a:rPr lang="en-US" b="1" i="1" spc="5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𝒄𝑪</m:t>
                          </m:r>
                        </m:sub>
                      </m:sSub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1" i="1" spc="5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D115053-119A-A24B-AAFD-744D70766D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08" y="6360579"/>
                <a:ext cx="219861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6517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89DEEF-49FD-FC40-878E-F85FC17D5A22}"/>
              </a:ext>
            </a:extLst>
          </p:cNvPr>
          <p:cNvSpPr/>
          <p:nvPr/>
        </p:nvSpPr>
        <p:spPr>
          <a:xfrm>
            <a:off x="152400" y="76200"/>
            <a:ext cx="4715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1A66B3"/>
                </a:solidFill>
                <a:latin typeface="Helvetica" pitchFamily="2" charset="0"/>
              </a:rPr>
              <a:t>Example - </a:t>
            </a:r>
            <a:r>
              <a:rPr lang="en-US" sz="2400" dirty="0">
                <a:solidFill>
                  <a:srgbClr val="45E908"/>
                </a:solidFill>
                <a:latin typeface="Helvetica" pitchFamily="2" charset="0"/>
              </a:rPr>
              <a:t>Balanced Y-Y Network</a:t>
            </a:r>
            <a:endParaRPr lang="en-US" sz="2400" dirty="0">
              <a:solidFill>
                <a:srgbClr val="45E908"/>
              </a:solidFill>
              <a:effectLst/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91DD2C-88C7-4D43-BA20-A865AF817D01}"/>
              </a:ext>
            </a:extLst>
          </p:cNvPr>
          <p:cNvSpPr/>
          <p:nvPr/>
        </p:nvSpPr>
        <p:spPr>
          <a:xfrm>
            <a:off x="152400" y="685800"/>
            <a:ext cx="3659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 pitchFamily="2" charset="0"/>
              </a:rPr>
              <a:t> With reference to the network shown</a:t>
            </a:r>
            <a:endParaRPr lang="en-US" dirty="0">
              <a:effectLst/>
              <a:latin typeface="Times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C8DED-23F9-3A4F-B163-4AE59ED51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0022"/>
            <a:ext cx="5638800" cy="28819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304934-9767-AD42-9272-F869D5AB4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" y="4036805"/>
            <a:ext cx="7040094" cy="2493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B2F357-F6E5-CF44-9DC7-02AD5D7ECE19}"/>
              </a:ext>
            </a:extLst>
          </p:cNvPr>
          <p:cNvSpPr txBox="1"/>
          <p:nvPr/>
        </p:nvSpPr>
        <p:spPr>
          <a:xfrm>
            <a:off x="4961014" y="6544723"/>
            <a:ext cx="401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Ref: Circuit Analysis and Design by </a:t>
            </a:r>
            <a:r>
              <a:rPr lang="en-US" i="1" dirty="0" err="1">
                <a:solidFill>
                  <a:srgbClr val="00B050"/>
                </a:solidFill>
              </a:rPr>
              <a:t>Ulaby</a:t>
            </a:r>
            <a:r>
              <a:rPr lang="en-US" i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619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89DEEF-49FD-FC40-878E-F85FC17D5A22}"/>
              </a:ext>
            </a:extLst>
          </p:cNvPr>
          <p:cNvSpPr/>
          <p:nvPr/>
        </p:nvSpPr>
        <p:spPr>
          <a:xfrm>
            <a:off x="152400" y="76200"/>
            <a:ext cx="4715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1A66B3"/>
                </a:solidFill>
                <a:latin typeface="Helvetica" pitchFamily="2" charset="0"/>
              </a:rPr>
              <a:t>Example - </a:t>
            </a:r>
            <a:r>
              <a:rPr lang="en-US" sz="2400" dirty="0">
                <a:solidFill>
                  <a:srgbClr val="45E908"/>
                </a:solidFill>
                <a:latin typeface="Helvetica" pitchFamily="2" charset="0"/>
              </a:rPr>
              <a:t>Balanced Y-Y Network</a:t>
            </a:r>
            <a:endParaRPr lang="en-US" sz="2400" dirty="0">
              <a:solidFill>
                <a:srgbClr val="45E908"/>
              </a:solidFill>
              <a:effectLst/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A8033B-BCB1-C646-8027-A19CD6E99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0"/>
            <a:ext cx="7734300" cy="232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3303F0-3B94-D643-993F-CCB208DBE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61" y="3310235"/>
            <a:ext cx="86487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69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3303F0-3B94-D643-993F-CCB208DBE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" y="623939"/>
            <a:ext cx="8648700" cy="153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7FAA70-463A-7D49-BC15-3EFE3B25C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2160639"/>
            <a:ext cx="9190860" cy="4697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BE5466-8B55-D94D-9E0A-D3EB933B2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4" y="166739"/>
            <a:ext cx="862166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93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18284" y="569139"/>
            <a:ext cx="573785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41069">
              <a:lnSpc>
                <a:spcPct val="100000"/>
              </a:lnSpc>
            </a:pPr>
            <a:r>
              <a:rPr lang="en-US" sz="3200" spc="-35" dirty="0">
                <a:solidFill>
                  <a:srgbClr val="CC3300"/>
                </a:solidFill>
                <a:latin typeface="Comic Sans MS"/>
                <a:cs typeface="Comic Sans MS"/>
              </a:rPr>
              <a:t>Th</a:t>
            </a:r>
            <a:r>
              <a:rPr lang="en-US" sz="3200" spc="5" dirty="0">
                <a:solidFill>
                  <a:srgbClr val="CC3300"/>
                </a:solidFill>
                <a:latin typeface="Comic Sans MS"/>
                <a:cs typeface="Comic Sans MS"/>
              </a:rPr>
              <a:t>r</a:t>
            </a:r>
            <a:r>
              <a:rPr lang="en-US" sz="3200" spc="-25" dirty="0">
                <a:solidFill>
                  <a:srgbClr val="CC3300"/>
                </a:solidFill>
                <a:latin typeface="Comic Sans MS"/>
                <a:cs typeface="Comic Sans MS"/>
              </a:rPr>
              <a:t>e</a:t>
            </a:r>
            <a:r>
              <a:rPr lang="en-US" sz="3200" spc="-20" dirty="0">
                <a:solidFill>
                  <a:srgbClr val="CC3300"/>
                </a:solidFill>
                <a:latin typeface="Comic Sans MS"/>
                <a:cs typeface="Comic Sans MS"/>
              </a:rPr>
              <a:t>e-P</a:t>
            </a:r>
            <a:r>
              <a:rPr lang="en-US" sz="3200" spc="-30" dirty="0">
                <a:solidFill>
                  <a:srgbClr val="CC3300"/>
                </a:solidFill>
                <a:latin typeface="Comic Sans MS"/>
                <a:cs typeface="Comic Sans MS"/>
              </a:rPr>
              <a:t>h</a:t>
            </a:r>
            <a:r>
              <a:rPr lang="en-US" sz="3200" spc="-10" dirty="0">
                <a:solidFill>
                  <a:srgbClr val="CC3300"/>
                </a:solidFill>
                <a:latin typeface="Comic Sans MS"/>
                <a:cs typeface="Comic Sans MS"/>
              </a:rPr>
              <a:t>a</a:t>
            </a:r>
            <a:r>
              <a:rPr lang="en-US" sz="3200" spc="-20" dirty="0">
                <a:solidFill>
                  <a:srgbClr val="CC3300"/>
                </a:solidFill>
                <a:latin typeface="Comic Sans MS"/>
                <a:cs typeface="Comic Sans MS"/>
              </a:rPr>
              <a:t>se </a:t>
            </a:r>
            <a:r>
              <a:rPr lang="en-US" sz="3200" spc="-5" dirty="0">
                <a:solidFill>
                  <a:srgbClr val="CC3300"/>
                </a:solidFill>
                <a:latin typeface="Comic Sans MS"/>
                <a:cs typeface="Comic Sans MS"/>
              </a:rPr>
              <a:t>Ci</a:t>
            </a:r>
            <a:r>
              <a:rPr lang="en-US" sz="3200" spc="5" dirty="0">
                <a:solidFill>
                  <a:srgbClr val="CC3300"/>
                </a:solidFill>
                <a:latin typeface="Comic Sans MS"/>
                <a:cs typeface="Comic Sans MS"/>
              </a:rPr>
              <a:t>r</a:t>
            </a:r>
            <a:r>
              <a:rPr lang="en-US" sz="3200" spc="-30" dirty="0">
                <a:solidFill>
                  <a:srgbClr val="CC3300"/>
                </a:solidFill>
                <a:latin typeface="Comic Sans MS"/>
                <a:cs typeface="Comic Sans MS"/>
              </a:rPr>
              <a:t>c</a:t>
            </a:r>
            <a:r>
              <a:rPr lang="en-US" sz="3200" dirty="0">
                <a:solidFill>
                  <a:srgbClr val="CC3300"/>
                </a:solidFill>
                <a:latin typeface="Comic Sans MS"/>
                <a:cs typeface="Comic Sans MS"/>
              </a:rPr>
              <a:t>u</a:t>
            </a:r>
            <a:r>
              <a:rPr lang="en-US" sz="3200" spc="-5" dirty="0">
                <a:solidFill>
                  <a:srgbClr val="CC3300"/>
                </a:solidFill>
                <a:latin typeface="Comic Sans MS"/>
                <a:cs typeface="Comic Sans MS"/>
              </a:rPr>
              <a:t>its</a:t>
            </a:r>
            <a:endParaRPr sz="3200" dirty="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8469" y="1556532"/>
            <a:ext cx="7857490" cy="2962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endParaRPr lang="en-US" sz="1750" spc="5" dirty="0">
              <a:latin typeface="Comic Sans MS"/>
              <a:cs typeface="Comic Sans MS"/>
            </a:endParaRPr>
          </a:p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r>
              <a:rPr lang="en-US" sz="1750" spc="5" dirty="0">
                <a:latin typeface="Comic Sans MS"/>
                <a:cs typeface="Comic Sans MS"/>
              </a:rPr>
              <a:t>Why study three-phase circuits?</a:t>
            </a:r>
          </a:p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r>
              <a:rPr lang="en-US" sz="1750" spc="5" dirty="0">
                <a:latin typeface="Comic Sans MS"/>
                <a:cs typeface="Comic Sans MS"/>
              </a:rPr>
              <a:t>What is single-phase and three-phase voltages?</a:t>
            </a:r>
          </a:p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r>
              <a:rPr lang="en-US" sz="1750" spc="5" dirty="0">
                <a:latin typeface="Comic Sans MS"/>
                <a:cs typeface="Comic Sans MS"/>
              </a:rPr>
              <a:t>Learn about single-phase vs. </a:t>
            </a:r>
            <a:r>
              <a:rPr sz="1950" spc="-5" dirty="0">
                <a:latin typeface="Comic Sans MS"/>
                <a:cs typeface="Comic Sans MS"/>
              </a:rPr>
              <a:t>thre</a:t>
            </a:r>
            <a:r>
              <a:rPr sz="1950" spc="-15" dirty="0">
                <a:latin typeface="Comic Sans MS"/>
                <a:cs typeface="Comic Sans MS"/>
              </a:rPr>
              <a:t>e</a:t>
            </a:r>
            <a:r>
              <a:rPr sz="1950" spc="10" dirty="0">
                <a:latin typeface="Comic Sans MS"/>
                <a:cs typeface="Comic Sans MS"/>
              </a:rPr>
              <a:t>-</a:t>
            </a:r>
            <a:r>
              <a:rPr sz="1950" spc="-10" dirty="0">
                <a:latin typeface="Comic Sans MS"/>
                <a:cs typeface="Comic Sans MS"/>
              </a:rPr>
              <a:t>p</a:t>
            </a:r>
            <a:r>
              <a:rPr sz="1950" spc="-5" dirty="0">
                <a:latin typeface="Comic Sans MS"/>
                <a:cs typeface="Comic Sans MS"/>
              </a:rPr>
              <a:t>has</a:t>
            </a:r>
            <a:r>
              <a:rPr sz="1950" dirty="0">
                <a:latin typeface="Comic Sans MS"/>
                <a:cs typeface="Comic Sans MS"/>
              </a:rPr>
              <a:t>e</a:t>
            </a:r>
            <a:r>
              <a:rPr sz="1950" spc="-10" dirty="0">
                <a:latin typeface="Comic Sans MS"/>
                <a:cs typeface="Comic Sans MS"/>
              </a:rPr>
              <a:t> </a:t>
            </a:r>
            <a:r>
              <a:rPr sz="1950" dirty="0">
                <a:latin typeface="Comic Sans MS"/>
                <a:cs typeface="Comic Sans MS"/>
              </a:rPr>
              <a:t>c</a:t>
            </a:r>
            <a:r>
              <a:rPr sz="1950" spc="-5" dirty="0">
                <a:latin typeface="Comic Sans MS"/>
                <a:cs typeface="Comic Sans MS"/>
              </a:rPr>
              <a:t>o</a:t>
            </a:r>
            <a:r>
              <a:rPr sz="1950" spc="-10" dirty="0">
                <a:latin typeface="Comic Sans MS"/>
                <a:cs typeface="Comic Sans MS"/>
              </a:rPr>
              <a:t>n</a:t>
            </a:r>
            <a:r>
              <a:rPr sz="1950" dirty="0">
                <a:latin typeface="Comic Sans MS"/>
                <a:cs typeface="Comic Sans MS"/>
              </a:rPr>
              <a:t>f</a:t>
            </a:r>
            <a:r>
              <a:rPr sz="1950" spc="-5" dirty="0">
                <a:latin typeface="Comic Sans MS"/>
                <a:cs typeface="Comic Sans MS"/>
              </a:rPr>
              <a:t>i</a:t>
            </a:r>
            <a:r>
              <a:rPr sz="1950" spc="5" dirty="0">
                <a:latin typeface="Comic Sans MS"/>
                <a:cs typeface="Comic Sans MS"/>
              </a:rPr>
              <a:t>g</a:t>
            </a:r>
            <a:r>
              <a:rPr sz="1950" dirty="0">
                <a:latin typeface="Comic Sans MS"/>
                <a:cs typeface="Comic Sans MS"/>
              </a:rPr>
              <a:t>u</a:t>
            </a:r>
            <a:r>
              <a:rPr sz="1950" spc="-15" dirty="0">
                <a:latin typeface="Comic Sans MS"/>
                <a:cs typeface="Comic Sans MS"/>
              </a:rPr>
              <a:t>r</a:t>
            </a:r>
            <a:r>
              <a:rPr sz="1950" spc="-5" dirty="0">
                <a:latin typeface="Comic Sans MS"/>
                <a:cs typeface="Comic Sans MS"/>
              </a:rPr>
              <a:t>atio</a:t>
            </a:r>
            <a:r>
              <a:rPr sz="1950" dirty="0">
                <a:latin typeface="Comic Sans MS"/>
                <a:cs typeface="Comic Sans MS"/>
              </a:rPr>
              <a:t>ns</a:t>
            </a:r>
          </a:p>
          <a:p>
            <a:pPr marL="317500" indent="-304800">
              <a:lnSpc>
                <a:spcPct val="100000"/>
              </a:lnSpc>
              <a:spcBef>
                <a:spcPts val="150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r>
              <a:rPr lang="en-US" sz="1950" dirty="0">
                <a:latin typeface="Comic Sans MS"/>
                <a:cs typeface="Comic Sans MS"/>
              </a:rPr>
              <a:t>Learn how the three-phase voltage is generated</a:t>
            </a:r>
          </a:p>
          <a:p>
            <a:pPr marL="317500" indent="-304800">
              <a:lnSpc>
                <a:spcPct val="100000"/>
              </a:lnSpc>
              <a:spcBef>
                <a:spcPts val="150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r>
              <a:rPr sz="1950" dirty="0">
                <a:latin typeface="Comic Sans MS"/>
                <a:cs typeface="Comic Sans MS"/>
              </a:rPr>
              <a:t>K</a:t>
            </a:r>
            <a:r>
              <a:rPr sz="1950" spc="-10" dirty="0">
                <a:latin typeface="Comic Sans MS"/>
                <a:cs typeface="Comic Sans MS"/>
              </a:rPr>
              <a:t>n</a:t>
            </a:r>
            <a:r>
              <a:rPr sz="1950" spc="-5" dirty="0">
                <a:latin typeface="Comic Sans MS"/>
                <a:cs typeface="Comic Sans MS"/>
              </a:rPr>
              <a:t>o</a:t>
            </a:r>
            <a:r>
              <a:rPr sz="1950" dirty="0">
                <a:latin typeface="Comic Sans MS"/>
                <a:cs typeface="Comic Sans MS"/>
              </a:rPr>
              <a:t>w</a:t>
            </a:r>
            <a:r>
              <a:rPr sz="1950" spc="-5" dirty="0">
                <a:latin typeface="Comic Sans MS"/>
                <a:cs typeface="Comic Sans MS"/>
              </a:rPr>
              <a:t> </a:t>
            </a:r>
            <a:r>
              <a:rPr sz="1950" dirty="0">
                <a:latin typeface="Comic Sans MS"/>
                <a:cs typeface="Comic Sans MS"/>
              </a:rPr>
              <a:t>t</a:t>
            </a:r>
            <a:r>
              <a:rPr sz="1950" spc="-15" dirty="0">
                <a:latin typeface="Comic Sans MS"/>
                <a:cs typeface="Comic Sans MS"/>
              </a:rPr>
              <a:t>h</a:t>
            </a:r>
            <a:r>
              <a:rPr sz="1950" dirty="0">
                <a:latin typeface="Comic Sans MS"/>
                <a:cs typeface="Comic Sans MS"/>
              </a:rPr>
              <a:t>e </a:t>
            </a:r>
            <a:r>
              <a:rPr sz="1950" spc="-5" dirty="0">
                <a:latin typeface="Comic Sans MS"/>
                <a:cs typeface="Comic Sans MS"/>
              </a:rPr>
              <a:t>di</a:t>
            </a:r>
            <a:r>
              <a:rPr sz="1950" dirty="0">
                <a:latin typeface="Comic Sans MS"/>
                <a:cs typeface="Comic Sans MS"/>
              </a:rPr>
              <a:t>ff</a:t>
            </a:r>
            <a:r>
              <a:rPr sz="1950" spc="-15" dirty="0">
                <a:latin typeface="Comic Sans MS"/>
                <a:cs typeface="Comic Sans MS"/>
              </a:rPr>
              <a:t>e</a:t>
            </a:r>
            <a:r>
              <a:rPr sz="1950" spc="-5" dirty="0">
                <a:latin typeface="Comic Sans MS"/>
                <a:cs typeface="Comic Sans MS"/>
              </a:rPr>
              <a:t>re</a:t>
            </a:r>
            <a:r>
              <a:rPr sz="1950" spc="-10" dirty="0">
                <a:latin typeface="Comic Sans MS"/>
                <a:cs typeface="Comic Sans MS"/>
              </a:rPr>
              <a:t>n</a:t>
            </a:r>
            <a:r>
              <a:rPr sz="1950" dirty="0">
                <a:latin typeface="Comic Sans MS"/>
                <a:cs typeface="Comic Sans MS"/>
              </a:rPr>
              <a:t>ce</a:t>
            </a:r>
            <a:r>
              <a:rPr sz="1950" spc="-10" dirty="0">
                <a:latin typeface="Comic Sans MS"/>
                <a:cs typeface="Comic Sans MS"/>
              </a:rPr>
              <a:t> </a:t>
            </a:r>
            <a:r>
              <a:rPr sz="1950" spc="5" dirty="0">
                <a:latin typeface="Comic Sans MS"/>
                <a:cs typeface="Comic Sans MS"/>
              </a:rPr>
              <a:t>b</a:t>
            </a:r>
            <a:r>
              <a:rPr sz="1950" spc="-15" dirty="0">
                <a:latin typeface="Comic Sans MS"/>
                <a:cs typeface="Comic Sans MS"/>
              </a:rPr>
              <a:t>e</a:t>
            </a:r>
            <a:r>
              <a:rPr sz="1950" dirty="0">
                <a:latin typeface="Comic Sans MS"/>
                <a:cs typeface="Comic Sans MS"/>
              </a:rPr>
              <a:t>t</a:t>
            </a:r>
            <a:r>
              <a:rPr sz="1950" spc="-10" dirty="0">
                <a:latin typeface="Comic Sans MS"/>
                <a:cs typeface="Comic Sans MS"/>
              </a:rPr>
              <a:t>w</a:t>
            </a:r>
            <a:r>
              <a:rPr sz="1950" spc="-5" dirty="0">
                <a:latin typeface="Comic Sans MS"/>
                <a:cs typeface="Comic Sans MS"/>
              </a:rPr>
              <a:t>ee</a:t>
            </a:r>
            <a:r>
              <a:rPr sz="1950" dirty="0">
                <a:latin typeface="Comic Sans MS"/>
                <a:cs typeface="Comic Sans MS"/>
              </a:rPr>
              <a:t>n</a:t>
            </a:r>
            <a:r>
              <a:rPr sz="1950" spc="-10" dirty="0">
                <a:latin typeface="Comic Sans MS"/>
                <a:cs typeface="Comic Sans MS"/>
              </a:rPr>
              <a:t> </a:t>
            </a:r>
            <a:r>
              <a:rPr sz="1950" spc="5" dirty="0">
                <a:latin typeface="Comic Sans MS"/>
                <a:cs typeface="Comic Sans MS"/>
              </a:rPr>
              <a:t>b</a:t>
            </a:r>
            <a:r>
              <a:rPr sz="1950" spc="-15" dirty="0">
                <a:latin typeface="Comic Sans MS"/>
                <a:cs typeface="Comic Sans MS"/>
              </a:rPr>
              <a:t>a</a:t>
            </a:r>
            <a:r>
              <a:rPr sz="1950" dirty="0">
                <a:latin typeface="Comic Sans MS"/>
                <a:cs typeface="Comic Sans MS"/>
              </a:rPr>
              <a:t>l</a:t>
            </a:r>
            <a:r>
              <a:rPr sz="1950" spc="-5" dirty="0">
                <a:latin typeface="Comic Sans MS"/>
                <a:cs typeface="Comic Sans MS"/>
              </a:rPr>
              <a:t>a</a:t>
            </a:r>
            <a:r>
              <a:rPr sz="1950" spc="-10" dirty="0">
                <a:latin typeface="Comic Sans MS"/>
                <a:cs typeface="Comic Sans MS"/>
              </a:rPr>
              <a:t>n</a:t>
            </a:r>
            <a:r>
              <a:rPr sz="1950" dirty="0">
                <a:latin typeface="Comic Sans MS"/>
                <a:cs typeface="Comic Sans MS"/>
              </a:rPr>
              <a:t>c</a:t>
            </a:r>
            <a:r>
              <a:rPr sz="1950" spc="-15" dirty="0">
                <a:latin typeface="Comic Sans MS"/>
                <a:cs typeface="Comic Sans MS"/>
              </a:rPr>
              <a:t>e</a:t>
            </a:r>
            <a:r>
              <a:rPr sz="1950" dirty="0">
                <a:latin typeface="Comic Sans MS"/>
                <a:cs typeface="Comic Sans MS"/>
              </a:rPr>
              <a:t>d</a:t>
            </a:r>
            <a:r>
              <a:rPr sz="1950" spc="10" dirty="0">
                <a:latin typeface="Comic Sans MS"/>
                <a:cs typeface="Comic Sans MS"/>
              </a:rPr>
              <a:t> </a:t>
            </a:r>
            <a:r>
              <a:rPr lang="en-US" sz="1950" spc="10" dirty="0">
                <a:latin typeface="Comic Sans MS"/>
                <a:cs typeface="Comic Sans MS"/>
              </a:rPr>
              <a:t>3-phase and </a:t>
            </a:r>
            <a:r>
              <a:rPr sz="1950" dirty="0">
                <a:latin typeface="Comic Sans MS"/>
                <a:cs typeface="Comic Sans MS"/>
              </a:rPr>
              <a:t>u</a:t>
            </a:r>
            <a:r>
              <a:rPr sz="1950" spc="-10" dirty="0">
                <a:latin typeface="Comic Sans MS"/>
                <a:cs typeface="Comic Sans MS"/>
              </a:rPr>
              <a:t>n</a:t>
            </a:r>
            <a:r>
              <a:rPr sz="1950" spc="-5" dirty="0">
                <a:latin typeface="Comic Sans MS"/>
                <a:cs typeface="Comic Sans MS"/>
              </a:rPr>
              <a:t>ba</a:t>
            </a:r>
            <a:r>
              <a:rPr sz="1950" dirty="0">
                <a:latin typeface="Comic Sans MS"/>
                <a:cs typeface="Comic Sans MS"/>
              </a:rPr>
              <a:t>l</a:t>
            </a:r>
            <a:r>
              <a:rPr sz="1950" spc="-5" dirty="0">
                <a:latin typeface="Comic Sans MS"/>
                <a:cs typeface="Comic Sans MS"/>
              </a:rPr>
              <a:t>a</a:t>
            </a:r>
            <a:r>
              <a:rPr sz="1950" spc="-10" dirty="0">
                <a:latin typeface="Comic Sans MS"/>
                <a:cs typeface="Comic Sans MS"/>
              </a:rPr>
              <a:t>n</a:t>
            </a:r>
            <a:r>
              <a:rPr sz="1950" dirty="0">
                <a:latin typeface="Comic Sans MS"/>
                <a:cs typeface="Comic Sans MS"/>
              </a:rPr>
              <a:t>c</a:t>
            </a:r>
            <a:r>
              <a:rPr sz="1950" spc="-15" dirty="0">
                <a:latin typeface="Comic Sans MS"/>
                <a:cs typeface="Comic Sans MS"/>
              </a:rPr>
              <a:t>e</a:t>
            </a:r>
            <a:r>
              <a:rPr sz="1950" dirty="0">
                <a:latin typeface="Comic Sans MS"/>
                <a:cs typeface="Comic Sans MS"/>
              </a:rPr>
              <a:t>d</a:t>
            </a:r>
            <a:r>
              <a:rPr lang="en-US" sz="1950" dirty="0">
                <a:latin typeface="Comic Sans MS"/>
                <a:cs typeface="Comic Sans MS"/>
              </a:rPr>
              <a:t>3-phase</a:t>
            </a:r>
            <a:r>
              <a:rPr sz="1950" dirty="0">
                <a:latin typeface="Comic Sans MS"/>
                <a:cs typeface="Comic Sans MS"/>
              </a:rPr>
              <a:t> c</a:t>
            </a:r>
            <a:r>
              <a:rPr sz="1950" spc="-5" dirty="0">
                <a:latin typeface="Comic Sans MS"/>
                <a:cs typeface="Comic Sans MS"/>
              </a:rPr>
              <a:t>ir</a:t>
            </a:r>
            <a:r>
              <a:rPr sz="1950" dirty="0">
                <a:latin typeface="Comic Sans MS"/>
                <a:cs typeface="Comic Sans MS"/>
              </a:rPr>
              <a:t>cui</a:t>
            </a:r>
            <a:r>
              <a:rPr sz="1950" spc="-5" dirty="0">
                <a:latin typeface="Comic Sans MS"/>
                <a:cs typeface="Comic Sans MS"/>
              </a:rPr>
              <a:t>t</a:t>
            </a:r>
            <a:r>
              <a:rPr sz="1950" dirty="0">
                <a:latin typeface="Comic Sans MS"/>
                <a:cs typeface="Comic Sans MS"/>
              </a:rPr>
              <a:t>s</a:t>
            </a:r>
          </a:p>
          <a:p>
            <a:pPr marL="317500" indent="-304800">
              <a:lnSpc>
                <a:spcPct val="100000"/>
              </a:lnSpc>
              <a:spcBef>
                <a:spcPts val="61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r>
              <a:rPr sz="1950" spc="-5" dirty="0">
                <a:latin typeface="Comic Sans MS"/>
                <a:cs typeface="Comic Sans MS"/>
              </a:rPr>
              <a:t>Le</a:t>
            </a:r>
            <a:r>
              <a:rPr sz="1950" spc="-15" dirty="0">
                <a:latin typeface="Comic Sans MS"/>
                <a:cs typeface="Comic Sans MS"/>
              </a:rPr>
              <a:t>a</a:t>
            </a:r>
            <a:r>
              <a:rPr sz="1950" spc="-5" dirty="0">
                <a:latin typeface="Comic Sans MS"/>
                <a:cs typeface="Comic Sans MS"/>
              </a:rPr>
              <a:t>r</a:t>
            </a:r>
            <a:r>
              <a:rPr sz="1950" dirty="0">
                <a:latin typeface="Comic Sans MS"/>
                <a:cs typeface="Comic Sans MS"/>
              </a:rPr>
              <a:t>n</a:t>
            </a:r>
            <a:r>
              <a:rPr sz="1950" spc="-5" dirty="0">
                <a:latin typeface="Comic Sans MS"/>
                <a:cs typeface="Comic Sans MS"/>
              </a:rPr>
              <a:t> </a:t>
            </a:r>
            <a:r>
              <a:rPr sz="1950" spc="-15" dirty="0">
                <a:latin typeface="Comic Sans MS"/>
                <a:cs typeface="Comic Sans MS"/>
              </a:rPr>
              <a:t>a</a:t>
            </a:r>
            <a:r>
              <a:rPr sz="1950" spc="5" dirty="0">
                <a:latin typeface="Comic Sans MS"/>
                <a:cs typeface="Comic Sans MS"/>
              </a:rPr>
              <a:t>b</a:t>
            </a:r>
            <a:r>
              <a:rPr sz="1950" spc="-5" dirty="0">
                <a:latin typeface="Comic Sans MS"/>
                <a:cs typeface="Comic Sans MS"/>
              </a:rPr>
              <a:t>ou</a:t>
            </a:r>
            <a:r>
              <a:rPr sz="1950" dirty="0">
                <a:latin typeface="Comic Sans MS"/>
                <a:cs typeface="Comic Sans MS"/>
              </a:rPr>
              <a:t>t </a:t>
            </a:r>
            <a:r>
              <a:rPr sz="1950" spc="-10" dirty="0">
                <a:latin typeface="Comic Sans MS"/>
                <a:cs typeface="Comic Sans MS"/>
              </a:rPr>
              <a:t>p</a:t>
            </a:r>
            <a:r>
              <a:rPr sz="1950" spc="5" dirty="0">
                <a:latin typeface="Comic Sans MS"/>
                <a:cs typeface="Comic Sans MS"/>
              </a:rPr>
              <a:t>o</a:t>
            </a:r>
            <a:r>
              <a:rPr sz="1950" spc="-10" dirty="0">
                <a:latin typeface="Comic Sans MS"/>
                <a:cs typeface="Comic Sans MS"/>
              </a:rPr>
              <a:t>w</a:t>
            </a:r>
            <a:r>
              <a:rPr sz="1950" spc="-5" dirty="0">
                <a:latin typeface="Comic Sans MS"/>
                <a:cs typeface="Comic Sans MS"/>
              </a:rPr>
              <a:t>e</a:t>
            </a:r>
            <a:r>
              <a:rPr sz="1950" dirty="0">
                <a:latin typeface="Comic Sans MS"/>
                <a:cs typeface="Comic Sans MS"/>
              </a:rPr>
              <a:t>r</a:t>
            </a:r>
            <a:r>
              <a:rPr sz="1950" spc="-10" dirty="0">
                <a:latin typeface="Comic Sans MS"/>
                <a:cs typeface="Comic Sans MS"/>
              </a:rPr>
              <a:t> </a:t>
            </a:r>
            <a:r>
              <a:rPr sz="1950" spc="-5" dirty="0">
                <a:latin typeface="Comic Sans MS"/>
                <a:cs typeface="Comic Sans MS"/>
              </a:rPr>
              <a:t>i</a:t>
            </a:r>
            <a:r>
              <a:rPr sz="1950" dirty="0">
                <a:latin typeface="Comic Sans MS"/>
                <a:cs typeface="Comic Sans MS"/>
              </a:rPr>
              <a:t>n</a:t>
            </a:r>
            <a:r>
              <a:rPr sz="1950" spc="-5" dirty="0">
                <a:latin typeface="Comic Sans MS"/>
                <a:cs typeface="Comic Sans MS"/>
              </a:rPr>
              <a:t> </a:t>
            </a:r>
            <a:r>
              <a:rPr sz="1950" dirty="0">
                <a:latin typeface="Comic Sans MS"/>
                <a:cs typeface="Comic Sans MS"/>
              </a:rPr>
              <a:t>a</a:t>
            </a:r>
            <a:r>
              <a:rPr sz="1950" spc="-10" dirty="0">
                <a:latin typeface="Comic Sans MS"/>
                <a:cs typeface="Comic Sans MS"/>
              </a:rPr>
              <a:t> </a:t>
            </a:r>
            <a:r>
              <a:rPr sz="1950" spc="5" dirty="0">
                <a:latin typeface="Comic Sans MS"/>
                <a:cs typeface="Comic Sans MS"/>
              </a:rPr>
              <a:t>b</a:t>
            </a:r>
            <a:r>
              <a:rPr sz="1950" spc="-15" dirty="0">
                <a:latin typeface="Comic Sans MS"/>
                <a:cs typeface="Comic Sans MS"/>
              </a:rPr>
              <a:t>a</a:t>
            </a:r>
            <a:r>
              <a:rPr sz="1950" spc="10" dirty="0">
                <a:latin typeface="Comic Sans MS"/>
                <a:cs typeface="Comic Sans MS"/>
              </a:rPr>
              <a:t>l</a:t>
            </a:r>
            <a:r>
              <a:rPr sz="1950" spc="-15" dirty="0">
                <a:latin typeface="Comic Sans MS"/>
                <a:cs typeface="Comic Sans MS"/>
              </a:rPr>
              <a:t>a</a:t>
            </a:r>
            <a:r>
              <a:rPr sz="1950" spc="-10" dirty="0">
                <a:latin typeface="Comic Sans MS"/>
                <a:cs typeface="Comic Sans MS"/>
              </a:rPr>
              <a:t>n</a:t>
            </a:r>
            <a:r>
              <a:rPr sz="1950" dirty="0">
                <a:latin typeface="Comic Sans MS"/>
                <a:cs typeface="Comic Sans MS"/>
              </a:rPr>
              <a:t>c</a:t>
            </a:r>
            <a:r>
              <a:rPr sz="1950" spc="-5" dirty="0">
                <a:latin typeface="Comic Sans MS"/>
                <a:cs typeface="Comic Sans MS"/>
              </a:rPr>
              <a:t>e</a:t>
            </a:r>
            <a:r>
              <a:rPr sz="1950" dirty="0">
                <a:latin typeface="Comic Sans MS"/>
                <a:cs typeface="Comic Sans MS"/>
              </a:rPr>
              <a:t>d </a:t>
            </a:r>
            <a:r>
              <a:rPr sz="1950" spc="-5" dirty="0">
                <a:latin typeface="Comic Sans MS"/>
                <a:cs typeface="Comic Sans MS"/>
              </a:rPr>
              <a:t>th</a:t>
            </a:r>
            <a:r>
              <a:rPr sz="1950" spc="-15" dirty="0">
                <a:latin typeface="Comic Sans MS"/>
                <a:cs typeface="Comic Sans MS"/>
              </a:rPr>
              <a:t>r</a:t>
            </a:r>
            <a:r>
              <a:rPr sz="1950" spc="-5" dirty="0">
                <a:latin typeface="Comic Sans MS"/>
                <a:cs typeface="Comic Sans MS"/>
              </a:rPr>
              <a:t>ee</a:t>
            </a:r>
            <a:r>
              <a:rPr sz="1950" spc="10" dirty="0">
                <a:latin typeface="Comic Sans MS"/>
                <a:cs typeface="Comic Sans MS"/>
              </a:rPr>
              <a:t>-</a:t>
            </a:r>
            <a:r>
              <a:rPr sz="1950" spc="-10" dirty="0">
                <a:latin typeface="Comic Sans MS"/>
                <a:cs typeface="Comic Sans MS"/>
              </a:rPr>
              <a:t>p</a:t>
            </a:r>
            <a:r>
              <a:rPr sz="1950" spc="-5" dirty="0">
                <a:latin typeface="Comic Sans MS"/>
                <a:cs typeface="Comic Sans MS"/>
              </a:rPr>
              <a:t>ha</a:t>
            </a:r>
            <a:r>
              <a:rPr sz="1950" spc="-15" dirty="0">
                <a:latin typeface="Comic Sans MS"/>
                <a:cs typeface="Comic Sans MS"/>
              </a:rPr>
              <a:t>s</a:t>
            </a:r>
            <a:r>
              <a:rPr sz="1950" dirty="0">
                <a:latin typeface="Comic Sans MS"/>
                <a:cs typeface="Comic Sans MS"/>
              </a:rPr>
              <a:t>e </a:t>
            </a:r>
            <a:r>
              <a:rPr sz="1950" spc="-5" dirty="0">
                <a:latin typeface="Comic Sans MS"/>
                <a:cs typeface="Comic Sans MS"/>
              </a:rPr>
              <a:t>syste</a:t>
            </a:r>
            <a:r>
              <a:rPr sz="1950" dirty="0">
                <a:latin typeface="Comic Sans MS"/>
                <a:cs typeface="Comic Sans MS"/>
              </a:rPr>
              <a:t>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628853-68EC-BD48-8E35-7239F74ACC16}"/>
              </a:ext>
            </a:extLst>
          </p:cNvPr>
          <p:cNvSpPr/>
          <p:nvPr/>
        </p:nvSpPr>
        <p:spPr>
          <a:xfrm>
            <a:off x="-2362200" y="876916"/>
            <a:ext cx="3988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41270">
              <a:lnSpc>
                <a:spcPct val="100000"/>
              </a:lnSpc>
            </a:pPr>
            <a:r>
              <a:rPr lang="en-US" spc="-10" dirty="0">
                <a:solidFill>
                  <a:srgbClr val="CC3300"/>
                </a:solidFill>
                <a:latin typeface="Comic Sans MS"/>
                <a:cs typeface="Comic Sans MS"/>
              </a:rPr>
              <a:t>O</a:t>
            </a:r>
            <a:r>
              <a:rPr lang="en-US" spc="-5" dirty="0">
                <a:solidFill>
                  <a:srgbClr val="CC3300"/>
                </a:solidFill>
                <a:latin typeface="Comic Sans MS"/>
                <a:cs typeface="Comic Sans MS"/>
              </a:rPr>
              <a:t>bje</a:t>
            </a:r>
            <a:r>
              <a:rPr lang="en-US" dirty="0">
                <a:solidFill>
                  <a:srgbClr val="CC3300"/>
                </a:solidFill>
                <a:latin typeface="Comic Sans MS"/>
                <a:cs typeface="Comic Sans MS"/>
              </a:rPr>
              <a:t>c</a:t>
            </a:r>
            <a:r>
              <a:rPr lang="en-US" spc="-5" dirty="0">
                <a:solidFill>
                  <a:srgbClr val="CC3300"/>
                </a:solidFill>
                <a:latin typeface="Comic Sans MS"/>
                <a:cs typeface="Comic Sans MS"/>
              </a:rPr>
              <a:t>t</a:t>
            </a:r>
            <a:r>
              <a:rPr lang="en-US" spc="-10" dirty="0">
                <a:solidFill>
                  <a:srgbClr val="CC3300"/>
                </a:solidFill>
                <a:latin typeface="Comic Sans MS"/>
                <a:cs typeface="Comic Sans MS"/>
              </a:rPr>
              <a:t>iv</a:t>
            </a:r>
            <a:r>
              <a:rPr lang="en-US" spc="-25" dirty="0">
                <a:solidFill>
                  <a:srgbClr val="CC3300"/>
                </a:solidFill>
                <a:latin typeface="Comic Sans MS"/>
                <a:cs typeface="Comic Sans MS"/>
              </a:rPr>
              <a:t>es</a:t>
            </a:r>
            <a:r>
              <a:rPr lang="en-US" spc="-10" dirty="0">
                <a:solidFill>
                  <a:srgbClr val="CC3300"/>
                </a:solidFill>
                <a:latin typeface="Comic Sans MS"/>
                <a:cs typeface="Comic Sans MS"/>
              </a:rPr>
              <a:t>: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Shape 36">
            <a:extLst>
              <a:ext uri="{FF2B5EF4-FFF2-40B4-BE49-F238E27FC236}">
                <a16:creationId xmlns:a16="http://schemas.microsoft.com/office/drawing/2014/main" id="{92895F2F-99F3-1542-927F-4F3EFBB4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"/>
            <a:ext cx="7772400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 algn="ctr">
              <a:defRPr sz="1800"/>
            </a:pPr>
            <a:r>
              <a:rPr lang="en-US" sz="3200" b="1" dirty="0"/>
              <a:t>Lecture Objectives</a:t>
            </a:r>
            <a:endParaRPr sz="32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89DEEF-49FD-FC40-878E-F85FC17D5A22}"/>
              </a:ext>
            </a:extLst>
          </p:cNvPr>
          <p:cNvSpPr/>
          <p:nvPr/>
        </p:nvSpPr>
        <p:spPr>
          <a:xfrm>
            <a:off x="1752600" y="18393"/>
            <a:ext cx="4715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1A66B3"/>
                </a:solidFill>
                <a:latin typeface="Helvetica" pitchFamily="2" charset="0"/>
              </a:rPr>
              <a:t>Example - </a:t>
            </a:r>
            <a:r>
              <a:rPr lang="en-US" sz="2400" dirty="0">
                <a:solidFill>
                  <a:srgbClr val="45E908"/>
                </a:solidFill>
                <a:latin typeface="Helvetica" pitchFamily="2" charset="0"/>
              </a:rPr>
              <a:t>Balanced Y-Y Network</a:t>
            </a:r>
            <a:endParaRPr lang="en-US" sz="2400" dirty="0">
              <a:solidFill>
                <a:srgbClr val="45E908"/>
              </a:solidFill>
              <a:effectLst/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157A23-4782-784D-B131-2F9C4D214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88" y="685799"/>
            <a:ext cx="8030711" cy="3191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0E0BFF-F315-2B4A-9457-E22173D32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9" y="4724400"/>
            <a:ext cx="3644900" cy="317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E51F0F-62A8-1148-8403-B1B31ECF519A}"/>
              </a:ext>
            </a:extLst>
          </p:cNvPr>
          <p:cNvSpPr/>
          <p:nvPr/>
        </p:nvSpPr>
        <p:spPr>
          <a:xfrm>
            <a:off x="302127" y="3931273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A66B3"/>
                </a:solidFill>
                <a:latin typeface="Helvetica" pitchFamily="2" charset="0"/>
              </a:rPr>
              <a:t>This is because of the following,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49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732B73-17A0-A14F-9CFD-176BF551E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124200"/>
            <a:ext cx="7848600" cy="3441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5979F-2DCE-594F-ABDD-7D5F54FF6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26" y="685800"/>
            <a:ext cx="75946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39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10C1D8-040A-9A4B-A6B0-3D9F21DE7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6200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95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617D28-5F77-7242-85C3-3ACC69AC0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929"/>
            <a:ext cx="6997700" cy="417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D48117-5561-824E-B10F-0ABA5F49A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196229"/>
            <a:ext cx="70231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7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469" y="261363"/>
            <a:ext cx="769778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41069">
              <a:lnSpc>
                <a:spcPct val="100000"/>
              </a:lnSpc>
            </a:pPr>
            <a:r>
              <a:rPr lang="en-US" sz="3200" spc="-35" dirty="0">
                <a:solidFill>
                  <a:srgbClr val="CC3300"/>
                </a:solidFill>
                <a:latin typeface="Comic Sans MS"/>
                <a:cs typeface="Comic Sans MS"/>
              </a:rPr>
              <a:t>Why study Th</a:t>
            </a:r>
            <a:r>
              <a:rPr lang="en-US" sz="3200" spc="5" dirty="0">
                <a:solidFill>
                  <a:srgbClr val="CC3300"/>
                </a:solidFill>
                <a:latin typeface="Comic Sans MS"/>
                <a:cs typeface="Comic Sans MS"/>
              </a:rPr>
              <a:t>r</a:t>
            </a:r>
            <a:r>
              <a:rPr lang="en-US" sz="3200" spc="-25" dirty="0">
                <a:solidFill>
                  <a:srgbClr val="CC3300"/>
                </a:solidFill>
                <a:latin typeface="Comic Sans MS"/>
                <a:cs typeface="Comic Sans MS"/>
              </a:rPr>
              <a:t>e</a:t>
            </a:r>
            <a:r>
              <a:rPr lang="en-US" sz="3200" spc="-20" dirty="0">
                <a:solidFill>
                  <a:srgbClr val="CC3300"/>
                </a:solidFill>
                <a:latin typeface="Comic Sans MS"/>
                <a:cs typeface="Comic Sans MS"/>
              </a:rPr>
              <a:t>e-P</a:t>
            </a:r>
            <a:r>
              <a:rPr lang="en-US" sz="3200" spc="-30" dirty="0">
                <a:solidFill>
                  <a:srgbClr val="CC3300"/>
                </a:solidFill>
                <a:latin typeface="Comic Sans MS"/>
                <a:cs typeface="Comic Sans MS"/>
              </a:rPr>
              <a:t>h</a:t>
            </a:r>
            <a:r>
              <a:rPr lang="en-US" sz="3200" spc="-10" dirty="0">
                <a:solidFill>
                  <a:srgbClr val="CC3300"/>
                </a:solidFill>
                <a:latin typeface="Comic Sans MS"/>
                <a:cs typeface="Comic Sans MS"/>
              </a:rPr>
              <a:t>a</a:t>
            </a:r>
            <a:r>
              <a:rPr lang="en-US" sz="3200" spc="-20" dirty="0">
                <a:solidFill>
                  <a:srgbClr val="CC3300"/>
                </a:solidFill>
                <a:latin typeface="Comic Sans MS"/>
                <a:cs typeface="Comic Sans MS"/>
              </a:rPr>
              <a:t>se </a:t>
            </a:r>
            <a:r>
              <a:rPr lang="en-US" sz="3200" spc="-5" dirty="0">
                <a:solidFill>
                  <a:srgbClr val="CC3300"/>
                </a:solidFill>
                <a:latin typeface="Comic Sans MS"/>
                <a:cs typeface="Comic Sans MS"/>
              </a:rPr>
              <a:t>Ci</a:t>
            </a:r>
            <a:r>
              <a:rPr lang="en-US" sz="3200" spc="5" dirty="0">
                <a:solidFill>
                  <a:srgbClr val="CC3300"/>
                </a:solidFill>
                <a:latin typeface="Comic Sans MS"/>
                <a:cs typeface="Comic Sans MS"/>
              </a:rPr>
              <a:t>r</a:t>
            </a:r>
            <a:r>
              <a:rPr lang="en-US" sz="3200" spc="-30" dirty="0">
                <a:solidFill>
                  <a:srgbClr val="CC3300"/>
                </a:solidFill>
                <a:latin typeface="Comic Sans MS"/>
                <a:cs typeface="Comic Sans MS"/>
              </a:rPr>
              <a:t>c</a:t>
            </a:r>
            <a:r>
              <a:rPr lang="en-US" sz="3200" dirty="0">
                <a:solidFill>
                  <a:srgbClr val="CC3300"/>
                </a:solidFill>
                <a:latin typeface="Comic Sans MS"/>
                <a:cs typeface="Comic Sans MS"/>
              </a:rPr>
              <a:t>u</a:t>
            </a:r>
            <a:r>
              <a:rPr lang="en-US" sz="3200" spc="-5" dirty="0">
                <a:solidFill>
                  <a:srgbClr val="CC3300"/>
                </a:solidFill>
                <a:latin typeface="Comic Sans MS"/>
                <a:cs typeface="Comic Sans MS"/>
              </a:rPr>
              <a:t>its ?</a:t>
            </a:r>
            <a:endParaRPr sz="3200" dirty="0">
              <a:latin typeface="Comic Sans MS"/>
              <a:cs typeface="Comic Sans MS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E3F4B05-2934-FA45-B252-DC7A2AE384B0}"/>
              </a:ext>
            </a:extLst>
          </p:cNvPr>
          <p:cNvSpPr txBox="1"/>
          <p:nvPr/>
        </p:nvSpPr>
        <p:spPr>
          <a:xfrm>
            <a:off x="458469" y="1556532"/>
            <a:ext cx="7857490" cy="64248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r>
              <a:rPr lang="en-US" sz="1750" spc="5" dirty="0">
                <a:latin typeface="Comic Sans MS"/>
                <a:cs typeface="Comic Sans MS"/>
              </a:rPr>
              <a:t>Between the power generation station (power plant) and the power in buildings and houses, power is </a:t>
            </a:r>
            <a:r>
              <a:rPr lang="en-US" sz="1750" spc="5" dirty="0">
                <a:solidFill>
                  <a:srgbClr val="FF0000"/>
                </a:solidFill>
                <a:latin typeface="Comic Sans MS"/>
                <a:cs typeface="Comic Sans MS"/>
              </a:rPr>
              <a:t>transmitted</a:t>
            </a:r>
            <a:r>
              <a:rPr lang="en-US" sz="1750" spc="5" dirty="0">
                <a:latin typeface="Comic Sans MS"/>
                <a:cs typeface="Comic Sans MS"/>
              </a:rPr>
              <a:t> through power transmission line (over- and under-ground) in a form known as </a:t>
            </a:r>
            <a:r>
              <a:rPr lang="en-US" sz="1750" i="1" spc="5" dirty="0">
                <a:solidFill>
                  <a:srgbClr val="FF0000"/>
                </a:solidFill>
                <a:latin typeface="Comic Sans MS"/>
                <a:cs typeface="Comic Sans MS"/>
              </a:rPr>
              <a:t>three-phase power</a:t>
            </a:r>
            <a:r>
              <a:rPr lang="en-US" sz="1750" spc="5" dirty="0">
                <a:latin typeface="Comic Sans MS"/>
                <a:cs typeface="Comic Sans MS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tabLst>
                <a:tab pos="317500" algn="l"/>
              </a:tabLst>
            </a:pPr>
            <a:endParaRPr lang="en-US" sz="1750" spc="5" dirty="0">
              <a:latin typeface="Comic Sans MS"/>
              <a:cs typeface="Comic Sans MS"/>
            </a:endParaRPr>
          </a:p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r>
              <a:rPr lang="en-US" sz="1750" spc="5" dirty="0">
                <a:latin typeface="Comic Sans MS"/>
                <a:cs typeface="Comic Sans MS"/>
              </a:rPr>
              <a:t>Therefor, in the </a:t>
            </a:r>
            <a:r>
              <a:rPr lang="en-US" sz="1750" i="1" spc="5" dirty="0">
                <a:solidFill>
                  <a:srgbClr val="FF0000"/>
                </a:solidFill>
                <a:latin typeface="Comic Sans MS"/>
                <a:cs typeface="Comic Sans MS"/>
              </a:rPr>
              <a:t>power grid </a:t>
            </a:r>
            <a:r>
              <a:rPr lang="en-US" sz="1750" spc="5" dirty="0">
                <a:latin typeface="Comic Sans MS"/>
                <a:cs typeface="Comic Sans MS"/>
              </a:rPr>
              <a:t>(refers to all the component responsible for power generation, transmission and distribution) power is primarily  transferred in three-phase sinusoidal voltage signals. </a:t>
            </a:r>
          </a:p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endParaRPr lang="en-US" sz="1750" spc="5" dirty="0">
              <a:latin typeface="Comic Sans MS"/>
              <a:cs typeface="Comic Sans MS"/>
            </a:endParaRPr>
          </a:p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r>
              <a:rPr lang="en-US" sz="1750" spc="5" dirty="0">
                <a:latin typeface="Comic Sans MS"/>
                <a:cs typeface="Comic Sans MS"/>
              </a:rPr>
              <a:t>Electrical circuits where three-phase voltages are transferred are known as </a:t>
            </a:r>
            <a:r>
              <a:rPr lang="en-US" sz="1750" i="1" spc="5" dirty="0">
                <a:solidFill>
                  <a:srgbClr val="FF0000"/>
                </a:solidFill>
                <a:latin typeface="Comic Sans MS"/>
                <a:cs typeface="Comic Sans MS"/>
              </a:rPr>
              <a:t>three-phase circuits </a:t>
            </a:r>
            <a:r>
              <a:rPr lang="en-US" sz="1750" spc="5" dirty="0">
                <a:latin typeface="Comic Sans MS"/>
                <a:cs typeface="Comic Sans MS"/>
              </a:rPr>
              <a:t>or three-phase networks.</a:t>
            </a:r>
          </a:p>
          <a:p>
            <a:pPr marL="12700" marR="508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tabLst>
                <a:tab pos="317500" algn="l"/>
              </a:tabLst>
            </a:pPr>
            <a:endParaRPr lang="en-US" sz="1750" spc="5" dirty="0">
              <a:latin typeface="Comic Sans MS"/>
              <a:cs typeface="Comic Sans MS"/>
            </a:endParaRPr>
          </a:p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r>
              <a:rPr lang="en-US" sz="1750" spc="5" dirty="0">
                <a:latin typeface="Comic Sans MS"/>
                <a:cs typeface="Comic Sans MS"/>
              </a:rPr>
              <a:t>One major component of three-phase circuits is known as </a:t>
            </a:r>
            <a:r>
              <a:rPr lang="en-US" sz="1750" i="1" spc="5" dirty="0">
                <a:solidFill>
                  <a:srgbClr val="FF0000"/>
                </a:solidFill>
                <a:latin typeface="Comic Sans MS"/>
                <a:cs typeface="Comic Sans MS"/>
              </a:rPr>
              <a:t>three-phase transformers.</a:t>
            </a:r>
          </a:p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endParaRPr lang="en-US" sz="1750" spc="5" dirty="0">
              <a:latin typeface="Comic Sans MS"/>
              <a:cs typeface="Comic Sans MS"/>
            </a:endParaRPr>
          </a:p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r>
              <a:rPr lang="en-US" sz="1750" spc="5" dirty="0">
                <a:latin typeface="Comic Sans MS"/>
                <a:cs typeface="Comic Sans MS"/>
              </a:rPr>
              <a:t>Throughout the power grid, three-phase voltage signals are </a:t>
            </a:r>
            <a:r>
              <a:rPr lang="en-US" sz="1750" i="1" spc="5" dirty="0">
                <a:solidFill>
                  <a:srgbClr val="FF0000"/>
                </a:solidFill>
                <a:latin typeface="Comic Sans MS"/>
                <a:cs typeface="Comic Sans MS"/>
              </a:rPr>
              <a:t>stepped down, </a:t>
            </a:r>
            <a:r>
              <a:rPr lang="en-US" sz="1750" b="1" spc="5" dirty="0">
                <a:latin typeface="Comic Sans MS"/>
                <a:cs typeface="Comic Sans MS"/>
              </a:rPr>
              <a:t>through</a:t>
            </a:r>
            <a:r>
              <a:rPr lang="en-US" sz="1750" i="1" spc="5" dirty="0">
                <a:solidFill>
                  <a:srgbClr val="FF0000"/>
                </a:solidFill>
                <a:latin typeface="Comic Sans MS"/>
                <a:cs typeface="Comic Sans MS"/>
              </a:rPr>
              <a:t> three-phase transformers, </a:t>
            </a:r>
            <a:r>
              <a:rPr lang="en-US" sz="1750" spc="5" dirty="0">
                <a:latin typeface="Comic Sans MS"/>
                <a:cs typeface="Comic Sans MS"/>
              </a:rPr>
              <a:t>from the point of generation to the point of consumption at the load side (buildings and houses).</a:t>
            </a:r>
          </a:p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endParaRPr lang="en-US" sz="1750" spc="5" dirty="0">
              <a:latin typeface="Comic Sans MS"/>
              <a:cs typeface="Comic Sans MS"/>
            </a:endParaRPr>
          </a:p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endParaRPr lang="en-US" sz="1750" spc="5" dirty="0">
              <a:latin typeface="Comic Sans MS"/>
              <a:cs typeface="Comic Sans MS"/>
            </a:endParaRPr>
          </a:p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endParaRPr lang="en-US" sz="1750" spc="5" dirty="0">
              <a:latin typeface="Comic Sans MS"/>
              <a:cs typeface="Comic Sans MS"/>
            </a:endParaRPr>
          </a:p>
          <a:p>
            <a:pPr marL="317500" marR="5080" indent="-304800">
              <a:lnSpc>
                <a:spcPct val="100000"/>
              </a:lnSpc>
              <a:spcBef>
                <a:spcPts val="450"/>
              </a:spcBef>
              <a:buClr>
                <a:srgbClr val="0000FF"/>
              </a:buClr>
              <a:buFont typeface="Symbol"/>
              <a:buChar char="➢"/>
              <a:tabLst>
                <a:tab pos="317500" algn="l"/>
              </a:tabLst>
            </a:pPr>
            <a:endParaRPr lang="en-US" sz="1750" spc="5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19230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35" y="1848222"/>
            <a:ext cx="4258419" cy="1210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471" y="2929382"/>
            <a:ext cx="2990090" cy="15548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909" y="4432548"/>
            <a:ext cx="2515019" cy="1504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660" y="2661791"/>
            <a:ext cx="346499" cy="3103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2884" y="1176830"/>
            <a:ext cx="2049365" cy="25532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4219575" y="3730030"/>
            <a:ext cx="2002116" cy="12896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61225" y="785905"/>
            <a:ext cx="452220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5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Electricity form Generation to Home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32930" y="5854728"/>
            <a:ext cx="222801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75" dirty="0">
                <a:solidFill>
                  <a:schemeClr val="accent5"/>
                </a:solidFill>
              </a:rPr>
              <a:t>http://waterheatertimer.org/What-is-3-phase-electric.html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2674" y="3758335"/>
            <a:ext cx="2518834" cy="2096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6521" y="1232296"/>
            <a:ext cx="1380269" cy="2384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" y="956231"/>
            <a:ext cx="2254661" cy="8936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3" y="2929382"/>
            <a:ext cx="2270585" cy="150020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>
            <a:off x="1135992" y="2419946"/>
            <a:ext cx="118311" cy="6206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470944" y="3782809"/>
            <a:ext cx="1363717" cy="8864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Arrow 28"/>
          <p:cNvSpPr/>
          <p:nvPr/>
        </p:nvSpPr>
        <p:spPr>
          <a:xfrm rot="2331569">
            <a:off x="4794664" y="3028965"/>
            <a:ext cx="374066" cy="1220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 rot="10235681">
            <a:off x="4149568" y="3503532"/>
            <a:ext cx="374066" cy="1220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3769" y="4684199"/>
            <a:ext cx="1583483" cy="1068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4B4922-E23B-9A40-8B41-7DD894DAF5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997" y="4684200"/>
            <a:ext cx="1582735" cy="10251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871F01-81A8-6B49-841A-F3D206F3D9D3}"/>
                  </a:ext>
                </a:extLst>
              </p14:cNvPr>
              <p14:cNvContentPartPr/>
              <p14:nvPr/>
            </p14:nvContentPartPr>
            <p14:xfrm>
              <a:off x="2541464" y="1103409"/>
              <a:ext cx="312930" cy="42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871F01-81A8-6B49-841A-F3D206F3D9D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05855" y="1067409"/>
                <a:ext cx="384508" cy="11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A399C02-D8A7-004B-9A2C-6DB395A5D19D}"/>
              </a:ext>
            </a:extLst>
          </p:cNvPr>
          <p:cNvGrpSpPr/>
          <p:nvPr/>
        </p:nvGrpSpPr>
        <p:grpSpPr>
          <a:xfrm>
            <a:off x="1974108" y="857250"/>
            <a:ext cx="1745236" cy="784249"/>
            <a:chOff x="1974108" y="857250"/>
            <a:chExt cx="1745236" cy="78424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974108" y="857250"/>
              <a:ext cx="1745236" cy="66307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8B050D-45C9-5E43-A393-FD7AE7179A81}"/>
                </a:ext>
              </a:extLst>
            </p:cNvPr>
            <p:cNvSpPr txBox="1"/>
            <p:nvPr/>
          </p:nvSpPr>
          <p:spPr>
            <a:xfrm>
              <a:off x="2761044" y="1479916"/>
              <a:ext cx="644728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" b="1" dirty="0">
                  <a:solidFill>
                    <a:schemeClr val="accent6">
                      <a:lumMod val="50000"/>
                    </a:schemeClr>
                  </a:solidFill>
                </a:rPr>
                <a:t>(Gas, Coal, nuclear)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77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381316" y="1247775"/>
            <a:ext cx="8381366" cy="4801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63830">
              <a:buClr>
                <a:srgbClr val="FF0000"/>
              </a:buClr>
              <a:tabLst>
                <a:tab pos="242570" algn="l"/>
              </a:tabLst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More economical to deliver power in three-phase circuits than in single- or double-phase circuits.</a:t>
            </a:r>
          </a:p>
          <a:p>
            <a:pPr marL="12700" marR="163830">
              <a:buClr>
                <a:srgbClr val="FF0000"/>
              </a:buClr>
              <a:tabLst>
                <a:tab pos="242570" algn="l"/>
              </a:tabLst>
            </a:pPr>
            <a:r>
              <a:rPr lang="en-US"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</a:p>
          <a:p>
            <a:pPr marL="12700" marR="163830">
              <a:buClr>
                <a:srgbClr val="FF0000"/>
              </a:buClr>
              <a:tabLst>
                <a:tab pos="242570" algn="l"/>
              </a:tabLst>
            </a:pPr>
            <a:r>
              <a:rPr lang="en-US" sz="2400" spc="-15" dirty="0">
                <a:latin typeface="Times New Roman"/>
                <a:cs typeface="Times New Roman"/>
              </a:rPr>
              <a:t>1) You can deliver the same power (KVA) with the same voltage in less conductors, </a:t>
            </a:r>
            <a:r>
              <a:rPr lang="en-US" sz="2400" spc="-10" dirty="0">
                <a:latin typeface="Times New Roman"/>
                <a:cs typeface="Times New Roman"/>
              </a:rPr>
              <a:t>w</a:t>
            </a:r>
            <a:r>
              <a:rPr lang="en-US" sz="2400" spc="5" dirty="0">
                <a:latin typeface="Times New Roman"/>
                <a:cs typeface="Times New Roman"/>
              </a:rPr>
              <a:t>h</a:t>
            </a:r>
            <a:r>
              <a:rPr lang="en-US" sz="2400" spc="-15" dirty="0">
                <a:latin typeface="Times New Roman"/>
                <a:cs typeface="Times New Roman"/>
              </a:rPr>
              <a:t>ic</a:t>
            </a:r>
            <a:r>
              <a:rPr lang="en-US" sz="2400" spc="-10" dirty="0">
                <a:latin typeface="Times New Roman"/>
                <a:cs typeface="Times New Roman"/>
              </a:rPr>
              <a:t>h</a:t>
            </a:r>
            <a:r>
              <a:rPr lang="en-US" sz="2400" spc="1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redu</a:t>
            </a:r>
            <a:r>
              <a:rPr lang="en-US" sz="2400" spc="-5" dirty="0">
                <a:latin typeface="Times New Roman"/>
                <a:cs typeface="Times New Roman"/>
              </a:rPr>
              <a:t>ce</a:t>
            </a:r>
            <a:r>
              <a:rPr lang="en-US" sz="2400" dirty="0">
                <a:latin typeface="Times New Roman"/>
                <a:cs typeface="Times New Roman"/>
              </a:rPr>
              <a:t>s t</a:t>
            </a:r>
            <a:r>
              <a:rPr lang="en-US" sz="2400" spc="-10" dirty="0">
                <a:latin typeface="Times New Roman"/>
                <a:cs typeface="Times New Roman"/>
              </a:rPr>
              <a:t>he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spc="-15" dirty="0">
                <a:latin typeface="Times New Roman"/>
                <a:cs typeface="Times New Roman"/>
              </a:rPr>
              <a:t>a</a:t>
            </a:r>
            <a:r>
              <a:rPr lang="en-US" sz="2400" spc="-30" dirty="0">
                <a:latin typeface="Times New Roman"/>
                <a:cs typeface="Times New Roman"/>
              </a:rPr>
              <a:t>m</a:t>
            </a:r>
            <a:r>
              <a:rPr lang="en-US" sz="2400" spc="-10" dirty="0">
                <a:latin typeface="Times New Roman"/>
                <a:cs typeface="Times New Roman"/>
              </a:rPr>
              <a:t>ount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spc="-15" dirty="0">
                <a:latin typeface="Times New Roman"/>
                <a:cs typeface="Times New Roman"/>
              </a:rPr>
              <a:t>copp</a:t>
            </a:r>
            <a:r>
              <a:rPr lang="en-US" sz="2400" dirty="0">
                <a:latin typeface="Times New Roman"/>
                <a:cs typeface="Times New Roman"/>
              </a:rPr>
              <a:t>er </a:t>
            </a:r>
            <a:r>
              <a:rPr lang="en-US" sz="2400" spc="-10" dirty="0">
                <a:latin typeface="Times New Roman"/>
                <a:cs typeface="Times New Roman"/>
              </a:rPr>
              <a:t>r</a:t>
            </a:r>
            <a:r>
              <a:rPr lang="en-US" sz="2400" spc="-5" dirty="0">
                <a:latin typeface="Times New Roman"/>
                <a:cs typeface="Times New Roman"/>
              </a:rPr>
              <a:t>e</a:t>
            </a:r>
            <a:r>
              <a:rPr lang="en-US" sz="2400" spc="-10" dirty="0">
                <a:latin typeface="Times New Roman"/>
                <a:cs typeface="Times New Roman"/>
              </a:rPr>
              <a:t>quir</a:t>
            </a:r>
            <a:r>
              <a:rPr lang="en-US" sz="2400" spc="-5" dirty="0">
                <a:latin typeface="Times New Roman"/>
                <a:cs typeface="Times New Roman"/>
              </a:rPr>
              <a:t>e</a:t>
            </a:r>
            <a:r>
              <a:rPr lang="en-US" sz="2400" dirty="0">
                <a:latin typeface="Times New Roman"/>
                <a:cs typeface="Times New Roman"/>
              </a:rPr>
              <a:t>d.</a:t>
            </a:r>
            <a:endParaRPr lang="en-US" sz="2400" spc="-15" dirty="0">
              <a:latin typeface="Times New Roman"/>
              <a:cs typeface="Times New Roman"/>
            </a:endParaRPr>
          </a:p>
          <a:p>
            <a:pPr marL="12700" marR="163830">
              <a:lnSpc>
                <a:spcPct val="100000"/>
              </a:lnSpc>
              <a:buClr>
                <a:srgbClr val="FF0000"/>
              </a:buClr>
              <a:tabLst>
                <a:tab pos="242570" algn="l"/>
              </a:tabLst>
            </a:pPr>
            <a:endParaRPr lang="en-US" sz="2400" spc="-15" dirty="0">
              <a:latin typeface="Times New Roman"/>
              <a:cs typeface="Times New Roman"/>
            </a:endParaRPr>
          </a:p>
          <a:p>
            <a:pPr marL="12700" marR="163830">
              <a:lnSpc>
                <a:spcPct val="100000"/>
              </a:lnSpc>
              <a:buClr>
                <a:srgbClr val="FF0000"/>
              </a:buClr>
              <a:tabLst>
                <a:tab pos="242570" algn="l"/>
              </a:tabLst>
            </a:pPr>
            <a:r>
              <a:rPr lang="en-US" sz="2400" spc="-15" dirty="0">
                <a:latin typeface="Times New Roman"/>
                <a:cs typeface="Times New Roman"/>
              </a:rPr>
              <a:t>2)</a:t>
            </a:r>
            <a:r>
              <a:rPr sz="2400" spc="-15" dirty="0">
                <a:latin typeface="Times New Roman"/>
                <a:cs typeface="Times New Roman"/>
              </a:rPr>
              <a:t>Th</a:t>
            </a:r>
            <a:r>
              <a:rPr sz="2400" spc="-10" dirty="0">
                <a:latin typeface="Times New Roman"/>
                <a:cs typeface="Times New Roman"/>
              </a:rPr>
              <a:t>e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</a:t>
            </a:r>
            <a:r>
              <a:rPr sz="2400" spc="-15" dirty="0">
                <a:latin typeface="Times New Roman"/>
                <a:cs typeface="Times New Roman"/>
              </a:rPr>
              <a:t>igh</a:t>
            </a:r>
            <a:r>
              <a:rPr sz="2400" spc="0" dirty="0">
                <a:latin typeface="Times New Roman"/>
                <a:cs typeface="Times New Roman"/>
              </a:rPr>
              <a:t>t</a:t>
            </a:r>
            <a:r>
              <a:rPr sz="2400" spc="-15" dirty="0">
                <a:latin typeface="Times New Roman"/>
                <a:cs typeface="Times New Roman"/>
              </a:rPr>
              <a:t>e</a:t>
            </a:r>
            <a:r>
              <a:rPr sz="2400" spc="-10" dirty="0">
                <a:latin typeface="Times New Roman"/>
                <a:cs typeface="Times New Roman"/>
              </a:rPr>
              <a:t>r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15" dirty="0">
                <a:latin typeface="Times New Roman"/>
                <a:cs typeface="Times New Roman"/>
              </a:rPr>
              <a:t>n</a:t>
            </a:r>
            <a:r>
              <a:rPr sz="2400" spc="-5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ar</a:t>
            </a:r>
            <a:r>
              <a:rPr sz="2400" spc="-10" dirty="0">
                <a:latin typeface="Times New Roman"/>
                <a:cs typeface="Times New Roman"/>
              </a:rPr>
              <a:t>e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e</a:t>
            </a:r>
            <a:r>
              <a:rPr sz="2400" spc="-15" dirty="0">
                <a:latin typeface="Times New Roman"/>
                <a:cs typeface="Times New Roman"/>
              </a:rPr>
              <a:t>asi</a:t>
            </a:r>
            <a:r>
              <a:rPr sz="2400" dirty="0">
                <a:latin typeface="Times New Roman"/>
                <a:cs typeface="Times New Roman"/>
              </a:rPr>
              <a:t>er </a:t>
            </a:r>
            <a:r>
              <a:rPr sz="2400" spc="-10" dirty="0">
                <a:latin typeface="Times New Roman"/>
                <a:cs typeface="Times New Roman"/>
              </a:rPr>
              <a:t>to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15" dirty="0">
                <a:latin typeface="Times New Roman"/>
                <a:cs typeface="Times New Roman"/>
              </a:rPr>
              <a:t>s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spc="-5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l,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a</a:t>
            </a:r>
            <a:r>
              <a:rPr sz="2400" spc="-5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d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th</a:t>
            </a:r>
            <a:r>
              <a:rPr sz="2400" spc="-10" dirty="0">
                <a:latin typeface="Times New Roman"/>
                <a:cs typeface="Times New Roman"/>
              </a:rPr>
              <a:t>e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support</a:t>
            </a:r>
            <a:r>
              <a:rPr sz="2400" dirty="0">
                <a:latin typeface="Times New Roman"/>
                <a:cs typeface="Times New Roman"/>
              </a:rPr>
              <a:t>ing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stru</a:t>
            </a:r>
            <a:r>
              <a:rPr sz="2400" spc="-5" dirty="0">
                <a:latin typeface="Times New Roman"/>
                <a:cs typeface="Times New Roman"/>
              </a:rPr>
              <a:t>c</a:t>
            </a:r>
            <a:r>
              <a:rPr sz="2400" spc="-15" dirty="0">
                <a:latin typeface="Times New Roman"/>
                <a:cs typeface="Times New Roman"/>
              </a:rPr>
              <a:t>tur</a:t>
            </a:r>
            <a:r>
              <a:rPr sz="2400" dirty="0">
                <a:latin typeface="Times New Roman"/>
                <a:cs typeface="Times New Roman"/>
              </a:rPr>
              <a:t>es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c</a:t>
            </a:r>
            <a:r>
              <a:rPr sz="2400" spc="-5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be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</a:t>
            </a:r>
            <a:r>
              <a:rPr sz="2400" spc="-5" dirty="0">
                <a:latin typeface="Times New Roman"/>
                <a:cs typeface="Times New Roman"/>
              </a:rPr>
              <a:t>ess </a:t>
            </a:r>
            <a:r>
              <a:rPr sz="2400" spc="-30" dirty="0">
                <a:latin typeface="Times New Roman"/>
                <a:cs typeface="Times New Roman"/>
              </a:rPr>
              <a:t>m</a:t>
            </a:r>
            <a:r>
              <a:rPr sz="2400" spc="-5" dirty="0">
                <a:latin typeface="Times New Roman"/>
                <a:cs typeface="Times New Roman"/>
              </a:rPr>
              <a:t>a</a:t>
            </a:r>
            <a:r>
              <a:rPr sz="2400" spc="-15" dirty="0">
                <a:latin typeface="Times New Roman"/>
                <a:cs typeface="Times New Roman"/>
              </a:rPr>
              <a:t>ssiv</a:t>
            </a:r>
            <a:r>
              <a:rPr sz="2400" spc="-10" dirty="0">
                <a:latin typeface="Times New Roman"/>
                <a:cs typeface="Times New Roman"/>
              </a:rPr>
              <a:t>e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a</a:t>
            </a:r>
            <a:r>
              <a:rPr sz="2400" spc="-5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d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far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-10" dirty="0">
                <a:latin typeface="Times New Roman"/>
                <a:cs typeface="Times New Roman"/>
              </a:rPr>
              <a:t>her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ap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rt.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2"/>
              </a:spcBef>
              <a:buClr>
                <a:srgbClr val="FF0000"/>
              </a:buClr>
              <a:buFont typeface="Times New Roman"/>
              <a:buAutoNum type="arabicPeriod" startAt="2"/>
            </a:pPr>
            <a:endParaRPr sz="2400" dirty="0">
              <a:latin typeface="Times New Roman"/>
              <a:cs typeface="Times New Roman"/>
            </a:endParaRPr>
          </a:p>
          <a:p>
            <a:pPr marL="12700" marR="75565">
              <a:lnSpc>
                <a:spcPct val="100000"/>
              </a:lnSpc>
              <a:buClr>
                <a:srgbClr val="FF0000"/>
              </a:buClr>
              <a:tabLst>
                <a:tab pos="242570" algn="l"/>
                <a:tab pos="6412865" algn="l"/>
              </a:tabLst>
            </a:pPr>
            <a:r>
              <a:rPr lang="en-US" sz="2400" spc="-15" dirty="0">
                <a:latin typeface="Times New Roman"/>
                <a:cs typeface="Times New Roman"/>
              </a:rPr>
              <a:t>3) Typically, t</a:t>
            </a:r>
            <a:r>
              <a:rPr sz="2400" spc="-15" dirty="0">
                <a:latin typeface="Times New Roman"/>
                <a:cs typeface="Times New Roman"/>
              </a:rPr>
              <a:t>h</a:t>
            </a:r>
            <a:r>
              <a:rPr sz="2400" dirty="0">
                <a:latin typeface="Times New Roman"/>
                <a:cs typeface="Times New Roman"/>
              </a:rPr>
              <a:t>r</a:t>
            </a:r>
            <a:r>
              <a:rPr sz="2400" spc="-15" dirty="0">
                <a:latin typeface="Times New Roman"/>
                <a:cs typeface="Times New Roman"/>
              </a:rPr>
              <a:t>ee-ph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5" dirty="0">
                <a:latin typeface="Times New Roman"/>
                <a:cs typeface="Times New Roman"/>
              </a:rPr>
              <a:t>s</a:t>
            </a:r>
            <a:r>
              <a:rPr sz="2400" spc="-10" dirty="0">
                <a:latin typeface="Times New Roman"/>
                <a:cs typeface="Times New Roman"/>
              </a:rPr>
              <a:t>e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lang="en-US" sz="2400" spc="-5" dirty="0">
                <a:latin typeface="Times New Roman"/>
                <a:cs typeface="Times New Roman"/>
              </a:rPr>
              <a:t>generators </a:t>
            </a:r>
            <a:r>
              <a:rPr sz="2400" spc="-15" dirty="0">
                <a:latin typeface="Times New Roman"/>
                <a:cs typeface="Times New Roman"/>
              </a:rPr>
              <a:t>an</a:t>
            </a:r>
            <a:r>
              <a:rPr sz="2400" spc="-10" dirty="0">
                <a:latin typeface="Times New Roman"/>
                <a:cs typeface="Times New Roman"/>
              </a:rPr>
              <a:t>d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motor</a:t>
            </a:r>
            <a:r>
              <a:rPr sz="2400" spc="-10" dirty="0">
                <a:latin typeface="Times New Roman"/>
                <a:cs typeface="Times New Roman"/>
              </a:rPr>
              <a:t>s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h</a:t>
            </a:r>
            <a:r>
              <a:rPr sz="2400" spc="-5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ve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pref</a:t>
            </a:r>
            <a:r>
              <a:rPr sz="2400" spc="-5" dirty="0">
                <a:latin typeface="Times New Roman"/>
                <a:cs typeface="Times New Roman"/>
              </a:rPr>
              <a:t>e</a:t>
            </a:r>
            <a:r>
              <a:rPr sz="2400" spc="-10" dirty="0">
                <a:latin typeface="Times New Roman"/>
                <a:cs typeface="Times New Roman"/>
              </a:rPr>
              <a:t>r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spc="-15" dirty="0">
                <a:latin typeface="Times New Roman"/>
                <a:cs typeface="Times New Roman"/>
              </a:rPr>
              <a:t>e</a:t>
            </a:r>
            <a:r>
              <a:rPr sz="2400" spc="-10" dirty="0">
                <a:latin typeface="Times New Roman"/>
                <a:cs typeface="Times New Roman"/>
              </a:rPr>
              <a:t>d</a:t>
            </a:r>
            <a:r>
              <a:rPr lang="en-US" sz="2400" spc="-10" dirty="0">
                <a:latin typeface="Times New Roman"/>
                <a:cs typeface="Times New Roman"/>
              </a:rPr>
              <a:t> design,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running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an</a:t>
            </a:r>
            <a:r>
              <a:rPr sz="2400" spc="-10" dirty="0">
                <a:latin typeface="Times New Roman"/>
                <a:cs typeface="Times New Roman"/>
              </a:rPr>
              <a:t>d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-15" dirty="0">
                <a:latin typeface="Times New Roman"/>
                <a:cs typeface="Times New Roman"/>
              </a:rPr>
              <a:t>art</a:t>
            </a:r>
            <a:r>
              <a:rPr sz="2400" dirty="0">
                <a:latin typeface="Times New Roman"/>
                <a:cs typeface="Times New Roman"/>
              </a:rPr>
              <a:t>ing </a:t>
            </a:r>
            <a:r>
              <a:rPr sz="2400" spc="-15" dirty="0">
                <a:latin typeface="Times New Roman"/>
                <a:cs typeface="Times New Roman"/>
              </a:rPr>
              <a:t>ch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ra</a:t>
            </a:r>
            <a:r>
              <a:rPr sz="2400" spc="-5" dirty="0">
                <a:latin typeface="Times New Roman"/>
                <a:cs typeface="Times New Roman"/>
              </a:rPr>
              <a:t>c</a:t>
            </a:r>
            <a:r>
              <a:rPr sz="2400" spc="-15" dirty="0">
                <a:latin typeface="Times New Roman"/>
                <a:cs typeface="Times New Roman"/>
              </a:rPr>
              <a:t>ter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15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-15" dirty="0">
                <a:latin typeface="Times New Roman"/>
                <a:cs typeface="Times New Roman"/>
              </a:rPr>
              <a:t>ic</a:t>
            </a:r>
            <a:r>
              <a:rPr sz="2400" spc="-10" dirty="0">
                <a:latin typeface="Times New Roman"/>
                <a:cs typeface="Times New Roman"/>
              </a:rPr>
              <a:t>s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co</a:t>
            </a:r>
            <a:r>
              <a:rPr sz="2400" spc="-25" dirty="0">
                <a:latin typeface="Times New Roman"/>
                <a:cs typeface="Times New Roman"/>
              </a:rPr>
              <a:t>m</a:t>
            </a:r>
            <a:r>
              <a:rPr sz="2400" spc="-10" dirty="0">
                <a:latin typeface="Times New Roman"/>
                <a:cs typeface="Times New Roman"/>
              </a:rPr>
              <a:t>p</a:t>
            </a:r>
            <a:r>
              <a:rPr sz="2400" spc="-5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red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to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10" dirty="0">
                <a:latin typeface="Times New Roman"/>
                <a:cs typeface="Times New Roman"/>
              </a:rPr>
              <a:t>ngl</a:t>
            </a:r>
            <a:r>
              <a:rPr sz="2400" spc="-5" dirty="0">
                <a:latin typeface="Times New Roman"/>
                <a:cs typeface="Times New Roman"/>
              </a:rPr>
              <a:t>e</a:t>
            </a:r>
            <a:r>
              <a:rPr sz="2400" spc="-10" dirty="0">
                <a:latin typeface="Times New Roman"/>
                <a:cs typeface="Times New Roman"/>
              </a:rPr>
              <a:t>-</a:t>
            </a:r>
            <a:r>
              <a:rPr sz="2400" spc="5" dirty="0">
                <a:latin typeface="Times New Roman"/>
                <a:cs typeface="Times New Roman"/>
              </a:rPr>
              <a:t>p</a:t>
            </a:r>
            <a:r>
              <a:rPr sz="2400" spc="-15" dirty="0">
                <a:latin typeface="Times New Roman"/>
                <a:cs typeface="Times New Roman"/>
              </a:rPr>
              <a:t>h</a:t>
            </a:r>
            <a:r>
              <a:rPr sz="2400" spc="-5" dirty="0">
                <a:latin typeface="Times New Roman"/>
                <a:cs typeface="Times New Roman"/>
              </a:rPr>
              <a:t>as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-5" dirty="0">
                <a:latin typeface="Times New Roman"/>
                <a:cs typeface="Times New Roman"/>
              </a:rPr>
              <a:t> s</a:t>
            </a:r>
            <a:r>
              <a:rPr sz="2400" spc="25" dirty="0">
                <a:latin typeface="Times New Roman"/>
                <a:cs typeface="Times New Roman"/>
              </a:rPr>
              <a:t>y</a:t>
            </a:r>
            <a:r>
              <a:rPr sz="2400" spc="-15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-15" dirty="0">
                <a:latin typeface="Times New Roman"/>
                <a:cs typeface="Times New Roman"/>
              </a:rPr>
              <a:t>e</a:t>
            </a:r>
            <a:r>
              <a:rPr sz="2400" spc="-3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lang="en-US" sz="2400" dirty="0">
                <a:latin typeface="Times New Roman"/>
                <a:cs typeface="Times New Roman"/>
              </a:rPr>
              <a:t> with no need for 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spec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15" dirty="0">
                <a:latin typeface="Times New Roman"/>
                <a:cs typeface="Times New Roman"/>
              </a:rPr>
              <a:t>a</a:t>
            </a:r>
            <a:r>
              <a:rPr sz="2400" spc="-5" dirty="0">
                <a:latin typeface="Times New Roman"/>
                <a:cs typeface="Times New Roman"/>
              </a:rPr>
              <a:t>l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d</a:t>
            </a:r>
            <a:r>
              <a:rPr sz="2400" spc="-5" dirty="0">
                <a:latin typeface="Times New Roman"/>
                <a:cs typeface="Times New Roman"/>
              </a:rPr>
              <a:t>e</a:t>
            </a:r>
            <a:r>
              <a:rPr sz="2400" spc="-15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ign or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add</a:t>
            </a:r>
            <a:r>
              <a:rPr sz="2400" spc="0" dirty="0">
                <a:latin typeface="Times New Roman"/>
                <a:cs typeface="Times New Roman"/>
              </a:rPr>
              <a:t>i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15" dirty="0">
                <a:latin typeface="Times New Roman"/>
                <a:cs typeface="Times New Roman"/>
              </a:rPr>
              <a:t>o</a:t>
            </a:r>
            <a:r>
              <a:rPr sz="2400" spc="5" dirty="0">
                <a:latin typeface="Times New Roman"/>
                <a:cs typeface="Times New Roman"/>
              </a:rPr>
              <a:t>n</a:t>
            </a:r>
            <a:r>
              <a:rPr sz="2400" spc="-15" dirty="0">
                <a:latin typeface="Times New Roman"/>
                <a:cs typeface="Times New Roman"/>
              </a:rPr>
              <a:t>a</a:t>
            </a:r>
            <a:r>
              <a:rPr sz="2400" spc="-5" dirty="0">
                <a:latin typeface="Times New Roman"/>
                <a:cs typeface="Times New Roman"/>
              </a:rPr>
              <a:t>l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star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-15" dirty="0">
                <a:latin typeface="Times New Roman"/>
                <a:cs typeface="Times New Roman"/>
              </a:rPr>
              <a:t>in</a:t>
            </a:r>
            <a:r>
              <a:rPr sz="2400" spc="-10" dirty="0">
                <a:latin typeface="Times New Roman"/>
                <a:cs typeface="Times New Roman"/>
              </a:rPr>
              <a:t>g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c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10" dirty="0">
                <a:latin typeface="Times New Roman"/>
                <a:cs typeface="Times New Roman"/>
              </a:rPr>
              <a:t>r</a:t>
            </a:r>
            <a:r>
              <a:rPr sz="2400" spc="-5" dirty="0">
                <a:latin typeface="Times New Roman"/>
                <a:cs typeface="Times New Roman"/>
              </a:rPr>
              <a:t>c</a:t>
            </a:r>
            <a:r>
              <a:rPr sz="2400" spc="-10" dirty="0">
                <a:latin typeface="Times New Roman"/>
                <a:cs typeface="Times New Roman"/>
              </a:rPr>
              <a:t>ui</a:t>
            </a:r>
            <a:r>
              <a:rPr sz="2400" dirty="0">
                <a:latin typeface="Times New Roman"/>
                <a:cs typeface="Times New Roman"/>
              </a:rPr>
              <a:t>tr</a:t>
            </a:r>
            <a:r>
              <a:rPr sz="2400" spc="15" dirty="0">
                <a:latin typeface="Times New Roman"/>
                <a:cs typeface="Times New Roman"/>
              </a:rPr>
              <a:t>y</a:t>
            </a:r>
            <a:r>
              <a:rPr sz="24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AF0821-C87E-A542-98D6-3445DC6376CD}"/>
              </a:ext>
            </a:extLst>
          </p:cNvPr>
          <p:cNvSpPr/>
          <p:nvPr/>
        </p:nvSpPr>
        <p:spPr>
          <a:xfrm>
            <a:off x="609600" y="347246"/>
            <a:ext cx="8381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35" dirty="0">
                <a:solidFill>
                  <a:srgbClr val="CC3300"/>
                </a:solidFill>
                <a:latin typeface="Comic Sans MS"/>
              </a:rPr>
              <a:t>Why Using Three-phase for power generation 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04800" y="989241"/>
            <a:ext cx="392937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I) 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ng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ph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e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sys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te</a:t>
            </a:r>
            <a:r>
              <a:rPr sz="2000" spc="-4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000" spc="10" dirty="0">
                <a:solidFill>
                  <a:srgbClr val="0000FF"/>
                </a:solidFill>
                <a:latin typeface="Times New Roman"/>
                <a:cs typeface="Times New Roman"/>
              </a:rPr>
              <a:t>w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o-</a:t>
            </a:r>
            <a:r>
              <a:rPr sz="2000" spc="10" dirty="0">
                <a:solidFill>
                  <a:srgbClr val="0000FF"/>
                </a:solidFill>
                <a:latin typeface="Times New Roman"/>
                <a:cs typeface="Times New Roman"/>
              </a:rPr>
              <a:t>w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5400" y="1280964"/>
            <a:ext cx="531268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2)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gle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ha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e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sys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te</a:t>
            </a:r>
            <a:r>
              <a:rPr sz="2000" spc="-5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with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-w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. 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90600" y="187823"/>
            <a:ext cx="609473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33220">
              <a:lnSpc>
                <a:spcPct val="100000"/>
              </a:lnSpc>
            </a:pPr>
            <a:r>
              <a:rPr spc="-5" dirty="0"/>
              <a:t>Si</a:t>
            </a:r>
            <a:r>
              <a:rPr dirty="0"/>
              <a:t>n</a:t>
            </a:r>
            <a:r>
              <a:rPr spc="-15" dirty="0"/>
              <a:t>g</a:t>
            </a:r>
            <a:r>
              <a:rPr spc="-20" dirty="0"/>
              <a:t>le</a:t>
            </a:r>
            <a:r>
              <a:rPr lang="en-US" spc="-20" dirty="0"/>
              <a:t>-</a:t>
            </a:r>
            <a:r>
              <a:rPr spc="-25" dirty="0"/>
              <a:t>P</a:t>
            </a:r>
            <a:r>
              <a:rPr spc="-20" dirty="0"/>
              <a:t>has</a:t>
            </a:r>
            <a:r>
              <a:rPr spc="-15" dirty="0"/>
              <a:t>e</a:t>
            </a:r>
            <a:r>
              <a:rPr lang="en-US" spc="-10" dirty="0"/>
              <a:t> </a:t>
            </a:r>
            <a:r>
              <a:rPr spc="-30" dirty="0"/>
              <a:t>C</a:t>
            </a:r>
            <a:r>
              <a:rPr spc="-5" dirty="0"/>
              <a:t>i</a:t>
            </a:r>
            <a:r>
              <a:rPr dirty="0"/>
              <a:t>r</a:t>
            </a:r>
            <a:r>
              <a:rPr spc="-20" dirty="0"/>
              <a:t>c</a:t>
            </a:r>
            <a:r>
              <a:rPr spc="-25" dirty="0"/>
              <a:t>u</a:t>
            </a:r>
            <a:r>
              <a:rPr spc="-5" dirty="0"/>
              <a:t>its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83CFD6-B566-9644-8047-484052CA16FA}"/>
              </a:ext>
            </a:extLst>
          </p:cNvPr>
          <p:cNvSpPr/>
          <p:nvPr/>
        </p:nvSpPr>
        <p:spPr>
          <a:xfrm>
            <a:off x="5714834" y="1804502"/>
            <a:ext cx="2590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10" dirty="0">
                <a:solidFill>
                  <a:srgbClr val="FF0000"/>
                </a:solidFill>
                <a:latin typeface="Times New Roman"/>
                <a:cs typeface="Times New Roman"/>
              </a:rPr>
              <a:t>Generates 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the 12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V AC power system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1901A-0F92-DF4C-A068-F83E79257715}"/>
              </a:ext>
            </a:extLst>
          </p:cNvPr>
          <p:cNvSpPr/>
          <p:nvPr/>
        </p:nvSpPr>
        <p:spPr>
          <a:xfrm>
            <a:off x="5778417" y="4639013"/>
            <a:ext cx="313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10" dirty="0">
                <a:solidFill>
                  <a:srgbClr val="FF0000"/>
                </a:solidFill>
                <a:latin typeface="Times New Roman"/>
                <a:cs typeface="Times New Roman"/>
              </a:rPr>
              <a:t>Generates both 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the 12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V and 240 V AC power system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5E2D0D0-5B41-8543-A6A3-5CEB8AFB5EF2}"/>
                  </a:ext>
                </a:extLst>
              </p14:cNvPr>
              <p14:cNvContentPartPr/>
              <p14:nvPr/>
            </p14:nvContentPartPr>
            <p14:xfrm>
              <a:off x="2996574" y="1496052"/>
              <a:ext cx="342720" cy="3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5E2D0D0-5B41-8543-A6A3-5CEB8AFB5E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3574" y="1433052"/>
                <a:ext cx="468360" cy="12888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4CF3585-E4FA-D548-8DEC-44671232E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217" y="1496052"/>
            <a:ext cx="2184400" cy="1701800"/>
          </a:xfrm>
          <a:prstGeom prst="rect">
            <a:avLst/>
          </a:prstGeom>
        </p:spPr>
      </p:pic>
      <p:pic>
        <p:nvPicPr>
          <p:cNvPr id="17" name="Picture 16" descr="A picture containing text, clock, watch&#10;&#10;Description automatically generated">
            <a:extLst>
              <a:ext uri="{FF2B5EF4-FFF2-40B4-BE49-F238E27FC236}">
                <a16:creationId xmlns:a16="http://schemas.microsoft.com/office/drawing/2014/main" id="{8BCB4BDE-D758-6045-B87C-2428891ED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660149"/>
            <a:ext cx="1815289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56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04800" y="989241"/>
            <a:ext cx="392937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3) Three-</a:t>
            </a:r>
            <a:r>
              <a:rPr sz="2000" spc="5" dirty="0">
                <a:solidFill>
                  <a:srgbClr val="0000FF"/>
                </a:solidFill>
                <a:latin typeface="Times New Roman"/>
                <a:cs typeface="Times New Roman"/>
              </a:rPr>
              <a:t>ph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e </a:t>
            </a:r>
            <a:r>
              <a:rPr lang="en-US"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voltages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90600" y="187823"/>
            <a:ext cx="609473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33220">
              <a:lnSpc>
                <a:spcPct val="100000"/>
              </a:lnSpc>
            </a:pPr>
            <a:r>
              <a:rPr spc="-5" dirty="0"/>
              <a:t>Si</a:t>
            </a:r>
            <a:r>
              <a:rPr dirty="0"/>
              <a:t>n</a:t>
            </a:r>
            <a:r>
              <a:rPr spc="-15" dirty="0"/>
              <a:t>g</a:t>
            </a:r>
            <a:r>
              <a:rPr spc="-20" dirty="0"/>
              <a:t>le</a:t>
            </a:r>
            <a:r>
              <a:rPr lang="en-US" spc="-20" dirty="0"/>
              <a:t>-</a:t>
            </a:r>
            <a:r>
              <a:rPr spc="-25" dirty="0"/>
              <a:t>P</a:t>
            </a:r>
            <a:r>
              <a:rPr spc="-20" dirty="0"/>
              <a:t>has</a:t>
            </a:r>
            <a:r>
              <a:rPr spc="-15" dirty="0"/>
              <a:t>e</a:t>
            </a:r>
            <a:r>
              <a:rPr lang="en-US" spc="-10" dirty="0"/>
              <a:t> </a:t>
            </a:r>
            <a:r>
              <a:rPr spc="-30" dirty="0"/>
              <a:t>C</a:t>
            </a:r>
            <a:r>
              <a:rPr spc="-5" dirty="0"/>
              <a:t>i</a:t>
            </a:r>
            <a:r>
              <a:rPr dirty="0"/>
              <a:t>r</a:t>
            </a:r>
            <a:r>
              <a:rPr spc="-20" dirty="0"/>
              <a:t>c</a:t>
            </a:r>
            <a:r>
              <a:rPr spc="-25" dirty="0"/>
              <a:t>u</a:t>
            </a:r>
            <a:r>
              <a:rPr spc="-5" dirty="0"/>
              <a:t>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D2D75-6466-7B43-A7FE-ED431596E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96546">
            <a:off x="99145" y="4194287"/>
            <a:ext cx="2311400" cy="1765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509D1F5-9358-244F-838F-E835F8AA9501}"/>
                  </a:ext>
                </a:extLst>
              </p14:cNvPr>
              <p14:cNvContentPartPr/>
              <p14:nvPr/>
            </p14:nvContentPartPr>
            <p14:xfrm>
              <a:off x="1961752" y="3234132"/>
              <a:ext cx="72000" cy="17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509D1F5-9358-244F-838F-E835F8AA950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99112" y="3171492"/>
                <a:ext cx="19764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FE35C62-69AE-7E48-B69D-207D786A08A7}"/>
                  </a:ext>
                </a:extLst>
              </p14:cNvPr>
              <p14:cNvContentPartPr/>
              <p14:nvPr/>
            </p14:nvContentPartPr>
            <p14:xfrm>
              <a:off x="1955992" y="2106252"/>
              <a:ext cx="224280" cy="73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FE35C62-69AE-7E48-B69D-207D786A08A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92992" y="2043252"/>
                <a:ext cx="349920" cy="19872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4969AD8D-F729-8742-ABF4-6581621E5AE6}"/>
              </a:ext>
            </a:extLst>
          </p:cNvPr>
          <p:cNvSpPr/>
          <p:nvPr/>
        </p:nvSpPr>
        <p:spPr>
          <a:xfrm>
            <a:off x="4505756" y="2202980"/>
            <a:ext cx="43229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10" dirty="0">
                <a:solidFill>
                  <a:srgbClr val="FF0000"/>
                </a:solidFill>
                <a:latin typeface="Times New Roman"/>
                <a:cs typeface="Times New Roman"/>
              </a:rPr>
              <a:t>Each Generates 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 12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en-US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V AC power system as a stand-alone system.</a:t>
            </a:r>
          </a:p>
          <a:p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How do we connect the three voltage sources together?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BCC3957-CD0B-6E43-932F-CA137E63FEF2}"/>
                  </a:ext>
                </a:extLst>
              </p14:cNvPr>
              <p14:cNvContentPartPr/>
              <p14:nvPr/>
            </p14:nvContentPartPr>
            <p14:xfrm>
              <a:off x="4338112" y="4896612"/>
              <a:ext cx="32400" cy="239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BCC3957-CD0B-6E43-932F-CA137E63FEF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75112" y="4833612"/>
                <a:ext cx="158040" cy="3654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03B6F481-C872-3848-9287-7840F0B3D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15756">
            <a:off x="1246757" y="1886201"/>
            <a:ext cx="2311400" cy="1765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86AE6B-C3F8-884B-911B-32549A5D4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820101">
            <a:off x="3078480" y="4447399"/>
            <a:ext cx="2311400" cy="17653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61E147F-7A43-B740-821C-1824FC79C270}"/>
              </a:ext>
            </a:extLst>
          </p:cNvPr>
          <p:cNvSpPr/>
          <p:nvPr/>
        </p:nvSpPr>
        <p:spPr>
          <a:xfrm>
            <a:off x="1877402" y="3555703"/>
            <a:ext cx="1825679" cy="1875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757FB2-A95C-6B41-887D-F8125F9CCC09}"/>
              </a:ext>
            </a:extLst>
          </p:cNvPr>
          <p:cNvSpPr/>
          <p:nvPr/>
        </p:nvSpPr>
        <p:spPr>
          <a:xfrm>
            <a:off x="2498238" y="3973282"/>
            <a:ext cx="609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Times New Roman"/>
                <a:cs typeface="Times New Roman"/>
              </a:rPr>
              <a:t>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15624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12454</TotalTime>
  <Words>2215</Words>
  <Application>Microsoft Macintosh PowerPoint</Application>
  <PresentationFormat>On-screen Show (4:3)</PresentationFormat>
  <Paragraphs>298</Paragraphs>
  <Slides>43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Calibri</vt:lpstr>
      <vt:lpstr>Cambria Math</vt:lpstr>
      <vt:lpstr>Comic Sans MS</vt:lpstr>
      <vt:lpstr>Helvetica</vt:lpstr>
      <vt:lpstr>Roboto</vt:lpstr>
      <vt:lpstr>Symbol</vt:lpstr>
      <vt:lpstr>Times</vt:lpstr>
      <vt:lpstr>Times New Roman</vt:lpstr>
      <vt:lpstr>Times New Roman Bold</vt:lpstr>
      <vt:lpstr>Wingdings</vt:lpstr>
      <vt:lpstr>Office Theme</vt:lpstr>
      <vt:lpstr>EEL 3004 Electrical Networks   Lecture #22  Introduction to Three-phase Circuits  (last Lecture)  </vt:lpstr>
      <vt:lpstr>Final Exam</vt:lpstr>
      <vt:lpstr>Lecture Objectives</vt:lpstr>
      <vt:lpstr>Lecture Objectives</vt:lpstr>
      <vt:lpstr>PowerPoint Presentation</vt:lpstr>
      <vt:lpstr>PowerPoint Presentation</vt:lpstr>
      <vt:lpstr>PowerPoint Presentation</vt:lpstr>
      <vt:lpstr>Single-Phase Circuits</vt:lpstr>
      <vt:lpstr>Single-Phase Circuits</vt:lpstr>
      <vt:lpstr>Single-Phase Circuits</vt:lpstr>
      <vt:lpstr>Three phase Circuits</vt:lpstr>
      <vt:lpstr>Three phase Voltage Waveforms</vt:lpstr>
      <vt:lpstr>Three phase Circuits</vt:lpstr>
      <vt:lpstr>How to Generate AC Voltage waveforms?</vt:lpstr>
      <vt:lpstr>Generating Three-phase Voltages</vt:lpstr>
      <vt:lpstr>PowerPoint Presentation</vt:lpstr>
      <vt:lpstr>Three-phase Generator</vt:lpstr>
      <vt:lpstr>Three-phase Generator</vt:lpstr>
      <vt:lpstr>Three phase Voltages  Configurations</vt:lpstr>
      <vt:lpstr>Single-Phase Loads</vt:lpstr>
      <vt:lpstr>Three-Phase Circuit &amp; Loads</vt:lpstr>
      <vt:lpstr>Three phase Load Connections</vt:lpstr>
      <vt:lpstr>Balanced Three phase Loads</vt:lpstr>
      <vt:lpstr>Balanced Three phase Loads</vt:lpstr>
      <vt:lpstr>PowerPoint Presentation</vt:lpstr>
      <vt:lpstr>1) Balanced Why-why Connection</vt:lpstr>
      <vt:lpstr>1) Balanced Why-why Connection</vt:lpstr>
      <vt:lpstr>2) Balanced Delta-Delta Connection</vt:lpstr>
      <vt:lpstr>3) Balanced Delta-Wye Connection</vt:lpstr>
      <vt:lpstr>3) Balanced Delta-Wye Connection</vt:lpstr>
      <vt:lpstr>4) Balanced Wye-Delta Connection</vt:lpstr>
      <vt:lpstr>4) Balanced Wye-Delta Connection</vt:lpstr>
      <vt:lpstr>Typical Balanced Wye-Wye Connection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McGraw-Hill Higher Education</dc:creator>
  <cp:lastModifiedBy>Issa Batarseh</cp:lastModifiedBy>
  <cp:revision>93</cp:revision>
  <dcterms:created xsi:type="dcterms:W3CDTF">2019-11-12T17:09:34Z</dcterms:created>
  <dcterms:modified xsi:type="dcterms:W3CDTF">2021-04-21T16:08:17Z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2012-09-12T00:00:00Z</vt:filetime>
  </property>
  <property fmtid="{D5CDD505-2E9C-101B-9397-08002B2CF9AE}" pid="3" name="LastSaved">
    <vt:filetime>2019-11-12T00:00:00Z</vt:filetime>
  </property>
</Properties>
</file>