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478" r:id="rId4"/>
    <p:sldId id="455" r:id="rId5"/>
    <p:sldId id="262" r:id="rId6"/>
    <p:sldId id="293" r:id="rId7"/>
    <p:sldId id="292" r:id="rId8"/>
    <p:sldId id="374" r:id="rId9"/>
    <p:sldId id="412" r:id="rId10"/>
    <p:sldId id="413" r:id="rId11"/>
    <p:sldId id="468" r:id="rId12"/>
    <p:sldId id="466" r:id="rId13"/>
    <p:sldId id="389" r:id="rId14"/>
    <p:sldId id="390" r:id="rId15"/>
    <p:sldId id="469" r:id="rId16"/>
    <p:sldId id="347" r:id="rId17"/>
    <p:sldId id="350" r:id="rId18"/>
    <p:sldId id="396" r:id="rId19"/>
    <p:sldId id="373" r:id="rId20"/>
    <p:sldId id="476" r:id="rId21"/>
    <p:sldId id="425" r:id="rId22"/>
    <p:sldId id="462" r:id="rId23"/>
    <p:sldId id="463" r:id="rId24"/>
    <p:sldId id="273" r:id="rId25"/>
    <p:sldId id="276" r:id="rId26"/>
    <p:sldId id="411" r:id="rId27"/>
    <p:sldId id="399" r:id="rId28"/>
    <p:sldId id="401" r:id="rId29"/>
    <p:sldId id="464" r:id="rId30"/>
    <p:sldId id="436" r:id="rId31"/>
    <p:sldId id="360" r:id="rId32"/>
    <p:sldId id="471" r:id="rId33"/>
    <p:sldId id="391" r:id="rId34"/>
    <p:sldId id="392" r:id="rId35"/>
    <p:sldId id="359" r:id="rId36"/>
    <p:sldId id="442" r:id="rId37"/>
    <p:sldId id="362" r:id="rId38"/>
    <p:sldId id="403" r:id="rId39"/>
    <p:sldId id="443" r:id="rId40"/>
    <p:sldId id="444" r:id="rId41"/>
    <p:sldId id="465" r:id="rId42"/>
    <p:sldId id="445" r:id="rId43"/>
    <p:sldId id="446" r:id="rId44"/>
    <p:sldId id="364" r:id="rId45"/>
    <p:sldId id="363" r:id="rId46"/>
    <p:sldId id="449" r:id="rId47"/>
    <p:sldId id="450" r:id="rId48"/>
    <p:sldId id="451" r:id="rId49"/>
    <p:sldId id="452" r:id="rId50"/>
    <p:sldId id="475" r:id="rId51"/>
    <p:sldId id="422" r:id="rId52"/>
    <p:sldId id="282" r:id="rId53"/>
    <p:sldId id="474" r:id="rId54"/>
    <p:sldId id="477" r:id="rId55"/>
  </p:sldIdLst>
  <p:sldSz cx="9144000" cy="6858000" type="screen4x3"/>
  <p:notesSz cx="6858000" cy="9144000"/>
  <p:defaultTextStyle>
    <a:lvl1pPr>
      <a:defRPr sz="2400">
        <a:latin typeface="Times New Roman"/>
        <a:ea typeface="Times New Roman"/>
        <a:cs typeface="Times New Roman"/>
        <a:sym typeface="Times New Roman"/>
      </a:defRPr>
    </a:lvl1pPr>
    <a:lvl2pPr indent="457200">
      <a:defRPr sz="2400">
        <a:latin typeface="Times New Roman"/>
        <a:ea typeface="Times New Roman"/>
        <a:cs typeface="Times New Roman"/>
        <a:sym typeface="Times New Roman"/>
      </a:defRPr>
    </a:lvl2pPr>
    <a:lvl3pPr indent="914400">
      <a:defRPr sz="2400">
        <a:latin typeface="Times New Roman"/>
        <a:ea typeface="Times New Roman"/>
        <a:cs typeface="Times New Roman"/>
        <a:sym typeface="Times New Roman"/>
      </a:defRPr>
    </a:lvl3pPr>
    <a:lvl4pPr indent="1371600">
      <a:defRPr sz="2400">
        <a:latin typeface="Times New Roman"/>
        <a:ea typeface="Times New Roman"/>
        <a:cs typeface="Times New Roman"/>
        <a:sym typeface="Times New Roman"/>
      </a:defRPr>
    </a:lvl4pPr>
    <a:lvl5pPr indent="1828800">
      <a:defRPr sz="2400">
        <a:latin typeface="Times New Roman"/>
        <a:ea typeface="Times New Roman"/>
        <a:cs typeface="Times New Roman"/>
        <a:sym typeface="Times New Roman"/>
      </a:defRPr>
    </a:lvl5pPr>
    <a:lvl6pPr>
      <a:defRPr sz="2400">
        <a:latin typeface="Times New Roman"/>
        <a:ea typeface="Times New Roman"/>
        <a:cs typeface="Times New Roman"/>
        <a:sym typeface="Times New Roman"/>
      </a:defRPr>
    </a:lvl6pPr>
    <a:lvl7pPr>
      <a:defRPr sz="2400">
        <a:latin typeface="Times New Roman"/>
        <a:ea typeface="Times New Roman"/>
        <a:cs typeface="Times New Roman"/>
        <a:sym typeface="Times New Roman"/>
      </a:defRPr>
    </a:lvl7pPr>
    <a:lvl8pPr>
      <a:defRPr sz="2400">
        <a:latin typeface="Times New Roman"/>
        <a:ea typeface="Times New Roman"/>
        <a:cs typeface="Times New Roman"/>
        <a:sym typeface="Times New Roman"/>
      </a:defRPr>
    </a:lvl8pPr>
    <a:lvl9pPr>
      <a:defRPr sz="2400"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/>
    <p:restoredTop sz="89116" autoAdjust="0"/>
  </p:normalViewPr>
  <p:slideViewPr>
    <p:cSldViewPr snapToGrid="0" snapToObjects="1">
      <p:cViewPr varScale="1">
        <p:scale>
          <a:sx n="113" d="100"/>
          <a:sy n="113" d="100"/>
        </p:scale>
        <p:origin x="22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6:33.08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141 0 24575,'0'22'0,"0"-3"0,0-11 0,0 4 0,0 5 0,0-2 0,0 0 0,0-2 0,0-4 0,0 3 0,0 0 0,4 2 0,-3-1 0,6-1 0,-6 1 0,2-4 0,-3 7 0,4-7 0,-3 4 0,2-5 0,-3 4 0,4-3 0,-3 3 0,2-4 0,-3 0 0,0 0 0,0 0 0,4 0 0,-3 0 0,2 0 0,-3 0 0,0 0 0,0 0 0,0 0 0,0 4 0,0-3 0,0 4 0,0-5 0,0 0 0,0-1 0,0 1 0,0 0 0,0 0 0,0 0 0,0 0 0,0 0 0,0 0 0,-4 13 0,-1-6 0,-3 6 0,-1-4 0,0-4 0,1 0 0,-1 4 0,1-8 0,-1 8 0,1-8 0,-1 7 0,1-7 0,-1 4 0,1-5 0,4 0 0,-4 0 0,7 0 0,-6-4 0,6 3 0,-6-6 0,3 5 0,-4-5 0,1 2 0,-1-3 0,1 0 0,3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7:07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24575,'0'7'0,"0"1"0,0-1 0,0 1 0,0 0 0,-4 0 0,3-1 0,-2 1 0,-1 0 0,-1 0 0,-3 0 0,0 5 0,0-4 0,-1 7 0,4-7 0,-3 8 0,4-8 0,-5 3 0,5-4 0,-4 5 0,4-4 0,-1 7 0,-3-7 0,4 8 0,-5-4 0,4 1 0,-3 2 0,3-7 0,-3 4 0,3-5 0,2 0 0,-1 0 0,0-4 0,0 3 0,11-17 0,4 3 0,10-13 0,1 1 0,-3 1 0,5-5 0,-6 3 0,0-2 0,0 4 0,-1 4 0,-3-3 0,3 3 0,-8 1 0,4 0 0,-5 5 0,0 0 0,0 4 0,-4-4 0,3 4 0,-6-4 0,3 0 0,-4 1 0,3 0 0,-2-1 0,5 4 0,-2 0 0,4 4 0,0 0 0,0 0 0,0 0 0,-1 0 0,1 0 0,5 4 0,-4 1 0,7 4 0,-2 3 0,0 2 0,2 3 0,-6-3 0,6 2 0,-7-7 0,4 4 0,-5-5 0,0 4 0,0-3 0,0 3 0,0-4 0,0 0 0,0 0 0,-3 0 0,-2 0 0,1-3 0,-3 2 0,-1-7 0,-8 4 0,-5-4 0,-4 0 0,-6 0 0,4 0 0,-9 0 0,4 0 0,-5 0 0,0 0 0,5 0 0,-4 0 0,9 0 0,-4 0 0,5 0 0,0 0 0,5 0 0,-4 0 0,8 0 0,-3 0 0,4 0 0,0 0 0,-3 0 0,2 0 0,-1 0 0,2 0 0,0 0 0,0 0 0,3 3 0,-2-2 0,6 3 0,-3-4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7:10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0 24575,'0'8'0,"0"-5"0,0 13 0,0-8 0,-3 0 0,2 0 0,-3 0 0,4-1 0,0 1 0,-3-4 0,2 3 0,-6-3 0,6 4 0,-7 0 0,3 10 0,-7-4 0,1 14 0,-6-9 0,6 9 0,-6-9 0,7 4 0,-3-6 0,4 1 0,1-5 0,-1 0 0,1-5 0,0-1 0,7-9 0,2-4 0,12-15 0,1 2 0,5-9 0,0 4 0,-5-1 0,0 3 0,-1-1 0,-3 8 0,3-2 0,-5 4 0,0 4 0,-3-3 0,1 8 0,-1 1 0,2 3 0,1 3 0,0 1 0,0 1 0,0 2 0,-4-3 0,3 0 0,-2 4 0,3-4 0,0 4 0,0 0 0,0 0 0,4 4 0,-3-3 0,4 8 0,-1-4 0,-2 1 0,2 2 0,-3-2 0,-1-1 0,1-1 0,-1-4 0,0 0 0,0 0 0,0 0 0,0 0 0,0 0 0,-1 0 0,-2 0 0,2 0 0,-3 0 0,1 0 0,2-4 0,-3 3 0,4-6 0,-4 5 0,-4-5 0,-5 2 0,-7-3 0,-1 0 0,-1 0 0,-2-4 0,2 3 0,1-3 0,0 1 0,1 2 0,3-6 0,-4 6 0,5-3 0,0 1 0,0 2 0,0-3 0,0 4 0,0-3 0,0 2 0,1-3 0,-1 4 0,0 0 0,0 0 0,4-3 0,-3 2 0,3-6 0,-4 6 0,0-5 0,1 5 0,-1-6 0,0 6 0,0-6 0,0 6 0,3-6 0,-2 6 0,3-3 0,-1 4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7:13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1 24575,'-11'0'0,"-4"0"0,7 0 0,-4 0 0,4 0 0,-4 0 0,3 0 0,-4 0 0,5 0 0,0 0 0,0 0 0,0 0 0,0 0 0,7 0 0,5 0 0,5 0 0,2 0 0,1 0 0,2 4 0,-1-3 0,4 7 0,-8-7 0,3 3 0,0-4 0,-3 0 0,4 0 0,-5 0 0,0 0 0,-4 3 0,3-2 0,-3 3 0,4-4 0,-1 0 0,-3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7:16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64 24575,'-8'0'0,"0"0"0,-3 0 0,-2 0 0,0 0 0,-4 0 0,8 0 0,-4 0 0,1 0 0,-1 0 0,-5 0 0,0 0 0,0 0 0,5 0 0,-4 0 0,8 0 0,-8 0 0,8 0 0,-3 0 0,4 0 0,0 0 0,0 0 0,0 0 0,0 0 0,0 0 0,0 0 0,7 0 0,5 0 0,5 0 0,7 0 0,2 0 0,1-8 0,4 6 0,-1-10 0,2 11 0,0-8 0,4 4 0,-13 0 0,6-4 0,-11 8 0,2-2 0,-4-1 0,0 3 0,-4-3 0,0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7:16.3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268 1 24575,'-32'33'0,"7"-10"0,-3 30 0,11-25 0,-8 26 0,11-23 0,-8 16 0,9-2 0,-8 5 0,5-1 0,5-13 0,-5 5 0,7-15 0,3 7 0,2-18 0,0 7 0,3-13 0,-3 3 0,4-4 0,0 0 0,0 3 0,0-2 0,0 2 0,4-3 0,0 0 0,4 0 0,0-3 0,0 2 0,0-6 0,3 2 0,-5-17 0,0-3 0,-6-13 0,0 1 0,0 4 0,0 3 0,0 8 0,0 2 0,7 7 0,18 35 0,-1 11 0,18 33 0,-22-8 0,8 6 0,-14-5 0,3 6 0,-5-6 0,0-3 0,-1-13 0,-1-9 0,-4-7 0,-2-11 0,-4-1 0,0-5 0,0-5 0,0 3 0,0-7 0,0 8 0,0-4 0,0 5 0,0 0 0,0-5 0,0 4 0,0-8 0,0 3 0,0-4 0,0 0 0,0 3 0,-13-28 0,5 5 0,-7-22 0,11 6 0,4-2 0,0-6 0,0-6 0,0 0 0,9 5 0,1 2 0,5 6 0,3 5 0,-8 6 0,2 5 0,-4 5 0,0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7:20.1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91 0 24575,'0'31'0,"0"-3"0,0-11 0,0 0 0,0-4 0,0 3 0,0-7 0,0 4 0,0-1 0,-8-3 0,6 4 0,-6-5 0,8 0 0,0 4 0,0-4 0,0 4 0,0-4 0,0 0 0,0 4 0,0-4 0,0 4 0,-3-4 0,2 0 0,-3 3 0,4-2 0,-3 3 0,2-4 0,-3 0 0,1 3 0,-2-2 0,1 2 0,1-3 0,-1 0 0,-1 0 0,1 0 0,-3 0 0,6 3 0,-3-2 0,4 2 0,0-3 0,-3 0 0,2 3 0,-3-2 0,4 2 0,0-3 0,0 3 0,0-2 0,0 7 0,0-7 0,-4 8 0,3-8 0,-3 7 0,4-7 0,0 8 0,0-8 0,0 8 0,0-8 0,0 3 0,0-4 0,0 0 0,0 3 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7:23.5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 1 24575,'0'26'0,"0"-4"0,0-14 0,0 0 0,0 4 0,0-4 0,0 4 0,0-4 0,0 0 0,0 3 0,0-2 0,-4 3 0,3-4 0,-3-1 0,1 5 0,2-4 0,-6 4 0,6-4 0,-3 0 0,1 3 0,2-2 0,-3 2 0,1-3 0,2 0 0,-3 3 0,4-2 0,0 2 0,0-3 0,0 2 0,0-1 0,0 2 0,0-3 0,0 3 0,0-2 0,0 2 0,0-3 0,0 3 0,0-3 0,0 3 0,0 0 0,4-2 0,-3 2 0,2-3 0,-3 0 0,4 3 0,-3-2 0,2 2 0,1-3 0,-3 0 0,6 0 0,-3 4 0,1-3 0,-2 2 0,-3-3 0,4 0 0,-4 5 0,4-4 0,0 3 0,-4-4 0,8 4 0,-7-3 0,3 4 0,0-1 0,-3 1 0,6 1 0,-6 2 0,7-2 0,-7 3 0,6 1 0,-6 0 0,7-1 0,-7-3 0,7 2 0,-7-7 0,3 8 0,0-8 0,-4 3 0,8 0 0,-7-2 0,7 6 0,-7-7 0,6 3 0,-6 1 0,6 4 0,-2-3 0,-1 2 0,3-4 0,-2-3 0,0 3 0,-2-4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8:00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283 1 24575,'-16'8'0,"4"0"0,-1 5 0,0-4 0,-1 4 0,1 0 0,-5 5 0,4-3 0,-1 7 0,-1-8 0,6 4 0,-7-1 0,7-3 0,-3 2 0,5-7 0,0 4 0,3-5 0,-2 0 0,3 0 0,-1 0 0,-2 0 0,3-1 0,-1 1 0,-2-4 0,7 3 0,-4-3 0,4 3 0,-3-3 0,2 3 0,-3-2 0,0 3 0,4 0 0,-8 0 0,7-1 0,-2-2 0,3-2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8:02.8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24575,'12'0'0,"3"0"0,-6 0 0,8 0 0,-5 0 0,1 0 0,3 0 0,-7 4 0,8 1 0,-8 3 0,8 1 0,-8-1 0,7 0 0,-7 0 0,8 5 0,-8-4 0,3 3 0,0-3 0,-3-1 0,4 0 0,-5 0 0,0 0 0,0 0 0,0 0 0,0 0 0,0 0 0,0-4 0,0 4 0,0-4 0,0 0 0,-1 3 0,1-6 0,0 2 0,-4 1 0,4-3 0,-8 6 0,7-6 0,-6 6 0,6-6 0,-2 2 0,-1 1 0,3-4 0,-3 4 0,4-1 0,-1-2 0,1 2 0,-4-3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8:11.0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546 1 24575,'-49'0'0,"9"4"0,3 1 0,13 5 0,-4-1 0,4 1 0,0-1 0,1 0 0,5 0 0,5-1 0,0-3 0,5-1 0,0-1 0,4 5 0,-6 0 0,0-1 0,-6-3 0,-2 0 0,0-4 0,-5 9 0,-7-8 0,0 3 0,-11-4 0,23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6:36.7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 1 24575,'0'17'0,"0"3"0,0-11 0,0 3 0,0 0 0,0 2 0,0 3 0,0-3 0,0 2 0,0-2 0,0 3 0,0-3 0,0 2 0,0-3 0,0 4 0,0 0 0,0 6 0,0-8 0,0 6 0,0-7 0,0 3 0,0 6 0,0-4 0,0 4 0,0-10 0,0 4 0,0-8 0,0 7 0,0-7 0,0 4 0,0-5 0,0 0 0,0 0 0,0 0 0,0 0 0,0 0 0,0 0 0,0 0 0,0 4 0,-4-3 0,3 3 0,-2 0 0,-1-2 0,3 2 0,-2-4 0,3 0 0,-4 0 0,3 0 0,-3 0 0,4-1 0,-3 1 0,2-1 0,-2 1 0,3 0 0,0-1 0,0 1 0,-4 0 0,3 0 0,-2 0 0,3 0 0,0 0 0,0 0 0,0 0 0,-4-4 0,4 3 0,-4-3 0,4 4 0,-3-4 0,2 3 0,-3-2 0,1-1 0,2-15 0,-2 4 0,3-11 0,0 9 0,0 1 0,0 0 0,-8 0 0,6 0 0,-6 0 0,8-1 0,0 1 0,0 0 0,-4 0 0,4-4 0,-4 2 0,4-2 0,-4 4 0,3 0 0,-2 0 0,3 0 0,0 1 0,0-1 0,-4 0 0,4 0 0,-4 4 0,4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8:12.7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24575,'25'14'0,"-3"-4"0,-14-2 0,0-2 0,5 2 0,-4 4 0,4-7 0,-1 12 0,-3-8 0,4 3 0,-5-4 0,0 0 0,-4 0 0,0 0 0,-1 0 0,1 4 0,1-4 0,-2 4 0,-3-5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8:26.1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24575,'21'0'0,"-3"0"0,10 0 0,-4 0 0,5 0 0,12 0 0,16 0 0,-2 0 0,1 0 0,14 0 0,22 0 0,-63 0 0,0 0 0,0 0 0,-5 0 0,4 0 0,-9 0 0,-1 0 0,-1 0 0,-8 0 0,3 0 0,-4 0 0,0 0 0,0 0 0,-4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8:27.5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8 24575,'7'-4'0,"5"0"0,15 4 0,8 0 0,1 0 0,6 0 0,1 0 0,5 0 0,3 0 0,-1 0 0,-1 0 0,0 0 0,-5 0 0,5 0 0,-7 0 0,-6 0 0,5 0 0,-10 0 0,-2 0 0,-6 0 0,-5 0 0,-1 0 0,-3 0 0,2 0 0,-7 0 0,4 0 0,-5 0 0,4 0 0,-3 0 0,8 0 0,-8 0 0,3 0 0,-4 0 0,0 0 0,0 0 0,-4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18:29.76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24575,'0'27'0,"0"-5"0,0 1 0,0-5 0,0 4 0,0-3 0,0 4 0,0-5 0,0-1 0,0 6 0,0-4 0,0 9 0,0-9 0,0 8 0,0-8 0,0 4 0,0-5 0,0-5 0,0 4 0,0-8 0,0 3 0,0-4 0,0 0 0,0 0 0,0 0 0,0 0 0,0 0 0,0 0 0,0 0 0,0 0 0,0-1 0,0 1 0,0 0 0,0 0 0,0 0 0,0 0 0,0 0 0,0 0 0,0 0 0,0 0 0,0 0 0,0 4 0,0-3 0,0 8 0,0-8 0,0 3 0,0-4 0,0 0 0,0 0 0,0 0 0,0 0 0,0-1 0,0 1 0,0-1 0,0 1 0,0 0 0,0-1 0,0 0 0,0 1 0,0 0 0,0 0 0,0 0 0,0 0 0,0-1 0,0 1 0,0 0 0,0-4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22:45.4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467 315 24575,'-31'-4'0,"-2"0"0,14 4 0,-4 0 0,0 0 0,-1 0 0,-5 0 0,0 0 0,5 0 0,-4 0 0,13 0 0,-7 0 0,9 0 0,-1 0 0,2 0 0,-1 0 0,4 0 0,-3 0 0,4 0 0,0 0 0,-4 0 0,3 0 0,-3 0 0,4 0 0,0 0 0,-4 0 0,4 0 0,-1-6 0,10-8 0,4-3 0,4-5 0,0 5 0,-1-1 0,-3 0 0,4-5 0,-4 4 0,3 1 0,-3 1 0,-1 8 0,-4-4 0,3 5 0,-2 0 0,13 4 0,-8 0 0,8 4 0,-1 0 0,0 0 0,5 0 0,4 5 0,-3 0 0,4 4 0,-5 0 0,-1-4 0,1 3 0,0-4 0,-5 1 0,4 3 0,-8-7 0,3 3 0,-4-4 0,0 4 0,-23-22 0,6 13 0,-16-19 0,12 12 0,0 2 0,4-2 0,-4 3 0,5 1 0,0 0 0,0 0 0,4 0 0,-4 0 0,4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5:22:45.4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467 315 24575,'-31'-4'0,"-2"0"0,14 4 0,-4 0 0,0 0 0,-1 0 0,-5 0 0,0 0 0,5 0 0,-4 0 0,13 0 0,-7 0 0,9 0 0,-1 0 0,2 0 0,-1 0 0,4 0 0,-3 0 0,4 0 0,0 0 0,-4 0 0,3 0 0,-3 0 0,4 0 0,0 0 0,-4 0 0,4 0 0,-1-6 0,10-8 0,4-3 0,4-5 0,0 5 0,-1-1 0,-3 0 0,4-5 0,-4 4 0,3 1 0,-3 1 0,-1 8 0,-4-4 0,3 5 0,-2 0 0,13 4 0,-8 0 0,8 4 0,-1 0 0,0 0 0,5 0 0,4 5 0,-3 0 0,4 4 0,-5 0 0,-1-4 0,1 3 0,0-4 0,-5 1 0,4 3 0,-8-7 0,3 3 0,-4-4 0,0 4 0,-23-22 0,6 13 0,-16-19 0,12 12 0,0 2 0,4-2 0,-4 3 0,5 1 0,0 0 0,0 0 0,4 0 0,-4 0 0,4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7T19:21:00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7343 203 24575,'-12'-6'0,"6"5"0,-8-5 0,7 6 0,-3 0 0,-4 0 0,3 0 0,-7 0 0,3 0 0,-13 0 0,-1 0 0,-17 0 0,-2 0 0,-7 0 0,-1 0 0,8 0 0,-14 0 0,4 0 0,-32 0 0,11 0-346,31 0 0,-2 0 346,-43 0 0,38 0 0,-2 0 0,5 0 0,-1 0 0,-6 0 0,1 0 0,-37 0 0,2 0 0,3 0 0,5 0 0,23 0 0,-1 0 0,-30 0 0,39 0 0,1 0 0,-19 0 0,14 0 0,-14 0 0,-11-6 0,13 4 0,-2-8 0,18 9 0,23-3 0,-21 4 692,12 0-692,-8 0 0,-5 0 0,5 0 0,-8 0 0,-8-6 0,-2-6 0,-8 4 0,0-9 0,-8 10-699,-11 0 699,-2-5 0,41 12 0,-1-1 0,-40-17 0,37 13 0,-1 1 0,6-6 0,0 0 0,-6 5 0,-1 2 0,0-1 0,0 2 0,4 2 0,-1 0 0,-16-3 0,1 0 0,17 2 0,1 0 0,-10-2 0,2 0 0,-14 3-277,-4 0 277,6 0 0,-3 0 0,3 0 0,10-9 0,8 6 0,1-7 0,-1 10 689,0 0-689,0 0 287,8 0-287,-5 0 0,5 0 0,8 0 0,-12 0 0,13 0 0,-17 0 0,-16 0 0,-13 0 0,6 0 0,-1 0 0,16 0 0,14 0 0,-20 0 0,28 0 0,-27 0 0,19 0 0,-14 0 0,16 0 0,-6 0 0,23 0 0,-13 0 0,15 0 0,-1 0 0,3 0 0,-1 0 0,11 0 0,-9 0 0,2 0 0,9 0 0,-6 0 0,9 0 0,-5 0 0,-3 0 0,-2 0 0,7 0 0,-11 0 0,9 0 0,-7 0 0,12 0 0,-1 0 0,4 2 0,-5-1 0,7 3 0,-2-1 0,-11 8 0,9-5 0,-15 6 0,5-5 0,0 2 0,-3-1 0,10 3 0,0-2 0,6-1 0,-18 15 0,15-13 0,-9 10 0,2-2 0,11-9 0,-8 9 0,10-8 0,-2-1 0,-5 13 0,0-5 0,-4 11 0,7-13 0,-6 11 0,9-15 0,-12 23 0,6-11 0,-1 2 0,1 1 0,6-11 0,-3 4 0,1 9 0,1-13 0,0 11 0,2-5 0,-8 17 0,5-11 0,-1 8 0,3-12 0,5-6 0,-4 17 0,1-9 0,3 5 0,-3-3 0,-1 9 0,2-17 0,-3 23 0,0-17 0,5 5 0,-3-3 0,4 1 0,0-11 0,0 17 0,0-9 0,0 13 0,0-13 0,0 1 0,0-11 0,0 4 0,2 11 0,-2-12 0,5 10 0,-4-17 0,6 15 0,-3-9 0,4 11 0,-3-16 0,2 6 0,-5-11 0,3 6 0,-2-6 0,0 1 0,3 1 0,-3-1 0,4 1 0,-2 1 0,2 0 0,-1-3 0,1 0 0,0 0 0,0 1 0,1-1 0,5 4 0,-7-6 0,12 4 0,-5 0 0,14 4 0,-12-3 0,19 7 0,-11-5 0,2 1 0,18 6 0,-24-12 0,12 6 0,-5-5 0,0 3 0,3-2 0,-2 0 0,1-2 0,9-1 0,-10 0 0,24-1 0,-24 3 0,19-6 0,-21 8 0,9-9 0,-8 5 0,-1-5 0,9 8 0,-5-6 0,2 4 0,1-1 0,-17-2 0,-1 1 0,-5-5 0,-1 2 0,1 0 0,3-1 0,-2 5 0,9-2 0,-9 1 0,4 0 0,-6-4 0,13 5 0,-6-5 0,13 9 0,-13-6 0,3 2 0,5 0 0,-2-2 0,23 6 0,-21-3 0,21 3 0,-23-4 0,15-1 0,-7 2 0,17-6 0,1 8 0,1-3 0,-15 2 0,10-3 0,-16-3 0,19 2 0,-17-3 0,6 3 0,-13-1 0,5-2 0,-7 7 0,-5-6 0,3 3 0,5 0 0,-6-4 0,17 7 0,-21-7 0,22 3 0,-18-1 0,10-2 0,-8 2 0,17 1 0,-19 0 0,33 1 0,-33 0 0,34-4 0,-31 4 0,30-4 0,-23 5 0,4-5 0,3 7 0,-23-5 0,23 2 0,-9 1 0,21-5 0,-6 8 0,-3-8 0,7 8 0,-13-8 0,31 15 0,-20-13 0,11 12 0,26-14 0,-23 3 0,32 1 0,-40 0 0,6 1 0,-7 8 0,1-11 0,6 12 0,-23-14 0,21 4 0,-13 0 0,17-4 0,16 4 0,-12 0 0,12-4 0,-16 14 0,8-13 0,-6 13 0,6-14 0,-9 9 0,-7-8 0,14 2 0,12 1 0,-4 7 0,11 0 0,-25-1 0,7-1 0,-13-4 0,4 0 0,-25-1 0,-1-2 0,-13-1 0,3 2 0,-3 1 0,0-5 0,-1 3 0,0 0 0,-3 0 0,2 0 0,1 5 0,-3-4 0,1 4 0,-5-3 0,-2-2 0,0 1 0,2 1 0,0 0 0,13 20 0,-12-1 0,9 2 0,-12 8 0,0-26 0,0 26 0,1-23 0,-5 15 0,9 5 0,-9-12 0,4 24 0,-1-18 0,-3 21 0,6-15 0,-6 13 0,2-15 0,7 17 0,-8-7 0,8 7 0,-5-1 0,-4-13 0,4 20 0,-1-21 0,-3 23 0,3-23 0,1 21 0,-3-29 0,2 13 0,-4-9 0,0 3 0,0 7 0,0 9 0,0-7 0,0 15 0,0-23 0,0 21 0,0-29 0,0 29 0,0-20 0,0 13 0,0 1 0,0-7 0,0 15 0,0-22 0,0 19 0,0-19 0,0 13 0,0-3 0,0-3 0,0 3 0,0-17 0,0 9 0,0-21 0,0 13 0,0-11 0,0 4 0,0 1 0,0-1 0,0 0 0,0-4 0,0 4 0,0 4 0,0-2 0,0 15 0,11 9 0,-8-16 0,11 14 0,-10-28 0,-1 4 0,3 1 0,4 15 0,2-1 0,4 12 0,-5-19 0,-5-1 0,0-15 0,-3 3 0,2-4 0,3 4 0,0-4 0,1 4 0,1 0 0,-4-5 0,2 2 0,-3-6 0,0 2 0,0-2 0,0 2 0,0-2 0,-1 0 0,3 2 0,-1-2 0,3 2 0,-2 0 0,7 2 0,1 0 0,5 3 0,-1-2 0,8 5 0,-10-5 0,18 3 0,-18-9 0,18 4 0,-18-3 0,18 5 0,-18-5 0,10 2 0,1-2 0,1-1 0,0 6 0,15-4 0,-13 1 0,23-2 0,-14-1 0,22 2 0,-29 0 0,19 4 0,2-5 0,-18 3 0,32-3 0,-49 0 0,48-5 0,-44 5 0,45-4 0,-20 13 0,2-11 0,20 7 0,-13-10 0,9 0 0,-18 0 0,3 0 0,-19 0 0,22 0 0,-15 0 0,15 5 0,-15-3 0,-1 3 0,-3-5 0,-5 0 0,-5 0 0,9 0 0,-14 0 0,3 0 0,6 0 0,-12 0 0,10 0 0,17 0 0,-11 0 0,29 0 0,-14 0 0,-1 0 0,7 0 0,-22 0 0,-1 0 0,-5-5 0,-15 4 0,10-5 0,-13 3 0,-1-2 0,2-2 0,-1 2 0,-1-2 0,0 0 0,-4-1 0,12-10 0,-8 2 0,10-7 0,-7 3 0,0 1 0,0 0 0,2-1 0,-4 1 0,-2-9 0,-1 11 0,0-17 0,-2 8 0,11-19 0,-12 5 0,13-14 0,-13 23 0,2-21 0,2 4 0,-5-2 0,5-11 0,-6 21 0,0-14 0,0 6 0,0 1 0,0-7 0,0-11 0,0 22 0,0-26 0,0 29 0,0-15 0,0 7 0,0-6 0,0 6 0,0-7 0,0-1 0,0 0 0,4 8 0,-3-6 0,3 7 0,-4-9 0,0-8 0,0-2 0,0 0 0,0 2 0,0-8 0,0 12 0,0-21 0,0-1 0,0 12 0,0-3 0,-5 11 0,3 13 0,-14-23 0,13 22 0,-8-12 0,6 14 0,0 0 0,-1-13 0,-3 19 0,-2-20 0,5 6 0,-9 6 0,14-11 0,-3 13 0,-1-8 0,-1 0 0,0-8 0,-9 6 0,12-6 0,-7 9 0,10-1 0,0-33 0,-5 25 0,4-17 0,-4 27 0,5 15 0,0-15 0,0 14 0,0-5 0,0-1 0,0 14 0,0-19 0,0 31 0,0-14 0,0 11 0,0 6 0,0-5 0,0 12 0,0 0 0,0 0 0,0 3 0,0 0 0,0 2 0,0-7 0,0 6 0,0-8 0,0 9 0,0-4 0,0 1 0,0-2 0,2 3 0,-1-2 0,1 3 0,-2-3 0,0 1 0,2-1 0,-1 1 0,1-1 0,-2 3 0,0 6 0,0 3 0,0 7 0,0 4 0,-2-4 0,-2 9 0,-1-9 0,-1 9 0,-3-4 0,3 0 0,-3 3 0,3-3 0,2-2 0,-5 4 0,6-8 0,-6 5 0,4-4 0,0-1 0,-2 1 0,4-3 0,-3 0 0,3 0 0,0-1 0,-1 3 0,1-4 0,-2 2 0,2-2 0,-1 0 0,4 0 0,-5 2 0,5-2 0,-7 4 0,4-4 0,-2 5 0,1-5 0,3 2 0,-3-2 0,3 2 0,-3 0 0,1-4 0,0-3 0,3-8 0,7-6 0,-4 6 0,9-10 0,-9 11 0,6-6 0,-5 5 0,1 1 0,0 0 0,0 2 0,0 0 0,-3 0 0,3 0 0,-2-6 0,2 4 0,1-4 0,-1 6 0,-1 0 0,-1 0 0,1-2 0,1-1 0,1-1 0,0 1 0,5-14 0,-4 14 0,4-14 0,-6 17 0,-3-2 0,1 2 0,-1 0 0,0 2 0,3 3 0,0 5 0,-2 0 0,1 2 0,1 13 0,0-12 0,2 14 0,-2-15 0,0 7 0,1 1 0,0-2 0,-1 0 0,2-5 0,-4 2 0,2-3 0,-3 0 0,1-2 0,1 0 0,-1 0 0,1-1 0,-3 1 0,3 0 0,-3 2 0,3-2 0,-1 2 0,1-2 0,1 0 0,-2 0 0,1 2 0,-1-2 0,2 2 0,0-2 0,2 2 0,0 1 0,1 1 0,-1-1 0,-3-1 0,1-3 0,-2-1 0,-1-1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7T19:21:00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2558 1 24575,'-2'4'0,"-5"2"0,-4-1 0,-5 7 0,6-8 0,-5 8 0,-8-7 0,1 1 0,-13-1 0,13 1 0,-21-5 0,19 2 0,-19-3 0,21 2 0,-22-1 0,5 7 0,-17-7 0,0 4 0,8-5 0,-5 0 0,13 0 0,-6 0 0,17 0 0,1 6 0,13-5 0,-3 5 0,7-6 0,-3 2 0,4-1 0,-4 1 0,3-2 0,-15 0 0,13 0 0,-21 0 0,17 0 0,-7 0 0,6 0 0,7 0 0,-1 0 0,3 0 0,4 0 0,-2 2 0,10 7 0,-2-3 0,7 6 0,4-4 0,-6-2 0,5 2 0,-4-5 0,-1 1 0,1-3 0,-2 3 0,-1-3 0,1 3 0,2 1 0,1 2 0,1 1 0,1 1 0,0-4 0,-1 2 0,-1-2 0,1 2 0,-2-2 0,1 2 0,-1-4 0,-2 1 0,-3-1 0,1 2 0,-3 6 0,-3-2 0,1 2 0,-3-4 0,-7 2 0,6-3 0,-12 3 0,9-4 0,-2 2 0,-3 2 0,1-3 0,-14 8 0,5-9 0,-13 8 0,20-9 0,-27 5 0,31-8 0,-39 4 0,25 0 0,-21-4 0,0 3 0,7-4 0,1 5 0,3-3 0,-3 4 0,-2-2 0,-13 2 0,5-1 0,-8 0 0,0-5 0,-8 0 0,6 0 0,-14 0 0,14 0 0,-5 0 0,7 0 0,0 0 0,0 0 0,8 0 0,-6 0 0,15 0 0,-15 0 0,27 0 0,-16 0 0,30 0 0,-9 0 0,15 0 0,0 0 0,0 0 0,1 0 0,-1 0 0,2 0 0,-2 0 0,2 0 0,-2 0 0,2 0 0,6 0 0,5-4 0,2 3 0,1-6 0,-4 7 0,2-5 0,-2 5 0,4-5 0,-4 5 0,2-5 0,-2 3 0,0-3 0,2 0 0,1 0 0,-1 2 0,0-1 0,-2 1 0,0-2 0,-1 0 0,1 0 0,2 1 0,-1-1 0,3 0 0,-4 0 0,-4 2 0,-2 1 0,-9 6 0,-2 3 0,2 1 0,-9 4 0,9-9 0,-5 7 0,1-6 0,6 3 0,-1-1 0,6-1 0,-1 2 0,-1 0 0,-3-1 0,1 0 0,2-5 0,0 3 0,3 1 0,-5 2 0,4 1 0,-4-3 0,-5 0 0,6-2 0,-6 2 0,8 0 0,-1 0 0,0 0 0,0-1 0,2 1 0,1 0 0,2 0 0,2 0 0,1 2 0,2-2 0,-1 2 0,1-4 0,0-1 0,0 0 0,0-1 0,0 3 0,2 1 0,-2 0 0,2 2 0,0-4 0,0 3 0,1-3 0,-1 4 0,-2-4 0,-1 1 0,3 1 0,-1 0 0,3 0 0,-4 0 0,0-5 0,-3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6:51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377 114 24575,'-8'0'0,"0"0"0,-15 0 0,7 0 0,-12 0 0,10 0 0,4-4 0,-2 3 0,2-6 0,-4 2 0,5-4 0,1 4 0,4-2 0,-1 6 0,1-6 0,0 6 0,0-6 0,0 6 0,0-2 0,0-1 0,1 3 0,2-6 0,-2 6 0,6-6 0,-6 6 0,3-6 0,-4 3 0,3-4 0,-2 4 0,7-3 0,-1 6 0,10-3 0,-1 4 0,9 4 0,-4 1 0,5 4 0,0 0 0,-1 0 0,1 0 0,0-1 0,-5 1 0,4 0 0,-8-1 0,7 0 0,-7 1 0,8-1 0,-8 0 0,8 1 0,-8-1 0,3 1 0,-4-1 0,0-4 0,0 3 0,0-6 0,0 2 0,0-3 0,0 4 0,-7-3 0,-1 2 0,-8-3 0,0 0 0,-4 0 0,2 0 0,-6 4 0,2 1 0,-4 4 0,1 0 0,-6 0 0,4 4 0,-4-3 0,5 3 0,0-4 0,1 4 0,-1-4 0,4 4 0,2-5 0,4-3 0,0 2 0,0-6 0,0 2 0,4 0 0,-3-2 0,2 2 0,1 1 0,-3-3 0,3 2 0,-4-3 0,4 3 0,-3-2 0,2 3 0,-3-1 0,0-2 0,4 6 0,-3-6 0,2 3 0,1-4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6:53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1 24575,'0'2'0,"-8"5"0,2 14 0,-7 3 0,3 5 0,-5 6 0,0-4 0,-6 9 0,5-3 0,-4 5 0,4-6 0,0 5 0,-3-5 0,7 1 0,-3-2 0,5-6 0,1 0 0,-1 0 0,0-5 0,5 4 0,-3-9 0,3 3 0,0-4 0,1 0 0,4-5 0,-3-1 0,2-4 0,-3 0 0,4 0 0,3-3 0,6-2 0,4 1 0,0-3 0,4 3 0,-4-4 0,5 0 0,-1 0 0,1 0 0,-5 0 0,4 0 0,-8 0 0,3 0 0,-4 0 0,0 0 0,0-4 0,0 0 0,0-4 0,-4 0 0,3 0 0,-6 0 0,6 4 0,-6-3 0,6 2 0,-3-2 0,4-1 0,-1 4 0,1-3 0,-4 6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6:54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24575,'12'0'0,"1"0"0,5 0 0,4 0 0,-3 0 0,4 0 0,6 0 0,-9 0 0,14 0 0,-15 0 0,14 0 0,-7 0 0,3 0 0,-1 0 0,-4 0 0,5 0 0,-5 0 0,4 0 0,-9 0 0,-1 0 0,-1 0 0,-8 0 0,3 0 0,-4 0 0,0 0 0,0 0 0,0 0 0,0 0 0,-4 0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6:57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398 241 24575,'-16'0'0,"-1"0"0,4 0 0,-4 0 0,-1 0 0,3 0 0,-7 0 0,9-4 0,-5-1 0,0 0 0,4-7 0,-2 10 0,2-10 0,4 7 0,-6 1 0,14-4 0,-9 7 0,6-2 0,1-1 0,-6 3 0,8-6 0,-5 3 0,4-1 0,-2-2 0,1 3 0,-3-4 0,2 0 0,1-5 0,-4 4 0,4-3 0,-8 3 0,2-3 0,-3 2 0,5-7 0,-1 8 0,1-3 0,0 4 0,3 0 0,-2 0 0,10 3 0,-2 5 0,6 5 0,1-1 0,0 3 0,4-2 0,-2 3 0,6 1 0,-3 0 0,5-1 0,0 1 0,-1 0 0,1 4 0,0-3 0,-1 2 0,1-3 0,0 0 0,-1 0 0,1 0 0,0 0 0,-1-1 0,-3 1 0,-2-1 0,0 1 0,-3-1 0,4 0 0,-5-4 0,-4 3 0,3-6 0,-9 3 0,1-4 0,-11 0 0,3 3 0,-8 2 0,4 8 0,-5-4 0,0 4 0,0 0 0,1 1 0,-1-1 0,0 4 0,4-8 0,-2 4 0,7-5 0,-8 5 0,8-4 0,-4 3 0,5-4 0,0 0 0,0 0 0,0-4 0,3 4 0,-2-8 0,6 7 0,-6-6 0,3 6 0,-4-6 0,0 6 0,0-6 0,1 6 0,-1-7 0,1 7 0,-1-3 0,0 1 0,4 2 0,1-6 0,3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6:59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24575,'0'11'0,"0"-2"0,0 2 0,0 1 0,0-3 0,0 3 0,0-4 0,0 5 0,0-4 0,0 3 0,0 0 0,0-3 0,0 8 0,0-8 0,0 7 0,0-6 0,4 2 0,1 0 0,3-3 0,0 3 0,-3-4 0,2 0 0,-3 0 0,4-3 0,-3 2 0,2-6 0,-3 2 0,4 1 0,0-3 0,0 2 0,4 1 0,-3-3 0,8 3 0,-8-4 0,8 4 0,-8-3 0,7 3 0,-2 0 0,3-3 0,1 3 0,0-4 0,-1 4 0,-3-3 0,-2 3 0,0-4 0,-3 0 0,4 0 0,-5 0 0,0 0 0,-1 0 0,1 0 0,0 0 0,-1 0 0,1 0 0,-1 0 0,1 0 0,-4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7:01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147 205 24575,'0'8'0,"0"-1"0,0 1 0,0 0 0,0 0 0,0 0 0,0 0 0,0 0 0,0-1 0,0 1 0,0-1 0,-7 1 0,5 0 0,-5-7 0,7-2 0,0-6 0,0-1 0,0 0 0,0-1 0,0-3 0,0 3 0,0-4 0,0 5 0,0-4 0,0 3 0,0-8 0,0 8 0,0-8 0,0 4 0,0-1 0,0-2 0,0 6 0,0-6 0,0 7 0,0-8 0,3 8 0,-2-8 0,6 8 0,-6-3 0,2 4 0,-3 0 0,4 0 0,-3 6 0,2 8 0,-7 7 0,3 0 0,-3 4 0,0-4 0,-1 10 0,-4-4 0,-1 8 0,1-8 0,-1 9 0,1-4 0,-1 5 0,4 0 0,-2-5 0,3 4 0,0-9 0,0 3 0,1-4 0,3 0 0,-3-1 0,4 1 0,0 0 0,-3-5 0,2 4 0,-3-4 0,4 5 0,-3-5 0,2 4 0,-3-8 0,4 3 0,-3-4 0,2 0 0,-3 0 0,4 0 0,0 0 0,-4 0 0,4 0 0,-4 0 0,4 0 0,-4 0 0,3 0 0,-2 0 0,3 0 0,0 0 0,0 0 0,0 0 0,0 0 0,0 0 0,0-1 0,0 1 0,3-1 0,1 1 0,4-1 0,-4 1 0,3-4 0,-3 3 0,0-6 0,0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4T14:57:0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24575,'8'0'0,"4"0"0,1 0 0,1 0 0,2 0 0,-7 0 0,8 0 0,-8 0 0,7 0 0,-2 0 0,-1 0 0,4 0 0,-8 0 0,7 0 0,-7 0 0,4 0 0,-5 0 0,4 0 0,-3 0 0,3 0 0,-4 0 0,0 0 0,0 0 0,0 0 0,0 0 0,0 0 0,0 0 0,0 0 0,0 0 0,0 0 0,0 0 0,0 0 0,0 0 0,0 0 0,-4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530948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2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0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2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0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2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1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2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2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5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" y="152400"/>
            <a:ext cx="962025" cy="1028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ctr">
        <a:defRPr sz="2400">
          <a:latin typeface="Times New Roman"/>
          <a:ea typeface="Times New Roman"/>
          <a:cs typeface="Times New Roman"/>
          <a:sym typeface="Times New Roman"/>
        </a:defRPr>
      </a:lvl1pPr>
      <a:lvl2pPr algn="ctr">
        <a:defRPr sz="2400">
          <a:latin typeface="Times New Roman"/>
          <a:ea typeface="Times New Roman"/>
          <a:cs typeface="Times New Roman"/>
          <a:sym typeface="Times New Roman"/>
        </a:defRPr>
      </a:lvl2pPr>
      <a:lvl3pPr algn="ctr">
        <a:defRPr sz="2400">
          <a:latin typeface="Times New Roman"/>
          <a:ea typeface="Times New Roman"/>
          <a:cs typeface="Times New Roman"/>
          <a:sym typeface="Times New Roman"/>
        </a:defRPr>
      </a:lvl3pPr>
      <a:lvl4pPr algn="ctr">
        <a:defRPr sz="2400">
          <a:latin typeface="Times New Roman"/>
          <a:ea typeface="Times New Roman"/>
          <a:cs typeface="Times New Roman"/>
          <a:sym typeface="Times New Roman"/>
        </a:defRPr>
      </a:lvl4pPr>
      <a:lvl5pPr algn="ctr">
        <a:defRPr sz="2400">
          <a:latin typeface="Times New Roman"/>
          <a:ea typeface="Times New Roman"/>
          <a:cs typeface="Times New Roman"/>
          <a:sym typeface="Times New Roman"/>
        </a:defRPr>
      </a:lvl5pPr>
      <a:lvl6pPr indent="457200" algn="ctr">
        <a:defRPr sz="2400">
          <a:latin typeface="Times New Roman"/>
          <a:ea typeface="Times New Roman"/>
          <a:cs typeface="Times New Roman"/>
          <a:sym typeface="Times New Roman"/>
        </a:defRPr>
      </a:lvl6pPr>
      <a:lvl7pPr indent="914400" algn="ctr">
        <a:defRPr sz="2400">
          <a:latin typeface="Times New Roman"/>
          <a:ea typeface="Times New Roman"/>
          <a:cs typeface="Times New Roman"/>
          <a:sym typeface="Times New Roman"/>
        </a:defRPr>
      </a:lvl7pPr>
      <a:lvl8pPr indent="1371600" algn="ctr">
        <a:defRPr sz="2400">
          <a:latin typeface="Times New Roman"/>
          <a:ea typeface="Times New Roman"/>
          <a:cs typeface="Times New Roman"/>
          <a:sym typeface="Times New Roman"/>
        </a:defRPr>
      </a:lvl8pPr>
      <a:lvl9pPr indent="1828800" algn="ctr">
        <a:defRPr sz="2400"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indent="-342900">
        <a:spcBef>
          <a:spcPts val="400"/>
        </a:spcBef>
        <a:buSzPct val="100000"/>
        <a:buChar char="»"/>
        <a:defRPr>
          <a:latin typeface="Times New Roman"/>
          <a:ea typeface="Times New Roman"/>
          <a:cs typeface="Times New Roman"/>
          <a:sym typeface="Times New Roman"/>
        </a:defRPr>
      </a:lvl1pPr>
      <a:lvl2pPr marL="742950" indent="-285750">
        <a:spcBef>
          <a:spcPts val="400"/>
        </a:spcBef>
        <a:buSzPct val="100000"/>
        <a:buChar char="–"/>
        <a:defRPr>
          <a:latin typeface="Times New Roman"/>
          <a:ea typeface="Times New Roman"/>
          <a:cs typeface="Times New Roman"/>
          <a:sym typeface="Times New Roman"/>
        </a:defRPr>
      </a:lvl2pPr>
      <a:lvl3pPr marL="1171575" indent="-257175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3pPr>
      <a:lvl4pPr marL="1600200" indent="-228600">
        <a:spcBef>
          <a:spcPts val="400"/>
        </a:spcBef>
        <a:buSzPct val="100000"/>
        <a:buChar char="–"/>
        <a:defRPr>
          <a:latin typeface="Times New Roman"/>
          <a:ea typeface="Times New Roman"/>
          <a:cs typeface="Times New Roman"/>
          <a:sym typeface="Times New Roman"/>
        </a:defRPr>
      </a:lvl4pPr>
      <a:lvl5pPr marL="2057400" indent="-228600">
        <a:spcBef>
          <a:spcPts val="400"/>
        </a:spcBef>
        <a:buSzPct val="100000"/>
        <a:buChar char="»"/>
        <a:defRPr>
          <a:latin typeface="Times New Roman"/>
          <a:ea typeface="Times New Roman"/>
          <a:cs typeface="Times New Roman"/>
          <a:sym typeface="Times New Roman"/>
        </a:defRPr>
      </a:lvl5pPr>
      <a:lvl6pPr marL="2514600" indent="-228600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6pPr>
      <a:lvl7pPr marL="2971800" indent="-228600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7pPr>
      <a:lvl8pPr marL="3429000" indent="-228600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8pPr>
      <a:lvl9pPr marL="3886200" indent="-228600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0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image" Target="../media/image40.tiff"/><Relationship Id="rId21" Type="http://schemas.openxmlformats.org/officeDocument/2006/relationships/image" Target="../media/image580.png"/><Relationship Id="rId7" Type="http://schemas.openxmlformats.org/officeDocument/2006/relationships/image" Target="../media/image51.png"/><Relationship Id="rId12" Type="http://schemas.openxmlformats.org/officeDocument/2006/relationships/customXml" Target="../ink/ink4.xml"/><Relationship Id="rId17" Type="http://schemas.openxmlformats.org/officeDocument/2006/relationships/image" Target="../media/image560.png"/><Relationship Id="rId25" Type="http://schemas.openxmlformats.org/officeDocument/2006/relationships/image" Target="../media/image60.png"/><Relationship Id="rId33" Type="http://schemas.openxmlformats.org/officeDocument/2006/relationships/image" Target="../media/image65.png"/><Relationship Id="rId2" Type="http://schemas.openxmlformats.org/officeDocument/2006/relationships/image" Target="../media/image39.tiff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530.png"/><Relationship Id="rId24" Type="http://schemas.openxmlformats.org/officeDocument/2006/relationships/customXml" Target="../ink/ink10.xml"/><Relationship Id="rId32" Type="http://schemas.openxmlformats.org/officeDocument/2006/relationships/image" Target="../media/image64.png"/><Relationship Id="rId5" Type="http://schemas.openxmlformats.org/officeDocument/2006/relationships/image" Target="../media/image500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customXml" Target="../ink/ink12.xml"/><Relationship Id="rId10" Type="http://schemas.openxmlformats.org/officeDocument/2006/relationships/customXml" Target="../ink/ink3.xml"/><Relationship Id="rId19" Type="http://schemas.openxmlformats.org/officeDocument/2006/relationships/image" Target="../media/image57.png"/><Relationship Id="rId31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61.png"/><Relationship Id="rId30" Type="http://schemas.openxmlformats.org/officeDocument/2006/relationships/customXml" Target="../ink/ink13.xml"/><Relationship Id="rId8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customXml" Target="../ink/ink19.xml"/><Relationship Id="rId18" Type="http://schemas.openxmlformats.org/officeDocument/2006/relationships/image" Target="../media/image103.png"/><Relationship Id="rId3" Type="http://schemas.openxmlformats.org/officeDocument/2006/relationships/customXml" Target="../ink/ink14.xml"/><Relationship Id="rId21" Type="http://schemas.openxmlformats.org/officeDocument/2006/relationships/customXml" Target="../ink/ink23.xml"/><Relationship Id="rId7" Type="http://schemas.openxmlformats.org/officeDocument/2006/relationships/customXml" Target="../ink/ink16.xml"/><Relationship Id="rId12" Type="http://schemas.openxmlformats.org/officeDocument/2006/relationships/image" Target="../media/image100.png"/><Relationship Id="rId17" Type="http://schemas.openxmlformats.org/officeDocument/2006/relationships/customXml" Target="../ink/ink21.xml"/><Relationship Id="rId2" Type="http://schemas.openxmlformats.org/officeDocument/2006/relationships/image" Target="../media/image66.png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99.png"/><Relationship Id="rId19" Type="http://schemas.openxmlformats.org/officeDocument/2006/relationships/customXml" Target="../ink/ink22.xml"/><Relationship Id="rId4" Type="http://schemas.openxmlformats.org/officeDocument/2006/relationships/image" Target="../media/image96.png"/><Relationship Id="rId9" Type="http://schemas.openxmlformats.org/officeDocument/2006/relationships/customXml" Target="../ink/ink17.xml"/><Relationship Id="rId14" Type="http://schemas.openxmlformats.org/officeDocument/2006/relationships/image" Target="../media/image101.png"/><Relationship Id="rId22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3.vsdx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emf"/><Relationship Id="rId5" Type="http://schemas.openxmlformats.org/officeDocument/2006/relationships/package" Target="../embeddings/Microsoft_Visio_Drawing4.vsdx"/><Relationship Id="rId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ustomXml" Target="../ink/ink24.xml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0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29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7.xml"/><Relationship Id="rId5" Type="http://schemas.openxmlformats.org/officeDocument/2006/relationships/image" Target="../media/image280.png"/><Relationship Id="rId4" Type="http://schemas.openxmlformats.org/officeDocument/2006/relationships/customXml" Target="../ink/ink2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3" Type="http://schemas.openxmlformats.org/officeDocument/2006/relationships/image" Target="../media/image12.png"/><Relationship Id="rId7" Type="http://schemas.openxmlformats.org/officeDocument/2006/relationships/image" Target="../media/image1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696200" cy="3505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3004 </a:t>
            </a: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</a:rPr>
              <a:t>Linear Circuits I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</a:rPr>
            </a:b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Lecture #2 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Electrical Quantities &amp; DC power </a:t>
            </a:r>
            <a:endParaRPr sz="1600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19400" y="685800"/>
            <a:ext cx="2857500" cy="1752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057296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89" y="51935"/>
            <a:ext cx="7772400" cy="785636"/>
          </a:xfrm>
        </p:spPr>
        <p:txBody>
          <a:bodyPr/>
          <a:lstStyle/>
          <a:p>
            <a:r>
              <a:rPr lang="en-US" sz="3200" b="1" dirty="0"/>
              <a:t>Current Flow in a battery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C666CB-BE27-E947-9A26-1E582E660E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46867" y="1251126"/>
            <a:ext cx="5334000" cy="39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13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5D17B96-3688-3D83-3F5F-2AFF5B86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97" y="1252953"/>
            <a:ext cx="5903913" cy="5418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C9A06A-BB02-124E-0DDD-03EC01E90091}"/>
              </a:ext>
            </a:extLst>
          </p:cNvPr>
          <p:cNvSpPr txBox="1"/>
          <p:nvPr/>
        </p:nvSpPr>
        <p:spPr>
          <a:xfrm>
            <a:off x="1648178" y="118281"/>
            <a:ext cx="729262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2.6 Analogy between current flow in electric circuit and water flow in water tank system</a:t>
            </a:r>
          </a:p>
        </p:txBody>
      </p:sp>
    </p:spTree>
    <p:extLst>
      <p:ext uri="{BB962C8B-B14F-4D97-AF65-F5344CB8AC3E}">
        <p14:creationId xmlns:p14="http://schemas.microsoft.com/office/powerpoint/2010/main" val="18117746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229"/>
            <a:ext cx="7772400" cy="469547"/>
          </a:xfrm>
        </p:spPr>
        <p:txBody>
          <a:bodyPr/>
          <a:lstStyle/>
          <a:p>
            <a:r>
              <a:rPr lang="en-US" sz="3200" b="1" dirty="0"/>
              <a:t>Current Flow in a battery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88B46-0762-1343-87BE-1BFFFA530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46921" y="3906631"/>
            <a:ext cx="901700" cy="63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50556-B285-E544-95CF-5D86B1A49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095" y="4081946"/>
            <a:ext cx="571500" cy="685800"/>
          </a:xfrm>
          <a:prstGeom prst="rect">
            <a:avLst/>
          </a:prstGeom>
        </p:spPr>
      </p:pic>
      <p:pic>
        <p:nvPicPr>
          <p:cNvPr id="7" name="Picture 6" descr="A diagram of a battery&#10;&#10;Description automatically generated">
            <a:extLst>
              <a:ext uri="{FF2B5EF4-FFF2-40B4-BE49-F238E27FC236}">
                <a16:creationId xmlns:a16="http://schemas.microsoft.com/office/drawing/2014/main" id="{DFD41468-20D4-41B3-CF35-79590F5D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5181"/>
            <a:ext cx="76200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458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37" y="1918944"/>
            <a:ext cx="2677381" cy="17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642286" y="3805924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Exponential increasing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Fig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41" y="1915156"/>
            <a:ext cx="2560762" cy="16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6346055" y="4133849"/>
            <a:ext cx="27014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Exponential decreasing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Fig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38" y="4548603"/>
            <a:ext cx="2131750" cy="17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Fig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46" y="4548603"/>
            <a:ext cx="2846775" cy="175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Fig 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55" y="4548602"/>
            <a:ext cx="2131750" cy="17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819952" y="6374228"/>
            <a:ext cx="257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Alternating Current (AC)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42286" y="6409370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Unipolar square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83541" y="6368508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Bipolar square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403380" y="428625"/>
            <a:ext cx="6186043" cy="1416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b="1" dirty="0"/>
              <a:t>Types of Currents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56A1C-7B0A-BC42-8C6D-BA52A07C0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34" y="1356932"/>
            <a:ext cx="3657600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9952" y="3769932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 Current (DC)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3447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46" y="-196849"/>
            <a:ext cx="6186043" cy="1416050"/>
          </a:xfrm>
        </p:spPr>
        <p:txBody>
          <a:bodyPr/>
          <a:lstStyle/>
          <a:p>
            <a:r>
              <a:rPr lang="en-US" b="1" dirty="0"/>
              <a:t>Types of Currents</a:t>
            </a:r>
          </a:p>
        </p:txBody>
      </p:sp>
      <p:pic>
        <p:nvPicPr>
          <p:cNvPr id="22" name="Picture 21" descr="Fi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6" y="1143000"/>
            <a:ext cx="2677160" cy="16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Fig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72" y="1217017"/>
            <a:ext cx="2680653" cy="167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Fig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71" y="1040763"/>
            <a:ext cx="2131750" cy="17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6637952" y="1110527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Sinusoidally decaying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Drawing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76" y="3147641"/>
            <a:ext cx="3458177" cy="154781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/>
          <p:cNvSpPr/>
          <p:nvPr/>
        </p:nvSpPr>
        <p:spPr>
          <a:xfrm>
            <a:off x="5225232" y="3132346"/>
            <a:ext cx="2573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Non-Linear AC (magnitude)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Drawing6">
            <a:extLst>
              <a:ext uri="{FF2B5EF4-FFF2-40B4-BE49-F238E27FC236}">
                <a16:creationId xmlns:a16="http://schemas.microsoft.com/office/drawing/2014/main" id="{9F29C2AD-BCD6-2945-9482-D469FBF193B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6" y="3107752"/>
            <a:ext cx="4029892" cy="15478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5505" y="1392332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Saw Tooth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71713" y="3216239"/>
            <a:ext cx="2573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Non-Linear AC (frequency)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D3871C-DCFA-8C33-8E3C-5F17939EEDBB}"/>
              </a:ext>
            </a:extLst>
          </p:cNvPr>
          <p:cNvSpPr/>
          <p:nvPr/>
        </p:nvSpPr>
        <p:spPr>
          <a:xfrm>
            <a:off x="3777817" y="1143000"/>
            <a:ext cx="13586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Sinusoidal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F3FFB-0A24-1937-479E-0C86FB0D6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977" y="4979379"/>
            <a:ext cx="2937839" cy="1596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7EF5A0-C56D-3473-76A9-4CEF271D5FAF}"/>
              </a:ext>
            </a:extLst>
          </p:cNvPr>
          <p:cNvSpPr/>
          <p:nvPr/>
        </p:nvSpPr>
        <p:spPr>
          <a:xfrm>
            <a:off x="610963" y="5152510"/>
            <a:ext cx="2573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Sinusoidally growing 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767D0-A462-F89E-456D-E61D3DA3D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289" y="4875107"/>
            <a:ext cx="2659750" cy="1831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D4A377-1B61-1850-1C31-FFD3A21A2171}"/>
              </a:ext>
            </a:extLst>
          </p:cNvPr>
          <p:cNvSpPr/>
          <p:nvPr/>
        </p:nvSpPr>
        <p:spPr>
          <a:xfrm>
            <a:off x="5720281" y="4979379"/>
            <a:ext cx="1583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Exponentially growing </a:t>
            </a:r>
          </a:p>
        </p:txBody>
      </p:sp>
    </p:spTree>
    <p:extLst>
      <p:ext uri="{BB962C8B-B14F-4D97-AF65-F5344CB8AC3E}">
        <p14:creationId xmlns:p14="http://schemas.microsoft.com/office/powerpoint/2010/main" val="303408509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37" y="1918944"/>
            <a:ext cx="2677381" cy="17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4662310" y="3226223"/>
            <a:ext cx="20551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Exponential increasing</a:t>
            </a:r>
            <a:endParaRPr lang="en-US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Fig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41" y="1915156"/>
            <a:ext cx="2560762" cy="16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6654260" y="3172340"/>
            <a:ext cx="2341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Exponential decreasing</a:t>
            </a:r>
            <a:endParaRPr lang="en-US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Fig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5" y="4539071"/>
            <a:ext cx="2131750" cy="17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Fig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67" y="4678684"/>
            <a:ext cx="2846775" cy="175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Fig 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85" y="4648088"/>
            <a:ext cx="2131750" cy="17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858279" y="4688771"/>
            <a:ext cx="25738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Alternating Current (AC)</a:t>
            </a: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27766" y="6260098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Unipolar square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7506" y="6366917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Bipolar square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403380" y="428625"/>
            <a:ext cx="6186043" cy="462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b="1" dirty="0"/>
              <a:t>Types of Currents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56A1C-7B0A-BC42-8C6D-BA52A07C0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34" y="1356932"/>
            <a:ext cx="3657600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2240" y="1933577"/>
            <a:ext cx="2426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 Current (DC)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3174B6-BF56-7E3C-D918-1CFB3069B060}"/>
              </a:ext>
            </a:extLst>
          </p:cNvPr>
          <p:cNvSpPr/>
          <p:nvPr/>
        </p:nvSpPr>
        <p:spPr>
          <a:xfrm>
            <a:off x="147912" y="1028263"/>
            <a:ext cx="3520785" cy="2934163"/>
          </a:xfrm>
          <a:prstGeom prst="ellipse">
            <a:avLst/>
          </a:prstGeom>
          <a:solidFill>
            <a:schemeClr val="accent1">
              <a:lumMod val="60000"/>
              <a:lumOff val="40000"/>
              <a:alpha val="17347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4D8448-26BA-4206-A98D-B30F71C15CDE}"/>
              </a:ext>
            </a:extLst>
          </p:cNvPr>
          <p:cNvSpPr/>
          <p:nvPr/>
        </p:nvSpPr>
        <p:spPr>
          <a:xfrm>
            <a:off x="2918487" y="916263"/>
            <a:ext cx="2426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/>
            <a:r>
              <a:rPr lang="en-U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Chapters 2-5 </a:t>
            </a:r>
          </a:p>
          <a:p>
            <a:pPr marL="0" marR="0" algn="ctr"/>
            <a:r>
              <a:rPr lang="en-U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(all DC circuits)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756739FC-E3E1-3E0B-7397-AAB21AB3AA74}"/>
              </a:ext>
            </a:extLst>
          </p:cNvPr>
          <p:cNvSpPr/>
          <p:nvPr/>
        </p:nvSpPr>
        <p:spPr>
          <a:xfrm rot="3037673">
            <a:off x="3620727" y="1473416"/>
            <a:ext cx="195936" cy="587023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237544-2115-728A-E318-8A54C88CD528}"/>
              </a:ext>
            </a:extLst>
          </p:cNvPr>
          <p:cNvSpPr/>
          <p:nvPr/>
        </p:nvSpPr>
        <p:spPr>
          <a:xfrm>
            <a:off x="192117" y="4027101"/>
            <a:ext cx="3228547" cy="2543751"/>
          </a:xfrm>
          <a:prstGeom prst="ellipse">
            <a:avLst/>
          </a:prstGeom>
          <a:solidFill>
            <a:srgbClr val="FFC000">
              <a:alpha val="17347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11B57-1575-880B-5474-575CD7D05BD9}"/>
              </a:ext>
            </a:extLst>
          </p:cNvPr>
          <p:cNvSpPr/>
          <p:nvPr/>
        </p:nvSpPr>
        <p:spPr>
          <a:xfrm>
            <a:off x="6289968" y="1013883"/>
            <a:ext cx="2426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Chapters 6-7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(RC-LR circuits)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7DCB0-6890-E64C-CA34-0FA313CBA453}"/>
              </a:ext>
            </a:extLst>
          </p:cNvPr>
          <p:cNvSpPr/>
          <p:nvPr/>
        </p:nvSpPr>
        <p:spPr>
          <a:xfrm>
            <a:off x="2672980" y="3952360"/>
            <a:ext cx="2426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/>
            <a:r>
              <a:rPr lang="en-U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Chapters 9-10 </a:t>
            </a:r>
          </a:p>
          <a:p>
            <a:pPr marL="0" marR="0" algn="ctr"/>
            <a:r>
              <a:rPr lang="en-U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(all AC circuits)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28404B-C22F-B94F-DFD9-AC8A26D9279C}"/>
              </a:ext>
            </a:extLst>
          </p:cNvPr>
          <p:cNvSpPr/>
          <p:nvPr/>
        </p:nvSpPr>
        <p:spPr>
          <a:xfrm>
            <a:off x="4302453" y="1613038"/>
            <a:ext cx="4766859" cy="233932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3055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FBCE359-148A-85E5-EA98-298C8EBDF6C5}"/>
              </a:ext>
            </a:extLst>
          </p:cNvPr>
          <p:cNvSpPr/>
          <p:nvPr/>
        </p:nvSpPr>
        <p:spPr>
          <a:xfrm rot="3037673">
            <a:off x="6458685" y="1062779"/>
            <a:ext cx="195936" cy="587023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AC578448-1014-A37C-3BC9-7DC611ED1526}"/>
              </a:ext>
            </a:extLst>
          </p:cNvPr>
          <p:cNvSpPr/>
          <p:nvPr/>
        </p:nvSpPr>
        <p:spPr>
          <a:xfrm rot="3037673">
            <a:off x="3437204" y="4502253"/>
            <a:ext cx="195936" cy="587023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90995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02986" y="5624866"/>
            <a:ext cx="3795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Charge Plot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75734" y="1233134"/>
            <a:ext cx="7814733" cy="1052512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dirty="0"/>
              <a:t>Given the plot of the charge q(t), </a:t>
            </a:r>
            <a:r>
              <a:rPr lang="en-US" sz="2000" i="1" dirty="0"/>
              <a:t>find the expression for i(t) </a:t>
            </a:r>
            <a:r>
              <a:rPr lang="en-US" sz="2000" dirty="0"/>
              <a:t>and sketch it over the time intervals shown.</a:t>
            </a:r>
          </a:p>
          <a:p>
            <a:pPr marL="0" indent="0" algn="l">
              <a:buNone/>
            </a:pPr>
            <a:endParaRPr lang="en-US" dirty="0"/>
          </a:p>
        </p:txBody>
      </p:sp>
      <p:pic>
        <p:nvPicPr>
          <p:cNvPr id="7" name="Picture 6" descr="Fi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2285646"/>
            <a:ext cx="4483100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9593D6-EE8E-5545-B74A-E2D60B0245D1}"/>
              </a:ext>
            </a:extLst>
          </p:cNvPr>
          <p:cNvSpPr/>
          <p:nvPr/>
        </p:nvSpPr>
        <p:spPr>
          <a:xfrm>
            <a:off x="3026846" y="195323"/>
            <a:ext cx="4097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Example – Given Charge Plot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6442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882" y="112420"/>
            <a:ext cx="4313829" cy="462785"/>
          </a:xfrm>
        </p:spPr>
        <p:txBody>
          <a:bodyPr/>
          <a:lstStyle/>
          <a:p>
            <a:pPr marL="0" indent="0"/>
            <a:r>
              <a:rPr lang="en-US" sz="2000" b="1" dirty="0"/>
              <a:t>Example – Charge current plots</a:t>
            </a:r>
            <a:endParaRPr lang="en-US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5729321" y="4694928"/>
            <a:ext cx="3795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plot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4" y="3396661"/>
            <a:ext cx="5793879" cy="3485425"/>
          </a:xfrm>
          <a:prstGeom prst="rect">
            <a:avLst/>
          </a:prstGeom>
        </p:spPr>
      </p:pic>
      <p:pic>
        <p:nvPicPr>
          <p:cNvPr id="9" name="Picture 8" descr="Fig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25" y="1325288"/>
            <a:ext cx="5305778" cy="20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5729321" y="2648224"/>
            <a:ext cx="3795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Charge plot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113C63-82E0-844C-9C9F-44D9F97AC651}"/>
              </a:ext>
            </a:extLst>
          </p:cNvPr>
          <p:cNvCxnSpPr>
            <a:cxnSpLocks/>
          </p:cNvCxnSpPr>
          <p:nvPr/>
        </p:nvCxnSpPr>
        <p:spPr>
          <a:xfrm>
            <a:off x="2526042" y="1800578"/>
            <a:ext cx="0" cy="3008489"/>
          </a:xfrm>
          <a:prstGeom prst="line">
            <a:avLst/>
          </a:prstGeom>
          <a:noFill/>
          <a:ln w="25400" cap="flat">
            <a:solidFill>
              <a:srgbClr val="00CC99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E84ECF-69DC-EA45-AD46-38A0125B487C}"/>
              </a:ext>
            </a:extLst>
          </p:cNvPr>
          <p:cNvCxnSpPr>
            <a:cxnSpLocks/>
          </p:cNvCxnSpPr>
          <p:nvPr/>
        </p:nvCxnSpPr>
        <p:spPr>
          <a:xfrm>
            <a:off x="3062264" y="3093156"/>
            <a:ext cx="0" cy="1715911"/>
          </a:xfrm>
          <a:prstGeom prst="line">
            <a:avLst/>
          </a:prstGeom>
          <a:noFill/>
          <a:ln w="25400" cap="flat">
            <a:solidFill>
              <a:srgbClr val="00CC99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69D382-B05B-234A-BE6F-B1EC1838B834}"/>
              </a:ext>
            </a:extLst>
          </p:cNvPr>
          <p:cNvCxnSpPr>
            <a:cxnSpLocks/>
          </p:cNvCxnSpPr>
          <p:nvPr/>
        </p:nvCxnSpPr>
        <p:spPr>
          <a:xfrm>
            <a:off x="3858131" y="3093156"/>
            <a:ext cx="0" cy="1715911"/>
          </a:xfrm>
          <a:prstGeom prst="line">
            <a:avLst/>
          </a:prstGeom>
          <a:noFill/>
          <a:ln w="25400" cap="flat">
            <a:solidFill>
              <a:srgbClr val="00CC99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F7674-B4D0-884F-8B04-4BD21DECAED4}"/>
              </a:ext>
            </a:extLst>
          </p:cNvPr>
          <p:cNvSpPr/>
          <p:nvPr/>
        </p:nvSpPr>
        <p:spPr>
          <a:xfrm>
            <a:off x="4094482" y="572573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FF0000"/>
                </a:solidFill>
              </a:rPr>
              <a:t>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32EF4-1D8C-CDE6-74AD-325AAA50B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27" y="2872225"/>
            <a:ext cx="1310694" cy="768939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D0917559-F83F-4A96-2610-CE9C2582CDA7}"/>
              </a:ext>
            </a:extLst>
          </p:cNvPr>
          <p:cNvSpPr/>
          <p:nvPr/>
        </p:nvSpPr>
        <p:spPr>
          <a:xfrm>
            <a:off x="4975082" y="3539348"/>
            <a:ext cx="280247" cy="977657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601107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645" y="305486"/>
            <a:ext cx="2746022" cy="744499"/>
          </a:xfrm>
        </p:spPr>
        <p:txBody>
          <a:bodyPr/>
          <a:lstStyle/>
          <a:p>
            <a:pPr marL="0" indent="0"/>
            <a:r>
              <a:rPr lang="en-US" sz="3200" b="1" dirty="0"/>
              <a:t>Question</a:t>
            </a:r>
            <a:br>
              <a:rPr lang="en-US" sz="3200" b="1" dirty="0"/>
            </a:b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3133" y="1168401"/>
            <a:ext cx="6036734" cy="524932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Given the plot of q(t) is drawn below,</a:t>
            </a:r>
          </a:p>
        </p:txBody>
      </p:sp>
      <p:pic>
        <p:nvPicPr>
          <p:cNvPr id="3" name="Picture 2" descr="Screen Shot 2015-08-27 at 11.40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8" y="1841171"/>
            <a:ext cx="6873988" cy="3591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978" y="5566447"/>
            <a:ext cx="6873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Which corresponding plot for </a:t>
            </a:r>
            <a:r>
              <a:rPr lang="en-US" dirty="0" err="1"/>
              <a:t>i</a:t>
            </a:r>
            <a:r>
              <a:rPr lang="en-US" dirty="0"/>
              <a:t>(t) is the correct one?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C3B47B-20B5-024D-83E0-E2279EFF5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22" y="3041650"/>
            <a:ext cx="1219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8146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3200" b="1" dirty="0"/>
              <a:t>Question</a:t>
            </a:r>
            <a:br>
              <a:rPr lang="en-US" sz="3200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996724" y="406696"/>
            <a:ext cx="4047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Which plot is the correct </a:t>
            </a:r>
            <a:r>
              <a:rPr lang="en-US" dirty="0" err="1"/>
              <a:t>i</a:t>
            </a:r>
            <a:r>
              <a:rPr lang="en-US" dirty="0"/>
              <a:t>(t)?</a:t>
            </a:r>
          </a:p>
        </p:txBody>
      </p:sp>
      <p:pic>
        <p:nvPicPr>
          <p:cNvPr id="5" name="Picture 4" descr="Screen Shot 2015-08-27 at 11.40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53" y="1190978"/>
            <a:ext cx="6009615" cy="5390444"/>
          </a:xfrm>
          <a:prstGeom prst="rect">
            <a:avLst/>
          </a:prstGeom>
        </p:spPr>
      </p:pic>
      <p:pic>
        <p:nvPicPr>
          <p:cNvPr id="6" name="Picture 5" descr="Screen Shot 2015-08-27 at 11.40.10 AM.png">
            <a:extLst>
              <a:ext uri="{FF2B5EF4-FFF2-40B4-BE49-F238E27FC236}">
                <a16:creationId xmlns:a16="http://schemas.microsoft.com/office/drawing/2014/main" id="{D17FBD17-C202-664E-9D01-F79DB03B7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643"/>
            <a:ext cx="2597487" cy="1356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EAC705-F38B-8B42-9DA1-1043AD2885DF}"/>
              </a:ext>
            </a:extLst>
          </p:cNvPr>
          <p:cNvSpPr/>
          <p:nvPr/>
        </p:nvSpPr>
        <p:spPr>
          <a:xfrm>
            <a:off x="1141026" y="1190978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q(t)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BAC17-7FF2-C444-8239-34DB3DC9EEEB}"/>
              </a:ext>
            </a:extLst>
          </p:cNvPr>
          <p:cNvSpPr/>
          <p:nvPr/>
        </p:nvSpPr>
        <p:spPr>
          <a:xfrm>
            <a:off x="5484021" y="1211615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(t)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3D606-1098-4133-DEC8-ED86B8EFB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8" y="3463916"/>
            <a:ext cx="1310694" cy="768939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5B351C8D-5725-2CA3-5624-4D8666E23161}"/>
              </a:ext>
            </a:extLst>
          </p:cNvPr>
          <p:cNvSpPr/>
          <p:nvPr/>
        </p:nvSpPr>
        <p:spPr>
          <a:xfrm rot="16200000">
            <a:off x="2472087" y="3397371"/>
            <a:ext cx="280247" cy="977657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45435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ble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B836BAEB-34C0-C938-13D6-576844EAD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56" y="0"/>
            <a:ext cx="5568376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3200" b="1" dirty="0"/>
              <a:t>Question</a:t>
            </a:r>
            <a:br>
              <a:rPr lang="en-US" sz="3200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996724" y="406696"/>
            <a:ext cx="4047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Which plot is the correct </a:t>
            </a:r>
            <a:r>
              <a:rPr lang="en-US" dirty="0" err="1"/>
              <a:t>i</a:t>
            </a:r>
            <a:r>
              <a:rPr lang="en-US" dirty="0"/>
              <a:t>(t)?</a:t>
            </a:r>
          </a:p>
        </p:txBody>
      </p:sp>
      <p:pic>
        <p:nvPicPr>
          <p:cNvPr id="5" name="Picture 4" descr="Screen Shot 2015-08-27 at 11.40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53" y="1190978"/>
            <a:ext cx="6009615" cy="5390444"/>
          </a:xfrm>
          <a:prstGeom prst="rect">
            <a:avLst/>
          </a:prstGeom>
        </p:spPr>
      </p:pic>
      <p:pic>
        <p:nvPicPr>
          <p:cNvPr id="6" name="Picture 5" descr="Screen Shot 2015-08-27 at 11.40.10 AM.png">
            <a:extLst>
              <a:ext uri="{FF2B5EF4-FFF2-40B4-BE49-F238E27FC236}">
                <a16:creationId xmlns:a16="http://schemas.microsoft.com/office/drawing/2014/main" id="{D17FBD17-C202-664E-9D01-F79DB03B7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643"/>
            <a:ext cx="2597487" cy="1356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EAC705-F38B-8B42-9DA1-1043AD2885DF}"/>
              </a:ext>
            </a:extLst>
          </p:cNvPr>
          <p:cNvSpPr/>
          <p:nvPr/>
        </p:nvSpPr>
        <p:spPr>
          <a:xfrm>
            <a:off x="1141026" y="1190978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q(t)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BAC17-7FF2-C444-8239-34DB3DC9EEEB}"/>
              </a:ext>
            </a:extLst>
          </p:cNvPr>
          <p:cNvSpPr/>
          <p:nvPr/>
        </p:nvSpPr>
        <p:spPr>
          <a:xfrm>
            <a:off x="5484021" y="1211615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(t)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3D606-1098-4133-DEC8-ED86B8EFB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8" y="3463916"/>
            <a:ext cx="1310694" cy="768939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5B351C8D-5725-2CA3-5624-4D8666E23161}"/>
              </a:ext>
            </a:extLst>
          </p:cNvPr>
          <p:cNvSpPr/>
          <p:nvPr/>
        </p:nvSpPr>
        <p:spPr>
          <a:xfrm rot="16200000">
            <a:off x="2472087" y="3397371"/>
            <a:ext cx="280247" cy="977657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AC01AF-6899-802E-301F-FA9E6ACC2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51" y="5667022"/>
            <a:ext cx="554370" cy="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3731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859102-6DD6-224A-9189-CFEE38E7BE4E}"/>
              </a:ext>
            </a:extLst>
          </p:cNvPr>
          <p:cNvSpPr/>
          <p:nvPr/>
        </p:nvSpPr>
        <p:spPr>
          <a:xfrm>
            <a:off x="220123" y="1198350"/>
            <a:ext cx="8461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mbria Math" panose="02040503050406030204" pitchFamily="18" charset="0"/>
                <a:ea typeface="Times New Roman" panose="02020603050405020304" pitchFamily="18" charset="0"/>
              </a:rPr>
              <a:t>Consider the current expression entering a battery terminal is given as follows,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75F8F9-3FCD-2F4E-9B6A-52BA34084216}"/>
              </a:ext>
            </a:extLst>
          </p:cNvPr>
          <p:cNvSpPr/>
          <p:nvPr/>
        </p:nvSpPr>
        <p:spPr>
          <a:xfrm>
            <a:off x="3026846" y="195323"/>
            <a:ext cx="4775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Example – Exponential Expression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5CFBCC2-AC83-B84E-BE2D-CF087CCA46CD}"/>
                  </a:ext>
                </a:extLst>
              </p:cNvPr>
              <p:cNvSpPr/>
              <p:nvPr/>
            </p:nvSpPr>
            <p:spPr>
              <a:xfrm>
                <a:off x="976560" y="2469657"/>
                <a:ext cx="3330079" cy="465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−0.5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5CFBCC2-AC83-B84E-BE2D-CF087CCA4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60" y="2469657"/>
                <a:ext cx="3330079" cy="4658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0F8F5EC-F188-474E-B0CC-7BE103204888}"/>
                  </a:ext>
                </a:extLst>
              </p:cNvPr>
              <p:cNvSpPr/>
              <p:nvPr/>
            </p:nvSpPr>
            <p:spPr>
              <a:xfrm>
                <a:off x="220123" y="3297340"/>
                <a:ext cx="823730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Find the corresponds expression for the charge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0F8F5EC-F188-474E-B0CC-7BE103204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23" y="3297340"/>
                <a:ext cx="8237307" cy="461665"/>
              </a:xfrm>
              <a:prstGeom prst="rect">
                <a:avLst/>
              </a:prstGeom>
              <a:blipFill>
                <a:blip r:embed="rId3"/>
                <a:stretch>
                  <a:fillRect l="-1077" t="-1081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EA2E261-4C10-A443-AD8F-442FD1BA0035}"/>
                  </a:ext>
                </a:extLst>
              </p:cNvPr>
              <p:cNvSpPr/>
              <p:nvPr/>
            </p:nvSpPr>
            <p:spPr>
              <a:xfrm>
                <a:off x="220123" y="3972650"/>
                <a:ext cx="22858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Assum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dirty="0"/>
                  <a:t>=0. </a:t>
                </a:r>
                <a:r>
                  <a:rPr lang="en-US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EA2E261-4C10-A443-AD8F-442FD1BA00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23" y="3972650"/>
                <a:ext cx="2285882" cy="461665"/>
              </a:xfrm>
              <a:prstGeom prst="rect">
                <a:avLst/>
              </a:prstGeom>
              <a:blipFill>
                <a:blip r:embed="rId5"/>
                <a:stretch>
                  <a:fillRect l="-3867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C30FE0E-EEFC-8346-BEEF-075F1C395262}"/>
              </a:ext>
            </a:extLst>
          </p:cNvPr>
          <p:cNvSpPr/>
          <p:nvPr/>
        </p:nvSpPr>
        <p:spPr>
          <a:xfrm>
            <a:off x="5938460" y="2469657"/>
            <a:ext cx="75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Times New Roman" panose="02020603050405020304" pitchFamily="18" charset="0"/>
              </a:rPr>
              <a:t>t&gt;0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1704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859102-6DD6-224A-9189-CFEE38E7BE4E}"/>
                  </a:ext>
                </a:extLst>
              </p:cNvPr>
              <p:cNvSpPr/>
              <p:nvPr/>
            </p:nvSpPr>
            <p:spPr>
              <a:xfrm>
                <a:off x="230123" y="1697787"/>
                <a:ext cx="84610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For 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follows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859102-6DD6-224A-9189-CFEE38E7B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23" y="1697787"/>
                <a:ext cx="8461022" cy="461665"/>
              </a:xfrm>
              <a:prstGeom prst="rect">
                <a:avLst/>
              </a:prstGeom>
              <a:blipFill>
                <a:blip r:embed="rId2"/>
                <a:stretch>
                  <a:fillRect l="-1049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775F8F9-3FCD-2F4E-9B6A-52BA34084216}"/>
              </a:ext>
            </a:extLst>
          </p:cNvPr>
          <p:cNvSpPr/>
          <p:nvPr/>
        </p:nvSpPr>
        <p:spPr>
          <a:xfrm>
            <a:off x="3026846" y="195323"/>
            <a:ext cx="3696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Example – Given Function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51887C-C8B0-AB4D-839B-2714677DB944}"/>
              </a:ext>
            </a:extLst>
          </p:cNvPr>
          <p:cNvSpPr/>
          <p:nvPr/>
        </p:nvSpPr>
        <p:spPr>
          <a:xfrm>
            <a:off x="108611" y="1206928"/>
            <a:ext cx="138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0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Solution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5CFBCC2-AC83-B84E-BE2D-CF087CCA46CD}"/>
                  </a:ext>
                </a:extLst>
              </p:cNvPr>
              <p:cNvSpPr/>
              <p:nvPr/>
            </p:nvSpPr>
            <p:spPr>
              <a:xfrm>
                <a:off x="1120555" y="2331645"/>
                <a:ext cx="3330079" cy="465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−0.5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5CFBCC2-AC83-B84E-BE2D-CF087CCA4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555" y="2331645"/>
                <a:ext cx="3330079" cy="4658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245A9A-CAE7-F141-BB8C-2A0B15230B7D}"/>
                  </a:ext>
                </a:extLst>
              </p:cNvPr>
              <p:cNvSpPr/>
              <p:nvPr/>
            </p:nvSpPr>
            <p:spPr>
              <a:xfrm>
                <a:off x="230123" y="2935835"/>
                <a:ext cx="8921268" cy="172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We apply the following charge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formula,</a:t>
                </a:r>
              </a:p>
              <a:p>
                <a:pPr marR="0" lvl="0" rtl="0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nary>
                          <m:naryPr>
                            <m:limLoc m:val="subSup"/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𝑑𝑡</m:t>
                            </m:r>
                          </m:e>
                        </m:nary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nary>
                          <m:naryPr>
                            <m:limLoc m:val="subSup"/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𝛼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(1−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</a:p>
              <a:p>
                <a:pPr marL="45720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245A9A-CAE7-F141-BB8C-2A0B15230B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23" y="2935835"/>
                <a:ext cx="8921268" cy="1725152"/>
              </a:xfrm>
              <a:prstGeom prst="rect">
                <a:avLst/>
              </a:prstGeom>
              <a:blipFill>
                <a:blip r:embed="rId4"/>
                <a:stretch>
                  <a:fillRect l="-994" t="-2190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87877E6-D5B2-A846-9C72-1D623DBDD0FA}"/>
                  </a:ext>
                </a:extLst>
              </p:cNvPr>
              <p:cNvSpPr/>
              <p:nvPr/>
            </p:nvSpPr>
            <p:spPr>
              <a:xfrm>
                <a:off x="802872" y="4566427"/>
                <a:ext cx="3520259" cy="465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=16(1−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−0.5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   C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87877E6-D5B2-A846-9C72-1D623DBDD0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72" y="4566427"/>
                <a:ext cx="3520259" cy="465833"/>
              </a:xfrm>
              <a:prstGeom prst="rect">
                <a:avLst/>
              </a:prstGeom>
              <a:blipFill>
                <a:blip r:embed="rId5"/>
                <a:stretch>
                  <a:fillRect t="-11111" r="-179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25BE97-DB03-2F40-8065-3418C2576E65}"/>
                  </a:ext>
                </a:extLst>
              </p:cNvPr>
              <p:cNvSpPr/>
              <p:nvPr/>
            </p:nvSpPr>
            <p:spPr>
              <a:xfrm>
                <a:off x="499712" y="5651072"/>
                <a:ext cx="47080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Notice at t=0,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dirty="0"/>
                  <a:t>=0 as expected. </a:t>
                </a:r>
                <a:r>
                  <a:rPr lang="en-US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25BE97-DB03-2F40-8065-3418C2576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12" y="5651072"/>
                <a:ext cx="4708020" cy="461665"/>
              </a:xfrm>
              <a:prstGeom prst="rect">
                <a:avLst/>
              </a:prstGeom>
              <a:blipFill>
                <a:blip r:embed="rId6"/>
                <a:stretch>
                  <a:fillRect l="-2156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49045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75F8F9-3FCD-2F4E-9B6A-52BA34084216}"/>
              </a:ext>
            </a:extLst>
          </p:cNvPr>
          <p:cNvSpPr/>
          <p:nvPr/>
        </p:nvSpPr>
        <p:spPr>
          <a:xfrm>
            <a:off x="3026846" y="195323"/>
            <a:ext cx="3696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Example – Given Function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65FBD7-8E22-A245-9856-1A7FAF497E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11630" y="1971228"/>
            <a:ext cx="3446691" cy="30022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E861A1-4189-E847-8F2A-7EA96AA2C9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1958472"/>
            <a:ext cx="3880624" cy="3126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1D4D1C0-94F1-2143-9435-FCF04F61486C}"/>
                  </a:ext>
                </a:extLst>
              </p:cNvPr>
              <p:cNvSpPr/>
              <p:nvPr/>
            </p:nvSpPr>
            <p:spPr>
              <a:xfrm>
                <a:off x="231577" y="1378831"/>
                <a:ext cx="760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d>
                        <m:dPr>
                          <m:ctrlPr>
                            <a:rPr lang="en-US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1D4D1C0-94F1-2143-9435-FCF04F6148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77" y="1378831"/>
                <a:ext cx="7607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2076DA-2DDD-2644-AB6B-9A747F3269D6}"/>
                  </a:ext>
                </a:extLst>
              </p:cNvPr>
              <p:cNvSpPr/>
              <p:nvPr/>
            </p:nvSpPr>
            <p:spPr>
              <a:xfrm>
                <a:off x="4337685" y="1314952"/>
                <a:ext cx="8111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1" i="1" dirty="0">
                  <a:solidFill>
                    <a:schemeClr val="accent6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2076DA-2DDD-2644-AB6B-9A747F326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685" y="1314952"/>
                <a:ext cx="811184" cy="461665"/>
              </a:xfrm>
              <a:prstGeom prst="rect">
                <a:avLst/>
              </a:prstGeom>
              <a:blipFill>
                <a:blip r:embed="rId5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60FB731-0AF9-6446-81AA-BD809AC81F8C}"/>
                  </a:ext>
                </a:extLst>
              </p14:cNvPr>
              <p14:cNvContentPartPr/>
              <p14:nvPr/>
            </p14:nvContentPartPr>
            <p14:xfrm>
              <a:off x="280177" y="2601536"/>
              <a:ext cx="65520" cy="266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60FB731-0AF9-6446-81AA-BD809AC81F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177" y="2565536"/>
                <a:ext cx="13716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1C6D9E-9B20-3A44-A20B-6B79FE2AA8B7}"/>
                  </a:ext>
                </a:extLst>
              </p14:cNvPr>
              <p14:cNvContentPartPr/>
              <p14:nvPr/>
            </p14:nvContentPartPr>
            <p14:xfrm>
              <a:off x="391057" y="2587136"/>
              <a:ext cx="38160" cy="28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1C6D9E-9B20-3A44-A20B-6B79FE2AA8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5057" y="2551496"/>
                <a:ext cx="10980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1A48C8-14DF-6D4F-85BA-CC3C883050EB}"/>
                  </a:ext>
                </a:extLst>
              </p14:cNvPr>
              <p14:cNvContentPartPr/>
              <p14:nvPr/>
            </p14:nvContentPartPr>
            <p14:xfrm>
              <a:off x="3706657" y="4501976"/>
              <a:ext cx="141480" cy="125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1A48C8-14DF-6D4F-85BA-CC3C883050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8017" y="4492976"/>
                <a:ext cx="159120" cy="14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9B64250-609D-4B4A-BEA6-9CDC5ADDB088}"/>
              </a:ext>
            </a:extLst>
          </p:cNvPr>
          <p:cNvGrpSpPr/>
          <p:nvPr/>
        </p:nvGrpSpPr>
        <p:grpSpPr>
          <a:xfrm>
            <a:off x="3782257" y="4914176"/>
            <a:ext cx="199080" cy="264960"/>
            <a:chOff x="3782257" y="4914176"/>
            <a:chExt cx="199080" cy="2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492502D-44B1-BB46-A362-0F4BC46B3848}"/>
                    </a:ext>
                  </a:extLst>
                </p14:cNvPr>
                <p14:cNvContentPartPr/>
                <p14:nvPr/>
              </p14:nvContentPartPr>
              <p14:xfrm>
                <a:off x="3799537" y="4914176"/>
                <a:ext cx="99720" cy="264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492502D-44B1-BB46-A362-0F4BC46B384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90537" y="4905536"/>
                  <a:ext cx="1173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0F02F92-ED94-3845-8C08-BA513901EE7F}"/>
                    </a:ext>
                  </a:extLst>
                </p14:cNvPr>
                <p14:cNvContentPartPr/>
                <p14:nvPr/>
              </p14:nvContentPartPr>
              <p14:xfrm>
                <a:off x="3782257" y="5057816"/>
                <a:ext cx="1990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0F02F92-ED94-3845-8C08-BA513901EE7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73257" y="5049176"/>
                  <a:ext cx="216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0C2333-EF24-4748-BB4A-66006FF828F2}"/>
              </a:ext>
            </a:extLst>
          </p:cNvPr>
          <p:cNvGrpSpPr/>
          <p:nvPr/>
        </p:nvGrpSpPr>
        <p:grpSpPr>
          <a:xfrm>
            <a:off x="8297377" y="4623296"/>
            <a:ext cx="197280" cy="492120"/>
            <a:chOff x="8297377" y="4623296"/>
            <a:chExt cx="197280" cy="49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432119E-C964-5E4F-893B-EE946486D2B7}"/>
                    </a:ext>
                  </a:extLst>
                </p14:cNvPr>
                <p14:cNvContentPartPr/>
                <p14:nvPr/>
              </p14:nvContentPartPr>
              <p14:xfrm>
                <a:off x="8304937" y="4623296"/>
                <a:ext cx="143280" cy="172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432119E-C964-5E4F-893B-EE946486D2B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295937" y="4614296"/>
                  <a:ext cx="160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906E398-B035-4C47-A8C6-C4A12880D3F2}"/>
                    </a:ext>
                  </a:extLst>
                </p14:cNvPr>
                <p14:cNvContentPartPr/>
                <p14:nvPr/>
              </p14:nvContentPartPr>
              <p14:xfrm>
                <a:off x="8351017" y="4980056"/>
                <a:ext cx="143640" cy="111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906E398-B035-4C47-A8C6-C4A12880D3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42017" y="4971416"/>
                  <a:ext cx="1612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9A3F390-7091-D744-997A-1F55F691439E}"/>
                    </a:ext>
                  </a:extLst>
                </p14:cNvPr>
                <p14:cNvContentPartPr/>
                <p14:nvPr/>
              </p14:nvContentPartPr>
              <p14:xfrm>
                <a:off x="8345617" y="4842176"/>
                <a:ext cx="55440" cy="273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9A3F390-7091-D744-997A-1F55F691439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36977" y="4833176"/>
                  <a:ext cx="730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A21F8DC-A8E4-E04C-8FE4-7BAA8622F3C3}"/>
                    </a:ext>
                  </a:extLst>
                </p14:cNvPr>
                <p14:cNvContentPartPr/>
                <p14:nvPr/>
              </p14:nvContentPartPr>
              <p14:xfrm>
                <a:off x="8297377" y="5000216"/>
                <a:ext cx="1317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A21F8DC-A8E4-E04C-8FE4-7BAA8622F3C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288377" y="4991216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392283D-E7DD-8543-B413-38140342AD41}"/>
                  </a:ext>
                </a:extLst>
              </p14:cNvPr>
              <p14:cNvContentPartPr/>
              <p14:nvPr/>
            </p14:nvContentPartPr>
            <p14:xfrm>
              <a:off x="389977" y="2048216"/>
              <a:ext cx="190440" cy="123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392283D-E7DD-8543-B413-38140342AD4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1337" y="2039576"/>
                <a:ext cx="20808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D722B50-807D-4540-B124-90EB0B06F771}"/>
                  </a:ext>
                </a:extLst>
              </p14:cNvPr>
              <p14:cNvContentPartPr/>
              <p14:nvPr/>
            </p14:nvContentPartPr>
            <p14:xfrm>
              <a:off x="4663537" y="2078816"/>
              <a:ext cx="159480" cy="137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D722B50-807D-4540-B124-90EB0B06F77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54897" y="2069816"/>
                <a:ext cx="1771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0C4F360-56A8-3F42-BDDB-21C4C990B205}"/>
                  </a:ext>
                </a:extLst>
              </p14:cNvPr>
              <p14:cNvContentPartPr/>
              <p14:nvPr/>
            </p14:nvContentPartPr>
            <p14:xfrm>
              <a:off x="454777" y="2869736"/>
              <a:ext cx="68040" cy="9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0C4F360-56A8-3F42-BDDB-21C4C990B20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5777" y="2861096"/>
                <a:ext cx="856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4152BB3-BD24-834A-81CA-6F779DC5A47C}"/>
                  </a:ext>
                </a:extLst>
              </p14:cNvPr>
              <p14:cNvContentPartPr/>
              <p14:nvPr/>
            </p14:nvContentPartPr>
            <p14:xfrm>
              <a:off x="4730137" y="3024536"/>
              <a:ext cx="110160" cy="23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4152BB3-BD24-834A-81CA-6F779DC5A47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21497" y="3015536"/>
                <a:ext cx="1278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3E8CC50-B5C4-4148-B48B-83FF52FABC57}"/>
                  </a:ext>
                </a:extLst>
              </p:cNvPr>
              <p:cNvSpPr/>
              <p:nvPr/>
            </p:nvSpPr>
            <p:spPr>
              <a:xfrm>
                <a:off x="24498" y="2574391"/>
                <a:ext cx="5113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3E8CC50-B5C4-4148-B48B-83FF52FABC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8" y="2574391"/>
                <a:ext cx="511358" cy="46166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EC8F6A3-398C-A441-84AB-3F922C45838B}"/>
                  </a:ext>
                </a:extLst>
              </p:cNvPr>
              <p:cNvSpPr/>
              <p:nvPr/>
            </p:nvSpPr>
            <p:spPr>
              <a:xfrm>
                <a:off x="3924254" y="2739158"/>
                <a:ext cx="893643" cy="616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dirty="0"/>
                  <a:t> =</a:t>
                </a:r>
                <a:r>
                  <a:rPr lang="en-US" sz="2000" dirty="0"/>
                  <a:t>16</a:t>
                </a:r>
                <a:endParaRPr lang="en-US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EC8F6A3-398C-A441-84AB-3F922C458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254" y="2739158"/>
                <a:ext cx="893643" cy="616836"/>
              </a:xfrm>
              <a:prstGeom prst="rect">
                <a:avLst/>
              </a:prstGeom>
              <a:blipFill>
                <a:blip r:embed="rId33"/>
                <a:stretch>
                  <a:fillRect r="-5634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65386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Voltage (v) and Energy (E)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The total work per unit charge associated with the motion of charge between two points, i.e., the rate of change of work or energy with respect to charge.</a:t>
                </a:r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𝑑𝑞</m:t>
                        </m:r>
                      </m:den>
                    </m:f>
                  </m:oMath>
                </a14:m>
                <a:r>
                  <a:rPr lang="en-US" dirty="0"/>
                  <a:t>	</a:t>
                </a: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The unit for </a:t>
                </a:r>
                <a:r>
                  <a:rPr lang="en-US" sz="2000" dirty="0">
                    <a:solidFill>
                      <a:srgbClr val="FF0000"/>
                    </a:solidFill>
                  </a:rPr>
                  <a:t>voltage (V) </a:t>
                </a:r>
                <a:r>
                  <a:rPr lang="en-US" sz="2000" dirty="0"/>
                  <a:t>is volt.</a:t>
                </a:r>
              </a:p>
              <a:p>
                <a:pPr marL="0" indent="0">
                  <a:buNone/>
                </a:pPr>
                <a:r>
                  <a:rPr lang="en-US" sz="2000" dirty="0"/>
                  <a:t>The unit for work or energy </a:t>
                </a:r>
                <a:r>
                  <a:rPr lang="en-US" sz="2000" dirty="0">
                    <a:solidFill>
                      <a:srgbClr val="FF0000"/>
                    </a:solidFill>
                  </a:rPr>
                  <a:t>(E) </a:t>
                </a:r>
                <a:r>
                  <a:rPr lang="en-US" sz="2000" dirty="0"/>
                  <a:t>is </a:t>
                </a:r>
                <a:r>
                  <a:rPr lang="en-US" sz="2000" dirty="0">
                    <a:solidFill>
                      <a:srgbClr val="FF0000"/>
                    </a:solidFill>
                  </a:rPr>
                  <a:t>Joules (J)</a:t>
                </a:r>
              </a:p>
              <a:p>
                <a:pPr marL="0" indent="0">
                  <a:buNone/>
                </a:pPr>
                <a:r>
                  <a:rPr lang="en-US" sz="2000" dirty="0"/>
                  <a:t>The unit for time is </a:t>
                </a:r>
                <a:r>
                  <a:rPr lang="en-US" sz="2000" dirty="0">
                    <a:solidFill>
                      <a:srgbClr val="FF0000"/>
                    </a:solidFill>
                  </a:rPr>
                  <a:t>seconds (s)</a:t>
                </a:r>
              </a:p>
              <a:p>
                <a:pPr marL="0" indent="0">
                  <a:buNone/>
                </a:pPr>
                <a:r>
                  <a:rPr lang="en-US" sz="2000" dirty="0"/>
                  <a:t>The unite for charge is </a:t>
                </a:r>
                <a:r>
                  <a:rPr lang="en-US" sz="2000" dirty="0">
                    <a:solidFill>
                      <a:srgbClr val="FF0000"/>
                    </a:solidFill>
                  </a:rPr>
                  <a:t>Coulombs (C).</a:t>
                </a: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000" dirty="0"/>
                  <a:t>If it takes </a:t>
                </a:r>
                <a:r>
                  <a:rPr lang="en-US" sz="2000" dirty="0">
                    <a:solidFill>
                      <a:srgbClr val="FF0000"/>
                    </a:solidFill>
                  </a:rPr>
                  <a:t>one Joule </a:t>
                </a:r>
                <a:r>
                  <a:rPr lang="en-US" sz="2000" dirty="0"/>
                  <a:t>to move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one Coulombs </a:t>
                </a:r>
                <a:r>
                  <a:rPr lang="en-US" sz="2000" dirty="0"/>
                  <a:t>of charge, the resultant potential (voltage) difference will be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one volt.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305" t="-676" r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47566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Energy and Power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Energy in the physical world is the capacity od doing work.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In electrical systems,</a:t>
                </a:r>
                <a:r>
                  <a:rPr lang="en-US" sz="2000" dirty="0">
                    <a:solidFill>
                      <a:srgbClr val="FF0000"/>
                    </a:solidFill>
                  </a:rPr>
                  <a:t> energy </a:t>
                </a:r>
                <a:r>
                  <a:rPr lang="en-US" sz="2000" dirty="0"/>
                  <a:t>is the multiplication of power (watts) and time (seconds).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Power is the amount of energy required or expended for a given unit of time.</a:t>
                </a:r>
              </a:p>
              <a:p>
                <a:pPr marL="2628900" lvl="6" indent="0">
                  <a:buNone/>
                </a:pPr>
                <a:r>
                  <a:rPr lang="en-US" sz="2800" dirty="0"/>
                  <a:t>p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	</a:t>
                </a: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Where p is power in watts (W), w is energy in joules (J), and t is time in seconds (s).</a:t>
                </a:r>
              </a:p>
              <a:p>
                <a:endParaRPr lang="en-US" sz="20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𝑑𝑞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𝑑𝑞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e>
                    </m:d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So, in electrical networks, </a:t>
                </a:r>
                <a:r>
                  <a:rPr lang="en-US" sz="2000" dirty="0">
                    <a:solidFill>
                      <a:srgbClr val="FF0000"/>
                    </a:solidFill>
                  </a:rPr>
                  <a:t>power is the product of voltage and current</a:t>
                </a:r>
                <a:r>
                  <a:rPr lang="en-US" sz="2000" dirty="0"/>
                  <a:t>.</a:t>
                </a:r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468" t="-676" r="-1794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325622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0457" y="444873"/>
            <a:ext cx="5834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Voltage polarity</a:t>
            </a:r>
            <a:endParaRPr lang="en-US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08D79-D920-0049-98E4-BA8E0C8B3F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9337" y="1461345"/>
            <a:ext cx="5236029" cy="1485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C64EB-1F39-0B41-9E08-05FE70AC5DB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98868" y="1371600"/>
            <a:ext cx="3905795" cy="2057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11B85D-B9CB-244C-ACC4-E16F68D4444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162005" y="3992033"/>
            <a:ext cx="3810000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1958F5-3F10-7C4C-BC3E-F8D5323D9B6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94515" y="2984736"/>
            <a:ext cx="4689113" cy="1685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7EA15D-F361-3C47-8F78-F7633F9CB56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09723" y="4265930"/>
            <a:ext cx="3888105" cy="25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955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Energy and Power - </a:t>
            </a:r>
            <a:r>
              <a:rPr lang="en-US" sz="3200" b="1" dirty="0">
                <a:solidFill>
                  <a:srgbClr val="FF0000"/>
                </a:solidFill>
              </a:rPr>
              <a:t>Facts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756" y="2709333"/>
            <a:ext cx="7772400" cy="379306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law of </a:t>
            </a:r>
            <a:r>
              <a:rPr lang="en-US" sz="2000" u="sng" dirty="0"/>
              <a:t>conservation of energy </a:t>
            </a:r>
            <a:r>
              <a:rPr lang="en-US" sz="2000" dirty="0"/>
              <a:t>states that the </a:t>
            </a:r>
            <a:r>
              <a:rPr lang="en-US" sz="2000" dirty="0">
                <a:solidFill>
                  <a:srgbClr val="FF0000"/>
                </a:solidFill>
              </a:rPr>
              <a:t>total power generated </a:t>
            </a:r>
            <a:r>
              <a:rPr lang="en-US" sz="2000" dirty="0"/>
              <a:t>in a given electrical network must </a:t>
            </a:r>
            <a:r>
              <a:rPr lang="en-US" sz="2000" u="sng" dirty="0"/>
              <a:t>equal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FF0000"/>
                </a:solidFill>
              </a:rPr>
              <a:t>total power dissipated </a:t>
            </a:r>
            <a:r>
              <a:rPr lang="en-US" sz="2000" dirty="0"/>
              <a:t>in the same network.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sum of all </a:t>
            </a:r>
            <a:r>
              <a:rPr lang="en-US" sz="2000" u="sng" dirty="0"/>
              <a:t>absorbed positive power </a:t>
            </a:r>
            <a:r>
              <a:rPr lang="en-US" sz="2000" dirty="0"/>
              <a:t>quantities must be </a:t>
            </a:r>
            <a:r>
              <a:rPr lang="en-US" sz="2000" u="sng" dirty="0"/>
              <a:t>equal </a:t>
            </a:r>
            <a:r>
              <a:rPr lang="en-US" sz="2000" dirty="0"/>
              <a:t>to all </a:t>
            </a:r>
            <a:r>
              <a:rPr lang="en-US" sz="2000" u="sng" dirty="0"/>
              <a:t>dissipated negative power </a:t>
            </a:r>
            <a:r>
              <a:rPr lang="en-US" sz="2000" dirty="0"/>
              <a:t>quantities.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Independent current and voltage sources will always deliver or generate power.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Resistors will always dissipate or waste power.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2492" y="1666523"/>
            <a:ext cx="515368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If p &gt; 0 → power is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imes New Roman"/>
              </a:rPr>
              <a:t>dissipated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or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imes New Roman"/>
              </a:rPr>
              <a:t>absorbed </a:t>
            </a:r>
            <a:r>
              <a:rPr lang="en-US" sz="1800" dirty="0">
                <a:solidFill>
                  <a:srgbClr val="000000"/>
                </a:solidFill>
              </a:rPr>
              <a:t>or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imes New Roman"/>
              </a:rPr>
              <a:t> lost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imes New Roman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000000"/>
                </a:solidFill>
              </a:rPr>
              <a:t>If p &lt; 0 → power is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generated </a:t>
            </a:r>
            <a:r>
              <a:rPr lang="en-US" sz="1800" dirty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delivered </a:t>
            </a:r>
            <a:r>
              <a:rPr lang="en-US" sz="1800" dirty="0">
                <a:solidFill>
                  <a:schemeClr val="tx1"/>
                </a:solidFill>
              </a:rPr>
              <a:t>or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gained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C751E-2E69-D8D7-7DA8-03CF998AF0BF}"/>
              </a:ext>
            </a:extLst>
          </p:cNvPr>
          <p:cNvSpPr txBox="1"/>
          <p:nvPr/>
        </p:nvSpPr>
        <p:spPr>
          <a:xfrm>
            <a:off x="609599" y="1143000"/>
            <a:ext cx="8444089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Power can be positive or negative values (use the </a:t>
            </a:r>
            <a:r>
              <a:rPr lang="en-US" sz="2000" i="1" u="sng" dirty="0"/>
              <a:t>positive sign convention)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838520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Power Calculations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D8355-ECCE-6C42-A3A8-3BE3154B0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16204" y="3913565"/>
            <a:ext cx="6311590" cy="2741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E63FB-E0E4-1147-87D8-9AFEB5765BD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2389" y="1343210"/>
            <a:ext cx="6311589" cy="23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585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Power Calculations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1A7C9-46D8-FD49-914F-DD3A273F1A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382626"/>
            <a:ext cx="3293327" cy="2217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305F0-D849-F54B-8BE3-FC95AD3F27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14582" y="1142999"/>
            <a:ext cx="3580842" cy="2457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1834AA-D47E-934D-88FC-9BC99B5BB1E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" y="3600008"/>
            <a:ext cx="3192966" cy="2457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DAD68-47E1-C947-A615-2741A01427D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88547" y="3641917"/>
            <a:ext cx="3829902" cy="26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989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en-US" sz="3200" b="1" dirty="0"/>
              <a:t>Lecture Objectives</a:t>
            </a:r>
            <a:endParaRPr sz="3200" b="1" dirty="0"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990600" y="1143000"/>
            <a:ext cx="8153400" cy="411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buSzTx/>
              <a:buNone/>
            </a:pPr>
            <a:endParaRPr sz="1400" i="1" dirty="0"/>
          </a:p>
          <a:p>
            <a:pPr marL="381000" lvl="0" indent="-381000"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Introduce Electric Quantities</a:t>
            </a:r>
            <a:endParaRPr sz="2000"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marL="781050" lvl="1" indent="-381000"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Charge (q)</a:t>
            </a:r>
            <a:endParaRPr sz="2000" b="1" i="1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marL="781050" lvl="1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Current (</a:t>
            </a:r>
            <a:r>
              <a:rPr lang="en-US" sz="2000" dirty="0" err="1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)</a:t>
            </a:r>
          </a:p>
          <a:p>
            <a:pPr marL="781050" lvl="1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Voltage (V)</a:t>
            </a:r>
          </a:p>
          <a:p>
            <a:pPr marL="781050" lvl="1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Energy (W)</a:t>
            </a:r>
          </a:p>
          <a:p>
            <a:pPr marL="781050" lvl="1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Power (P)</a:t>
            </a:r>
            <a:endParaRPr sz="2000"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marL="381000" lvl="0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Cover several types of Currents </a:t>
            </a:r>
          </a:p>
          <a:p>
            <a:pPr marL="381000" lvl="0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Power generation and dissipation</a:t>
            </a:r>
          </a:p>
          <a:p>
            <a:pPr marL="381000" lvl="0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Type of depended sources – Examples</a:t>
            </a:r>
          </a:p>
          <a:p>
            <a:pPr marL="381000" indent="-381000">
              <a:buClr>
                <a:srgbClr val="000000"/>
              </a:buClr>
              <a:buFontTx/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Electric Circuit Concepts including: circuit, branch, mesh, node…..</a:t>
            </a:r>
          </a:p>
          <a:p>
            <a:pPr marL="381000" lvl="0" indent="-381000">
              <a:buClr>
                <a:srgbClr val="000000"/>
              </a:buClr>
              <a:buChar char="•"/>
            </a:pPr>
            <a:endParaRPr sz="2000"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</p:spTree>
    <p:extLst>
      <p:ext uri="{BB962C8B-B14F-4D97-AF65-F5344CB8AC3E}">
        <p14:creationId xmlns:p14="http://schemas.microsoft.com/office/powerpoint/2010/main" val="298145709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Power in Resistors – </a:t>
            </a:r>
            <a:r>
              <a:rPr lang="en-US" sz="3200" b="1" dirty="0">
                <a:solidFill>
                  <a:srgbClr val="FF0000"/>
                </a:solidFill>
              </a:rPr>
              <a:t>Facts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1" y="1843903"/>
            <a:ext cx="51242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p &gt; 0 → power is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imes New Roman"/>
              </a:rPr>
              <a:t>dissipated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or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imes New Roman"/>
              </a:rPr>
              <a:t>absorbed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4AC47-DD06-8240-9715-0B6099406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4" y="2989634"/>
            <a:ext cx="1485832" cy="2691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EA045B-3D11-DD4A-B872-60664E8CACDB}"/>
              </a:ext>
            </a:extLst>
          </p:cNvPr>
          <p:cNvSpPr txBox="1"/>
          <p:nvPr/>
        </p:nvSpPr>
        <p:spPr>
          <a:xfrm>
            <a:off x="685799" y="6010551"/>
            <a:ext cx="187487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 = +(I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x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56E9E-3121-3C4C-92A3-02E6658CBC56}"/>
              </a:ext>
            </a:extLst>
          </p:cNvPr>
          <p:cNvSpPr txBox="1"/>
          <p:nvPr/>
        </p:nvSpPr>
        <p:spPr>
          <a:xfrm>
            <a:off x="685799" y="2527971"/>
            <a:ext cx="63169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 is always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positive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in a given resistor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FB16C5-4018-A64D-9ED0-BE31E3926903}"/>
              </a:ext>
            </a:extLst>
          </p:cNvPr>
          <p:cNvSpPr/>
          <p:nvPr/>
        </p:nvSpPr>
        <p:spPr>
          <a:xfrm>
            <a:off x="1442224" y="1219459"/>
            <a:ext cx="677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Resistors will always dissipate or waste power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64F0E7-A952-4B4F-B2B5-4B2983DAE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79" y="3136029"/>
            <a:ext cx="1485832" cy="26919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0ED65E5-2237-D44B-8BCD-3AE0B8625692}"/>
              </a:ext>
            </a:extLst>
          </p:cNvPr>
          <p:cNvSpPr/>
          <p:nvPr/>
        </p:nvSpPr>
        <p:spPr>
          <a:xfrm>
            <a:off x="5810029" y="4251185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baseline="-25000" dirty="0">
                <a:solidFill>
                  <a:srgbClr val="000000"/>
                </a:solidFill>
              </a:rPr>
              <a:t>R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25F760-D788-CC40-8EB2-8E0F4D6F72E4}"/>
              </a:ext>
            </a:extLst>
          </p:cNvPr>
          <p:cNvSpPr/>
          <p:nvPr/>
        </p:nvSpPr>
        <p:spPr>
          <a:xfrm>
            <a:off x="5153955" y="5013933"/>
            <a:ext cx="423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baseline="-25000" dirty="0">
                <a:solidFill>
                  <a:srgbClr val="000000"/>
                </a:solidFill>
              </a:rPr>
              <a:t>R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8C18435-9482-7846-AACC-A0BBBCDABD6D}"/>
                  </a:ext>
                </a:extLst>
              </p14:cNvPr>
              <p14:cNvContentPartPr/>
              <p14:nvPr/>
            </p14:nvContentPartPr>
            <p14:xfrm>
              <a:off x="5209297" y="3282656"/>
              <a:ext cx="127440" cy="524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8C18435-9482-7846-AACC-A0BBBCDABD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6297" y="3220016"/>
                <a:ext cx="25308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09446AF-A71B-DF42-B2DE-4A729335FBDE}"/>
                  </a:ext>
                </a:extLst>
              </p14:cNvPr>
              <p14:cNvContentPartPr/>
              <p14:nvPr/>
            </p14:nvContentPartPr>
            <p14:xfrm>
              <a:off x="5478937" y="3494696"/>
              <a:ext cx="33120" cy="250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09446AF-A71B-DF42-B2DE-4A729335FB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5937" y="3431696"/>
                <a:ext cx="15876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3930A3-1F28-244D-B19D-505C9F63FEA1}"/>
                  </a:ext>
                </a:extLst>
              </p14:cNvPr>
              <p14:cNvContentPartPr/>
              <p14:nvPr/>
            </p14:nvContentPartPr>
            <p14:xfrm>
              <a:off x="5752897" y="3490736"/>
              <a:ext cx="66240" cy="361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3930A3-1F28-244D-B19D-505C9F63FE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89897" y="3428096"/>
                <a:ext cx="191880" cy="48672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F5D85E8F-161A-E841-8D4A-3E180CCE0D5D}"/>
              </a:ext>
            </a:extLst>
          </p:cNvPr>
          <p:cNvSpPr/>
          <p:nvPr/>
        </p:nvSpPr>
        <p:spPr>
          <a:xfrm>
            <a:off x="1562363" y="4104790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baseline="-25000" dirty="0">
                <a:solidFill>
                  <a:srgbClr val="000000"/>
                </a:solidFill>
              </a:rPr>
              <a:t>R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BDBC7C-96DF-6548-91E5-83354CAD81E9}"/>
              </a:ext>
            </a:extLst>
          </p:cNvPr>
          <p:cNvSpPr/>
          <p:nvPr/>
        </p:nvSpPr>
        <p:spPr>
          <a:xfrm>
            <a:off x="834716" y="3198167"/>
            <a:ext cx="423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baseline="-25000" dirty="0">
                <a:solidFill>
                  <a:srgbClr val="000000"/>
                </a:solidFill>
              </a:rPr>
              <a:t>R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214945-EAE6-F340-A80C-E194FE29CBA6}"/>
              </a:ext>
            </a:extLst>
          </p:cNvPr>
          <p:cNvGrpSpPr/>
          <p:nvPr/>
        </p:nvGrpSpPr>
        <p:grpSpPr>
          <a:xfrm>
            <a:off x="5512417" y="5345096"/>
            <a:ext cx="261720" cy="127080"/>
            <a:chOff x="5512417" y="5345096"/>
            <a:chExt cx="261720" cy="1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FD0E8B2-B355-6049-B907-B6004E941CFF}"/>
                    </a:ext>
                  </a:extLst>
                </p14:cNvPr>
                <p14:cNvContentPartPr/>
                <p14:nvPr/>
              </p14:nvContentPartPr>
              <p14:xfrm>
                <a:off x="5512417" y="5345096"/>
                <a:ext cx="102240" cy="127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FD0E8B2-B355-6049-B907-B6004E941CF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94777" y="5327456"/>
                  <a:ext cx="1378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109D89C-424A-1B41-92EA-A0ABAB41F31E}"/>
                    </a:ext>
                  </a:extLst>
                </p14:cNvPr>
                <p14:cNvContentPartPr/>
                <p14:nvPr/>
              </p14:nvContentPartPr>
              <p14:xfrm>
                <a:off x="5618617" y="5345456"/>
                <a:ext cx="155520" cy="82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109D89C-424A-1B41-92EA-A0ABAB41F31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00617" y="5327456"/>
                  <a:ext cx="191160" cy="11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4F00555-2BE2-C94B-B7C5-6743E99F0CF3}"/>
                  </a:ext>
                </a:extLst>
              </p14:cNvPr>
              <p14:cNvContentPartPr/>
              <p14:nvPr/>
            </p14:nvContentPartPr>
            <p14:xfrm>
              <a:off x="5908417" y="4895456"/>
              <a:ext cx="196920" cy="47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4F00555-2BE2-C94B-B7C5-6743E99F0CF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45417" y="4832816"/>
                <a:ext cx="3225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94E9493-0EEE-EB47-9473-018DA15E90F1}"/>
                  </a:ext>
                </a:extLst>
              </p14:cNvPr>
              <p14:cNvContentPartPr/>
              <p14:nvPr/>
            </p14:nvContentPartPr>
            <p14:xfrm>
              <a:off x="6071137" y="4061336"/>
              <a:ext cx="61920" cy="65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94E9493-0EEE-EB47-9473-018DA15E90F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08137" y="3998336"/>
                <a:ext cx="18756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8592249-C910-A44B-99EA-4FFBBB0B8EDB}"/>
                  </a:ext>
                </a:extLst>
              </p14:cNvPr>
              <p14:cNvContentPartPr/>
              <p14:nvPr/>
            </p14:nvContentPartPr>
            <p14:xfrm>
              <a:off x="6068977" y="3969176"/>
              <a:ext cx="26568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8592249-C910-A44B-99EA-4FFBBB0B8E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51337" y="3951176"/>
                <a:ext cx="30132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F6CEF654-2D0A-6449-B896-A8C56F77FB82}"/>
              </a:ext>
            </a:extLst>
          </p:cNvPr>
          <p:cNvGrpSpPr/>
          <p:nvPr/>
        </p:nvGrpSpPr>
        <p:grpSpPr>
          <a:xfrm>
            <a:off x="6101377" y="4945136"/>
            <a:ext cx="335160" cy="286920"/>
            <a:chOff x="6101377" y="4945136"/>
            <a:chExt cx="335160" cy="28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370A5B7-7FA3-1C42-8F7A-8A33B4F93225}"/>
                    </a:ext>
                  </a:extLst>
                </p14:cNvPr>
                <p14:cNvContentPartPr/>
                <p14:nvPr/>
              </p14:nvContentPartPr>
              <p14:xfrm>
                <a:off x="6101377" y="5078336"/>
                <a:ext cx="335160" cy="3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370A5B7-7FA3-1C42-8F7A-8A33B4F9322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083737" y="5060336"/>
                  <a:ext cx="370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CE80372-ACB5-F646-991D-19C64153EFDC}"/>
                    </a:ext>
                  </a:extLst>
                </p14:cNvPr>
                <p14:cNvContentPartPr/>
                <p14:nvPr/>
              </p14:nvContentPartPr>
              <p14:xfrm>
                <a:off x="6270577" y="4945136"/>
                <a:ext cx="360" cy="286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CE80372-ACB5-F646-991D-19C64153EFD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52577" y="4927136"/>
                  <a:ext cx="36000" cy="322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9FE02E6-86CB-EA41-A5A3-7835480CDA6B}"/>
              </a:ext>
            </a:extLst>
          </p:cNvPr>
          <p:cNvSpPr txBox="1"/>
          <p:nvPr/>
        </p:nvSpPr>
        <p:spPr>
          <a:xfrm>
            <a:off x="4970982" y="6068803"/>
            <a:ext cx="187487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 = +(I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x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9141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1553"/>
            <a:ext cx="7772400" cy="1143000"/>
          </a:xfrm>
        </p:spPr>
        <p:txBody>
          <a:bodyPr/>
          <a:lstStyle/>
          <a:p>
            <a:r>
              <a:rPr lang="en-US" b="1" dirty="0"/>
              <a:t>Circuit Elements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6164" y="1079564"/>
            <a:ext cx="878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The three main circuit elements are listed below:</a:t>
            </a:r>
            <a:endParaRPr lang="en-US" dirty="0"/>
          </a:p>
          <a:p>
            <a:endParaRPr lang="en-US" i="1" dirty="0"/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Resistor: </a:t>
            </a:r>
            <a:r>
              <a:rPr lang="en-US" dirty="0"/>
              <a:t>The relationship between the current passing through and the voltage across the element is </a:t>
            </a:r>
            <a:r>
              <a:rPr lang="en-US" u="sng" dirty="0"/>
              <a:t>linearly proportional.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02910" y="4386674"/>
            <a:ext cx="17594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(Ohm’s Law)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334C6-62C5-BD47-BE06-00CCAC4E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19" y="5152970"/>
            <a:ext cx="3923350" cy="1601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EA3F5-868B-6048-9078-A66F70593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3" y="2823131"/>
            <a:ext cx="3379436" cy="2376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DC3B45-FE69-66F6-D493-679A42971458}"/>
                  </a:ext>
                </a:extLst>
              </p:cNvPr>
              <p:cNvSpPr txBox="1"/>
              <p:nvPr/>
            </p:nvSpPr>
            <p:spPr>
              <a:xfrm>
                <a:off x="3148932" y="4364025"/>
                <a:ext cx="4651022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DC3B45-FE69-66F6-D493-679A42971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932" y="4364025"/>
                <a:ext cx="4651022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C351CEC-A4C6-B209-23B4-23C680754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17" y="3132750"/>
            <a:ext cx="2425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653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1553"/>
            <a:ext cx="7772400" cy="621153"/>
          </a:xfrm>
        </p:spPr>
        <p:txBody>
          <a:bodyPr/>
          <a:lstStyle/>
          <a:p>
            <a:r>
              <a:rPr lang="en-US" b="1" dirty="0"/>
              <a:t>Circuit Elements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A517F-63D9-393E-1521-58A55E5E1EE3}"/>
              </a:ext>
            </a:extLst>
          </p:cNvPr>
          <p:cNvSpPr txBox="1"/>
          <p:nvPr/>
        </p:nvSpPr>
        <p:spPr>
          <a:xfrm>
            <a:off x="310445" y="1242367"/>
            <a:ext cx="286173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Potentiometer: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8244CBE-3C63-BF04-AF2F-D00C9C62B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519"/>
            <a:ext cx="4769555" cy="3053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D09BD4-DF91-5CAE-06C9-9BFA2A4D45C7}"/>
              </a:ext>
            </a:extLst>
          </p:cNvPr>
          <p:cNvSpPr txBox="1"/>
          <p:nvPr/>
        </p:nvSpPr>
        <p:spPr>
          <a:xfrm>
            <a:off x="176389" y="6005750"/>
            <a:ext cx="879122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2.31(a) Commercial potentiometer and (b) its two possible equivalent circuit representations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B25250E-5664-020D-4EB5-80621D54F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711" y="1453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401F295-4BED-FC22-D265-C0206F4A5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44411"/>
              </p:ext>
            </p:extLst>
          </p:nvPr>
        </p:nvGraphicFramePr>
        <p:xfrm>
          <a:off x="4769555" y="2365110"/>
          <a:ext cx="2318456" cy="2526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701800" imgH="1866900" progId="Visio.Drawing.15">
                  <p:embed/>
                </p:oleObj>
              </mc:Choice>
              <mc:Fallback>
                <p:oleObj r:id="rId3" imgW="1701800" imgH="186690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9555" y="2365110"/>
                        <a:ext cx="2318456" cy="2526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>
            <a:extLst>
              <a:ext uri="{FF2B5EF4-FFF2-40B4-BE49-F238E27FC236}">
                <a16:creationId xmlns:a16="http://schemas.microsoft.com/office/drawing/2014/main" id="{FF8F28BE-3846-7DFD-E229-E2BEEA7AC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1822" y="35080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C83681E-33DF-1ADE-4701-5FA7128168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071298"/>
              </p:ext>
            </p:extLst>
          </p:nvPr>
        </p:nvGraphicFramePr>
        <p:xfrm>
          <a:off x="7133872" y="2486234"/>
          <a:ext cx="2010128" cy="219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701800" imgH="1866900" progId="Visio.Drawing.15">
                  <p:embed/>
                </p:oleObj>
              </mc:Choice>
              <mc:Fallback>
                <p:oleObj r:id="rId5" imgW="1701800" imgH="1866900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3872" y="2486234"/>
                        <a:ext cx="2010128" cy="21901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FB7262D-13EF-3E62-F9A5-647E23F3397C}"/>
              </a:ext>
            </a:extLst>
          </p:cNvPr>
          <p:cNvSpPr txBox="1"/>
          <p:nvPr/>
        </p:nvSpPr>
        <p:spPr>
          <a:xfrm>
            <a:off x="1452033" y="4891189"/>
            <a:ext cx="60395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0CDC8D-14DB-1658-702A-F5126918BD2A}"/>
              </a:ext>
            </a:extLst>
          </p:cNvPr>
          <p:cNvSpPr txBox="1"/>
          <p:nvPr/>
        </p:nvSpPr>
        <p:spPr>
          <a:xfrm>
            <a:off x="5367866" y="4782834"/>
            <a:ext cx="60395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(b)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80B7E8-9A01-1696-02AC-B07E9B528DE9}"/>
              </a:ext>
            </a:extLst>
          </p:cNvPr>
          <p:cNvSpPr txBox="1"/>
          <p:nvPr/>
        </p:nvSpPr>
        <p:spPr>
          <a:xfrm>
            <a:off x="7533569" y="4782833"/>
            <a:ext cx="60395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9114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1553"/>
            <a:ext cx="7772400" cy="1143000"/>
          </a:xfrm>
        </p:spPr>
        <p:txBody>
          <a:bodyPr/>
          <a:lstStyle/>
          <a:p>
            <a:r>
              <a:rPr lang="en-US" b="1" dirty="0"/>
              <a:t>Circuit Elements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5600" y="428062"/>
            <a:ext cx="878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Capacitor: </a:t>
            </a:r>
            <a:r>
              <a:rPr lang="en-US" dirty="0"/>
              <a:t>The relationship between the current passing through and the voltage across the element is </a:t>
            </a:r>
            <a:r>
              <a:rPr lang="en-US" u="sng" dirty="0"/>
              <a:t>derivative proportional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B2D2A-F5F0-E34B-B618-1D0FABF06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254215"/>
            <a:ext cx="2831158" cy="16416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D2D54C-8930-255D-7A9B-48835480F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4064064"/>
            <a:ext cx="2831158" cy="2317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7534A-7AE7-A61B-D2AE-13731DD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54" y="2198299"/>
            <a:ext cx="1876425" cy="1761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C6A4B4-4139-D6A3-A7C8-5D50E9A8E5BC}"/>
                  </a:ext>
                </a:extLst>
              </p:cNvPr>
              <p:cNvSpPr txBox="1"/>
              <p:nvPr/>
            </p:nvSpPr>
            <p:spPr>
              <a:xfrm>
                <a:off x="3516489" y="3895879"/>
                <a:ext cx="4572000" cy="7957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C6A4B4-4139-D6A3-A7C8-5D50E9A8E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489" y="3895879"/>
                <a:ext cx="4572000" cy="795795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102E28-BED2-6DAB-5186-EA954F68F1CB}"/>
                  </a:ext>
                </a:extLst>
              </p:cNvPr>
              <p:cNvSpPr txBox="1"/>
              <p:nvPr/>
            </p:nvSpPr>
            <p:spPr>
              <a:xfrm>
                <a:off x="3659955" y="4982083"/>
                <a:ext cx="4594578" cy="8690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102E28-BED2-6DAB-5186-EA954F68F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955" y="4982083"/>
                <a:ext cx="4594578" cy="869084"/>
              </a:xfrm>
              <a:prstGeom prst="rect">
                <a:avLst/>
              </a:prstGeom>
              <a:blipFill>
                <a:blip r:embed="rId6"/>
                <a:stretch>
                  <a:fillRect t="-176812" b="-25362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18E1C48-1CC4-A6C8-2E85-11AC62D9BD0F}"/>
              </a:ext>
            </a:extLst>
          </p:cNvPr>
          <p:cNvSpPr/>
          <p:nvPr/>
        </p:nvSpPr>
        <p:spPr>
          <a:xfrm>
            <a:off x="4133081" y="2104318"/>
            <a:ext cx="3453052" cy="391949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3055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491286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3CD6F-455D-8002-1796-4D15EE5E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646" y="2319458"/>
            <a:ext cx="1475105" cy="14827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1553"/>
            <a:ext cx="7772400" cy="1143000"/>
          </a:xfrm>
        </p:spPr>
        <p:txBody>
          <a:bodyPr/>
          <a:lstStyle/>
          <a:p>
            <a:r>
              <a:rPr lang="en-US" b="1" dirty="0"/>
              <a:t>Circuit Elements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5600" y="1131447"/>
            <a:ext cx="8788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Inductor: </a:t>
            </a:r>
            <a:r>
              <a:rPr lang="en-US" dirty="0"/>
              <a:t>The relationship between the current passing through and the voltage across the element is </a:t>
            </a:r>
            <a:r>
              <a:rPr lang="en-US" u="sng" dirty="0"/>
              <a:t>derivative proportional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94E154-83F6-6C46-B085-AA0AEFE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082346"/>
            <a:ext cx="2602523" cy="2504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97E57-32C5-4A4D-827E-7EDC93C74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9" y="4749959"/>
            <a:ext cx="2530264" cy="195318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35E8A19-BD42-5CE2-B974-5A5ACB221B28}"/>
              </a:ext>
            </a:extLst>
          </p:cNvPr>
          <p:cNvSpPr/>
          <p:nvPr/>
        </p:nvSpPr>
        <p:spPr>
          <a:xfrm>
            <a:off x="5201643" y="2082346"/>
            <a:ext cx="3453052" cy="391949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3055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E3D91A-43E5-9C16-5116-ABD6ED6B38E9}"/>
                  </a:ext>
                </a:extLst>
              </p:cNvPr>
              <p:cNvSpPr txBox="1"/>
              <p:nvPr/>
            </p:nvSpPr>
            <p:spPr>
              <a:xfrm>
                <a:off x="3899879" y="4124777"/>
                <a:ext cx="4572000" cy="7935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E3D91A-43E5-9C16-5116-ABD6ED6B3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879" y="4124777"/>
                <a:ext cx="4572000" cy="793551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2BA0FF-37FE-0532-511B-CBFA670ED0F7}"/>
                  </a:ext>
                </a:extLst>
              </p:cNvPr>
              <p:cNvSpPr txBox="1"/>
              <p:nvPr/>
            </p:nvSpPr>
            <p:spPr>
              <a:xfrm>
                <a:off x="5446889" y="4990194"/>
                <a:ext cx="4572000" cy="6138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</m:e>
                    </m:nary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𝑑𝑡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2BA0FF-37FE-0532-511B-CBFA670ED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889" y="4990194"/>
                <a:ext cx="4572000" cy="613886"/>
              </a:xfrm>
              <a:prstGeom prst="rect">
                <a:avLst/>
              </a:prstGeom>
              <a:blipFill>
                <a:blip r:embed="rId6"/>
                <a:stretch>
                  <a:fillRect l="-554" t="-108163" b="-1673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08869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96312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i="1" dirty="0"/>
              <a:t>Ideal</a:t>
            </a:r>
            <a:r>
              <a:rPr lang="en-US" sz="3200" b="1" dirty="0"/>
              <a:t> Voltage Sources – Dry Cell batteries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04C95-39C4-2B47-8BDA-8D943E6538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70756" y="1239312"/>
            <a:ext cx="5204177" cy="399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4620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15240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i="1" dirty="0"/>
              <a:t>Ideal</a:t>
            </a:r>
            <a:r>
              <a:rPr lang="en-US" sz="3200" b="1" dirty="0"/>
              <a:t> Sources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8FB35-119E-CB47-BD82-46A8027FD4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155" y="1629969"/>
            <a:ext cx="4323645" cy="261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5F21A-772D-47FF-3F08-401AD33047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68800" y="1778932"/>
            <a:ext cx="4820532" cy="2734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74F0B-B39A-2B35-2B38-B618EE586CE7}"/>
              </a:ext>
            </a:extLst>
          </p:cNvPr>
          <p:cNvSpPr txBox="1"/>
          <p:nvPr/>
        </p:nvSpPr>
        <p:spPr>
          <a:xfrm>
            <a:off x="762000" y="4997198"/>
            <a:ext cx="28532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cap="small" dirty="0">
                <a:solidFill>
                  <a:srgbClr val="44546A"/>
                </a:solidFill>
                <a:latin typeface="Times New Roman" panose="02020603050405020304" pitchFamily="18" charset="0"/>
              </a:rPr>
              <a:t>voltage 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5DCA5-A4D8-A302-6A8A-9A8645B9A770}"/>
              </a:ext>
            </a:extLst>
          </p:cNvPr>
          <p:cNvSpPr txBox="1"/>
          <p:nvPr/>
        </p:nvSpPr>
        <p:spPr>
          <a:xfrm>
            <a:off x="5681133" y="4997198"/>
            <a:ext cx="28532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cap="small" dirty="0">
                <a:solidFill>
                  <a:srgbClr val="44546A"/>
                </a:solidFill>
                <a:latin typeface="Times New Roman" panose="02020603050405020304" pitchFamily="18" charset="0"/>
              </a:rPr>
              <a:t>Current  sources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D1CE95-1CB2-A887-1205-E1E6CC1F5573}"/>
              </a:ext>
            </a:extLst>
          </p:cNvPr>
          <p:cNvCxnSpPr/>
          <p:nvPr/>
        </p:nvCxnSpPr>
        <p:spPr>
          <a:xfrm>
            <a:off x="4368800" y="1629969"/>
            <a:ext cx="0" cy="4195098"/>
          </a:xfrm>
          <a:prstGeom prst="line">
            <a:avLst/>
          </a:prstGeom>
          <a:noFill/>
          <a:ln w="25400" cap="flat">
            <a:solidFill>
              <a:srgbClr val="00CC99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4482296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7085" y="152400"/>
            <a:ext cx="7772400" cy="58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dirty="0"/>
              <a:t>Combining Sources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F5242-C335-6C4A-AB9E-A8485E1D1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08076"/>
            <a:ext cx="5136444" cy="2801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13771-3A5D-6F49-B310-8919692E0F7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43663" y="1329972"/>
            <a:ext cx="3535893" cy="2099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CD2E5E-FE61-B435-4CBB-BE2B3FA67D97}"/>
              </a:ext>
            </a:extLst>
          </p:cNvPr>
          <p:cNvSpPr txBox="1"/>
          <p:nvPr/>
        </p:nvSpPr>
        <p:spPr>
          <a:xfrm>
            <a:off x="3787422" y="965384"/>
            <a:ext cx="229728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Voltages in Series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0" name="Picture 9" descr="A diagram of a diagram&#10;&#10;Description automatically generated">
            <a:extLst>
              <a:ext uri="{FF2B5EF4-FFF2-40B4-BE49-F238E27FC236}">
                <a16:creationId xmlns:a16="http://schemas.microsoft.com/office/drawing/2014/main" id="{26ABF2A9-BE24-0CFD-89C6-3E0BF0C2A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91" y="4283782"/>
            <a:ext cx="5907617" cy="25908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C235A9-DC3E-AD6F-B0FB-D727B84FDA4A}"/>
              </a:ext>
            </a:extLst>
          </p:cNvPr>
          <p:cNvSpPr txBox="1"/>
          <p:nvPr/>
        </p:nvSpPr>
        <p:spPr>
          <a:xfrm>
            <a:off x="3821640" y="3867510"/>
            <a:ext cx="229728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Currents in Series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2343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ack and blue circle with a plus and a cross in the middle&#10;&#10;Description automatically generated">
            <a:extLst>
              <a:ext uri="{FF2B5EF4-FFF2-40B4-BE49-F238E27FC236}">
                <a16:creationId xmlns:a16="http://schemas.microsoft.com/office/drawing/2014/main" id="{996E8F6C-DD71-799F-7307-9E7CB8E33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6" y="3182937"/>
            <a:ext cx="939800" cy="242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6222"/>
            <a:ext cx="7772400" cy="1143000"/>
          </a:xfrm>
        </p:spPr>
        <p:txBody>
          <a:bodyPr/>
          <a:lstStyle/>
          <a:p>
            <a:r>
              <a:rPr lang="en-US" sz="3200" b="1" dirty="0"/>
              <a:t>Power in voltage Sources – </a:t>
            </a:r>
            <a:r>
              <a:rPr lang="en-US" sz="3200" b="1" dirty="0">
                <a:solidFill>
                  <a:srgbClr val="FF0000"/>
                </a:solidFill>
              </a:rPr>
              <a:t>Fact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023" y="949661"/>
            <a:ext cx="6400800" cy="83655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Voltage sources can produce/deliver power or absorb/dissipate power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1" y="1843903"/>
            <a:ext cx="51242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p &lt; 0 → </a:t>
            </a:r>
            <a:r>
              <a:rPr lang="en-US" sz="1800" dirty="0">
                <a:solidFill>
                  <a:srgbClr val="000000"/>
                </a:solidFill>
              </a:rPr>
              <a:t>power is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generated </a:t>
            </a:r>
            <a:r>
              <a:rPr lang="en-US" sz="1800" dirty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delivered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77DC7-0BBD-704D-8B4B-5CFCBDD0D0B2}"/>
              </a:ext>
            </a:extLst>
          </p:cNvPr>
          <p:cNvSpPr txBox="1"/>
          <p:nvPr/>
        </p:nvSpPr>
        <p:spPr>
          <a:xfrm>
            <a:off x="771859" y="2542335"/>
            <a:ext cx="51242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p </a:t>
            </a:r>
            <a:r>
              <a:rPr lang="en-US" sz="1800" dirty="0">
                <a:solidFill>
                  <a:srgbClr val="000000"/>
                </a:solidFill>
              </a:rPr>
              <a:t>&gt;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 0 → </a:t>
            </a:r>
            <a:r>
              <a:rPr lang="en-US" sz="1800" dirty="0">
                <a:solidFill>
                  <a:srgbClr val="000000"/>
                </a:solidFill>
              </a:rPr>
              <a:t>power is </a:t>
            </a:r>
            <a:r>
              <a:rPr lang="en-US" sz="1800" dirty="0"/>
              <a:t>absorb or dissipate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19D3D08-14C3-424C-821A-103864705004}"/>
                  </a:ext>
                </a:extLst>
              </p14:cNvPr>
              <p14:cNvContentPartPr/>
              <p14:nvPr/>
            </p14:nvContentPartPr>
            <p14:xfrm>
              <a:off x="5641549" y="4999183"/>
              <a:ext cx="168480" cy="113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19D3D08-14C3-424C-821A-1038647050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8549" y="4936543"/>
                <a:ext cx="294120" cy="239040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FDBBCA-6E4E-82F1-46D7-83DFFAEC039E}"/>
              </a:ext>
            </a:extLst>
          </p:cNvPr>
          <p:cNvCxnSpPr>
            <a:cxnSpLocks/>
          </p:cNvCxnSpPr>
          <p:nvPr/>
        </p:nvCxnSpPr>
        <p:spPr>
          <a:xfrm flipV="1">
            <a:off x="1559248" y="4751089"/>
            <a:ext cx="0" cy="662147"/>
          </a:xfrm>
          <a:prstGeom prst="straightConnector1">
            <a:avLst/>
          </a:prstGeom>
          <a:noFill/>
          <a:ln w="41275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4A4EC1-5AB7-417E-37F5-5EA1AC4C242F}"/>
                  </a:ext>
                </a:extLst>
              </p:cNvPr>
              <p:cNvSpPr txBox="1"/>
              <p:nvPr/>
            </p:nvSpPr>
            <p:spPr>
              <a:xfrm>
                <a:off x="-367321" y="5677506"/>
                <a:ext cx="4572000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effectLst/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𝐼𝑉</m:t>
                      </m:r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4A4EC1-5AB7-417E-37F5-5EA1AC4C2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7321" y="5677506"/>
                <a:ext cx="45720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2FD80EEC-967A-EC63-7100-F8D19CE239C5}"/>
              </a:ext>
            </a:extLst>
          </p:cNvPr>
          <p:cNvSpPr txBox="1"/>
          <p:nvPr/>
        </p:nvSpPr>
        <p:spPr>
          <a:xfrm>
            <a:off x="219157" y="6260775"/>
            <a:ext cx="475826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(power is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generated </a:t>
            </a:r>
            <a:r>
              <a:rPr lang="en-US" sz="2000" dirty="0">
                <a:solidFill>
                  <a:srgbClr val="000000"/>
                </a:solidFill>
              </a:rPr>
              <a:t>or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delivered) </a:t>
            </a:r>
            <a:endParaRPr lang="en-US" sz="2000" dirty="0"/>
          </a:p>
        </p:txBody>
      </p:sp>
      <p:pic>
        <p:nvPicPr>
          <p:cNvPr id="22" name="Picture 21" descr="A black and blue circle with a plus and a cross in the middle&#10;&#10;Description automatically generated">
            <a:extLst>
              <a:ext uri="{FF2B5EF4-FFF2-40B4-BE49-F238E27FC236}">
                <a16:creationId xmlns:a16="http://schemas.microsoft.com/office/drawing/2014/main" id="{0F453B46-869B-AD99-E21B-5A3503425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13" y="2854404"/>
            <a:ext cx="939800" cy="2425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3CD499-356D-094C-D1E2-8EA2AA9706B2}"/>
                  </a:ext>
                </a:extLst>
              </p:cNvPr>
              <p:cNvSpPr txBox="1"/>
              <p:nvPr/>
            </p:nvSpPr>
            <p:spPr>
              <a:xfrm>
                <a:off x="1464301" y="4818439"/>
                <a:ext cx="454378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3CD499-356D-094C-D1E2-8EA2AA970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01" y="4818439"/>
                <a:ext cx="45437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720CBC-8714-9E5D-262E-8ED194A94B98}"/>
              </a:ext>
            </a:extLst>
          </p:cNvPr>
          <p:cNvCxnSpPr>
            <a:cxnSpLocks/>
          </p:cNvCxnSpPr>
          <p:nvPr/>
        </p:nvCxnSpPr>
        <p:spPr>
          <a:xfrm>
            <a:off x="6490679" y="4470490"/>
            <a:ext cx="0" cy="528693"/>
          </a:xfrm>
          <a:prstGeom prst="straightConnector1">
            <a:avLst/>
          </a:prstGeom>
          <a:noFill/>
          <a:ln w="41275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87DEA5-BB10-2B25-FF11-0664F80F19CE}"/>
                  </a:ext>
                </a:extLst>
              </p:cNvPr>
              <p:cNvSpPr txBox="1"/>
              <p:nvPr/>
            </p:nvSpPr>
            <p:spPr>
              <a:xfrm>
                <a:off x="6463488" y="4445526"/>
                <a:ext cx="454378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87DEA5-BB10-2B25-FF11-0664F80F1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488" y="4445526"/>
                <a:ext cx="45437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EBF6CD-B37D-9B8A-5B05-FC795C8A3FB0}"/>
                  </a:ext>
                </a:extLst>
              </p:cNvPr>
              <p:cNvSpPr txBox="1"/>
              <p:nvPr/>
            </p:nvSpPr>
            <p:spPr>
              <a:xfrm>
                <a:off x="4204679" y="5557785"/>
                <a:ext cx="4572000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effectLst/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𝐼𝑉</m:t>
                      </m:r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EBF6CD-B37D-9B8A-5B05-FC795C8A3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679" y="5557785"/>
                <a:ext cx="45720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8C7A001-FC87-A936-D6AD-99EF55177250}"/>
              </a:ext>
            </a:extLst>
          </p:cNvPr>
          <p:cNvSpPr txBox="1"/>
          <p:nvPr/>
        </p:nvSpPr>
        <p:spPr>
          <a:xfrm>
            <a:off x="5068711" y="6059588"/>
            <a:ext cx="466697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(Power is </a:t>
            </a:r>
            <a:r>
              <a:rPr lang="en-US" sz="2000" dirty="0">
                <a:solidFill>
                  <a:srgbClr val="FF0000"/>
                </a:solidFill>
              </a:rPr>
              <a:t>absorb</a:t>
            </a:r>
            <a:r>
              <a:rPr lang="en-US" sz="2000" dirty="0"/>
              <a:t> or </a:t>
            </a:r>
            <a:r>
              <a:rPr lang="en-US" sz="2000" dirty="0">
                <a:solidFill>
                  <a:srgbClr val="FF0000"/>
                </a:solidFill>
              </a:rPr>
              <a:t>dissipate</a:t>
            </a:r>
            <a:r>
              <a:rPr lang="en-US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7346801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7111" y="186009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dirty="0"/>
              <a:t>Power Calculations in voltage sources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4A9D3E-3C54-0749-B3A6-5A6C8E55706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78089" y="1515017"/>
            <a:ext cx="6987822" cy="4253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D7E020-DB62-3640-9162-5493FA7BA595}"/>
              </a:ext>
            </a:extLst>
          </p:cNvPr>
          <p:cNvSpPr txBox="1"/>
          <p:nvPr/>
        </p:nvSpPr>
        <p:spPr>
          <a:xfrm>
            <a:off x="1314601" y="5768247"/>
            <a:ext cx="12721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Charging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9D610-4264-D84D-955F-F567C763E83D}"/>
              </a:ext>
            </a:extLst>
          </p:cNvPr>
          <p:cNvSpPr/>
          <p:nvPr/>
        </p:nvSpPr>
        <p:spPr>
          <a:xfrm>
            <a:off x="2945815" y="5768246"/>
            <a:ext cx="136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Charging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CD78A5-E79A-E74F-82B8-8A4E914A9658}"/>
              </a:ext>
            </a:extLst>
          </p:cNvPr>
          <p:cNvSpPr/>
          <p:nvPr/>
        </p:nvSpPr>
        <p:spPr>
          <a:xfrm>
            <a:off x="4572000" y="579298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solidFill>
                  <a:srgbClr val="FF0000"/>
                </a:solidFill>
              </a:rPr>
              <a:t>Discharging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A2845-B414-5848-862F-22641365A5F8}"/>
              </a:ext>
            </a:extLst>
          </p:cNvPr>
          <p:cNvSpPr/>
          <p:nvPr/>
        </p:nvSpPr>
        <p:spPr>
          <a:xfrm>
            <a:off x="6295549" y="578661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solidFill>
                  <a:srgbClr val="FF0000"/>
                </a:solidFill>
              </a:rPr>
              <a:t>Discharging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3696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338667" y="-110856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en-US" sz="3200" b="1" dirty="0"/>
              <a:t>Chapter 2 </a:t>
            </a:r>
            <a:endParaRPr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4DDA2A-EDE2-EC48-90E3-15585DA144B9}"/>
              </a:ext>
            </a:extLst>
          </p:cNvPr>
          <p:cNvSpPr/>
          <p:nvPr/>
        </p:nvSpPr>
        <p:spPr>
          <a:xfrm>
            <a:off x="443154" y="1329858"/>
            <a:ext cx="857666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indent="-914400">
              <a:spcBef>
                <a:spcPts val="0"/>
              </a:spcBef>
              <a:spcAft>
                <a:spcPts val="0"/>
              </a:spcAft>
            </a:pPr>
            <a:r>
              <a:rPr lang="en-US" sz="2000" b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3716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 Quantities: Charge, Current, Voltage, Energy, and Power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Circuit Elements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Electrical Network Concepts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Ohm’s Law </a:t>
            </a:r>
            <a:endParaRPr lang="en-US" sz="2000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Kirchhoff’s Voltage and Current Laws</a:t>
            </a:r>
            <a:endParaRPr lang="en-US" sz="2000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Circuit Simplification: Resistors in Series and Parallel</a:t>
            </a:r>
            <a:endParaRPr lang="en-US" sz="2000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Basic Circuit Analysis</a:t>
            </a:r>
            <a:endParaRPr lang="en-US" sz="2000" dirty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Measuring Current and Voltage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Problems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62F195-7680-0B4B-B4A8-9E360FD0EFB4}"/>
              </a:ext>
            </a:extLst>
          </p:cNvPr>
          <p:cNvSpPr/>
          <p:nvPr/>
        </p:nvSpPr>
        <p:spPr>
          <a:xfrm>
            <a:off x="1660944" y="868193"/>
            <a:ext cx="5427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1200"/>
              </a:spcBef>
              <a:spcAft>
                <a:spcPts val="900"/>
              </a:spcAft>
              <a:tabLst>
                <a:tab pos="266700" algn="l"/>
              </a:tabLst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Fundamentals and Basic Concepts</a:t>
            </a:r>
            <a:endParaRPr lang="en-US" b="1" dirty="0">
              <a:solidFill>
                <a:schemeClr val="accent6"/>
              </a:solidFill>
              <a:latin typeface="Calibri Light" panose="020F03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B1B0F-E250-D44A-9546-911ACBCB8A4B}"/>
              </a:ext>
            </a:extLst>
          </p:cNvPr>
          <p:cNvSpPr txBox="1"/>
          <p:nvPr/>
        </p:nvSpPr>
        <p:spPr>
          <a:xfrm>
            <a:off x="4909525" y="4218168"/>
            <a:ext cx="234634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imes New Roman"/>
              </a:rPr>
              <a:t>(Skip)</a:t>
            </a:r>
          </a:p>
        </p:txBody>
      </p:sp>
    </p:spTree>
    <p:extLst>
      <p:ext uri="{BB962C8B-B14F-4D97-AF65-F5344CB8AC3E}">
        <p14:creationId xmlns:p14="http://schemas.microsoft.com/office/powerpoint/2010/main" val="32430267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14605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dirty="0"/>
              <a:t>Power Calculations in voltage sources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D1FF5-366F-5B49-A24F-6BA060FB7B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51089" y="1353763"/>
            <a:ext cx="7089422" cy="4249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9E1C8-3F8E-BB49-BE00-489820B28126}"/>
              </a:ext>
            </a:extLst>
          </p:cNvPr>
          <p:cNvSpPr txBox="1"/>
          <p:nvPr/>
        </p:nvSpPr>
        <p:spPr>
          <a:xfrm>
            <a:off x="1159933" y="5603465"/>
            <a:ext cx="12721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Charging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CF5989-F983-AB44-AE46-CEA63F701747}"/>
              </a:ext>
            </a:extLst>
          </p:cNvPr>
          <p:cNvSpPr/>
          <p:nvPr/>
        </p:nvSpPr>
        <p:spPr>
          <a:xfrm>
            <a:off x="2886240" y="5668178"/>
            <a:ext cx="1723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i="1" dirty="0">
                <a:solidFill>
                  <a:srgbClr val="FF0000"/>
                </a:solidFill>
              </a:rPr>
              <a:t>Discharging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0AABDE-3A6D-6549-BBD2-35B5930923E0}"/>
              </a:ext>
            </a:extLst>
          </p:cNvPr>
          <p:cNvSpPr/>
          <p:nvPr/>
        </p:nvSpPr>
        <p:spPr>
          <a:xfrm>
            <a:off x="6314930" y="568890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i="1" dirty="0">
                <a:solidFill>
                  <a:srgbClr val="FF0000"/>
                </a:solidFill>
              </a:rPr>
              <a:t>Discharging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668C7-458F-B145-8DF9-5409A34E755C}"/>
              </a:ext>
            </a:extLst>
          </p:cNvPr>
          <p:cNvSpPr txBox="1"/>
          <p:nvPr/>
        </p:nvSpPr>
        <p:spPr>
          <a:xfrm>
            <a:off x="4710289" y="5612358"/>
            <a:ext cx="12721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Charging</a:t>
            </a:r>
          </a:p>
        </p:txBody>
      </p:sp>
    </p:spTree>
    <p:extLst>
      <p:ext uri="{BB962C8B-B14F-4D97-AF65-F5344CB8AC3E}">
        <p14:creationId xmlns:p14="http://schemas.microsoft.com/office/powerpoint/2010/main" val="416127024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6222"/>
            <a:ext cx="7772400" cy="1143000"/>
          </a:xfrm>
        </p:spPr>
        <p:txBody>
          <a:bodyPr/>
          <a:lstStyle/>
          <a:p>
            <a:r>
              <a:rPr lang="en-US" sz="3200" b="1" dirty="0"/>
              <a:t>Power in Current Sources – </a:t>
            </a:r>
            <a:r>
              <a:rPr lang="en-US" sz="3200" b="1" dirty="0">
                <a:solidFill>
                  <a:srgbClr val="FF0000"/>
                </a:solidFill>
              </a:rPr>
              <a:t>Fact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023" y="1162758"/>
            <a:ext cx="6400800" cy="68114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Current sources can produce/deliver power or absorb/dissipate power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1" y="1843903"/>
            <a:ext cx="51242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p &lt; 0 → </a:t>
            </a:r>
            <a:r>
              <a:rPr lang="en-US" sz="1800" dirty="0">
                <a:solidFill>
                  <a:srgbClr val="000000"/>
                </a:solidFill>
              </a:rPr>
              <a:t>power is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generated </a:t>
            </a:r>
            <a:r>
              <a:rPr lang="en-US" sz="1800" dirty="0">
                <a:solidFill>
                  <a:srgbClr val="000000"/>
                </a:solidFill>
              </a:rPr>
              <a:t>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delivered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A045B-3D11-DD4A-B872-60664E8CACDB}"/>
              </a:ext>
            </a:extLst>
          </p:cNvPr>
          <p:cNvSpPr txBox="1"/>
          <p:nvPr/>
        </p:nvSpPr>
        <p:spPr>
          <a:xfrm>
            <a:off x="771859" y="6074165"/>
            <a:ext cx="312681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 = - (I) x (V) = - IV &lt; 0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77DC7-0BBD-704D-8B4B-5CFCBDD0D0B2}"/>
              </a:ext>
            </a:extLst>
          </p:cNvPr>
          <p:cNvSpPr txBox="1"/>
          <p:nvPr/>
        </p:nvSpPr>
        <p:spPr>
          <a:xfrm>
            <a:off x="771859" y="2542335"/>
            <a:ext cx="512422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p </a:t>
            </a:r>
            <a:r>
              <a:rPr lang="en-US" sz="1800" dirty="0">
                <a:solidFill>
                  <a:srgbClr val="000000"/>
                </a:solidFill>
              </a:rPr>
              <a:t>&gt;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imes New Roman"/>
              </a:rPr>
              <a:t> 0 → </a:t>
            </a:r>
            <a:r>
              <a:rPr lang="en-US" sz="1800" dirty="0">
                <a:solidFill>
                  <a:srgbClr val="000000"/>
                </a:solidFill>
              </a:rPr>
              <a:t>power is </a:t>
            </a:r>
            <a:r>
              <a:rPr lang="en-US" sz="1800" dirty="0"/>
              <a:t>absorb or dissipate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19D3D08-14C3-424C-821A-103864705004}"/>
                  </a:ext>
                </a:extLst>
              </p14:cNvPr>
              <p14:cNvContentPartPr/>
              <p14:nvPr/>
            </p14:nvContentPartPr>
            <p14:xfrm>
              <a:off x="5641549" y="4999183"/>
              <a:ext cx="168480" cy="113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19D3D08-14C3-424C-821A-1038647050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8549" y="4936543"/>
                <a:ext cx="294120" cy="2390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A05A97F-2D8C-7343-8128-B4A157BEEE2A}"/>
              </a:ext>
            </a:extLst>
          </p:cNvPr>
          <p:cNvSpPr txBox="1"/>
          <p:nvPr/>
        </p:nvSpPr>
        <p:spPr>
          <a:xfrm>
            <a:off x="5075630" y="6029945"/>
            <a:ext cx="296010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 =+(I)x(V) = + IV </a:t>
            </a:r>
            <a:r>
              <a:rPr lang="en-US" dirty="0">
                <a:solidFill>
                  <a:srgbClr val="000000"/>
                </a:solidFill>
              </a:rPr>
              <a:t>&gt;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0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44578-805D-8E48-A270-F391675BFBC6}"/>
              </a:ext>
            </a:extLst>
          </p:cNvPr>
          <p:cNvSpPr txBox="1"/>
          <p:nvPr/>
        </p:nvSpPr>
        <p:spPr>
          <a:xfrm>
            <a:off x="2405788" y="3683483"/>
            <a:ext cx="315149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V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-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4EDC2-212B-464D-9A0B-E9E8C1AB1FF3}"/>
              </a:ext>
            </a:extLst>
          </p:cNvPr>
          <p:cNvSpPr txBox="1"/>
          <p:nvPr/>
        </p:nvSpPr>
        <p:spPr>
          <a:xfrm>
            <a:off x="6797108" y="3578713"/>
            <a:ext cx="315149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-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V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+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C6292-9C78-6065-FA24-7E50D8982667}"/>
              </a:ext>
            </a:extLst>
          </p:cNvPr>
          <p:cNvSpPr txBox="1"/>
          <p:nvPr/>
        </p:nvSpPr>
        <p:spPr>
          <a:xfrm>
            <a:off x="1448796" y="6450431"/>
            <a:ext cx="12721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Charging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4E754-3067-61BC-17AB-91B5E6569F67}"/>
              </a:ext>
            </a:extLst>
          </p:cNvPr>
          <p:cNvSpPr/>
          <p:nvPr/>
        </p:nvSpPr>
        <p:spPr>
          <a:xfrm>
            <a:off x="5561290" y="6450431"/>
            <a:ext cx="1723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i="1" dirty="0">
                <a:solidFill>
                  <a:srgbClr val="FF0000"/>
                </a:solidFill>
              </a:rPr>
              <a:t>Discharging</a:t>
            </a:r>
          </a:p>
        </p:txBody>
      </p:sp>
      <p:pic>
        <p:nvPicPr>
          <p:cNvPr id="8" name="Picture 7" descr="A black arrow in a circle with a blue circle and black text&#10;&#10;Description automatically generated">
            <a:extLst>
              <a:ext uri="{FF2B5EF4-FFF2-40B4-BE49-F238E27FC236}">
                <a16:creationId xmlns:a16="http://schemas.microsoft.com/office/drawing/2014/main" id="{486EC7CC-2DF9-2EEA-1F20-DBE903EFA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09" y="3287931"/>
            <a:ext cx="927100" cy="2489200"/>
          </a:xfrm>
          <a:prstGeom prst="rect">
            <a:avLst/>
          </a:prstGeom>
        </p:spPr>
      </p:pic>
      <p:pic>
        <p:nvPicPr>
          <p:cNvPr id="10" name="Picture 9" descr="A black arrow in a circle with a blue circle and black text&#10;&#10;Description automatically generated">
            <a:extLst>
              <a:ext uri="{FF2B5EF4-FFF2-40B4-BE49-F238E27FC236}">
                <a16:creationId xmlns:a16="http://schemas.microsoft.com/office/drawing/2014/main" id="{9C8CDD11-FEC6-14F1-AC68-8866A0410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29" y="3164192"/>
            <a:ext cx="9271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383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14605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dirty="0"/>
              <a:t>Power Calculations in Current sources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9B615-9E61-484C-A01F-0AD0A1848E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05467" y="1554726"/>
            <a:ext cx="6976533" cy="4676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0F8254-D1B9-8E4C-A8EC-B26B70DC1DA8}"/>
              </a:ext>
            </a:extLst>
          </p:cNvPr>
          <p:cNvSpPr txBox="1"/>
          <p:nvPr/>
        </p:nvSpPr>
        <p:spPr>
          <a:xfrm>
            <a:off x="3223659" y="6266310"/>
            <a:ext cx="331597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Charging or </a:t>
            </a:r>
            <a:r>
              <a:rPr lang="en-US" i="1" dirty="0">
                <a:solidFill>
                  <a:srgbClr val="FF0000"/>
                </a:solidFill>
              </a:rPr>
              <a:t>Discharging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11682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14605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dirty="0"/>
              <a:t>Power Calculations in Resistors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D7F0FD-532E-9149-800A-13CB557E84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7600" y="1289050"/>
            <a:ext cx="7608711" cy="5052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343BE-AEBF-B14A-9E86-DE37AFA122B7}"/>
              </a:ext>
            </a:extLst>
          </p:cNvPr>
          <p:cNvSpPr txBox="1"/>
          <p:nvPr/>
        </p:nvSpPr>
        <p:spPr>
          <a:xfrm>
            <a:off x="2729089" y="6404802"/>
            <a:ext cx="325345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Always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dissipating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power</a:t>
            </a:r>
          </a:p>
        </p:txBody>
      </p:sp>
    </p:spTree>
    <p:extLst>
      <p:ext uri="{BB962C8B-B14F-4D97-AF65-F5344CB8AC3E}">
        <p14:creationId xmlns:p14="http://schemas.microsoft.com/office/powerpoint/2010/main" val="321099608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-60147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dirty="0">
                <a:solidFill>
                  <a:schemeClr val="accent2"/>
                </a:solidFill>
              </a:rPr>
              <a:t>Dependent or Controlled Sources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110297-C731-3D4C-9D74-37B7356E4D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54293" y="1294343"/>
            <a:ext cx="7190494" cy="4269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5F96CA-6B22-254D-96A3-EE1A267635DF}"/>
              </a:ext>
            </a:extLst>
          </p:cNvPr>
          <p:cNvSpPr txBox="1"/>
          <p:nvPr/>
        </p:nvSpPr>
        <p:spPr>
          <a:xfrm>
            <a:off x="320939" y="6289846"/>
            <a:ext cx="408380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(b)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Voltage-controlled Current Source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426BE-FEDC-E340-8F72-63666BB6A652}"/>
              </a:ext>
            </a:extLst>
          </p:cNvPr>
          <p:cNvSpPr txBox="1"/>
          <p:nvPr/>
        </p:nvSpPr>
        <p:spPr>
          <a:xfrm>
            <a:off x="354510" y="5768036"/>
            <a:ext cx="409503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(a)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Voltage-controlled Voltage Source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DAF29-25D7-1247-863E-16661BA8B0F5}"/>
              </a:ext>
            </a:extLst>
          </p:cNvPr>
          <p:cNvSpPr txBox="1"/>
          <p:nvPr/>
        </p:nvSpPr>
        <p:spPr>
          <a:xfrm>
            <a:off x="4816535" y="5828183"/>
            <a:ext cx="403732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(c)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Current-controlled Current Source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07B65-2C04-1D4B-9AAF-D319882D4289}"/>
              </a:ext>
            </a:extLst>
          </p:cNvPr>
          <p:cNvSpPr txBox="1"/>
          <p:nvPr/>
        </p:nvSpPr>
        <p:spPr>
          <a:xfrm>
            <a:off x="4782872" y="6289846"/>
            <a:ext cx="408380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(d)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Current-controlled Voltage Source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790554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152400"/>
            <a:ext cx="7772400" cy="711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Examples of Circuit Models with Dependent Sources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99AE-15DB-B944-B7BC-F061E3CDBB0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59556" y="1190978"/>
            <a:ext cx="6457244" cy="293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BA7BD-4873-5F43-99E5-15DED9965A1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557" y="3927475"/>
            <a:ext cx="5062220" cy="2930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C51185-6CB7-AE46-B7E7-021B844F7D98}"/>
              </a:ext>
            </a:extLst>
          </p:cNvPr>
          <p:cNvSpPr/>
          <p:nvPr/>
        </p:nvSpPr>
        <p:spPr>
          <a:xfrm>
            <a:off x="2280355" y="912167"/>
            <a:ext cx="5305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Bipolar Junction Transistor (BJT):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493E8B-E2EB-2548-8556-53793D1045F8}"/>
              </a:ext>
            </a:extLst>
          </p:cNvPr>
          <p:cNvSpPr/>
          <p:nvPr/>
        </p:nvSpPr>
        <p:spPr>
          <a:xfrm>
            <a:off x="4910667" y="4882192"/>
            <a:ext cx="4312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Example of using the BJT as a voltage amplifier known as common-emitter amplifier and its equivalent circuit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7317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F14DE-9D3E-8E47-A268-1013851DD2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32933" y="1531955"/>
            <a:ext cx="6101644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B3257-0B38-254F-A574-277DB1E6B14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7732" y="4267200"/>
            <a:ext cx="3375025" cy="210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673A8B-350A-DE4C-BEDF-E428A3D53F9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58646" y="4625975"/>
            <a:ext cx="5083175" cy="1746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20BB84-3BE4-5542-A9FB-DC4A209A6F5F}"/>
              </a:ext>
            </a:extLst>
          </p:cNvPr>
          <p:cNvSpPr/>
          <p:nvPr/>
        </p:nvSpPr>
        <p:spPr>
          <a:xfrm>
            <a:off x="-149578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Example of using the MOSFET as a voltage amplifier known as common-source amplifier and its equivalent circuits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472960-A6D9-DE45-864B-27603ABD1C98}"/>
              </a:ext>
            </a:extLst>
          </p:cNvPr>
          <p:cNvSpPr txBox="1">
            <a:spLocks/>
          </p:cNvSpPr>
          <p:nvPr/>
        </p:nvSpPr>
        <p:spPr>
          <a:xfrm>
            <a:off x="1371600" y="152400"/>
            <a:ext cx="7772400" cy="711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Examples of Circuit Models with Dependent Sources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6F9572-ECAB-5143-98D8-1C276407C608}"/>
              </a:ext>
            </a:extLst>
          </p:cNvPr>
          <p:cNvSpPr/>
          <p:nvPr/>
        </p:nvSpPr>
        <p:spPr>
          <a:xfrm>
            <a:off x="1794933" y="768691"/>
            <a:ext cx="6587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Metal Oxide Semiconductor Field Effect Transistor (MOSFET):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5425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5CE19-5877-DB4F-8786-326E57FB5E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04912" y="1421517"/>
            <a:ext cx="6734175" cy="43471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F2CA30-0912-274C-AB7B-D5B21E528CCE}"/>
              </a:ext>
            </a:extLst>
          </p:cNvPr>
          <p:cNvSpPr txBox="1">
            <a:spLocks/>
          </p:cNvSpPr>
          <p:nvPr/>
        </p:nvSpPr>
        <p:spPr>
          <a:xfrm>
            <a:off x="1371600" y="152400"/>
            <a:ext cx="7772400" cy="711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Examples of Circuit Models with Dependent Sources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37C8F6-C99D-4F41-B649-071A1B4EDE17}"/>
              </a:ext>
            </a:extLst>
          </p:cNvPr>
          <p:cNvSpPr/>
          <p:nvPr/>
        </p:nvSpPr>
        <p:spPr>
          <a:xfrm>
            <a:off x="2285999" y="879901"/>
            <a:ext cx="6011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Insulated Gate Bipolar Transistor (IGBT):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9075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1FF354-2AF4-A841-A5C0-8706EF491E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84816" y="1447800"/>
            <a:ext cx="7097183" cy="46933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E5AF3F-DC5E-7846-A37C-0B90E87F7336}"/>
              </a:ext>
            </a:extLst>
          </p:cNvPr>
          <p:cNvSpPr/>
          <p:nvPr/>
        </p:nvSpPr>
        <p:spPr>
          <a:xfrm>
            <a:off x="2285999" y="956102"/>
            <a:ext cx="609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Silicon Controlled Rectifier (Thyristor):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15E108-CC99-C74E-86F1-B9074EBEDCC1}"/>
              </a:ext>
            </a:extLst>
          </p:cNvPr>
          <p:cNvSpPr txBox="1">
            <a:spLocks/>
          </p:cNvSpPr>
          <p:nvPr/>
        </p:nvSpPr>
        <p:spPr>
          <a:xfrm>
            <a:off x="1371600" y="152400"/>
            <a:ext cx="7772400" cy="711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Examples of Circuit Models with Dependent Sources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2001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49610-7365-6C48-BE98-6731169C9E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35289" y="1143000"/>
            <a:ext cx="5486400" cy="2192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3929E-847F-C847-8B57-3842E50E86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2203" y="3659717"/>
            <a:ext cx="4962525" cy="2857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1CEC75-3B8F-7C43-827D-E17B08CB14AF}"/>
              </a:ext>
            </a:extLst>
          </p:cNvPr>
          <p:cNvSpPr/>
          <p:nvPr/>
        </p:nvSpPr>
        <p:spPr>
          <a:xfrm>
            <a:off x="5664728" y="4680214"/>
            <a:ext cx="3036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Example of using the Op Amp as a non-inverting voltage amplifier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3C020E-D09D-814F-A249-410468B3A668}"/>
              </a:ext>
            </a:extLst>
          </p:cNvPr>
          <p:cNvSpPr txBox="1">
            <a:spLocks/>
          </p:cNvSpPr>
          <p:nvPr/>
        </p:nvSpPr>
        <p:spPr>
          <a:xfrm>
            <a:off x="1371600" y="152400"/>
            <a:ext cx="7772400" cy="711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Examples of Circuit Models with Dependent Sources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5FDF1-E068-0245-AC8F-FAD5C038D03A}"/>
              </a:ext>
            </a:extLst>
          </p:cNvPr>
          <p:cNvSpPr/>
          <p:nvPr/>
        </p:nvSpPr>
        <p:spPr>
          <a:xfrm>
            <a:off x="2122311" y="795388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Operational Amplifier (Op Amp):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995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Electric Quantities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Electric quantities are </a:t>
            </a:r>
            <a:r>
              <a:rPr lang="en-US" sz="2000" dirty="0">
                <a:solidFill>
                  <a:srgbClr val="FF0000"/>
                </a:solidFill>
              </a:rPr>
              <a:t>charge (q), current (i), voltage (v), energy (w),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FF0000"/>
                </a:solidFill>
              </a:rPr>
              <a:t>power (p).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Voltage</a:t>
            </a:r>
            <a:r>
              <a:rPr lang="en-US" sz="2000" dirty="0"/>
              <a:t> must have </a:t>
            </a:r>
            <a:r>
              <a:rPr lang="en-US" sz="2000" u="sng" dirty="0"/>
              <a:t>sign polarities – or + </a:t>
            </a:r>
            <a:r>
              <a:rPr lang="en-US" sz="2000" dirty="0"/>
              <a:t>be labeled across the element where measurement is taken.</a:t>
            </a:r>
          </a:p>
          <a:p>
            <a:endParaRPr lang="en-US" sz="2000" dirty="0"/>
          </a:p>
          <a:p>
            <a:r>
              <a:rPr lang="en-US" sz="2000" dirty="0"/>
              <a:t>Current must have </a:t>
            </a:r>
            <a:r>
              <a:rPr lang="en-US" sz="2000" u="sng" dirty="0"/>
              <a:t>arrow direction </a:t>
            </a:r>
            <a:r>
              <a:rPr lang="en-US" sz="2000" dirty="0"/>
              <a:t>be labeled indicating the current direction in a given wire.</a:t>
            </a:r>
          </a:p>
          <a:p>
            <a:endParaRPr lang="en-US" sz="2000" i="1" dirty="0"/>
          </a:p>
          <a:p>
            <a:r>
              <a:rPr lang="en-US" sz="2000" i="1" dirty="0"/>
              <a:t>We use the </a:t>
            </a:r>
            <a:r>
              <a:rPr lang="en-US" sz="2000" i="1" u="sng" dirty="0"/>
              <a:t>Passive (positive) sign convention</a:t>
            </a:r>
            <a:r>
              <a:rPr lang="en-US" sz="2000" i="1" dirty="0"/>
              <a:t>. </a:t>
            </a:r>
            <a:r>
              <a:rPr lang="en-US" sz="2000" i="1" dirty="0">
                <a:solidFill>
                  <a:srgbClr val="FF0000"/>
                </a:solidFill>
              </a:rPr>
              <a:t>The current assumed positive in the direction of the positive charges.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2244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1329" y="268411"/>
            <a:ext cx="3961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Electrical Network Concepts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8574" y="1095991"/>
            <a:ext cx="2359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Electric elements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443" y="2016479"/>
            <a:ext cx="139974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Branches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500" y="2988429"/>
            <a:ext cx="1048685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Nodes 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756" y="4373445"/>
            <a:ext cx="191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Circuit Loops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6500" y="6047570"/>
            <a:ext cx="1075936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Grounds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1AE4D9-ECBF-60AC-B4DA-157578E4472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3"/>
          <a:stretch/>
        </p:blipFill>
        <p:spPr bwMode="auto">
          <a:xfrm>
            <a:off x="3292130" y="1123722"/>
            <a:ext cx="2460969" cy="46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85A0BC-01B2-A34A-7F9E-85AFE044B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9" y="1949492"/>
            <a:ext cx="23622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4AE6E-D952-C25C-E520-ADF69D83E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517" y="2892937"/>
            <a:ext cx="3680426" cy="735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939F52-DC34-9F1C-F77D-A8C9ADB854E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84871" y="3789599"/>
            <a:ext cx="2574376" cy="186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42D8D2-FFBB-580B-128F-D192884A71F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9759" y="5734278"/>
            <a:ext cx="2433922" cy="103362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5A2C68FC-D23E-9D18-301B-BB5DCBD91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92105"/>
            <a:ext cx="2106363" cy="1274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194843-74C4-ABA6-FCB4-04CC4697D8BB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793271" y="3900842"/>
            <a:ext cx="2350729" cy="1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4192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443" y="451959"/>
            <a:ext cx="2510624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Redrawing Nodes </a:t>
            </a:r>
            <a:endParaRPr lang="en-US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E3EAC-1A67-BF4D-9B42-39D46C80B9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34505" y="1226316"/>
            <a:ext cx="6032500" cy="266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AED4C4-23EA-F04C-B515-9B957891008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55531" y="4068828"/>
            <a:ext cx="6169572" cy="19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1656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47749" y="313566"/>
            <a:ext cx="57150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Electrical Network Concepts – </a:t>
            </a: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Mesh loops</a:t>
            </a:r>
            <a:endParaRPr lang="en-US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47749" y="1546196"/>
            <a:ext cx="8438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Mesh is a single loop that contains </a:t>
            </a:r>
            <a:r>
              <a:rPr lang="en-US" u="sng" dirty="0">
                <a:solidFill>
                  <a:srgbClr val="FF0000"/>
                </a:solidFill>
              </a:rPr>
              <a:t>no other loops within it</a:t>
            </a:r>
            <a:r>
              <a:rPr lang="en-US" dirty="0"/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6F79F9-CE1F-E44B-96E2-E983BD6C9A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75737" y="2871161"/>
            <a:ext cx="3175000" cy="2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402DA-6A65-B34B-AE30-8B6377556B6B}"/>
              </a:ext>
            </a:extLst>
          </p:cNvPr>
          <p:cNvSpPr txBox="1"/>
          <p:nvPr/>
        </p:nvSpPr>
        <p:spPr>
          <a:xfrm>
            <a:off x="4450737" y="3510060"/>
            <a:ext cx="249095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This is a mesh loop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055C6A-51A9-0B43-A915-AF7858FD76C3}"/>
              </a:ext>
            </a:extLst>
          </p:cNvPr>
          <p:cNvCxnSpPr/>
          <p:nvPr/>
        </p:nvCxnSpPr>
        <p:spPr>
          <a:xfrm flipH="1">
            <a:off x="3205262" y="3802286"/>
            <a:ext cx="1266693" cy="338875"/>
          </a:xfrm>
          <a:prstGeom prst="straightConnector1">
            <a:avLst/>
          </a:prstGeom>
          <a:noFill/>
          <a:ln w="31750" cap="flat">
            <a:solidFill>
              <a:schemeClr val="accent2">
                <a:lumMod val="60000"/>
                <a:lumOff val="40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1674098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7B7DCF-0442-8044-833D-629B0D27266A}"/>
              </a:ext>
            </a:extLst>
          </p:cNvPr>
          <p:cNvSpPr/>
          <p:nvPr/>
        </p:nvSpPr>
        <p:spPr>
          <a:xfrm>
            <a:off x="2808697" y="370777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Examples Mesh Loops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5C0E2-6792-4B4B-A0C4-D60A6031EA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0579" y="1189704"/>
            <a:ext cx="4792717" cy="2801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745C5-7DBE-CF4C-B360-F5BBD707AD8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1" y="3991193"/>
            <a:ext cx="3883135" cy="2713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4223ED-C1B0-2248-843A-074F0F77A8F5}"/>
              </a:ext>
            </a:extLst>
          </p:cNvPr>
          <p:cNvSpPr txBox="1"/>
          <p:nvPr/>
        </p:nvSpPr>
        <p:spPr>
          <a:xfrm>
            <a:off x="5161921" y="2128785"/>
            <a:ext cx="397159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Loops 1 and 2 are mesh loops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Loop 3 is NOT a mesh loop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ince </a:t>
            </a:r>
            <a:r>
              <a:rPr lang="en-US" b="1" dirty="0">
                <a:solidFill>
                  <a:srgbClr val="FF0000"/>
                </a:solidFill>
              </a:rPr>
              <a:t>loops 1 &amp; 2 are inside it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F258F-6253-EA49-86E3-49F687C21023}"/>
              </a:ext>
            </a:extLst>
          </p:cNvPr>
          <p:cNvSpPr txBox="1"/>
          <p:nvPr/>
        </p:nvSpPr>
        <p:spPr>
          <a:xfrm>
            <a:off x="5100320" y="4348455"/>
            <a:ext cx="370710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Loops 1,2,3,4 are mesh loops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F348049-5AAD-DA43-BFFF-3B64D7FAB371}"/>
                  </a:ext>
                </a:extLst>
              </p14:cNvPr>
              <p14:cNvContentPartPr/>
              <p14:nvPr/>
            </p14:nvContentPartPr>
            <p14:xfrm>
              <a:off x="1646982" y="4446199"/>
              <a:ext cx="2770528" cy="1886588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F348049-5AAD-DA43-BFFF-3B64D7FAB3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8342" y="4437198"/>
                <a:ext cx="2788168" cy="19042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1EE0D1C-C46B-5C43-9834-25BAA676B541}"/>
                  </a:ext>
                </a:extLst>
              </p14:cNvPr>
              <p14:cNvContentPartPr/>
              <p14:nvPr/>
            </p14:nvContentPartPr>
            <p14:xfrm>
              <a:off x="4472262" y="5453118"/>
              <a:ext cx="921034" cy="220808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1EE0D1C-C46B-5C43-9834-25BAA676B5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63621" y="5444487"/>
                <a:ext cx="938677" cy="23842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C2E6BAA-ADC7-6449-91A7-D376D7915EFE}"/>
              </a:ext>
            </a:extLst>
          </p:cNvPr>
          <p:cNvSpPr txBox="1"/>
          <p:nvPr/>
        </p:nvSpPr>
        <p:spPr>
          <a:xfrm>
            <a:off x="4892574" y="5773728"/>
            <a:ext cx="461734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Loop 5 is NOT a mesh loop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ince </a:t>
            </a:r>
            <a:r>
              <a:rPr lang="en-US" b="1" dirty="0">
                <a:solidFill>
                  <a:srgbClr val="FF0000"/>
                </a:solidFill>
              </a:rPr>
              <a:t>loops 1,2 &amp; 4 are inside it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51C02-02D1-4543-8BF4-4A15A215CF4B}"/>
              </a:ext>
            </a:extLst>
          </p:cNvPr>
          <p:cNvSpPr txBox="1"/>
          <p:nvPr/>
        </p:nvSpPr>
        <p:spPr>
          <a:xfrm>
            <a:off x="5393296" y="5272413"/>
            <a:ext cx="49628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Loop 5</a:t>
            </a:r>
          </a:p>
        </p:txBody>
      </p:sp>
    </p:spTree>
    <p:extLst>
      <p:ext uri="{BB962C8B-B14F-4D97-AF65-F5344CB8AC3E}">
        <p14:creationId xmlns:p14="http://schemas.microsoft.com/office/powerpoint/2010/main" val="9300170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37732" y="100973"/>
            <a:ext cx="8438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 – DC Power</a:t>
            </a:r>
          </a:p>
        </p:txBody>
      </p:sp>
      <p:pic>
        <p:nvPicPr>
          <p:cNvPr id="3" name="Picture 2" descr="A diagram of a rectangle with a red dot and black text&#10;&#10;Description automatically generated">
            <a:extLst>
              <a:ext uri="{FF2B5EF4-FFF2-40B4-BE49-F238E27FC236}">
                <a16:creationId xmlns:a16="http://schemas.microsoft.com/office/drawing/2014/main" id="{F0D74B6F-0A80-C30D-B524-B6F365E24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8" y="1433337"/>
            <a:ext cx="1708336" cy="14776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2AE401-AF4A-1595-FD0B-83E19F6A2268}"/>
                  </a:ext>
                </a:extLst>
              </p:cNvPr>
              <p:cNvSpPr txBox="1"/>
              <p:nvPr/>
            </p:nvSpPr>
            <p:spPr>
              <a:xfrm>
                <a:off x="277868" y="2779098"/>
                <a:ext cx="1825007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=+3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2AE401-AF4A-1595-FD0B-83E19F6A2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68" y="2779098"/>
                <a:ext cx="1825007" cy="461665"/>
              </a:xfrm>
              <a:prstGeom prst="rect">
                <a:avLst/>
              </a:prstGeom>
              <a:blipFill>
                <a:blip r:embed="rId3"/>
                <a:stretch>
                  <a:fillRect b="-210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91C624-E486-D81A-A232-BA310597B0B5}"/>
                  </a:ext>
                </a:extLst>
              </p:cNvPr>
              <p:cNvSpPr txBox="1"/>
              <p:nvPr/>
            </p:nvSpPr>
            <p:spPr>
              <a:xfrm>
                <a:off x="237732" y="3198167"/>
                <a:ext cx="1825007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91C624-E486-D81A-A232-BA310597B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32" y="3198167"/>
                <a:ext cx="1825007" cy="461665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46427E-3800-D7D7-602E-DC1104269968}"/>
                  </a:ext>
                </a:extLst>
              </p:cNvPr>
              <p:cNvSpPr txBox="1"/>
              <p:nvPr/>
            </p:nvSpPr>
            <p:spPr>
              <a:xfrm>
                <a:off x="3406974" y="2802657"/>
                <a:ext cx="1706830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46427E-3800-D7D7-602E-DC1104269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974" y="2802657"/>
                <a:ext cx="1706830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5632EC-2419-2922-812E-A511B1B4354A}"/>
                  </a:ext>
                </a:extLst>
              </p:cNvPr>
              <p:cNvSpPr txBox="1"/>
              <p:nvPr/>
            </p:nvSpPr>
            <p:spPr>
              <a:xfrm>
                <a:off x="3216594" y="3199019"/>
                <a:ext cx="1706830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5632EC-2419-2922-812E-A511B1B43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594" y="3199019"/>
                <a:ext cx="1706830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BB60C3-A89D-4E8A-1CDB-73E0373EDD67}"/>
                  </a:ext>
                </a:extLst>
              </p:cNvPr>
              <p:cNvSpPr txBox="1"/>
              <p:nvPr/>
            </p:nvSpPr>
            <p:spPr>
              <a:xfrm>
                <a:off x="429690" y="4306471"/>
                <a:ext cx="5304351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=+12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BB60C3-A89D-4E8A-1CDB-73E0373ED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90" y="4306471"/>
                <a:ext cx="5304351" cy="461665"/>
              </a:xfrm>
              <a:prstGeom prst="rect">
                <a:avLst/>
              </a:prstGeom>
              <a:blipFill>
                <a:blip r:embed="rId7"/>
                <a:stretch>
                  <a:fillRect b="-210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1728654-A2DE-3DEF-BC22-EEEA2DFF216E}"/>
              </a:ext>
            </a:extLst>
          </p:cNvPr>
          <p:cNvSpPr txBox="1"/>
          <p:nvPr/>
        </p:nvSpPr>
        <p:spPr>
          <a:xfrm>
            <a:off x="170062" y="3790281"/>
            <a:ext cx="134198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/>
              <a:t>Solution: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1436EE-4F1D-8264-6EF5-87B22F990DD1}"/>
                  </a:ext>
                </a:extLst>
              </p:cNvPr>
              <p:cNvSpPr txBox="1"/>
              <p:nvPr/>
            </p:nvSpPr>
            <p:spPr>
              <a:xfrm>
                <a:off x="429690" y="5125341"/>
                <a:ext cx="5304351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d>
                        <m:d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=+10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1436EE-4F1D-8264-6EF5-87B22F990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90" y="5125341"/>
                <a:ext cx="5304351" cy="461665"/>
              </a:xfrm>
              <a:prstGeom prst="rect">
                <a:avLst/>
              </a:prstGeom>
              <a:blipFill>
                <a:blip r:embed="rId8"/>
                <a:stretch>
                  <a:fillRect b="-1842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A diagram of a rectangle with arrows and symbols&#10;&#10;Description automatically generated">
            <a:extLst>
              <a:ext uri="{FF2B5EF4-FFF2-40B4-BE49-F238E27FC236}">
                <a16:creationId xmlns:a16="http://schemas.microsoft.com/office/drawing/2014/main" id="{FF3C897C-B699-0816-EB85-42BFE12764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03" y="1175990"/>
            <a:ext cx="1706830" cy="1739034"/>
          </a:xfrm>
          <a:prstGeom prst="rect">
            <a:avLst/>
          </a:prstGeom>
        </p:spPr>
      </p:pic>
      <p:pic>
        <p:nvPicPr>
          <p:cNvPr id="42" name="Picture 41" descr="A diagram of a rectangle with a blue line and red dots&#10;&#10;Description automatically generated">
            <a:extLst>
              <a:ext uri="{FF2B5EF4-FFF2-40B4-BE49-F238E27FC236}">
                <a16:creationId xmlns:a16="http://schemas.microsoft.com/office/drawing/2014/main" id="{40B30311-626C-C212-CD69-653BCE72A3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22" y="1214169"/>
            <a:ext cx="1329599" cy="14967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8FA1C5A-28F2-81D0-17BA-0533CED7163B}"/>
                  </a:ext>
                </a:extLst>
              </p:cNvPr>
              <p:cNvSpPr txBox="1"/>
              <p:nvPr/>
            </p:nvSpPr>
            <p:spPr>
              <a:xfrm>
                <a:off x="170061" y="567437"/>
                <a:ext cx="8838471" cy="830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F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ind the power for elements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𝑎𝑛𝑑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lang="en-US" i="1" dirty="0"/>
                  <a:t>state whether power is absorbed or delivered</a:t>
                </a:r>
                <a:r>
                  <a:rPr lang="en-US" dirty="0"/>
                  <a:t> </a:t>
                </a:r>
                <a:r>
                  <a:rPr lang="en-US" i="1" dirty="0">
                    <a:latin typeface="Times New Roman" panose="02020603050405020304" pitchFamily="18" charset="0"/>
                  </a:rPr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8FA1C5A-28F2-81D0-17BA-0533CED71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61" y="567437"/>
                <a:ext cx="8838471" cy="830997"/>
              </a:xfrm>
              <a:prstGeom prst="rect">
                <a:avLst/>
              </a:prstGeom>
              <a:blipFill>
                <a:blip r:embed="rId11"/>
                <a:stretch>
                  <a:fillRect l="-1148" t="-6061" b="-16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D3678FB-AC16-02AB-C7C6-53966DD06B7D}"/>
                  </a:ext>
                </a:extLst>
              </p:cNvPr>
              <p:cNvSpPr txBox="1"/>
              <p:nvPr/>
            </p:nvSpPr>
            <p:spPr>
              <a:xfrm>
                <a:off x="5788187" y="2826753"/>
                <a:ext cx="1706830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D3678FB-AC16-02AB-C7C6-53966DD06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87" y="2826753"/>
                <a:ext cx="1706830" cy="461665"/>
              </a:xfrm>
              <a:prstGeom prst="rect">
                <a:avLst/>
              </a:prstGeom>
              <a:blipFill>
                <a:blip r:embed="rId12"/>
                <a:stretch>
                  <a:fillRect b="-216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6BECF4-6DB9-87E8-20D8-3B6F655727F3}"/>
                  </a:ext>
                </a:extLst>
              </p:cNvPr>
              <p:cNvSpPr txBox="1"/>
              <p:nvPr/>
            </p:nvSpPr>
            <p:spPr>
              <a:xfrm>
                <a:off x="5786422" y="3264322"/>
                <a:ext cx="1706830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6BECF4-6DB9-87E8-20D8-3B6F65572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422" y="3264322"/>
                <a:ext cx="1706830" cy="461665"/>
              </a:xfrm>
              <a:prstGeom prst="rect">
                <a:avLst/>
              </a:prstGeom>
              <a:blipFill>
                <a:blip r:embed="rId13"/>
                <a:stretch>
                  <a:fillRect b="-210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D2D5D34-E142-D058-1737-8325B58B4B70}"/>
                  </a:ext>
                </a:extLst>
              </p:cNvPr>
              <p:cNvSpPr txBox="1"/>
              <p:nvPr/>
            </p:nvSpPr>
            <p:spPr>
              <a:xfrm>
                <a:off x="170062" y="5912996"/>
                <a:ext cx="5304351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d>
                        <m:d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=−18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D2D5D34-E142-D058-1737-8325B58B4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62" y="5912996"/>
                <a:ext cx="5304351" cy="461665"/>
              </a:xfrm>
              <a:prstGeom prst="rect">
                <a:avLst/>
              </a:prstGeom>
              <a:blipFill>
                <a:blip r:embed="rId14"/>
                <a:stretch>
                  <a:fillRect b="-1842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06C3813-64AA-F785-8083-1096D0355D04}"/>
              </a:ext>
            </a:extLst>
          </p:cNvPr>
          <p:cNvSpPr txBox="1"/>
          <p:nvPr/>
        </p:nvSpPr>
        <p:spPr>
          <a:xfrm>
            <a:off x="5918452" y="4306471"/>
            <a:ext cx="15748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absorbed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04DA5B-B54D-8F6D-3D4D-2DC7EE0E140A}"/>
              </a:ext>
            </a:extLst>
          </p:cNvPr>
          <p:cNvSpPr txBox="1"/>
          <p:nvPr/>
        </p:nvSpPr>
        <p:spPr>
          <a:xfrm>
            <a:off x="5918452" y="5125341"/>
            <a:ext cx="15748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absorbed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413C49-2B78-BACA-EDCA-4F412EACD973}"/>
              </a:ext>
            </a:extLst>
          </p:cNvPr>
          <p:cNvSpPr txBox="1"/>
          <p:nvPr/>
        </p:nvSpPr>
        <p:spPr>
          <a:xfrm>
            <a:off x="5918452" y="5828898"/>
            <a:ext cx="15748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delivered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41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035" y="94897"/>
            <a:ext cx="2238022" cy="469547"/>
          </a:xfrm>
        </p:spPr>
        <p:txBody>
          <a:bodyPr/>
          <a:lstStyle/>
          <a:p>
            <a:r>
              <a:rPr lang="en-US" sz="3200" b="1" dirty="0"/>
              <a:t>Charge (q)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37009"/>
            <a:ext cx="6400800" cy="2971800"/>
          </a:xfrm>
        </p:spPr>
        <p:txBody>
          <a:bodyPr/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2000" dirty="0"/>
              <a:t>Charge on an electron, q</a:t>
            </a:r>
            <a:r>
              <a:rPr lang="en-US" sz="2000" baseline="-25000" dirty="0"/>
              <a:t>e</a:t>
            </a:r>
            <a:r>
              <a:rPr lang="en-US" sz="2000" dirty="0"/>
              <a:t> = -1.602x10</a:t>
            </a:r>
            <a:r>
              <a:rPr lang="en-US" sz="2000" baseline="30000" dirty="0"/>
              <a:t>-19 </a:t>
            </a:r>
            <a:r>
              <a:rPr lang="en-US" sz="2000" dirty="0"/>
              <a:t>Coulombs (C).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000" dirty="0"/>
              <a:t>Charge of a proton, q</a:t>
            </a:r>
            <a:r>
              <a:rPr lang="en-US" sz="2000" baseline="-25000" dirty="0"/>
              <a:t>p</a:t>
            </a:r>
            <a:r>
              <a:rPr lang="en-US" sz="2000" dirty="0"/>
              <a:t> = 1.602x10</a:t>
            </a:r>
            <a:r>
              <a:rPr lang="en-US" sz="2000" baseline="30000" dirty="0"/>
              <a:t>-19 </a:t>
            </a:r>
            <a:r>
              <a:rPr lang="en-US" sz="2000" dirty="0"/>
              <a:t>Coulombs (C).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000" dirty="0"/>
              <a:t>When a charge is in motion in a closed path, a current flows and electrical energy is transferred.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570" y="5752455"/>
            <a:ext cx="2422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Pipeline of charge 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16" y="3059765"/>
            <a:ext cx="4853257" cy="2324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07028" y="2225375"/>
            <a:ext cx="3315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The current assumed positive in the direction of the positive charges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8" name="Curved Connector 7"/>
          <p:cNvCxnSpPr>
            <a:cxnSpLocks/>
          </p:cNvCxnSpPr>
          <p:nvPr/>
        </p:nvCxnSpPr>
        <p:spPr>
          <a:xfrm rot="5400000">
            <a:off x="5832812" y="3070773"/>
            <a:ext cx="489625" cy="460823"/>
          </a:xfrm>
          <a:prstGeom prst="curvedConnector3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113448-50AB-8B4D-8122-7678714C1AA7}"/>
              </a:ext>
            </a:extLst>
          </p:cNvPr>
          <p:cNvSpPr/>
          <p:nvPr/>
        </p:nvSpPr>
        <p:spPr>
          <a:xfrm>
            <a:off x="5707028" y="2225375"/>
            <a:ext cx="3315411" cy="83099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Picture 11" descr="A blue x in a circle&#10;&#10;Description automatically generated">
            <a:extLst>
              <a:ext uri="{FF2B5EF4-FFF2-40B4-BE49-F238E27FC236}">
                <a16:creationId xmlns:a16="http://schemas.microsoft.com/office/drawing/2014/main" id="{68B34EED-E67A-E5B9-176C-FE2813F9C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79" y="4091857"/>
            <a:ext cx="219427" cy="222204"/>
          </a:xfrm>
          <a:prstGeom prst="rect">
            <a:avLst/>
          </a:prstGeom>
        </p:spPr>
      </p:pic>
      <p:pic>
        <p:nvPicPr>
          <p:cNvPr id="13" name="Picture 12" descr="A blue x in a circle&#10;&#10;Description automatically generated">
            <a:extLst>
              <a:ext uri="{FF2B5EF4-FFF2-40B4-BE49-F238E27FC236}">
                <a16:creationId xmlns:a16="http://schemas.microsoft.com/office/drawing/2014/main" id="{DEDFA54C-419A-9365-CC3E-D88B009D7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95" y="4196991"/>
            <a:ext cx="219427" cy="222204"/>
          </a:xfrm>
          <a:prstGeom prst="rect">
            <a:avLst/>
          </a:prstGeom>
        </p:spPr>
      </p:pic>
      <p:pic>
        <p:nvPicPr>
          <p:cNvPr id="14" name="Picture 13" descr="A blue x in a circle&#10;&#10;Description automatically generated">
            <a:extLst>
              <a:ext uri="{FF2B5EF4-FFF2-40B4-BE49-F238E27FC236}">
                <a16:creationId xmlns:a16="http://schemas.microsoft.com/office/drawing/2014/main" id="{A9E76CEC-5698-CD84-023B-9D90E6293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14" y="4374215"/>
            <a:ext cx="219427" cy="222204"/>
          </a:xfrm>
          <a:prstGeom prst="rect">
            <a:avLst/>
          </a:prstGeom>
        </p:spPr>
      </p:pic>
      <p:pic>
        <p:nvPicPr>
          <p:cNvPr id="15" name="Picture 14" descr="A blue x in a circle&#10;&#10;Description automatically generated">
            <a:extLst>
              <a:ext uri="{FF2B5EF4-FFF2-40B4-BE49-F238E27FC236}">
                <a16:creationId xmlns:a16="http://schemas.microsoft.com/office/drawing/2014/main" id="{C89038B8-2FC1-553B-5B9D-D66FB0557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44" y="4704991"/>
            <a:ext cx="219427" cy="22220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8E4D0E-E935-549A-F05D-83BBC67617C4}"/>
              </a:ext>
            </a:extLst>
          </p:cNvPr>
          <p:cNvCxnSpPr>
            <a:cxnSpLocks/>
          </p:cNvCxnSpPr>
          <p:nvPr/>
        </p:nvCxnSpPr>
        <p:spPr>
          <a:xfrm flipH="1" flipV="1">
            <a:off x="3649486" y="4463798"/>
            <a:ext cx="450849" cy="568929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5BB52EE-E41C-D1F4-854C-886D8CE96BFF}"/>
              </a:ext>
            </a:extLst>
          </p:cNvPr>
          <p:cNvSpPr/>
          <p:nvPr/>
        </p:nvSpPr>
        <p:spPr>
          <a:xfrm>
            <a:off x="5604839" y="4858621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8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3534" y="278077"/>
            <a:ext cx="2032001" cy="914400"/>
          </a:xfrm>
        </p:spPr>
        <p:txBody>
          <a:bodyPr/>
          <a:lstStyle/>
          <a:p>
            <a:r>
              <a:rPr lang="en-US" sz="3200" b="1" dirty="0"/>
              <a:t>Current (i)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1643" y="1068123"/>
            <a:ext cx="7727245" cy="2971800"/>
          </a:xfrm>
        </p:spPr>
        <p:txBody>
          <a:bodyPr/>
          <a:lstStyle/>
          <a:p>
            <a:pPr algn="l"/>
            <a:r>
              <a:rPr lang="en-US" sz="2000" dirty="0"/>
              <a:t>The current, </a:t>
            </a:r>
            <a:r>
              <a:rPr lang="en-US" sz="2000" i="1" dirty="0"/>
              <a:t>i(t)</a:t>
            </a:r>
            <a:r>
              <a:rPr lang="en-US" sz="2000" dirty="0"/>
              <a:t>, is </a:t>
            </a:r>
            <a:r>
              <a:rPr lang="en-US" sz="2000" u="sng" dirty="0"/>
              <a:t>the time rate of change </a:t>
            </a:r>
            <a:r>
              <a:rPr lang="en-US" sz="2000" dirty="0"/>
              <a:t>of the electrical charge, q, passing through a predetermined area.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Unit for i(t) is coulombs (C) per second (s), which is the </a:t>
            </a:r>
            <a:r>
              <a:rPr lang="en-US" sz="2000" dirty="0">
                <a:solidFill>
                  <a:srgbClr val="FF0000"/>
                </a:solidFill>
              </a:rPr>
              <a:t>Ampere (A).</a:t>
            </a:r>
          </a:p>
          <a:p>
            <a:pPr algn="l"/>
            <a:r>
              <a:rPr lang="en-US" sz="2000" dirty="0"/>
              <a:t>Current is positive if the direction indicates the flow of positive charge, which is opposite of the flow of negative charge (electrons).</a:t>
            </a:r>
          </a:p>
        </p:txBody>
      </p:sp>
      <p:sp>
        <p:nvSpPr>
          <p:cNvPr id="4" name="Rectangle 3"/>
          <p:cNvSpPr/>
          <p:nvPr/>
        </p:nvSpPr>
        <p:spPr>
          <a:xfrm>
            <a:off x="2301744" y="6519446"/>
            <a:ext cx="3023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Wire carrying a current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29" y="1907520"/>
            <a:ext cx="916384" cy="61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1907520"/>
            <a:ext cx="887292" cy="61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85D8F-D69B-F44F-B5A5-3BE527ACFBB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99221" y="4039923"/>
            <a:ext cx="520065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951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Charge as function of Current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02257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current is given by,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To find q(t), we integrate both sides from -∞ to t.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24" y="1733520"/>
            <a:ext cx="1446225" cy="848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24" y="3195568"/>
            <a:ext cx="5538179" cy="281001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70517" y="5293770"/>
            <a:ext cx="3096759" cy="827597"/>
          </a:xfrm>
          <a:prstGeom prst="roundRect">
            <a:avLst/>
          </a:prstGeom>
          <a:solidFill>
            <a:srgbClr val="FFFFFF">
              <a:alpha val="12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1071EE7-B22B-0844-9252-8FC11EF2C8D6}"/>
              </a:ext>
            </a:extLst>
          </p:cNvPr>
          <p:cNvSpPr/>
          <p:nvPr/>
        </p:nvSpPr>
        <p:spPr>
          <a:xfrm>
            <a:off x="1285823" y="1804265"/>
            <a:ext cx="1446225" cy="684404"/>
          </a:xfrm>
          <a:prstGeom prst="roundRect">
            <a:avLst/>
          </a:prstGeom>
          <a:solidFill>
            <a:srgbClr val="FFFFFF">
              <a:alpha val="12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9F91AF-6DC5-F340-A5F4-877B727748C2}"/>
              </a:ext>
            </a:extLst>
          </p:cNvPr>
          <p:cNvSpPr/>
          <p:nvPr/>
        </p:nvSpPr>
        <p:spPr>
          <a:xfrm>
            <a:off x="5092804" y="5898206"/>
            <a:ext cx="3180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q(0): initial value at t=0.</a:t>
            </a:r>
          </a:p>
        </p:txBody>
      </p:sp>
    </p:spTree>
    <p:extLst>
      <p:ext uri="{BB962C8B-B14F-4D97-AF65-F5344CB8AC3E}">
        <p14:creationId xmlns:p14="http://schemas.microsoft.com/office/powerpoint/2010/main" val="42731531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0457" y="444873"/>
            <a:ext cx="5834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Direction</a:t>
            </a:r>
            <a:endParaRPr lang="en-US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1BC35D-A31F-D648-9EFA-E5B278334B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56904" y="1742084"/>
            <a:ext cx="2103391" cy="2043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BCEB4A-6F4D-BA4D-8D53-FCB97BA034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2082" y="1624484"/>
            <a:ext cx="2212249" cy="204379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F7C10FC-2E5D-4A49-95D2-AE48322CA17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91704" y="4872927"/>
            <a:ext cx="2212248" cy="19850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A78370-CA9E-9645-A437-6AF6DC8CF4D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25740" y="1966594"/>
            <a:ext cx="1811248" cy="1675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BC62FB-5E20-CB47-B2EA-3959A238F5A6}"/>
                  </a:ext>
                </a:extLst>
              </p:cNvPr>
              <p:cNvSpPr txBox="1"/>
              <p:nvPr/>
            </p:nvSpPr>
            <p:spPr>
              <a:xfrm>
                <a:off x="7502433" y="2111759"/>
                <a:ext cx="1180003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𝑖</m:t>
                          </m:r>
                        </m:e>
                        <m:sub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1</m:t>
                          </m:r>
                        </m:sub>
                      </m:sSub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=−</m:t>
                      </m:r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𝑖</m:t>
                          </m:r>
                        </m:e>
                        <m:sub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BC62FB-5E20-CB47-B2EA-3959A238F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433" y="2111759"/>
                <a:ext cx="1180003" cy="369332"/>
              </a:xfrm>
              <a:prstGeom prst="rect">
                <a:avLst/>
              </a:prstGeom>
              <a:blipFill>
                <a:blip r:embed="rId6"/>
                <a:stretch>
                  <a:fillRect l="-4255"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6780B7-58FC-D74A-B5C2-6958B0AC36E8}"/>
                  </a:ext>
                </a:extLst>
              </p:cNvPr>
              <p:cNvSpPr txBox="1"/>
              <p:nvPr/>
            </p:nvSpPr>
            <p:spPr>
              <a:xfrm>
                <a:off x="5721349" y="5551143"/>
                <a:ext cx="1591333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𝑖</m:t>
                          </m:r>
                        </m:e>
                        <m:sub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𝑖</m:t>
                          </m:r>
                        </m:e>
                        <m:sub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2</m:t>
                          </m:r>
                        </m:sub>
                      </m:sSub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Times New Roman"/>
                        </a:rPr>
                        <m:t>≠</m:t>
                      </m:r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Times New Roman"/>
                            </a:rPr>
                            <m:t>𝑖</m:t>
                          </m:r>
                        </m:e>
                        <m:sub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Times New Roman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6780B7-58FC-D74A-B5C2-6958B0AC3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349" y="5551143"/>
                <a:ext cx="1591333" cy="369332"/>
              </a:xfrm>
              <a:prstGeom prst="rect">
                <a:avLst/>
              </a:prstGeom>
              <a:blipFill>
                <a:blip r:embed="rId7"/>
                <a:stretch>
                  <a:fillRect l="-3150"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8E7C0C-1266-E841-BDA5-E79C5654A1CE}"/>
                  </a:ext>
                </a:extLst>
              </p:cNvPr>
              <p:cNvSpPr txBox="1"/>
              <p:nvPr/>
            </p:nvSpPr>
            <p:spPr>
              <a:xfrm>
                <a:off x="7502432" y="2994811"/>
                <a:ext cx="1180003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𝑖</m:t>
                          </m:r>
                        </m:e>
                        <m:sub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2</m:t>
                          </m:r>
                        </m:sub>
                      </m:sSub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cs typeface="Times New Roman"/>
                          <a:sym typeface="Times New Roman"/>
                        </a:rPr>
                        <m:t>=−</m:t>
                      </m:r>
                      <m:sSub>
                        <m:sSub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𝑖</m:t>
                          </m:r>
                        </m:e>
                        <m:sub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Times New Roman"/>
                              <a:sym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8E7C0C-1266-E841-BDA5-E79C5654A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432" y="2994811"/>
                <a:ext cx="1180003" cy="369332"/>
              </a:xfrm>
              <a:prstGeom prst="rect">
                <a:avLst/>
              </a:prstGeom>
              <a:blipFill>
                <a:blip r:embed="rId8"/>
                <a:stretch>
                  <a:fillRect l="-4255"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D4D78C-0745-8F43-A650-7653CA17BFB7}"/>
              </a:ext>
            </a:extLst>
          </p:cNvPr>
          <p:cNvSpPr txBox="1"/>
          <p:nvPr/>
        </p:nvSpPr>
        <p:spPr>
          <a:xfrm>
            <a:off x="7893105" y="2533148"/>
            <a:ext cx="34881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o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776048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6281</TotalTime>
  <Words>1780</Words>
  <Application>Microsoft Macintosh PowerPoint</Application>
  <PresentationFormat>On-screen Show (4:3)</PresentationFormat>
  <Paragraphs>324</Paragraphs>
  <Slides>54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Avenir Roman</vt:lpstr>
      <vt:lpstr>Calibri</vt:lpstr>
      <vt:lpstr>Calibri Light</vt:lpstr>
      <vt:lpstr>Cambria Math</vt:lpstr>
      <vt:lpstr>Times New Roman</vt:lpstr>
      <vt:lpstr>Times New Roman Bold</vt:lpstr>
      <vt:lpstr>Wingdings</vt:lpstr>
      <vt:lpstr>Default</vt:lpstr>
      <vt:lpstr>Visio.Drawing.15</vt:lpstr>
      <vt:lpstr>EEL 3004 Linear Circuits I   Lecture #2   Electrical Quantities &amp; DC power </vt:lpstr>
      <vt:lpstr>PowerPoint Presentation</vt:lpstr>
      <vt:lpstr>Lecture Objectives</vt:lpstr>
      <vt:lpstr>Chapter 2 </vt:lpstr>
      <vt:lpstr>Electric Quantities</vt:lpstr>
      <vt:lpstr>Charge (q)</vt:lpstr>
      <vt:lpstr>Current (i)</vt:lpstr>
      <vt:lpstr>Charge as function of Current</vt:lpstr>
      <vt:lpstr>PowerPoint Presentation</vt:lpstr>
      <vt:lpstr>Current Flow in a battery</vt:lpstr>
      <vt:lpstr>PowerPoint Presentation</vt:lpstr>
      <vt:lpstr>Current Flow in a battery</vt:lpstr>
      <vt:lpstr>PowerPoint Presentation</vt:lpstr>
      <vt:lpstr>Types of Currents</vt:lpstr>
      <vt:lpstr>PowerPoint Presentation</vt:lpstr>
      <vt:lpstr>PowerPoint Presentation</vt:lpstr>
      <vt:lpstr>Example – Charge current plots</vt:lpstr>
      <vt:lpstr>Question </vt:lpstr>
      <vt:lpstr>Question </vt:lpstr>
      <vt:lpstr>Question </vt:lpstr>
      <vt:lpstr>PowerPoint Presentation</vt:lpstr>
      <vt:lpstr>PowerPoint Presentation</vt:lpstr>
      <vt:lpstr>PowerPoint Presentation</vt:lpstr>
      <vt:lpstr>Voltage (v) and Energy (E)</vt:lpstr>
      <vt:lpstr>Energy and Power</vt:lpstr>
      <vt:lpstr>PowerPoint Presentation</vt:lpstr>
      <vt:lpstr>Energy and Power - Facts</vt:lpstr>
      <vt:lpstr>Power Calculations</vt:lpstr>
      <vt:lpstr>Power Calculations</vt:lpstr>
      <vt:lpstr>Power in Resistors – Facts</vt:lpstr>
      <vt:lpstr>Circuit Elements</vt:lpstr>
      <vt:lpstr>Circuit Elements</vt:lpstr>
      <vt:lpstr>Circuit Elements</vt:lpstr>
      <vt:lpstr>Circuit Elements</vt:lpstr>
      <vt:lpstr>            </vt:lpstr>
      <vt:lpstr>            </vt:lpstr>
      <vt:lpstr>            </vt:lpstr>
      <vt:lpstr>Power in voltage Sources – Fact</vt:lpstr>
      <vt:lpstr>            </vt:lpstr>
      <vt:lpstr>            </vt:lpstr>
      <vt:lpstr>Power in Current Sources – Fact</vt:lpstr>
      <vt:lpstr>            </vt:lpstr>
      <vt:lpstr>            </vt:lpstr>
      <vt:lpstr>            </vt:lpstr>
      <vt:lpstr>            </vt:lpstr>
      <vt:lpstr>            </vt:lpstr>
      <vt:lpstr>            </vt:lpstr>
      <vt:lpstr>PowerPoint Presentation</vt:lpstr>
      <vt:lpstr>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EEL 3004 ELECTRIC NETWORKS    Issa Batarseh  August 25, 2015</dc:title>
  <dc:creator>Ala'a Amarin</dc:creator>
  <cp:lastModifiedBy>Issa Batarseh</cp:lastModifiedBy>
  <cp:revision>228</cp:revision>
  <cp:lastPrinted>2015-08-27T13:24:57Z</cp:lastPrinted>
  <dcterms:modified xsi:type="dcterms:W3CDTF">2024-01-16T19:35:31Z</dcterms:modified>
</cp:coreProperties>
</file>