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bookmarkIdSeed="3">
  <p:sldMasterIdLst>
    <p:sldMasterId id="2147483648" r:id="rId1"/>
  </p:sldMasterIdLst>
  <p:notesMasterIdLst>
    <p:notesMasterId r:id="rId41"/>
  </p:notesMasterIdLst>
  <p:sldIdLst>
    <p:sldId id="256" r:id="rId2"/>
    <p:sldId id="257" r:id="rId3"/>
    <p:sldId id="310" r:id="rId4"/>
    <p:sldId id="347" r:id="rId5"/>
    <p:sldId id="690" r:id="rId6"/>
    <p:sldId id="263" r:id="rId7"/>
    <p:sldId id="306" r:id="rId8"/>
    <p:sldId id="328" r:id="rId9"/>
    <p:sldId id="317" r:id="rId10"/>
    <p:sldId id="691" r:id="rId11"/>
    <p:sldId id="308" r:id="rId12"/>
    <p:sldId id="309" r:id="rId13"/>
    <p:sldId id="348" r:id="rId14"/>
    <p:sldId id="692" r:id="rId15"/>
    <p:sldId id="408" r:id="rId16"/>
    <p:sldId id="1251" r:id="rId17"/>
    <p:sldId id="1262" r:id="rId18"/>
    <p:sldId id="293" r:id="rId19"/>
    <p:sldId id="417" r:id="rId20"/>
    <p:sldId id="1266" r:id="rId21"/>
    <p:sldId id="285" r:id="rId22"/>
    <p:sldId id="419" r:id="rId23"/>
    <p:sldId id="287" r:id="rId24"/>
    <p:sldId id="286" r:id="rId25"/>
    <p:sldId id="420" r:id="rId26"/>
    <p:sldId id="421" r:id="rId27"/>
    <p:sldId id="422" r:id="rId28"/>
    <p:sldId id="301" r:id="rId29"/>
    <p:sldId id="302" r:id="rId30"/>
    <p:sldId id="334" r:id="rId31"/>
    <p:sldId id="673" r:id="rId32"/>
    <p:sldId id="674" r:id="rId33"/>
    <p:sldId id="675" r:id="rId34"/>
    <p:sldId id="315" r:id="rId35"/>
    <p:sldId id="316" r:id="rId36"/>
    <p:sldId id="678" r:id="rId37"/>
    <p:sldId id="314" r:id="rId38"/>
    <p:sldId id="303" r:id="rId39"/>
    <p:sldId id="343" r:id="rId40"/>
  </p:sldIdLst>
  <p:sldSz cx="9144000" cy="6858000" type="screen4x3"/>
  <p:notesSz cx="6858000" cy="9144000"/>
  <p:defaultTextStyle>
    <a:lvl1pPr>
      <a:defRPr sz="2400">
        <a:latin typeface="Times New Roman"/>
        <a:ea typeface="Times New Roman"/>
        <a:cs typeface="Times New Roman"/>
        <a:sym typeface="Times New Roman"/>
      </a:defRPr>
    </a:lvl1pPr>
    <a:lvl2pPr indent="457200">
      <a:defRPr sz="2400">
        <a:latin typeface="Times New Roman"/>
        <a:ea typeface="Times New Roman"/>
        <a:cs typeface="Times New Roman"/>
        <a:sym typeface="Times New Roman"/>
      </a:defRPr>
    </a:lvl2pPr>
    <a:lvl3pPr indent="914400">
      <a:defRPr sz="2400">
        <a:latin typeface="Times New Roman"/>
        <a:ea typeface="Times New Roman"/>
        <a:cs typeface="Times New Roman"/>
        <a:sym typeface="Times New Roman"/>
      </a:defRPr>
    </a:lvl3pPr>
    <a:lvl4pPr indent="1371600">
      <a:defRPr sz="2400">
        <a:latin typeface="Times New Roman"/>
        <a:ea typeface="Times New Roman"/>
        <a:cs typeface="Times New Roman"/>
        <a:sym typeface="Times New Roman"/>
      </a:defRPr>
    </a:lvl4pPr>
    <a:lvl5pPr indent="1828800">
      <a:defRPr sz="2400">
        <a:latin typeface="Times New Roman"/>
        <a:ea typeface="Times New Roman"/>
        <a:cs typeface="Times New Roman"/>
        <a:sym typeface="Times New Roman"/>
      </a:defRPr>
    </a:lvl5pPr>
    <a:lvl6pPr>
      <a:defRPr sz="2400">
        <a:latin typeface="Times New Roman"/>
        <a:ea typeface="Times New Roman"/>
        <a:cs typeface="Times New Roman"/>
        <a:sym typeface="Times New Roman"/>
      </a:defRPr>
    </a:lvl6pPr>
    <a:lvl7pPr>
      <a:defRPr sz="2400">
        <a:latin typeface="Times New Roman"/>
        <a:ea typeface="Times New Roman"/>
        <a:cs typeface="Times New Roman"/>
        <a:sym typeface="Times New Roman"/>
      </a:defRPr>
    </a:lvl7pPr>
    <a:lvl8pPr>
      <a:defRPr sz="2400">
        <a:latin typeface="Times New Roman"/>
        <a:ea typeface="Times New Roman"/>
        <a:cs typeface="Times New Roman"/>
        <a:sym typeface="Times New Roman"/>
      </a:defRPr>
    </a:lvl8pPr>
    <a:lvl9pPr>
      <a:defRPr sz="2400">
        <a:latin typeface="Times New Roman"/>
        <a:ea typeface="Times New Roman"/>
        <a:cs typeface="Times New Roman"/>
        <a:sym typeface="Times New Roman"/>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Times New Roman"/>
          <a:ea typeface="Times New Roman"/>
          <a:cs typeface="Times New Roman"/>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ECDD"/>
          </a:solidFill>
        </a:fill>
      </a:tcStyle>
    </a:wholeTbl>
    <a:band2H>
      <a:tcTxStyle/>
      <a:tcStyle>
        <a:tcBdr/>
        <a:fill>
          <a:solidFill>
            <a:srgbClr val="E6F6EF"/>
          </a:solidFill>
        </a:fill>
      </a:tcStyle>
    </a:band2H>
    <a:firstCol>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CC99"/>
          </a:solidFill>
        </a:fill>
      </a:tcStyle>
    </a:firstCol>
    <a:lastRow>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CC99"/>
          </a:solidFill>
        </a:fill>
      </a:tcStyle>
    </a:lastRow>
    <a:firstRow>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CC99"/>
          </a:solidFill>
        </a:fill>
      </a:tcStyle>
    </a:firstRow>
  </a:tblStyle>
  <a:tblStyle styleId="{C7B018BB-80A7-4F77-B60F-C8B233D01FF8}" styleName="">
    <a:tblBg/>
    <a:wholeTbl>
      <a:tcTxStyle b="on" i="on">
        <a:font>
          <a:latin typeface="Times New Roman"/>
          <a:ea typeface="Times New Roman"/>
          <a:cs typeface="Times New Roman"/>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
          <a:latin typeface="Times New Roman"/>
          <a:ea typeface="Times New Roman"/>
          <a:cs typeface="Times New Roman"/>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CCCE6"/>
          </a:solidFill>
        </a:fill>
      </a:tcStyle>
    </a:wholeTbl>
    <a:band2H>
      <a:tcTxStyle/>
      <a:tcStyle>
        <a:tcBdr/>
        <a:fill>
          <a:solidFill>
            <a:srgbClr val="E7E7F3"/>
          </a:solidFill>
        </a:fill>
      </a:tcStyle>
    </a:band2H>
    <a:firstCol>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E2EB9"/>
          </a:solidFill>
        </a:fill>
      </a:tcStyle>
    </a:firstCol>
    <a:lastRow>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E2EB9"/>
          </a:solidFill>
        </a:fill>
      </a:tcStyle>
    </a:lastRow>
    <a:firstRow>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E2EB9"/>
          </a:solidFill>
        </a:fill>
      </a:tcStyle>
    </a:firstRow>
  </a:tblStyle>
  <a:tblStyle styleId="{CF821DB8-F4EB-4A41-A1BA-3FCAFE7338EE}" styleName="">
    <a:tblBg/>
    <a:wholeTbl>
      <a:tcTxStyle b="on" i="on">
        <a:font>
          <a:latin typeface="Times New Roman"/>
          <a:ea typeface="Times New Roman"/>
          <a:cs typeface="Times New Roman"/>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Times New Roman"/>
          <a:ea typeface="Times New Roman"/>
          <a:cs typeface="Times New Roman"/>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0CC99"/>
          </a:solidFill>
        </a:fill>
      </a:tcStyle>
    </a:firstCol>
    <a:lastRow>
      <a:tcTxStyle b="on" i="on">
        <a:font>
          <a:latin typeface="Times New Roman"/>
          <a:ea typeface="Times New Roman"/>
          <a:cs typeface="Times New Roman"/>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Times New Roman"/>
          <a:ea typeface="Times New Roman"/>
          <a:cs typeface="Times New Roman"/>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00CC99"/>
          </a:solidFill>
        </a:fill>
      </a:tcStyle>
    </a:firstRow>
  </a:tblStyle>
  <a:tblStyle styleId="{33BA23B1-9221-436E-865A-0063620EA4FD}" styleName="">
    <a:tblBg/>
    <a:wholeTbl>
      <a:tcTxStyle b="on" i="on">
        <a:font>
          <a:latin typeface="Times New Roman"/>
          <a:ea typeface="Times New Roman"/>
          <a:cs typeface="Times New Roman"/>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Times New Roman"/>
          <a:ea typeface="Times New Roman"/>
          <a:cs typeface="Times New Roman"/>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Times New Roman"/>
          <a:ea typeface="Times New Roman"/>
          <a:cs typeface="Times New Roman"/>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Times New Roman"/>
          <a:ea typeface="Times New Roman"/>
          <a:cs typeface="Times New Roman"/>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Times New Roman"/>
          <a:ea typeface="Times New Roman"/>
          <a:cs typeface="Times New Roman"/>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92"/>
    <p:restoredTop sz="94286" autoAdjust="0"/>
  </p:normalViewPr>
  <p:slideViewPr>
    <p:cSldViewPr snapToGrid="0" snapToObjects="1">
      <p:cViewPr varScale="1">
        <p:scale>
          <a:sx n="120" d="100"/>
          <a:sy n="120" d="100"/>
        </p:scale>
        <p:origin x="440" y="192"/>
      </p:cViewPr>
      <p:guideLst>
        <p:guide orient="horz" pos="2160"/>
        <p:guide pos="2880"/>
      </p:guideLst>
    </p:cSldViewPr>
  </p:slideViewPr>
  <p:outlineViewPr>
    <p:cViewPr>
      <p:scale>
        <a:sx n="33" d="100"/>
        <a:sy n="33" d="100"/>
      </p:scale>
      <p:origin x="0" y="-6452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 name="Shape 30"/>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1" name="Shape 31"/>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253094871"/>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457200" rtl="0">
              <a:lnSpc>
                <a:spcPct val="125000"/>
              </a:lnSpc>
            </a:pPr>
            <a:endParaRPr lang="en-US"/>
          </a:p>
        </p:txBody>
      </p:sp>
    </p:spTree>
    <p:extLst>
      <p:ext uri="{BB962C8B-B14F-4D97-AF65-F5344CB8AC3E}">
        <p14:creationId xmlns:p14="http://schemas.microsoft.com/office/powerpoint/2010/main" val="798233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457200" rtl="0">
              <a:lnSpc>
                <a:spcPct val="125000"/>
              </a:lnSpc>
            </a:pPr>
            <a:endParaRPr lang="en-US"/>
          </a:p>
        </p:txBody>
      </p:sp>
    </p:spTree>
    <p:extLst>
      <p:ext uri="{BB962C8B-B14F-4D97-AF65-F5344CB8AC3E}">
        <p14:creationId xmlns:p14="http://schemas.microsoft.com/office/powerpoint/2010/main" val="337955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7" name="Shape 7"/>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8" name="Shape 8"/>
          <p:cNvSpPr>
            <a:spLocks noGrp="1"/>
          </p:cNvSpPr>
          <p:nvPr>
            <p:ph type="title"/>
          </p:nvPr>
        </p:nvSpPr>
        <p:spPr>
          <a:xfrm>
            <a:off x="685800" y="1844675"/>
            <a:ext cx="7772400" cy="2041525"/>
          </a:xfrm>
          <a:prstGeom prst="rect">
            <a:avLst/>
          </a:prstGeom>
        </p:spPr>
        <p:txBody>
          <a:bodyPr/>
          <a:lstStyle/>
          <a:p>
            <a:pPr lvl="0">
              <a:defRPr sz="1800"/>
            </a:pPr>
            <a:r>
              <a:rPr sz="2400"/>
              <a:t>Title Text</a:t>
            </a:r>
          </a:p>
        </p:txBody>
      </p:sp>
      <p:sp>
        <p:nvSpPr>
          <p:cNvPr id="9" name="Shape 9"/>
          <p:cNvSpPr>
            <a:spLocks noGrp="1"/>
          </p:cNvSpPr>
          <p:nvPr>
            <p:ph type="body" idx="1"/>
          </p:nvPr>
        </p:nvSpPr>
        <p:spPr>
          <a:xfrm>
            <a:off x="1371600" y="3886200"/>
            <a:ext cx="6400800" cy="2971800"/>
          </a:xfrm>
          <a:prstGeom prst="rect">
            <a:avLst/>
          </a:prstGeom>
        </p:spPr>
        <p:txBody>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pPr lvl="0"/>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Default 0">
    <p:spTree>
      <p:nvGrpSpPr>
        <p:cNvPr id="1" name=""/>
        <p:cNvGrpSpPr/>
        <p:nvPr/>
      </p:nvGrpSpPr>
      <p:grpSpPr>
        <a:xfrm>
          <a:off x="0" y="0"/>
          <a:ext cx="0" cy="0"/>
          <a:chOff x="0" y="0"/>
          <a:chExt cx="0" cy="0"/>
        </a:xfrm>
      </p:grpSpPr>
      <p:sp>
        <p:nvSpPr>
          <p:cNvPr id="11" name="Shape 11"/>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12" name="Shape 12"/>
          <p:cNvSpPr>
            <a:spLocks noGrp="1"/>
          </p:cNvSpPr>
          <p:nvPr>
            <p:ph type="title"/>
          </p:nvPr>
        </p:nvSpPr>
        <p:spPr>
          <a:xfrm>
            <a:off x="685800" y="1844675"/>
            <a:ext cx="7772400" cy="2041525"/>
          </a:xfrm>
          <a:prstGeom prst="rect">
            <a:avLst/>
          </a:prstGeom>
        </p:spPr>
        <p:txBody>
          <a:bodyPr/>
          <a:lstStyle/>
          <a:p>
            <a:pPr lvl="0">
              <a:defRPr sz="1800"/>
            </a:pPr>
            <a:r>
              <a:rPr sz="2400"/>
              <a:t>Title Text</a:t>
            </a:r>
          </a:p>
        </p:txBody>
      </p:sp>
      <p:sp>
        <p:nvSpPr>
          <p:cNvPr id="13" name="Shape 13"/>
          <p:cNvSpPr>
            <a:spLocks noGrp="1"/>
          </p:cNvSpPr>
          <p:nvPr>
            <p:ph type="body" idx="1"/>
          </p:nvPr>
        </p:nvSpPr>
        <p:spPr>
          <a:xfrm>
            <a:off x="1371600" y="3886200"/>
            <a:ext cx="6400800" cy="2971800"/>
          </a:xfrm>
          <a:prstGeom prst="rect">
            <a:avLst/>
          </a:prstGeom>
        </p:spPr>
        <p:txBody>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pPr lvl="0"/>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5" name="Shape 15"/>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16" name="Shape 16"/>
          <p:cNvSpPr>
            <a:spLocks noGrp="1"/>
          </p:cNvSpPr>
          <p:nvPr>
            <p:ph type="title"/>
          </p:nvPr>
        </p:nvSpPr>
        <p:spPr>
          <a:prstGeom prst="rect">
            <a:avLst/>
          </a:prstGeom>
        </p:spPr>
        <p:txBody>
          <a:bodyPr/>
          <a:lstStyle/>
          <a:p>
            <a:pPr lvl="0">
              <a:defRPr sz="1800"/>
            </a:pPr>
            <a:r>
              <a:rPr sz="2400"/>
              <a:t>Title Text</a:t>
            </a:r>
          </a:p>
        </p:txBody>
      </p:sp>
      <p:sp>
        <p:nvSpPr>
          <p:cNvPr id="17" name="Shape 17"/>
          <p:cNvSpPr>
            <a:spLocks noGrp="1"/>
          </p:cNvSpPr>
          <p:nvPr>
            <p:ph type="body" idx="1"/>
          </p:nvPr>
        </p:nvSpPr>
        <p:spPr>
          <a:prstGeom prst="rect">
            <a:avLst/>
          </a:prstGeom>
        </p:spPr>
        <p:txBody>
          <a:bodyPr/>
          <a:lstStyle/>
          <a:p>
            <a:pPr lvl="0"/>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838200"/>
          </a:xfrm>
        </p:spPr>
        <p:txBody>
          <a:bodyPr/>
          <a:lstStyle/>
          <a:p>
            <a:r>
              <a:rPr lang="en-US" dirty="0"/>
              <a:t>Click to edit Master title style</a:t>
            </a:r>
          </a:p>
        </p:txBody>
      </p:sp>
      <p:sp>
        <p:nvSpPr>
          <p:cNvPr id="3" name="Content Placeholder 2"/>
          <p:cNvSpPr>
            <a:spLocks noGrp="1"/>
          </p:cNvSpPr>
          <p:nvPr>
            <p:ph idx="1"/>
          </p:nvPr>
        </p:nvSpPr>
        <p:spPr>
          <a:xfrm>
            <a:off x="457200" y="1752601"/>
            <a:ext cx="8229600" cy="4373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403583EE-F6EE-5543-B3C5-86E00BB94507}" type="datetime1">
              <a:rPr lang="en-US" altLang="en-US" smtClean="0"/>
              <a:t>1/7/24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248400"/>
            <a:ext cx="1905000" cy="307777"/>
          </a:xfrm>
        </p:spPr>
        <p:txBody>
          <a:bodyPr/>
          <a:lstStyle>
            <a:lvl1pPr>
              <a:defRPr>
                <a:solidFill>
                  <a:schemeClr val="tx1"/>
                </a:solidFill>
              </a:defRPr>
            </a:lvl1pPr>
          </a:lstStyle>
          <a:p>
            <a:pPr>
              <a:defRPr/>
            </a:pPr>
            <a:fld id="{A8676CCC-9A8D-4B10-BAF4-0F2B4190EDD9}" type="slidenum">
              <a:rPr lang="en-US" altLang="en-US"/>
              <a:pPr>
                <a:defRPr/>
              </a:pPr>
              <a:t>‹#›</a:t>
            </a:fld>
            <a:endParaRPr lang="en-US" altLang="en-US"/>
          </a:p>
        </p:txBody>
      </p:sp>
    </p:spTree>
    <p:extLst>
      <p:ext uri="{BB962C8B-B14F-4D97-AF65-F5344CB8AC3E}">
        <p14:creationId xmlns:p14="http://schemas.microsoft.com/office/powerpoint/2010/main" val="268111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ADB1972-C8F2-3545-A5A7-DA39AC15F038}" type="datetime1">
              <a:rPr lang="en-US" altLang="en-US" smtClean="0"/>
              <a:t>1/7/24</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6248400"/>
            <a:ext cx="1905000" cy="307777"/>
          </a:xfrm>
        </p:spPr>
        <p:txBody>
          <a:bodyPr/>
          <a:lstStyle>
            <a:lvl1pPr>
              <a:defRPr/>
            </a:lvl1pPr>
          </a:lstStyle>
          <a:p>
            <a:pPr>
              <a:defRPr/>
            </a:pPr>
            <a:fld id="{AAEBB465-4280-4730-9C09-7060194EAF10}" type="slidenum">
              <a:rPr lang="en-US" altLang="en-US"/>
              <a:pPr>
                <a:defRPr/>
              </a:pPr>
              <a:t>‹#›</a:t>
            </a:fld>
            <a:endParaRPr lang="en-US" altLang="en-US"/>
          </a:p>
        </p:txBody>
      </p:sp>
    </p:spTree>
    <p:extLst>
      <p:ext uri="{BB962C8B-B14F-4D97-AF65-F5344CB8AC3E}">
        <p14:creationId xmlns:p14="http://schemas.microsoft.com/office/powerpoint/2010/main" val="9761500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png"/>
          <p:cNvPicPr/>
          <p:nvPr/>
        </p:nvPicPr>
        <p:blipFill>
          <a:blip r:embed="rId7"/>
          <a:stretch>
            <a:fillRect/>
          </a:stretch>
        </p:blipFill>
        <p:spPr>
          <a:xfrm>
            <a:off x="609600" y="152400"/>
            <a:ext cx="962025" cy="1028700"/>
          </a:xfrm>
          <a:prstGeom prst="rect">
            <a:avLst/>
          </a:prstGeom>
          <a:ln w="12700">
            <a:miter lim="400000"/>
          </a:ln>
        </p:spPr>
      </p:pic>
      <p:sp>
        <p:nvSpPr>
          <p:cNvPr id="3" name="Shape 3"/>
          <p:cNvSpPr>
            <a:spLocks noGrp="1"/>
          </p:cNvSpPr>
          <p:nvPr>
            <p:ph type="sldNum" sz="quarter" idx="2"/>
          </p:nvPr>
        </p:nvSpPr>
        <p:spPr>
          <a:xfrm>
            <a:off x="6553200" y="6248400"/>
            <a:ext cx="1905000" cy="287087"/>
          </a:xfrm>
          <a:prstGeom prst="rect">
            <a:avLst/>
          </a:prstGeom>
          <a:ln w="12700">
            <a:miter lim="400000"/>
          </a:ln>
        </p:spPr>
        <p:txBody>
          <a:bodyPr lIns="45719" rIns="45719">
            <a:spAutoFit/>
          </a:bodyPr>
          <a:lstStyle>
            <a:lvl1pPr algn="r">
              <a:defRPr sz="1400"/>
            </a:lvl1pPr>
          </a:lstStyle>
          <a:p>
            <a:pPr lvl="0"/>
            <a:fld id="{86CB4B4D-7CA3-9044-876B-883B54F8677D}" type="slidenum">
              <a:t>‹#›</a:t>
            </a:fld>
            <a:endParaRPr/>
          </a:p>
        </p:txBody>
      </p:sp>
      <p:sp>
        <p:nvSpPr>
          <p:cNvPr id="4" name="Shape 4"/>
          <p:cNvSpPr>
            <a:spLocks noGrp="1"/>
          </p:cNvSpPr>
          <p:nvPr>
            <p:ph type="title"/>
          </p:nvPr>
        </p:nvSpPr>
        <p:spPr>
          <a:xfrm>
            <a:off x="609600" y="0"/>
            <a:ext cx="7772400" cy="1143000"/>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lstStyle/>
          <a:p>
            <a:pPr lvl="0">
              <a:defRPr sz="1800"/>
            </a:pPr>
            <a:r>
              <a:rPr sz="2400"/>
              <a:t>Title Text</a:t>
            </a:r>
          </a:p>
        </p:txBody>
      </p:sp>
      <p:sp>
        <p:nvSpPr>
          <p:cNvPr id="5" name="Shape 5"/>
          <p:cNvSpPr>
            <a:spLocks noGrp="1"/>
          </p:cNvSpPr>
          <p:nvPr>
            <p:ph type="body" idx="1"/>
          </p:nvPr>
        </p:nvSpPr>
        <p:spPr>
          <a:xfrm>
            <a:off x="685800" y="1219200"/>
            <a:ext cx="7772400" cy="5638800"/>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p>
            <a:pPr lvl="0"/>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spd="med"/>
  <p:txStyles>
    <p:titleStyle>
      <a:lvl1pPr algn="ctr">
        <a:defRPr sz="2400">
          <a:latin typeface="Times New Roman"/>
          <a:ea typeface="Times New Roman"/>
          <a:cs typeface="Times New Roman"/>
          <a:sym typeface="Times New Roman"/>
        </a:defRPr>
      </a:lvl1pPr>
      <a:lvl2pPr algn="ctr">
        <a:defRPr sz="2400">
          <a:latin typeface="Times New Roman"/>
          <a:ea typeface="Times New Roman"/>
          <a:cs typeface="Times New Roman"/>
          <a:sym typeface="Times New Roman"/>
        </a:defRPr>
      </a:lvl2pPr>
      <a:lvl3pPr algn="ctr">
        <a:defRPr sz="2400">
          <a:latin typeface="Times New Roman"/>
          <a:ea typeface="Times New Roman"/>
          <a:cs typeface="Times New Roman"/>
          <a:sym typeface="Times New Roman"/>
        </a:defRPr>
      </a:lvl3pPr>
      <a:lvl4pPr algn="ctr">
        <a:defRPr sz="2400">
          <a:latin typeface="Times New Roman"/>
          <a:ea typeface="Times New Roman"/>
          <a:cs typeface="Times New Roman"/>
          <a:sym typeface="Times New Roman"/>
        </a:defRPr>
      </a:lvl4pPr>
      <a:lvl5pPr algn="ctr">
        <a:defRPr sz="2400">
          <a:latin typeface="Times New Roman"/>
          <a:ea typeface="Times New Roman"/>
          <a:cs typeface="Times New Roman"/>
          <a:sym typeface="Times New Roman"/>
        </a:defRPr>
      </a:lvl5pPr>
      <a:lvl6pPr indent="457200" algn="ctr">
        <a:defRPr sz="2400">
          <a:latin typeface="Times New Roman"/>
          <a:ea typeface="Times New Roman"/>
          <a:cs typeface="Times New Roman"/>
          <a:sym typeface="Times New Roman"/>
        </a:defRPr>
      </a:lvl6pPr>
      <a:lvl7pPr indent="914400" algn="ctr">
        <a:defRPr sz="2400">
          <a:latin typeface="Times New Roman"/>
          <a:ea typeface="Times New Roman"/>
          <a:cs typeface="Times New Roman"/>
          <a:sym typeface="Times New Roman"/>
        </a:defRPr>
      </a:lvl7pPr>
      <a:lvl8pPr indent="1371600" algn="ctr">
        <a:defRPr sz="2400">
          <a:latin typeface="Times New Roman"/>
          <a:ea typeface="Times New Roman"/>
          <a:cs typeface="Times New Roman"/>
          <a:sym typeface="Times New Roman"/>
        </a:defRPr>
      </a:lvl8pPr>
      <a:lvl9pPr indent="1828800" algn="ctr">
        <a:defRPr sz="2400">
          <a:latin typeface="Times New Roman"/>
          <a:ea typeface="Times New Roman"/>
          <a:cs typeface="Times New Roman"/>
          <a:sym typeface="Times New Roman"/>
        </a:defRPr>
      </a:lvl9pPr>
    </p:titleStyle>
    <p:bodyStyle>
      <a:lvl1pPr marL="342900" indent="-342900">
        <a:spcBef>
          <a:spcPts val="400"/>
        </a:spcBef>
        <a:buSzPct val="100000"/>
        <a:buChar char="»"/>
        <a:defRPr>
          <a:latin typeface="Times New Roman"/>
          <a:ea typeface="Times New Roman"/>
          <a:cs typeface="Times New Roman"/>
          <a:sym typeface="Times New Roman"/>
        </a:defRPr>
      </a:lvl1pPr>
      <a:lvl2pPr marL="742950" indent="-285750">
        <a:spcBef>
          <a:spcPts val="400"/>
        </a:spcBef>
        <a:buSzPct val="100000"/>
        <a:buChar char="–"/>
        <a:defRPr>
          <a:latin typeface="Times New Roman"/>
          <a:ea typeface="Times New Roman"/>
          <a:cs typeface="Times New Roman"/>
          <a:sym typeface="Times New Roman"/>
        </a:defRPr>
      </a:lvl2pPr>
      <a:lvl3pPr marL="1171575" indent="-257175">
        <a:spcBef>
          <a:spcPts val="400"/>
        </a:spcBef>
        <a:buSzPct val="100000"/>
        <a:buChar char="•"/>
        <a:defRPr>
          <a:latin typeface="Times New Roman"/>
          <a:ea typeface="Times New Roman"/>
          <a:cs typeface="Times New Roman"/>
          <a:sym typeface="Times New Roman"/>
        </a:defRPr>
      </a:lvl3pPr>
      <a:lvl4pPr marL="1600200" indent="-228600">
        <a:spcBef>
          <a:spcPts val="400"/>
        </a:spcBef>
        <a:buSzPct val="100000"/>
        <a:buChar char="–"/>
        <a:defRPr>
          <a:latin typeface="Times New Roman"/>
          <a:ea typeface="Times New Roman"/>
          <a:cs typeface="Times New Roman"/>
          <a:sym typeface="Times New Roman"/>
        </a:defRPr>
      </a:lvl4pPr>
      <a:lvl5pPr marL="2057400" indent="-228600">
        <a:spcBef>
          <a:spcPts val="400"/>
        </a:spcBef>
        <a:buSzPct val="100000"/>
        <a:buChar char="»"/>
        <a:defRPr>
          <a:latin typeface="Times New Roman"/>
          <a:ea typeface="Times New Roman"/>
          <a:cs typeface="Times New Roman"/>
          <a:sym typeface="Times New Roman"/>
        </a:defRPr>
      </a:lvl5pPr>
      <a:lvl6pPr marL="2514600" indent="-228600">
        <a:spcBef>
          <a:spcPts val="400"/>
        </a:spcBef>
        <a:buSzPct val="100000"/>
        <a:buChar char="•"/>
        <a:defRPr>
          <a:latin typeface="Times New Roman"/>
          <a:ea typeface="Times New Roman"/>
          <a:cs typeface="Times New Roman"/>
          <a:sym typeface="Times New Roman"/>
        </a:defRPr>
      </a:lvl6pPr>
      <a:lvl7pPr marL="2971800" indent="-228600">
        <a:spcBef>
          <a:spcPts val="400"/>
        </a:spcBef>
        <a:buSzPct val="100000"/>
        <a:buChar char="•"/>
        <a:defRPr>
          <a:latin typeface="Times New Roman"/>
          <a:ea typeface="Times New Roman"/>
          <a:cs typeface="Times New Roman"/>
          <a:sym typeface="Times New Roman"/>
        </a:defRPr>
      </a:lvl7pPr>
      <a:lvl8pPr marL="3429000" indent="-228600">
        <a:spcBef>
          <a:spcPts val="400"/>
        </a:spcBef>
        <a:buSzPct val="100000"/>
        <a:buChar char="•"/>
        <a:defRPr>
          <a:latin typeface="Times New Roman"/>
          <a:ea typeface="Times New Roman"/>
          <a:cs typeface="Times New Roman"/>
          <a:sym typeface="Times New Roman"/>
        </a:defRPr>
      </a:lvl8pPr>
      <a:lvl9pPr marL="3886200" indent="-228600">
        <a:spcBef>
          <a:spcPts val="400"/>
        </a:spcBef>
        <a:buSzPct val="100000"/>
        <a:buChar char="•"/>
        <a:defRPr>
          <a:latin typeface="Times New Roman"/>
          <a:ea typeface="Times New Roman"/>
          <a:cs typeface="Times New Roman"/>
          <a:sym typeface="Times New Roman"/>
        </a:defRPr>
      </a:lvl9pPr>
    </p:bodyStyle>
    <p:otherStyle>
      <a:lvl1pPr algn="r">
        <a:defRPr sz="1400">
          <a:solidFill>
            <a:schemeClr val="tx1"/>
          </a:solidFill>
          <a:latin typeface="+mn-lt"/>
          <a:ea typeface="+mn-ea"/>
          <a:cs typeface="+mn-cs"/>
          <a:sym typeface="Times New Roman"/>
        </a:defRPr>
      </a:lvl1pPr>
      <a:lvl2pPr indent="457200" algn="r">
        <a:defRPr sz="1400">
          <a:solidFill>
            <a:schemeClr val="tx1"/>
          </a:solidFill>
          <a:latin typeface="+mn-lt"/>
          <a:ea typeface="+mn-ea"/>
          <a:cs typeface="+mn-cs"/>
          <a:sym typeface="Times New Roman"/>
        </a:defRPr>
      </a:lvl2pPr>
      <a:lvl3pPr indent="914400" algn="r">
        <a:defRPr sz="1400">
          <a:solidFill>
            <a:schemeClr val="tx1"/>
          </a:solidFill>
          <a:latin typeface="+mn-lt"/>
          <a:ea typeface="+mn-ea"/>
          <a:cs typeface="+mn-cs"/>
          <a:sym typeface="Times New Roman"/>
        </a:defRPr>
      </a:lvl3pPr>
      <a:lvl4pPr indent="1371600" algn="r">
        <a:defRPr sz="1400">
          <a:solidFill>
            <a:schemeClr val="tx1"/>
          </a:solidFill>
          <a:latin typeface="+mn-lt"/>
          <a:ea typeface="+mn-ea"/>
          <a:cs typeface="+mn-cs"/>
          <a:sym typeface="Times New Roman"/>
        </a:defRPr>
      </a:lvl4pPr>
      <a:lvl5pPr indent="1828800" algn="r">
        <a:defRPr sz="1400">
          <a:solidFill>
            <a:schemeClr val="tx1"/>
          </a:solidFill>
          <a:latin typeface="+mn-lt"/>
          <a:ea typeface="+mn-ea"/>
          <a:cs typeface="+mn-cs"/>
          <a:sym typeface="Times New Roman"/>
        </a:defRPr>
      </a:lvl5pPr>
      <a:lvl6pPr algn="r">
        <a:defRPr sz="1400">
          <a:solidFill>
            <a:schemeClr val="tx1"/>
          </a:solidFill>
          <a:latin typeface="+mn-lt"/>
          <a:ea typeface="+mn-ea"/>
          <a:cs typeface="+mn-cs"/>
          <a:sym typeface="Times New Roman"/>
        </a:defRPr>
      </a:lvl6pPr>
      <a:lvl7pPr algn="r">
        <a:defRPr sz="1400">
          <a:solidFill>
            <a:schemeClr val="tx1"/>
          </a:solidFill>
          <a:latin typeface="+mn-lt"/>
          <a:ea typeface="+mn-ea"/>
          <a:cs typeface="+mn-cs"/>
          <a:sym typeface="Times New Roman"/>
        </a:defRPr>
      </a:lvl7pPr>
      <a:lvl8pPr algn="r">
        <a:defRPr sz="1400">
          <a:solidFill>
            <a:schemeClr val="tx1"/>
          </a:solidFill>
          <a:latin typeface="+mn-lt"/>
          <a:ea typeface="+mn-ea"/>
          <a:cs typeface="+mn-cs"/>
          <a:sym typeface="Times New Roman"/>
        </a:defRPr>
      </a:lvl8pPr>
      <a:lvl9pPr algn="r">
        <a:defRPr sz="1400">
          <a:solidFill>
            <a:schemeClr val="tx1"/>
          </a:solidFill>
          <a:latin typeface="+mn-lt"/>
          <a:ea typeface="+mn-ea"/>
          <a:cs typeface="+mn-cs"/>
          <a:sym typeface="Times New Roman"/>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hyperlink" Target="http://teach.ucf.edu/support/"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image" Target="../media/image29.jpg"/><Relationship Id="rId4" Type="http://schemas.openxmlformats.org/officeDocument/2006/relationships/image" Target="../media/image28.jpg"/></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hyperlink" Target="http://teach.ucf.edu/support/"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hyperlink" Target="mailto:issa.batarseh@ucf.edu" TargetMode="Externa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catalog.ucf.edu/search_advanced.php?cur_cat_oid=18&amp;ecpage=1&amp;cpage=1&amp;ppage=1&amp;pcpage=1&amp;spage=1&amp;tpage=1&amp;search_database=Search&amp;filter%5Bkeyword%5D=eel+3004c&amp;filter%5Bexact_match%5D=1&amp;filter%5B3%5D=1&amp;filter%5B31%5D=1#tt591" TargetMode="External"/><Relationship Id="rId3" Type="http://schemas.openxmlformats.org/officeDocument/2006/relationships/hyperlink" Target="https://catalog.ucf.edu/search_advanced.php?cur_cat_oid=18&amp;ecpage=1&amp;cpage=1&amp;ppage=1&amp;pcpage=1&amp;spage=1&amp;tpage=1&amp;search_database=Search&amp;filter%5Bkeyword%5D=eel+3004c&amp;filter%5Bexact_match%5D=1&amp;filter%5B3%5D=1&amp;filter%5B31%5D=1#tt6656" TargetMode="External"/><Relationship Id="rId7" Type="http://schemas.openxmlformats.org/officeDocument/2006/relationships/hyperlink" Target="https://catalog.ucf.edu/search_advanced.php?cur_cat_oid=18&amp;ecpage=1&amp;cpage=1&amp;ppage=1&amp;pcpage=1&amp;spage=1&amp;tpage=1&amp;search_database=Search&amp;filter%5Bkeyword%5D=eel+3004c&amp;filter%5Bexact_match%5D=1&amp;filter%5B3%5D=1&amp;filter%5B31%5D=1#tt6234" TargetMode="External"/><Relationship Id="rId2" Type="http://schemas.openxmlformats.org/officeDocument/2006/relationships/hyperlink" Target="mailto:chris.iannello@nasa.gov" TargetMode="External"/><Relationship Id="rId1" Type="http://schemas.openxmlformats.org/officeDocument/2006/relationships/slideLayout" Target="../slideLayouts/slideLayout3.xml"/><Relationship Id="rId6" Type="http://schemas.openxmlformats.org/officeDocument/2006/relationships/hyperlink" Target="https://catalog.ucf.edu/search_advanced.php?cur_cat_oid=18&amp;ecpage=1&amp;cpage=1&amp;ppage=1&amp;pcpage=1&amp;spage=1&amp;tpage=1&amp;search_database=Search&amp;filter%5Bkeyword%5D=eel+3004c&amp;filter%5Bexact_match%5D=1&amp;filter%5B3%5D=1&amp;filter%5B31%5D=1#tt7424" TargetMode="External"/><Relationship Id="rId5" Type="http://schemas.openxmlformats.org/officeDocument/2006/relationships/hyperlink" Target="https://catalog.ucf.edu/search_advanced.php?cur_cat_oid=18&amp;ecpage=1&amp;cpage=1&amp;ppage=1&amp;pcpage=1&amp;spage=1&amp;tpage=1&amp;search_database=Search&amp;filter%5Bkeyword%5D=eel+3004c&amp;filter%5Bexact_match%5D=1&amp;filter%5B3%5D=1&amp;filter%5B31%5D=1#tt6812" TargetMode="External"/><Relationship Id="rId4" Type="http://schemas.openxmlformats.org/officeDocument/2006/relationships/hyperlink" Target="https://catalog.ucf.edu/search_advanced.php?cur_cat_oid=18&amp;ecpage=1&amp;cpage=1&amp;ppage=1&amp;pcpage=1&amp;spage=1&amp;tpage=1&amp;search_database=Search&amp;filter%5Bkeyword%5D=eel+3004c&amp;filter%5Bexact_match%5D=1&amp;filter%5B3%5D=1&amp;filter%5B31%5D=1#tt7300"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33"/>
          <p:cNvSpPr>
            <a:spLocks noGrp="1"/>
          </p:cNvSpPr>
          <p:nvPr>
            <p:ph type="title"/>
          </p:nvPr>
        </p:nvSpPr>
        <p:spPr>
          <a:xfrm>
            <a:off x="685800" y="2895600"/>
            <a:ext cx="7696200" cy="3505200"/>
          </a:xfrm>
          <a:prstGeom prst="rect">
            <a:avLst/>
          </a:prstGeom>
        </p:spPr>
        <p:txBody>
          <a:bodyPr lIns="0" tIns="0" rIns="0" bIns="0">
            <a:normAutofit/>
          </a:bodyPr>
          <a:lstStyle/>
          <a:p>
            <a:pPr lvl="0">
              <a:defRPr sz="1800"/>
            </a:pPr>
            <a:r>
              <a:rPr lang="en-US" sz="2800" dirty="0">
                <a:effectLst>
                  <a:outerShdw blurRad="12700" dist="25400" dir="2700000" rotWithShape="0">
                    <a:srgbClr val="DDDDDD"/>
                  </a:outerShdw>
                </a:effectLst>
                <a:latin typeface="Times New Roman Bold"/>
                <a:ea typeface="Times New Roman Bold"/>
                <a:cs typeface="Times New Roman Bold"/>
                <a:sym typeface="Times New Roman Bold"/>
              </a:rPr>
              <a:t>EEL 3004 </a:t>
            </a:r>
            <a:r>
              <a:rPr lang="en-US" sz="2800" b="1" dirty="0"/>
              <a:t>Linear Circuits</a:t>
            </a:r>
            <a:br>
              <a:rPr lang="en-US" sz="2800" dirty="0">
                <a:effectLst>
                  <a:outerShdw blurRad="12700" dist="25400" dir="2700000" rotWithShape="0">
                    <a:srgbClr val="DDDDDD"/>
                  </a:outerShdw>
                </a:effectLst>
                <a:latin typeface="Times New Roman Bold"/>
                <a:cs typeface="Times New Roman Bold"/>
              </a:rPr>
            </a:br>
            <a:br>
              <a:rPr sz="2800" dirty="0">
                <a:effectLst>
                  <a:outerShdw blurRad="12700" dist="25400" dir="2700000" rotWithShape="0">
                    <a:srgbClr val="DDDDDD"/>
                  </a:outerShdw>
                </a:effectLst>
                <a:latin typeface="Times New Roman Bold"/>
                <a:ea typeface="Times New Roman Bold"/>
                <a:cs typeface="Times New Roman Bold"/>
                <a:sym typeface="Times New Roman Bold"/>
              </a:rPr>
            </a:br>
            <a:r>
              <a:rPr lang="en-US" sz="2800" dirty="0">
                <a:effectLst>
                  <a:outerShdw blurRad="12700" dist="25400" dir="2700000" rotWithShape="0">
                    <a:srgbClr val="DDDDDD"/>
                  </a:outerShdw>
                </a:effectLst>
                <a:latin typeface="Times New Roman Bold"/>
                <a:ea typeface="Times New Roman Bold"/>
                <a:cs typeface="Times New Roman Bold"/>
                <a:sym typeface="Times New Roman Bold"/>
              </a:rPr>
              <a:t> Lecture #1A </a:t>
            </a:r>
            <a:br>
              <a:rPr lang="en-US" sz="2800" dirty="0">
                <a:effectLst>
                  <a:outerShdw blurRad="12700" dist="25400" dir="2700000" rotWithShape="0">
                    <a:srgbClr val="DDDDDD"/>
                  </a:outerShdw>
                </a:effectLst>
                <a:latin typeface="Times New Roman Bold"/>
                <a:ea typeface="Times New Roman Bold"/>
                <a:cs typeface="Times New Roman Bold"/>
                <a:sym typeface="Times New Roman Bold"/>
              </a:rPr>
            </a:br>
            <a:br>
              <a:rPr lang="en-US" sz="2800" dirty="0">
                <a:effectLst>
                  <a:outerShdw blurRad="12700" dist="25400" dir="2700000" rotWithShape="0">
                    <a:srgbClr val="DDDDDD"/>
                  </a:outerShdw>
                </a:effectLst>
                <a:latin typeface="Times New Roman Bold"/>
                <a:ea typeface="Times New Roman Bold"/>
                <a:cs typeface="Times New Roman Bold"/>
                <a:sym typeface="Times New Roman Bold"/>
              </a:rPr>
            </a:br>
            <a:r>
              <a:rPr lang="en-US" sz="2800" i="1" dirty="0">
                <a:solidFill>
                  <a:srgbClr val="FF0000"/>
                </a:solidFill>
                <a:effectLst>
                  <a:outerShdw blurRad="12700" dist="25400" dir="2700000" rotWithShape="0">
                    <a:srgbClr val="DDDDDD"/>
                  </a:outerShdw>
                </a:effectLst>
                <a:latin typeface="Times New Roman Bold"/>
                <a:ea typeface="Times New Roman Bold"/>
                <a:cs typeface="Times New Roman Bold"/>
                <a:sym typeface="Times New Roman Bold"/>
              </a:rPr>
              <a:t>Overview</a:t>
            </a:r>
            <a:br>
              <a:rPr lang="en-US" sz="2800" i="1" dirty="0">
                <a:solidFill>
                  <a:srgbClr val="FF0000"/>
                </a:solidFill>
                <a:effectLst>
                  <a:outerShdw blurRad="12700" dist="25400" dir="2700000" rotWithShape="0">
                    <a:srgbClr val="DDDDDD"/>
                  </a:outerShdw>
                </a:effectLst>
                <a:latin typeface="Times New Roman Bold"/>
                <a:ea typeface="Times New Roman Bold"/>
                <a:cs typeface="Times New Roman Bold"/>
                <a:sym typeface="Times New Roman Bold"/>
              </a:rPr>
            </a:br>
            <a:r>
              <a:rPr lang="en-US" sz="2800" i="1" dirty="0">
                <a:solidFill>
                  <a:srgbClr val="FF0000"/>
                </a:solidFill>
                <a:effectLst>
                  <a:outerShdw blurRad="12700" dist="25400" dir="2700000" rotWithShape="0">
                    <a:srgbClr val="DDDDDD"/>
                  </a:outerShdw>
                </a:effectLst>
                <a:latin typeface="Times New Roman Bold"/>
                <a:ea typeface="Times New Roman Bold"/>
                <a:cs typeface="Times New Roman Bold"/>
                <a:sym typeface="Times New Roman Bold"/>
              </a:rPr>
              <a:t>Course and Introductory Concepts</a:t>
            </a:r>
            <a:endParaRPr i="1" dirty="0">
              <a:solidFill>
                <a:srgbClr val="FF0000"/>
              </a:solidFill>
              <a:effectLst>
                <a:outerShdw blurRad="12700" dist="25400" dir="2700000" rotWithShape="0">
                  <a:srgbClr val="DDDDDD"/>
                </a:outerShdw>
              </a:effectLst>
            </a:endParaRPr>
          </a:p>
          <a:p>
            <a:pPr lvl="0">
              <a:defRPr sz="1800"/>
            </a:pPr>
            <a:br>
              <a:rPr sz="1600" dirty="0">
                <a:effectLst>
                  <a:outerShdw blurRad="12700" dist="25400" dir="2700000" rotWithShape="0">
                    <a:srgbClr val="DDDDDD"/>
                  </a:outerShdw>
                </a:effectLst>
              </a:rPr>
            </a:br>
            <a:endParaRPr sz="1600" dirty="0">
              <a:effectLst>
                <a:outerShdw blurRad="12700" dist="25400" dir="2700000" rotWithShape="0">
                  <a:srgbClr val="DDDDDD"/>
                </a:outerShdw>
              </a:effectLst>
            </a:endParaRPr>
          </a:p>
        </p:txBody>
      </p:sp>
      <p:pic>
        <p:nvPicPr>
          <p:cNvPr id="34" name="image.png"/>
          <p:cNvPicPr/>
          <p:nvPr/>
        </p:nvPicPr>
        <p:blipFill>
          <a:blip r:embed="rId2"/>
          <a:stretch>
            <a:fillRect/>
          </a:stretch>
        </p:blipFill>
        <p:spPr>
          <a:xfrm>
            <a:off x="2819400" y="685800"/>
            <a:ext cx="2857500" cy="17526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latin typeface="Times New Roman Bold"/>
                <a:ea typeface="Times New Roman Bold"/>
                <a:cs typeface="Times New Roman Bold"/>
              </a:rPr>
              <a:t>Syllabus</a:t>
            </a:r>
          </a:p>
        </p:txBody>
      </p:sp>
      <p:sp>
        <p:nvSpPr>
          <p:cNvPr id="8" name="Rectangle 7">
            <a:extLst>
              <a:ext uri="{FF2B5EF4-FFF2-40B4-BE49-F238E27FC236}">
                <a16:creationId xmlns:a16="http://schemas.microsoft.com/office/drawing/2014/main" id="{C46F57A0-9B59-4B49-A78D-77C3D1F4BE0F}"/>
              </a:ext>
            </a:extLst>
          </p:cNvPr>
          <p:cNvSpPr/>
          <p:nvPr/>
        </p:nvSpPr>
        <p:spPr>
          <a:xfrm>
            <a:off x="3480618" y="912167"/>
            <a:ext cx="2030364" cy="461665"/>
          </a:xfrm>
          <a:prstGeom prst="rect">
            <a:avLst/>
          </a:prstGeom>
        </p:spPr>
        <p:txBody>
          <a:bodyPr wrap="none">
            <a:spAutoFit/>
          </a:bodyPr>
          <a:lstStyle/>
          <a:p>
            <a:pPr algn="l" rtl="0"/>
            <a:r>
              <a:rPr lang="en-US" b="1" spc="-1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Grading Scale</a:t>
            </a:r>
            <a:endParaRPr lang="en-US" dirty="0">
              <a:solidFill>
                <a:srgbClr val="FF0000"/>
              </a:solidFill>
            </a:endParaRPr>
          </a:p>
        </p:txBody>
      </p:sp>
      <p:pic>
        <p:nvPicPr>
          <p:cNvPr id="7" name="Picture 6" descr="Table&#10;&#10;Description automatically generated">
            <a:extLst>
              <a:ext uri="{FF2B5EF4-FFF2-40B4-BE49-F238E27FC236}">
                <a16:creationId xmlns:a16="http://schemas.microsoft.com/office/drawing/2014/main" id="{8EA570CF-7E2C-864C-9099-2F18204442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69574"/>
            <a:ext cx="9144000" cy="3518852"/>
          </a:xfrm>
          <a:prstGeom prst="rect">
            <a:avLst/>
          </a:prstGeom>
        </p:spPr>
      </p:pic>
      <p:sp>
        <p:nvSpPr>
          <p:cNvPr id="9" name="Rectangle 8">
            <a:extLst>
              <a:ext uri="{FF2B5EF4-FFF2-40B4-BE49-F238E27FC236}">
                <a16:creationId xmlns:a16="http://schemas.microsoft.com/office/drawing/2014/main" id="{E1E281B7-9C30-8E49-BCDA-88954DF0855E}"/>
              </a:ext>
            </a:extLst>
          </p:cNvPr>
          <p:cNvSpPr/>
          <p:nvPr/>
        </p:nvSpPr>
        <p:spPr>
          <a:xfrm>
            <a:off x="450112" y="5484168"/>
            <a:ext cx="7582609" cy="461665"/>
          </a:xfrm>
          <a:prstGeom prst="rect">
            <a:avLst/>
          </a:prstGeom>
        </p:spPr>
        <p:txBody>
          <a:bodyPr wrap="square">
            <a:spAutoFit/>
          </a:bodyPr>
          <a:lstStyle/>
          <a:p>
            <a:pPr marL="0" indent="0">
              <a:buNone/>
            </a:pPr>
            <a:r>
              <a:rPr lang="en-US" dirty="0">
                <a:solidFill>
                  <a:schemeClr val="accent2">
                    <a:lumMod val="75000"/>
                  </a:schemeClr>
                </a:solidFill>
              </a:rPr>
              <a:t>Grading scale will</a:t>
            </a:r>
            <a:r>
              <a:rPr lang="en-US" u="sng" dirty="0">
                <a:solidFill>
                  <a:schemeClr val="accent2">
                    <a:lumMod val="75000"/>
                  </a:schemeClr>
                </a:solidFill>
              </a:rPr>
              <a:t> only </a:t>
            </a:r>
            <a:r>
              <a:rPr lang="en-US" dirty="0">
                <a:solidFill>
                  <a:schemeClr val="accent2">
                    <a:lumMod val="75000"/>
                  </a:schemeClr>
                </a:solidFill>
              </a:rPr>
              <a:t>include: A, A-, B+, B, B-, C, D, F</a:t>
            </a:r>
          </a:p>
        </p:txBody>
      </p:sp>
    </p:spTree>
    <p:extLst>
      <p:ext uri="{BB962C8B-B14F-4D97-AF65-F5344CB8AC3E}">
        <p14:creationId xmlns:p14="http://schemas.microsoft.com/office/powerpoint/2010/main" val="158751629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latin typeface="Times New Roman Bold"/>
                <a:ea typeface="Times New Roman Bold"/>
                <a:cs typeface="Times New Roman Bold"/>
              </a:rPr>
              <a:t>Syllabus - </a:t>
            </a:r>
            <a:r>
              <a:rPr lang="en-US" sz="3200" b="1" dirty="0"/>
              <a:t>Course Policies</a:t>
            </a:r>
            <a:endParaRPr lang="en-US" sz="3200" b="1" dirty="0">
              <a:latin typeface="Times New Roman Bold"/>
              <a:ea typeface="Times New Roman Bold"/>
              <a:cs typeface="Times New Roman Bold"/>
            </a:endParaRPr>
          </a:p>
        </p:txBody>
      </p:sp>
      <p:pic>
        <p:nvPicPr>
          <p:cNvPr id="7" name="Picture 6" descr="Text&#10;&#10;Description automatically generated">
            <a:extLst>
              <a:ext uri="{FF2B5EF4-FFF2-40B4-BE49-F238E27FC236}">
                <a16:creationId xmlns:a16="http://schemas.microsoft.com/office/drawing/2014/main" id="{9AFE7976-A621-D54C-80B6-8898018ADD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26" y="1143000"/>
            <a:ext cx="9037674" cy="3211926"/>
          </a:xfrm>
          <a:prstGeom prst="rect">
            <a:avLst/>
          </a:prstGeom>
        </p:spPr>
      </p:pic>
      <p:pic>
        <p:nvPicPr>
          <p:cNvPr id="9" name="Picture 8" descr="Text&#10;&#10;Description automatically generated">
            <a:extLst>
              <a:ext uri="{FF2B5EF4-FFF2-40B4-BE49-F238E27FC236}">
                <a16:creationId xmlns:a16="http://schemas.microsoft.com/office/drawing/2014/main" id="{A37D1AD8-1D22-174B-8693-FD9662D953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20007"/>
            <a:ext cx="9144000" cy="1713539"/>
          </a:xfrm>
          <a:prstGeom prst="rect">
            <a:avLst/>
          </a:prstGeom>
        </p:spPr>
      </p:pic>
    </p:spTree>
    <p:extLst>
      <p:ext uri="{BB962C8B-B14F-4D97-AF65-F5344CB8AC3E}">
        <p14:creationId xmlns:p14="http://schemas.microsoft.com/office/powerpoint/2010/main" val="326172392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latin typeface="Times New Roman Bold"/>
                <a:ea typeface="Times New Roman Bold"/>
                <a:cs typeface="Times New Roman Bold"/>
              </a:rPr>
              <a:t>Syllabus - </a:t>
            </a:r>
            <a:r>
              <a:rPr lang="en-US" sz="3200" b="1" dirty="0"/>
              <a:t>Course Policies</a:t>
            </a:r>
            <a:endParaRPr lang="en-US" sz="3200" b="1" dirty="0">
              <a:latin typeface="Times New Roman Bold"/>
              <a:ea typeface="Times New Roman Bold"/>
              <a:cs typeface="Times New Roman Bold"/>
            </a:endParaRPr>
          </a:p>
        </p:txBody>
      </p:sp>
      <p:pic>
        <p:nvPicPr>
          <p:cNvPr id="7" name="Picture 6" descr="Text&#10;&#10;Description automatically generated">
            <a:extLst>
              <a:ext uri="{FF2B5EF4-FFF2-40B4-BE49-F238E27FC236}">
                <a16:creationId xmlns:a16="http://schemas.microsoft.com/office/drawing/2014/main" id="{968FF5E2-4D29-6143-960D-DCF4C98A68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282" y="1143000"/>
            <a:ext cx="8516679" cy="5797369"/>
          </a:xfrm>
          <a:prstGeom prst="rect">
            <a:avLst/>
          </a:prstGeom>
        </p:spPr>
      </p:pic>
    </p:spTree>
    <p:extLst>
      <p:ext uri="{BB962C8B-B14F-4D97-AF65-F5344CB8AC3E}">
        <p14:creationId xmlns:p14="http://schemas.microsoft.com/office/powerpoint/2010/main" val="113719987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EB27D-74DA-A942-BD10-1B6C88318385}"/>
              </a:ext>
            </a:extLst>
          </p:cNvPr>
          <p:cNvSpPr>
            <a:spLocks noGrp="1"/>
          </p:cNvSpPr>
          <p:nvPr>
            <p:ph type="title"/>
          </p:nvPr>
        </p:nvSpPr>
        <p:spPr/>
        <p:txBody>
          <a:bodyPr/>
          <a:lstStyle/>
          <a:p>
            <a:r>
              <a:rPr lang="en-US" b="1" dirty="0">
                <a:latin typeface="Times New Roman Bold"/>
                <a:ea typeface="Times New Roman Bold"/>
                <a:cs typeface="Times New Roman Bold"/>
              </a:rPr>
              <a:t>Syllabus - </a:t>
            </a:r>
            <a:r>
              <a:rPr lang="en-US" b="1" dirty="0"/>
              <a:t>Course Policies</a:t>
            </a:r>
            <a:endParaRPr lang="en-US" dirty="0"/>
          </a:p>
        </p:txBody>
      </p:sp>
      <p:sp>
        <p:nvSpPr>
          <p:cNvPr id="4" name="TextBox 3">
            <a:extLst>
              <a:ext uri="{FF2B5EF4-FFF2-40B4-BE49-F238E27FC236}">
                <a16:creationId xmlns:a16="http://schemas.microsoft.com/office/drawing/2014/main" id="{975F7559-DE56-D573-13FB-706033D1F140}"/>
              </a:ext>
            </a:extLst>
          </p:cNvPr>
          <p:cNvSpPr txBox="1"/>
          <p:nvPr/>
        </p:nvSpPr>
        <p:spPr>
          <a:xfrm>
            <a:off x="715926" y="1394264"/>
            <a:ext cx="7407349" cy="436401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marL="457200" marR="0" algn="just">
              <a:lnSpc>
                <a:spcPct val="115000"/>
              </a:lnSpc>
              <a:spcBef>
                <a:spcPts val="0"/>
              </a:spcBef>
              <a:spcAft>
                <a:spcPts val="0"/>
              </a:spcAft>
            </a:pPr>
            <a:r>
              <a:rPr lang="en-US" sz="1600" b="1" dirty="0">
                <a:effectLst/>
                <a:latin typeface="Calibri" panose="020F0502020204030204" pitchFamily="34" charset="0"/>
                <a:ea typeface="Times New Roman" panose="02020603050405020304" pitchFamily="18" charset="0"/>
                <a:cs typeface="Times New Roman" panose="02020603050405020304" pitchFamily="18" charset="0"/>
              </a:rPr>
              <a:t>Class Attendance</a:t>
            </a:r>
            <a:endParaRPr lang="en-US" sz="1200" dirty="0">
              <a:effectLst/>
              <a:latin typeface="Courier" panose="02070309020205020404" pitchFamily="49" charset="0"/>
              <a:ea typeface="Times New Roman" panose="02020603050405020304" pitchFamily="18" charset="0"/>
              <a:cs typeface="Times New Roman" panose="02020603050405020304" pitchFamily="18" charset="0"/>
            </a:endParaRPr>
          </a:p>
          <a:p>
            <a:pPr marL="342900" marR="0" lvl="0" indent="-342900" algn="just" fontAlgn="base" hangingPunct="0">
              <a:lnSpc>
                <a:spcPct val="115000"/>
              </a:lnSpc>
              <a:spcBef>
                <a:spcPts val="0"/>
              </a:spcBef>
              <a:spcAft>
                <a:spcPts val="0"/>
              </a:spcAft>
              <a:buFont typeface="+mj-lt"/>
              <a:buAutoNum type="arabicPeriod"/>
            </a:pPr>
            <a:r>
              <a:rPr lang="en-US" sz="1600" b="1" dirty="0">
                <a:effectLst/>
                <a:latin typeface="Calibri" panose="020F0502020204030204" pitchFamily="34" charset="0"/>
                <a:ea typeface="Times New Roman" panose="02020603050405020304" pitchFamily="18" charset="0"/>
                <a:cs typeface="Times New Roman" panose="02020603050405020304" pitchFamily="18" charset="0"/>
              </a:rPr>
              <a:t>All students are encouraged to attend all lectures in person at the regular class meeting time.</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200" dirty="0">
              <a:effectLst/>
              <a:latin typeface="Courier" panose="02070309020205020404" pitchFamily="49" charset="0"/>
              <a:ea typeface="Times New Roman" panose="02020603050405020304" pitchFamily="18" charset="0"/>
              <a:cs typeface="Times New Roman" panose="02020603050405020304" pitchFamily="18" charset="0"/>
            </a:endParaRPr>
          </a:p>
          <a:p>
            <a:pPr marL="685800" marR="0" algn="just">
              <a:lnSpc>
                <a:spcPct val="115000"/>
              </a:lnSpc>
              <a:spcBef>
                <a:spcPts val="0"/>
              </a:spcBef>
              <a:spcAft>
                <a:spcPts val="0"/>
              </a:spcAft>
            </a:pP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200" dirty="0">
              <a:effectLst/>
              <a:latin typeface="Courier" panose="02070309020205020404" pitchFamily="49" charset="0"/>
              <a:ea typeface="Times New Roman" panose="02020603050405020304" pitchFamily="18" charset="0"/>
              <a:cs typeface="Times New Roman" panose="02020603050405020304" pitchFamily="18" charset="0"/>
            </a:endParaRPr>
          </a:p>
          <a:p>
            <a:pPr marL="457200" marR="0" algn="just">
              <a:lnSpc>
                <a:spcPct val="115000"/>
              </a:lnSpc>
              <a:spcBef>
                <a:spcPts val="0"/>
              </a:spcBef>
              <a:spcAft>
                <a:spcPts val="0"/>
              </a:spcAft>
            </a:pPr>
            <a:r>
              <a:rPr lang="en-US" sz="1600" b="1" dirty="0">
                <a:effectLst/>
                <a:latin typeface="Calibri" panose="020F0502020204030204" pitchFamily="34" charset="0"/>
                <a:ea typeface="Times New Roman" panose="02020603050405020304" pitchFamily="18" charset="0"/>
                <a:cs typeface="Times New Roman" panose="02020603050405020304" pitchFamily="18" charset="0"/>
              </a:rPr>
              <a:t>Discussion Sessions</a:t>
            </a:r>
            <a:endParaRPr lang="en-US" sz="1200" dirty="0">
              <a:effectLst/>
              <a:latin typeface="Courier" panose="02070309020205020404" pitchFamily="49" charset="0"/>
              <a:ea typeface="Times New Roman" panose="02020603050405020304" pitchFamily="18" charset="0"/>
              <a:cs typeface="Times New Roman" panose="02020603050405020304" pitchFamily="18" charset="0"/>
            </a:endParaRPr>
          </a:p>
          <a:p>
            <a:pPr marL="342900" marR="0" lvl="0" indent="-342900" algn="just" fontAlgn="base" hangingPunct="0">
              <a:lnSpc>
                <a:spcPct val="115000"/>
              </a:lnSpc>
              <a:spcBef>
                <a:spcPts val="0"/>
              </a:spcBef>
              <a:spcAft>
                <a:spcPts val="0"/>
              </a:spcAft>
              <a:buFont typeface="+mj-lt"/>
              <a:buAutoNum type="arabicPeriod"/>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 discussion sessions will begin in the 2nd week of classes. All discussion sessions are conducted in person by your teaching assistant (TA).</a:t>
            </a:r>
            <a:endParaRPr lang="en-US" sz="1200" dirty="0">
              <a:effectLst/>
              <a:latin typeface="Courier" panose="02070309020205020404" pitchFamily="49" charset="0"/>
              <a:ea typeface="Times New Roman" panose="02020603050405020304" pitchFamily="18" charset="0"/>
              <a:cs typeface="Times New Roman" panose="02020603050405020304" pitchFamily="18" charset="0"/>
            </a:endParaRPr>
          </a:p>
          <a:p>
            <a:pPr marL="342900" marR="0" lvl="0" indent="-342900" algn="just" fontAlgn="base" hangingPunct="0">
              <a:lnSpc>
                <a:spcPct val="115000"/>
              </a:lnSpc>
              <a:spcBef>
                <a:spcPts val="0"/>
              </a:spcBef>
              <a:spcAft>
                <a:spcPts val="0"/>
              </a:spcAft>
              <a:buFont typeface="+mj-lt"/>
              <a:buAutoNum type="arabicPeriod"/>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You will earn up to 5% point depending on your attending and participating in the discussion sessions. Please see the Discussion instructor for the attendance requirements. Failure to meet the attendance requirement will earn you zero point.</a:t>
            </a:r>
            <a:endParaRPr lang="en-US" sz="1200" dirty="0">
              <a:effectLst/>
              <a:latin typeface="Courier" panose="02070309020205020404" pitchFamily="49" charset="0"/>
              <a:ea typeface="Times New Roman" panose="02020603050405020304" pitchFamily="18" charset="0"/>
              <a:cs typeface="Times New Roman" panose="02020603050405020304" pitchFamily="18" charset="0"/>
            </a:endParaRPr>
          </a:p>
          <a:p>
            <a:pPr marL="342900" marR="0" lvl="0" indent="-342900" algn="just" fontAlgn="base" hangingPunct="0">
              <a:lnSpc>
                <a:spcPct val="115000"/>
              </a:lnSpc>
              <a:spcBef>
                <a:spcPts val="0"/>
              </a:spcBef>
              <a:spcAft>
                <a:spcPts val="0"/>
              </a:spcAft>
              <a:buFont typeface="+mj-lt"/>
              <a:buAutoNum type="arabicPeriod"/>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To meet the attendance requirement for each discussion session, you are required to attempt a the selected problems.  </a:t>
            </a:r>
            <a:endParaRPr lang="en-US" sz="1200" dirty="0">
              <a:effectLst/>
              <a:latin typeface="Courier" panose="02070309020205020404" pitchFamily="49"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216218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latin typeface="Times New Roman Bold"/>
                <a:ea typeface="Times New Roman Bold"/>
                <a:cs typeface="Times New Roman Bold"/>
              </a:rPr>
              <a:t>Syllabus - </a:t>
            </a:r>
            <a:r>
              <a:rPr lang="en-US" sz="3200" b="1" dirty="0"/>
              <a:t>Course Policies</a:t>
            </a:r>
            <a:endParaRPr lang="en-US" sz="3200" b="1" dirty="0">
              <a:latin typeface="Times New Roman Bold"/>
              <a:ea typeface="Times New Roman Bold"/>
              <a:cs typeface="Times New Roman Bold"/>
            </a:endParaRPr>
          </a:p>
        </p:txBody>
      </p:sp>
      <p:sp>
        <p:nvSpPr>
          <p:cNvPr id="3" name="Text Placeholder 2"/>
          <p:cNvSpPr>
            <a:spLocks noGrp="1"/>
          </p:cNvSpPr>
          <p:nvPr>
            <p:ph type="body" idx="1"/>
          </p:nvPr>
        </p:nvSpPr>
        <p:spPr>
          <a:xfrm>
            <a:off x="685800" y="1403499"/>
            <a:ext cx="7772400" cy="3083442"/>
          </a:xfrm>
        </p:spPr>
        <p:txBody>
          <a:bodyPr/>
          <a:lstStyle/>
          <a:p>
            <a:pPr marL="0" indent="0">
              <a:buNone/>
            </a:pPr>
            <a:r>
              <a:rPr lang="en-US" b="1" dirty="0"/>
              <a:t>Student Academic Activities:</a:t>
            </a:r>
          </a:p>
          <a:p>
            <a:pPr marL="0" indent="0">
              <a:buNone/>
            </a:pPr>
            <a:r>
              <a:rPr lang="en-US" dirty="0"/>
              <a:t>All faculty members are required to document students' academic activity at the beginning of each course. In order to document that you began this course, </a:t>
            </a:r>
            <a:r>
              <a:rPr lang="en-US" dirty="0">
                <a:solidFill>
                  <a:srgbClr val="FF0000"/>
                </a:solidFill>
                <a:highlight>
                  <a:srgbClr val="FFFF00"/>
                </a:highlight>
              </a:rPr>
              <a:t>you must attend the first week and sign the attendance sheet.</a:t>
            </a:r>
            <a:r>
              <a:rPr lang="en-US" dirty="0"/>
              <a:t> This academic assignment (signing attendance sheet) </a:t>
            </a:r>
            <a:r>
              <a:rPr lang="en-US" b="1" dirty="0">
                <a:solidFill>
                  <a:srgbClr val="FF0000"/>
                </a:solidFill>
              </a:rPr>
              <a:t>must be done no later than the first Friday of the semester. </a:t>
            </a:r>
            <a:r>
              <a:rPr lang="en-US" dirty="0"/>
              <a:t>Failure to do so will result in a delay in the disbursement of your financial aid.</a:t>
            </a:r>
          </a:p>
          <a:p>
            <a:pPr marL="0" indent="0">
              <a:buNone/>
            </a:pPr>
            <a:endParaRPr lang="en-US" dirty="0"/>
          </a:p>
          <a:p>
            <a:pPr marL="0" indent="0">
              <a:buNone/>
            </a:pPr>
            <a:r>
              <a:rPr lang="en-US" dirty="0"/>
              <a:t>For more info, please visit: </a:t>
            </a:r>
          </a:p>
          <a:p>
            <a:pPr marL="0" indent="0">
              <a:buNone/>
            </a:pPr>
            <a:r>
              <a:rPr lang="en-US" u="sng" dirty="0">
                <a:hlinkClick r:id="rId2"/>
              </a:rPr>
              <a:t>http://teach.ucf.edu/support/</a:t>
            </a:r>
            <a:r>
              <a:rPr lang="en-US" dirty="0"/>
              <a:t> 	</a:t>
            </a:r>
          </a:p>
        </p:txBody>
      </p:sp>
    </p:spTree>
    <p:extLst>
      <p:ext uri="{BB962C8B-B14F-4D97-AF65-F5344CB8AC3E}">
        <p14:creationId xmlns:p14="http://schemas.microsoft.com/office/powerpoint/2010/main" val="126847857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624483-172F-CF45-9ED1-BE1F7EE11BC7}"/>
              </a:ext>
            </a:extLst>
          </p:cNvPr>
          <p:cNvSpPr/>
          <p:nvPr/>
        </p:nvSpPr>
        <p:spPr>
          <a:xfrm>
            <a:off x="2370916" y="362358"/>
            <a:ext cx="4402167" cy="461665"/>
          </a:xfrm>
          <a:prstGeom prst="rect">
            <a:avLst/>
          </a:prstGeom>
        </p:spPr>
        <p:txBody>
          <a:bodyPr wrap="none">
            <a:spAutoFit/>
          </a:bodyPr>
          <a:lstStyle/>
          <a:p>
            <a:pPr marL="0" indent="0">
              <a:buNone/>
            </a:pPr>
            <a:r>
              <a:rPr lang="en-US" b="1" dirty="0"/>
              <a:t>Important Dates and Deadlines:</a:t>
            </a:r>
          </a:p>
        </p:txBody>
      </p:sp>
      <p:pic>
        <p:nvPicPr>
          <p:cNvPr id="3" name="Picture 2" descr="A white text with black text&#10;&#10;Description automatically generated">
            <a:extLst>
              <a:ext uri="{FF2B5EF4-FFF2-40B4-BE49-F238E27FC236}">
                <a16:creationId xmlns:a16="http://schemas.microsoft.com/office/drawing/2014/main" id="{DDF73AA7-3C5F-2CFC-714D-7A8D7B642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441" y="1536134"/>
            <a:ext cx="9004559" cy="2818750"/>
          </a:xfrm>
          <a:prstGeom prst="rect">
            <a:avLst/>
          </a:prstGeom>
        </p:spPr>
      </p:pic>
    </p:spTree>
    <p:extLst>
      <p:ext uri="{BB962C8B-B14F-4D97-AF65-F5344CB8AC3E}">
        <p14:creationId xmlns:p14="http://schemas.microsoft.com/office/powerpoint/2010/main" val="360386025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94" y="1219200"/>
            <a:ext cx="8229600" cy="628650"/>
          </a:xfrm>
        </p:spPr>
        <p:txBody>
          <a:bodyPr/>
          <a:lstStyle/>
          <a:p>
            <a:r>
              <a:rPr lang="en-US" sz="3600" b="1" dirty="0"/>
              <a:t>What is the field of Engineering?</a:t>
            </a:r>
            <a:r>
              <a:rPr lang="en-US" dirty="0"/>
              <a:t> </a:t>
            </a:r>
          </a:p>
        </p:txBody>
      </p:sp>
      <p:sp>
        <p:nvSpPr>
          <p:cNvPr id="3" name="Content Placeholder 2"/>
          <p:cNvSpPr>
            <a:spLocks noGrp="1"/>
          </p:cNvSpPr>
          <p:nvPr>
            <p:ph idx="1"/>
          </p:nvPr>
        </p:nvSpPr>
        <p:spPr>
          <a:xfrm>
            <a:off x="483394" y="2590800"/>
            <a:ext cx="8229600" cy="1676400"/>
          </a:xfrm>
        </p:spPr>
        <p:txBody>
          <a:bodyPr/>
          <a:lstStyle/>
          <a:p>
            <a:pPr marL="0" indent="0" algn="ctr">
              <a:buNone/>
            </a:pPr>
            <a:r>
              <a:rPr lang="en-US" sz="4000" b="1" i="1" dirty="0">
                <a:solidFill>
                  <a:srgbClr val="FF0000"/>
                </a:solidFill>
              </a:rPr>
              <a:t>Engineering is a profession that use </a:t>
            </a:r>
            <a:r>
              <a:rPr lang="en-US" sz="4000" b="1" i="1" u="sng" dirty="0">
                <a:solidFill>
                  <a:srgbClr val="FF0000"/>
                </a:solidFill>
              </a:rPr>
              <a:t>science</a:t>
            </a:r>
            <a:r>
              <a:rPr lang="en-US" sz="4000" b="1" i="1" dirty="0">
                <a:solidFill>
                  <a:srgbClr val="FF0000"/>
                </a:solidFill>
              </a:rPr>
              <a:t>, </a:t>
            </a:r>
            <a:r>
              <a:rPr lang="en-US" sz="4000" b="1" i="1" u="sng" dirty="0">
                <a:solidFill>
                  <a:srgbClr val="FF0000"/>
                </a:solidFill>
              </a:rPr>
              <a:t>technology</a:t>
            </a:r>
            <a:r>
              <a:rPr lang="en-US" sz="4000" b="1" i="1" dirty="0">
                <a:solidFill>
                  <a:srgbClr val="FF0000"/>
                </a:solidFill>
              </a:rPr>
              <a:t> and </a:t>
            </a:r>
            <a:r>
              <a:rPr lang="en-US" sz="4000" b="1" i="1" u="sng" dirty="0">
                <a:solidFill>
                  <a:srgbClr val="FF0000"/>
                </a:solidFill>
              </a:rPr>
              <a:t>math</a:t>
            </a:r>
            <a:r>
              <a:rPr lang="en-US" sz="4000" b="1" i="1" dirty="0">
                <a:solidFill>
                  <a:srgbClr val="FF0000"/>
                </a:solidFill>
              </a:rPr>
              <a:t> to solve problems. </a:t>
            </a:r>
          </a:p>
          <a:p>
            <a:pPr marL="0" indent="0">
              <a:buNone/>
            </a:pPr>
            <a:endParaRPr lang="en-US" sz="2000" b="1" i="1" dirty="0">
              <a:solidFill>
                <a:srgbClr val="FF0000"/>
              </a:solidFill>
            </a:endParaRPr>
          </a:p>
          <a:p>
            <a:pPr marL="0" indent="0">
              <a:buNone/>
            </a:pPr>
            <a:endParaRPr lang="en-US" sz="2000" dirty="0"/>
          </a:p>
          <a:p>
            <a:endParaRPr lang="en-US" sz="2000" dirty="0"/>
          </a:p>
          <a:p>
            <a:endParaRPr lang="en-US" sz="2000" dirty="0"/>
          </a:p>
          <a:p>
            <a:endParaRPr lang="en-US" sz="2000" dirty="0"/>
          </a:p>
          <a:p>
            <a:endParaRPr lang="en-US" sz="2400" dirty="0"/>
          </a:p>
        </p:txBody>
      </p:sp>
    </p:spTree>
    <p:extLst>
      <p:ext uri="{BB962C8B-B14F-4D97-AF65-F5344CB8AC3E}">
        <p14:creationId xmlns:p14="http://schemas.microsoft.com/office/powerpoint/2010/main" val="2430092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73B7525-B837-CE45-B4E2-5D6411EBFF0B}"/>
              </a:ext>
            </a:extLst>
          </p:cNvPr>
          <p:cNvSpPr txBox="1"/>
          <p:nvPr/>
        </p:nvSpPr>
        <p:spPr>
          <a:xfrm>
            <a:off x="145681" y="1588740"/>
            <a:ext cx="3591432" cy="461665"/>
          </a:xfrm>
          <a:prstGeom prst="rect">
            <a:avLst/>
          </a:prstGeom>
          <a:noFill/>
        </p:spPr>
        <p:txBody>
          <a:bodyPr wrap="square">
            <a:spAutoFit/>
          </a:bodyPr>
          <a:lstStyle/>
          <a:p>
            <a:r>
              <a:rPr lang="en-US" b="1" dirty="0">
                <a:solidFill>
                  <a:srgbClr val="DA5338"/>
                </a:solidFill>
              </a:rPr>
              <a:t>Possible Solutions:</a:t>
            </a:r>
          </a:p>
        </p:txBody>
      </p:sp>
      <p:sp>
        <p:nvSpPr>
          <p:cNvPr id="10" name="TextBox 9">
            <a:extLst>
              <a:ext uri="{FF2B5EF4-FFF2-40B4-BE49-F238E27FC236}">
                <a16:creationId xmlns:a16="http://schemas.microsoft.com/office/drawing/2014/main" id="{109A6111-8EA0-5045-B016-E3E5A1ED2915}"/>
              </a:ext>
            </a:extLst>
          </p:cNvPr>
          <p:cNvSpPr txBox="1"/>
          <p:nvPr/>
        </p:nvSpPr>
        <p:spPr>
          <a:xfrm>
            <a:off x="400410" y="1941718"/>
            <a:ext cx="2076133" cy="4154984"/>
          </a:xfrm>
          <a:prstGeom prst="rect">
            <a:avLst/>
          </a:prstGeom>
          <a:noFill/>
        </p:spPr>
        <p:txBody>
          <a:bodyPr wrap="square" rtlCol="0">
            <a:spAutoFit/>
          </a:bodyPr>
          <a:lstStyle/>
          <a:p>
            <a:pPr marL="285750" indent="-285750">
              <a:buFontTx/>
              <a:buChar char="-"/>
            </a:pPr>
            <a:r>
              <a:rPr lang="en-US" b="1" dirty="0">
                <a:solidFill>
                  <a:schemeClr val="tx1"/>
                </a:solidFill>
              </a:rPr>
              <a:t>Imagining</a:t>
            </a:r>
            <a:r>
              <a:rPr lang="en-US" b="1" dirty="0">
                <a:solidFill>
                  <a:schemeClr val="tx1"/>
                </a:solidFill>
                <a:sym typeface="Wingdings" pitchFamily="2" charset="2"/>
              </a:rPr>
              <a:t></a:t>
            </a:r>
            <a:endParaRPr lang="en-US" b="1" dirty="0">
              <a:solidFill>
                <a:schemeClr val="tx1"/>
              </a:solidFill>
            </a:endParaRPr>
          </a:p>
          <a:p>
            <a:pPr marL="285750" indent="-285750">
              <a:buFontTx/>
              <a:buChar char="-"/>
            </a:pPr>
            <a:r>
              <a:rPr lang="en-US" b="1" dirty="0">
                <a:solidFill>
                  <a:schemeClr val="tx1"/>
                </a:solidFill>
              </a:rPr>
              <a:t>Walking</a:t>
            </a:r>
          </a:p>
          <a:p>
            <a:pPr marL="285750" indent="-285750">
              <a:buFontTx/>
              <a:buChar char="-"/>
            </a:pPr>
            <a:r>
              <a:rPr lang="en-US" b="1" dirty="0">
                <a:solidFill>
                  <a:schemeClr val="tx1"/>
                </a:solidFill>
              </a:rPr>
              <a:t>Running</a:t>
            </a:r>
          </a:p>
          <a:p>
            <a:pPr marL="285750" indent="-285750">
              <a:buFontTx/>
              <a:buChar char="-"/>
            </a:pPr>
            <a:r>
              <a:rPr lang="en-US" b="1" dirty="0">
                <a:solidFill>
                  <a:schemeClr val="tx1"/>
                </a:solidFill>
              </a:rPr>
              <a:t>Horses</a:t>
            </a:r>
          </a:p>
          <a:p>
            <a:pPr marL="285750" indent="-285750">
              <a:buFontTx/>
              <a:buChar char="-"/>
            </a:pPr>
            <a:r>
              <a:rPr lang="en-US" b="1" dirty="0">
                <a:solidFill>
                  <a:schemeClr val="tx1"/>
                </a:solidFill>
              </a:rPr>
              <a:t>Boats</a:t>
            </a:r>
          </a:p>
          <a:p>
            <a:pPr marL="285750" indent="-285750">
              <a:buFontTx/>
              <a:buChar char="-"/>
            </a:pPr>
            <a:r>
              <a:rPr lang="en-US" b="1" dirty="0">
                <a:solidFill>
                  <a:schemeClr val="tx1"/>
                </a:solidFill>
              </a:rPr>
              <a:t>Trains</a:t>
            </a:r>
          </a:p>
          <a:p>
            <a:pPr marL="285750" indent="-285750">
              <a:buFontTx/>
              <a:buChar char="-"/>
            </a:pPr>
            <a:r>
              <a:rPr lang="en-US" b="1" dirty="0">
                <a:solidFill>
                  <a:schemeClr val="tx1"/>
                </a:solidFill>
              </a:rPr>
              <a:t>Cars</a:t>
            </a:r>
          </a:p>
          <a:p>
            <a:pPr marL="285750" indent="-285750">
              <a:buFontTx/>
              <a:buChar char="-"/>
            </a:pPr>
            <a:r>
              <a:rPr lang="en-US" b="1" dirty="0">
                <a:solidFill>
                  <a:schemeClr val="tx1"/>
                </a:solidFill>
              </a:rPr>
              <a:t>Busses</a:t>
            </a:r>
          </a:p>
          <a:p>
            <a:pPr marL="285750" indent="-285750">
              <a:buFontTx/>
              <a:buChar char="-"/>
            </a:pPr>
            <a:r>
              <a:rPr lang="en-US" b="1" dirty="0">
                <a:solidFill>
                  <a:schemeClr val="tx1"/>
                </a:solidFill>
              </a:rPr>
              <a:t>Planes</a:t>
            </a:r>
          </a:p>
          <a:p>
            <a:pPr marL="285750" indent="-285750">
              <a:buFontTx/>
              <a:buChar char="-"/>
            </a:pPr>
            <a:r>
              <a:rPr lang="en-US" b="1" dirty="0">
                <a:solidFill>
                  <a:schemeClr val="tx1"/>
                </a:solidFill>
              </a:rPr>
              <a:t>Rockets</a:t>
            </a:r>
          </a:p>
          <a:p>
            <a:pPr algn="ctr"/>
            <a:r>
              <a:rPr lang="en-US" b="1" dirty="0">
                <a:solidFill>
                  <a:schemeClr val="tx1"/>
                </a:solidFill>
              </a:rPr>
              <a:t> </a:t>
            </a:r>
          </a:p>
        </p:txBody>
      </p:sp>
      <p:sp>
        <p:nvSpPr>
          <p:cNvPr id="6" name="TextBox 5">
            <a:extLst>
              <a:ext uri="{FF2B5EF4-FFF2-40B4-BE49-F238E27FC236}">
                <a16:creationId xmlns:a16="http://schemas.microsoft.com/office/drawing/2014/main" id="{CBB535B9-7014-8341-A8F3-B5EB7EACC3FC}"/>
              </a:ext>
            </a:extLst>
          </p:cNvPr>
          <p:cNvSpPr txBox="1"/>
          <p:nvPr/>
        </p:nvSpPr>
        <p:spPr>
          <a:xfrm>
            <a:off x="1441081" y="267355"/>
            <a:ext cx="6636120" cy="523220"/>
          </a:xfrm>
          <a:prstGeom prst="rect">
            <a:avLst/>
          </a:prstGeom>
          <a:noFill/>
        </p:spPr>
        <p:txBody>
          <a:bodyPr wrap="square" rtlCol="0">
            <a:spAutoFit/>
          </a:bodyPr>
          <a:lstStyle/>
          <a:p>
            <a:pPr algn="ctr"/>
            <a:r>
              <a:rPr lang="en-US" sz="2800" b="1" dirty="0">
                <a:solidFill>
                  <a:srgbClr val="FF0000"/>
                </a:solidFill>
              </a:rPr>
              <a:t>Transportation</a:t>
            </a:r>
            <a:r>
              <a:rPr lang="en-US" b="1" dirty="0">
                <a:solidFill>
                  <a:srgbClr val="FF0000"/>
                </a:solidFill>
              </a:rPr>
              <a:t> </a:t>
            </a:r>
            <a:r>
              <a:rPr lang="en-US" sz="2800" b="1" dirty="0">
                <a:solidFill>
                  <a:srgbClr val="FF0000"/>
                </a:solidFill>
              </a:rPr>
              <a:t>Problem</a:t>
            </a:r>
          </a:p>
        </p:txBody>
      </p:sp>
      <p:sp>
        <p:nvSpPr>
          <p:cNvPr id="2" name="Right Arrow 1">
            <a:extLst>
              <a:ext uri="{FF2B5EF4-FFF2-40B4-BE49-F238E27FC236}">
                <a16:creationId xmlns:a16="http://schemas.microsoft.com/office/drawing/2014/main" id="{3BBF750D-056D-D6AB-2BE5-19B86246A59A}"/>
              </a:ext>
            </a:extLst>
          </p:cNvPr>
          <p:cNvSpPr/>
          <p:nvPr/>
        </p:nvSpPr>
        <p:spPr>
          <a:xfrm>
            <a:off x="1438476" y="4346327"/>
            <a:ext cx="521709" cy="152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A person driving a car&#10;&#10;Description automatically generated">
            <a:extLst>
              <a:ext uri="{FF2B5EF4-FFF2-40B4-BE49-F238E27FC236}">
                <a16:creationId xmlns:a16="http://schemas.microsoft.com/office/drawing/2014/main" id="{BD288E67-C6B2-975F-39DE-58B62D1A9C02}"/>
              </a:ext>
            </a:extLst>
          </p:cNvPr>
          <p:cNvPicPr>
            <a:picLocks noChangeAspect="1"/>
          </p:cNvPicPr>
          <p:nvPr/>
        </p:nvPicPr>
        <p:blipFill>
          <a:blip r:embed="rId2"/>
          <a:stretch>
            <a:fillRect/>
          </a:stretch>
        </p:blipFill>
        <p:spPr>
          <a:xfrm>
            <a:off x="7596759" y="3992480"/>
            <a:ext cx="1557333" cy="876000"/>
          </a:xfrm>
          <a:prstGeom prst="rect">
            <a:avLst/>
          </a:prstGeom>
        </p:spPr>
      </p:pic>
      <p:pic>
        <p:nvPicPr>
          <p:cNvPr id="11" name="Picture 10" descr="A close-up of a car&#10;&#10;Description automatically generated">
            <a:extLst>
              <a:ext uri="{FF2B5EF4-FFF2-40B4-BE49-F238E27FC236}">
                <a16:creationId xmlns:a16="http://schemas.microsoft.com/office/drawing/2014/main" id="{206A75D6-446F-62A8-EE5B-CC5D24FBBF23}"/>
              </a:ext>
            </a:extLst>
          </p:cNvPr>
          <p:cNvPicPr>
            <a:picLocks noChangeAspect="1"/>
          </p:cNvPicPr>
          <p:nvPr/>
        </p:nvPicPr>
        <p:blipFill>
          <a:blip r:embed="rId3"/>
          <a:stretch>
            <a:fillRect/>
          </a:stretch>
        </p:blipFill>
        <p:spPr>
          <a:xfrm>
            <a:off x="1957743" y="3976574"/>
            <a:ext cx="1150846" cy="891906"/>
          </a:xfrm>
          <a:prstGeom prst="rect">
            <a:avLst/>
          </a:prstGeom>
        </p:spPr>
      </p:pic>
      <p:pic>
        <p:nvPicPr>
          <p:cNvPr id="13" name="Picture 12" descr="A white car parked on the side of the road&#10;&#10;Description automatically generated">
            <a:extLst>
              <a:ext uri="{FF2B5EF4-FFF2-40B4-BE49-F238E27FC236}">
                <a16:creationId xmlns:a16="http://schemas.microsoft.com/office/drawing/2014/main" id="{D3ED9A75-5239-4D5F-F8CC-76798C10F0EE}"/>
              </a:ext>
            </a:extLst>
          </p:cNvPr>
          <p:cNvPicPr>
            <a:picLocks noChangeAspect="1"/>
          </p:cNvPicPr>
          <p:nvPr/>
        </p:nvPicPr>
        <p:blipFill>
          <a:blip r:embed="rId4"/>
          <a:stretch>
            <a:fillRect/>
          </a:stretch>
        </p:blipFill>
        <p:spPr>
          <a:xfrm>
            <a:off x="3097686" y="3992480"/>
            <a:ext cx="2551613" cy="860094"/>
          </a:xfrm>
          <a:prstGeom prst="rect">
            <a:avLst/>
          </a:prstGeom>
        </p:spPr>
      </p:pic>
      <p:pic>
        <p:nvPicPr>
          <p:cNvPr id="15" name="Picture 14" descr="A silver car on a road&#10;&#10;Description automatically generated">
            <a:extLst>
              <a:ext uri="{FF2B5EF4-FFF2-40B4-BE49-F238E27FC236}">
                <a16:creationId xmlns:a16="http://schemas.microsoft.com/office/drawing/2014/main" id="{9AC045E1-C50B-DB3A-683D-CFA63908DF25}"/>
              </a:ext>
            </a:extLst>
          </p:cNvPr>
          <p:cNvPicPr>
            <a:picLocks noChangeAspect="1"/>
          </p:cNvPicPr>
          <p:nvPr/>
        </p:nvPicPr>
        <p:blipFill>
          <a:blip r:embed="rId5"/>
          <a:stretch>
            <a:fillRect/>
          </a:stretch>
        </p:blipFill>
        <p:spPr>
          <a:xfrm>
            <a:off x="5637925" y="4019210"/>
            <a:ext cx="1958834" cy="833363"/>
          </a:xfrm>
          <a:prstGeom prst="rect">
            <a:avLst/>
          </a:prstGeom>
        </p:spPr>
      </p:pic>
      <p:sp>
        <p:nvSpPr>
          <p:cNvPr id="4" name="TextBox 3">
            <a:extLst>
              <a:ext uri="{FF2B5EF4-FFF2-40B4-BE49-F238E27FC236}">
                <a16:creationId xmlns:a16="http://schemas.microsoft.com/office/drawing/2014/main" id="{F18D02A8-90BF-2A15-5F21-D969D443557D}"/>
              </a:ext>
            </a:extLst>
          </p:cNvPr>
          <p:cNvSpPr txBox="1"/>
          <p:nvPr/>
        </p:nvSpPr>
        <p:spPr>
          <a:xfrm>
            <a:off x="1441081" y="1034373"/>
            <a:ext cx="7266984" cy="461665"/>
          </a:xfrm>
          <a:prstGeom prst="rect">
            <a:avLst/>
          </a:prstGeom>
          <a:noFill/>
        </p:spPr>
        <p:txBody>
          <a:bodyPr wrap="square" rtlCol="0">
            <a:spAutoFit/>
          </a:bodyPr>
          <a:lstStyle/>
          <a:p>
            <a:pPr algn="ctr"/>
            <a:r>
              <a:rPr lang="en-US" b="1" i="1" u="sng" dirty="0">
                <a:solidFill>
                  <a:srgbClr val="FF0000"/>
                </a:solidFill>
              </a:rPr>
              <a:t>People needed to move between different places fast</a:t>
            </a:r>
          </a:p>
        </p:txBody>
      </p:sp>
    </p:spTree>
    <p:extLst>
      <p:ext uri="{BB962C8B-B14F-4D97-AF65-F5344CB8AC3E}">
        <p14:creationId xmlns:p14="http://schemas.microsoft.com/office/powerpoint/2010/main" val="3349342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What is Electrical Engineering</a:t>
            </a:r>
          </a:p>
        </p:txBody>
      </p:sp>
      <p:sp>
        <p:nvSpPr>
          <p:cNvPr id="3" name="Text Placeholder 2"/>
          <p:cNvSpPr>
            <a:spLocks noGrp="1"/>
          </p:cNvSpPr>
          <p:nvPr>
            <p:ph type="body" idx="1"/>
          </p:nvPr>
        </p:nvSpPr>
        <p:spPr/>
        <p:txBody>
          <a:bodyPr/>
          <a:lstStyle/>
          <a:p>
            <a:pPr marL="0" indent="0">
              <a:buNone/>
            </a:pPr>
            <a:r>
              <a:rPr lang="en-US" sz="2000" dirty="0"/>
              <a:t>Layers of the field of Electrical/Computer Engineering:</a:t>
            </a:r>
          </a:p>
          <a:p>
            <a:pPr marL="0" indent="0">
              <a:buNone/>
            </a:pPr>
            <a:endParaRPr lang="en-US" sz="2000" dirty="0"/>
          </a:p>
          <a:p>
            <a:pPr lvl="1"/>
            <a:r>
              <a:rPr lang="en-US" sz="2000" dirty="0"/>
              <a:t>The Physical laws</a:t>
            </a:r>
            <a:endParaRPr lang="en-US" sz="2000" dirty="0">
              <a:solidFill>
                <a:srgbClr val="FF0000"/>
              </a:solidFill>
            </a:endParaRPr>
          </a:p>
          <a:p>
            <a:pPr lvl="1"/>
            <a:r>
              <a:rPr lang="en-US" sz="2000" dirty="0"/>
              <a:t>Components</a:t>
            </a:r>
          </a:p>
          <a:p>
            <a:pPr lvl="1"/>
            <a:r>
              <a:rPr lang="en-US" sz="2000" dirty="0"/>
              <a:t>Devices</a:t>
            </a:r>
          </a:p>
          <a:p>
            <a:pPr lvl="1"/>
            <a:r>
              <a:rPr lang="en-US" sz="2000" b="1" dirty="0"/>
              <a:t>Circuits or Networks (EEL 3004)</a:t>
            </a:r>
            <a:endParaRPr lang="en-US" sz="2000" dirty="0"/>
          </a:p>
          <a:p>
            <a:pPr lvl="1"/>
            <a:r>
              <a:rPr lang="en-US" sz="2000" dirty="0"/>
              <a:t>Systems </a:t>
            </a:r>
          </a:p>
          <a:p>
            <a:pPr lvl="1"/>
            <a:r>
              <a:rPr lang="en-US" sz="2000" dirty="0"/>
              <a:t>Product development</a:t>
            </a:r>
            <a:endParaRPr lang="en-US" sz="2000" dirty="0">
              <a:solidFill>
                <a:srgbClr val="FF0000"/>
              </a:solidFill>
            </a:endParaRPr>
          </a:p>
          <a:p>
            <a:pPr lvl="1"/>
            <a:r>
              <a:rPr lang="en-US" sz="2000" dirty="0"/>
              <a:t>Commercialization </a:t>
            </a:r>
          </a:p>
        </p:txBody>
      </p:sp>
      <p:cxnSp>
        <p:nvCxnSpPr>
          <p:cNvPr id="5" name="Straight Arrow Connector 4">
            <a:extLst>
              <a:ext uri="{FF2B5EF4-FFF2-40B4-BE49-F238E27FC236}">
                <a16:creationId xmlns:a16="http://schemas.microsoft.com/office/drawing/2014/main" id="{55FA754E-F63E-B546-A807-75E1C9236AD0}"/>
              </a:ext>
            </a:extLst>
          </p:cNvPr>
          <p:cNvCxnSpPr/>
          <p:nvPr/>
        </p:nvCxnSpPr>
        <p:spPr>
          <a:xfrm>
            <a:off x="5550195" y="2216888"/>
            <a:ext cx="0" cy="2424223"/>
          </a:xfrm>
          <a:prstGeom prst="straightConnector1">
            <a:avLst/>
          </a:prstGeom>
          <a:noFill/>
          <a:ln w="254000" cap="flat">
            <a:solidFill>
              <a:srgbClr val="00CC99"/>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6" name="Rectangle 5">
            <a:extLst>
              <a:ext uri="{FF2B5EF4-FFF2-40B4-BE49-F238E27FC236}">
                <a16:creationId xmlns:a16="http://schemas.microsoft.com/office/drawing/2014/main" id="{4B6245F1-BB52-A74E-A6F5-8FB44033EEE4}"/>
              </a:ext>
            </a:extLst>
          </p:cNvPr>
          <p:cNvSpPr/>
          <p:nvPr/>
        </p:nvSpPr>
        <p:spPr>
          <a:xfrm>
            <a:off x="6434170" y="1986055"/>
            <a:ext cx="1140056" cy="461665"/>
          </a:xfrm>
          <a:prstGeom prst="rect">
            <a:avLst/>
          </a:prstGeom>
        </p:spPr>
        <p:txBody>
          <a:bodyPr wrap="none">
            <a:spAutoFit/>
          </a:bodyPr>
          <a:lstStyle/>
          <a:p>
            <a:pPr algn="l" rtl="0"/>
            <a:r>
              <a:rPr lang="en-US" dirty="0">
                <a:solidFill>
                  <a:srgbClr val="FF0000"/>
                </a:solidFill>
              </a:rPr>
              <a:t>Science</a:t>
            </a:r>
            <a:endParaRPr lang="en-US" dirty="0"/>
          </a:p>
        </p:txBody>
      </p:sp>
      <p:sp>
        <p:nvSpPr>
          <p:cNvPr id="7" name="Rectangle 6">
            <a:extLst>
              <a:ext uri="{FF2B5EF4-FFF2-40B4-BE49-F238E27FC236}">
                <a16:creationId xmlns:a16="http://schemas.microsoft.com/office/drawing/2014/main" id="{0DF87C75-52EB-5544-B0C9-96D4FD049AAD}"/>
              </a:ext>
            </a:extLst>
          </p:cNvPr>
          <p:cNvSpPr/>
          <p:nvPr/>
        </p:nvSpPr>
        <p:spPr>
          <a:xfrm>
            <a:off x="6370167" y="3048753"/>
            <a:ext cx="1686680" cy="461665"/>
          </a:xfrm>
          <a:prstGeom prst="rect">
            <a:avLst/>
          </a:prstGeom>
        </p:spPr>
        <p:txBody>
          <a:bodyPr wrap="none">
            <a:spAutoFit/>
          </a:bodyPr>
          <a:lstStyle/>
          <a:p>
            <a:pPr algn="l" rtl="0"/>
            <a:r>
              <a:rPr lang="en-US" dirty="0">
                <a:solidFill>
                  <a:srgbClr val="FF0000"/>
                </a:solidFill>
              </a:rPr>
              <a:t>Engineering</a:t>
            </a:r>
            <a:endParaRPr lang="en-US" dirty="0"/>
          </a:p>
        </p:txBody>
      </p:sp>
      <p:sp>
        <p:nvSpPr>
          <p:cNvPr id="8" name="Rectangle 7">
            <a:extLst>
              <a:ext uri="{FF2B5EF4-FFF2-40B4-BE49-F238E27FC236}">
                <a16:creationId xmlns:a16="http://schemas.microsoft.com/office/drawing/2014/main" id="{1E453E93-F0E1-0440-BF6B-F7E7F9DC3BDB}"/>
              </a:ext>
            </a:extLst>
          </p:cNvPr>
          <p:cNvSpPr/>
          <p:nvPr/>
        </p:nvSpPr>
        <p:spPr>
          <a:xfrm>
            <a:off x="6434170" y="4111451"/>
            <a:ext cx="1279517" cy="461665"/>
          </a:xfrm>
          <a:prstGeom prst="rect">
            <a:avLst/>
          </a:prstGeom>
        </p:spPr>
        <p:txBody>
          <a:bodyPr wrap="none">
            <a:spAutoFit/>
          </a:bodyPr>
          <a:lstStyle/>
          <a:p>
            <a:pPr algn="l" rtl="0"/>
            <a:r>
              <a:rPr lang="en-US" dirty="0">
                <a:solidFill>
                  <a:srgbClr val="FF0000"/>
                </a:solidFill>
              </a:rPr>
              <a:t>Business</a:t>
            </a:r>
            <a:endParaRPr lang="en-US" dirty="0"/>
          </a:p>
        </p:txBody>
      </p:sp>
    </p:spTree>
    <p:extLst>
      <p:ext uri="{BB962C8B-B14F-4D97-AF65-F5344CB8AC3E}">
        <p14:creationId xmlns:p14="http://schemas.microsoft.com/office/powerpoint/2010/main" val="384912661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ECC71-2A52-474A-981D-DA5A0D72D05D}"/>
              </a:ext>
            </a:extLst>
          </p:cNvPr>
          <p:cNvSpPr>
            <a:spLocks noGrp="1"/>
          </p:cNvSpPr>
          <p:nvPr>
            <p:ph type="title"/>
          </p:nvPr>
        </p:nvSpPr>
        <p:spPr>
          <a:xfrm>
            <a:off x="505047" y="100935"/>
            <a:ext cx="7772400" cy="590181"/>
          </a:xfrm>
        </p:spPr>
        <p:txBody>
          <a:bodyPr/>
          <a:lstStyle/>
          <a:p>
            <a:pPr algn="ctr" rtl="0"/>
            <a:r>
              <a:rPr lang="en-US" dirty="0"/>
              <a:t>Engineering Design, Product Development, Commercialization</a:t>
            </a:r>
          </a:p>
        </p:txBody>
      </p:sp>
      <p:pic>
        <p:nvPicPr>
          <p:cNvPr id="6" name="Picture 5" descr="Screen Shot 2016-01-10 at 3.48.20 PM.png">
            <a:extLst>
              <a:ext uri="{FF2B5EF4-FFF2-40B4-BE49-F238E27FC236}">
                <a16:creationId xmlns:a16="http://schemas.microsoft.com/office/drawing/2014/main" id="{122D8CE7-3359-0D4C-8E33-97CEE9D24A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5705" y="3679408"/>
            <a:ext cx="2543948" cy="1365638"/>
          </a:xfrm>
          <a:prstGeom prst="rect">
            <a:avLst/>
          </a:prstGeom>
        </p:spPr>
      </p:pic>
      <p:pic>
        <p:nvPicPr>
          <p:cNvPr id="7" name="Picture 6" descr="Screen Shot 2016-01-10 at 3.39.31 PM.png">
            <a:extLst>
              <a:ext uri="{FF2B5EF4-FFF2-40B4-BE49-F238E27FC236}">
                <a16:creationId xmlns:a16="http://schemas.microsoft.com/office/drawing/2014/main" id="{9DC2B9D4-886C-6849-93D9-E9FC5C1282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1431" y="2765786"/>
            <a:ext cx="3395847" cy="1125730"/>
          </a:xfrm>
          <a:prstGeom prst="rect">
            <a:avLst/>
          </a:prstGeom>
        </p:spPr>
      </p:pic>
      <p:pic>
        <p:nvPicPr>
          <p:cNvPr id="8" name="Picture 7" descr="Screen Shot 2016-01-10 at 3.22.32 PM.png">
            <a:extLst>
              <a:ext uri="{FF2B5EF4-FFF2-40B4-BE49-F238E27FC236}">
                <a16:creationId xmlns:a16="http://schemas.microsoft.com/office/drawing/2014/main" id="{23446335-767F-504D-ADB9-9E7EBAA3D5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2125" y="2000081"/>
            <a:ext cx="1208257" cy="913534"/>
          </a:xfrm>
          <a:prstGeom prst="rect">
            <a:avLst/>
          </a:prstGeom>
        </p:spPr>
      </p:pic>
      <p:pic>
        <p:nvPicPr>
          <p:cNvPr id="9" name="Picture 8" descr="Screen Shot 2016-01-10 at 3.28.39 PM.png">
            <a:extLst>
              <a:ext uri="{FF2B5EF4-FFF2-40B4-BE49-F238E27FC236}">
                <a16:creationId xmlns:a16="http://schemas.microsoft.com/office/drawing/2014/main" id="{E4417656-A32D-8343-8834-3727D8EDD6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86994" y="734638"/>
            <a:ext cx="1113673" cy="1221921"/>
          </a:xfrm>
          <a:prstGeom prst="rect">
            <a:avLst/>
          </a:prstGeom>
        </p:spPr>
      </p:pic>
      <p:cxnSp>
        <p:nvCxnSpPr>
          <p:cNvPr id="13" name="Straight Arrow Connector 12">
            <a:extLst>
              <a:ext uri="{FF2B5EF4-FFF2-40B4-BE49-F238E27FC236}">
                <a16:creationId xmlns:a16="http://schemas.microsoft.com/office/drawing/2014/main" id="{2E1186D5-488B-7C4B-99CD-C9898882361F}"/>
              </a:ext>
            </a:extLst>
          </p:cNvPr>
          <p:cNvCxnSpPr/>
          <p:nvPr/>
        </p:nvCxnSpPr>
        <p:spPr>
          <a:xfrm flipV="1">
            <a:off x="7198242" y="1190847"/>
            <a:ext cx="0" cy="5401339"/>
          </a:xfrm>
          <a:prstGeom prst="straightConnector1">
            <a:avLst/>
          </a:prstGeom>
          <a:noFill/>
          <a:ln w="142875" cap="flat">
            <a:solidFill>
              <a:srgbClr val="00CC99"/>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14" name="TextBox 13">
            <a:extLst>
              <a:ext uri="{FF2B5EF4-FFF2-40B4-BE49-F238E27FC236}">
                <a16:creationId xmlns:a16="http://schemas.microsoft.com/office/drawing/2014/main" id="{F3191A0E-770A-4741-9EF1-80B27DACDB39}"/>
              </a:ext>
            </a:extLst>
          </p:cNvPr>
          <p:cNvSpPr txBox="1"/>
          <p:nvPr/>
        </p:nvSpPr>
        <p:spPr>
          <a:xfrm>
            <a:off x="7963786" y="6220047"/>
            <a:ext cx="313662"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dirty="0">
                <a:solidFill>
                  <a:srgbClr val="FF0000"/>
                </a:solidFill>
              </a:rPr>
              <a:t>$</a:t>
            </a:r>
          </a:p>
        </p:txBody>
      </p:sp>
      <p:sp>
        <p:nvSpPr>
          <p:cNvPr id="15" name="TextBox 14">
            <a:extLst>
              <a:ext uri="{FF2B5EF4-FFF2-40B4-BE49-F238E27FC236}">
                <a16:creationId xmlns:a16="http://schemas.microsoft.com/office/drawing/2014/main" id="{401CFE9C-5E8F-3243-9DF8-90EDF3B67E1B}"/>
              </a:ext>
            </a:extLst>
          </p:cNvPr>
          <p:cNvSpPr txBox="1"/>
          <p:nvPr/>
        </p:nvSpPr>
        <p:spPr>
          <a:xfrm>
            <a:off x="7834155" y="5172111"/>
            <a:ext cx="313662" cy="5847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sz="3200" dirty="0">
                <a:solidFill>
                  <a:srgbClr val="FF0000"/>
                </a:solidFill>
              </a:rPr>
              <a:t>$</a:t>
            </a:r>
            <a:endParaRPr lang="en-US" dirty="0">
              <a:solidFill>
                <a:srgbClr val="FF0000"/>
              </a:solidFill>
            </a:endParaRPr>
          </a:p>
        </p:txBody>
      </p:sp>
      <p:sp>
        <p:nvSpPr>
          <p:cNvPr id="17" name="TextBox 16">
            <a:extLst>
              <a:ext uri="{FF2B5EF4-FFF2-40B4-BE49-F238E27FC236}">
                <a16:creationId xmlns:a16="http://schemas.microsoft.com/office/drawing/2014/main" id="{C830CF8A-0D30-BB40-A796-959FAC83079D}"/>
              </a:ext>
            </a:extLst>
          </p:cNvPr>
          <p:cNvSpPr txBox="1"/>
          <p:nvPr/>
        </p:nvSpPr>
        <p:spPr>
          <a:xfrm>
            <a:off x="7866087" y="3768796"/>
            <a:ext cx="313662" cy="70788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sz="4000" dirty="0">
                <a:solidFill>
                  <a:srgbClr val="FF0000"/>
                </a:solidFill>
              </a:rPr>
              <a:t>$</a:t>
            </a:r>
            <a:endParaRPr lang="en-US" sz="3200" dirty="0">
              <a:solidFill>
                <a:srgbClr val="FF0000"/>
              </a:solidFill>
            </a:endParaRPr>
          </a:p>
        </p:txBody>
      </p:sp>
      <p:sp>
        <p:nvSpPr>
          <p:cNvPr id="18" name="TextBox 17">
            <a:extLst>
              <a:ext uri="{FF2B5EF4-FFF2-40B4-BE49-F238E27FC236}">
                <a16:creationId xmlns:a16="http://schemas.microsoft.com/office/drawing/2014/main" id="{E0C65DB5-03E5-6449-9898-8FA32D4297E4}"/>
              </a:ext>
            </a:extLst>
          </p:cNvPr>
          <p:cNvSpPr txBox="1"/>
          <p:nvPr/>
        </p:nvSpPr>
        <p:spPr>
          <a:xfrm>
            <a:off x="7834155" y="2325096"/>
            <a:ext cx="313662" cy="9233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sz="5400" dirty="0">
                <a:solidFill>
                  <a:srgbClr val="FF0000"/>
                </a:solidFill>
              </a:rPr>
              <a:t>$</a:t>
            </a:r>
            <a:endParaRPr lang="en-US" sz="4400" dirty="0">
              <a:solidFill>
                <a:srgbClr val="FF0000"/>
              </a:solidFill>
            </a:endParaRPr>
          </a:p>
        </p:txBody>
      </p:sp>
      <p:sp>
        <p:nvSpPr>
          <p:cNvPr id="19" name="TextBox 18">
            <a:extLst>
              <a:ext uri="{FF2B5EF4-FFF2-40B4-BE49-F238E27FC236}">
                <a16:creationId xmlns:a16="http://schemas.microsoft.com/office/drawing/2014/main" id="{19FCFD1B-4080-664E-8546-E0BACDBEFD84}"/>
              </a:ext>
            </a:extLst>
          </p:cNvPr>
          <p:cNvSpPr txBox="1"/>
          <p:nvPr/>
        </p:nvSpPr>
        <p:spPr>
          <a:xfrm>
            <a:off x="7696191" y="871692"/>
            <a:ext cx="581251" cy="120032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sz="7200" dirty="0">
                <a:solidFill>
                  <a:srgbClr val="FF0000"/>
                </a:solidFill>
              </a:rPr>
              <a:t>$</a:t>
            </a:r>
            <a:endParaRPr lang="en-US" sz="4400" dirty="0">
              <a:solidFill>
                <a:srgbClr val="FF0000"/>
              </a:solidFill>
            </a:endParaRPr>
          </a:p>
        </p:txBody>
      </p:sp>
      <p:sp>
        <p:nvSpPr>
          <p:cNvPr id="20" name="TextBox 19">
            <a:extLst>
              <a:ext uri="{FF2B5EF4-FFF2-40B4-BE49-F238E27FC236}">
                <a16:creationId xmlns:a16="http://schemas.microsoft.com/office/drawing/2014/main" id="{90925393-65E1-3D4A-864D-AFC8521893EA}"/>
              </a:ext>
            </a:extLst>
          </p:cNvPr>
          <p:cNvSpPr txBox="1"/>
          <p:nvPr/>
        </p:nvSpPr>
        <p:spPr>
          <a:xfrm>
            <a:off x="222058" y="5323759"/>
            <a:ext cx="2894380"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800" b="1" i="1" u="none" strike="noStrike" cap="none" spc="0" normalizeH="0" baseline="0" dirty="0">
                <a:ln>
                  <a:noFill/>
                </a:ln>
                <a:solidFill>
                  <a:schemeClr val="accent2">
                    <a:lumMod val="60000"/>
                    <a:lumOff val="40000"/>
                  </a:schemeClr>
                </a:solidFill>
                <a:effectLst/>
                <a:uFillTx/>
                <a:latin typeface="Times New Roman"/>
                <a:ea typeface="Times New Roman"/>
                <a:cs typeface="Times New Roman"/>
                <a:sym typeface="Times New Roman"/>
              </a:rPr>
              <a:t>EE: Circuit analysis/ testing  </a:t>
            </a:r>
          </a:p>
        </p:txBody>
      </p:sp>
      <p:sp>
        <p:nvSpPr>
          <p:cNvPr id="21" name="TextBox 20">
            <a:extLst>
              <a:ext uri="{FF2B5EF4-FFF2-40B4-BE49-F238E27FC236}">
                <a16:creationId xmlns:a16="http://schemas.microsoft.com/office/drawing/2014/main" id="{F2A21558-C469-3441-8CA0-82E251B08F24}"/>
              </a:ext>
            </a:extLst>
          </p:cNvPr>
          <p:cNvSpPr txBox="1"/>
          <p:nvPr/>
        </p:nvSpPr>
        <p:spPr>
          <a:xfrm>
            <a:off x="222058" y="4177562"/>
            <a:ext cx="2926440"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800" b="1" i="1" u="none" strike="noStrike" cap="none" spc="0" normalizeH="0" baseline="0" dirty="0">
                <a:ln>
                  <a:noFill/>
                </a:ln>
                <a:solidFill>
                  <a:schemeClr val="accent2">
                    <a:lumMod val="60000"/>
                    <a:lumOff val="40000"/>
                  </a:schemeClr>
                </a:solidFill>
                <a:effectLst/>
                <a:uFillTx/>
                <a:latin typeface="Times New Roman"/>
                <a:ea typeface="Times New Roman"/>
                <a:cs typeface="Times New Roman"/>
                <a:sym typeface="Times New Roman"/>
              </a:rPr>
              <a:t>EE: System Design &amp; Testing</a:t>
            </a:r>
          </a:p>
        </p:txBody>
      </p:sp>
      <p:sp>
        <p:nvSpPr>
          <p:cNvPr id="22" name="TextBox 21">
            <a:extLst>
              <a:ext uri="{FF2B5EF4-FFF2-40B4-BE49-F238E27FC236}">
                <a16:creationId xmlns:a16="http://schemas.microsoft.com/office/drawing/2014/main" id="{2A91B99F-5AA4-B54C-9B43-33685FA23B6B}"/>
              </a:ext>
            </a:extLst>
          </p:cNvPr>
          <p:cNvSpPr txBox="1"/>
          <p:nvPr/>
        </p:nvSpPr>
        <p:spPr>
          <a:xfrm>
            <a:off x="275220" y="6210818"/>
            <a:ext cx="810476"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800" b="1" i="1" u="none" strike="noStrike" cap="none" spc="0" normalizeH="0" baseline="0" dirty="0">
                <a:ln>
                  <a:noFill/>
                </a:ln>
                <a:solidFill>
                  <a:schemeClr val="accent2">
                    <a:lumMod val="60000"/>
                    <a:lumOff val="40000"/>
                  </a:schemeClr>
                </a:solidFill>
                <a:effectLst/>
                <a:uFillTx/>
                <a:latin typeface="Times New Roman"/>
                <a:ea typeface="Times New Roman"/>
                <a:cs typeface="Times New Roman"/>
                <a:sym typeface="Times New Roman"/>
              </a:rPr>
              <a:t>Physics</a:t>
            </a:r>
          </a:p>
        </p:txBody>
      </p:sp>
      <p:pic>
        <p:nvPicPr>
          <p:cNvPr id="23" name="Picture 22">
            <a:extLst>
              <a:ext uri="{FF2B5EF4-FFF2-40B4-BE49-F238E27FC236}">
                <a16:creationId xmlns:a16="http://schemas.microsoft.com/office/drawing/2014/main" id="{E8574FE0-FEAC-5C45-B719-0E37E7A9C28E}"/>
              </a:ext>
            </a:extLst>
          </p:cNvPr>
          <p:cNvPicPr>
            <a:picLocks noChangeAspect="1"/>
          </p:cNvPicPr>
          <p:nvPr/>
        </p:nvPicPr>
        <p:blipFill>
          <a:blip r:embed="rId7"/>
          <a:stretch>
            <a:fillRect/>
          </a:stretch>
        </p:blipFill>
        <p:spPr>
          <a:xfrm>
            <a:off x="3512029" y="5367953"/>
            <a:ext cx="631468" cy="598233"/>
          </a:xfrm>
          <a:prstGeom prst="rect">
            <a:avLst/>
          </a:prstGeom>
        </p:spPr>
      </p:pic>
      <p:sp>
        <p:nvSpPr>
          <p:cNvPr id="25" name="TextBox 24">
            <a:extLst>
              <a:ext uri="{FF2B5EF4-FFF2-40B4-BE49-F238E27FC236}">
                <a16:creationId xmlns:a16="http://schemas.microsoft.com/office/drawing/2014/main" id="{914F9F05-E5BB-F541-BE19-943EC95466C3}"/>
              </a:ext>
            </a:extLst>
          </p:cNvPr>
          <p:cNvSpPr txBox="1"/>
          <p:nvPr/>
        </p:nvSpPr>
        <p:spPr>
          <a:xfrm>
            <a:off x="97193" y="3098047"/>
            <a:ext cx="3099564"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800" b="1" i="1" u="none" strike="noStrike" cap="none" spc="0" normalizeH="0" baseline="0" dirty="0">
                <a:ln>
                  <a:noFill/>
                </a:ln>
                <a:solidFill>
                  <a:schemeClr val="accent2">
                    <a:lumMod val="60000"/>
                    <a:lumOff val="40000"/>
                  </a:schemeClr>
                </a:solidFill>
                <a:effectLst/>
                <a:uFillTx/>
                <a:latin typeface="Times New Roman"/>
                <a:ea typeface="Times New Roman"/>
                <a:cs typeface="Times New Roman"/>
                <a:sym typeface="Times New Roman"/>
              </a:rPr>
              <a:t>EE/</a:t>
            </a:r>
            <a:r>
              <a:rPr kumimoji="0" lang="en-US" sz="1800" b="1" i="1" u="none" strike="noStrike" cap="none" spc="0" normalizeH="0" baseline="0" dirty="0" err="1">
                <a:ln>
                  <a:noFill/>
                </a:ln>
                <a:solidFill>
                  <a:schemeClr val="accent2">
                    <a:lumMod val="60000"/>
                    <a:lumOff val="40000"/>
                  </a:schemeClr>
                </a:solidFill>
                <a:effectLst/>
                <a:uFillTx/>
                <a:latin typeface="Times New Roman"/>
                <a:ea typeface="Times New Roman"/>
                <a:cs typeface="Times New Roman"/>
                <a:sym typeface="Times New Roman"/>
              </a:rPr>
              <a:t>CpE</a:t>
            </a:r>
            <a:r>
              <a:rPr kumimoji="0" lang="en-US" sz="1800" b="1" i="1" u="none" strike="noStrike" cap="none" spc="0" normalizeH="0" baseline="0" dirty="0">
                <a:ln>
                  <a:noFill/>
                </a:ln>
                <a:solidFill>
                  <a:schemeClr val="accent2">
                    <a:lumMod val="60000"/>
                    <a:lumOff val="40000"/>
                  </a:schemeClr>
                </a:solidFill>
                <a:effectLst/>
                <a:uFillTx/>
                <a:latin typeface="Times New Roman"/>
                <a:ea typeface="Times New Roman"/>
                <a:cs typeface="Times New Roman"/>
                <a:sym typeface="Times New Roman"/>
              </a:rPr>
              <a:t>/</a:t>
            </a:r>
            <a:r>
              <a:rPr lang="en-US" sz="1800" b="1" i="1" dirty="0">
                <a:solidFill>
                  <a:schemeClr val="accent2">
                    <a:lumMod val="60000"/>
                    <a:lumOff val="40000"/>
                  </a:schemeClr>
                </a:solidFill>
              </a:rPr>
              <a:t>Business:</a:t>
            </a:r>
          </a:p>
          <a:p>
            <a:pPr marL="0" marR="0" indent="0" algn="l" defTabSz="914400" rtl="0" fontAlgn="auto" latinLnBrk="1" hangingPunct="0">
              <a:lnSpc>
                <a:spcPct val="100000"/>
              </a:lnSpc>
              <a:spcBef>
                <a:spcPts val="0"/>
              </a:spcBef>
              <a:spcAft>
                <a:spcPts val="0"/>
              </a:spcAft>
              <a:buClrTx/>
              <a:buSzTx/>
              <a:buFontTx/>
              <a:buNone/>
              <a:tabLst/>
            </a:pPr>
            <a:r>
              <a:rPr kumimoji="0" lang="en-US" sz="1800" b="1" i="1" u="none" strike="noStrike" cap="none" spc="0" normalizeH="0" baseline="0" dirty="0">
                <a:ln>
                  <a:noFill/>
                </a:ln>
                <a:solidFill>
                  <a:schemeClr val="accent2">
                    <a:lumMod val="60000"/>
                    <a:lumOff val="40000"/>
                  </a:schemeClr>
                </a:solidFill>
                <a:effectLst/>
                <a:uFillTx/>
                <a:latin typeface="Times New Roman"/>
                <a:ea typeface="Times New Roman"/>
                <a:cs typeface="Times New Roman"/>
                <a:sym typeface="Times New Roman"/>
              </a:rPr>
              <a:t>Initial Product Design concepts</a:t>
            </a:r>
          </a:p>
        </p:txBody>
      </p:sp>
      <p:sp>
        <p:nvSpPr>
          <p:cNvPr id="26" name="TextBox 25">
            <a:extLst>
              <a:ext uri="{FF2B5EF4-FFF2-40B4-BE49-F238E27FC236}">
                <a16:creationId xmlns:a16="http://schemas.microsoft.com/office/drawing/2014/main" id="{CF26069C-FDD0-BF4A-A660-33FD2C38217A}"/>
              </a:ext>
            </a:extLst>
          </p:cNvPr>
          <p:cNvSpPr txBox="1"/>
          <p:nvPr/>
        </p:nvSpPr>
        <p:spPr>
          <a:xfrm>
            <a:off x="128088" y="2088201"/>
            <a:ext cx="2516071"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800" b="1" i="1" u="none" strike="noStrike" cap="none" spc="0" normalizeH="0" baseline="0" dirty="0">
                <a:ln>
                  <a:noFill/>
                </a:ln>
                <a:solidFill>
                  <a:schemeClr val="accent2">
                    <a:lumMod val="60000"/>
                    <a:lumOff val="40000"/>
                  </a:schemeClr>
                </a:solidFill>
                <a:effectLst/>
                <a:uFillTx/>
                <a:latin typeface="Times New Roman"/>
                <a:ea typeface="Times New Roman"/>
                <a:cs typeface="Times New Roman"/>
                <a:sym typeface="Times New Roman"/>
              </a:rPr>
              <a:t>All: Product development</a:t>
            </a:r>
          </a:p>
        </p:txBody>
      </p:sp>
      <p:sp>
        <p:nvSpPr>
          <p:cNvPr id="27" name="TextBox 26">
            <a:extLst>
              <a:ext uri="{FF2B5EF4-FFF2-40B4-BE49-F238E27FC236}">
                <a16:creationId xmlns:a16="http://schemas.microsoft.com/office/drawing/2014/main" id="{5F7761A7-DED2-3E4B-8509-6A9EC688A344}"/>
              </a:ext>
            </a:extLst>
          </p:cNvPr>
          <p:cNvSpPr txBox="1"/>
          <p:nvPr/>
        </p:nvSpPr>
        <p:spPr>
          <a:xfrm>
            <a:off x="184927" y="918175"/>
            <a:ext cx="2830260"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800" b="1" i="1" u="none" strike="noStrike" cap="none" spc="0" normalizeH="0" baseline="0" dirty="0">
                <a:ln>
                  <a:noFill/>
                </a:ln>
                <a:solidFill>
                  <a:schemeClr val="accent2">
                    <a:lumMod val="60000"/>
                    <a:lumOff val="40000"/>
                  </a:schemeClr>
                </a:solidFill>
                <a:effectLst/>
                <a:uFillTx/>
                <a:latin typeface="Times New Roman"/>
                <a:ea typeface="Times New Roman"/>
                <a:cs typeface="Times New Roman"/>
                <a:sym typeface="Times New Roman"/>
              </a:rPr>
              <a:t>Product  C</a:t>
            </a:r>
            <a:r>
              <a:rPr lang="en-US" sz="1800" b="1" i="1" dirty="0">
                <a:solidFill>
                  <a:schemeClr val="accent2">
                    <a:lumMod val="60000"/>
                    <a:lumOff val="40000"/>
                  </a:schemeClr>
                </a:solidFill>
              </a:rPr>
              <a:t>ommercialization </a:t>
            </a:r>
          </a:p>
          <a:p>
            <a:pPr marL="0" marR="0" indent="0" algn="l" defTabSz="914400" rtl="0" fontAlgn="auto" latinLnBrk="1" hangingPunct="0">
              <a:lnSpc>
                <a:spcPct val="100000"/>
              </a:lnSpc>
              <a:spcBef>
                <a:spcPts val="0"/>
              </a:spcBef>
              <a:spcAft>
                <a:spcPts val="0"/>
              </a:spcAft>
              <a:buClrTx/>
              <a:buSzTx/>
              <a:buFontTx/>
              <a:buNone/>
              <a:tabLst/>
            </a:pPr>
            <a:r>
              <a:rPr lang="en-US" sz="1800" b="1" i="1" dirty="0">
                <a:solidFill>
                  <a:schemeClr val="accent2">
                    <a:lumMod val="60000"/>
                    <a:lumOff val="40000"/>
                  </a:schemeClr>
                </a:solidFill>
              </a:rPr>
              <a:t>and </a:t>
            </a:r>
            <a:r>
              <a:rPr kumimoji="0" lang="en-US" sz="1800" b="1" i="1" u="none" strike="noStrike" cap="none" spc="0" normalizeH="0" baseline="0" dirty="0">
                <a:ln>
                  <a:noFill/>
                </a:ln>
                <a:solidFill>
                  <a:schemeClr val="accent2">
                    <a:lumMod val="60000"/>
                    <a:lumOff val="40000"/>
                  </a:schemeClr>
                </a:solidFill>
                <a:effectLst/>
                <a:uFillTx/>
                <a:latin typeface="Times New Roman"/>
                <a:ea typeface="Times New Roman"/>
                <a:cs typeface="Times New Roman"/>
                <a:sym typeface="Times New Roman"/>
              </a:rPr>
              <a:t>Sales </a:t>
            </a:r>
          </a:p>
        </p:txBody>
      </p:sp>
      <p:pic>
        <p:nvPicPr>
          <p:cNvPr id="24" name="Picture 23">
            <a:extLst>
              <a:ext uri="{FF2B5EF4-FFF2-40B4-BE49-F238E27FC236}">
                <a16:creationId xmlns:a16="http://schemas.microsoft.com/office/drawing/2014/main" id="{2A311C10-43D5-6049-83ED-1B12EF3C41CC}"/>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68870" y="5070982"/>
            <a:ext cx="1323700" cy="1125730"/>
          </a:xfrm>
          <a:prstGeom prst="rect">
            <a:avLst/>
          </a:prstGeom>
          <a:noFill/>
          <a:ln>
            <a:noFill/>
          </a:ln>
        </p:spPr>
      </p:pic>
      <p:pic>
        <p:nvPicPr>
          <p:cNvPr id="4" name="Picture 3" descr="Diagram of a diagram of a gate and drain&#10;&#10;Description automatically generated">
            <a:extLst>
              <a:ext uri="{FF2B5EF4-FFF2-40B4-BE49-F238E27FC236}">
                <a16:creationId xmlns:a16="http://schemas.microsoft.com/office/drawing/2014/main" id="{B3BC8B08-F8B8-1771-1FF0-B32096F70B8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45115" y="6107602"/>
            <a:ext cx="1198050" cy="750398"/>
          </a:xfrm>
          <a:prstGeom prst="rect">
            <a:avLst/>
          </a:prstGeom>
        </p:spPr>
      </p:pic>
    </p:spTree>
    <p:extLst>
      <p:ext uri="{BB962C8B-B14F-4D97-AF65-F5344CB8AC3E}">
        <p14:creationId xmlns:p14="http://schemas.microsoft.com/office/powerpoint/2010/main" val="81947232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hape 36"/>
          <p:cNvSpPr>
            <a:spLocks noGrp="1"/>
          </p:cNvSpPr>
          <p:nvPr>
            <p:ph type="title"/>
          </p:nvPr>
        </p:nvSpPr>
        <p:spPr>
          <a:xfrm>
            <a:off x="609600" y="-1"/>
            <a:ext cx="7772400" cy="1143002"/>
          </a:xfrm>
          <a:prstGeom prst="rect">
            <a:avLst/>
          </a:prstGeom>
        </p:spPr>
        <p:txBody>
          <a:bodyPr lIns="0" tIns="0" rIns="0" bIns="0">
            <a:normAutofit/>
          </a:bodyPr>
          <a:lstStyle>
            <a:lvl1pPr>
              <a:defRPr sz="2800">
                <a:latin typeface="Times New Roman Bold"/>
                <a:ea typeface="Times New Roman Bold"/>
                <a:cs typeface="Times New Roman Bold"/>
                <a:sym typeface="Times New Roman Bold"/>
              </a:defRPr>
            </a:lvl1pPr>
          </a:lstStyle>
          <a:p>
            <a:pPr lvl="0">
              <a:defRPr sz="1800"/>
            </a:pPr>
            <a:r>
              <a:rPr lang="en-US" sz="3200" b="1" dirty="0"/>
              <a:t>Lecture Objectives</a:t>
            </a:r>
            <a:endParaRPr sz="3200" b="1" dirty="0"/>
          </a:p>
        </p:txBody>
      </p:sp>
      <p:sp>
        <p:nvSpPr>
          <p:cNvPr id="37" name="Shape 37"/>
          <p:cNvSpPr>
            <a:spLocks noGrp="1"/>
          </p:cNvSpPr>
          <p:nvPr>
            <p:ph type="body" idx="1"/>
          </p:nvPr>
        </p:nvSpPr>
        <p:spPr>
          <a:xfrm>
            <a:off x="990600" y="1143000"/>
            <a:ext cx="8153400" cy="4114800"/>
          </a:xfrm>
          <a:prstGeom prst="rect">
            <a:avLst/>
          </a:prstGeom>
        </p:spPr>
        <p:txBody>
          <a:bodyPr lIns="0" tIns="0" rIns="0" bIns="0">
            <a:normAutofit/>
          </a:bodyPr>
          <a:lstStyle/>
          <a:p>
            <a:pPr lvl="0">
              <a:buSzTx/>
              <a:buNone/>
            </a:pPr>
            <a:endParaRPr sz="1400" i="1" dirty="0"/>
          </a:p>
          <a:p>
            <a:pPr marL="381000" lvl="0" indent="-381000">
              <a:buChar char="•"/>
            </a:pPr>
            <a:r>
              <a:rPr lang="en-US" sz="2000" dirty="0">
                <a:effectLst>
                  <a:outerShdw blurRad="12700" dist="25400" dir="2700000" rotWithShape="0">
                    <a:srgbClr val="DDDDDD"/>
                  </a:outerShdw>
                </a:effectLst>
                <a:latin typeface="Times New Roman Bold"/>
                <a:ea typeface="Times New Roman Bold"/>
                <a:cs typeface="Times New Roman Bold"/>
                <a:sym typeface="Times New Roman Bold"/>
              </a:rPr>
              <a:t>Academic Assignment</a:t>
            </a:r>
          </a:p>
          <a:p>
            <a:pPr marL="381000" lvl="0" indent="-381000">
              <a:buChar char="•"/>
            </a:pPr>
            <a:r>
              <a:rPr lang="en-US" sz="2000" dirty="0">
                <a:effectLst>
                  <a:outerShdw blurRad="12700" dist="25400" dir="2700000" rotWithShape="0">
                    <a:srgbClr val="DDDDDD"/>
                  </a:outerShdw>
                </a:effectLst>
                <a:latin typeface="Times New Roman Bold"/>
                <a:ea typeface="Times New Roman Bold"/>
                <a:cs typeface="Times New Roman Bold"/>
                <a:sym typeface="Times New Roman Bold"/>
              </a:rPr>
              <a:t>Course Outline and Policy</a:t>
            </a:r>
            <a:endParaRPr sz="20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381000" lvl="0" indent="-381000">
              <a:buChar char="•"/>
            </a:pPr>
            <a:r>
              <a:rPr lang="en-US" sz="2000" dirty="0">
                <a:effectLst>
                  <a:outerShdw blurRad="12700" dist="25400" dir="2700000" rotWithShape="0">
                    <a:srgbClr val="DDDDDD"/>
                  </a:outerShdw>
                </a:effectLst>
                <a:latin typeface="Times New Roman Bold"/>
                <a:ea typeface="Times New Roman Bold"/>
                <a:cs typeface="Times New Roman Bold"/>
                <a:sym typeface="Times New Roman Bold"/>
              </a:rPr>
              <a:t>About Electrical Engineering Profession</a:t>
            </a:r>
            <a:endParaRPr sz="2000" b="1" i="1" dirty="0">
              <a:effectLst>
                <a:outerShdw blurRad="12700" dist="25400" dir="2700000" rotWithShape="0">
                  <a:srgbClr val="DDDDDD"/>
                </a:outerShdw>
              </a:effectLst>
            </a:endParaRPr>
          </a:p>
          <a:p>
            <a:pPr marL="381000" lvl="0" indent="-381000">
              <a:buClr>
                <a:srgbClr val="000000"/>
              </a:buClr>
              <a:buChar char="•"/>
            </a:pPr>
            <a:r>
              <a:rPr lang="en-US" sz="2000" dirty="0">
                <a:effectLst>
                  <a:outerShdw blurRad="12700" dist="25400" dir="2700000" rotWithShape="0">
                    <a:srgbClr val="DDDDDD"/>
                  </a:outerShdw>
                </a:effectLst>
                <a:latin typeface="Times New Roman Bold"/>
                <a:ea typeface="Times New Roman Bold"/>
                <a:cs typeface="Times New Roman Bold"/>
                <a:sym typeface="Times New Roman Bold"/>
              </a:rPr>
              <a:t>Types of Engineering and EE Concentrations</a:t>
            </a:r>
          </a:p>
          <a:p>
            <a:pPr marL="381000" lvl="0" indent="-381000">
              <a:buClr>
                <a:srgbClr val="000000"/>
              </a:buClr>
              <a:buChar char="•"/>
            </a:pPr>
            <a:r>
              <a:rPr lang="en-US" sz="2000" dirty="0">
                <a:effectLst>
                  <a:outerShdw blurRad="12700" dist="25400" dir="2700000" rotWithShape="0">
                    <a:srgbClr val="DDDDDD"/>
                  </a:outerShdw>
                </a:effectLst>
                <a:latin typeface="Times New Roman Bold"/>
                <a:ea typeface="Times New Roman Bold"/>
                <a:cs typeface="Times New Roman Bold"/>
                <a:sym typeface="Times New Roman Bold"/>
              </a:rPr>
              <a:t>Brief History of EE</a:t>
            </a:r>
          </a:p>
          <a:p>
            <a:pPr marL="381000" lvl="0" indent="-381000">
              <a:buClr>
                <a:srgbClr val="000000"/>
              </a:buClr>
              <a:buChar char="•"/>
            </a:pPr>
            <a:r>
              <a:rPr lang="en-US" sz="2000" dirty="0">
                <a:effectLst>
                  <a:outerShdw blurRad="12700" dist="25400" dir="2700000" rotWithShape="0">
                    <a:srgbClr val="DDDDDD"/>
                  </a:outerShdw>
                </a:effectLst>
                <a:latin typeface="Times New Roman Bold"/>
                <a:ea typeface="Times New Roman Bold"/>
                <a:cs typeface="Times New Roman Bold"/>
                <a:sym typeface="Times New Roman Bold"/>
              </a:rPr>
              <a:t>Introduction to my textbook in print by Pearson (Technical eBook) </a:t>
            </a:r>
            <a:endParaRPr sz="2000" dirty="0">
              <a:effectLst>
                <a:outerShdw blurRad="12700" dist="25400" dir="2700000" rotWithShape="0">
                  <a:srgbClr val="DDDDDD"/>
                </a:outerShdw>
              </a:effectLst>
              <a:latin typeface="Times New Roman Bold"/>
              <a:ea typeface="Times New Roman Bold"/>
              <a:cs typeface="Times New Roman Bold"/>
              <a:sym typeface="Times New Roman Bold"/>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2760" y="5414283"/>
            <a:ext cx="920354"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sp>
        <p:nvSpPr>
          <p:cNvPr id="5" name="Rectangle 7"/>
          <p:cNvSpPr txBox="1">
            <a:spLocks noChangeArrowheads="1"/>
          </p:cNvSpPr>
          <p:nvPr/>
        </p:nvSpPr>
        <p:spPr bwMode="auto">
          <a:xfrm>
            <a:off x="1366838" y="2195514"/>
            <a:ext cx="3414713" cy="2771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28575" tIns="28575" rIns="1904" bIns="28575"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7656" indent="-257175">
              <a:spcBef>
                <a:spcPts val="450"/>
              </a:spcBef>
              <a:buClr>
                <a:srgbClr val="000000"/>
              </a:buClr>
              <a:buSzPct val="150000"/>
              <a:buFont typeface="Arial" charset="0"/>
              <a:buChar char="•"/>
            </a:pPr>
            <a:r>
              <a:rPr lang="en-US" altLang="en-US" sz="1575" b="1" dirty="0">
                <a:solidFill>
                  <a:srgbClr val="CF0E30"/>
                </a:solidFill>
                <a:latin typeface="Arial" charset="0"/>
                <a:sym typeface="Arial" charset="0"/>
              </a:rPr>
              <a:t>Electrical Engineering</a:t>
            </a:r>
            <a:endParaRPr lang="en-US" altLang="en-US" sz="1575" b="1" dirty="0">
              <a:solidFill>
                <a:srgbClr val="CF0E30"/>
              </a:solidFill>
              <a:latin typeface="Arial" charset="0"/>
              <a:ea typeface="ヒラギノ角ゴ ProN W6" charset="-128"/>
              <a:sym typeface="Arial" charset="0"/>
            </a:endParaRPr>
          </a:p>
          <a:p>
            <a:pPr marL="297656" indent="-257175">
              <a:spcBef>
                <a:spcPts val="450"/>
              </a:spcBef>
              <a:buClr>
                <a:srgbClr val="000000"/>
              </a:buClr>
              <a:buSzPct val="150000"/>
              <a:buFont typeface="Arial" charset="0"/>
              <a:buChar char="•"/>
            </a:pPr>
            <a:r>
              <a:rPr lang="en-US" altLang="en-US" sz="1575" b="1" dirty="0">
                <a:solidFill>
                  <a:srgbClr val="CF0E30"/>
                </a:solidFill>
                <a:latin typeface="Arial" charset="0"/>
                <a:sym typeface="Arial" charset="0"/>
              </a:rPr>
              <a:t>Computer Engineering</a:t>
            </a:r>
            <a:endParaRPr lang="en-US" altLang="en-US" sz="1575" b="1" dirty="0">
              <a:solidFill>
                <a:srgbClr val="CF0E30"/>
              </a:solidFill>
              <a:latin typeface="Arial" charset="0"/>
              <a:ea typeface="ヒラギノ角ゴ ProN W6" charset="-128"/>
              <a:sym typeface="Arial" charset="0"/>
            </a:endParaRPr>
          </a:p>
          <a:p>
            <a:pPr marL="297656" indent="-257175">
              <a:spcBef>
                <a:spcPts val="450"/>
              </a:spcBef>
              <a:buClr>
                <a:srgbClr val="000000"/>
              </a:buClr>
              <a:buSzPct val="150000"/>
              <a:buFont typeface="Arial" charset="0"/>
              <a:buChar char="•"/>
            </a:pPr>
            <a:r>
              <a:rPr lang="en-US" altLang="en-US" sz="1575" b="1" dirty="0">
                <a:solidFill>
                  <a:srgbClr val="5F5F5F"/>
                </a:solidFill>
                <a:latin typeface="Arial" charset="0"/>
                <a:sym typeface="Arial" charset="0"/>
              </a:rPr>
              <a:t>Civil Engineering</a:t>
            </a:r>
            <a:endParaRPr lang="en-US" altLang="en-US" sz="1575" b="1" dirty="0">
              <a:solidFill>
                <a:srgbClr val="5F5F5F"/>
              </a:solidFill>
              <a:latin typeface="Arial" charset="0"/>
              <a:ea typeface="ヒラギノ角ゴ ProN W6" charset="-128"/>
              <a:sym typeface="Arial" charset="0"/>
            </a:endParaRPr>
          </a:p>
          <a:p>
            <a:pPr marL="297656" indent="-257175">
              <a:spcBef>
                <a:spcPts val="450"/>
              </a:spcBef>
              <a:buClr>
                <a:srgbClr val="000000"/>
              </a:buClr>
              <a:buSzPct val="150000"/>
              <a:buFont typeface="Arial" charset="0"/>
              <a:buChar char="•"/>
            </a:pPr>
            <a:r>
              <a:rPr lang="en-US" altLang="en-US" sz="1575" b="1" dirty="0">
                <a:solidFill>
                  <a:srgbClr val="5F5F5F"/>
                </a:solidFill>
                <a:latin typeface="Arial" charset="0"/>
                <a:sym typeface="Arial" charset="0"/>
              </a:rPr>
              <a:t>Environmental Engineering</a:t>
            </a:r>
            <a:endParaRPr lang="en-US" altLang="en-US" sz="1575" b="1" dirty="0">
              <a:solidFill>
                <a:srgbClr val="5F5F5F"/>
              </a:solidFill>
              <a:latin typeface="Arial" charset="0"/>
              <a:ea typeface="ヒラギノ角ゴ ProN W6" charset="-128"/>
              <a:sym typeface="Arial" charset="0"/>
            </a:endParaRPr>
          </a:p>
          <a:p>
            <a:pPr marL="297656" indent="-257175">
              <a:spcBef>
                <a:spcPts val="450"/>
              </a:spcBef>
              <a:buClr>
                <a:srgbClr val="000000"/>
              </a:buClr>
              <a:buSzPct val="150000"/>
              <a:buFont typeface="Arial" charset="0"/>
              <a:buChar char="•"/>
            </a:pPr>
            <a:r>
              <a:rPr lang="en-US" altLang="en-US" sz="1575" b="1" dirty="0">
                <a:solidFill>
                  <a:srgbClr val="5F5F5F"/>
                </a:solidFill>
                <a:latin typeface="Arial" charset="0"/>
                <a:sym typeface="Arial" charset="0"/>
              </a:rPr>
              <a:t>Construction Engineering</a:t>
            </a:r>
            <a:endParaRPr lang="en-US" altLang="en-US" sz="1575" b="1" dirty="0">
              <a:solidFill>
                <a:srgbClr val="5F5F5F"/>
              </a:solidFill>
              <a:latin typeface="Arial" charset="0"/>
              <a:ea typeface="ヒラギノ角ゴ ProN W6" charset="-128"/>
              <a:sym typeface="Arial" charset="0"/>
            </a:endParaRPr>
          </a:p>
          <a:p>
            <a:pPr marL="297656" indent="-257175">
              <a:spcBef>
                <a:spcPts val="450"/>
              </a:spcBef>
              <a:buClr>
                <a:srgbClr val="000000"/>
              </a:buClr>
              <a:buSzPct val="150000"/>
              <a:buFont typeface="Arial" charset="0"/>
              <a:buChar char="•"/>
            </a:pPr>
            <a:r>
              <a:rPr lang="en-US" altLang="en-US" sz="1575" b="1" dirty="0">
                <a:solidFill>
                  <a:srgbClr val="5F5F5F"/>
                </a:solidFill>
                <a:latin typeface="Arial" charset="0"/>
                <a:sym typeface="Arial" charset="0"/>
              </a:rPr>
              <a:t>Industrial Engineering</a:t>
            </a:r>
            <a:endParaRPr lang="en-US" altLang="en-US" sz="1575" b="1" dirty="0">
              <a:solidFill>
                <a:srgbClr val="5F5F5F"/>
              </a:solidFill>
              <a:latin typeface="Arial" charset="0"/>
              <a:ea typeface="ヒラギノ角ゴ ProN W6" charset="-128"/>
              <a:sym typeface="Arial" charset="0"/>
            </a:endParaRPr>
          </a:p>
          <a:p>
            <a:pPr marL="297656" indent="-257175">
              <a:spcBef>
                <a:spcPts val="450"/>
              </a:spcBef>
              <a:buClr>
                <a:srgbClr val="000000"/>
              </a:buClr>
              <a:buSzPct val="150000"/>
              <a:buFont typeface="Arial" charset="0"/>
              <a:buChar char="•"/>
            </a:pPr>
            <a:r>
              <a:rPr lang="en-US" altLang="en-US" sz="1575" b="1" dirty="0">
                <a:solidFill>
                  <a:srgbClr val="5F5F5F"/>
                </a:solidFill>
                <a:latin typeface="Arial" charset="0"/>
                <a:sym typeface="Arial" charset="0"/>
              </a:rPr>
              <a:t>Aerospace Engineering</a:t>
            </a:r>
            <a:endParaRPr lang="en-US" altLang="en-US" sz="1575" b="1" dirty="0">
              <a:solidFill>
                <a:srgbClr val="5F5F5F"/>
              </a:solidFill>
              <a:latin typeface="Arial" charset="0"/>
              <a:ea typeface="ヒラギノ角ゴ ProN W6" charset="-128"/>
              <a:sym typeface="Arial" charset="0"/>
            </a:endParaRPr>
          </a:p>
          <a:p>
            <a:pPr marL="297656" indent="-257175">
              <a:spcBef>
                <a:spcPts val="450"/>
              </a:spcBef>
              <a:buClr>
                <a:srgbClr val="000000"/>
              </a:buClr>
              <a:buSzPct val="150000"/>
              <a:buFont typeface="Arial" charset="0"/>
              <a:buChar char="•"/>
            </a:pPr>
            <a:r>
              <a:rPr lang="en-US" altLang="en-US" sz="1575" b="1" dirty="0">
                <a:solidFill>
                  <a:srgbClr val="5F5F5F"/>
                </a:solidFill>
                <a:latin typeface="Arial" charset="0"/>
                <a:sym typeface="Arial" charset="0"/>
              </a:rPr>
              <a:t>Mechanical Engineering</a:t>
            </a:r>
          </a:p>
          <a:p>
            <a:pPr marL="297656" indent="-257175">
              <a:spcBef>
                <a:spcPts val="450"/>
              </a:spcBef>
              <a:buClr>
                <a:srgbClr val="000000"/>
              </a:buClr>
              <a:buSzPct val="150000"/>
              <a:buFont typeface="Arial" charset="0"/>
              <a:buChar char="•"/>
            </a:pPr>
            <a:r>
              <a:rPr lang="en-US" altLang="en-US" sz="1575" b="1" dirty="0">
                <a:solidFill>
                  <a:srgbClr val="5F5F5F"/>
                </a:solidFill>
                <a:latin typeface="Arial" charset="0"/>
                <a:sym typeface="Arial" charset="0"/>
              </a:rPr>
              <a:t>Computer Science</a:t>
            </a:r>
          </a:p>
          <a:p>
            <a:pPr marL="297656" indent="-257175">
              <a:spcBef>
                <a:spcPts val="450"/>
              </a:spcBef>
              <a:buClr>
                <a:srgbClr val="000000"/>
              </a:buClr>
              <a:buSzPct val="150000"/>
              <a:buFont typeface="Arial" charset="0"/>
              <a:buChar char="•"/>
            </a:pPr>
            <a:r>
              <a:rPr lang="en-US" altLang="en-US" sz="1575" b="1" dirty="0">
                <a:solidFill>
                  <a:srgbClr val="5F5F5F"/>
                </a:solidFill>
                <a:latin typeface="Arial" charset="0"/>
                <a:ea typeface="ヒラギノ角ゴ ProN W6" charset="-128"/>
                <a:sym typeface="Arial" charset="0"/>
              </a:rPr>
              <a:t>Information Technology</a:t>
            </a:r>
          </a:p>
        </p:txBody>
      </p:sp>
      <p:sp>
        <p:nvSpPr>
          <p:cNvPr id="7" name="Rectangle 9"/>
          <p:cNvSpPr>
            <a:spLocks/>
          </p:cNvSpPr>
          <p:nvPr/>
        </p:nvSpPr>
        <p:spPr bwMode="auto">
          <a:xfrm>
            <a:off x="1323701" y="436493"/>
            <a:ext cx="68675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1200">
                <a:solidFill>
                  <a:srgbClr val="000000"/>
                </a:solidFill>
                <a:latin typeface="Times New Roman" charset="0"/>
                <a:ea typeface="ヒラギノ明朝 ProN W3" charset="-128"/>
                <a:sym typeface="Times New Roman" charset="0"/>
              </a:defRPr>
            </a:lvl1pPr>
            <a:lvl2pPr marL="742950" indent="-285750" eaLnBrk="0" hangingPunct="0">
              <a:defRPr sz="1200">
                <a:solidFill>
                  <a:srgbClr val="000000"/>
                </a:solidFill>
                <a:latin typeface="Times New Roman" charset="0"/>
                <a:ea typeface="ヒラギノ明朝 ProN W3" charset="-128"/>
                <a:sym typeface="Times New Roman" charset="0"/>
              </a:defRPr>
            </a:lvl2pPr>
            <a:lvl3pPr marL="1143000" indent="-228600" eaLnBrk="0" hangingPunct="0">
              <a:defRPr sz="1200">
                <a:solidFill>
                  <a:srgbClr val="000000"/>
                </a:solidFill>
                <a:latin typeface="Times New Roman" charset="0"/>
                <a:ea typeface="ヒラギノ明朝 ProN W3" charset="-128"/>
                <a:sym typeface="Times New Roman" charset="0"/>
              </a:defRPr>
            </a:lvl3pPr>
            <a:lvl4pPr marL="1600200" indent="-228600" eaLnBrk="0" hangingPunct="0">
              <a:defRPr sz="1200">
                <a:solidFill>
                  <a:srgbClr val="000000"/>
                </a:solidFill>
                <a:latin typeface="Times New Roman" charset="0"/>
                <a:ea typeface="ヒラギノ明朝 ProN W3" charset="-128"/>
                <a:sym typeface="Times New Roman" charset="0"/>
              </a:defRPr>
            </a:lvl4pPr>
            <a:lvl5pPr marL="2057400" indent="-228600" eaLnBrk="0" hangingPunct="0">
              <a:defRPr sz="1200">
                <a:solidFill>
                  <a:srgbClr val="000000"/>
                </a:solidFill>
                <a:latin typeface="Times New Roman" charset="0"/>
                <a:ea typeface="ヒラギノ明朝 ProN W3" charset="-128"/>
                <a:sym typeface="Times New Roman" charset="0"/>
              </a:defRPr>
            </a:lvl5pPr>
            <a:lvl6pPr marL="2514600" indent="-228600" eaLnBrk="0" fontAlgn="base" hangingPunct="0">
              <a:spcBef>
                <a:spcPct val="0"/>
              </a:spcBef>
              <a:spcAft>
                <a:spcPct val="0"/>
              </a:spcAft>
              <a:defRPr sz="1200">
                <a:solidFill>
                  <a:srgbClr val="000000"/>
                </a:solidFill>
                <a:latin typeface="Times New Roman" charset="0"/>
                <a:ea typeface="ヒラギノ明朝 ProN W3" charset="-128"/>
                <a:sym typeface="Times New Roman" charset="0"/>
              </a:defRPr>
            </a:lvl6pPr>
            <a:lvl7pPr marL="2971800" indent="-228600" eaLnBrk="0" fontAlgn="base" hangingPunct="0">
              <a:spcBef>
                <a:spcPct val="0"/>
              </a:spcBef>
              <a:spcAft>
                <a:spcPct val="0"/>
              </a:spcAft>
              <a:defRPr sz="1200">
                <a:solidFill>
                  <a:srgbClr val="000000"/>
                </a:solidFill>
                <a:latin typeface="Times New Roman" charset="0"/>
                <a:ea typeface="ヒラギノ明朝 ProN W3" charset="-128"/>
                <a:sym typeface="Times New Roman" charset="0"/>
              </a:defRPr>
            </a:lvl7pPr>
            <a:lvl8pPr marL="3429000" indent="-228600" eaLnBrk="0" fontAlgn="base" hangingPunct="0">
              <a:spcBef>
                <a:spcPct val="0"/>
              </a:spcBef>
              <a:spcAft>
                <a:spcPct val="0"/>
              </a:spcAft>
              <a:defRPr sz="1200">
                <a:solidFill>
                  <a:srgbClr val="000000"/>
                </a:solidFill>
                <a:latin typeface="Times New Roman" charset="0"/>
                <a:ea typeface="ヒラギノ明朝 ProN W3" charset="-128"/>
                <a:sym typeface="Times New Roman" charset="0"/>
              </a:defRPr>
            </a:lvl8pPr>
            <a:lvl9pPr marL="3886200" indent="-228600" eaLnBrk="0" fontAlgn="base" hangingPunct="0">
              <a:spcBef>
                <a:spcPct val="0"/>
              </a:spcBef>
              <a:spcAft>
                <a:spcPct val="0"/>
              </a:spcAft>
              <a:defRPr sz="1200">
                <a:solidFill>
                  <a:srgbClr val="000000"/>
                </a:solidFill>
                <a:latin typeface="Times New Roman" charset="0"/>
                <a:ea typeface="ヒラギノ明朝 ProN W3" charset="-128"/>
                <a:sym typeface="Times New Roman" charset="0"/>
              </a:defRPr>
            </a:lvl9pPr>
          </a:lstStyle>
          <a:p>
            <a:pPr algn="ctr" eaLnBrk="1" hangingPunct="1"/>
            <a:r>
              <a:rPr lang="en-US" altLang="en-US" sz="2700" b="1" dirty="0">
                <a:solidFill>
                  <a:srgbClr val="996633"/>
                </a:solidFill>
                <a:latin typeface="Arial" charset="0"/>
                <a:ea typeface="ＭＳ Ｐゴシック" charset="-128"/>
                <a:sym typeface="Arial" charset="0"/>
              </a:rPr>
              <a:t>Engineering Programs in CECS</a:t>
            </a:r>
          </a:p>
        </p:txBody>
      </p:sp>
      <p:sp>
        <p:nvSpPr>
          <p:cNvPr id="10" name="Line 12"/>
          <p:cNvSpPr>
            <a:spLocks noChangeShapeType="1"/>
          </p:cNvSpPr>
          <p:nvPr/>
        </p:nvSpPr>
        <p:spPr bwMode="auto">
          <a:xfrm flipH="1">
            <a:off x="3905250" y="2581275"/>
            <a:ext cx="1390650" cy="19050"/>
          </a:xfrm>
          <a:prstGeom prst="line">
            <a:avLst/>
          </a:prstGeom>
          <a:noFill/>
          <a:ln w="889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 name="AutoShape 13"/>
          <p:cNvSpPr>
            <a:spLocks/>
          </p:cNvSpPr>
          <p:nvPr/>
        </p:nvSpPr>
        <p:spPr bwMode="auto">
          <a:xfrm>
            <a:off x="5295900" y="1971675"/>
            <a:ext cx="2419350" cy="952500"/>
          </a:xfrm>
          <a:prstGeom prst="roundRect">
            <a:avLst>
              <a:gd name="adj" fmla="val 1500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30479" bIns="0" anchor="ctr"/>
          <a:lstStyle>
            <a:lvl1pPr marL="39688" eaLnBrk="0" hangingPunct="0">
              <a:defRPr sz="1200">
                <a:solidFill>
                  <a:srgbClr val="000000"/>
                </a:solidFill>
                <a:latin typeface="Times New Roman" charset="0"/>
                <a:ea typeface="ヒラギノ明朝 ProN W3" charset="-128"/>
                <a:sym typeface="Times New Roman" charset="0"/>
              </a:defRPr>
            </a:lvl1pPr>
            <a:lvl2pPr marL="742950" indent="-285750" eaLnBrk="0" hangingPunct="0">
              <a:defRPr sz="1200">
                <a:solidFill>
                  <a:srgbClr val="000000"/>
                </a:solidFill>
                <a:latin typeface="Times New Roman" charset="0"/>
                <a:ea typeface="ヒラギノ明朝 ProN W3" charset="-128"/>
                <a:sym typeface="Times New Roman" charset="0"/>
              </a:defRPr>
            </a:lvl2pPr>
            <a:lvl3pPr marL="1143000" indent="-228600" eaLnBrk="0" hangingPunct="0">
              <a:defRPr sz="1200">
                <a:solidFill>
                  <a:srgbClr val="000000"/>
                </a:solidFill>
                <a:latin typeface="Times New Roman" charset="0"/>
                <a:ea typeface="ヒラギノ明朝 ProN W3" charset="-128"/>
                <a:sym typeface="Times New Roman" charset="0"/>
              </a:defRPr>
            </a:lvl3pPr>
            <a:lvl4pPr marL="1600200" indent="-228600" eaLnBrk="0" hangingPunct="0">
              <a:defRPr sz="1200">
                <a:solidFill>
                  <a:srgbClr val="000000"/>
                </a:solidFill>
                <a:latin typeface="Times New Roman" charset="0"/>
                <a:ea typeface="ヒラギノ明朝 ProN W3" charset="-128"/>
                <a:sym typeface="Times New Roman" charset="0"/>
              </a:defRPr>
            </a:lvl4pPr>
            <a:lvl5pPr marL="2057400" indent="-228600" eaLnBrk="0" hangingPunct="0">
              <a:defRPr sz="1200">
                <a:solidFill>
                  <a:srgbClr val="000000"/>
                </a:solidFill>
                <a:latin typeface="Times New Roman" charset="0"/>
                <a:ea typeface="ヒラギノ明朝 ProN W3" charset="-128"/>
                <a:sym typeface="Times New Roman" charset="0"/>
              </a:defRPr>
            </a:lvl5pPr>
            <a:lvl6pPr marL="2514600" indent="-228600" eaLnBrk="0" fontAlgn="base" hangingPunct="0">
              <a:spcBef>
                <a:spcPct val="0"/>
              </a:spcBef>
              <a:spcAft>
                <a:spcPct val="0"/>
              </a:spcAft>
              <a:defRPr sz="1200">
                <a:solidFill>
                  <a:srgbClr val="000000"/>
                </a:solidFill>
                <a:latin typeface="Times New Roman" charset="0"/>
                <a:ea typeface="ヒラギノ明朝 ProN W3" charset="-128"/>
                <a:sym typeface="Times New Roman" charset="0"/>
              </a:defRPr>
            </a:lvl6pPr>
            <a:lvl7pPr marL="2971800" indent="-228600" eaLnBrk="0" fontAlgn="base" hangingPunct="0">
              <a:spcBef>
                <a:spcPct val="0"/>
              </a:spcBef>
              <a:spcAft>
                <a:spcPct val="0"/>
              </a:spcAft>
              <a:defRPr sz="1200">
                <a:solidFill>
                  <a:srgbClr val="000000"/>
                </a:solidFill>
                <a:latin typeface="Times New Roman" charset="0"/>
                <a:ea typeface="ヒラギノ明朝 ProN W3" charset="-128"/>
                <a:sym typeface="Times New Roman" charset="0"/>
              </a:defRPr>
            </a:lvl7pPr>
            <a:lvl8pPr marL="3429000" indent="-228600" eaLnBrk="0" fontAlgn="base" hangingPunct="0">
              <a:spcBef>
                <a:spcPct val="0"/>
              </a:spcBef>
              <a:spcAft>
                <a:spcPct val="0"/>
              </a:spcAft>
              <a:defRPr sz="1200">
                <a:solidFill>
                  <a:srgbClr val="000000"/>
                </a:solidFill>
                <a:latin typeface="Times New Roman" charset="0"/>
                <a:ea typeface="ヒラギノ明朝 ProN W3" charset="-128"/>
                <a:sym typeface="Times New Roman" charset="0"/>
              </a:defRPr>
            </a:lvl8pPr>
            <a:lvl9pPr marL="3886200" indent="-228600" eaLnBrk="0" fontAlgn="base" hangingPunct="0">
              <a:spcBef>
                <a:spcPct val="0"/>
              </a:spcBef>
              <a:spcAft>
                <a:spcPct val="0"/>
              </a:spcAft>
              <a:defRPr sz="1200">
                <a:solidFill>
                  <a:srgbClr val="000000"/>
                </a:solidFill>
                <a:latin typeface="Times New Roman" charset="0"/>
                <a:ea typeface="ヒラギノ明朝 ProN W3" charset="-128"/>
                <a:sym typeface="Times New Roman" charset="0"/>
              </a:defRPr>
            </a:lvl9pPr>
          </a:lstStyle>
          <a:p>
            <a:pPr algn="ctr" eaLnBrk="1" hangingPunct="1"/>
            <a:r>
              <a:rPr lang="en-US" altLang="en-US" sz="1875" b="1" i="1" dirty="0">
                <a:solidFill>
                  <a:srgbClr val="CF0E30"/>
                </a:solidFill>
                <a:latin typeface="Arial" charset="0"/>
                <a:ea typeface="ＭＳ Ｐゴシック" charset="-128"/>
                <a:sym typeface="Arial" charset="0"/>
              </a:rPr>
              <a:t>Dept. of ECE</a:t>
            </a:r>
          </a:p>
        </p:txBody>
      </p:sp>
      <p:sp>
        <p:nvSpPr>
          <p:cNvPr id="12" name="Line 14"/>
          <p:cNvSpPr>
            <a:spLocks noChangeShapeType="1"/>
          </p:cNvSpPr>
          <p:nvPr/>
        </p:nvSpPr>
        <p:spPr bwMode="auto">
          <a:xfrm flipH="1">
            <a:off x="3905250" y="2343150"/>
            <a:ext cx="1390650" cy="19050"/>
          </a:xfrm>
          <a:prstGeom prst="line">
            <a:avLst/>
          </a:prstGeom>
          <a:noFill/>
          <a:ln w="889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682091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Concentrations in Electrical Engineering</a:t>
            </a:r>
          </a:p>
        </p:txBody>
      </p:sp>
      <p:sp>
        <p:nvSpPr>
          <p:cNvPr id="3" name="Text Placeholder 2"/>
          <p:cNvSpPr>
            <a:spLocks noGrp="1"/>
          </p:cNvSpPr>
          <p:nvPr>
            <p:ph type="body" idx="1"/>
          </p:nvPr>
        </p:nvSpPr>
        <p:spPr>
          <a:xfrm>
            <a:off x="685800" y="1059712"/>
            <a:ext cx="7772400" cy="1143000"/>
          </a:xfrm>
        </p:spPr>
        <p:txBody>
          <a:bodyPr/>
          <a:lstStyle/>
          <a:p>
            <a:pPr marL="0" indent="0">
              <a:buNone/>
            </a:pPr>
            <a:r>
              <a:rPr lang="en-US" sz="2000" b="1" dirty="0">
                <a:solidFill>
                  <a:srgbClr val="FF0000"/>
                </a:solidFill>
              </a:rPr>
              <a:t>Control Engineering: </a:t>
            </a:r>
            <a:r>
              <a:rPr lang="en-US" sz="2000" dirty="0"/>
              <a:t>Control engineering focuses on the modeling of a diverse range of dynamic systems and the design of controllers that will cause these systems to behave in the desired manner.</a:t>
            </a:r>
          </a:p>
        </p:txBody>
      </p:sp>
      <p:sp>
        <p:nvSpPr>
          <p:cNvPr id="4" name="Rectangle 3"/>
          <p:cNvSpPr/>
          <p:nvPr/>
        </p:nvSpPr>
        <p:spPr>
          <a:xfrm>
            <a:off x="6422066" y="3824292"/>
            <a:ext cx="2721934" cy="830997"/>
          </a:xfrm>
          <a:prstGeom prst="rect">
            <a:avLst/>
          </a:prstGeom>
        </p:spPr>
        <p:txBody>
          <a:bodyPr wrap="square">
            <a:spAutoFit/>
          </a:bodyPr>
          <a:lstStyle/>
          <a:p>
            <a:pPr marL="0" marR="0" algn="ctr">
              <a:spcBef>
                <a:spcPts val="600"/>
              </a:spcBef>
              <a:spcAft>
                <a:spcPts val="6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Schematic representation for a typical control system</a:t>
            </a:r>
            <a:endParaRPr lang="en-US" sz="1600" b="1"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65FA58A0-1741-4F49-8C9F-AC16EC6026AB}"/>
              </a:ext>
            </a:extLst>
          </p:cNvPr>
          <p:cNvPicPr/>
          <p:nvPr/>
        </p:nvPicPr>
        <p:blipFill>
          <a:blip r:embed="rId2"/>
          <a:stretch>
            <a:fillRect/>
          </a:stretch>
        </p:blipFill>
        <p:spPr>
          <a:xfrm>
            <a:off x="106325" y="2202712"/>
            <a:ext cx="5890437" cy="4400107"/>
          </a:xfrm>
          <a:prstGeom prst="rect">
            <a:avLst/>
          </a:prstGeom>
        </p:spPr>
      </p:pic>
    </p:spTree>
    <p:extLst>
      <p:ext uri="{BB962C8B-B14F-4D97-AF65-F5344CB8AC3E}">
        <p14:creationId xmlns:p14="http://schemas.microsoft.com/office/powerpoint/2010/main" val="93629245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Concentrations in Electrical Engineering</a:t>
            </a:r>
          </a:p>
        </p:txBody>
      </p:sp>
      <p:sp>
        <p:nvSpPr>
          <p:cNvPr id="3" name="Text Placeholder 2"/>
          <p:cNvSpPr>
            <a:spLocks noGrp="1"/>
          </p:cNvSpPr>
          <p:nvPr>
            <p:ph type="body" idx="1"/>
          </p:nvPr>
        </p:nvSpPr>
        <p:spPr>
          <a:xfrm>
            <a:off x="457200" y="1143000"/>
            <a:ext cx="7772400" cy="1143000"/>
          </a:xfrm>
        </p:spPr>
        <p:txBody>
          <a:bodyPr/>
          <a:lstStyle/>
          <a:p>
            <a:pPr marL="0" indent="0">
              <a:buNone/>
            </a:pPr>
            <a:r>
              <a:rPr lang="en-US" sz="2000" b="1" dirty="0">
                <a:solidFill>
                  <a:srgbClr val="FF0000"/>
                </a:solidFill>
              </a:rPr>
              <a:t>Power and Energy Engineering: </a:t>
            </a:r>
            <a:r>
              <a:rPr lang="en-US" sz="2000" dirty="0"/>
              <a:t>Deals with the generation, transmission, and distribution of electricity from various types of sources.</a:t>
            </a:r>
          </a:p>
        </p:txBody>
      </p:sp>
      <p:sp>
        <p:nvSpPr>
          <p:cNvPr id="4" name="Rectangle 3"/>
          <p:cNvSpPr/>
          <p:nvPr/>
        </p:nvSpPr>
        <p:spPr>
          <a:xfrm>
            <a:off x="1219200" y="6108412"/>
            <a:ext cx="6858000" cy="584775"/>
          </a:xfrm>
          <a:prstGeom prst="rect">
            <a:avLst/>
          </a:prstGeom>
        </p:spPr>
        <p:txBody>
          <a:bodyPr wrap="square">
            <a:spAutoFit/>
          </a:bodyPr>
          <a:lstStyle/>
          <a:p>
            <a:pPr algn="ctr"/>
            <a:r>
              <a:rPr lang="en-US" sz="1600" b="1" dirty="0"/>
              <a:t>Figure 1.20 Typical power infrastructure with power generation, transmission and distributions, and residential </a:t>
            </a:r>
          </a:p>
        </p:txBody>
      </p:sp>
      <p:pic>
        <p:nvPicPr>
          <p:cNvPr id="6" name="Picture 5">
            <a:extLst>
              <a:ext uri="{FF2B5EF4-FFF2-40B4-BE49-F238E27FC236}">
                <a16:creationId xmlns:a16="http://schemas.microsoft.com/office/drawing/2014/main" id="{3812921E-112B-CC41-BCB1-467B15699B1D}"/>
              </a:ext>
            </a:extLst>
          </p:cNvPr>
          <p:cNvPicPr/>
          <p:nvPr/>
        </p:nvPicPr>
        <p:blipFill>
          <a:blip r:embed="rId2"/>
          <a:stretch>
            <a:fillRect/>
          </a:stretch>
        </p:blipFill>
        <p:spPr>
          <a:xfrm>
            <a:off x="914400" y="1828800"/>
            <a:ext cx="7467600" cy="3886200"/>
          </a:xfrm>
          <a:prstGeom prst="rect">
            <a:avLst/>
          </a:prstGeom>
        </p:spPr>
      </p:pic>
    </p:spTree>
    <p:extLst>
      <p:ext uri="{BB962C8B-B14F-4D97-AF65-F5344CB8AC3E}">
        <p14:creationId xmlns:p14="http://schemas.microsoft.com/office/powerpoint/2010/main" val="88827149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Concentrations in Electrical Engineering</a:t>
            </a:r>
          </a:p>
        </p:txBody>
      </p:sp>
      <p:sp>
        <p:nvSpPr>
          <p:cNvPr id="3" name="Text Placeholder 2"/>
          <p:cNvSpPr>
            <a:spLocks noGrp="1"/>
          </p:cNvSpPr>
          <p:nvPr>
            <p:ph type="body" idx="1"/>
          </p:nvPr>
        </p:nvSpPr>
        <p:spPr>
          <a:xfrm>
            <a:off x="685800" y="1219200"/>
            <a:ext cx="7772400" cy="1143000"/>
          </a:xfrm>
        </p:spPr>
        <p:txBody>
          <a:bodyPr/>
          <a:lstStyle/>
          <a:p>
            <a:pPr marL="0" indent="0">
              <a:buNone/>
            </a:pPr>
            <a:r>
              <a:rPr lang="en-US" sz="2000" b="1" dirty="0">
                <a:solidFill>
                  <a:srgbClr val="FF0000"/>
                </a:solidFill>
              </a:rPr>
              <a:t>Computer Engineering: </a:t>
            </a:r>
            <a:r>
              <a:rPr lang="en-US" sz="2000" dirty="0"/>
              <a:t>deals with the design of computers and computer systems. This work ranges from the design of new hardware, such as RAM, to the use of computers to control an industrial plant.</a:t>
            </a:r>
            <a:endParaRPr lang="en-US" sz="2000" b="1" dirty="0"/>
          </a:p>
        </p:txBody>
      </p:sp>
      <p:pic>
        <p:nvPicPr>
          <p:cNvPr id="6" name="Picture 5">
            <a:extLst>
              <a:ext uri="{FF2B5EF4-FFF2-40B4-BE49-F238E27FC236}">
                <a16:creationId xmlns:a16="http://schemas.microsoft.com/office/drawing/2014/main" id="{8B940655-8EEF-6A46-AE76-8918DBE8579B}"/>
              </a:ext>
            </a:extLst>
          </p:cNvPr>
          <p:cNvPicPr/>
          <p:nvPr/>
        </p:nvPicPr>
        <p:blipFill>
          <a:blip r:embed="rId2"/>
          <a:stretch>
            <a:fillRect/>
          </a:stretch>
        </p:blipFill>
        <p:spPr>
          <a:xfrm>
            <a:off x="946298" y="2362199"/>
            <a:ext cx="7435702" cy="3645195"/>
          </a:xfrm>
          <a:prstGeom prst="rect">
            <a:avLst/>
          </a:prstGeom>
        </p:spPr>
      </p:pic>
      <p:sp>
        <p:nvSpPr>
          <p:cNvPr id="4" name="Rectangle 3">
            <a:extLst>
              <a:ext uri="{FF2B5EF4-FFF2-40B4-BE49-F238E27FC236}">
                <a16:creationId xmlns:a16="http://schemas.microsoft.com/office/drawing/2014/main" id="{07FF3B45-6A93-C443-9B12-E23483FCDD94}"/>
              </a:ext>
            </a:extLst>
          </p:cNvPr>
          <p:cNvSpPr/>
          <p:nvPr/>
        </p:nvSpPr>
        <p:spPr>
          <a:xfrm>
            <a:off x="248093" y="6175859"/>
            <a:ext cx="8495414" cy="400110"/>
          </a:xfrm>
          <a:prstGeom prst="rect">
            <a:avLst/>
          </a:prstGeom>
        </p:spPr>
        <p:txBody>
          <a:bodyPr wrap="square">
            <a:spAutoFit/>
          </a:bodyPr>
          <a:lstStyle/>
          <a:p>
            <a:pPr marL="0" marR="0" algn="ctr">
              <a:spcBef>
                <a:spcPts val="0"/>
              </a:spcBef>
              <a:spcAft>
                <a:spcPts val="0"/>
              </a:spcAft>
            </a:pPr>
            <a:r>
              <a:rPr lang="en-US" sz="2000" b="1" dirty="0">
                <a:latin typeface="Times New Roman" panose="02020603050405020304" pitchFamily="18" charset="0"/>
                <a:ea typeface="Times New Roman" panose="02020603050405020304" pitchFamily="18" charset="0"/>
              </a:rPr>
              <a:t>Major components of computer architecture</a:t>
            </a:r>
            <a:r>
              <a:rPr lang="en-US" sz="2000" dirty="0">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8216103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Concentrations in Electrical Engineering</a:t>
            </a:r>
          </a:p>
        </p:txBody>
      </p:sp>
      <p:sp>
        <p:nvSpPr>
          <p:cNvPr id="3" name="Text Placeholder 2"/>
          <p:cNvSpPr>
            <a:spLocks noGrp="1"/>
          </p:cNvSpPr>
          <p:nvPr>
            <p:ph type="body" idx="1"/>
          </p:nvPr>
        </p:nvSpPr>
        <p:spPr/>
        <p:txBody>
          <a:bodyPr/>
          <a:lstStyle/>
          <a:p>
            <a:pPr marL="0" indent="0">
              <a:buNone/>
            </a:pPr>
            <a:r>
              <a:rPr lang="en-US" sz="2000" b="1" dirty="0">
                <a:solidFill>
                  <a:srgbClr val="FF0000"/>
                </a:solidFill>
              </a:rPr>
              <a:t>Electronics/Microelectronics Engineering: </a:t>
            </a:r>
            <a:r>
              <a:rPr lang="en-US" sz="2000" dirty="0"/>
              <a:t>Involves the design of electronic circuits that use the properties of electronic components such as resistors, capacitors, inductors, diodes, transistors, Integrated Circuits (ICs), and operational amplifiers to achieve a particular goal.</a:t>
            </a:r>
          </a:p>
          <a:p>
            <a:endParaRPr lang="en-US" sz="2000" dirty="0"/>
          </a:p>
        </p:txBody>
      </p:sp>
      <p:pic>
        <p:nvPicPr>
          <p:cNvPr id="6" name="Picture 5">
            <a:extLst>
              <a:ext uri="{FF2B5EF4-FFF2-40B4-BE49-F238E27FC236}">
                <a16:creationId xmlns:a16="http://schemas.microsoft.com/office/drawing/2014/main" id="{7A97EFA2-49FE-2441-B600-D88AC1564BCE}"/>
              </a:ext>
            </a:extLst>
          </p:cNvPr>
          <p:cNvPicPr/>
          <p:nvPr/>
        </p:nvPicPr>
        <p:blipFill>
          <a:blip r:embed="rId2"/>
          <a:stretch>
            <a:fillRect/>
          </a:stretch>
        </p:blipFill>
        <p:spPr>
          <a:xfrm>
            <a:off x="1108215" y="2686094"/>
            <a:ext cx="6366473" cy="3257506"/>
          </a:xfrm>
          <a:prstGeom prst="rect">
            <a:avLst/>
          </a:prstGeom>
        </p:spPr>
      </p:pic>
      <p:sp>
        <p:nvSpPr>
          <p:cNvPr id="4" name="Rectangle 3">
            <a:extLst>
              <a:ext uri="{FF2B5EF4-FFF2-40B4-BE49-F238E27FC236}">
                <a16:creationId xmlns:a16="http://schemas.microsoft.com/office/drawing/2014/main" id="{7D80FF45-17E2-8E48-97AA-CFF18F23E09E}"/>
              </a:ext>
            </a:extLst>
          </p:cNvPr>
          <p:cNvSpPr/>
          <p:nvPr/>
        </p:nvSpPr>
        <p:spPr>
          <a:xfrm>
            <a:off x="379228" y="6108412"/>
            <a:ext cx="8002772" cy="584775"/>
          </a:xfrm>
          <a:prstGeom prst="rect">
            <a:avLst/>
          </a:prstGeom>
        </p:spPr>
        <p:txBody>
          <a:bodyPr wrap="square">
            <a:spAutoFit/>
          </a:bodyPr>
          <a:lstStyle/>
          <a:p>
            <a:pPr marL="0" marR="0" algn="ctr">
              <a:spcBef>
                <a:spcPts val="600"/>
              </a:spcBef>
              <a:spcAft>
                <a:spcPts val="6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Simplified schematic circuit representation for a typical </a:t>
            </a:r>
            <a:r>
              <a:rPr lang="en-US" sz="1600"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electronics circuit </a:t>
            </a:r>
            <a:r>
              <a:rPr lang="en-US" sz="1600" b="1" dirty="0">
                <a:latin typeface="Arial" panose="020B0604020202020204" pitchFamily="34" charset="0"/>
                <a:ea typeface="Times New Roman" panose="02020603050405020304" pitchFamily="18" charset="0"/>
                <a:cs typeface="Times New Roman" panose="02020603050405020304" pitchFamily="18" charset="0"/>
              </a:rPr>
              <a:t>to drive a dimmable Light Emitting Diode (LED)</a:t>
            </a:r>
          </a:p>
        </p:txBody>
      </p:sp>
    </p:spTree>
    <p:extLst>
      <p:ext uri="{BB962C8B-B14F-4D97-AF65-F5344CB8AC3E}">
        <p14:creationId xmlns:p14="http://schemas.microsoft.com/office/powerpoint/2010/main" val="5897139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Concentrations in Electrical Engineering</a:t>
            </a:r>
          </a:p>
        </p:txBody>
      </p:sp>
      <p:sp>
        <p:nvSpPr>
          <p:cNvPr id="3" name="Text Placeholder 2"/>
          <p:cNvSpPr>
            <a:spLocks noGrp="1"/>
          </p:cNvSpPr>
          <p:nvPr>
            <p:ph type="body" idx="1"/>
          </p:nvPr>
        </p:nvSpPr>
        <p:spPr>
          <a:xfrm>
            <a:off x="685800" y="1219200"/>
            <a:ext cx="7772400" cy="1077218"/>
          </a:xfrm>
        </p:spPr>
        <p:txBody>
          <a:bodyPr/>
          <a:lstStyle/>
          <a:p>
            <a:pPr marL="0" indent="0">
              <a:buNone/>
            </a:pPr>
            <a:r>
              <a:rPr lang="en-US" sz="2000" b="1" dirty="0">
                <a:solidFill>
                  <a:srgbClr val="FF0000"/>
                </a:solidFill>
              </a:rPr>
              <a:t>Digital Signal Processing: </a:t>
            </a:r>
            <a:r>
              <a:rPr lang="en-US" sz="2000" dirty="0"/>
              <a:t>Signal processing deals with the analysis and manipulation of signals.</a:t>
            </a:r>
          </a:p>
          <a:p>
            <a:endParaRPr lang="en-US" sz="2000" dirty="0"/>
          </a:p>
          <a:p>
            <a:endParaRPr lang="en-US" sz="2000" dirty="0"/>
          </a:p>
        </p:txBody>
      </p:sp>
      <p:pic>
        <p:nvPicPr>
          <p:cNvPr id="6" name="Picture 5">
            <a:extLst>
              <a:ext uri="{FF2B5EF4-FFF2-40B4-BE49-F238E27FC236}">
                <a16:creationId xmlns:a16="http://schemas.microsoft.com/office/drawing/2014/main" id="{99739239-8206-DE4A-91D8-DB5663571404}"/>
              </a:ext>
            </a:extLst>
          </p:cNvPr>
          <p:cNvPicPr/>
          <p:nvPr/>
        </p:nvPicPr>
        <p:blipFill>
          <a:blip r:embed="rId2"/>
          <a:stretch>
            <a:fillRect/>
          </a:stretch>
        </p:blipFill>
        <p:spPr>
          <a:xfrm>
            <a:off x="1275906" y="2057400"/>
            <a:ext cx="6379535" cy="3769242"/>
          </a:xfrm>
          <a:prstGeom prst="rect">
            <a:avLst/>
          </a:prstGeom>
        </p:spPr>
      </p:pic>
      <p:sp>
        <p:nvSpPr>
          <p:cNvPr id="4" name="Rectangle 3">
            <a:extLst>
              <a:ext uri="{FF2B5EF4-FFF2-40B4-BE49-F238E27FC236}">
                <a16:creationId xmlns:a16="http://schemas.microsoft.com/office/drawing/2014/main" id="{4548FCD4-45DE-744F-BFEF-E2785CC7009F}"/>
              </a:ext>
            </a:extLst>
          </p:cNvPr>
          <p:cNvSpPr/>
          <p:nvPr/>
        </p:nvSpPr>
        <p:spPr>
          <a:xfrm>
            <a:off x="58477" y="5989513"/>
            <a:ext cx="8814391" cy="584775"/>
          </a:xfrm>
          <a:prstGeom prst="rect">
            <a:avLst/>
          </a:prstGeom>
        </p:spPr>
        <p:txBody>
          <a:bodyPr wrap="square">
            <a:spAutoFit/>
          </a:bodyPr>
          <a:lstStyle/>
          <a:p>
            <a:pPr marL="0" marR="0" algn="ctr">
              <a:spcBef>
                <a:spcPts val="600"/>
              </a:spcBef>
              <a:spcAft>
                <a:spcPts val="6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Schematic representation of a Digital Signal Processing (DSP) circuit for filtering a noisy image</a:t>
            </a:r>
          </a:p>
        </p:txBody>
      </p:sp>
    </p:spTree>
    <p:extLst>
      <p:ext uri="{BB962C8B-B14F-4D97-AF65-F5344CB8AC3E}">
        <p14:creationId xmlns:p14="http://schemas.microsoft.com/office/powerpoint/2010/main" val="2630479601"/>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Concentrations in Electrical Engineering</a:t>
            </a:r>
          </a:p>
        </p:txBody>
      </p:sp>
      <p:sp>
        <p:nvSpPr>
          <p:cNvPr id="3" name="Text Placeholder 2"/>
          <p:cNvSpPr>
            <a:spLocks noGrp="1"/>
          </p:cNvSpPr>
          <p:nvPr>
            <p:ph type="body" idx="1"/>
          </p:nvPr>
        </p:nvSpPr>
        <p:spPr>
          <a:xfrm>
            <a:off x="762000" y="1095153"/>
            <a:ext cx="7772400" cy="1077218"/>
          </a:xfrm>
        </p:spPr>
        <p:txBody>
          <a:bodyPr/>
          <a:lstStyle/>
          <a:p>
            <a:pPr marL="0" indent="0">
              <a:buNone/>
            </a:pPr>
            <a:r>
              <a:rPr lang="en-US" sz="2000" b="1" dirty="0">
                <a:solidFill>
                  <a:srgbClr val="FF0000"/>
                </a:solidFill>
              </a:rPr>
              <a:t>Communication Engineering: </a:t>
            </a:r>
            <a:r>
              <a:rPr lang="en-US" dirty="0"/>
              <a:t>Communication engineering focuses on the transmission of information across a channel such as a coaxial cable, optical fiber, or free space. </a:t>
            </a:r>
            <a:endParaRPr lang="en-US" sz="2000" dirty="0"/>
          </a:p>
          <a:p>
            <a:endParaRPr lang="en-US" sz="2000" dirty="0"/>
          </a:p>
          <a:p>
            <a:endParaRPr lang="en-US" sz="2000" dirty="0"/>
          </a:p>
        </p:txBody>
      </p:sp>
      <p:sp>
        <p:nvSpPr>
          <p:cNvPr id="4" name="Rectangle 3">
            <a:extLst>
              <a:ext uri="{FF2B5EF4-FFF2-40B4-BE49-F238E27FC236}">
                <a16:creationId xmlns:a16="http://schemas.microsoft.com/office/drawing/2014/main" id="{4548FCD4-45DE-744F-BFEF-E2785CC7009F}"/>
              </a:ext>
            </a:extLst>
          </p:cNvPr>
          <p:cNvSpPr/>
          <p:nvPr/>
        </p:nvSpPr>
        <p:spPr>
          <a:xfrm>
            <a:off x="58477" y="5989513"/>
            <a:ext cx="8814391" cy="369332"/>
          </a:xfrm>
          <a:prstGeom prst="rect">
            <a:avLst/>
          </a:prstGeom>
        </p:spPr>
        <p:txBody>
          <a:bodyPr wrap="square">
            <a:spAutoFit/>
          </a:bodyPr>
          <a:lstStyle/>
          <a:p>
            <a:pPr algn="ctr"/>
            <a:r>
              <a:rPr lang="en-US" sz="1800" b="1" dirty="0"/>
              <a:t>Basic components of a typical communication system </a:t>
            </a:r>
          </a:p>
        </p:txBody>
      </p:sp>
      <p:pic>
        <p:nvPicPr>
          <p:cNvPr id="7" name="Picture 6">
            <a:extLst>
              <a:ext uri="{FF2B5EF4-FFF2-40B4-BE49-F238E27FC236}">
                <a16:creationId xmlns:a16="http://schemas.microsoft.com/office/drawing/2014/main" id="{057AEC6A-20DC-C24A-B207-B08276F33408}"/>
              </a:ext>
            </a:extLst>
          </p:cNvPr>
          <p:cNvPicPr/>
          <p:nvPr/>
        </p:nvPicPr>
        <p:blipFill>
          <a:blip r:embed="rId2"/>
          <a:stretch>
            <a:fillRect/>
          </a:stretch>
        </p:blipFill>
        <p:spPr>
          <a:xfrm>
            <a:off x="936366" y="2134835"/>
            <a:ext cx="6857299" cy="3854678"/>
          </a:xfrm>
          <a:prstGeom prst="rect">
            <a:avLst/>
          </a:prstGeom>
        </p:spPr>
      </p:pic>
    </p:spTree>
    <p:extLst>
      <p:ext uri="{BB962C8B-B14F-4D97-AF65-F5344CB8AC3E}">
        <p14:creationId xmlns:p14="http://schemas.microsoft.com/office/powerpoint/2010/main" val="274281567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Concentrations in Electrical Engineering</a:t>
            </a:r>
          </a:p>
        </p:txBody>
      </p:sp>
      <p:sp>
        <p:nvSpPr>
          <p:cNvPr id="3" name="Text Placeholder 2"/>
          <p:cNvSpPr>
            <a:spLocks noGrp="1"/>
          </p:cNvSpPr>
          <p:nvPr>
            <p:ph type="body" idx="1"/>
          </p:nvPr>
        </p:nvSpPr>
        <p:spPr>
          <a:xfrm>
            <a:off x="685800" y="1219200"/>
            <a:ext cx="7772400" cy="4086447"/>
          </a:xfrm>
        </p:spPr>
        <p:txBody>
          <a:bodyPr/>
          <a:lstStyle/>
          <a:p>
            <a:pPr marL="0" indent="0">
              <a:buNone/>
            </a:pPr>
            <a:r>
              <a:rPr lang="en-US" sz="2000" b="1" dirty="0">
                <a:solidFill>
                  <a:srgbClr val="FF0000"/>
                </a:solidFill>
              </a:rPr>
              <a:t>Instrumentation Engineering: </a:t>
            </a:r>
            <a:r>
              <a:rPr lang="en-US" sz="2000" dirty="0"/>
              <a:t>Deals with the design of devices to measure physical quantities such as pressure, flow, and temperature.</a:t>
            </a:r>
          </a:p>
          <a:p>
            <a:endParaRPr lang="en-US" sz="2000" b="1" dirty="0"/>
          </a:p>
          <a:p>
            <a:endParaRPr lang="en-US" sz="2000" b="1" dirty="0"/>
          </a:p>
          <a:p>
            <a:endParaRPr lang="en-US" sz="2000" b="1" dirty="0"/>
          </a:p>
          <a:p>
            <a:endParaRPr lang="en-US" sz="2000" b="1" dirty="0"/>
          </a:p>
          <a:p>
            <a:endParaRPr lang="en-US" sz="2000" b="1" dirty="0"/>
          </a:p>
          <a:p>
            <a:endParaRPr lang="en-US" sz="2000" b="1" dirty="0"/>
          </a:p>
          <a:p>
            <a:endParaRPr lang="en-US" sz="2000" b="1" dirty="0"/>
          </a:p>
          <a:p>
            <a:endParaRPr lang="en-US" sz="2000" b="1" dirty="0"/>
          </a:p>
          <a:p>
            <a:pPr marL="0" indent="0">
              <a:buNone/>
            </a:pPr>
            <a:endParaRPr lang="en-US" sz="2000" b="1" dirty="0"/>
          </a:p>
        </p:txBody>
      </p:sp>
      <p:pic>
        <p:nvPicPr>
          <p:cNvPr id="11266" name="Picture 2" descr="Screen Shot 2015-04-19 at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329" y="2169486"/>
            <a:ext cx="3164349" cy="2636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1320210" y="5381847"/>
            <a:ext cx="6096000" cy="584775"/>
          </a:xfrm>
          <a:prstGeom prst="rect">
            <a:avLst/>
          </a:prstGeom>
        </p:spPr>
        <p:txBody>
          <a:bodyPr wrap="square">
            <a:spAutoFit/>
          </a:bodyPr>
          <a:lstStyle/>
          <a:p>
            <a:pPr marL="0" marR="0" algn="ctr">
              <a:spcBef>
                <a:spcPts val="600"/>
              </a:spcBef>
              <a:spcAft>
                <a:spcPts val="6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Examples of real world products that could be designed by an instrumentation engineer.</a:t>
            </a:r>
            <a:endParaRPr lang="en-US" sz="1600" b="1"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12D75048-B879-4648-BFA4-AA275DE0CDBC}"/>
              </a:ext>
            </a:extLst>
          </p:cNvPr>
          <p:cNvPicPr/>
          <p:nvPr/>
        </p:nvPicPr>
        <p:blipFill>
          <a:blip r:embed="rId3"/>
          <a:stretch>
            <a:fillRect/>
          </a:stretch>
        </p:blipFill>
        <p:spPr>
          <a:xfrm>
            <a:off x="4194108" y="2169486"/>
            <a:ext cx="2153529" cy="1445584"/>
          </a:xfrm>
          <a:prstGeom prst="rect">
            <a:avLst/>
          </a:prstGeom>
        </p:spPr>
      </p:pic>
      <p:pic>
        <p:nvPicPr>
          <p:cNvPr id="7" name="Picture 6">
            <a:extLst>
              <a:ext uri="{FF2B5EF4-FFF2-40B4-BE49-F238E27FC236}">
                <a16:creationId xmlns:a16="http://schemas.microsoft.com/office/drawing/2014/main" id="{23491CB2-7D26-9641-B038-5BC9B6AE2CFB}"/>
              </a:ext>
            </a:extLst>
          </p:cNvPr>
          <p:cNvPicPr/>
          <p:nvPr/>
        </p:nvPicPr>
        <p:blipFill>
          <a:blip r:embed="rId4"/>
          <a:stretch>
            <a:fillRect/>
          </a:stretch>
        </p:blipFill>
        <p:spPr>
          <a:xfrm>
            <a:off x="4495800" y="3842563"/>
            <a:ext cx="1777409" cy="1445585"/>
          </a:xfrm>
          <a:prstGeom prst="rect">
            <a:avLst/>
          </a:prstGeom>
        </p:spPr>
      </p:pic>
      <p:pic>
        <p:nvPicPr>
          <p:cNvPr id="8" name="Picture 7">
            <a:extLst>
              <a:ext uri="{FF2B5EF4-FFF2-40B4-BE49-F238E27FC236}">
                <a16:creationId xmlns:a16="http://schemas.microsoft.com/office/drawing/2014/main" id="{7617B734-8864-1A44-90FD-840FC9FD620A}"/>
              </a:ext>
            </a:extLst>
          </p:cNvPr>
          <p:cNvPicPr/>
          <p:nvPr/>
        </p:nvPicPr>
        <p:blipFill>
          <a:blip r:embed="rId5"/>
          <a:stretch>
            <a:fillRect/>
          </a:stretch>
        </p:blipFill>
        <p:spPr>
          <a:xfrm>
            <a:off x="6478330" y="3262423"/>
            <a:ext cx="1503621" cy="2233074"/>
          </a:xfrm>
          <a:prstGeom prst="rect">
            <a:avLst/>
          </a:prstGeom>
        </p:spPr>
      </p:pic>
      <p:sp>
        <p:nvSpPr>
          <p:cNvPr id="4" name="Rectangle 3">
            <a:extLst>
              <a:ext uri="{FF2B5EF4-FFF2-40B4-BE49-F238E27FC236}">
                <a16:creationId xmlns:a16="http://schemas.microsoft.com/office/drawing/2014/main" id="{309CB445-49A4-4F4F-A3B7-B1F15D1ECB91}"/>
              </a:ext>
            </a:extLst>
          </p:cNvPr>
          <p:cNvSpPr/>
          <p:nvPr/>
        </p:nvSpPr>
        <p:spPr>
          <a:xfrm>
            <a:off x="268030" y="6389810"/>
            <a:ext cx="7353295" cy="369332"/>
          </a:xfrm>
          <a:prstGeom prst="rect">
            <a:avLst/>
          </a:prstGeom>
        </p:spPr>
        <p:txBody>
          <a:bodyPr wrap="none">
            <a:spAutoFit/>
          </a:bodyPr>
          <a:lstStyle/>
          <a:p>
            <a:pPr algn="l" rtl="0"/>
            <a:r>
              <a:rPr lang="en-US" sz="1800" b="1" dirty="0">
                <a:solidFill>
                  <a:srgbClr val="FF0000"/>
                </a:solidFill>
              </a:rPr>
              <a:t>Others such biomedical Engineering, Mechatronics, CS, </a:t>
            </a:r>
            <a:r>
              <a:rPr lang="en-US" sz="1800" b="1" dirty="0" err="1">
                <a:solidFill>
                  <a:srgbClr val="FF0000"/>
                </a:solidFill>
              </a:rPr>
              <a:t>Bioinfromatics</a:t>
            </a:r>
            <a:r>
              <a:rPr lang="en-US" sz="1800" b="1" dirty="0">
                <a:solidFill>
                  <a:srgbClr val="FF0000"/>
                </a:solidFill>
              </a:rPr>
              <a:t>: </a:t>
            </a:r>
            <a:endParaRPr lang="en-US" sz="1800" dirty="0"/>
          </a:p>
        </p:txBody>
      </p:sp>
    </p:spTree>
    <p:extLst>
      <p:ext uri="{BB962C8B-B14F-4D97-AF65-F5344CB8AC3E}">
        <p14:creationId xmlns:p14="http://schemas.microsoft.com/office/powerpoint/2010/main" val="167012657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History of Electricity and Computing</a:t>
            </a:r>
          </a:p>
        </p:txBody>
      </p:sp>
      <p:sp>
        <p:nvSpPr>
          <p:cNvPr id="4" name="TextBox 3">
            <a:extLst>
              <a:ext uri="{FF2B5EF4-FFF2-40B4-BE49-F238E27FC236}">
                <a16:creationId xmlns:a16="http://schemas.microsoft.com/office/drawing/2014/main" id="{F2941481-C009-E644-8A6A-B795F56547B2}"/>
              </a:ext>
            </a:extLst>
          </p:cNvPr>
          <p:cNvSpPr txBox="1"/>
          <p:nvPr/>
        </p:nvSpPr>
        <p:spPr>
          <a:xfrm>
            <a:off x="116958" y="5365259"/>
            <a:ext cx="8771861" cy="120032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imes New Roman"/>
                <a:ea typeface="Times New Roman"/>
                <a:cs typeface="Times New Roman"/>
                <a:sym typeface="Times New Roman"/>
              </a:rPr>
              <a:t>See the presentation posted under “Files/Lectures” folders of your </a:t>
            </a:r>
          </a:p>
          <a:p>
            <a:pPr marL="0" marR="0" indent="0" algn="l" defTabSz="9144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imes New Roman"/>
                <a:ea typeface="Times New Roman"/>
                <a:cs typeface="Times New Roman"/>
                <a:sym typeface="Times New Roman"/>
              </a:rPr>
              <a:t>course.</a:t>
            </a:r>
          </a:p>
          <a:p>
            <a:pPr marL="0" marR="0" indent="0" algn="l" defTabSz="914400" rtl="0" fontAlgn="auto" latinLnBrk="1" hangingPunct="0">
              <a:lnSpc>
                <a:spcPct val="100000"/>
              </a:lnSpc>
              <a:spcBef>
                <a:spcPts val="0"/>
              </a:spcBef>
              <a:spcAft>
                <a:spcPts val="0"/>
              </a:spcAft>
              <a:buClrTx/>
              <a:buSzTx/>
              <a:buFontTx/>
              <a:buNone/>
              <a:tabLst/>
            </a:pPr>
            <a:r>
              <a:rPr lang="en-US" dirty="0"/>
              <a:t> </a:t>
            </a:r>
            <a:endParaRPr kumimoji="0" lang="en-US" sz="2400" b="0" i="0" u="none" strike="noStrike" cap="none" spc="0" normalizeH="0" baseline="0" dirty="0">
              <a:ln>
                <a:noFill/>
              </a:ln>
              <a:solidFill>
                <a:srgbClr val="000000"/>
              </a:solidFill>
              <a:effectLst/>
              <a:uFillTx/>
              <a:latin typeface="Times New Roman"/>
              <a:ea typeface="Times New Roman"/>
              <a:cs typeface="Times New Roman"/>
              <a:sym typeface="Times New Roman"/>
            </a:endParaRPr>
          </a:p>
        </p:txBody>
      </p:sp>
      <p:pic>
        <p:nvPicPr>
          <p:cNvPr id="5" name="Picture 4" descr="A blue and white background with black text&#10;&#10;Description automatically generated">
            <a:extLst>
              <a:ext uri="{FF2B5EF4-FFF2-40B4-BE49-F238E27FC236}">
                <a16:creationId xmlns:a16="http://schemas.microsoft.com/office/drawing/2014/main" id="{70F8CC64-3419-3B33-F40B-9753BC90DD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7958" y="1063254"/>
            <a:ext cx="5455684" cy="4213905"/>
          </a:xfrm>
          <a:prstGeom prst="rect">
            <a:avLst/>
          </a:prstGeom>
        </p:spPr>
      </p:pic>
    </p:spTree>
    <p:extLst>
      <p:ext uri="{BB962C8B-B14F-4D97-AF65-F5344CB8AC3E}">
        <p14:creationId xmlns:p14="http://schemas.microsoft.com/office/powerpoint/2010/main" val="128614897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1051"/>
            <a:ext cx="7772400" cy="1143000"/>
          </a:xfrm>
        </p:spPr>
        <p:txBody>
          <a:bodyPr/>
          <a:lstStyle/>
          <a:p>
            <a:r>
              <a:rPr lang="en-US" sz="3200" b="1" dirty="0"/>
              <a:t>The </a:t>
            </a:r>
            <a:r>
              <a:rPr lang="en-US" sz="3200" b="1" dirty="0">
                <a:latin typeface="Brush Script MT Italic"/>
                <a:cs typeface="Brush Script MT Italic"/>
              </a:rPr>
              <a:t>Electron</a:t>
            </a:r>
            <a:r>
              <a:rPr lang="en-US" sz="3200" b="1" dirty="0"/>
              <a:t> &amp; </a:t>
            </a:r>
            <a:r>
              <a:rPr lang="en-US" sz="3200" b="1" dirty="0">
                <a:latin typeface="Brush Script MT Italic"/>
                <a:cs typeface="Brush Script MT Italic"/>
              </a:rPr>
              <a:t>Bit </a:t>
            </a:r>
            <a:r>
              <a:rPr lang="en-US" sz="3200" b="1" dirty="0"/>
              <a:t>Discovery </a:t>
            </a:r>
          </a:p>
        </p:txBody>
      </p:sp>
      <p:sp>
        <p:nvSpPr>
          <p:cNvPr id="3" name="Text Placeholder 2"/>
          <p:cNvSpPr>
            <a:spLocks noGrp="1"/>
          </p:cNvSpPr>
          <p:nvPr>
            <p:ph type="body" idx="1"/>
          </p:nvPr>
        </p:nvSpPr>
        <p:spPr>
          <a:xfrm>
            <a:off x="1634108" y="1428800"/>
            <a:ext cx="5593317" cy="4305072"/>
          </a:xfrm>
        </p:spPr>
        <p:txBody>
          <a:bodyPr/>
          <a:lstStyle/>
          <a:p>
            <a:pPr marL="0" indent="0" algn="just">
              <a:buNone/>
            </a:pPr>
            <a:r>
              <a:rPr lang="en-US" sz="2800" b="1" dirty="0">
                <a:solidFill>
                  <a:srgbClr val="0000FF"/>
                </a:solidFill>
                <a:latin typeface="Century"/>
                <a:cs typeface="Century"/>
              </a:rPr>
              <a:t>The seeds for today’s </a:t>
            </a:r>
            <a:r>
              <a:rPr lang="en-US" sz="2800" b="1" i="1" dirty="0">
                <a:solidFill>
                  <a:srgbClr val="0000FF"/>
                </a:solidFill>
                <a:latin typeface="Century"/>
                <a:cs typeface="Century"/>
              </a:rPr>
              <a:t>Digital Revolution</a:t>
            </a:r>
            <a:r>
              <a:rPr lang="en-US" sz="2800" b="1" dirty="0">
                <a:solidFill>
                  <a:srgbClr val="0000FF"/>
                </a:solidFill>
                <a:latin typeface="Century"/>
                <a:cs typeface="Century"/>
              </a:rPr>
              <a:t> were planted by the discovery of the electromagnetic force (</a:t>
            </a:r>
            <a:r>
              <a:rPr lang="en-US" sz="2800" b="1" dirty="0">
                <a:solidFill>
                  <a:srgbClr val="FF0000"/>
                </a:solidFill>
                <a:latin typeface="Century"/>
                <a:cs typeface="Century"/>
              </a:rPr>
              <a:t>electron</a:t>
            </a:r>
            <a:r>
              <a:rPr lang="en-US" sz="2800" b="1" dirty="0">
                <a:solidFill>
                  <a:srgbClr val="0000FF"/>
                </a:solidFill>
                <a:latin typeface="Century"/>
                <a:cs typeface="Century"/>
              </a:rPr>
              <a:t>) and the development of the notion of binary system (</a:t>
            </a:r>
            <a:r>
              <a:rPr lang="en-US" sz="2800" b="1" dirty="0">
                <a:solidFill>
                  <a:schemeClr val="accent5">
                    <a:lumMod val="75000"/>
                  </a:schemeClr>
                </a:solidFill>
                <a:latin typeface="Century"/>
                <a:cs typeface="Century"/>
              </a:rPr>
              <a:t>bit</a:t>
            </a:r>
            <a:r>
              <a:rPr lang="en-US" sz="2800" b="1" dirty="0">
                <a:solidFill>
                  <a:srgbClr val="0000FF"/>
                </a:solidFill>
                <a:latin typeface="Century"/>
                <a:cs typeface="Century"/>
              </a:rPr>
              <a:t>).</a:t>
            </a:r>
          </a:p>
          <a:p>
            <a:pPr marL="0" indent="0" algn="just">
              <a:buNone/>
            </a:pPr>
            <a:endParaRPr lang="en-US" sz="2800" b="1" dirty="0">
              <a:solidFill>
                <a:srgbClr val="0000FF"/>
              </a:solidFill>
              <a:latin typeface="Century"/>
              <a:cs typeface="Century"/>
            </a:endParaRPr>
          </a:p>
          <a:p>
            <a:pPr marL="0" indent="0" algn="just">
              <a:buNone/>
            </a:pPr>
            <a:endParaRPr lang="en-US" sz="2800" dirty="0">
              <a:solidFill>
                <a:srgbClr val="0000FF"/>
              </a:solidFill>
              <a:latin typeface="Century"/>
              <a:cs typeface="Century"/>
            </a:endParaRPr>
          </a:p>
          <a:p>
            <a:pPr algn="just"/>
            <a:endParaRPr lang="en-US" sz="2000" dirty="0"/>
          </a:p>
          <a:p>
            <a:pPr algn="just"/>
            <a:endParaRPr lang="en-US" sz="2000" dirty="0"/>
          </a:p>
          <a:p>
            <a:pPr marL="0" indent="0" algn="just">
              <a:buNone/>
            </a:pPr>
            <a:r>
              <a:rPr lang="en-US" sz="2000" dirty="0"/>
              <a:t> </a:t>
            </a:r>
          </a:p>
          <a:p>
            <a:endParaRPr lang="en-US" sz="2000" dirty="0"/>
          </a:p>
          <a:p>
            <a:endParaRPr lang="en-US" sz="2000" dirty="0"/>
          </a:p>
        </p:txBody>
      </p:sp>
      <p:sp>
        <p:nvSpPr>
          <p:cNvPr id="4" name="Rounded Rectangle 3"/>
          <p:cNvSpPr/>
          <p:nvPr/>
        </p:nvSpPr>
        <p:spPr>
          <a:xfrm>
            <a:off x="1260597" y="1298059"/>
            <a:ext cx="6396365" cy="3184447"/>
          </a:xfrm>
          <a:prstGeom prst="roundRect">
            <a:avLst/>
          </a:prstGeom>
          <a:solidFill>
            <a:srgbClr val="FFFFFF">
              <a:alpha val="25000"/>
            </a:srgbClr>
          </a:solidFill>
          <a:ln w="25400" cap="flat">
            <a:solidFill>
              <a:srgbClr val="00CC99"/>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Times New Roman"/>
              <a:ea typeface="Times New Roman"/>
              <a:cs typeface="Times New Roman"/>
              <a:sym typeface="Times New Roman"/>
            </a:endParaRPr>
          </a:p>
        </p:txBody>
      </p:sp>
    </p:spTree>
    <p:extLst>
      <p:ext uri="{BB962C8B-B14F-4D97-AF65-F5344CB8AC3E}">
        <p14:creationId xmlns:p14="http://schemas.microsoft.com/office/powerpoint/2010/main" val="40068331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844" y="574157"/>
            <a:ext cx="7772400" cy="414671"/>
          </a:xfrm>
        </p:spPr>
        <p:txBody>
          <a:bodyPr/>
          <a:lstStyle/>
          <a:p>
            <a:r>
              <a:rPr lang="en-US" sz="2800" b="1" dirty="0"/>
              <a:t>Student Academic Activities</a:t>
            </a:r>
            <a:endParaRPr lang="en-US" sz="3600" b="1" dirty="0">
              <a:latin typeface="Times New Roman Bold"/>
              <a:ea typeface="Times New Roman Bold"/>
              <a:cs typeface="Times New Roman Bold"/>
            </a:endParaRPr>
          </a:p>
        </p:txBody>
      </p:sp>
      <p:sp>
        <p:nvSpPr>
          <p:cNvPr id="3" name="Text Placeholder 2"/>
          <p:cNvSpPr>
            <a:spLocks noGrp="1"/>
          </p:cNvSpPr>
          <p:nvPr>
            <p:ph type="body" idx="1"/>
          </p:nvPr>
        </p:nvSpPr>
        <p:spPr>
          <a:xfrm>
            <a:off x="685800" y="1584252"/>
            <a:ext cx="8160488" cy="3083442"/>
          </a:xfrm>
        </p:spPr>
        <p:txBody>
          <a:bodyPr/>
          <a:lstStyle/>
          <a:p>
            <a:pPr marL="0" indent="0">
              <a:buNone/>
            </a:pPr>
            <a:endParaRPr lang="en-US" b="1" dirty="0"/>
          </a:p>
          <a:p>
            <a:pPr marL="0" indent="0">
              <a:buNone/>
            </a:pPr>
            <a:r>
              <a:rPr lang="en-US" sz="2400" dirty="0"/>
              <a:t>All faculty members are required to document students' academic activity at the beginning of each course. In order to document that you began this course, </a:t>
            </a:r>
            <a:r>
              <a:rPr lang="en-US" sz="2400" dirty="0">
                <a:solidFill>
                  <a:srgbClr val="FF0000"/>
                </a:solidFill>
                <a:highlight>
                  <a:srgbClr val="FFFF00"/>
                </a:highlight>
              </a:rPr>
              <a:t>you must attend the first week and sign the attendance sheet.</a:t>
            </a:r>
            <a:r>
              <a:rPr lang="en-US" sz="2400" dirty="0"/>
              <a:t> This academic assignment (signing attendance sheet) </a:t>
            </a:r>
            <a:r>
              <a:rPr lang="en-US" sz="2400" b="1" dirty="0">
                <a:solidFill>
                  <a:srgbClr val="FF0000"/>
                </a:solidFill>
              </a:rPr>
              <a:t>must be done no later than the first Friday of the semester. </a:t>
            </a:r>
            <a:r>
              <a:rPr lang="en-US" sz="2400" dirty="0"/>
              <a:t>Failure to do so will result in a delay in the disbursement of your financial aid.</a:t>
            </a:r>
          </a:p>
          <a:p>
            <a:pPr marL="0" indent="0">
              <a:buNone/>
            </a:pPr>
            <a:endParaRPr lang="en-US" sz="2400" dirty="0"/>
          </a:p>
          <a:p>
            <a:pPr marL="0" indent="0">
              <a:buNone/>
            </a:pPr>
            <a:r>
              <a:rPr lang="en-US" sz="2400" dirty="0"/>
              <a:t>For more info, please visit: </a:t>
            </a:r>
          </a:p>
          <a:p>
            <a:pPr marL="0" indent="0">
              <a:buNone/>
            </a:pPr>
            <a:r>
              <a:rPr lang="en-US" sz="2400" u="sng" dirty="0">
                <a:hlinkClick r:id="rId2"/>
              </a:rPr>
              <a:t>http://teach.ucf.edu/support/</a:t>
            </a:r>
            <a:r>
              <a:rPr lang="en-US" sz="2400" dirty="0"/>
              <a:t> </a:t>
            </a:r>
            <a:r>
              <a:rPr lang="en-US" dirty="0"/>
              <a:t>	</a:t>
            </a:r>
          </a:p>
        </p:txBody>
      </p:sp>
    </p:spTree>
    <p:extLst>
      <p:ext uri="{BB962C8B-B14F-4D97-AF65-F5344CB8AC3E}">
        <p14:creationId xmlns:p14="http://schemas.microsoft.com/office/powerpoint/2010/main" val="1353639688"/>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The </a:t>
            </a:r>
            <a:r>
              <a:rPr lang="en-US" sz="3200" b="1" dirty="0">
                <a:latin typeface="Brush Script MT Italic"/>
                <a:cs typeface="Brush Script MT Italic"/>
              </a:rPr>
              <a:t>Electron</a:t>
            </a:r>
            <a:r>
              <a:rPr lang="en-US" sz="3200" b="1" dirty="0"/>
              <a:t> Discovery </a:t>
            </a:r>
          </a:p>
        </p:txBody>
      </p:sp>
      <p:sp>
        <p:nvSpPr>
          <p:cNvPr id="3" name="Text Placeholder 2"/>
          <p:cNvSpPr>
            <a:spLocks noGrp="1"/>
          </p:cNvSpPr>
          <p:nvPr>
            <p:ph type="body" idx="1"/>
          </p:nvPr>
        </p:nvSpPr>
        <p:spPr>
          <a:xfrm>
            <a:off x="685801" y="1219200"/>
            <a:ext cx="5372099" cy="1481138"/>
          </a:xfrm>
        </p:spPr>
        <p:txBody>
          <a:bodyPr/>
          <a:lstStyle/>
          <a:p>
            <a:pPr marL="0" indent="0" algn="just">
              <a:buNone/>
            </a:pPr>
            <a:r>
              <a:rPr lang="en-US" sz="2000" b="1" dirty="0"/>
              <a:t>Michael Faraday </a:t>
            </a:r>
            <a:r>
              <a:rPr lang="en-US" sz="2000" dirty="0"/>
              <a:t>built the first electric motor based on magnetic induction, the first generator and transformer. The words ion, electrode, cathode, and anode were coined by Faraday.</a:t>
            </a:r>
          </a:p>
          <a:p>
            <a:pPr algn="just"/>
            <a:endParaRPr lang="en-US" sz="2000" dirty="0"/>
          </a:p>
          <a:p>
            <a:pPr algn="just"/>
            <a:endParaRPr lang="en-US" sz="2000" dirty="0"/>
          </a:p>
          <a:p>
            <a:pPr marL="0" indent="0" algn="just">
              <a:buNone/>
            </a:pPr>
            <a:r>
              <a:rPr lang="en-US" sz="2000" dirty="0"/>
              <a:t> </a:t>
            </a:r>
          </a:p>
          <a:p>
            <a:endParaRPr lang="en-US" sz="2000" dirty="0"/>
          </a:p>
          <a:p>
            <a:endParaRPr lang="en-US" sz="2000" dirty="0"/>
          </a:p>
        </p:txBody>
      </p:sp>
      <p:pic>
        <p:nvPicPr>
          <p:cNvPr id="3074" name="Picture 2" descr="http://tech-e-book.com/history/images/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331107"/>
            <a:ext cx="1600200" cy="2050991"/>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http://tech-e-book.com/history/images/4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651609"/>
            <a:ext cx="2011680" cy="1929573"/>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2986087" y="3536867"/>
            <a:ext cx="5014913" cy="224676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justLow" defTabSz="914400" rtl="0" fontAlgn="auto" latinLnBrk="1" hangingPunct="0">
              <a:lnSpc>
                <a:spcPct val="100000"/>
              </a:lnSpc>
              <a:spcBef>
                <a:spcPts val="0"/>
              </a:spcBef>
              <a:spcAft>
                <a:spcPts val="0"/>
              </a:spcAft>
              <a:buClrTx/>
              <a:buSzTx/>
              <a:buFontTx/>
              <a:buNone/>
              <a:tabLst/>
            </a:pPr>
            <a:r>
              <a:rPr lang="en-US" sz="2000" b="1" dirty="0"/>
              <a:t>James Maxwell </a:t>
            </a:r>
            <a:r>
              <a:rPr lang="en-US" sz="2000" dirty="0"/>
              <a:t>presented the unified theory of electromagnetism, mathematically unifying      Faraday’s and Ampere’s Laws. He concluded    that electric and magnetic energy travel in          transverse waves which propagate at a speed     equal to that of light. He is best known for his   famous ‘Maxwell Equations’.</a:t>
            </a:r>
            <a:endParaRPr kumimoji="0" lang="en-US" sz="2000" b="0" i="0" u="none" strike="noStrike" cap="none" spc="0" normalizeH="0" baseline="0" dirty="0">
              <a:ln>
                <a:noFill/>
              </a:ln>
              <a:solidFill>
                <a:srgbClr val="000000"/>
              </a:solidFill>
              <a:effectLst/>
              <a:uFillTx/>
              <a:sym typeface="Times New Roman"/>
            </a:endParaRPr>
          </a:p>
        </p:txBody>
      </p:sp>
    </p:spTree>
    <p:extLst>
      <p:ext uri="{BB962C8B-B14F-4D97-AF65-F5344CB8AC3E}">
        <p14:creationId xmlns:p14="http://schemas.microsoft.com/office/powerpoint/2010/main" val="407763603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hape 36"/>
          <p:cNvSpPr>
            <a:spLocks noGrp="1"/>
          </p:cNvSpPr>
          <p:nvPr>
            <p:ph type="title"/>
          </p:nvPr>
        </p:nvSpPr>
        <p:spPr>
          <a:xfrm>
            <a:off x="490331" y="-6973"/>
            <a:ext cx="7772400" cy="1143002"/>
          </a:xfrm>
          <a:prstGeom prst="rect">
            <a:avLst/>
          </a:prstGeom>
        </p:spPr>
        <p:txBody>
          <a:bodyPr lIns="0" tIns="0" rIns="0" bIns="0">
            <a:normAutofit/>
          </a:bodyPr>
          <a:lstStyle>
            <a:lvl1pPr>
              <a:defRPr sz="2800">
                <a:latin typeface="Times New Roman Bold"/>
                <a:ea typeface="Times New Roman Bold"/>
                <a:cs typeface="Times New Roman Bold"/>
                <a:sym typeface="Times New Roman Bold"/>
              </a:defRPr>
            </a:lvl1pPr>
          </a:lstStyle>
          <a:p>
            <a:pPr lvl="0">
              <a:defRPr sz="1800"/>
            </a:pPr>
            <a:r>
              <a:rPr lang="en-US" sz="3200" b="1" dirty="0"/>
              <a:t>Inventing the </a:t>
            </a:r>
            <a:r>
              <a:rPr lang="en-US" sz="3200" b="1" u="sng" dirty="0">
                <a:solidFill>
                  <a:srgbClr val="FF0000"/>
                </a:solidFill>
              </a:rPr>
              <a:t>Binary System</a:t>
            </a:r>
            <a:endParaRPr sz="3200" b="1" u="sng" dirty="0">
              <a:solidFill>
                <a:srgbClr val="FF0000"/>
              </a:solidFill>
            </a:endParaRPr>
          </a:p>
        </p:txBody>
      </p:sp>
      <p:sp>
        <p:nvSpPr>
          <p:cNvPr id="4" name="Rectangle 3">
            <a:extLst>
              <a:ext uri="{FF2B5EF4-FFF2-40B4-BE49-F238E27FC236}">
                <a16:creationId xmlns:a16="http://schemas.microsoft.com/office/drawing/2014/main" id="{CEA695A2-82F8-2948-9BA5-9D3795A38D90}"/>
              </a:ext>
            </a:extLst>
          </p:cNvPr>
          <p:cNvSpPr/>
          <p:nvPr/>
        </p:nvSpPr>
        <p:spPr>
          <a:xfrm>
            <a:off x="4517475" y="6380033"/>
            <a:ext cx="3745256" cy="369332"/>
          </a:xfrm>
          <a:prstGeom prst="rect">
            <a:avLst/>
          </a:prstGeom>
        </p:spPr>
        <p:txBody>
          <a:bodyPr wrap="none">
            <a:spAutoFit/>
          </a:bodyPr>
          <a:lstStyle/>
          <a:p>
            <a:r>
              <a:rPr lang="en-US" dirty="0"/>
              <a:t>https://</a:t>
            </a:r>
            <a:r>
              <a:rPr lang="en-US" dirty="0" err="1"/>
              <a:t>www.loc.gov</a:t>
            </a:r>
            <a:r>
              <a:rPr lang="en-US" dirty="0"/>
              <a:t>/item/11019070/</a:t>
            </a:r>
          </a:p>
        </p:txBody>
      </p:sp>
      <p:pic>
        <p:nvPicPr>
          <p:cNvPr id="6" name="Picture 5">
            <a:extLst>
              <a:ext uri="{FF2B5EF4-FFF2-40B4-BE49-F238E27FC236}">
                <a16:creationId xmlns:a16="http://schemas.microsoft.com/office/drawing/2014/main" id="{5B2EEF1B-1067-224D-85E5-3FA1AD64B20D}"/>
              </a:ext>
            </a:extLst>
          </p:cNvPr>
          <p:cNvPicPr>
            <a:picLocks noChangeAspect="1"/>
          </p:cNvPicPr>
          <p:nvPr/>
        </p:nvPicPr>
        <p:blipFill>
          <a:blip r:embed="rId2"/>
          <a:stretch>
            <a:fillRect/>
          </a:stretch>
        </p:blipFill>
        <p:spPr>
          <a:xfrm>
            <a:off x="490331" y="1093202"/>
            <a:ext cx="3318841" cy="5291898"/>
          </a:xfrm>
          <a:prstGeom prst="rect">
            <a:avLst/>
          </a:prstGeom>
        </p:spPr>
      </p:pic>
      <p:sp>
        <p:nvSpPr>
          <p:cNvPr id="7" name="Rectangle 6">
            <a:extLst>
              <a:ext uri="{FF2B5EF4-FFF2-40B4-BE49-F238E27FC236}">
                <a16:creationId xmlns:a16="http://schemas.microsoft.com/office/drawing/2014/main" id="{50B8F2FB-8664-0248-B166-640B78B40902}"/>
              </a:ext>
            </a:extLst>
          </p:cNvPr>
          <p:cNvSpPr/>
          <p:nvPr/>
        </p:nvSpPr>
        <p:spPr>
          <a:xfrm>
            <a:off x="4216537" y="2023192"/>
            <a:ext cx="4572000" cy="1631216"/>
          </a:xfrm>
          <a:prstGeom prst="rect">
            <a:avLst/>
          </a:prstGeom>
        </p:spPr>
        <p:txBody>
          <a:bodyPr>
            <a:spAutoFit/>
          </a:bodyPr>
          <a:lstStyle/>
          <a:p>
            <a:pPr algn="ctr"/>
            <a:r>
              <a:rPr lang="en-US" sz="2000" b="1" dirty="0">
                <a:solidFill>
                  <a:srgbClr val="333333"/>
                </a:solidFill>
                <a:latin typeface="Roboto Slab"/>
              </a:rPr>
              <a:t>Mercury; or, The secret and swift messenger. Shewing, how a man may </a:t>
            </a:r>
            <a:r>
              <a:rPr lang="en-US" sz="2000" b="1" u="sng" dirty="0">
                <a:solidFill>
                  <a:srgbClr val="333333"/>
                </a:solidFill>
                <a:latin typeface="Roboto Slab"/>
              </a:rPr>
              <a:t>with </a:t>
            </a:r>
            <a:r>
              <a:rPr lang="en-US" sz="2000" b="1" u="sng" dirty="0">
                <a:solidFill>
                  <a:srgbClr val="FF0000"/>
                </a:solidFill>
                <a:latin typeface="Roboto Slab"/>
              </a:rPr>
              <a:t>privacy</a:t>
            </a:r>
            <a:r>
              <a:rPr lang="en-US" sz="2000" b="1" u="sng" dirty="0">
                <a:solidFill>
                  <a:srgbClr val="333333"/>
                </a:solidFill>
                <a:latin typeface="Roboto Slab"/>
              </a:rPr>
              <a:t> and speed communicate his thoughts </a:t>
            </a:r>
            <a:r>
              <a:rPr lang="en-US" sz="2000" b="1" dirty="0">
                <a:solidFill>
                  <a:srgbClr val="333333"/>
                </a:solidFill>
                <a:latin typeface="Roboto Slab"/>
              </a:rPr>
              <a:t>to a friend at any distance</a:t>
            </a:r>
            <a:endParaRPr lang="en-US" sz="2000" b="1" i="0" dirty="0">
              <a:solidFill>
                <a:srgbClr val="333333"/>
              </a:solidFill>
              <a:effectLst/>
              <a:latin typeface="Roboto Slab"/>
            </a:endParaRPr>
          </a:p>
        </p:txBody>
      </p:sp>
      <p:sp>
        <p:nvSpPr>
          <p:cNvPr id="8" name="Rectangle 7">
            <a:extLst>
              <a:ext uri="{FF2B5EF4-FFF2-40B4-BE49-F238E27FC236}">
                <a16:creationId xmlns:a16="http://schemas.microsoft.com/office/drawing/2014/main" id="{B76DA840-18A0-7A4B-8F69-7E06A4A517DA}"/>
              </a:ext>
            </a:extLst>
          </p:cNvPr>
          <p:cNvSpPr/>
          <p:nvPr/>
        </p:nvSpPr>
        <p:spPr>
          <a:xfrm>
            <a:off x="453613" y="6385100"/>
            <a:ext cx="3392275" cy="461665"/>
          </a:xfrm>
          <a:prstGeom prst="rect">
            <a:avLst/>
          </a:prstGeom>
        </p:spPr>
        <p:txBody>
          <a:bodyPr wrap="none">
            <a:spAutoFit/>
          </a:bodyPr>
          <a:lstStyle/>
          <a:p>
            <a:r>
              <a:rPr lang="en-US" sz="2400" b="1" dirty="0">
                <a:solidFill>
                  <a:schemeClr val="tx2">
                    <a:lumMod val="60000"/>
                    <a:lumOff val="40000"/>
                  </a:schemeClr>
                </a:solidFill>
                <a:latin typeface="Open Sans"/>
              </a:rPr>
              <a:t>John Wilkins (1614-1672)</a:t>
            </a:r>
            <a:endParaRPr lang="en-US" sz="2400" b="1" dirty="0">
              <a:solidFill>
                <a:schemeClr val="tx2">
                  <a:lumMod val="60000"/>
                  <a:lumOff val="40000"/>
                </a:schemeClr>
              </a:solidFill>
            </a:endParaRPr>
          </a:p>
        </p:txBody>
      </p:sp>
      <p:sp>
        <p:nvSpPr>
          <p:cNvPr id="9" name="Rectangle 8">
            <a:extLst>
              <a:ext uri="{FF2B5EF4-FFF2-40B4-BE49-F238E27FC236}">
                <a16:creationId xmlns:a16="http://schemas.microsoft.com/office/drawing/2014/main" id="{123564B3-24DC-C941-BB0A-EDEA9BB2087B}"/>
              </a:ext>
            </a:extLst>
          </p:cNvPr>
          <p:cNvSpPr/>
          <p:nvPr/>
        </p:nvSpPr>
        <p:spPr>
          <a:xfrm>
            <a:off x="3996239" y="1136029"/>
            <a:ext cx="4882747" cy="830997"/>
          </a:xfrm>
          <a:prstGeom prst="rect">
            <a:avLst/>
          </a:prstGeom>
        </p:spPr>
        <p:txBody>
          <a:bodyPr wrap="square">
            <a:spAutoFit/>
          </a:bodyPr>
          <a:lstStyle/>
          <a:p>
            <a:r>
              <a:rPr lang="en-US" b="1" dirty="0">
                <a:solidFill>
                  <a:schemeClr val="tx2">
                    <a:lumMod val="60000"/>
                    <a:lumOff val="40000"/>
                  </a:schemeClr>
                </a:solidFill>
                <a:latin typeface="Open Sans"/>
              </a:rPr>
              <a:t>In 1641, John Wilkins published a book entitled: </a:t>
            </a:r>
            <a:endParaRPr lang="en-US" dirty="0"/>
          </a:p>
        </p:txBody>
      </p:sp>
      <p:sp>
        <p:nvSpPr>
          <p:cNvPr id="10" name="TextBox 9">
            <a:extLst>
              <a:ext uri="{FF2B5EF4-FFF2-40B4-BE49-F238E27FC236}">
                <a16:creationId xmlns:a16="http://schemas.microsoft.com/office/drawing/2014/main" id="{EE884E4C-3A25-7346-ADBC-F1A61562DAD6}"/>
              </a:ext>
            </a:extLst>
          </p:cNvPr>
          <p:cNvSpPr txBox="1"/>
          <p:nvPr/>
        </p:nvSpPr>
        <p:spPr>
          <a:xfrm>
            <a:off x="4100963" y="3877185"/>
            <a:ext cx="4673300" cy="1569660"/>
          </a:xfrm>
          <a:prstGeom prst="rect">
            <a:avLst/>
          </a:prstGeom>
          <a:noFill/>
        </p:spPr>
        <p:txBody>
          <a:bodyPr wrap="square" rtlCol="0">
            <a:spAutoFit/>
          </a:bodyPr>
          <a:lstStyle/>
          <a:p>
            <a:r>
              <a:rPr lang="en-US" sz="2400" dirty="0">
                <a:solidFill>
                  <a:srgbClr val="FF0000"/>
                </a:solidFill>
              </a:rPr>
              <a:t>Only with </a:t>
            </a:r>
            <a:r>
              <a:rPr lang="en-US" sz="2400" u="sng" dirty="0">
                <a:solidFill>
                  <a:srgbClr val="FF0000"/>
                </a:solidFill>
              </a:rPr>
              <a:t>2 letters </a:t>
            </a:r>
            <a:r>
              <a:rPr lang="en-US" sz="2400" dirty="0">
                <a:solidFill>
                  <a:srgbClr val="FF0000"/>
                </a:solidFill>
              </a:rPr>
              <a:t>of Alphabets </a:t>
            </a:r>
            <a:r>
              <a:rPr lang="en-US" sz="2400" b="1" dirty="0">
                <a:solidFill>
                  <a:schemeClr val="accent1"/>
                </a:solidFill>
              </a:rPr>
              <a:t>“a”</a:t>
            </a:r>
            <a:r>
              <a:rPr lang="en-US" sz="2400" dirty="0">
                <a:solidFill>
                  <a:srgbClr val="FF0000"/>
                </a:solidFill>
              </a:rPr>
              <a:t> and </a:t>
            </a:r>
            <a:r>
              <a:rPr lang="en-US" sz="2400" b="1" dirty="0">
                <a:solidFill>
                  <a:schemeClr val="accent1"/>
                </a:solidFill>
              </a:rPr>
              <a:t>“b” </a:t>
            </a:r>
            <a:r>
              <a:rPr lang="en-US" sz="2400" dirty="0">
                <a:solidFill>
                  <a:srgbClr val="FF0000"/>
                </a:solidFill>
              </a:rPr>
              <a:t>you can write any message and no one will know how to read it! </a:t>
            </a:r>
          </a:p>
        </p:txBody>
      </p:sp>
    </p:spTree>
    <p:extLst>
      <p:ext uri="{BB962C8B-B14F-4D97-AF65-F5344CB8AC3E}">
        <p14:creationId xmlns:p14="http://schemas.microsoft.com/office/powerpoint/2010/main" val="985586950"/>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hape 36"/>
          <p:cNvSpPr>
            <a:spLocks noGrp="1"/>
          </p:cNvSpPr>
          <p:nvPr>
            <p:ph type="title"/>
          </p:nvPr>
        </p:nvSpPr>
        <p:spPr>
          <a:xfrm>
            <a:off x="490331" y="119269"/>
            <a:ext cx="7772400" cy="1143002"/>
          </a:xfrm>
          <a:prstGeom prst="rect">
            <a:avLst/>
          </a:prstGeom>
        </p:spPr>
        <p:txBody>
          <a:bodyPr lIns="0" tIns="0" rIns="0" bIns="0">
            <a:normAutofit/>
          </a:bodyPr>
          <a:lstStyle>
            <a:lvl1pPr>
              <a:defRPr sz="2800">
                <a:latin typeface="Times New Roman Bold"/>
                <a:ea typeface="Times New Roman Bold"/>
                <a:cs typeface="Times New Roman Bold"/>
                <a:sym typeface="Times New Roman Bold"/>
              </a:defRPr>
            </a:lvl1pPr>
          </a:lstStyle>
          <a:p>
            <a:pPr lvl="0">
              <a:defRPr sz="1800"/>
            </a:pPr>
            <a:r>
              <a:rPr lang="en-US" sz="3200" b="1" dirty="0"/>
              <a:t>Inventing the </a:t>
            </a:r>
            <a:r>
              <a:rPr lang="en-US" sz="3200" b="1" u="sng" dirty="0">
                <a:solidFill>
                  <a:srgbClr val="FF0000"/>
                </a:solidFill>
              </a:rPr>
              <a:t>Binary System</a:t>
            </a:r>
            <a:endParaRPr sz="3200" b="1" u="sng" dirty="0">
              <a:solidFill>
                <a:srgbClr val="FF0000"/>
              </a:solidFill>
            </a:endParaRPr>
          </a:p>
        </p:txBody>
      </p:sp>
      <p:pic>
        <p:nvPicPr>
          <p:cNvPr id="8" name="Picture 7">
            <a:extLst>
              <a:ext uri="{FF2B5EF4-FFF2-40B4-BE49-F238E27FC236}">
                <a16:creationId xmlns:a16="http://schemas.microsoft.com/office/drawing/2014/main" id="{BE2250C8-9BE3-4E48-B9C7-FBAEAD88642D}"/>
              </a:ext>
            </a:extLst>
          </p:cNvPr>
          <p:cNvPicPr>
            <a:picLocks noChangeAspect="1"/>
          </p:cNvPicPr>
          <p:nvPr/>
        </p:nvPicPr>
        <p:blipFill>
          <a:blip r:embed="rId2"/>
          <a:stretch>
            <a:fillRect/>
          </a:stretch>
        </p:blipFill>
        <p:spPr>
          <a:xfrm>
            <a:off x="190534" y="1373843"/>
            <a:ext cx="4145185" cy="4176352"/>
          </a:xfrm>
          <a:prstGeom prst="rect">
            <a:avLst/>
          </a:prstGeom>
        </p:spPr>
      </p:pic>
      <p:sp>
        <p:nvSpPr>
          <p:cNvPr id="9" name="TextBox 8">
            <a:extLst>
              <a:ext uri="{FF2B5EF4-FFF2-40B4-BE49-F238E27FC236}">
                <a16:creationId xmlns:a16="http://schemas.microsoft.com/office/drawing/2014/main" id="{E2310A31-5A01-994B-A478-87BB2076ABD4}"/>
              </a:ext>
            </a:extLst>
          </p:cNvPr>
          <p:cNvSpPr txBox="1"/>
          <p:nvPr/>
        </p:nvSpPr>
        <p:spPr>
          <a:xfrm>
            <a:off x="4710223" y="1810579"/>
            <a:ext cx="4145185" cy="830997"/>
          </a:xfrm>
          <a:prstGeom prst="rect">
            <a:avLst/>
          </a:prstGeom>
          <a:noFill/>
        </p:spPr>
        <p:txBody>
          <a:bodyPr wrap="square" rtlCol="0">
            <a:spAutoFit/>
          </a:bodyPr>
          <a:lstStyle/>
          <a:p>
            <a:r>
              <a:rPr lang="en-US" dirty="0"/>
              <a:t>The statement </a:t>
            </a:r>
            <a:r>
              <a:rPr lang="en-US" dirty="0">
                <a:solidFill>
                  <a:srgbClr val="FF0000"/>
                </a:solidFill>
              </a:rPr>
              <a:t>“FLY AWAY” </a:t>
            </a:r>
            <a:r>
              <a:rPr lang="en-US" dirty="0"/>
              <a:t>is written as:</a:t>
            </a:r>
          </a:p>
        </p:txBody>
      </p:sp>
      <p:pic>
        <p:nvPicPr>
          <p:cNvPr id="12" name="Picture 11">
            <a:extLst>
              <a:ext uri="{FF2B5EF4-FFF2-40B4-BE49-F238E27FC236}">
                <a16:creationId xmlns:a16="http://schemas.microsoft.com/office/drawing/2014/main" id="{A3DC5B24-F12E-E44C-8DE4-D723985C878F}"/>
              </a:ext>
            </a:extLst>
          </p:cNvPr>
          <p:cNvPicPr>
            <a:picLocks noChangeAspect="1"/>
          </p:cNvPicPr>
          <p:nvPr/>
        </p:nvPicPr>
        <p:blipFill>
          <a:blip r:embed="rId3"/>
          <a:stretch>
            <a:fillRect/>
          </a:stretch>
        </p:blipFill>
        <p:spPr>
          <a:xfrm>
            <a:off x="4485352" y="2725180"/>
            <a:ext cx="4701512" cy="484507"/>
          </a:xfrm>
          <a:prstGeom prst="rect">
            <a:avLst/>
          </a:prstGeom>
        </p:spPr>
      </p:pic>
      <p:sp>
        <p:nvSpPr>
          <p:cNvPr id="2" name="Rounded Rectangle 1">
            <a:extLst>
              <a:ext uri="{FF2B5EF4-FFF2-40B4-BE49-F238E27FC236}">
                <a16:creationId xmlns:a16="http://schemas.microsoft.com/office/drawing/2014/main" id="{C367F081-44BC-B16D-5CBB-22C5FDDE71F2}"/>
              </a:ext>
            </a:extLst>
          </p:cNvPr>
          <p:cNvSpPr/>
          <p:nvPr/>
        </p:nvSpPr>
        <p:spPr>
          <a:xfrm>
            <a:off x="4485352" y="1668301"/>
            <a:ext cx="4658648" cy="1506779"/>
          </a:xfrm>
          <a:prstGeom prst="roundRect">
            <a:avLst/>
          </a:prstGeom>
          <a:solidFill>
            <a:schemeClr val="accent1">
              <a:lumMod val="60000"/>
              <a:lumOff val="40000"/>
              <a:alpha val="28097"/>
            </a:schemeClr>
          </a:solidFill>
          <a:ln w="25400" cap="flat">
            <a:solidFill>
              <a:srgbClr val="00CC99"/>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Times New Roman"/>
              <a:ea typeface="Times New Roman"/>
              <a:cs typeface="Times New Roman"/>
              <a:sym typeface="Times New Roman"/>
            </a:endParaRPr>
          </a:p>
        </p:txBody>
      </p:sp>
      <p:sp>
        <p:nvSpPr>
          <p:cNvPr id="3" name="TextBox 2">
            <a:extLst>
              <a:ext uri="{FF2B5EF4-FFF2-40B4-BE49-F238E27FC236}">
                <a16:creationId xmlns:a16="http://schemas.microsoft.com/office/drawing/2014/main" id="{4578A919-C4B9-0A56-4F01-54CB0F7325CB}"/>
              </a:ext>
            </a:extLst>
          </p:cNvPr>
          <p:cNvSpPr txBox="1"/>
          <p:nvPr/>
        </p:nvSpPr>
        <p:spPr>
          <a:xfrm>
            <a:off x="134518" y="5560696"/>
            <a:ext cx="8701668"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imes New Roman"/>
                <a:ea typeface="Times New Roman"/>
                <a:cs typeface="Times New Roman"/>
                <a:sym typeface="Times New Roman"/>
              </a:rPr>
              <a:t>abaaabaaabbaaabaaaaa</a:t>
            </a:r>
            <a:r>
              <a:rPr lang="en-US" dirty="0">
                <a:solidFill>
                  <a:srgbClr val="000000"/>
                </a:solidFill>
              </a:rPr>
              <a:t> </a:t>
            </a:r>
            <a:r>
              <a:rPr kumimoji="0" lang="en-US" sz="2400" b="0" i="0" u="none" strike="noStrike" cap="none" spc="0" normalizeH="0" baseline="0" dirty="0">
                <a:ln>
                  <a:noFill/>
                </a:ln>
                <a:solidFill>
                  <a:srgbClr val="000000"/>
                </a:solidFill>
                <a:effectLst/>
                <a:uFillTx/>
                <a:latin typeface="Times New Roman"/>
                <a:ea typeface="Times New Roman"/>
                <a:cs typeface="Times New Roman"/>
                <a:sym typeface="Times New Roman"/>
              </a:rPr>
              <a:t>aaaabaaaaabaabaaaaabaaaabaaabaabaaaabbb</a:t>
            </a:r>
          </a:p>
        </p:txBody>
      </p:sp>
      <p:sp>
        <p:nvSpPr>
          <p:cNvPr id="5" name="Left Brace 4">
            <a:extLst>
              <a:ext uri="{FF2B5EF4-FFF2-40B4-BE49-F238E27FC236}">
                <a16:creationId xmlns:a16="http://schemas.microsoft.com/office/drawing/2014/main" id="{9FCFD72C-10B7-B05D-6A6F-54CC0EB8D5D6}"/>
              </a:ext>
            </a:extLst>
          </p:cNvPr>
          <p:cNvSpPr/>
          <p:nvPr/>
        </p:nvSpPr>
        <p:spPr>
          <a:xfrm rot="16200000">
            <a:off x="434606" y="5714618"/>
            <a:ext cx="176391" cy="664535"/>
          </a:xfrm>
          <a:prstGeom prst="leftBrace">
            <a:avLst/>
          </a:prstGeom>
          <a:noFill/>
          <a:ln w="25400" cap="flat">
            <a:solidFill>
              <a:srgbClr val="00CC99"/>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18" name="TextBox 17">
            <a:extLst>
              <a:ext uri="{FF2B5EF4-FFF2-40B4-BE49-F238E27FC236}">
                <a16:creationId xmlns:a16="http://schemas.microsoft.com/office/drawing/2014/main" id="{E371979A-0EAA-B4A6-F6A4-C9E5AD09F224}"/>
              </a:ext>
            </a:extLst>
          </p:cNvPr>
          <p:cNvSpPr txBox="1"/>
          <p:nvPr/>
        </p:nvSpPr>
        <p:spPr>
          <a:xfrm>
            <a:off x="490331" y="6128401"/>
            <a:ext cx="8100776"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imes New Roman"/>
                <a:ea typeface="Times New Roman"/>
                <a:cs typeface="Times New Roman"/>
                <a:sym typeface="Times New Roman"/>
              </a:rPr>
              <a:t>I       s       s       a         b       a        t        a       r         s      e        h</a:t>
            </a:r>
          </a:p>
        </p:txBody>
      </p:sp>
      <p:sp>
        <p:nvSpPr>
          <p:cNvPr id="20" name="Left Brace 19">
            <a:extLst>
              <a:ext uri="{FF2B5EF4-FFF2-40B4-BE49-F238E27FC236}">
                <a16:creationId xmlns:a16="http://schemas.microsoft.com/office/drawing/2014/main" id="{01DA01FA-FB60-463D-C132-BDBF5ECBE307}"/>
              </a:ext>
            </a:extLst>
          </p:cNvPr>
          <p:cNvSpPr/>
          <p:nvPr/>
        </p:nvSpPr>
        <p:spPr>
          <a:xfrm rot="16200000">
            <a:off x="1155157" y="5700592"/>
            <a:ext cx="176391" cy="664535"/>
          </a:xfrm>
          <a:prstGeom prst="leftBrace">
            <a:avLst/>
          </a:prstGeom>
          <a:noFill/>
          <a:ln w="25400" cap="flat">
            <a:solidFill>
              <a:srgbClr val="00CC99"/>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1" name="Left Brace 20">
            <a:extLst>
              <a:ext uri="{FF2B5EF4-FFF2-40B4-BE49-F238E27FC236}">
                <a16:creationId xmlns:a16="http://schemas.microsoft.com/office/drawing/2014/main" id="{24E32EAA-E1E8-D398-7857-D22495FF7B5F}"/>
              </a:ext>
            </a:extLst>
          </p:cNvPr>
          <p:cNvSpPr/>
          <p:nvPr/>
        </p:nvSpPr>
        <p:spPr>
          <a:xfrm rot="16200000">
            <a:off x="1808402" y="5683514"/>
            <a:ext cx="176391" cy="664535"/>
          </a:xfrm>
          <a:prstGeom prst="leftBrace">
            <a:avLst/>
          </a:prstGeom>
          <a:noFill/>
          <a:ln w="25400" cap="flat">
            <a:solidFill>
              <a:srgbClr val="00CC99"/>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2" name="Left Brace 21">
            <a:extLst>
              <a:ext uri="{FF2B5EF4-FFF2-40B4-BE49-F238E27FC236}">
                <a16:creationId xmlns:a16="http://schemas.microsoft.com/office/drawing/2014/main" id="{51888D3B-94F7-3A35-B063-1EF8F58C13EE}"/>
              </a:ext>
            </a:extLst>
          </p:cNvPr>
          <p:cNvSpPr/>
          <p:nvPr/>
        </p:nvSpPr>
        <p:spPr>
          <a:xfrm rot="16200000">
            <a:off x="2528953" y="5669488"/>
            <a:ext cx="176391" cy="664535"/>
          </a:xfrm>
          <a:prstGeom prst="leftBrace">
            <a:avLst/>
          </a:prstGeom>
          <a:noFill/>
          <a:ln w="25400" cap="flat">
            <a:solidFill>
              <a:srgbClr val="00CC99"/>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3" name="Left Brace 22">
            <a:extLst>
              <a:ext uri="{FF2B5EF4-FFF2-40B4-BE49-F238E27FC236}">
                <a16:creationId xmlns:a16="http://schemas.microsoft.com/office/drawing/2014/main" id="{E53F2CDE-050A-0A22-EB7B-62A91D05239B}"/>
              </a:ext>
            </a:extLst>
          </p:cNvPr>
          <p:cNvSpPr/>
          <p:nvPr/>
        </p:nvSpPr>
        <p:spPr>
          <a:xfrm rot="16200000">
            <a:off x="3264335" y="5685476"/>
            <a:ext cx="176391" cy="664535"/>
          </a:xfrm>
          <a:prstGeom prst="leftBrace">
            <a:avLst/>
          </a:prstGeom>
          <a:noFill/>
          <a:ln w="25400" cap="flat">
            <a:solidFill>
              <a:srgbClr val="00CC99"/>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4" name="Left Brace 23">
            <a:extLst>
              <a:ext uri="{FF2B5EF4-FFF2-40B4-BE49-F238E27FC236}">
                <a16:creationId xmlns:a16="http://schemas.microsoft.com/office/drawing/2014/main" id="{D5410ED8-E28A-ABF6-761A-06D099212D15}"/>
              </a:ext>
            </a:extLst>
          </p:cNvPr>
          <p:cNvSpPr/>
          <p:nvPr/>
        </p:nvSpPr>
        <p:spPr>
          <a:xfrm rot="16200000">
            <a:off x="3984886" y="5671450"/>
            <a:ext cx="176391" cy="664535"/>
          </a:xfrm>
          <a:prstGeom prst="leftBrace">
            <a:avLst/>
          </a:prstGeom>
          <a:noFill/>
          <a:ln w="25400" cap="flat">
            <a:solidFill>
              <a:srgbClr val="00CC99"/>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5" name="Left Brace 24">
            <a:extLst>
              <a:ext uri="{FF2B5EF4-FFF2-40B4-BE49-F238E27FC236}">
                <a16:creationId xmlns:a16="http://schemas.microsoft.com/office/drawing/2014/main" id="{A73AC12C-C8D6-4105-0BF5-FD36DEB8B0A2}"/>
              </a:ext>
            </a:extLst>
          </p:cNvPr>
          <p:cNvSpPr/>
          <p:nvPr/>
        </p:nvSpPr>
        <p:spPr>
          <a:xfrm rot="16200000">
            <a:off x="4638131" y="5654372"/>
            <a:ext cx="176391" cy="664535"/>
          </a:xfrm>
          <a:prstGeom prst="leftBrace">
            <a:avLst/>
          </a:prstGeom>
          <a:noFill/>
          <a:ln w="25400" cap="flat">
            <a:solidFill>
              <a:srgbClr val="00CC99"/>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6" name="Left Brace 25">
            <a:extLst>
              <a:ext uri="{FF2B5EF4-FFF2-40B4-BE49-F238E27FC236}">
                <a16:creationId xmlns:a16="http://schemas.microsoft.com/office/drawing/2014/main" id="{4397249C-EAB8-CFD6-0C2F-D253177B1B8D}"/>
              </a:ext>
            </a:extLst>
          </p:cNvPr>
          <p:cNvSpPr/>
          <p:nvPr/>
        </p:nvSpPr>
        <p:spPr>
          <a:xfrm rot="16200000">
            <a:off x="5358682" y="5640346"/>
            <a:ext cx="176391" cy="664535"/>
          </a:xfrm>
          <a:prstGeom prst="leftBrace">
            <a:avLst/>
          </a:prstGeom>
          <a:noFill/>
          <a:ln w="25400" cap="flat">
            <a:solidFill>
              <a:srgbClr val="00CC99"/>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7" name="Left Brace 26">
            <a:extLst>
              <a:ext uri="{FF2B5EF4-FFF2-40B4-BE49-F238E27FC236}">
                <a16:creationId xmlns:a16="http://schemas.microsoft.com/office/drawing/2014/main" id="{B4004AB7-EA2F-7114-DC03-D91D01618A36}"/>
              </a:ext>
            </a:extLst>
          </p:cNvPr>
          <p:cNvSpPr/>
          <p:nvPr/>
        </p:nvSpPr>
        <p:spPr>
          <a:xfrm rot="16200000">
            <a:off x="6038048" y="5685475"/>
            <a:ext cx="176391" cy="664535"/>
          </a:xfrm>
          <a:prstGeom prst="leftBrace">
            <a:avLst/>
          </a:prstGeom>
          <a:noFill/>
          <a:ln w="25400" cap="flat">
            <a:solidFill>
              <a:srgbClr val="00CC99"/>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8" name="Left Brace 27">
            <a:extLst>
              <a:ext uri="{FF2B5EF4-FFF2-40B4-BE49-F238E27FC236}">
                <a16:creationId xmlns:a16="http://schemas.microsoft.com/office/drawing/2014/main" id="{884ADE2E-C8A1-C61B-E780-1C34E44D78AB}"/>
              </a:ext>
            </a:extLst>
          </p:cNvPr>
          <p:cNvSpPr/>
          <p:nvPr/>
        </p:nvSpPr>
        <p:spPr>
          <a:xfrm rot="16200000">
            <a:off x="6758599" y="5671449"/>
            <a:ext cx="176391" cy="664535"/>
          </a:xfrm>
          <a:prstGeom prst="leftBrace">
            <a:avLst/>
          </a:prstGeom>
          <a:noFill/>
          <a:ln w="25400" cap="flat">
            <a:solidFill>
              <a:srgbClr val="00CC99"/>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9" name="Left Brace 28">
            <a:extLst>
              <a:ext uri="{FF2B5EF4-FFF2-40B4-BE49-F238E27FC236}">
                <a16:creationId xmlns:a16="http://schemas.microsoft.com/office/drawing/2014/main" id="{65077F08-40B4-B285-BE32-87717786B6B1}"/>
              </a:ext>
            </a:extLst>
          </p:cNvPr>
          <p:cNvSpPr/>
          <p:nvPr/>
        </p:nvSpPr>
        <p:spPr>
          <a:xfrm rot="16200000">
            <a:off x="7411844" y="5654371"/>
            <a:ext cx="176391" cy="664535"/>
          </a:xfrm>
          <a:prstGeom prst="leftBrace">
            <a:avLst/>
          </a:prstGeom>
          <a:noFill/>
          <a:ln w="25400" cap="flat">
            <a:solidFill>
              <a:srgbClr val="00CC99"/>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30" name="Left Brace 29">
            <a:extLst>
              <a:ext uri="{FF2B5EF4-FFF2-40B4-BE49-F238E27FC236}">
                <a16:creationId xmlns:a16="http://schemas.microsoft.com/office/drawing/2014/main" id="{890FF680-DEDF-DE1A-D2C7-C840074E64B7}"/>
              </a:ext>
            </a:extLst>
          </p:cNvPr>
          <p:cNvSpPr/>
          <p:nvPr/>
        </p:nvSpPr>
        <p:spPr>
          <a:xfrm rot="16200000">
            <a:off x="8132395" y="5640345"/>
            <a:ext cx="176391" cy="664535"/>
          </a:xfrm>
          <a:prstGeom prst="leftBrace">
            <a:avLst/>
          </a:prstGeom>
          <a:noFill/>
          <a:ln w="25400" cap="flat">
            <a:solidFill>
              <a:srgbClr val="00CC99"/>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Tree>
    <p:extLst>
      <p:ext uri="{BB962C8B-B14F-4D97-AF65-F5344CB8AC3E}">
        <p14:creationId xmlns:p14="http://schemas.microsoft.com/office/powerpoint/2010/main" val="61417206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hape 36"/>
          <p:cNvSpPr>
            <a:spLocks noGrp="1"/>
          </p:cNvSpPr>
          <p:nvPr>
            <p:ph type="title"/>
          </p:nvPr>
        </p:nvSpPr>
        <p:spPr>
          <a:xfrm>
            <a:off x="490331" y="119269"/>
            <a:ext cx="7772400" cy="1143002"/>
          </a:xfrm>
          <a:prstGeom prst="rect">
            <a:avLst/>
          </a:prstGeom>
        </p:spPr>
        <p:txBody>
          <a:bodyPr lIns="0" tIns="0" rIns="0" bIns="0">
            <a:normAutofit/>
          </a:bodyPr>
          <a:lstStyle>
            <a:lvl1pPr>
              <a:defRPr sz="2800">
                <a:latin typeface="Times New Roman Bold"/>
                <a:ea typeface="Times New Roman Bold"/>
                <a:cs typeface="Times New Roman Bold"/>
                <a:sym typeface="Times New Roman Bold"/>
              </a:defRPr>
            </a:lvl1pPr>
          </a:lstStyle>
          <a:p>
            <a:pPr lvl="0">
              <a:defRPr sz="1800"/>
            </a:pPr>
            <a:r>
              <a:rPr lang="en-US" sz="3200" b="1" dirty="0"/>
              <a:t>Inventing the </a:t>
            </a:r>
            <a:r>
              <a:rPr lang="en-US" sz="3200" b="1" u="sng" dirty="0">
                <a:solidFill>
                  <a:srgbClr val="FF0000"/>
                </a:solidFill>
              </a:rPr>
              <a:t>Binary System</a:t>
            </a:r>
            <a:endParaRPr sz="3200" b="1" u="sng" dirty="0">
              <a:solidFill>
                <a:srgbClr val="FF0000"/>
              </a:solidFill>
            </a:endParaRPr>
          </a:p>
        </p:txBody>
      </p:sp>
      <p:sp>
        <p:nvSpPr>
          <p:cNvPr id="2" name="TextBox 1">
            <a:extLst>
              <a:ext uri="{FF2B5EF4-FFF2-40B4-BE49-F238E27FC236}">
                <a16:creationId xmlns:a16="http://schemas.microsoft.com/office/drawing/2014/main" id="{4BA70ABA-4092-A54C-B6F5-57A8BAF4BED4}"/>
              </a:ext>
            </a:extLst>
          </p:cNvPr>
          <p:cNvSpPr txBox="1"/>
          <p:nvPr/>
        </p:nvSpPr>
        <p:spPr>
          <a:xfrm>
            <a:off x="225287" y="1033670"/>
            <a:ext cx="8627164" cy="5632311"/>
          </a:xfrm>
          <a:prstGeom prst="rect">
            <a:avLst/>
          </a:prstGeom>
          <a:noFill/>
        </p:spPr>
        <p:txBody>
          <a:bodyPr wrap="square" rtlCol="0">
            <a:spAutoFit/>
          </a:bodyPr>
          <a:lstStyle/>
          <a:p>
            <a:pPr marL="285750" indent="-285750">
              <a:buFont typeface="Wingdings" pitchFamily="2" charset="2"/>
              <a:buChar char="Ø"/>
            </a:pPr>
            <a:r>
              <a:rPr lang="en-US" sz="2400" dirty="0"/>
              <a:t>This is simply a binary system that was invented nearly 400 years ago!</a:t>
            </a:r>
          </a:p>
          <a:p>
            <a:pPr marL="285750" indent="-285750">
              <a:buFont typeface="Wingdings" pitchFamily="2" charset="2"/>
              <a:buChar char="Ø"/>
            </a:pPr>
            <a:endParaRPr lang="en-US" sz="2400" dirty="0"/>
          </a:p>
          <a:p>
            <a:pPr marL="285750" indent="-285750">
              <a:buFont typeface="Wingdings" pitchFamily="2" charset="2"/>
              <a:buChar char="Ø"/>
            </a:pPr>
            <a:r>
              <a:rPr lang="en-US" sz="2400" dirty="0"/>
              <a:t>200 years later, </a:t>
            </a:r>
            <a:r>
              <a:rPr lang="en-US" sz="2400" dirty="0">
                <a:solidFill>
                  <a:srgbClr val="FF0000"/>
                </a:solidFill>
              </a:rPr>
              <a:t>George Boole </a:t>
            </a:r>
            <a:r>
              <a:rPr lang="en-US" sz="2400" dirty="0"/>
              <a:t>replaced a=1 and b=0 ! </a:t>
            </a:r>
          </a:p>
          <a:p>
            <a:pPr marL="285750" indent="-285750">
              <a:buFont typeface="Wingdings" pitchFamily="2" charset="2"/>
              <a:buChar char="Ø"/>
            </a:pPr>
            <a:endParaRPr lang="en-US" sz="2400" dirty="0"/>
          </a:p>
          <a:p>
            <a:pPr marL="285750" indent="-285750">
              <a:buFont typeface="Wingdings" pitchFamily="2" charset="2"/>
              <a:buChar char="Ø"/>
            </a:pPr>
            <a:r>
              <a:rPr lang="en-US" sz="2400" dirty="0"/>
              <a:t>100 years later, </a:t>
            </a:r>
            <a:r>
              <a:rPr lang="en-US" sz="2400" dirty="0">
                <a:solidFill>
                  <a:srgbClr val="FF0000"/>
                </a:solidFill>
              </a:rPr>
              <a:t>Claude Shannon </a:t>
            </a:r>
            <a:r>
              <a:rPr lang="en-US" sz="2400" dirty="0"/>
              <a:t>said let us denote 0=switch off and 1= switch on. </a:t>
            </a:r>
          </a:p>
          <a:p>
            <a:pPr marL="285750" indent="-285750">
              <a:buFont typeface="Wingdings" pitchFamily="2" charset="2"/>
              <a:buChar char="Ø"/>
            </a:pPr>
            <a:endParaRPr lang="en-US" sz="2400" dirty="0"/>
          </a:p>
          <a:p>
            <a:pPr marL="285750" indent="-285750">
              <a:buFont typeface="Wingdings" pitchFamily="2" charset="2"/>
              <a:buChar char="Ø"/>
            </a:pPr>
            <a:r>
              <a:rPr lang="en-US" sz="2400" dirty="0"/>
              <a:t>25 years later, the switch became a transistor, and the transistor gave us digital gates, then Integrated Circuits, the microprocessors, the computer, the internet, WWW, and Facebook..</a:t>
            </a:r>
            <a:r>
              <a:rPr lang="en-US" sz="2400" dirty="0" err="1"/>
              <a:t>etc</a:t>
            </a:r>
            <a:r>
              <a:rPr lang="en-US" sz="2400" dirty="0"/>
              <a:t>.🙂 </a:t>
            </a:r>
          </a:p>
          <a:p>
            <a:pPr marL="285750" indent="-285750">
              <a:buFont typeface="Wingdings" pitchFamily="2" charset="2"/>
              <a:buChar char="Ø"/>
            </a:pPr>
            <a:endParaRPr lang="en-US" sz="2400" dirty="0"/>
          </a:p>
          <a:p>
            <a:pPr marL="285750" indent="-285750">
              <a:buFont typeface="Wingdings" pitchFamily="2" charset="2"/>
              <a:buChar char="Ø"/>
            </a:pPr>
            <a:r>
              <a:rPr lang="en-US" sz="2400" dirty="0"/>
              <a:t>When mankind inventing the notion that we only need two </a:t>
            </a:r>
            <a:r>
              <a:rPr lang="en-US" sz="2400" u="sng" dirty="0">
                <a:solidFill>
                  <a:srgbClr val="FF0000"/>
                </a:solidFill>
              </a:rPr>
              <a:t>DIFFERENT symbols </a:t>
            </a:r>
            <a:r>
              <a:rPr lang="en-US" sz="2400" dirty="0"/>
              <a:t>to represent and communicate information.</a:t>
            </a:r>
          </a:p>
        </p:txBody>
      </p:sp>
    </p:spTree>
    <p:extLst>
      <p:ext uri="{BB962C8B-B14F-4D97-AF65-F5344CB8AC3E}">
        <p14:creationId xmlns:p14="http://schemas.microsoft.com/office/powerpoint/2010/main" val="2635909497"/>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8657" y="1566915"/>
            <a:ext cx="5372099" cy="1481138"/>
          </a:xfrm>
        </p:spPr>
        <p:txBody>
          <a:bodyPr/>
          <a:lstStyle/>
          <a:p>
            <a:pPr marL="0" indent="0" algn="just">
              <a:buNone/>
            </a:pPr>
            <a:r>
              <a:rPr lang="en-US" sz="2000" b="1" dirty="0"/>
              <a:t>George Boole </a:t>
            </a:r>
            <a:r>
              <a:rPr lang="en-US" sz="2000" dirty="0"/>
              <a:t>developed a form of symbolic logic called Boolean Algebra which formed the basis for digital circuit design and led to modern-day digital computers and digital electronics.</a:t>
            </a:r>
          </a:p>
          <a:p>
            <a:pPr algn="just"/>
            <a:endParaRPr lang="en-US" sz="2000" dirty="0"/>
          </a:p>
          <a:p>
            <a:pPr marL="0" indent="0" algn="just">
              <a:buNone/>
            </a:pPr>
            <a:r>
              <a:rPr lang="en-US" sz="2000" dirty="0"/>
              <a:t> </a:t>
            </a:r>
          </a:p>
          <a:p>
            <a:endParaRPr lang="en-US" sz="2000" dirty="0"/>
          </a:p>
          <a:p>
            <a:endParaRPr lang="en-US" sz="2000" dirty="0"/>
          </a:p>
        </p:txBody>
      </p:sp>
      <p:sp>
        <p:nvSpPr>
          <p:cNvPr id="5" name="TextBox 4"/>
          <p:cNvSpPr txBox="1"/>
          <p:nvPr/>
        </p:nvSpPr>
        <p:spPr>
          <a:xfrm>
            <a:off x="2871788" y="3699810"/>
            <a:ext cx="5329237" cy="19389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justLow" defTabSz="914400" rtl="0" fontAlgn="auto" latinLnBrk="1" hangingPunct="0">
              <a:lnSpc>
                <a:spcPct val="100000"/>
              </a:lnSpc>
              <a:spcBef>
                <a:spcPts val="0"/>
              </a:spcBef>
              <a:spcAft>
                <a:spcPts val="0"/>
              </a:spcAft>
              <a:buClrTx/>
              <a:buSzTx/>
              <a:buFontTx/>
              <a:buNone/>
              <a:tabLst/>
            </a:pPr>
            <a:r>
              <a:rPr lang="en-US" sz="2000" u="sng" dirty="0"/>
              <a:t>Claude E. Shannon </a:t>
            </a:r>
            <a:r>
              <a:rPr lang="en-US" sz="2000" dirty="0"/>
              <a:t>made brilliant contributions to digital communications and information theory and is best known for the Shannon Sampling Theorem. Proposing the groundbreaking idea of converting   any kind of data, whether pictures, text, or sound,   into zeros and ones for error-free communication.</a:t>
            </a:r>
            <a:endParaRPr kumimoji="0" lang="en-US" sz="2000" b="0" i="0" u="none" strike="noStrike" cap="none" spc="0" normalizeH="0" baseline="0" dirty="0">
              <a:ln>
                <a:noFill/>
              </a:ln>
              <a:solidFill>
                <a:srgbClr val="000000"/>
              </a:solidFill>
              <a:effectLst/>
              <a:uFillTx/>
              <a:sym typeface="Times New Roman"/>
            </a:endParaRPr>
          </a:p>
        </p:txBody>
      </p:sp>
      <p:pic>
        <p:nvPicPr>
          <p:cNvPr id="8194" name="Picture 2" descr="http://tech-e-book.com/history/images/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1" y="3533236"/>
            <a:ext cx="1828800" cy="1869441"/>
          </a:xfrm>
          <a:prstGeom prst="rect">
            <a:avLst/>
          </a:prstGeom>
          <a:noFill/>
          <a:extLst>
            <a:ext uri="{909E8E84-426E-40dd-AFC4-6F175D3DCCD1}">
              <a14:hiddenFill xmlns:a14="http://schemas.microsoft.com/office/drawing/2010/main" xmlns="">
                <a:solidFill>
                  <a:srgbClr val="FFFFFF"/>
                </a:solidFill>
              </a14:hiddenFill>
            </a:ext>
          </a:extLst>
        </p:spPr>
      </p:pic>
      <p:pic>
        <p:nvPicPr>
          <p:cNvPr id="8196" name="Picture 4" descr="http://tech-e-book.com/history/images/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3665" y="1219200"/>
            <a:ext cx="1737360" cy="2107351"/>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a:extLst>
              <a:ext uri="{FF2B5EF4-FFF2-40B4-BE49-F238E27FC236}">
                <a16:creationId xmlns:a16="http://schemas.microsoft.com/office/drawing/2014/main" id="{55A9F269-9D61-4C41-8060-1F90AF21D448}"/>
              </a:ext>
            </a:extLst>
          </p:cNvPr>
          <p:cNvSpPr/>
          <p:nvPr/>
        </p:nvSpPr>
        <p:spPr>
          <a:xfrm>
            <a:off x="2706189" y="204569"/>
            <a:ext cx="3334567" cy="584775"/>
          </a:xfrm>
          <a:prstGeom prst="rect">
            <a:avLst/>
          </a:prstGeom>
        </p:spPr>
        <p:txBody>
          <a:bodyPr wrap="none">
            <a:spAutoFit/>
          </a:bodyPr>
          <a:lstStyle/>
          <a:p>
            <a:pPr algn="l" rtl="0"/>
            <a:r>
              <a:rPr lang="en-US" sz="3200" b="1" dirty="0"/>
              <a:t>The </a:t>
            </a:r>
            <a:r>
              <a:rPr lang="en-US" sz="3200" b="1" dirty="0">
                <a:solidFill>
                  <a:srgbClr val="FF0000"/>
                </a:solidFill>
                <a:latin typeface="Brush Script MT Italic"/>
                <a:cs typeface="Brush Script MT Italic"/>
              </a:rPr>
              <a:t>Bit</a:t>
            </a:r>
            <a:r>
              <a:rPr lang="en-US" sz="3200" b="1" dirty="0"/>
              <a:t> Discovery </a:t>
            </a:r>
            <a:endParaRPr lang="en-US" sz="3200" dirty="0"/>
          </a:p>
        </p:txBody>
      </p:sp>
    </p:spTree>
    <p:extLst>
      <p:ext uri="{BB962C8B-B14F-4D97-AF65-F5344CB8AC3E}">
        <p14:creationId xmlns:p14="http://schemas.microsoft.com/office/powerpoint/2010/main" val="1325623813"/>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
            <a:ext cx="7772400" cy="1343025"/>
          </a:xfrm>
        </p:spPr>
        <p:txBody>
          <a:bodyPr/>
          <a:lstStyle/>
          <a:p>
            <a:r>
              <a:rPr lang="en-US" sz="3200" b="1" dirty="0"/>
              <a:t>The Digital Revolution </a:t>
            </a:r>
            <a:br>
              <a:rPr lang="en-US" sz="2800" b="1" dirty="0"/>
            </a:br>
            <a:r>
              <a:rPr lang="en-US" b="1" dirty="0"/>
              <a:t>The Merger of the </a:t>
            </a:r>
            <a:r>
              <a:rPr lang="en-US" sz="3200" b="1" dirty="0">
                <a:latin typeface="Brush Script MT Italic"/>
                <a:cs typeface="Brush Script MT Italic"/>
              </a:rPr>
              <a:t>Electron</a:t>
            </a:r>
            <a:r>
              <a:rPr lang="en-US" b="1" dirty="0"/>
              <a:t> and the </a:t>
            </a:r>
            <a:r>
              <a:rPr lang="en-US" sz="3200" b="1" dirty="0">
                <a:latin typeface="Brush Script MT Italic"/>
                <a:cs typeface="Brush Script MT Italic"/>
              </a:rPr>
              <a:t>bit</a:t>
            </a:r>
          </a:p>
        </p:txBody>
      </p:sp>
      <p:sp>
        <p:nvSpPr>
          <p:cNvPr id="3" name="Text Placeholder 2"/>
          <p:cNvSpPr>
            <a:spLocks noGrp="1"/>
          </p:cNvSpPr>
          <p:nvPr>
            <p:ph type="body" idx="1"/>
          </p:nvPr>
        </p:nvSpPr>
        <p:spPr>
          <a:xfrm>
            <a:off x="685801" y="1432559"/>
            <a:ext cx="5372099" cy="1681163"/>
          </a:xfrm>
        </p:spPr>
        <p:txBody>
          <a:bodyPr/>
          <a:lstStyle/>
          <a:p>
            <a:pPr marL="0" indent="0" algn="just">
              <a:buNone/>
            </a:pPr>
            <a:r>
              <a:rPr lang="en-US" sz="2000" b="1" dirty="0"/>
              <a:t>Shockley, Bardeen, and Brattain </a:t>
            </a:r>
            <a:r>
              <a:rPr lang="en-US" sz="2000" dirty="0"/>
              <a:t>have changed the world with their invention of the semiconductor transistor, ushering in the age of technology. Their groundbreaking work led to the invention of the electric transistor in 1947.</a:t>
            </a:r>
          </a:p>
          <a:p>
            <a:pPr marL="0" indent="0" algn="just">
              <a:buNone/>
            </a:pPr>
            <a:r>
              <a:rPr lang="en-US" sz="2000" dirty="0"/>
              <a:t> </a:t>
            </a:r>
          </a:p>
          <a:p>
            <a:endParaRPr lang="en-US" sz="2000" dirty="0"/>
          </a:p>
          <a:p>
            <a:endParaRPr lang="en-US" sz="2000" dirty="0"/>
          </a:p>
        </p:txBody>
      </p:sp>
      <p:sp>
        <p:nvSpPr>
          <p:cNvPr id="5" name="TextBox 4"/>
          <p:cNvSpPr txBox="1"/>
          <p:nvPr/>
        </p:nvSpPr>
        <p:spPr>
          <a:xfrm>
            <a:off x="2871788" y="3409950"/>
            <a:ext cx="5329237" cy="19389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lang="en-US" sz="2000" b="1" dirty="0"/>
              <a:t>Alan Turing</a:t>
            </a:r>
            <a:r>
              <a:rPr lang="en-US" sz="2000" dirty="0"/>
              <a:t> introduced the idea of a </a:t>
            </a:r>
            <a:r>
              <a:rPr lang="en-US" sz="2000" i="1" dirty="0"/>
              <a:t>universal      machine</a:t>
            </a:r>
            <a:r>
              <a:rPr lang="en-US" sz="2000" dirty="0"/>
              <a:t>, known as the ‘Turing Machine’, capable of computing anything that could be computed.     The Turing machine was a precursor of the modern computer.</a:t>
            </a:r>
          </a:p>
          <a:p>
            <a:pPr marL="0" marR="0" indent="0" algn="justLow" defTabSz="914400" rtl="0" fontAlgn="auto" latinLnBrk="1" hangingPunct="0">
              <a:lnSpc>
                <a:spcPct val="100000"/>
              </a:lnSpc>
              <a:spcBef>
                <a:spcPts val="0"/>
              </a:spcBef>
              <a:spcAft>
                <a:spcPts val="0"/>
              </a:spcAft>
              <a:buClrTx/>
              <a:buSzTx/>
              <a:buFontTx/>
              <a:buNone/>
              <a:tabLst/>
            </a:pPr>
            <a:endParaRPr kumimoji="0" lang="en-US" sz="2000" b="0" i="0" u="none" strike="noStrike" cap="none" spc="0" normalizeH="0" baseline="0" dirty="0">
              <a:ln>
                <a:noFill/>
              </a:ln>
              <a:solidFill>
                <a:srgbClr val="000000"/>
              </a:solidFill>
              <a:effectLst/>
              <a:uFillTx/>
              <a:sym typeface="Times New Roman"/>
            </a:endParaRPr>
          </a:p>
        </p:txBody>
      </p:sp>
      <p:pic>
        <p:nvPicPr>
          <p:cNvPr id="9218" name="Picture 2" descr="http://tech-e-book.com/history/images/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1" y="3409950"/>
            <a:ext cx="1828800" cy="2194561"/>
          </a:xfrm>
          <a:prstGeom prst="rect">
            <a:avLst/>
          </a:prstGeom>
          <a:noFill/>
          <a:extLst>
            <a:ext uri="{909E8E84-426E-40dd-AFC4-6F175D3DCCD1}">
              <a14:hiddenFill xmlns:a14="http://schemas.microsoft.com/office/drawing/2010/main" xmlns="">
                <a:solidFill>
                  <a:srgbClr val="FFFFFF"/>
                </a:solidFill>
              </a14:hiddenFill>
            </a:ext>
          </a:extLst>
        </p:spPr>
      </p:pic>
      <p:pic>
        <p:nvPicPr>
          <p:cNvPr id="9220" name="Picture 4" descr="http://tech-e-book.com/history/images/8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9345" y="1476850"/>
            <a:ext cx="2011680" cy="147447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170619787"/>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2D92959-40FD-934F-B4E3-88C0A90BC19A}"/>
              </a:ext>
            </a:extLst>
          </p:cNvPr>
          <p:cNvSpPr/>
          <p:nvPr/>
        </p:nvSpPr>
        <p:spPr>
          <a:xfrm>
            <a:off x="298315" y="1265759"/>
            <a:ext cx="7367155" cy="5632311"/>
          </a:xfrm>
          <a:prstGeom prst="rect">
            <a:avLst/>
          </a:prstGeom>
        </p:spPr>
        <p:txBody>
          <a:bodyPr wrap="square">
            <a:spAutoFit/>
          </a:bodyPr>
          <a:lstStyle/>
          <a:p>
            <a:pPr algn="l"/>
            <a:r>
              <a:rPr lang="en-US" sz="2000" u="sng" dirty="0"/>
              <a:t>On January 8, 1790, </a:t>
            </a:r>
            <a:r>
              <a:rPr lang="en-US" sz="2000" dirty="0"/>
              <a:t>during his first State of the Union, </a:t>
            </a:r>
            <a:r>
              <a:rPr lang="en-US" sz="2000" b="1" dirty="0">
                <a:solidFill>
                  <a:srgbClr val="FF0000"/>
                </a:solidFill>
              </a:rPr>
              <a:t>President George Washington</a:t>
            </a:r>
            <a:r>
              <a:rPr lang="en-US" sz="2000" dirty="0"/>
              <a:t> called on Congress to establish a system: </a:t>
            </a:r>
            <a:r>
              <a:rPr lang="en-US" sz="2000" b="1" i="1" u="sng" dirty="0"/>
              <a:t>“The advancement of Agriculture, commerce and Manufactures, by all proper means, will not, I trust, need recommendation.”</a:t>
            </a:r>
            <a:endParaRPr lang="en-US" sz="2000" b="1" i="1" u="sng" baseline="30000" dirty="0"/>
          </a:p>
          <a:p>
            <a:pPr algn="l"/>
            <a:endParaRPr lang="en-US" sz="2000" dirty="0"/>
          </a:p>
          <a:p>
            <a:pPr algn="l"/>
            <a:r>
              <a:rPr lang="en-US" sz="2000" dirty="0"/>
              <a:t>On </a:t>
            </a:r>
            <a:r>
              <a:rPr lang="en-US" sz="2000" b="1" dirty="0"/>
              <a:t>April 10, 1790</a:t>
            </a:r>
            <a:r>
              <a:rPr lang="en-US" sz="2000" dirty="0"/>
              <a:t>, President Washington signed the bill that laid the foundation of the modern American </a:t>
            </a:r>
            <a:r>
              <a:rPr lang="en-US" sz="2000" i="1" dirty="0"/>
              <a:t>patent system</a:t>
            </a:r>
            <a:r>
              <a:rPr lang="en-US" sz="2000" dirty="0"/>
              <a:t>. This date marks the first time in American history that the law gave inventors rights to their creations.</a:t>
            </a:r>
            <a:endParaRPr lang="en-US" sz="2000" b="1" dirty="0">
              <a:solidFill>
                <a:srgbClr val="222222"/>
              </a:solidFill>
              <a:latin typeface="arial" panose="020B0604020202020204" pitchFamily="34" charset="0"/>
            </a:endParaRPr>
          </a:p>
          <a:p>
            <a:pPr algn="l"/>
            <a:endParaRPr lang="en-US" sz="2000" b="1" dirty="0">
              <a:solidFill>
                <a:srgbClr val="222222"/>
              </a:solidFill>
              <a:latin typeface="arial" panose="020B0604020202020204" pitchFamily="34" charset="0"/>
            </a:endParaRPr>
          </a:p>
          <a:p>
            <a:pPr algn="l"/>
            <a:r>
              <a:rPr lang="en-US" sz="2000" b="1" dirty="0">
                <a:solidFill>
                  <a:srgbClr val="222222"/>
                </a:solidFill>
                <a:latin typeface="arial" panose="020B0604020202020204" pitchFamily="34" charset="0"/>
              </a:rPr>
              <a:t>The first patent was issued on July 31, 1790.</a:t>
            </a:r>
          </a:p>
          <a:p>
            <a:pPr algn="l"/>
            <a:endParaRPr lang="en-US" sz="2000" b="1" dirty="0">
              <a:solidFill>
                <a:srgbClr val="222222"/>
              </a:solidFill>
              <a:latin typeface="arial" panose="020B0604020202020204" pitchFamily="34" charset="0"/>
            </a:endParaRPr>
          </a:p>
          <a:p>
            <a:pPr algn="l"/>
            <a:r>
              <a:rPr lang="en-US" sz="2000" dirty="0">
                <a:solidFill>
                  <a:srgbClr val="222222"/>
                </a:solidFill>
                <a:latin typeface="arial" panose="020B0604020202020204" pitchFamily="34" charset="0"/>
              </a:rPr>
              <a:t>On </a:t>
            </a:r>
            <a:r>
              <a:rPr lang="en-US" sz="2000" b="1" u="sng" dirty="0">
                <a:solidFill>
                  <a:srgbClr val="222222"/>
                </a:solidFill>
                <a:latin typeface="arial" panose="020B0604020202020204" pitchFamily="34" charset="0"/>
              </a:rPr>
              <a:t>July 31, 1790</a:t>
            </a:r>
            <a:r>
              <a:rPr lang="en-US" sz="2000" u="sng" dirty="0">
                <a:solidFill>
                  <a:srgbClr val="222222"/>
                </a:solidFill>
                <a:latin typeface="arial" panose="020B0604020202020204" pitchFamily="34" charset="0"/>
              </a:rPr>
              <a:t> Samuel Hopkins was issued the first patent </a:t>
            </a:r>
            <a:r>
              <a:rPr lang="en-US" sz="2000" dirty="0">
                <a:solidFill>
                  <a:srgbClr val="222222"/>
                </a:solidFill>
                <a:latin typeface="arial" panose="020B0604020202020204" pitchFamily="34" charset="0"/>
              </a:rPr>
              <a:t>for a process of making potash, an ingredient used in fertilizer. The patent was signed by President </a:t>
            </a:r>
            <a:r>
              <a:rPr lang="en-US" sz="2000" b="1" dirty="0">
                <a:solidFill>
                  <a:srgbClr val="222222"/>
                </a:solidFill>
                <a:latin typeface="arial" panose="020B0604020202020204" pitchFamily="34" charset="0"/>
              </a:rPr>
              <a:t>George Washington.</a:t>
            </a:r>
          </a:p>
          <a:p>
            <a:pPr algn="l"/>
            <a:endParaRPr lang="en-US" sz="2000" b="1" i="0" u="none" strike="noStrike" dirty="0">
              <a:solidFill>
                <a:srgbClr val="222222"/>
              </a:solidFill>
              <a:effectLst/>
              <a:latin typeface="arial" panose="020B0604020202020204" pitchFamily="34" charset="0"/>
            </a:endParaRPr>
          </a:p>
          <a:p>
            <a:pPr algn="l"/>
            <a:r>
              <a:rPr lang="en-US" sz="2000" b="1" dirty="0">
                <a:solidFill>
                  <a:srgbClr val="222222"/>
                </a:solidFill>
                <a:latin typeface="arial" panose="020B0604020202020204" pitchFamily="34" charset="0"/>
              </a:rPr>
              <a:t>In </a:t>
            </a:r>
            <a:r>
              <a:rPr lang="en-US" sz="2000" b="1" i="0" u="none" strike="noStrike" dirty="0">
                <a:solidFill>
                  <a:srgbClr val="222222"/>
                </a:solidFill>
                <a:effectLst/>
                <a:latin typeface="arial" panose="020B0604020202020204" pitchFamily="34" charset="0"/>
              </a:rPr>
              <a:t>summer 2019</a:t>
            </a:r>
            <a:r>
              <a:rPr lang="en-US" sz="2000" b="1" dirty="0">
                <a:solidFill>
                  <a:srgbClr val="222222"/>
                </a:solidFill>
                <a:latin typeface="arial" panose="020B0604020202020204" pitchFamily="34" charset="0"/>
              </a:rPr>
              <a:t>, the total US issued patents exceeded 10,000,000!</a:t>
            </a:r>
            <a:endParaRPr lang="en-US" sz="2000" b="1" i="0" u="none" strike="noStrike" dirty="0">
              <a:solidFill>
                <a:srgbClr val="222222"/>
              </a:solidFill>
              <a:effectLst/>
              <a:latin typeface="arial" panose="020B0604020202020204" pitchFamily="34" charset="0"/>
            </a:endParaRPr>
          </a:p>
        </p:txBody>
      </p:sp>
      <p:sp>
        <p:nvSpPr>
          <p:cNvPr id="5" name="Title 1">
            <a:extLst>
              <a:ext uri="{FF2B5EF4-FFF2-40B4-BE49-F238E27FC236}">
                <a16:creationId xmlns:a16="http://schemas.microsoft.com/office/drawing/2014/main" id="{377CF6C4-22A6-F44F-90F9-6841661C5AF8}"/>
              </a:ext>
            </a:extLst>
          </p:cNvPr>
          <p:cNvSpPr txBox="1">
            <a:spLocks/>
          </p:cNvSpPr>
          <p:nvPr/>
        </p:nvSpPr>
        <p:spPr>
          <a:xfrm>
            <a:off x="609599" y="48331"/>
            <a:ext cx="7772400" cy="1143000"/>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lstStyle>
            <a:lvl1pPr algn="ctr">
              <a:defRPr sz="2400">
                <a:latin typeface="Times New Roman"/>
                <a:ea typeface="Times New Roman"/>
                <a:cs typeface="Times New Roman"/>
                <a:sym typeface="Times New Roman"/>
              </a:defRPr>
            </a:lvl1pPr>
            <a:lvl2pPr algn="ctr">
              <a:defRPr sz="2400">
                <a:latin typeface="Times New Roman"/>
                <a:ea typeface="Times New Roman"/>
                <a:cs typeface="Times New Roman"/>
                <a:sym typeface="Times New Roman"/>
              </a:defRPr>
            </a:lvl2pPr>
            <a:lvl3pPr algn="ctr">
              <a:defRPr sz="2400">
                <a:latin typeface="Times New Roman"/>
                <a:ea typeface="Times New Roman"/>
                <a:cs typeface="Times New Roman"/>
                <a:sym typeface="Times New Roman"/>
              </a:defRPr>
            </a:lvl3pPr>
            <a:lvl4pPr algn="ctr">
              <a:defRPr sz="2400">
                <a:latin typeface="Times New Roman"/>
                <a:ea typeface="Times New Roman"/>
                <a:cs typeface="Times New Roman"/>
                <a:sym typeface="Times New Roman"/>
              </a:defRPr>
            </a:lvl4pPr>
            <a:lvl5pPr algn="ctr">
              <a:defRPr sz="2400">
                <a:latin typeface="Times New Roman"/>
                <a:ea typeface="Times New Roman"/>
                <a:cs typeface="Times New Roman"/>
                <a:sym typeface="Times New Roman"/>
              </a:defRPr>
            </a:lvl5pPr>
            <a:lvl6pPr indent="457200" algn="ctr">
              <a:defRPr sz="2400">
                <a:latin typeface="Times New Roman"/>
                <a:ea typeface="Times New Roman"/>
                <a:cs typeface="Times New Roman"/>
                <a:sym typeface="Times New Roman"/>
              </a:defRPr>
            </a:lvl6pPr>
            <a:lvl7pPr indent="914400" algn="ctr">
              <a:defRPr sz="2400">
                <a:latin typeface="Times New Roman"/>
                <a:ea typeface="Times New Roman"/>
                <a:cs typeface="Times New Roman"/>
                <a:sym typeface="Times New Roman"/>
              </a:defRPr>
            </a:lvl7pPr>
            <a:lvl8pPr indent="1371600" algn="ctr">
              <a:defRPr sz="2400">
                <a:latin typeface="Times New Roman"/>
                <a:ea typeface="Times New Roman"/>
                <a:cs typeface="Times New Roman"/>
                <a:sym typeface="Times New Roman"/>
              </a:defRPr>
            </a:lvl8pPr>
            <a:lvl9pPr indent="1828800" algn="ctr">
              <a:defRPr sz="2400">
                <a:latin typeface="Times New Roman"/>
                <a:ea typeface="Times New Roman"/>
                <a:cs typeface="Times New Roman"/>
                <a:sym typeface="Times New Roman"/>
              </a:defRPr>
            </a:lvl9pPr>
          </a:lstStyle>
          <a:p>
            <a:r>
              <a:rPr lang="en-US" sz="3600" b="1" dirty="0">
                <a:solidFill>
                  <a:srgbClr val="FF0000"/>
                </a:solidFill>
              </a:rPr>
              <a:t>US Patent Law</a:t>
            </a:r>
          </a:p>
        </p:txBody>
      </p:sp>
      <p:pic>
        <p:nvPicPr>
          <p:cNvPr id="8" name="Picture 7">
            <a:extLst>
              <a:ext uri="{FF2B5EF4-FFF2-40B4-BE49-F238E27FC236}">
                <a16:creationId xmlns:a16="http://schemas.microsoft.com/office/drawing/2014/main" id="{9CF657D7-10BB-FB4F-8BD8-A6BE6B04E1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3397" y="2889321"/>
            <a:ext cx="1508328" cy="2227684"/>
          </a:xfrm>
          <a:prstGeom prst="rect">
            <a:avLst/>
          </a:prstGeom>
        </p:spPr>
      </p:pic>
      <p:pic>
        <p:nvPicPr>
          <p:cNvPr id="10" name="Picture 9">
            <a:extLst>
              <a:ext uri="{FF2B5EF4-FFF2-40B4-BE49-F238E27FC236}">
                <a16:creationId xmlns:a16="http://schemas.microsoft.com/office/drawing/2014/main" id="{CBE837D9-916D-3D47-BD84-E0F5CC347D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6841" y="1116418"/>
            <a:ext cx="1594884" cy="1594884"/>
          </a:xfrm>
          <a:prstGeom prst="rect">
            <a:avLst/>
          </a:prstGeom>
        </p:spPr>
      </p:pic>
    </p:spTree>
    <p:extLst>
      <p:ext uri="{BB962C8B-B14F-4D97-AF65-F5344CB8AC3E}">
        <p14:creationId xmlns:p14="http://schemas.microsoft.com/office/powerpoint/2010/main" val="239048694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Professional Organizations</a:t>
            </a:r>
          </a:p>
        </p:txBody>
      </p:sp>
      <p:sp>
        <p:nvSpPr>
          <p:cNvPr id="3" name="Text Placeholder 2"/>
          <p:cNvSpPr>
            <a:spLocks noGrp="1"/>
          </p:cNvSpPr>
          <p:nvPr>
            <p:ph type="body" idx="1"/>
          </p:nvPr>
        </p:nvSpPr>
        <p:spPr/>
        <p:txBody>
          <a:bodyPr/>
          <a:lstStyle/>
          <a:p>
            <a:r>
              <a:rPr lang="en-US" sz="2000" dirty="0"/>
              <a:t>Institute of Electrical and Electronics Engineering (IEEE)</a:t>
            </a:r>
          </a:p>
          <a:p>
            <a:r>
              <a:rPr lang="en-US" sz="2000" dirty="0"/>
              <a:t>Accreditation Board for Engineering and Technology, Inc. (ABET)</a:t>
            </a:r>
          </a:p>
          <a:p>
            <a:r>
              <a:rPr lang="en-US" sz="2000" dirty="0"/>
              <a:t>American Society of Engineering Education (ASEE)</a:t>
            </a:r>
          </a:p>
          <a:p>
            <a:r>
              <a:rPr lang="en-US" sz="2000" dirty="0"/>
              <a:t>National Academy of Engineering (NAE)</a:t>
            </a:r>
          </a:p>
          <a:p>
            <a:r>
              <a:rPr lang="en-US" sz="2000" dirty="0"/>
              <a:t>American Association for the Advancement of Science (AAAS)</a:t>
            </a:r>
          </a:p>
          <a:p>
            <a:r>
              <a:rPr lang="en-US" sz="2000" dirty="0"/>
              <a:t>National Academy of Inventors (NAI)</a:t>
            </a:r>
          </a:p>
        </p:txBody>
      </p:sp>
    </p:spTree>
    <p:extLst>
      <p:ext uri="{BB962C8B-B14F-4D97-AF65-F5344CB8AC3E}">
        <p14:creationId xmlns:p14="http://schemas.microsoft.com/office/powerpoint/2010/main" val="3761838954"/>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1614" y="86833"/>
            <a:ext cx="7772400" cy="1143000"/>
          </a:xfrm>
        </p:spPr>
        <p:txBody>
          <a:bodyPr/>
          <a:lstStyle/>
          <a:p>
            <a:r>
              <a:rPr lang="en-US" sz="3200" b="1" i="1" dirty="0">
                <a:solidFill>
                  <a:srgbClr val="FF0000"/>
                </a:solidFill>
              </a:rPr>
              <a:t>ELECTRIC CIRCUITS</a:t>
            </a:r>
          </a:p>
        </p:txBody>
      </p:sp>
      <p:sp>
        <p:nvSpPr>
          <p:cNvPr id="3" name="Text Placeholder 2"/>
          <p:cNvSpPr>
            <a:spLocks noGrp="1"/>
          </p:cNvSpPr>
          <p:nvPr>
            <p:ph type="body" idx="1"/>
          </p:nvPr>
        </p:nvSpPr>
        <p:spPr>
          <a:xfrm>
            <a:off x="685800" y="3010786"/>
            <a:ext cx="7772400" cy="3522921"/>
          </a:xfrm>
        </p:spPr>
        <p:txBody>
          <a:bodyPr/>
          <a:lstStyle/>
          <a:p>
            <a:pPr marL="0" indent="0" algn="ctr">
              <a:buNone/>
            </a:pPr>
            <a:r>
              <a:rPr lang="en-US" sz="2000" dirty="0"/>
              <a:t>by</a:t>
            </a:r>
          </a:p>
          <a:p>
            <a:pPr marL="0" indent="0" algn="ctr">
              <a:buNone/>
            </a:pPr>
            <a:r>
              <a:rPr lang="en-US" sz="2000" dirty="0"/>
              <a:t>Issa Batarseh</a:t>
            </a:r>
          </a:p>
          <a:p>
            <a:pPr marL="0" indent="0" algn="ctr">
              <a:buNone/>
            </a:pPr>
            <a:r>
              <a:rPr lang="en-US" sz="2000" dirty="0"/>
              <a:t>University of Central Florida</a:t>
            </a:r>
          </a:p>
          <a:p>
            <a:pPr marL="0" indent="0" algn="ctr">
              <a:buNone/>
            </a:pPr>
            <a:endParaRPr lang="en-US" sz="2000" dirty="0"/>
          </a:p>
          <a:p>
            <a:pPr marL="0" indent="0" algn="ctr">
              <a:buNone/>
            </a:pPr>
            <a:endParaRPr lang="en-US" sz="2000" dirty="0"/>
          </a:p>
          <a:p>
            <a:pPr marL="0" indent="0" algn="ctr">
              <a:buNone/>
            </a:pPr>
            <a:r>
              <a:rPr lang="en-US" sz="2000" i="1" dirty="0"/>
              <a:t>Please send corrections or comments to Dr. Issa Batarseh </a:t>
            </a:r>
            <a:endParaRPr lang="en-US" sz="2000" dirty="0"/>
          </a:p>
          <a:p>
            <a:pPr marL="0" indent="0" algn="ctr">
              <a:buNone/>
            </a:pPr>
            <a:r>
              <a:rPr lang="en-US" sz="2000" i="1" u="sng" dirty="0">
                <a:hlinkClick r:id="rId2"/>
              </a:rPr>
              <a:t>issa.batarseh@ucf.edu</a:t>
            </a:r>
            <a:endParaRPr lang="en-US" sz="2000" i="1" dirty="0"/>
          </a:p>
          <a:p>
            <a:pPr marL="0" indent="0" algn="ctr">
              <a:buNone/>
            </a:pPr>
            <a:endParaRPr lang="en-US" sz="2000" dirty="0"/>
          </a:p>
          <a:p>
            <a:pPr marL="0" indent="0" algn="ctr">
              <a:buNone/>
            </a:pPr>
            <a:r>
              <a:rPr lang="en-US" sz="2000" dirty="0"/>
              <a:t>This is a copyrighted materials</a:t>
            </a:r>
          </a:p>
        </p:txBody>
      </p:sp>
      <p:sp>
        <p:nvSpPr>
          <p:cNvPr id="7" name="TextBox 6">
            <a:extLst>
              <a:ext uri="{FF2B5EF4-FFF2-40B4-BE49-F238E27FC236}">
                <a16:creationId xmlns:a16="http://schemas.microsoft.com/office/drawing/2014/main" id="{528BD96B-7471-26BB-823E-B96BF699434A}"/>
              </a:ext>
            </a:extLst>
          </p:cNvPr>
          <p:cNvSpPr txBox="1"/>
          <p:nvPr/>
        </p:nvSpPr>
        <p:spPr>
          <a:xfrm>
            <a:off x="542260" y="1493046"/>
            <a:ext cx="7538483" cy="100027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marL="0" marR="0" algn="ctr" hangingPunct="0">
              <a:spcBef>
                <a:spcPts val="0"/>
              </a:spcBef>
              <a:spcAft>
                <a:spcPts val="0"/>
              </a:spcAft>
            </a:pPr>
            <a:r>
              <a:rPr lang="en-US" sz="2400" b="1" i="1" u="sng" dirty="0">
                <a:effectLst/>
                <a:latin typeface="Century Schoolbook" panose="02040604050505020304" pitchFamily="18" charset="0"/>
                <a:ea typeface="Times New Roman" panose="02020603050405020304" pitchFamily="18" charset="0"/>
              </a:rPr>
              <a:t>Technical Electronic Book</a:t>
            </a:r>
          </a:p>
          <a:p>
            <a:pPr marL="0" marR="0" algn="ctr" hangingPunct="0">
              <a:spcBef>
                <a:spcPts val="0"/>
              </a:spcBef>
              <a:spcAft>
                <a:spcPts val="0"/>
              </a:spcAft>
            </a:pPr>
            <a:endParaRPr lang="en-US" sz="1100" dirty="0">
              <a:effectLst/>
              <a:latin typeface="Times New Roman" panose="02020603050405020304" pitchFamily="18" charset="0"/>
              <a:ea typeface="Times New Roman" panose="02020603050405020304" pitchFamily="18" charset="0"/>
            </a:endParaRPr>
          </a:p>
          <a:p>
            <a:pPr marL="0" marR="0" algn="ctr" hangingPunct="0">
              <a:spcBef>
                <a:spcPts val="0"/>
              </a:spcBef>
              <a:spcAft>
                <a:spcPts val="0"/>
              </a:spcAft>
            </a:pPr>
            <a:r>
              <a:rPr lang="en-US" sz="2400" b="1" i="1" dirty="0">
                <a:effectLst/>
                <a:latin typeface="Century Schoolbook" panose="02040604050505020304" pitchFamily="18" charset="0"/>
                <a:ea typeface="Times New Roman" panose="02020603050405020304" pitchFamily="18" charset="0"/>
              </a:rPr>
              <a:t>(New Textbook under print by Pearson)</a:t>
            </a:r>
            <a:endParaRPr lang="en-US" sz="11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8535313"/>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192096" y="2976130"/>
            <a:ext cx="3864023" cy="341228"/>
          </a:xfrm>
        </p:spPr>
        <p:txBody>
          <a:bodyPr/>
          <a:lstStyle/>
          <a:p>
            <a:pPr marL="0" indent="0">
              <a:buNone/>
            </a:pPr>
            <a:r>
              <a:rPr lang="en-US" sz="2800" dirty="0">
                <a:solidFill>
                  <a:schemeClr val="accent1"/>
                </a:solidFill>
              </a:rPr>
              <a:t>Thank You !</a:t>
            </a:r>
          </a:p>
        </p:txBody>
      </p:sp>
    </p:spTree>
    <p:extLst>
      <p:ext uri="{BB962C8B-B14F-4D97-AF65-F5344CB8AC3E}">
        <p14:creationId xmlns:p14="http://schemas.microsoft.com/office/powerpoint/2010/main" val="188301375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hape 36"/>
          <p:cNvSpPr>
            <a:spLocks noGrp="1"/>
          </p:cNvSpPr>
          <p:nvPr>
            <p:ph type="title"/>
          </p:nvPr>
        </p:nvSpPr>
        <p:spPr>
          <a:xfrm>
            <a:off x="503275" y="-77366"/>
            <a:ext cx="7772400" cy="1143002"/>
          </a:xfrm>
          <a:prstGeom prst="rect">
            <a:avLst/>
          </a:prstGeom>
        </p:spPr>
        <p:txBody>
          <a:bodyPr lIns="0" tIns="0" rIns="0" bIns="0">
            <a:normAutofit/>
          </a:bodyPr>
          <a:lstStyle>
            <a:lvl1pPr>
              <a:defRPr sz="2800">
                <a:latin typeface="Times New Roman Bold"/>
                <a:ea typeface="Times New Roman Bold"/>
                <a:cs typeface="Times New Roman Bold"/>
                <a:sym typeface="Times New Roman Bold"/>
              </a:defRPr>
            </a:lvl1pPr>
          </a:lstStyle>
          <a:p>
            <a:r>
              <a:rPr lang="en-US" sz="3200" b="1" dirty="0">
                <a:solidFill>
                  <a:srgbClr val="FF0000"/>
                </a:solidFill>
              </a:rPr>
              <a:t>Academic Assignment</a:t>
            </a:r>
          </a:p>
        </p:txBody>
      </p:sp>
      <p:sp>
        <p:nvSpPr>
          <p:cNvPr id="3" name="Text Placeholder 2"/>
          <p:cNvSpPr>
            <a:spLocks noGrp="1"/>
          </p:cNvSpPr>
          <p:nvPr>
            <p:ph type="body" idx="1"/>
          </p:nvPr>
        </p:nvSpPr>
        <p:spPr>
          <a:xfrm>
            <a:off x="503275" y="895216"/>
            <a:ext cx="7573925" cy="2048553"/>
          </a:xfrm>
        </p:spPr>
        <p:txBody>
          <a:bodyPr>
            <a:normAutofit/>
          </a:bodyPr>
          <a:lstStyle/>
          <a:p>
            <a:pPr algn="l"/>
            <a:endParaRPr lang="en-US" sz="2400" b="1" dirty="0">
              <a:solidFill>
                <a:srgbClr val="FF0000"/>
              </a:solidFill>
            </a:endParaRPr>
          </a:p>
          <a:p>
            <a:pPr algn="l"/>
            <a:r>
              <a:rPr lang="en-US" sz="2400" b="1" dirty="0">
                <a:solidFill>
                  <a:schemeClr val="tx1"/>
                </a:solidFill>
              </a:rPr>
              <a:t>Read Chapter 1 and History of Electricity &amp; Computing, and answer the following Three Questions:</a:t>
            </a:r>
          </a:p>
          <a:p>
            <a:pPr algn="l"/>
            <a:endParaRPr lang="en-US" sz="2400" b="1" dirty="0">
              <a:solidFill>
                <a:schemeClr val="tx1"/>
              </a:solidFill>
            </a:endParaRPr>
          </a:p>
          <a:p>
            <a:pPr lvl="4" indent="0" algn="l"/>
            <a:endParaRPr lang="en-US" sz="2400" b="1" dirty="0">
              <a:solidFill>
                <a:schemeClr val="tx1"/>
              </a:solidFill>
            </a:endParaRPr>
          </a:p>
        </p:txBody>
      </p:sp>
      <p:sp>
        <p:nvSpPr>
          <p:cNvPr id="2" name="Rectangle 1">
            <a:extLst>
              <a:ext uri="{FF2B5EF4-FFF2-40B4-BE49-F238E27FC236}">
                <a16:creationId xmlns:a16="http://schemas.microsoft.com/office/drawing/2014/main" id="{C99FB88C-A476-2C46-AF90-54AC4C2E585B}"/>
              </a:ext>
            </a:extLst>
          </p:cNvPr>
          <p:cNvSpPr/>
          <p:nvPr/>
        </p:nvSpPr>
        <p:spPr>
          <a:xfrm>
            <a:off x="792126" y="2755282"/>
            <a:ext cx="6234547" cy="2677656"/>
          </a:xfrm>
          <a:prstGeom prst="rect">
            <a:avLst/>
          </a:prstGeom>
        </p:spPr>
        <p:txBody>
          <a:bodyPr wrap="square">
            <a:spAutoFit/>
          </a:bodyPr>
          <a:lstStyle/>
          <a:p>
            <a:pPr algn="l"/>
            <a:r>
              <a:rPr lang="en-US" b="1" dirty="0">
                <a:solidFill>
                  <a:schemeClr val="tx1"/>
                </a:solidFill>
              </a:rPr>
              <a:t> 1) List five different disciplines of Electrical and Computer Engineering.</a:t>
            </a:r>
          </a:p>
          <a:p>
            <a:pPr algn="l"/>
            <a:endParaRPr lang="en-US" b="1" dirty="0">
              <a:solidFill>
                <a:schemeClr val="tx1"/>
              </a:solidFill>
            </a:endParaRPr>
          </a:p>
          <a:p>
            <a:pPr algn="l"/>
            <a:r>
              <a:rPr lang="en-US" b="1" dirty="0">
                <a:solidFill>
                  <a:schemeClr val="tx1"/>
                </a:solidFill>
              </a:rPr>
              <a:t>2) Who </a:t>
            </a:r>
            <a:r>
              <a:rPr lang="en-US" b="1" i="1" dirty="0">
                <a:solidFill>
                  <a:srgbClr val="FF0000"/>
                </a:solidFill>
              </a:rPr>
              <a:t>discovered</a:t>
            </a:r>
            <a:r>
              <a:rPr lang="en-US" b="1" dirty="0">
                <a:solidFill>
                  <a:schemeClr val="tx1"/>
                </a:solidFill>
              </a:rPr>
              <a:t> the electron and when?</a:t>
            </a:r>
          </a:p>
          <a:p>
            <a:pPr algn="l"/>
            <a:endParaRPr lang="en-US" b="1" dirty="0">
              <a:solidFill>
                <a:schemeClr val="tx1"/>
              </a:solidFill>
            </a:endParaRPr>
          </a:p>
          <a:p>
            <a:pPr lvl="4" indent="0" algn="l"/>
            <a:r>
              <a:rPr lang="en-US" b="1" dirty="0">
                <a:solidFill>
                  <a:schemeClr val="tx1"/>
                </a:solidFill>
              </a:rPr>
              <a:t>3) Who </a:t>
            </a:r>
            <a:r>
              <a:rPr lang="en-US" b="1" i="1" dirty="0">
                <a:solidFill>
                  <a:srgbClr val="FF0000"/>
                </a:solidFill>
              </a:rPr>
              <a:t>defined</a:t>
            </a:r>
            <a:r>
              <a:rPr lang="en-US" b="1" dirty="0">
                <a:solidFill>
                  <a:schemeClr val="tx1"/>
                </a:solidFill>
              </a:rPr>
              <a:t> the notion of bit and when?</a:t>
            </a:r>
          </a:p>
          <a:p>
            <a:pPr lvl="4" indent="0" algn="l"/>
            <a:endParaRPr lang="en-US" b="1" dirty="0">
              <a:solidFill>
                <a:schemeClr val="tx1"/>
              </a:solidFill>
            </a:endParaRPr>
          </a:p>
        </p:txBody>
      </p:sp>
    </p:spTree>
    <p:extLst>
      <p:ext uri="{BB962C8B-B14F-4D97-AF65-F5344CB8AC3E}">
        <p14:creationId xmlns:p14="http://schemas.microsoft.com/office/powerpoint/2010/main" val="346206493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459" y="148856"/>
            <a:ext cx="7772400" cy="754912"/>
          </a:xfrm>
        </p:spPr>
        <p:txBody>
          <a:bodyPr/>
          <a:lstStyle/>
          <a:p>
            <a:r>
              <a:rPr lang="en-US" sz="2000" b="1" dirty="0"/>
              <a:t>EEL 3004 - Linear Circuits</a:t>
            </a:r>
            <a:br>
              <a:rPr lang="en-US" sz="2000" dirty="0"/>
            </a:br>
            <a:r>
              <a:rPr lang="en-US" sz="2800" b="1" dirty="0">
                <a:latin typeface="Times New Roman Bold"/>
                <a:ea typeface="Times New Roman Bold"/>
                <a:cs typeface="Times New Roman Bold"/>
              </a:rPr>
              <a:t>Syllabus</a:t>
            </a:r>
          </a:p>
        </p:txBody>
      </p:sp>
      <p:sp>
        <p:nvSpPr>
          <p:cNvPr id="8" name="Rounded Rectangle 7">
            <a:extLst>
              <a:ext uri="{FF2B5EF4-FFF2-40B4-BE49-F238E27FC236}">
                <a16:creationId xmlns:a16="http://schemas.microsoft.com/office/drawing/2014/main" id="{A97090F0-C318-6C49-8A77-BEC2172AC1BE}"/>
              </a:ext>
            </a:extLst>
          </p:cNvPr>
          <p:cNvSpPr/>
          <p:nvPr/>
        </p:nvSpPr>
        <p:spPr>
          <a:xfrm>
            <a:off x="127589" y="1232245"/>
            <a:ext cx="8644270" cy="2365744"/>
          </a:xfrm>
          <a:prstGeom prst="roundRect">
            <a:avLst/>
          </a:prstGeom>
          <a:solidFill>
            <a:schemeClr val="accent1">
              <a:lumMod val="40000"/>
              <a:lumOff val="60000"/>
              <a:alpha val="50000"/>
            </a:schemeClr>
          </a:solidFill>
          <a:ln w="25400" cap="flat">
            <a:solidFill>
              <a:srgbClr val="00CC99"/>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Times New Roman"/>
              <a:ea typeface="Times New Roman"/>
              <a:cs typeface="Times New Roman"/>
              <a:sym typeface="Times New Roman"/>
            </a:endParaRPr>
          </a:p>
        </p:txBody>
      </p:sp>
      <p:sp>
        <p:nvSpPr>
          <p:cNvPr id="5" name="TextBox 4">
            <a:extLst>
              <a:ext uri="{FF2B5EF4-FFF2-40B4-BE49-F238E27FC236}">
                <a16:creationId xmlns:a16="http://schemas.microsoft.com/office/drawing/2014/main" id="{BD915831-C549-2332-0B62-2EB34E949831}"/>
              </a:ext>
            </a:extLst>
          </p:cNvPr>
          <p:cNvSpPr txBox="1"/>
          <p:nvPr/>
        </p:nvSpPr>
        <p:spPr>
          <a:xfrm>
            <a:off x="313659" y="1397675"/>
            <a:ext cx="9144000" cy="203132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marL="0" marR="0" algn="just">
              <a:spcBef>
                <a:spcPts val="0"/>
              </a:spcBef>
              <a:spcAft>
                <a:spcPts val="0"/>
              </a:spcAft>
            </a:pPr>
            <a:r>
              <a:rPr lang="en-US" sz="1800" b="1" spc="-15" dirty="0">
                <a:effectLst/>
                <a:latin typeface="Times New Roman" panose="02020603050405020304" pitchFamily="18" charset="0"/>
                <a:ea typeface="Times New Roman" panose="02020603050405020304" pitchFamily="18" charset="0"/>
                <a:cs typeface="Times New Roman" panose="02020603050405020304" pitchFamily="18" charset="0"/>
              </a:rPr>
              <a:t>Instructor: </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Dr. Issa Batarseh</a:t>
            </a:r>
            <a:endParaRPr lang="en-US" sz="12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1800" b="1" spc="-15" dirty="0">
                <a:effectLst/>
                <a:latin typeface="Times New Roman" panose="02020603050405020304" pitchFamily="18" charset="0"/>
                <a:ea typeface="Times New Roman" panose="02020603050405020304" pitchFamily="18" charset="0"/>
                <a:cs typeface="Times New Roman" panose="02020603050405020304" pitchFamily="18" charset="0"/>
              </a:rPr>
              <a:t>Instructor’s Office:</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Harris Engineering Center (HEC 204)</a:t>
            </a:r>
            <a:endParaRPr lang="en-US" sz="12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1800" b="1" spc="-15" dirty="0">
                <a:effectLst/>
                <a:latin typeface="Times New Roman" panose="02020603050405020304" pitchFamily="18" charset="0"/>
                <a:ea typeface="Times New Roman" panose="02020603050405020304" pitchFamily="18" charset="0"/>
                <a:cs typeface="Times New Roman" panose="02020603050405020304" pitchFamily="18" charset="0"/>
              </a:rPr>
              <a:t>Office Hours:</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12:00 – 1:30 </a:t>
            </a:r>
            <a:r>
              <a:rPr lang="en-US" sz="1800" spc="-15" dirty="0" err="1">
                <a:effectLst/>
                <a:latin typeface="Times New Roman" panose="02020603050405020304" pitchFamily="18" charset="0"/>
                <a:ea typeface="Times New Roman" panose="02020603050405020304" pitchFamily="18" charset="0"/>
                <a:cs typeface="Times New Roman" panose="02020603050405020304" pitchFamily="18" charset="0"/>
              </a:rPr>
              <a:t>T,Th</a:t>
            </a:r>
            <a:endParaRPr lang="en-US" sz="12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1800" b="1" spc="-15" dirty="0">
                <a:effectLst/>
                <a:latin typeface="Times New Roman" panose="02020603050405020304" pitchFamily="18" charset="0"/>
                <a:ea typeface="Times New Roman" panose="02020603050405020304" pitchFamily="18" charset="0"/>
                <a:cs typeface="Times New Roman" panose="02020603050405020304" pitchFamily="18" charset="0"/>
              </a:rPr>
              <a:t>Phone Numbers:</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sym typeface="Symbol" pitchFamily="2" charset="2"/>
              </a:rPr>
              <a:t></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Work: 407-823-0185 	  </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sym typeface="Symbol" pitchFamily="2" charset="2"/>
              </a:rPr>
              <a:t></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Cell: 407-962-8630</a:t>
            </a:r>
            <a:endParaRPr lang="en-US" sz="12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Email:</a:t>
            </a:r>
            <a:r>
              <a:rPr lang="en-US" sz="1200" b="1" dirty="0">
                <a:solidFill>
                  <a:srgbClr val="0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issa.batarseh@ucf.edu</a:t>
            </a:r>
            <a:endParaRPr lang="en-US" sz="12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1800" b="1" spc="-1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Class Hours:</a:t>
            </a:r>
            <a:r>
              <a:rPr lang="en-US" sz="1800" spc="-1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T, Th 4:30 – 5:45 AM</a:t>
            </a:r>
            <a:endParaRPr lang="en-US" sz="12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1800" b="1" spc="-1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Class Room:</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Class Room Building 1 (CB1) – 0307 </a:t>
            </a:r>
            <a:endParaRPr lang="en-US" sz="1200" dirty="0">
              <a:effectLst/>
              <a:latin typeface="Courier" panose="02070309020205020404" pitchFamily="49"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C90241B-A696-F716-EDCD-165DB4550980}"/>
              </a:ext>
            </a:extLst>
          </p:cNvPr>
          <p:cNvSpPr txBox="1"/>
          <p:nvPr/>
        </p:nvSpPr>
        <p:spPr>
          <a:xfrm>
            <a:off x="127589" y="3922907"/>
            <a:ext cx="9330070" cy="26314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marL="1428750" marR="0" indent="-1428750">
              <a:spcBef>
                <a:spcPts val="0"/>
              </a:spcBef>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Catalog Description: </a:t>
            </a:r>
            <a:r>
              <a:rPr lang="en-US" sz="1600" b="1" spc="-15"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Analysis and design of linear circuits, transients, ac analysis, power calculations </a:t>
            </a:r>
          </a:p>
          <a:p>
            <a:pPr marL="1428750" marR="0" indent="-1428750">
              <a:spcBef>
                <a:spcPts val="0"/>
              </a:spcBef>
            </a:pPr>
            <a:r>
              <a:rPr lang="en-US" sz="1600" b="1" spc="-15"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and  three-phase circuits</a:t>
            </a:r>
            <a:r>
              <a:rPr lang="en-US" sz="1600" spc="-1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spc="-15" dirty="0">
              <a:latin typeface="Courier" panose="02070309020205020404" pitchFamily="49" charset="0"/>
              <a:ea typeface="Times New Roman" panose="02020603050405020304" pitchFamily="18" charset="0"/>
              <a:cs typeface="Times New Roman" panose="02020603050405020304" pitchFamily="18" charset="0"/>
            </a:endParaRPr>
          </a:p>
          <a:p>
            <a:pPr marL="1428750" marR="0" indent="-1428750">
              <a:spcBef>
                <a:spcPts val="0"/>
              </a:spcBef>
              <a:spcAft>
                <a:spcPts val="120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Course Objectives: 	</a:t>
            </a:r>
            <a:r>
              <a:rPr lang="en-US" sz="1600" spc="-1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course objectives are to familiarize students with the </a:t>
            </a:r>
            <a:r>
              <a:rPr lang="en-US" sz="1600" b="1" u="sng" spc="-15"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basic theorems, concepts and laws of electric circuits</a:t>
            </a:r>
            <a:r>
              <a:rPr lang="en-US" sz="1600" spc="-1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By the end of this course, students should be able to apply fundamentals of electric circuit theory to analyze and design electrical networks. </a:t>
            </a:r>
            <a:endParaRPr lang="en-US" sz="11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600" b="1" spc="-1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Prerequisites:</a:t>
            </a:r>
            <a:r>
              <a:rPr lang="en-US" sz="1600" b="1"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100" u="sng" dirty="0">
                <a:solidFill>
                  <a:srgbClr val="1155CC"/>
                </a:solidFill>
                <a:effectLst/>
                <a:latin typeface="Arial" panose="020B0604020202020204" pitchFamily="34" charset="0"/>
                <a:ea typeface="Times New Roman" panose="02020603050405020304" pitchFamily="18" charset="0"/>
                <a:cs typeface="Times New Roman" panose="02020603050405020304" pitchFamily="18" charset="0"/>
                <a:hlinkClick r:id="rId3"/>
              </a:rPr>
              <a:t>MAC 2311C</a:t>
            </a:r>
            <a:r>
              <a:rPr lang="en-US" sz="11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 </a:t>
            </a:r>
            <a:r>
              <a:rPr lang="en-US" sz="1100" u="sng" dirty="0">
                <a:solidFill>
                  <a:srgbClr val="1155CC"/>
                </a:solidFill>
                <a:effectLst/>
                <a:latin typeface="Arial" panose="020B0604020202020204" pitchFamily="34" charset="0"/>
                <a:ea typeface="Times New Roman" panose="02020603050405020304" pitchFamily="18" charset="0"/>
                <a:cs typeface="Times New Roman" panose="02020603050405020304" pitchFamily="18" charset="0"/>
                <a:hlinkClick r:id="rId4"/>
              </a:rPr>
              <a:t>MAC 2312</a:t>
            </a:r>
            <a:r>
              <a:rPr lang="en-US" sz="11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 </a:t>
            </a:r>
            <a:r>
              <a:rPr lang="en-US" sz="1100" u="sng" dirty="0">
                <a:solidFill>
                  <a:srgbClr val="1155CC"/>
                </a:solidFill>
                <a:effectLst/>
                <a:latin typeface="Arial" panose="020B0604020202020204" pitchFamily="34" charset="0"/>
                <a:ea typeface="Times New Roman" panose="02020603050405020304" pitchFamily="18" charset="0"/>
                <a:cs typeface="Times New Roman" panose="02020603050405020304" pitchFamily="18" charset="0"/>
                <a:hlinkClick r:id="rId5"/>
              </a:rPr>
              <a:t>MAC 2313</a:t>
            </a:r>
            <a:r>
              <a:rPr lang="en-US" sz="11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 </a:t>
            </a:r>
            <a:r>
              <a:rPr lang="en-US" sz="1100" u="sng" dirty="0">
                <a:solidFill>
                  <a:srgbClr val="1155CC"/>
                </a:solidFill>
                <a:effectLst/>
                <a:latin typeface="Arial" panose="020B0604020202020204" pitchFamily="34" charset="0"/>
                <a:ea typeface="Times New Roman" panose="02020603050405020304" pitchFamily="18" charset="0"/>
                <a:cs typeface="Times New Roman" panose="02020603050405020304" pitchFamily="18" charset="0"/>
                <a:hlinkClick r:id="rId6"/>
              </a:rPr>
              <a:t>PHY 2048C</a:t>
            </a:r>
            <a:r>
              <a:rPr lang="en-US" sz="11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 </a:t>
            </a:r>
            <a:r>
              <a:rPr lang="en-US" sz="1100" u="sng" dirty="0">
                <a:solidFill>
                  <a:srgbClr val="1155CC"/>
                </a:solidFill>
                <a:effectLst/>
                <a:latin typeface="Arial" panose="020B0604020202020204" pitchFamily="34" charset="0"/>
                <a:ea typeface="Times New Roman" panose="02020603050405020304" pitchFamily="18" charset="0"/>
                <a:cs typeface="Times New Roman" panose="02020603050405020304" pitchFamily="18" charset="0"/>
                <a:hlinkClick r:id="rId7"/>
              </a:rPr>
              <a:t>PHY 2049C</a:t>
            </a:r>
            <a:r>
              <a:rPr lang="en-US" sz="11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spc="-1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all with a grade of  “C” (2.0)</a:t>
            </a:r>
            <a:r>
              <a:rPr lang="en-US" sz="11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ourier" panose="02070309020205020404" pitchFamily="49" charset="0"/>
              <a:ea typeface="Times New Roman" panose="02020603050405020304" pitchFamily="18" charset="0"/>
              <a:cs typeface="Times New Roman" panose="02020603050405020304" pitchFamily="18" charset="0"/>
            </a:endParaRPr>
          </a:p>
          <a:p>
            <a:pPr marL="914400" marR="0" indent="457200">
              <a:spcBef>
                <a:spcPts val="0"/>
              </a:spcBef>
              <a:spcAft>
                <a:spcPts val="0"/>
              </a:spcAft>
            </a:pPr>
            <a:r>
              <a:rPr lang="en-US" sz="1600" spc="-1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or better grade.  Corequisite(s):</a:t>
            </a:r>
            <a:r>
              <a:rPr lang="en-US" sz="11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100" u="sng" dirty="0">
                <a:solidFill>
                  <a:srgbClr val="1155CC"/>
                </a:solidFill>
                <a:effectLst/>
                <a:latin typeface="Arial" panose="020B0604020202020204" pitchFamily="34" charset="0"/>
                <a:ea typeface="Times New Roman" panose="02020603050405020304" pitchFamily="18" charset="0"/>
                <a:cs typeface="Times New Roman" panose="02020603050405020304" pitchFamily="18" charset="0"/>
                <a:hlinkClick r:id="rId8"/>
              </a:rPr>
              <a:t>MAP 2302</a:t>
            </a:r>
            <a:r>
              <a:rPr lang="en-US" sz="11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600" b="1" spc="-1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Course Content:</a:t>
            </a:r>
            <a:r>
              <a:rPr lang="en-US" sz="1600" b="1"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Engineering Design:		1 credit hours </a:t>
            </a:r>
            <a:endParaRPr lang="en-US" sz="11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1600" spc="-1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Engineering Science:		2 credit hours</a:t>
            </a:r>
            <a:endParaRPr lang="en-US" sz="1100" dirty="0">
              <a:effectLst/>
              <a:latin typeface="Courier" panose="02070309020205020404" pitchFamily="49"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675347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459" y="148856"/>
            <a:ext cx="7772400" cy="754912"/>
          </a:xfrm>
        </p:spPr>
        <p:txBody>
          <a:bodyPr/>
          <a:lstStyle/>
          <a:p>
            <a:r>
              <a:rPr lang="en-US" sz="2000" b="1" dirty="0"/>
              <a:t>EEL 3004 - Linear Circuits</a:t>
            </a:r>
            <a:br>
              <a:rPr lang="en-US" sz="2000" dirty="0"/>
            </a:br>
            <a:r>
              <a:rPr lang="en-US" sz="2800" b="1" dirty="0">
                <a:latin typeface="Times New Roman Bold"/>
                <a:ea typeface="Times New Roman Bold"/>
                <a:cs typeface="Times New Roman Bold"/>
              </a:rPr>
              <a:t>Syllabus</a:t>
            </a:r>
          </a:p>
        </p:txBody>
      </p:sp>
      <p:sp>
        <p:nvSpPr>
          <p:cNvPr id="15" name="TextBox 14">
            <a:extLst>
              <a:ext uri="{FF2B5EF4-FFF2-40B4-BE49-F238E27FC236}">
                <a16:creationId xmlns:a16="http://schemas.microsoft.com/office/drawing/2014/main" id="{DE798749-C76D-5348-AAA3-F3C541E8247E}"/>
              </a:ext>
            </a:extLst>
          </p:cNvPr>
          <p:cNvSpPr txBox="1"/>
          <p:nvPr/>
        </p:nvSpPr>
        <p:spPr>
          <a:xfrm>
            <a:off x="-138223" y="1438815"/>
            <a:ext cx="9282223" cy="377007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marL="1371600" marR="0" indent="-1371600">
              <a:spcBef>
                <a:spcPts val="0"/>
              </a:spcBef>
              <a:spcAft>
                <a:spcPts val="0"/>
              </a:spcAft>
              <a:tabLst>
                <a:tab pos="-457200" algn="l"/>
                <a:tab pos="0" algn="l"/>
                <a:tab pos="457200" algn="l"/>
                <a:tab pos="914400" algn="l"/>
              </a:tabLs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t>
            </a:r>
            <a:r>
              <a:rPr lang="en-US" sz="2400" spc="-15" dirty="0">
                <a:effectLst/>
                <a:latin typeface="Times New Roman" panose="02020603050405020304" pitchFamily="18" charset="0"/>
                <a:ea typeface="Times New Roman" panose="02020603050405020304" pitchFamily="18" charset="0"/>
                <a:cs typeface="Times New Roman" panose="02020603050405020304" pitchFamily="18" charset="0"/>
              </a:rPr>
              <a:t>ecommended </a:t>
            </a:r>
            <a:r>
              <a:rPr lang="en-US" spc="-15" dirty="0">
                <a:latin typeface="Times New Roman" panose="02020603050405020304" pitchFamily="18" charset="0"/>
                <a:cs typeface="Times New Roman" panose="02020603050405020304" pitchFamily="18" charset="0"/>
              </a:rPr>
              <a:t>Textbook</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ourier" pitchFamily="2" charset="0"/>
              <a:ea typeface="Times New Roman" panose="02020603050405020304" pitchFamily="18" charset="0"/>
              <a:cs typeface="Times New Roman" panose="02020603050405020304" pitchFamily="18" charset="0"/>
            </a:endParaRPr>
          </a:p>
          <a:p>
            <a:pPr marL="1371600" marR="0" indent="-1371600">
              <a:spcBef>
                <a:spcPts val="0"/>
              </a:spcBef>
              <a:spcAft>
                <a:spcPts val="0"/>
              </a:spcAft>
              <a:tabLst>
                <a:tab pos="-457200" algn="l"/>
                <a:tab pos="0" algn="l"/>
                <a:tab pos="457200" algn="l"/>
                <a:tab pos="914400" algn="l"/>
              </a:tabLst>
            </a:pPr>
            <a:r>
              <a:rPr lang="en-US" sz="2400" spc="-15"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ourier" pitchFamily="2" charset="0"/>
              <a:ea typeface="Times New Roman" panose="02020603050405020304" pitchFamily="18" charset="0"/>
              <a:cs typeface="Times New Roman" panose="02020603050405020304" pitchFamily="18" charset="0"/>
            </a:endParaRPr>
          </a:p>
          <a:p>
            <a:pPr marL="347345" marR="274320" algn="just">
              <a:lnSpc>
                <a:spcPct val="115000"/>
              </a:lnSpc>
              <a:spcBef>
                <a:spcPts val="0"/>
              </a:spcBef>
              <a:spcAft>
                <a:spcPts val="0"/>
              </a:spcAft>
              <a:tabLst>
                <a:tab pos="-182880" algn="l"/>
                <a:tab pos="0" algn="l"/>
              </a:tabLst>
            </a:pPr>
            <a:r>
              <a:rPr lang="en-US" sz="2400" b="1" i="1" kern="0" spc="-15" dirty="0">
                <a:solidFill>
                  <a:srgbClr val="000000"/>
                </a:solidFill>
                <a:effectLst/>
                <a:latin typeface="Times New Roman" panose="02020603050405020304" pitchFamily="18" charset="0"/>
              </a:rPr>
              <a:t>Electric Circuits</a:t>
            </a:r>
            <a:r>
              <a:rPr lang="en-US" sz="2400" i="1" kern="0" spc="-15" dirty="0">
                <a:solidFill>
                  <a:srgbClr val="000000"/>
                </a:solidFill>
                <a:effectLst/>
                <a:latin typeface="Times New Roman" panose="02020603050405020304" pitchFamily="18" charset="0"/>
              </a:rPr>
              <a:t>,</a:t>
            </a:r>
            <a:r>
              <a:rPr lang="en-US" sz="2400" kern="0" spc="-15" dirty="0">
                <a:solidFill>
                  <a:srgbClr val="000000"/>
                </a:solidFill>
                <a:effectLst/>
                <a:latin typeface="Times New Roman" panose="02020603050405020304" pitchFamily="18" charset="0"/>
              </a:rPr>
              <a:t> J. W. Nilsson and S. A. Riedel, Pearson. ISBN: 978-0133760033</a:t>
            </a:r>
          </a:p>
          <a:p>
            <a:pPr marL="347345" marR="274320" algn="just">
              <a:lnSpc>
                <a:spcPct val="115000"/>
              </a:lnSpc>
              <a:spcBef>
                <a:spcPts val="0"/>
              </a:spcBef>
              <a:spcAft>
                <a:spcPts val="0"/>
              </a:spcAft>
              <a:tabLst>
                <a:tab pos="-182880" algn="l"/>
                <a:tab pos="0" algn="l"/>
              </a:tabLst>
            </a:pPr>
            <a:endParaRPr lang="en-US" b="1" i="1"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7345" marR="274320" algn="just">
              <a:lnSpc>
                <a:spcPct val="115000"/>
              </a:lnSpc>
              <a:spcBef>
                <a:spcPts val="0"/>
              </a:spcBef>
              <a:spcAft>
                <a:spcPts val="0"/>
              </a:spcAft>
              <a:tabLst>
                <a:tab pos="-182880" algn="l"/>
                <a:tab pos="0" algn="l"/>
              </a:tabLst>
            </a:pPr>
            <a:r>
              <a:rPr lang="en-US" sz="2400" b="1" i="1" spc="-15" dirty="0">
                <a:effectLst/>
                <a:latin typeface="Times New Roman" panose="02020603050405020304" pitchFamily="18" charset="0"/>
                <a:ea typeface="Times New Roman" panose="02020603050405020304" pitchFamily="18" charset="0"/>
                <a:cs typeface="Times New Roman" panose="02020603050405020304" pitchFamily="18" charset="0"/>
              </a:rPr>
              <a:t>Electric Circuits*</a:t>
            </a:r>
            <a:r>
              <a:rPr lang="en-US" sz="2400" spc="-15" dirty="0">
                <a:effectLst/>
                <a:latin typeface="Times New Roman" panose="02020603050405020304" pitchFamily="18" charset="0"/>
                <a:ea typeface="Times New Roman" panose="02020603050405020304" pitchFamily="18" charset="0"/>
                <a:cs typeface="Times New Roman" panose="02020603050405020304" pitchFamily="18" charset="0"/>
              </a:rPr>
              <a:t>, Issa Batarseh – My draft Textbook under preparation, Pearson (please don’t distribute)</a:t>
            </a:r>
          </a:p>
          <a:p>
            <a:pPr marL="347345" marR="274320" algn="just">
              <a:lnSpc>
                <a:spcPct val="115000"/>
              </a:lnSpc>
              <a:spcBef>
                <a:spcPts val="0"/>
              </a:spcBef>
              <a:spcAft>
                <a:spcPts val="0"/>
              </a:spcAft>
              <a:tabLst>
                <a:tab pos="-182880" algn="l"/>
                <a:tab pos="0" algn="l"/>
              </a:tabLst>
            </a:pPr>
            <a:endParaRPr lang="en-US" spc="-15" dirty="0">
              <a:latin typeface="Times New Roman" panose="02020603050405020304" pitchFamily="18" charset="0"/>
              <a:ea typeface="Times New Roman" panose="02020603050405020304" pitchFamily="18" charset="0"/>
              <a:cs typeface="Times New Roman" panose="02020603050405020304" pitchFamily="18" charset="0"/>
            </a:endParaRPr>
          </a:p>
          <a:p>
            <a:pPr marL="347345" marR="274320" algn="just">
              <a:lnSpc>
                <a:spcPct val="115000"/>
              </a:lnSpc>
              <a:spcBef>
                <a:spcPts val="0"/>
              </a:spcBef>
              <a:spcAft>
                <a:spcPts val="0"/>
              </a:spcAft>
              <a:tabLst>
                <a:tab pos="-182880" algn="l"/>
                <a:tab pos="0" algn="l"/>
              </a:tabLst>
            </a:pPr>
            <a:r>
              <a:rPr lang="en-US" i="1" spc="-15" dirty="0">
                <a:solidFill>
                  <a:srgbClr val="FF0000"/>
                </a:solidFill>
                <a:latin typeface="Times New Roman" panose="02020603050405020304" pitchFamily="18" charset="0"/>
                <a:cs typeface="Times New Roman" panose="02020603050405020304" pitchFamily="18" charset="0"/>
              </a:rPr>
              <a:t>*To be used for reading and other assignments</a:t>
            </a:r>
          </a:p>
        </p:txBody>
      </p:sp>
      <p:sp>
        <p:nvSpPr>
          <p:cNvPr id="16" name="Rounded Rectangle 15">
            <a:extLst>
              <a:ext uri="{FF2B5EF4-FFF2-40B4-BE49-F238E27FC236}">
                <a16:creationId xmlns:a16="http://schemas.microsoft.com/office/drawing/2014/main" id="{99CFEF51-AC37-FA41-9BDD-92125E8E681E}"/>
              </a:ext>
            </a:extLst>
          </p:cNvPr>
          <p:cNvSpPr/>
          <p:nvPr/>
        </p:nvSpPr>
        <p:spPr>
          <a:xfrm>
            <a:off x="132907" y="3429000"/>
            <a:ext cx="8739962" cy="855921"/>
          </a:xfrm>
          <a:prstGeom prst="roundRect">
            <a:avLst/>
          </a:prstGeom>
          <a:solidFill>
            <a:schemeClr val="accent1">
              <a:lumMod val="40000"/>
              <a:lumOff val="60000"/>
              <a:alpha val="50000"/>
            </a:schemeClr>
          </a:solidFill>
          <a:ln w="25400" cap="flat">
            <a:solidFill>
              <a:srgbClr val="00CC99"/>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Times New Roman"/>
              <a:ea typeface="Times New Roman"/>
              <a:cs typeface="Times New Roman"/>
              <a:sym typeface="Times New Roman"/>
            </a:endParaRPr>
          </a:p>
        </p:txBody>
      </p:sp>
    </p:spTree>
    <p:extLst>
      <p:ext uri="{BB962C8B-B14F-4D97-AF65-F5344CB8AC3E}">
        <p14:creationId xmlns:p14="http://schemas.microsoft.com/office/powerpoint/2010/main" val="339815099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latin typeface="Times New Roman Bold"/>
                <a:ea typeface="Times New Roman Bold"/>
                <a:cs typeface="Times New Roman Bold"/>
              </a:rPr>
              <a:t>Syllabus</a:t>
            </a:r>
          </a:p>
        </p:txBody>
      </p:sp>
      <p:sp>
        <p:nvSpPr>
          <p:cNvPr id="3" name="Text Placeholder 2"/>
          <p:cNvSpPr>
            <a:spLocks noGrp="1"/>
          </p:cNvSpPr>
          <p:nvPr>
            <p:ph type="body" idx="1"/>
          </p:nvPr>
        </p:nvSpPr>
        <p:spPr>
          <a:xfrm>
            <a:off x="457200" y="1219199"/>
            <a:ext cx="7772400" cy="5468679"/>
          </a:xfrm>
        </p:spPr>
        <p:txBody>
          <a:bodyPr/>
          <a:lstStyle/>
          <a:p>
            <a:pPr marL="0" indent="0">
              <a:buNone/>
            </a:pPr>
            <a:r>
              <a:rPr lang="en-US" b="1" dirty="0">
                <a:solidFill>
                  <a:srgbClr val="FF0000"/>
                </a:solidFill>
              </a:rPr>
              <a:t>Covered Topics:</a:t>
            </a:r>
          </a:p>
          <a:p>
            <a:pPr marL="0" indent="0">
              <a:buNone/>
            </a:pPr>
            <a:endParaRPr lang="en-US" b="1" dirty="0">
              <a:solidFill>
                <a:srgbClr val="FF0000"/>
              </a:solidFill>
            </a:endParaRPr>
          </a:p>
          <a:p>
            <a:pPr lvl="1">
              <a:buFont typeface="Wingdings" charset="2"/>
              <a:buChar char="u"/>
            </a:pPr>
            <a:r>
              <a:rPr lang="en-US" dirty="0"/>
              <a:t>	</a:t>
            </a:r>
            <a:r>
              <a:rPr lang="en-US" b="1" dirty="0"/>
              <a:t>Fundamental Concepts</a:t>
            </a:r>
          </a:p>
          <a:p>
            <a:pPr marL="914400" lvl="2" indent="0">
              <a:buNone/>
            </a:pPr>
            <a:r>
              <a:rPr lang="en-US" i="1" dirty="0"/>
              <a:t>Electrical Definitions of quantities, elements, network concepts, units. </a:t>
            </a:r>
          </a:p>
          <a:p>
            <a:pPr marL="457200" lvl="1" indent="0">
              <a:buNone/>
            </a:pPr>
            <a:r>
              <a:rPr lang="en-US" i="1" dirty="0"/>
              <a:t>	Review of complex numbers, solving determinants- Kramer’s rule, and 	solving first order differential equations.</a:t>
            </a:r>
            <a:endParaRPr lang="en-US" dirty="0"/>
          </a:p>
          <a:p>
            <a:pPr marL="457200" lvl="1" indent="0">
              <a:buNone/>
            </a:pPr>
            <a:endParaRPr lang="en-US" i="1" dirty="0"/>
          </a:p>
          <a:p>
            <a:pPr lvl="1">
              <a:buFont typeface="Wingdings" pitchFamily="2" charset="2"/>
              <a:buChar char="u"/>
            </a:pPr>
            <a:r>
              <a:rPr lang="en-US" b="1" dirty="0"/>
              <a:t>   Analysis Techniques of Resistive Circuits:</a:t>
            </a:r>
          </a:p>
          <a:p>
            <a:pPr marL="0" indent="0">
              <a:buNone/>
            </a:pPr>
            <a:r>
              <a:rPr lang="en-US" i="1" dirty="0"/>
              <a:t>		Ohm’s Law</a:t>
            </a:r>
            <a:endParaRPr lang="en-US" dirty="0"/>
          </a:p>
          <a:p>
            <a:pPr marL="0" indent="0">
              <a:buNone/>
            </a:pPr>
            <a:r>
              <a:rPr lang="en-US" i="1" dirty="0"/>
              <a:t>		Kirchhoff’s Laws </a:t>
            </a:r>
          </a:p>
          <a:p>
            <a:pPr marL="0" indent="0">
              <a:buNone/>
            </a:pPr>
            <a:endParaRPr lang="en-US" dirty="0"/>
          </a:p>
          <a:p>
            <a:pPr lvl="1">
              <a:buFont typeface="Wingdings" charset="2"/>
              <a:buChar char="u"/>
            </a:pPr>
            <a:r>
              <a:rPr lang="en-US" b="1" dirty="0"/>
              <a:t>Advanced Resistive Circuit Analysis:</a:t>
            </a:r>
          </a:p>
          <a:p>
            <a:pPr marL="0" indent="0">
              <a:buNone/>
            </a:pPr>
            <a:r>
              <a:rPr lang="en-US" i="1" dirty="0"/>
              <a:t>		Node Analysis	</a:t>
            </a:r>
            <a:r>
              <a:rPr lang="en-US" dirty="0"/>
              <a:t>	</a:t>
            </a:r>
            <a:r>
              <a:rPr lang="en-US" i="1" dirty="0"/>
              <a:t>Mesh Analysis</a:t>
            </a:r>
            <a:endParaRPr lang="en-US" dirty="0"/>
          </a:p>
          <a:p>
            <a:pPr marL="0" indent="0">
              <a:buNone/>
            </a:pPr>
            <a:r>
              <a:rPr lang="en-US" i="1" dirty="0"/>
              <a:t>		Superposition	</a:t>
            </a:r>
            <a:r>
              <a:rPr lang="en-US" dirty="0"/>
              <a:t>	</a:t>
            </a:r>
            <a:r>
              <a:rPr lang="en-US" i="1" dirty="0"/>
              <a:t>Thevenin and Norton Theorems </a:t>
            </a:r>
            <a:endParaRPr lang="en-US" dirty="0"/>
          </a:p>
          <a:p>
            <a:pPr marL="0" indent="0">
              <a:buNone/>
            </a:pPr>
            <a:r>
              <a:rPr lang="en-US" i="1" dirty="0"/>
              <a:t>		Maximum Power Transfer</a:t>
            </a:r>
            <a:endParaRPr lang="en-US" dirty="0"/>
          </a:p>
        </p:txBody>
      </p:sp>
    </p:spTree>
    <p:extLst>
      <p:ext uri="{BB962C8B-B14F-4D97-AF65-F5344CB8AC3E}">
        <p14:creationId xmlns:p14="http://schemas.microsoft.com/office/powerpoint/2010/main" val="10184273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latin typeface="Times New Roman Bold"/>
                <a:ea typeface="Times New Roman Bold"/>
                <a:cs typeface="Times New Roman Bold"/>
              </a:rPr>
              <a:t>Syllabus</a:t>
            </a:r>
          </a:p>
        </p:txBody>
      </p:sp>
      <p:sp>
        <p:nvSpPr>
          <p:cNvPr id="3" name="Text Placeholder 2"/>
          <p:cNvSpPr>
            <a:spLocks noGrp="1"/>
          </p:cNvSpPr>
          <p:nvPr>
            <p:ph type="body" idx="1"/>
          </p:nvPr>
        </p:nvSpPr>
        <p:spPr>
          <a:xfrm>
            <a:off x="685800" y="1219200"/>
            <a:ext cx="7772400" cy="4533014"/>
          </a:xfrm>
        </p:spPr>
        <p:txBody>
          <a:bodyPr/>
          <a:lstStyle/>
          <a:p>
            <a:pPr marL="0" indent="0">
              <a:buNone/>
            </a:pPr>
            <a:r>
              <a:rPr lang="en-US" b="1" dirty="0">
                <a:solidFill>
                  <a:srgbClr val="FF0000"/>
                </a:solidFill>
              </a:rPr>
              <a:t>Covered</a:t>
            </a:r>
            <a:r>
              <a:rPr lang="en-US" b="1" dirty="0"/>
              <a:t> </a:t>
            </a:r>
            <a:r>
              <a:rPr lang="en-US" b="1" dirty="0">
                <a:solidFill>
                  <a:srgbClr val="FF0000"/>
                </a:solidFill>
              </a:rPr>
              <a:t>Topics</a:t>
            </a:r>
            <a:r>
              <a:rPr lang="en-US" b="1" dirty="0"/>
              <a:t>:</a:t>
            </a:r>
          </a:p>
          <a:p>
            <a:pPr marL="0" indent="0">
              <a:buNone/>
            </a:pPr>
            <a:endParaRPr lang="en-US" dirty="0"/>
          </a:p>
          <a:p>
            <a:pPr lvl="1">
              <a:buFont typeface="Wingdings" charset="2"/>
              <a:buChar char="u"/>
            </a:pPr>
            <a:r>
              <a:rPr lang="en-US" b="1" dirty="0"/>
              <a:t>	Energy Storage Elements: Inductors and Capacitors</a:t>
            </a:r>
          </a:p>
          <a:p>
            <a:pPr marL="457200" lvl="1" indent="0">
              <a:buNone/>
            </a:pPr>
            <a:r>
              <a:rPr lang="en-US" dirty="0"/>
              <a:t>	 </a:t>
            </a:r>
            <a:r>
              <a:rPr lang="en-US" i="1" dirty="0"/>
              <a:t>Capacitors, Inductors, Series and Parallel Connections of Capacitors</a:t>
            </a:r>
          </a:p>
          <a:p>
            <a:pPr marL="457200" lvl="1" indent="0">
              <a:buNone/>
            </a:pPr>
            <a:endParaRPr lang="en-US" dirty="0"/>
          </a:p>
          <a:p>
            <a:pPr lvl="1">
              <a:buFont typeface="Wingdings" charset="2"/>
              <a:buChar char="u"/>
            </a:pPr>
            <a:r>
              <a:rPr lang="en-US" b="1" dirty="0"/>
              <a:t>	First Order Transient Response of RL and RC Circuits</a:t>
            </a:r>
          </a:p>
          <a:p>
            <a:pPr marL="457200" lvl="1" indent="0">
              <a:buNone/>
            </a:pPr>
            <a:r>
              <a:rPr lang="en-US" dirty="0"/>
              <a:t>	</a:t>
            </a:r>
            <a:r>
              <a:rPr lang="en-US" i="1" dirty="0"/>
              <a:t>The First Order RC and RL Circuits, Natural and Step Responses</a:t>
            </a:r>
          </a:p>
          <a:p>
            <a:pPr marL="457200" lvl="1" indent="0">
              <a:buNone/>
            </a:pPr>
            <a:endParaRPr lang="en-US" dirty="0"/>
          </a:p>
          <a:p>
            <a:pPr lvl="1">
              <a:buFont typeface="Wingdings" charset="2"/>
              <a:buChar char="u"/>
            </a:pPr>
            <a:r>
              <a:rPr lang="en-US" b="1" dirty="0"/>
              <a:t>	Sinusoidal Steady State Analysis </a:t>
            </a:r>
          </a:p>
          <a:p>
            <a:pPr marL="457200" lvl="1" indent="0">
              <a:buNone/>
            </a:pPr>
            <a:r>
              <a:rPr lang="en-US" i="1" dirty="0"/>
              <a:t>	Sinusoidal Signals,  Response in phasors.</a:t>
            </a:r>
          </a:p>
          <a:p>
            <a:pPr marL="457200" lvl="1" indent="0">
              <a:buNone/>
            </a:pPr>
            <a:r>
              <a:rPr lang="en-US" i="1" dirty="0"/>
              <a:t> </a:t>
            </a:r>
            <a:endParaRPr lang="en-US" b="1" dirty="0"/>
          </a:p>
          <a:p>
            <a:pPr lvl="1">
              <a:buFont typeface="Wingdings" charset="2"/>
              <a:buChar char="u"/>
            </a:pPr>
            <a:r>
              <a:rPr lang="en-US" b="1" dirty="0"/>
              <a:t>   AC Steady-State Power Calculations</a:t>
            </a:r>
          </a:p>
          <a:p>
            <a:pPr marL="0" indent="0">
              <a:buNone/>
            </a:pPr>
            <a:r>
              <a:rPr lang="en-US" i="1" dirty="0"/>
              <a:t>	Instantaneous, Real, Reactive, Apparent and Complex Powers</a:t>
            </a:r>
            <a:endParaRPr lang="en-US" sz="1100" dirty="0"/>
          </a:p>
          <a:p>
            <a:pPr marL="0" indent="0">
              <a:buNone/>
            </a:pPr>
            <a:r>
              <a:rPr lang="en-US" i="1" dirty="0"/>
              <a:t>	Power Factor and Power factor corrections</a:t>
            </a:r>
            <a:endParaRPr lang="en-US" b="1" dirty="0"/>
          </a:p>
          <a:p>
            <a:pPr lvl="1">
              <a:buFont typeface="Wingdings" charset="2"/>
              <a:buChar char="u"/>
            </a:pPr>
            <a:endParaRPr lang="en-US" b="1" dirty="0"/>
          </a:p>
          <a:p>
            <a:pPr marL="0" indent="0">
              <a:buNone/>
            </a:pPr>
            <a:r>
              <a:rPr lang="en-US" dirty="0"/>
              <a:t>	</a:t>
            </a:r>
          </a:p>
        </p:txBody>
      </p:sp>
    </p:spTree>
    <p:extLst>
      <p:ext uri="{BB962C8B-B14F-4D97-AF65-F5344CB8AC3E}">
        <p14:creationId xmlns:p14="http://schemas.microsoft.com/office/powerpoint/2010/main" val="224512251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101" y="-230833"/>
            <a:ext cx="7772400" cy="1143000"/>
          </a:xfrm>
        </p:spPr>
        <p:txBody>
          <a:bodyPr/>
          <a:lstStyle/>
          <a:p>
            <a:r>
              <a:rPr lang="en-US" sz="3200" b="1" dirty="0">
                <a:latin typeface="Times New Roman Bold"/>
                <a:ea typeface="Times New Roman Bold"/>
                <a:cs typeface="Times New Roman Bold"/>
              </a:rPr>
              <a:t>Syllabus</a:t>
            </a:r>
          </a:p>
        </p:txBody>
      </p:sp>
      <p:sp>
        <p:nvSpPr>
          <p:cNvPr id="8" name="Rectangle 7">
            <a:extLst>
              <a:ext uri="{FF2B5EF4-FFF2-40B4-BE49-F238E27FC236}">
                <a16:creationId xmlns:a16="http://schemas.microsoft.com/office/drawing/2014/main" id="{C46F57A0-9B59-4B49-A78D-77C3D1F4BE0F}"/>
              </a:ext>
            </a:extLst>
          </p:cNvPr>
          <p:cNvSpPr/>
          <p:nvPr/>
        </p:nvSpPr>
        <p:spPr>
          <a:xfrm>
            <a:off x="2871317" y="598150"/>
            <a:ext cx="2971967" cy="461665"/>
          </a:xfrm>
          <a:prstGeom prst="rect">
            <a:avLst/>
          </a:prstGeom>
        </p:spPr>
        <p:txBody>
          <a:bodyPr wrap="none">
            <a:spAutoFit/>
          </a:bodyPr>
          <a:lstStyle/>
          <a:p>
            <a:pPr algn="l" rtl="0"/>
            <a:r>
              <a:rPr lang="en-US" b="1" spc="-15" dirty="0">
                <a:solidFill>
                  <a:srgbClr val="FF0000"/>
                </a:solidFill>
                <a:latin typeface="Times New Roman" panose="02020603050405020304" pitchFamily="18" charset="0"/>
                <a:cs typeface="Times New Roman" panose="02020603050405020304" pitchFamily="18" charset="0"/>
              </a:rPr>
              <a:t>Basis for Final Grade</a:t>
            </a:r>
          </a:p>
        </p:txBody>
      </p:sp>
      <p:sp>
        <p:nvSpPr>
          <p:cNvPr id="4" name="TextBox 3">
            <a:extLst>
              <a:ext uri="{FF2B5EF4-FFF2-40B4-BE49-F238E27FC236}">
                <a16:creationId xmlns:a16="http://schemas.microsoft.com/office/drawing/2014/main" id="{31341F56-1134-34B2-4C98-F7DAF798C05E}"/>
              </a:ext>
            </a:extLst>
          </p:cNvPr>
          <p:cNvSpPr txBox="1"/>
          <p:nvPr/>
        </p:nvSpPr>
        <p:spPr>
          <a:xfrm>
            <a:off x="93170" y="6429971"/>
            <a:ext cx="8150331" cy="33855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marL="0" indent="0">
              <a:buNone/>
            </a:pPr>
            <a:r>
              <a:rPr lang="en-US" sz="1600" b="1" dirty="0"/>
              <a:t>There will be six Teaching Assistances (TA’s) assigned to the three EEL 3004 Sections.</a:t>
            </a:r>
          </a:p>
        </p:txBody>
      </p:sp>
      <p:sp>
        <p:nvSpPr>
          <p:cNvPr id="6" name="TextBox 5">
            <a:extLst>
              <a:ext uri="{FF2B5EF4-FFF2-40B4-BE49-F238E27FC236}">
                <a16:creationId xmlns:a16="http://schemas.microsoft.com/office/drawing/2014/main" id="{A47898BE-C0FF-3234-35D7-D5A4657735D0}"/>
              </a:ext>
            </a:extLst>
          </p:cNvPr>
          <p:cNvSpPr txBox="1"/>
          <p:nvPr/>
        </p:nvSpPr>
        <p:spPr>
          <a:xfrm>
            <a:off x="-1044758" y="1175247"/>
            <a:ext cx="9625232" cy="32662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marL="1371600" algn="l">
              <a:lnSpc>
                <a:spcPct val="115000"/>
              </a:lnSpc>
              <a:tabLst>
                <a:tab pos="342900" algn="l"/>
              </a:tabLst>
            </a:pPr>
            <a:r>
              <a:rPr lang="en-US" sz="2000" b="1" dirty="0">
                <a:effectLst/>
                <a:latin typeface="Cambria Math" panose="02040503050406030204" pitchFamily="18" charset="0"/>
                <a:ea typeface="Times New Roman" panose="02020603050405020304" pitchFamily="18" charset="0"/>
                <a:cs typeface="Times New Roman" panose="02020603050405020304" pitchFamily="18" charset="0"/>
              </a:rPr>
              <a:t>Quiz: </a:t>
            </a:r>
            <a:r>
              <a:rPr lang="en-US" sz="2000" dirty="0">
                <a:effectLst/>
                <a:latin typeface="Cambria Math" panose="02040503050406030204" pitchFamily="18" charset="0"/>
                <a:ea typeface="Times New Roman" panose="02020603050405020304" pitchFamily="18" charset="0"/>
                <a:cs typeface="Times New Roman" panose="02020603050405020304" pitchFamily="18" charset="0"/>
              </a:rPr>
              <a:t>10 quizzes will be conducted. A missing a quiz will receive a zero!</a:t>
            </a:r>
            <a:endParaRPr lang="en-US" sz="1400" dirty="0">
              <a:effectLst/>
              <a:latin typeface="Courier" panose="02070309020205020404" pitchFamily="49" charset="0"/>
              <a:ea typeface="Times New Roman" panose="02020603050405020304" pitchFamily="18" charset="0"/>
              <a:cs typeface="Times New Roman" panose="02020603050405020304" pitchFamily="18" charset="0"/>
            </a:endParaRPr>
          </a:p>
          <a:p>
            <a:pPr marL="1371600" algn="just">
              <a:lnSpc>
                <a:spcPct val="115000"/>
              </a:lnSpc>
              <a:tabLst>
                <a:tab pos="342900" algn="l"/>
              </a:tabLst>
            </a:pPr>
            <a:endParaRPr lang="en-US" sz="2000" b="1" dirty="0">
              <a:effectLst/>
              <a:latin typeface="Cambria Math" panose="02040503050406030204" pitchFamily="18" charset="0"/>
              <a:ea typeface="Times New Roman" panose="02020603050405020304" pitchFamily="18" charset="0"/>
              <a:cs typeface="Times New Roman" panose="02020603050405020304" pitchFamily="18" charset="0"/>
            </a:endParaRPr>
          </a:p>
          <a:p>
            <a:pPr marL="1371600" algn="just">
              <a:lnSpc>
                <a:spcPct val="115000"/>
              </a:lnSpc>
              <a:tabLst>
                <a:tab pos="342900" algn="l"/>
              </a:tabLst>
            </a:pPr>
            <a:r>
              <a:rPr lang="en-US" sz="2000" b="1" dirty="0">
                <a:effectLst/>
                <a:latin typeface="Cambria Math" panose="02040503050406030204" pitchFamily="18" charset="0"/>
                <a:ea typeface="Times New Roman" panose="02020603050405020304" pitchFamily="18" charset="0"/>
                <a:cs typeface="Times New Roman" panose="02020603050405020304" pitchFamily="18" charset="0"/>
              </a:rPr>
              <a:t>Tests: </a:t>
            </a:r>
            <a:r>
              <a:rPr lang="en-US" sz="2000" dirty="0">
                <a:effectLst/>
                <a:latin typeface="Cambria Math" panose="02040503050406030204" pitchFamily="18" charset="0"/>
                <a:ea typeface="Times New Roman" panose="02020603050405020304" pitchFamily="18" charset="0"/>
                <a:cs typeface="Times New Roman" panose="02020603050405020304" pitchFamily="18" charset="0"/>
              </a:rPr>
              <a:t>2 In-person tests worth 20% each will be conducted in person.</a:t>
            </a:r>
            <a:endParaRPr lang="en-US" sz="1400" dirty="0">
              <a:effectLst/>
              <a:latin typeface="Courier" panose="02070309020205020404" pitchFamily="49" charset="0"/>
              <a:ea typeface="Times New Roman" panose="02020603050405020304" pitchFamily="18" charset="0"/>
              <a:cs typeface="Times New Roman" panose="02020603050405020304" pitchFamily="18" charset="0"/>
            </a:endParaRPr>
          </a:p>
          <a:p>
            <a:pPr marL="1371600" algn="just">
              <a:lnSpc>
                <a:spcPct val="115000"/>
              </a:lnSpc>
              <a:tabLst>
                <a:tab pos="342900" algn="l"/>
              </a:tabLst>
            </a:pPr>
            <a:endParaRPr lang="en-US" sz="2000" b="1" dirty="0">
              <a:effectLst/>
              <a:latin typeface="Cambria Math" panose="02040503050406030204" pitchFamily="18" charset="0"/>
              <a:ea typeface="Times New Roman" panose="02020603050405020304" pitchFamily="18" charset="0"/>
              <a:cs typeface="Times New Roman" panose="02020603050405020304" pitchFamily="18" charset="0"/>
            </a:endParaRPr>
          </a:p>
          <a:p>
            <a:pPr marL="1371600" algn="just">
              <a:lnSpc>
                <a:spcPct val="115000"/>
              </a:lnSpc>
              <a:tabLst>
                <a:tab pos="342900" algn="l"/>
              </a:tabLst>
            </a:pPr>
            <a:r>
              <a:rPr lang="en-US" sz="2000" b="1" dirty="0">
                <a:effectLst/>
                <a:latin typeface="Cambria Math" panose="02040503050406030204" pitchFamily="18" charset="0"/>
                <a:ea typeface="Times New Roman" panose="02020603050405020304" pitchFamily="18" charset="0"/>
                <a:cs typeface="Times New Roman" panose="02020603050405020304" pitchFamily="18" charset="0"/>
              </a:rPr>
              <a:t>Final Exam: </a:t>
            </a:r>
            <a:r>
              <a:rPr lang="en-US" sz="2000" dirty="0">
                <a:effectLst/>
                <a:latin typeface="Cambria Math" panose="02040503050406030204" pitchFamily="18" charset="0"/>
                <a:ea typeface="Times New Roman" panose="02020603050405020304" pitchFamily="18" charset="0"/>
                <a:cs typeface="Times New Roman" panose="02020603050405020304" pitchFamily="18" charset="0"/>
              </a:rPr>
              <a:t>The in-person final exam is comprehensive and weights 30%.</a:t>
            </a:r>
            <a:endParaRPr lang="en-US" sz="1400" dirty="0">
              <a:effectLst/>
              <a:latin typeface="Courier" panose="02070309020205020404" pitchFamily="49" charset="0"/>
              <a:ea typeface="Times New Roman" panose="02020603050405020304" pitchFamily="18" charset="0"/>
              <a:cs typeface="Times New Roman" panose="02020603050405020304" pitchFamily="18" charset="0"/>
            </a:endParaRPr>
          </a:p>
          <a:p>
            <a:pPr marL="1371600" algn="just">
              <a:lnSpc>
                <a:spcPct val="115000"/>
              </a:lnSpc>
              <a:tabLst>
                <a:tab pos="342900" algn="l"/>
              </a:tabLst>
            </a:pPr>
            <a:endParaRPr lang="en-US" sz="2000" b="1" dirty="0">
              <a:effectLst/>
              <a:latin typeface="Cambria Math" panose="02040503050406030204" pitchFamily="18" charset="0"/>
              <a:ea typeface="Times New Roman" panose="02020603050405020304" pitchFamily="18" charset="0"/>
              <a:cs typeface="Times New Roman" panose="02020603050405020304" pitchFamily="18" charset="0"/>
            </a:endParaRPr>
          </a:p>
          <a:p>
            <a:pPr marL="1371600" algn="just">
              <a:lnSpc>
                <a:spcPct val="115000"/>
              </a:lnSpc>
              <a:tabLst>
                <a:tab pos="342900" algn="l"/>
              </a:tabLst>
            </a:pPr>
            <a:r>
              <a:rPr lang="en-US" sz="2000" b="1" dirty="0">
                <a:effectLst/>
                <a:latin typeface="Cambria Math" panose="02040503050406030204" pitchFamily="18" charset="0"/>
                <a:ea typeface="Times New Roman" panose="02020603050405020304" pitchFamily="18" charset="0"/>
                <a:cs typeface="Times New Roman" panose="02020603050405020304" pitchFamily="18" charset="0"/>
              </a:rPr>
              <a:t>Discussion:</a:t>
            </a:r>
            <a:r>
              <a:rPr lang="en-US" sz="2000" dirty="0">
                <a:effectLst/>
                <a:latin typeface="Cambria Math" panose="02040503050406030204" pitchFamily="18" charset="0"/>
                <a:ea typeface="Times New Roman" panose="02020603050405020304" pitchFamily="18" charset="0"/>
                <a:cs typeface="Times New Roman" panose="02020603050405020304" pitchFamily="18" charset="0"/>
              </a:rPr>
              <a:t> Students are expected to attend the discussion and based on the level of their participation a 0-5% weight will be assigned. More will be provided by your discussion instructor.</a:t>
            </a:r>
            <a:endParaRPr lang="en-US" sz="1400" dirty="0">
              <a:effectLst/>
              <a:latin typeface="Courier" panose="02070309020205020404" pitchFamily="49" charset="0"/>
              <a:ea typeface="Times New Roman" panose="02020603050405020304" pitchFamily="18" charset="0"/>
              <a:cs typeface="Times New Roman" panose="02020603050405020304" pitchFamily="18" charset="0"/>
            </a:endParaRPr>
          </a:p>
        </p:txBody>
      </p:sp>
      <p:graphicFrame>
        <p:nvGraphicFramePr>
          <p:cNvPr id="13" name="Table 12">
            <a:extLst>
              <a:ext uri="{FF2B5EF4-FFF2-40B4-BE49-F238E27FC236}">
                <a16:creationId xmlns:a16="http://schemas.microsoft.com/office/drawing/2014/main" id="{7F24C891-6A19-5BFC-E4ED-F02D46FAAE32}"/>
              </a:ext>
            </a:extLst>
          </p:cNvPr>
          <p:cNvGraphicFramePr>
            <a:graphicFrameLocks noGrp="1"/>
          </p:cNvGraphicFramePr>
          <p:nvPr>
            <p:extLst>
              <p:ext uri="{D42A27DB-BD31-4B8C-83A1-F6EECF244321}">
                <p14:modId xmlns:p14="http://schemas.microsoft.com/office/powerpoint/2010/main" val="1544097606"/>
              </p:ext>
            </p:extLst>
          </p:nvPr>
        </p:nvGraphicFramePr>
        <p:xfrm>
          <a:off x="2006091" y="4441526"/>
          <a:ext cx="6053387" cy="1693293"/>
        </p:xfrm>
        <a:graphic>
          <a:graphicData uri="http://schemas.openxmlformats.org/drawingml/2006/table">
            <a:tbl>
              <a:tblPr firstRow="1" firstCol="1" bandRow="1">
                <a:tableStyleId>{5940675A-B579-460E-94D1-54222C63F5DA}</a:tableStyleId>
              </a:tblPr>
              <a:tblGrid>
                <a:gridCol w="3118411">
                  <a:extLst>
                    <a:ext uri="{9D8B030D-6E8A-4147-A177-3AD203B41FA5}">
                      <a16:colId xmlns:a16="http://schemas.microsoft.com/office/drawing/2014/main" val="3648989954"/>
                    </a:ext>
                  </a:extLst>
                </a:gridCol>
                <a:gridCol w="2934976">
                  <a:extLst>
                    <a:ext uri="{9D8B030D-6E8A-4147-A177-3AD203B41FA5}">
                      <a16:colId xmlns:a16="http://schemas.microsoft.com/office/drawing/2014/main" val="4217821121"/>
                    </a:ext>
                  </a:extLst>
                </a:gridCol>
              </a:tblGrid>
              <a:tr h="276363">
                <a:tc>
                  <a:txBody>
                    <a:bodyPr/>
                    <a:lstStyle/>
                    <a:p>
                      <a:pPr marL="0" marR="0" algn="just">
                        <a:spcBef>
                          <a:spcPts val="0"/>
                        </a:spcBef>
                        <a:spcAft>
                          <a:spcPts val="0"/>
                        </a:spcAft>
                        <a:tabLst>
                          <a:tab pos="-457200" algn="l"/>
                        </a:tabLst>
                      </a:pPr>
                      <a:r>
                        <a:rPr lang="en-US" sz="1800" spc="-15">
                          <a:effectLst/>
                        </a:rPr>
                        <a:t>Assignments</a:t>
                      </a:r>
                      <a:endParaRPr lang="en-US" sz="1200">
                        <a:effectLst/>
                        <a:latin typeface="Courier"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0"/>
                        </a:spcAft>
                        <a:tabLst>
                          <a:tab pos="-457200" algn="l"/>
                        </a:tabLst>
                      </a:pPr>
                      <a:r>
                        <a:rPr lang="en-US" sz="1800" spc="-15">
                          <a:effectLst/>
                        </a:rPr>
                        <a:t>Total Percentages</a:t>
                      </a:r>
                      <a:endParaRPr lang="en-US" sz="1200">
                        <a:effectLst/>
                        <a:latin typeface="Courier"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30823101"/>
                  </a:ext>
                </a:extLst>
              </a:tr>
              <a:tr h="276363">
                <a:tc>
                  <a:txBody>
                    <a:bodyPr/>
                    <a:lstStyle/>
                    <a:p>
                      <a:pPr marL="0" marR="0" algn="just">
                        <a:spcBef>
                          <a:spcPts val="0"/>
                        </a:spcBef>
                        <a:spcAft>
                          <a:spcPts val="0"/>
                        </a:spcAft>
                        <a:tabLst>
                          <a:tab pos="-457200" algn="l"/>
                        </a:tabLst>
                      </a:pPr>
                      <a:r>
                        <a:rPr lang="en-US" sz="1800" spc="-15">
                          <a:effectLst/>
                        </a:rPr>
                        <a:t>Discussion Session</a:t>
                      </a:r>
                      <a:endParaRPr lang="en-US" sz="1200">
                        <a:effectLst/>
                        <a:latin typeface="Courier"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0"/>
                        </a:spcAft>
                        <a:tabLst>
                          <a:tab pos="-457200" algn="l"/>
                        </a:tabLst>
                      </a:pPr>
                      <a:r>
                        <a:rPr lang="en-US" sz="1800" spc="-15">
                          <a:effectLst/>
                        </a:rPr>
                        <a:t>5%</a:t>
                      </a:r>
                      <a:endParaRPr lang="en-US" sz="1200">
                        <a:effectLst/>
                        <a:latin typeface="Courier"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04339621"/>
                  </a:ext>
                </a:extLst>
              </a:tr>
              <a:tr h="276363">
                <a:tc>
                  <a:txBody>
                    <a:bodyPr/>
                    <a:lstStyle/>
                    <a:p>
                      <a:pPr marL="0" marR="0" algn="just">
                        <a:spcBef>
                          <a:spcPts val="0"/>
                        </a:spcBef>
                        <a:spcAft>
                          <a:spcPts val="0"/>
                        </a:spcAft>
                        <a:tabLst>
                          <a:tab pos="-457200" algn="l"/>
                        </a:tabLst>
                      </a:pPr>
                      <a:r>
                        <a:rPr lang="en-US" sz="1800" spc="-15">
                          <a:effectLst/>
                        </a:rPr>
                        <a:t>Quizzes (10x2.5%)</a:t>
                      </a:r>
                      <a:endParaRPr lang="en-US" sz="1200">
                        <a:effectLst/>
                        <a:latin typeface="Courier"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0"/>
                        </a:spcAft>
                        <a:tabLst>
                          <a:tab pos="-457200" algn="l"/>
                        </a:tabLst>
                      </a:pPr>
                      <a:r>
                        <a:rPr lang="en-US" sz="1800" spc="-15">
                          <a:effectLst/>
                        </a:rPr>
                        <a:t>25%</a:t>
                      </a:r>
                      <a:endParaRPr lang="en-US" sz="1200">
                        <a:effectLst/>
                        <a:latin typeface="Courier"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54016119"/>
                  </a:ext>
                </a:extLst>
              </a:tr>
              <a:tr h="311478">
                <a:tc>
                  <a:txBody>
                    <a:bodyPr/>
                    <a:lstStyle/>
                    <a:p>
                      <a:pPr marL="0" marR="0" algn="just">
                        <a:spcBef>
                          <a:spcPts val="0"/>
                        </a:spcBef>
                        <a:spcAft>
                          <a:spcPts val="0"/>
                        </a:spcAft>
                        <a:tabLst>
                          <a:tab pos="-457200" algn="l"/>
                        </a:tabLst>
                      </a:pPr>
                      <a:r>
                        <a:rPr lang="en-US" sz="1800" spc="-15" dirty="0">
                          <a:effectLst/>
                        </a:rPr>
                        <a:t>Midterm Exams I&amp;II (2x20%)</a:t>
                      </a:r>
                      <a:endParaRPr lang="en-US" sz="1200" dirty="0">
                        <a:effectLst/>
                        <a:latin typeface="Courier"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0"/>
                        </a:spcAft>
                        <a:tabLst>
                          <a:tab pos="-457200" algn="l"/>
                        </a:tabLst>
                      </a:pPr>
                      <a:r>
                        <a:rPr lang="en-US" sz="1800" spc="-15" dirty="0">
                          <a:effectLst/>
                        </a:rPr>
                        <a:t>40%</a:t>
                      </a:r>
                      <a:endParaRPr lang="en-US" sz="1200" dirty="0">
                        <a:effectLst/>
                        <a:latin typeface="Courier"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33431802"/>
                  </a:ext>
                </a:extLst>
              </a:tr>
              <a:tr h="276363">
                <a:tc>
                  <a:txBody>
                    <a:bodyPr/>
                    <a:lstStyle/>
                    <a:p>
                      <a:pPr marL="0" marR="0" algn="just">
                        <a:spcBef>
                          <a:spcPts val="0"/>
                        </a:spcBef>
                        <a:spcAft>
                          <a:spcPts val="0"/>
                        </a:spcAft>
                        <a:tabLst>
                          <a:tab pos="-457200" algn="l"/>
                        </a:tabLst>
                      </a:pPr>
                      <a:r>
                        <a:rPr lang="en-US" sz="1800" spc="-15">
                          <a:effectLst/>
                        </a:rPr>
                        <a:t>Final Exam </a:t>
                      </a:r>
                      <a:endParaRPr lang="en-US" sz="1200">
                        <a:effectLst/>
                        <a:latin typeface="Courier"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0"/>
                        </a:spcAft>
                        <a:tabLst>
                          <a:tab pos="-457200" algn="l"/>
                        </a:tabLst>
                      </a:pPr>
                      <a:r>
                        <a:rPr lang="en-US" sz="1800" spc="-15" dirty="0">
                          <a:effectLst/>
                        </a:rPr>
                        <a:t>30%</a:t>
                      </a:r>
                      <a:endParaRPr lang="en-US" sz="1200" dirty="0">
                        <a:effectLst/>
                        <a:latin typeface="Courier"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14070305"/>
                  </a:ext>
                </a:extLst>
              </a:tr>
              <a:tr h="276363">
                <a:tc>
                  <a:txBody>
                    <a:bodyPr/>
                    <a:lstStyle/>
                    <a:p>
                      <a:pPr marL="0" marR="0" algn="r">
                        <a:spcBef>
                          <a:spcPts val="0"/>
                        </a:spcBef>
                        <a:spcAft>
                          <a:spcPts val="0"/>
                        </a:spcAft>
                        <a:tabLst>
                          <a:tab pos="-457200" algn="l"/>
                        </a:tabLst>
                      </a:pPr>
                      <a:r>
                        <a:rPr lang="en-US" sz="1800" spc="-15" dirty="0">
                          <a:effectLst/>
                        </a:rPr>
                        <a:t>Total</a:t>
                      </a:r>
                      <a:endParaRPr lang="en-US" sz="1200" dirty="0">
                        <a:effectLst/>
                        <a:latin typeface="Courier"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0"/>
                        </a:spcAft>
                        <a:tabLst>
                          <a:tab pos="-457200" algn="l"/>
                        </a:tabLst>
                      </a:pPr>
                      <a:r>
                        <a:rPr lang="en-US" sz="1800" spc="-15" dirty="0">
                          <a:effectLst/>
                        </a:rPr>
                        <a:t>100%</a:t>
                      </a:r>
                      <a:endParaRPr lang="en-US" sz="1200" dirty="0">
                        <a:effectLst/>
                        <a:latin typeface="Courier"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52969783"/>
                  </a:ext>
                </a:extLst>
              </a:tr>
            </a:tbl>
          </a:graphicData>
        </a:graphic>
      </p:graphicFrame>
    </p:spTree>
    <p:extLst>
      <p:ext uri="{BB962C8B-B14F-4D97-AF65-F5344CB8AC3E}">
        <p14:creationId xmlns:p14="http://schemas.microsoft.com/office/powerpoint/2010/main" val="98277218"/>
      </p:ext>
    </p:extLst>
  </p:cSld>
  <p:clrMapOvr>
    <a:masterClrMapping/>
  </p:clrMapOvr>
  <p:transition spd="med"/>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0C9"/>
      </a:accent5>
      <a:accent6>
        <a:srgbClr val="2E2EB9"/>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0CC99"/>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CC99"/>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0C9"/>
      </a:accent5>
      <a:accent6>
        <a:srgbClr val="2E2EB9"/>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0CC99"/>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CC99"/>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8892</TotalTime>
  <Words>2300</Words>
  <Application>Microsoft Macintosh PowerPoint</Application>
  <PresentationFormat>On-screen Show (4:3)</PresentationFormat>
  <Paragraphs>287</Paragraphs>
  <Slides>39</Slides>
  <Notes>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39</vt:i4>
      </vt:variant>
    </vt:vector>
  </HeadingPairs>
  <TitlesOfParts>
    <vt:vector size="54" baseType="lpstr">
      <vt:lpstr>Brush Script MT Italic</vt:lpstr>
      <vt:lpstr>Arial</vt:lpstr>
      <vt:lpstr>Arial</vt:lpstr>
      <vt:lpstr>Avenir Roman</vt:lpstr>
      <vt:lpstr>Calibri</vt:lpstr>
      <vt:lpstr>Cambria Math</vt:lpstr>
      <vt:lpstr>Century</vt:lpstr>
      <vt:lpstr>Century Schoolbook</vt:lpstr>
      <vt:lpstr>Courier</vt:lpstr>
      <vt:lpstr>Open Sans</vt:lpstr>
      <vt:lpstr>Roboto Slab</vt:lpstr>
      <vt:lpstr>Times New Roman</vt:lpstr>
      <vt:lpstr>Times New Roman Bold</vt:lpstr>
      <vt:lpstr>Wingdings</vt:lpstr>
      <vt:lpstr>Default</vt:lpstr>
      <vt:lpstr>EEL 3004 Linear Circuits   Lecture #1A   Overview Course and Introductory Concepts  </vt:lpstr>
      <vt:lpstr>Lecture Objectives</vt:lpstr>
      <vt:lpstr>Student Academic Activities</vt:lpstr>
      <vt:lpstr>Academic Assignment</vt:lpstr>
      <vt:lpstr>EEL 3004 - Linear Circuits Syllabus</vt:lpstr>
      <vt:lpstr>EEL 3004 - Linear Circuits Syllabus</vt:lpstr>
      <vt:lpstr>Syllabus</vt:lpstr>
      <vt:lpstr>Syllabus</vt:lpstr>
      <vt:lpstr>Syllabus</vt:lpstr>
      <vt:lpstr>Syllabus</vt:lpstr>
      <vt:lpstr>Syllabus - Course Policies</vt:lpstr>
      <vt:lpstr>Syllabus - Course Policies</vt:lpstr>
      <vt:lpstr>Syllabus - Course Policies</vt:lpstr>
      <vt:lpstr>Syllabus - Course Policies</vt:lpstr>
      <vt:lpstr>PowerPoint Presentation</vt:lpstr>
      <vt:lpstr>What is the field of Engineering? </vt:lpstr>
      <vt:lpstr>PowerPoint Presentation</vt:lpstr>
      <vt:lpstr>What is Electrical Engineering</vt:lpstr>
      <vt:lpstr>Engineering Design, Product Development, Commercialization</vt:lpstr>
      <vt:lpstr>PowerPoint Presentation</vt:lpstr>
      <vt:lpstr>Concentrations in Electrical Engineering</vt:lpstr>
      <vt:lpstr>Concentrations in Electrical Engineering</vt:lpstr>
      <vt:lpstr>Concentrations in Electrical Engineering</vt:lpstr>
      <vt:lpstr>Concentrations in Electrical Engineering</vt:lpstr>
      <vt:lpstr>Concentrations in Electrical Engineering</vt:lpstr>
      <vt:lpstr>Concentrations in Electrical Engineering</vt:lpstr>
      <vt:lpstr>Concentrations in Electrical Engineering</vt:lpstr>
      <vt:lpstr>History of Electricity and Computing</vt:lpstr>
      <vt:lpstr>The Electron &amp; Bit Discovery </vt:lpstr>
      <vt:lpstr>The Electron Discovery </vt:lpstr>
      <vt:lpstr>Inventing the Binary System</vt:lpstr>
      <vt:lpstr>Inventing the Binary System</vt:lpstr>
      <vt:lpstr>Inventing the Binary System</vt:lpstr>
      <vt:lpstr>PowerPoint Presentation</vt:lpstr>
      <vt:lpstr>The Digital Revolution  The Merger of the Electron and the bit</vt:lpstr>
      <vt:lpstr>PowerPoint Presentation</vt:lpstr>
      <vt:lpstr>Professional Organizations</vt:lpstr>
      <vt:lpstr>ELECTRIC CIRCUITS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EEL 3004 ELECTRIC NETWORKS    Issa Batarseh  August 25, 2015  </dc:title>
  <cp:lastModifiedBy>Issa Batarseh</cp:lastModifiedBy>
  <cp:revision>157</cp:revision>
  <dcterms:modified xsi:type="dcterms:W3CDTF">2024-01-08T18:52:55Z</dcterms:modified>
</cp:coreProperties>
</file>