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50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notesSlides/notesSlide61.xml" ContentType="application/vnd.openxmlformats-officedocument.presentationml.notesSlide+xml"/>
  <Override PartName="/ppt/ink/ink22.xml" ContentType="application/inkml+xml"/>
  <Override PartName="/ppt/ink/ink23.xml" ContentType="application/inkml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notesSlides/notesSlide66.xml" ContentType="application/vnd.openxmlformats-officedocument.presentationml.notesSlide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2"/>
  </p:notesMasterIdLst>
  <p:sldIdLst>
    <p:sldId id="297" r:id="rId2"/>
    <p:sldId id="298" r:id="rId3"/>
    <p:sldId id="976" r:id="rId4"/>
    <p:sldId id="977" r:id="rId5"/>
    <p:sldId id="789" r:id="rId6"/>
    <p:sldId id="790" r:id="rId7"/>
    <p:sldId id="791" r:id="rId8"/>
    <p:sldId id="792" r:id="rId9"/>
    <p:sldId id="793" r:id="rId10"/>
    <p:sldId id="794" r:id="rId11"/>
    <p:sldId id="795" r:id="rId12"/>
    <p:sldId id="796" r:id="rId13"/>
    <p:sldId id="797" r:id="rId14"/>
    <p:sldId id="814" r:id="rId15"/>
    <p:sldId id="815" r:id="rId16"/>
    <p:sldId id="816" r:id="rId17"/>
    <p:sldId id="811" r:id="rId18"/>
    <p:sldId id="830" r:id="rId19"/>
    <p:sldId id="831" r:id="rId20"/>
    <p:sldId id="835" r:id="rId21"/>
    <p:sldId id="845" r:id="rId22"/>
    <p:sldId id="844" r:id="rId23"/>
    <p:sldId id="848" r:id="rId24"/>
    <p:sldId id="896" r:id="rId25"/>
    <p:sldId id="897" r:id="rId26"/>
    <p:sldId id="898" r:id="rId27"/>
    <p:sldId id="899" r:id="rId28"/>
    <p:sldId id="900" r:id="rId29"/>
    <p:sldId id="901" r:id="rId30"/>
    <p:sldId id="902" r:id="rId31"/>
    <p:sldId id="903" r:id="rId32"/>
    <p:sldId id="904" r:id="rId33"/>
    <p:sldId id="905" r:id="rId34"/>
    <p:sldId id="906" r:id="rId35"/>
    <p:sldId id="907" r:id="rId36"/>
    <p:sldId id="911" r:id="rId37"/>
    <p:sldId id="914" r:id="rId38"/>
    <p:sldId id="916" r:id="rId39"/>
    <p:sldId id="908" r:id="rId40"/>
    <p:sldId id="917" r:id="rId41"/>
    <p:sldId id="909" r:id="rId42"/>
    <p:sldId id="963" r:id="rId43"/>
    <p:sldId id="964" r:id="rId44"/>
    <p:sldId id="965" r:id="rId45"/>
    <p:sldId id="967" r:id="rId46"/>
    <p:sldId id="971" r:id="rId47"/>
    <p:sldId id="974" r:id="rId48"/>
    <p:sldId id="975" r:id="rId49"/>
    <p:sldId id="918" r:id="rId50"/>
    <p:sldId id="921" r:id="rId51"/>
    <p:sldId id="922" r:id="rId52"/>
    <p:sldId id="927" r:id="rId53"/>
    <p:sldId id="980" r:id="rId54"/>
    <p:sldId id="925" r:id="rId55"/>
    <p:sldId id="981" r:id="rId56"/>
    <p:sldId id="979" r:id="rId57"/>
    <p:sldId id="929" r:id="rId58"/>
    <p:sldId id="930" r:id="rId59"/>
    <p:sldId id="950" r:id="rId60"/>
    <p:sldId id="961" r:id="rId61"/>
    <p:sldId id="952" r:id="rId62"/>
    <p:sldId id="962" r:id="rId63"/>
    <p:sldId id="982" r:id="rId64"/>
    <p:sldId id="959" r:id="rId65"/>
    <p:sldId id="983" r:id="rId66"/>
    <p:sldId id="984" r:id="rId67"/>
    <p:sldId id="985" r:id="rId68"/>
    <p:sldId id="986" r:id="rId69"/>
    <p:sldId id="987" r:id="rId70"/>
    <p:sldId id="988" r:id="rId7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03" autoAdjust="0"/>
    <p:restoredTop sz="93401"/>
  </p:normalViewPr>
  <p:slideViewPr>
    <p:cSldViewPr snapToGrid="0" snapToObjects="1">
      <p:cViewPr varScale="1">
        <p:scale>
          <a:sx n="119" d="100"/>
          <a:sy n="119" d="100"/>
        </p:scale>
        <p:origin x="165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5T00:20:39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24575,'0'11'0,"0"4"0,0-1 0,0-1 0,0 0 0,0-1 0,0-4 0,0 4 0,0-7 0,0 1 0,0-1 0,0-1 0,0 2 0,0 1 0,0 2 0,0 1 0,0 0 0,0 0 0,0 1 0,0-3 0,0 0 0,0-3 0,0-2 0,0-1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5T00:02:05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52 24575,'-11'0'0,"-1"0"0,2 0 0,-1 0 0,3 0 0,1 0 0,2 0 0,2-2 0,0-3 0,3-2 0,0-2 0,0 1 0,0 2 0,0 1 0,0 0 0,0 3 0,0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5T00:02:23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24575,'11'0'0,"2"0"0,-2 0 0,4 0 0,2 0 0,-2 0 0,2 0 0,-1 0 0,2 0 0,1 0 0,-7 0 0,0 0 0,-2 0 0,4 0 0,-1 0 0,0 0 0,-3 0 0,0 0 0,-1 0 0,-2 0 0,0 0 0,-1 0 0,1 0 0,2 0 0,0 0 0,2 0 0,-3 0 0,0 0 0,-1 0 0,-1 0 0,1 0 0,-1 0 0,-3 0 0,-1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5T00:02:25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24575,'13'0'0,"1"0"0,-2 0 0,0 0 0,-2 0 0,1 0 0,0 0 0,-1 0 0,0 0 0,0 0 0,3 0 0,3 0 0,1 0 0,-1 0 0,-2 0 0,-1 0 0,-5 0 0,4 0 0,0 0 0,4 0 0,5 0 0,4 0 0,0 0 0,0 0 0,-5 0 0,-3 0 0,-3 0 0,-3 0 0,-4-2 0,-4 1 0,-3-1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5T00:02:26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24575,'0'9'0,"0"3"0,0 1 0,0 1 0,0 4 0,0-1 0,0 1 0,0-2 0,0-1 0,0-1 0,0 0 0,0 0 0,0-3 0,0-1 0,1 1 0,2-1 0,-1 0 0,1 1 0,-2-1 0,-1 0 0,0 1 0,0-3 0,2-2 0,0-2 0,1-2 0,-1 1 0,-2 1 0,0 3 0,2 1 0,1 2 0,-1 1 0,0 0 0,-2-1 0,0-2 0,0-1 0,2-3 0,1-2 0,-1-2 0,0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12:22:06.23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1235 866 24575,'-49'0'0,"0"-2"0,0 0 0,-7-2 0,0-1 0,-15 1 0,27 1 0,-12-2 0,25 3 0,-6-1 0,6 1 0,6 2 0,6 0 0,2 0 0,-1 0 0,0 0 0,2 0 0,0 0 0,2 0 0,1 0 0,-2 0 0,0 0 0,-1 0 0,-1 0 0,-1 0 0,1 1 0,0 1 0,-2 2 0,-1 2 0,-1-1 0,3 1 0,3 0 0,3-2 0,1 0 0,1 0 0,3-2 0,-2 5 0,3-3 0,-3 3 0,1-1 0,-2 0 0,0 3 0,-2 4 0,-3 1 0,-3 4 0,-3-1 0,1-1 0,3-3 0,5-2 0,2-2 0,2-1 0,3-1 0,-1 0 0,0 1 0,-1 0 0,-2-1 0,2-2 0,-3 1 0,0 0 0,0 1 0,0 2 0,-1 0 0,5-2 0,-2 2 0,3-4 0,2 5 0,0 0 0,3 0 0,0-1 0,0 1 0,0 1 0,1 1 0,2 1 0,1-3 0,1-2 0,0 0 0,1 0 0,3 0 0,3 0 0,4 0 0,7 3 0,6 3 0,5 3 0,13 7 0,-15-9 0,15 4 0,-16-12 0,6 3 0,-1 0 0,1-1 0,0 1 0,3-2 0,3-3 0,2-3 0,4-2 0,4 0 0,0 0 0,1 0 0,-2 0 0,-1 0 0,0 0 0,-3 0 0,-2 0 0,-3 0 0,-4 0 0,-1 0 0,-3 0 0,-2 0 0,-4 0 0,-5 0 0,-4 0 0,-5 0 0,-2 0 0,-2 0 0,-2 0 0,1 0 0,2 0 0,4 0 0,4 0 0,5 0 0,5 0 0,1 0 0,2 0 0,3 0 0,-2 0 0,-1 0 0,-3 0 0,-2 0 0,0 0 0,1 0 0,1 0 0,1 0 0,1 0 0,-2 0 0,-5 0 0,-4 0 0,-5 0 0,-3 0 0,-2 0 0,-3 0 0,-2 8 0,-15 1 0,-5 7 0,-17 1 0,-14 3 0,-10 5 0,-5-1 0,1-3 0,10-5 0,4-4 0,1-2 0,5 0 0,1-1 0,2-2 0,2-1 0,3-3 0,2 0 0,2-3 0,1 0 0,4 0 0,4 0 0,2 0 0,5 0 0,1 0 0,1 0 0,-2 0 0,1 0 0,-2 0 0,-4 0 0,0 0 0,-6 0 0,-3 0 0,-2-2 0,-4-3 0,-3 0 0,-3-2 0,2 2 0,1 0 0,8 1 0,6 1 0,6 0 0,2 1 0,4 0 0,-1 1 0,-1 1 0,0-2 0,-1 0 0,3-1 0,1-1 0,0-4 0,3 0 0,2-6 0,2 0 0,6-3 0,7 0 0,12-2 0,9-3 0,10-4 0,9-4 0,7-4 0,6-3 0,-3 0 0,4-5 0,-6 1 0,-2 1 0,0 0 0,-4 0 0,0-4 0,-4 1 0,-4 2 0,-7 6 0,-6 5 0,-6 5 0,-5 3 0,-5 1 0,-2 4 0,-3 0 0,-2 1 0,-1 3 0,-2 3 0,0 2 0,2-6 0,-3 6 0,2-9 0,-2 3 0,1-6 0,1-4 0,2 1 0,-1 3 0,1 3 0,-1 5 0,-2 1 0,-3 2 0,-20-2 0,0-1 0,-17-6 0,4-5 0,-6-4 0,0-2 0,-1-3 0,6 4 0,-3-4 0,12 10 0,-5-7 0,8 10 0,-4-6 0,3 2 0,0 3 0,6 3 0,-1 3 0,1 1 0,1 0 0,0 0 0,2 1 0,1 1 0,0-1 0,0 0 0,0 0 0,0 2 0,1 2 0,2 2 0,-1-2 0,4 0 0,-1-1 0,-2-3 0,2 1 0,-4 1 0,3 1 0,0 3 0,0-1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12:22:08.72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970 630 24575,'-35'0'0,"2"0"0,8 0 0,1 0 0,2 0 0,4 0 0,5 0 0,4 0 0,1 0 0,0 0 0,-8 0 0,6 0 0,-10 0 0,1 0 0,-6 0 0,-5 0 0,-1 0 0,0 0 0,1 0 0,1 0 0,2 0 0,0 0 0,3 0 0,1 0 0,1-1 0,1-2 0,-1-3 0,-1-5 0,-2-2 0,0-2 0,-1-1 0,0-2 0,2-2 0,3-1 0,2-1 0,1 0 0,2 1 0,2 1 0,3 3 0,2 2 0,3 0 0,0 3 0,1-5 0,3 7 0,0-6 0,2 7 0,0-1 0,0 1 0,0 1 0,0-2 0,0 0 0,0-1 0,0-2 0,0 2 0,0 1 0,0 0 0,-1 3 0,-2-2 0,-1 1 0,-1 0 0,-1-1 0,0-2 0,-2-3 0,0-3 0,-1 0 0,0-2 0,0 0 0,2 2 0,3 2 0,0 3 0,1 4 0,1-1 0,0 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12:22:15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0 332 24575,'8'-4'0,"1"1"0,3 3 0,3 0 0,1 0 0,4 0 0,0 0 0,4 0 0,17 0 0,-17 0 0,23 0 0,-16 0 0,13 0 0,6 0 0,-2 0 0,5 0 0,4-2 0,1-3 0,4-5 0,-2-2 0,-4-1 0,-2 1 0,-4 1 0,-2 0 0,0 1 0,-1 2 0,-4 1 0,-4 0 0,-3 1 0,-1 0 0,-1 1 0,-3 1 0,-4 0 0,-6 1 0,-4 0 0,-2 0 0,-2 1 0,-4 2 0,-6 0 0,-3 0 0,-5 0 0,-4 0 0,-5 0 0,-3 0 0,-8-1 0,-13-5 0,-14-3 0,-7-3 0,-1-3 0,6 1 0,6 0 0,5-1 0,6 2 0,5 1 0,3-2 0,2 2 0,4 1 0,5 1 0,5 4 0,1 1 0,5 1 0,-2 0 0,8 2 0,5 0 0,7 3 0,11 3 0,6 3 0,8 4 0,2-1 0,-1 0 0,-4-2 0,-6-1 0,1 2 0,-3 0 0,7 3 0,-14-5 0,9 3 0,-11-3 0,6 2 0,0-1 0,0 1 0,0 0 0,-1-2 0,-1 0 0,-1 0 0,-2-1 0,-3 0 0,-2-3 0,-4-1 0,-2 0 0,-2 0 0,-2 0 0,-7-1 0,-2 1 0,-5 4 0,-1 2 0,-1 4 0,-1 0 0,-1 0 0,-1 2 0,0 1 0,-2 3 0,-3 3 0,-2 2 0,-2 1 0,0 0 0,-1 0 0,0 1 0,3-2 0,3-2 0,4-2 0,1-4 0,4-2 0,1-3 0,1 1 0,5-5 0,-2 3 0,5-3 0,-2 1 0,-2-1 0,2-1 0,-2 1 0,2-1 0,0 0 0,0 0 0,2-1 0,2-2 0,0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12:22:16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24575,'0'8'0,"0"1"0,0 6 0,0 3 0,0 1 0,0 3 0,0 2 0,0 2 0,0 4 0,0-4 0,0 1 0,0 3 0,0-1 0,0 0 0,0 0 0,0-2 0,0 0 0,0-2 0,0 2 0,0-10 0,0 4 0,0-8 0,0 1 0,0-1 0,0-2 0,0 1 0,0 1 0,-2 1 0,0 1 0,0 1 0,-1 3 0,1-1 0,0-2 0,0-2 0,0-2 0,2-3 0,0-2 0,0 0 0,0-1 0,0-1 0,0-3 0,0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12:22:18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24575,'0'-5'0,"0"0"0,1 3 0,5 0 0,3 2 0,6 0 0,-1 0 0,6 0 0,-2 0 0,4 0 0,0-2 0,3-1 0,-3 1 0,4 0 0,0 2 0,-2 0 0,0 0 0,-6 0 0,-4 0 0,-3 0 0,-2 0 0,-1 0 0,-1 0 0,-1 0 0,-2 0 0,0 0 0,1 1 0,0 2 0,2 2 0,1 2 0,0 1 0,-1 0 0,0 0 0,-2-1 0,-1 1 0,0 0 0,0 1 0,-2-3 0,0 3 0,-2-3 0,2 2 0,0 1 0,0 3 0,-1 1 0,-1 1 0,0-1 0,0-2 0,0-1 0,0-2 0,0 0 0,0-1 0,0 1 0,0 0 0,0 0 0,0-1 0,-1 1 0,-2 1 0,-2 1 0,-4 2 0,-2 0 0,-1-1 0,0-1 0,-1-1 0,-1-1 0,-1 1 0,0-1 0,0 1 0,2-1 0,-3 2 0,5-4 0,-5 4 0,7-6 0,0 0 0,1-1 0,0 0 0,1-1 0,0-1 0,1-1 0,4 0 0,7 0 0,4 4 0,11 8 0,5 11 0,6 8 0,0 0 0,-1 0 0,-2-5 0,-2-3 0,-2-1 0,-6-5 0,-4-4 0,-3-2 0,-3-2 0,0-1 0,-2-2 0,-1 0 0,-1-2 0,-2-1 0,0-2 0,-1-1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12:22:19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24575,'0'17'0,"0"-3"0,0 3 0,0-1 0,0 2 0,0 4 0,0-2 0,0 2 0,0 0 0,0 1 0,0-2 0,0-2 0,0-4 0,0-1 0,0-4 0,0 0 0,0-2 0,0-1 0,0-2 0,0-1 0,0 0 0,0 1 0,0 1 0,0 1 0,0 1 0,0-1 0,0-3 0,0-1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5T00:20:40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24575,'18'0'0,"2"0"0,0 0 0,0 0 0,0 0 0,-2 0 0,4 0 0,-2 0 0,5 0 0,-1 0 0,2 0 0,1 0 0,0 0 0,4 0 0,-2 0 0,-3 0 0,-2 0 0,-4 0 0,-1-1 0,1-2 0,0 0 0,0 0 0,-2 2 0,-3 1 0,0 0 0,0 0 0,-1 0 0,1 0 0,-1 0 0,0 0 0,-1 0 0,-2 0 0,-1-2 0,-2-1 0,-1 0 0,1 1 0,-1 2 0,3 0 0,0 0 0,5 0 0,-1 0 0,4 0 0,-2 0 0,0 0 0,-2 0 0,0 0 0,-2 0 0,-2 0 0,-1 0 0,-4 0 0,-1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12:22:21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24575,'14'0'0,"-2"0"0,1 0 0,0 0 0,2 0 0,-1 0 0,-1 0 0,-2 0 0,-2 0 0,-1 0 0,3 0 0,1 0 0,2 0 0,-1 0 0,0 0 0,-1 0 0,-1 0 0,-2 0 0,0 0 0,-3 0 0,0 0 0,-2 0 0,-1 0 0,2 0 0,4 0 0,9 0 0,4 0 0,11-5 0,4-2 0,-1 0 0,0-2 0,-11 5 0,-5 1 0,-6 0 0,-3 3 0,-4 0 0,-2-2 0,-3 0 0,-1 1 0,-1-1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12:22:23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24575,'0'18'0,"0"-5"0,0 0 0,0-1 0,0 3 0,0-1 0,0-1 0,0 0 0,0 0 0,0 1 0,0-2 0,0-1 0,0 2 0,0 1 0,0 2 0,0 3 0,0 1 0,0 2 0,0 1 0,0 0 0,0-4 0,0-2 0,0-4 0,0-1 0,0-4 0,0 3 0,0-6 0,0 4 0,0-4 0,0 3 0,0 1 0,0 5 0,0 5 0,0 3 0,0-1 0,0-4 0,0-2 0,0-1 0,1-3 0,1-2 0,0-7 0,0-11 0,-1-10 0,1-9 0,4-9 0,2-2 0,9-16 0,-3 13 0,1-3 0,-3 19 0,-4 7 0,0 7 0,0 5 0,0 2 0,-1 2 0,-1 1 0,-2 1 0,0 1 0,1 0 0,0 0 0,2 0 0,1 0 0,-1 0 0,1 0 0,-1 1 0,3 3 0,0 2 0,2 2 0,3 2 0,-4-5 0,2 2 0,-4-4 0,0 2 0,-1 0 0,-2 0 0,-3 2 0,-1 1 0,-1 0 0,1 0 0,0 1 0,0 2 0,-1 2 0,-1 2 0,0 0 0,0-2 0,0 0 0,0-1 0,0-1 0,0-1 0,0-2 0,0 0 0,0 0 0,0-1 0,0 1 0,0 1 0,0 1 0,0 1 0,0 0 0,0-4 0,0 2 0,0-3 0,0 1 0,0 1 0,0 0 0,0 0 0,0 0 0,0 0 0,0-1 0,0-1 0,0-2 0,0 0 0,0 0 0,0-2 0,0-1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12:19:16.56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1362 527 24575,'-55'0'0,"6"0"0,10 0 0,-2 0 0,-6 0 0,-9 0 0,1 0 0,0 0 0,6 0 0,4 0 0,3 0 0,-1 0 0,0 0 0,0 0 0,-2 0 0,2 0 0,1 0 0,1 0 0,2 0 0,4 0 0,4 0 0,5 0 0,3 0 0,0 0 0,1 0 0,1 0 0,2 0 0,-3 0 0,9 0 0,-2 0 0,9 0 0,-1 0 0,-6 0 0,4 0 0,-6 1 0,5 2 0,-4 1 0,0 1 0,-2 1 0,-3 1 0,-1 0 0,-1 1 0,2-1 0,2-1 0,3-1 0,4-1 0,1-1 0,2 2 0,31 3 0,-8 1 0,27 0 0,-15-2 0,0-2 0,1 0 0,8 2 0,5-2 0,4 2 0,1 0 0,3 3 0,-14-1 0,15 0 0,-16-4 0,8 3 0,-4 0 0,1-1 0,-5 0 0,-4-1 0,-6 0 0,-4 0 0,-3-2 0,-6-1 0,-2 0 0,-4-1 0,4 3 0,0-2 0,0 2 0,0-2 0,-2 2 0,-1 0 0,5 0 0,-5-1 0,4-1 0,-9 8 0,2-5 0,-4 8 0,0-6 0,0 0 0,-2 3 0,0-1 0,0 4 0,-1-4 0,0 0 0,-2 0 0,2-4 0,-1 5 0,4-4 0,0 3 0,0 0 0,0-3 0,0 5 0,0-4 0,0 4 0,0-1 0,0-4 0,0-34 0,0 9 0,0-31 0,0 18 0,0-2 0,0-12 0,-2-12 0,-2-1 0,-1 1 0,0 10 0,1 10 0,0 4 0,2 7 0,-1 5 0,2 3 0,1 5 0,0 4 0,-1 2 0,-1-3 0,0 0 0,0-3 0,0 1 0,0-2 0,-1-1 0,1-2 0,2 0 0,0 1 0,0-1 0,0 2 0,0 2 0,0 2 0,0 4 0,-3-3 0,2 3 0,-2-7 0,3 4 0,0-5 0,0 2 0,0-1 0,0 1 0,0 2 0,0 2 0,0 0 0,0-1 0,0 1 0,0-1 0,0 1 0,0 1 0,0-4 0,0 3 0,0-1 0,0 1 0,0 1 0,0-2 0,0 1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12:19:21.33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1081 1 24575,'-48'0'0,"3"0"0,9 0 0,-5 0 0,-2 0 0,-15 0 0,-31 0 0,36 0 0,-19 0 0,37 0 0,-12 0 0,2 0 0,-1 0 0,2 0 0,6 0 0,-2 0 0,2 0 0,1 0 0,1 0 0,4 0 0,7 0 0,3 0 0,0 0 0,3 0 0,1 0 0,3 0 0,5 0 0,2 0 0,-1 0 0,5 10 0,-1-4 0,5 7 0,10-6 0,5-3 0,11 2 0,3-3 0,6 1 0,2-1 0,4-1 0,0 0 0,15-1 0,-20-1 0,20 0 0,-18 0 0,12 0 0,1 0 0,-4 0 0,-4 0 0,-3 0 0,-2 0 0,-5 0 0,-4 0 0,-6 0 0,-5 0 0,-3 0 0,-3 0 0,-2 0 0,-2 2 0,4 1 0,-4 1 0,3-1 0,-2 2 0,-2-4 0,3 5 0,-2-4 0,4 0 0,-5-1 0,3-1 0,-1 3 0,-1-2 0,3 2 0,-2-3 0,-2 0 0,6 0 0,-4 0 0,2 0 0,-3 0 0,3 0 0,-4 0 0,2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12:29:02.29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638 0 24575,'0'35'0,"0"0"0,0 0 0,0 0 0,0-4 0,0-9 0,0-8 0,0-3 0,0 1 0,0 0 0,1 2 0,4 2 0,5 3 0,6 5 0,4 2 0,2 2 0,0 1 0,-2 2 0,-1 1 0,0-1 0,0 0 0,-2-2 0,-3-2 0,0 4 0,-5-12 0,4 4 0,-4-12 0,-1 1 0,-3-2 0,1-3 0,0-1 0,5 2 0,-2-4 0,2 1 0,-2-2 0,-2 0 0,1 2 0,-27 1 0,-1-2 0,-25 1 0,2-2 0,-5 0 0,-7-1 0,-4-2 0,-2 0 0,-17 0 0,29 0 0,-19 0 0,20 0 0,12 0 0,-8 0 0,22 0 0,-1 0 0,4 0 0,4 0 0,4 0 0,2 0 0,-1-1 0,3-2 0,-4-2 0,0-2 0,-5-2 0,-3-1 0,-1-1 0,-2-2 0,3 0 0,2 1 0,1 3 0,5 3 0,2 0 0,5 0 0,2-4 0,2 1 0,0-4 0,0 1 0,0-3 0,0-5 0,0-2 0,0-4 0,0-2 0,0 0 0,0-1 0,0 2 0,0 3 0,0 4 0,0 5 0,0 6 0,0 2 0,6-3 0,0 5 0,7-3 0,1 5 0,6 1 0,6-2 0,14-3 0,22-2 0,10 1 0,13-1 0,-5 2 0,-8 2 0,6-1 0,-6 2 0,9-2 0,-1 0 0,1 1 0,4 0 0,2 1 0,-16-2 0,19-3 0,-28 0 0,17-3 0,-5 0 0,-6 3 0,5 0 0,-4 1 0,-3 1 0,0-1 0,-5 2 0,-6 3 0,-6 1 0,-10 2 0,-7 0 0,-6 0 0,-5 0 0,-6 0 0,-4 0 0,-3 0 0,0 0 0,3 0 0,-2 0 0,2 0 0,1 0 0,2 0 0,4 0 0,1 0 0,1 0 0,0 0 0,0 0 0,-8 0 0,0 0 0,-6 0 0,3 0 0,2 10 0,-1 1 0,3 12 0,1 4 0,6 9 0,3 4 0,1-3 0,-4-6 0,-6-12 0,-3-4 0,-2-5 0,-1-1 0,-2-2 0,-1 1 0,-3 3 0,-2 0 0,0 4 0,0 0 0,0 0 0,0 4 0,0-3 0,-2 5 0,-7-1 0,-10 1 0,-17 3 0,-9-2 0,-18-2 0,-4-3 0,6-9 0,-12-2 0,7-4 0,-4-2 0,1 0 0,14 0 0,6 0 0,6 0 0,2 0 0,1 0 0,4-1 0,3-2 0,5-1 0,5 0 0,2 1 0,4 1 0,4 1 0,3 1 0,4 0 0,-6 0 0,2 0 0,-11 0 0,3 0 0,-8 0 0,1 0 0,-11 0 0,-3 0 0,-8 0 0,0 0 0,2 0 0,7 0 0,7 0 0,8 0 0,9 0 0,2 0 0,51-2 0,-7-3 0,45-7 0,-11-5 0,20-3 0,-27 6 0,4-1-492,4 1 0,0-1 0,1 1 0,-1 0 195,-7 1 1,-3 0-244,29-7 540,-14 3 0,-18 3 0,-15 4 0,-13 3 0,-9 1 983,-5 3 0,-4 1 0,-36-4-831,-1 2-152,-40-3 0,-3-1 0,-14 1 0,-2-1 0,4-1 0,2 2 0,5-1 0,3 1 0,11 1 0,17 1 0,13 2 0,13-1 0,6 1 0,6 1 0,2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12:29:25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24575,'12'0'0,"0"0"0,2 0 0,1 0 0,4 0 0,-1 0 0,-1 0 0,-1 0 0,-3 0 0,1 0 0,-3 0 0,0 0 0,-1 0 0,-1 0 0,0 0 0,-2 0 0,-1 0 0,-1 0 0,-1 0 0,1 0 0,0 0 0,2 0 0,0 0 0,3 0 0,-4 0 0,0 0 0,-4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12:29:27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 24575,'-4'-4'0,"0"3"0,4 3 0,0 4 0,0 3 0,0 8 0,0-6 0,0 7 0,0-7 0,0 3 0,0 1 0,0-1 0,0 1 0,0 0 0,0 0 0,0-1 0,0-5 0,0 2 0,0-6 0,0 4 0,0-3 0,0 3 0,1-6 0,1 1 0,0-1 0,0-1 0,-1 1 0,-1 0 0,0 1 0,0-1 0,0 1 0,2-1 0,0 1 0,0 1 0,0 1 0,0 3 0,0 1 0,1 2 0,0 0 0,-1 0 0,0 1 0,-1-2 0,0-1 0,1-2 0,-1-4 0,1-2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12:29:29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24575,'9'0'0,"0"0"0,-3 0 0,-1 0 0,0 0 0,0 0 0,0 0 0,1 0 0,-1 0 0,1 0 0,0 0 0,2 0 0,4 0 0,2 0 0,2 0 0,1 0 0,-1 0 0,-2 0 0,-1 0 0,-2 0 0,-1 0 0,-4 0 0,-2 0 0,-2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12:30:11.38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1155 1 24575,'-32'0'0,"2"0"0,4 0 0,-2 0 0,-2 0 0,-1 0 0,0 0 0,-1 0 0,1 0 0,1 0 0,3 1 0,0 2 0,2 1 0,0 2 0,4 1 0,0 1 0,-1 3 0,2 0 0,-3 1 0,1 1 0,-8 0 0,13-2 0,-10 4 0,11-4 0,-4 2 0,1-2 0,2-1 0,0-2 0,2 0 0,1 1 0,1-1 0,2 0 0,1-2 0,2-3 0,0 1 0,-1 1 0,2 1 0,-1 3 0,-1-1 0,-1 0 0,-2 1 0,-2 3 0,0 5 0,-1 2 0,2 1 0,-1 0 0,1-2 0,1-1 0,3-4 0,-1 2 0,2-2 0,-3 2 0,-1-1 0,-1 0 0,1 1 0,-1 1 0,1-1 0,-1 0 0,1-2 0,-1-1 0,2 0 0,-1-1 0,1 0 0,0 1 0,1-2 0,1 0 0,2-1 0,1-1 0,1 0 0,1-1 0,0 1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12:30:13.18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62 0 24575,'0'38'0,"0"1"0,0-9 0,0-9 0,0 6 0,0-10 0,0 14 0,0-14 0,0 7 0,0-14 0,-1 6 0,-1 2 0,0 0 0,-1 0 0,-1-1 0,-1 1 0,-3-1 0,0 0 0,2 0 0,1-1 0,0-2 0,1-3 0,1-3 0,0 0 0,1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5T00:20:42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24575,'6'0'0,"1"0"0,0 0 0,3 0 0,3 0 0,2 0 0,1 0 0,1 0 0,0 0 0,-2 0 0,-2 0 0,-2 0 0,-2 0 0,-1 0 0,-3 0 0,1 0 0,0 0 0,2 0 0,3 0 0,2 0 0,0 0 0,-1 0 0,-1 0 0,-3 0 0,-3 0 0,-2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12:30:20.8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455 1 24575,'0'10'0,"0"2"0,0-2 0,-3 3 0,-1 2 0,-3 1 0,-2 3 0,0 2 0,-1 0 0,-1 1 0,-2-1 0,2-2 0,1-3 0,1-1 0,2 3 0,1-8 0,0 7 0,2-9 0,-2 3 0,0 0 0,1-1 0,0 0 0,1 0 0,1-2 0,0 1 0,0-2 0,1 0 0,0-2 0,0 1 0,-1 0 0,-1 2 0,-2-1 0,-1 2 0,0 3 0,0 0 0,3 1 0,0-2 0,0-3 0,0 0 0,0-2 0,1 0 0,1-2 0,2 0 0,-2 1 0,-2 0 0,0 3 0,-1-1 0,-1 1 0,0-1 0,-2 3 0,2 1 0,0 0 0,2-1 0,2-3 0,-1-2 0,2-1 0,-2-1 0,2 0 0,0 1 0,1 0 0,-1 0 0,-1-1 0,-2 2 0,0 0 0,0 3 0,0-1 0,0 0 0,0 0 0,2-3 0,0 3 0,1-3 0,-1 0 0,0-1 0,0 1 0,2 0 0,0 0 0,0-1 0,0 1 0,-1 1 0,-3 0 0,-2 4 0,-2 3 0,0 3 0,-1 2 0,2 4 0,1-9 0,2 3 0,0-10 0,1 3 0,0-1 0,2 1 0,1-1 0,0 0 0,-4-1 0,-1-1 0,1 1 0,0-1 0,4 2 0,0-1 0,-1-2 0,-1 1 0,-1 0 0,0 3 0,1 1 0,0-1 0,0 0 0,2-1 0,0-2 0,0 1 0,-3 2 0,-1 0 0,-1 2 0,-2 0 0,2 1 0,1-1 0,1 0 0,1-1 0,0-3 0,0 0 0,0-2 0,2-1 0,0 2 0,0-2 0,0-10 0,0 1 0,0-8 0,0 9 0,0 2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12:30:23.4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89 1 24575,'23'20'0,"-4"-8"0,4 13 0,-4-9 0,5 5 0,-3-1 0,-1-2 0,-3-3 0,-3-2 0,-2-3 0,-3-3 0,-1-1 0,0-1 0,-1-1 0,1 2 0,0-1 0,0 0 0,-1-1 0,1 0 0,0 1 0,-1 1 0,1 1 0,-1 2 0,1 1 0,2 1 0,1-1 0,-1-2 0,1 2 0,-6-4 0,1 3 0,-5-4 0,1 0 0,0-2 0,-2-1 0,-4 1 0,-3 3 0,-1-1 0,-6 4 0,3-1 0,-6 5 0,0 4 0,-2 4 0,-3 1 0,-1 2 0,-3 0 0,-2 2 0,3-1 0,3-1 0,3-4 0,2-1 0,0-2 0,0-1 0,2-1 0,2-2 0,1 0 0,2-1 0,1-1 0,1-1 0,2-2 0,0 0 0,0 0 0,0 0 0,-1-1 0,0 1 0,2-1 0,1 1 0,0-2 0,0 2 0,0-6 0,0 3 0,1-4 0,2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12:30:25.6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24575,'12'0'0,"2"0"0,-1 0 0,7 0 0,3 0 0,1 0 0,5 0 0,-2 0 0,-1 0 0,2 0 0,-2 0 0,-5 0 0,-1 0 0,-3 0 0,-1 0 0,-5 0 0,2 0 0,-8 0 0,0 0 0,-3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12:30:11.38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1155 1 24575,'-32'0'0,"2"0"0,4 0 0,-2 0 0,-2 0 0,-1 0 0,0 0 0,-1 0 0,1 0 0,1 0 0,3 1 0,0 2 0,2 1 0,0 2 0,4 1 0,0 1 0,-1 3 0,2 0 0,-3 1 0,1 1 0,-8 0 0,13-2 0,-10 4 0,11-4 0,-4 2 0,1-2 0,2-1 0,0-2 0,2 0 0,1 1 0,1-1 0,2 0 0,1-2 0,2-3 0,0 1 0,-1 1 0,2 1 0,-1 3 0,-1-1 0,-1 0 0,-2 1 0,-2 3 0,0 5 0,-1 2 0,2 1 0,-1 0 0,1-2 0,1-1 0,3-4 0,-1 2 0,2-2 0,-3 2 0,-1-1 0,-1 0 0,1 1 0,-1 1 0,1-1 0,-1 0 0,1-2 0,-1-1 0,2 0 0,-1-1 0,1 0 0,0 1 0,1-2 0,1 0 0,2-1 0,1-1 0,1 0 0,1-1 0,0 1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12:30:13.18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62 0 24575,'0'38'0,"0"1"0,0-9 0,0-9 0,0 6 0,0-10 0,0 14 0,0-14 0,0 7 0,0-14 0,-1 6 0,-1 2 0,0 0 0,-1 0 0,-1-1 0,-1 1 0,-3-1 0,0 0 0,2 0 0,1-1 0,0-2 0,1-3 0,1-3 0,0 0 0,1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12:30:20.8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455 1 24575,'0'10'0,"0"2"0,0-2 0,-3 3 0,-1 2 0,-3 1 0,-2 3 0,0 2 0,-1 0 0,-1 1 0,-2-1 0,2-2 0,1-3 0,1-1 0,2 3 0,1-8 0,0 7 0,2-9 0,-2 3 0,0 0 0,1-1 0,0 0 0,1 0 0,1-2 0,0 1 0,0-2 0,1 0 0,0-2 0,0 1 0,-1 0 0,-1 2 0,-2-1 0,-1 2 0,0 3 0,0 0 0,3 1 0,0-2 0,0-3 0,0 0 0,0-2 0,1 0 0,1-2 0,2 0 0,-2 1 0,-2 0 0,0 3 0,-1-1 0,-1 1 0,0-1 0,-2 3 0,2 1 0,0 0 0,2-1 0,2-3 0,-1-2 0,2-1 0,-2-1 0,2 0 0,0 1 0,1 0 0,-1 0 0,-1-1 0,-2 2 0,0 0 0,0 3 0,0-1 0,0 0 0,0 0 0,2-3 0,0 3 0,1-3 0,-1 0 0,0-1 0,0 1 0,2 0 0,0 0 0,0-1 0,0 1 0,-1 1 0,-3 0 0,-2 4 0,-2 3 0,0 3 0,-1 2 0,2 4 0,1-9 0,2 3 0,0-10 0,1 3 0,0-1 0,2 1 0,1-1 0,0 0 0,-4-1 0,-1-1 0,1 1 0,0-1 0,4 2 0,0-1 0,-1-2 0,-1 1 0,-1 0 0,0 3 0,1 1 0,0-1 0,0 0 0,2-1 0,0-2 0,0 1 0,-3 2 0,-1 0 0,-1 2 0,-2 0 0,2 1 0,1-1 0,1 0 0,1-1 0,0-3 0,0 0 0,0-2 0,2-1 0,0 2 0,0-2 0,0-10 0,0 1 0,0-8 0,0 9 0,0 2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12:30:23.4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89 1 24575,'23'20'0,"-4"-8"0,4 13 0,-4-9 0,5 5 0,-3-1 0,-1-2 0,-3-3 0,-3-2 0,-2-3 0,-3-3 0,-1-1 0,0-1 0,-1-1 0,1 2 0,0-1 0,0 0 0,-1-1 0,1 0 0,0 1 0,-1 1 0,1 1 0,-1 2 0,1 1 0,2 1 0,1-1 0,-1-2 0,1 2 0,-6-4 0,1 3 0,-5-4 0,1 0 0,0-2 0,-2-1 0,-4 1 0,-3 3 0,-1-1 0,-6 4 0,3-1 0,-6 5 0,0 4 0,-2 4 0,-3 1 0,-1 2 0,-3 0 0,-2 2 0,3-1 0,3-1 0,3-4 0,2-1 0,0-2 0,0-1 0,2-1 0,2-2 0,1 0 0,2-1 0,1-1 0,1-1 0,2-2 0,0 0 0,0 0 0,0 0 0,-1-1 0,0 1 0,2-1 0,1 1 0,0-2 0,0 2 0,0-6 0,0 3 0,1-4 0,2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12:30:25.6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24575,'12'0'0,"2"0"0,-1 0 0,7 0 0,3 0 0,1 0 0,5 0 0,-2 0 0,-1 0 0,2 0 0,-2 0 0,-5 0 0,-1 0 0,-3 0 0,-1 0 0,-5 0 0,2 0 0,-8 0 0,0 0 0,-3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5T00:20:43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4T23:56:06.53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881 437 24575,'-54'0'0,"-31"0"0,26 0 0,-28 0 0,27 0 0,-9 0 0,2 0 0,7 0 0,1 0 0,29 0 0,-12 0 0,25 0 0,-10 0 0,9 0 0,-5 0 0,6-5 0,1-2 0,0 1 0,2 1 0,1 4 0,2-2 0,4 1 0,-2-4 0,2 3 0,-1-5 0,5 0 0,0 0 0,3-5 0,0 4 0,0-3 0,0 3 0,0-1 0,3 0 0,-1-1 0,4 0 0,2-4 0,-1 1 0,0-2 0,-1 1 0,-1 1 0,0-1 0,0 0 0,1 1 0,-1 0 0,1 2 0,-1 2 0,0 1 0,0 1 0,0 2 0,2 1 0,1-3 0,2 0 0,2-4 0,-1 3 0,7-3 0,-1 3 0,6-2 0,-1-1 0,-2 1 0,-4 3 0,-3 2 0,-2 4 0,-1 2 0,1 0 0,-2 0 0,0 0 0,3 0 0,-3 0 0,6 0 0,-2 0 0,1 0 0,0 0 0,-3 0 0,-1 0 0,1 0 0,-1 0 0,3 0 0,0 0 0,1 2 0,2 3 0,-2 3 0,-1 2 0,0-1 0,0 0 0,-7-3 0,3 1 0,-3 2 0,3-3 0,1 4 0,1-2 0,0 1 0,0 2 0,3-1 0,1 1 0,2-1 0,-2-2 0,-2 0 0,-1-2 0,-2-1 0,0 0 0,-1-1 0,-1 3 0,0-2 0,3 2 0,-3-2 0,4 0 0,-4 1 0,2-1 0,-2 0 0,-1 0 0,-2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4T23:56:10.31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267 1 24575,'0'42'0,"0"6"0,0-19 0,0 10 0,0-4 0,0 0 0,0 5 0,0-4 0,0-4 0,0-4 0,0-5 0,-1 0 0,-2 0 0,0 1 0,0-1 0,0 0 0,0 0 0,0 3 0,-2 0 0,1 4 0,-1 0 0,-1-3 0,0-1 0,1-2 0,-1-1 0,0-3 0,3-1 0,-2-8 0,2 1 0,0-4 0,0 2 0,3 0 0,0-1 0,-1 4 0,-1 1 0,-3 6 0,0 3 0,-2 5 0,1 5 0,0 1 0,0-2 0,0-4 0,0-5 0,2-6 0,0-2 0,0-4 0,1-1 0,1-2 0,1 2 0,-1 0 0,-3 1 0,-1 0 0,-2 1 0,0 3 0,1 3 0,-2 4 0,2 1 0,1-2 0,0-1 0,1-1 0,2-4 0,0-1 0,2-3 0,0-2 0,-3-1 0,2 4 0,-1-3 0,3 7 0,0-1 0,-3 5 0,0 8 0,0-5 0,-2 7 0,2-8 0,0 3 0,0-5 0,3-4 0,0-3 0,0-3 0,-2 0 0,-1-1 0,0-1 0,1-2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4T23:56:16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5T00:02:01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24575,'9'0'0,"1"0"0,-1 3 0,0 2 0,1 0 0,-2 1 0,-1-2 0,-1-1 0,-1 1 0,-2 0 0,1 0 0,1 1 0,2 0 0,3 2 0,0 1 0,0 0 0,0-1 0,-1-2 0,-1-2 0,-2-1 0,-1-2 0,-2 2 0,-1 0 0,1 1 0,0-1 0,-1 0 0,2 1 0,1 1 0,2 3 0,4 2 0,1 2 0,3 0 0,2 1 0,1-1 0,1 0 0,-4 0 0,-1-1 0,-4 0 0,-2-4 0,-2-2 0,-4-3 0,-2-1 0,-4 0 0,-1 0 0,1 0 0,-1 0 0,1 0 0,-1 0 0,0 0 0,-2 0 0,-2 0 0,-4 0 0,-1 0 0,-2 2 0,2 1 0,0 2 0,-1 0 0,1 0 0,-2 0 0,4 0 0,-4 0 0,5 0 0,-3 0 0,-1 1 0,1 1 0,1-1 0,-3 2 0,1-1 0,-3 0 0,1 1 0,3-2 0,2-1 0,4-1 0,1-2 0,3 1 0,1 0 0,-1-1 0,2 2 0,-1-1 0,2-2 0,1-2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5T00:02:03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24575,'0'8'0,"0"-2"0,0-1 0,0-1 0,0 1 0,0 0 0,0 0 0,0 2 0,0 0 0,0 3 0,0 0 0,0 3 0,0 3 0,0-5 0,0 4 0,0-7 0,0 2 0,0 0 0,0 0 0,0 0 0,0-3 0,0 0 0,0-4 0,0-1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6D41DC-1EFB-7F42-B5C4-04EACB50A421}" type="datetimeFigureOut">
              <a:rPr lang="en-US" smtClean="0"/>
              <a:t>3/29/22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E8F730-664C-EC4C-8430-1648CEE17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240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3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8408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12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3428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642549A1-32A2-0A43-B15C-AC49529A38D5}" type="slidenum">
              <a:rPr lang="en-US" sz="1200">
                <a:latin typeface="Arial" charset="0"/>
              </a:rPr>
              <a:pPr/>
              <a:t>13</a:t>
            </a:fld>
            <a:endParaRPr lang="en-US" sz="1200">
              <a:latin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6781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14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0226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15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2512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16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1971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17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0415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642549A1-32A2-0A43-B15C-AC49529A38D5}" type="slidenum">
              <a:rPr lang="en-US" sz="1200">
                <a:latin typeface="Arial" charset="0"/>
              </a:rPr>
              <a:pPr/>
              <a:t>18</a:t>
            </a:fld>
            <a:endParaRPr lang="en-US" sz="1200">
              <a:latin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7055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19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0741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20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7478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21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814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4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4765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22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7998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23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4765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24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2525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25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881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26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5274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27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0828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28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8602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29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6654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30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0034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31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900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5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6745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32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8721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33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95038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642549A1-32A2-0A43-B15C-AC49529A38D5}" type="slidenum">
              <a:rPr lang="en-US" sz="1200">
                <a:latin typeface="Arial" charset="0"/>
              </a:rPr>
              <a:pPr/>
              <a:t>34</a:t>
            </a:fld>
            <a:endParaRPr lang="en-US" sz="1200">
              <a:latin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67810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35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77893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36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8113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37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26999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38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93430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39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94487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40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83980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41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726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6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8592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642549A1-32A2-0A43-B15C-AC49529A38D5}" type="slidenum">
              <a:rPr lang="en-US" sz="1200">
                <a:latin typeface="Arial" charset="0"/>
              </a:rPr>
              <a:pPr/>
              <a:t>42</a:t>
            </a:fld>
            <a:endParaRPr lang="en-US" sz="1200">
              <a:latin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6068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43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2766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44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33046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45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12280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46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90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47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37386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48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12803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642549A1-32A2-0A43-B15C-AC49529A38D5}" type="slidenum">
              <a:rPr lang="en-US" sz="1200">
                <a:latin typeface="Arial" charset="0"/>
              </a:rPr>
              <a:pPr/>
              <a:t>49</a:t>
            </a:fld>
            <a:endParaRPr lang="en-US" sz="1200">
              <a:latin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17348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50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00246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51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69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7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04530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52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77819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53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65698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54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8077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55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60805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56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74920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642549A1-32A2-0A43-B15C-AC49529A38D5}" type="slidenum">
              <a:rPr lang="en-US" sz="1200">
                <a:latin typeface="Arial" charset="0"/>
              </a:rPr>
              <a:pPr/>
              <a:t>57</a:t>
            </a:fld>
            <a:endParaRPr lang="en-US" sz="1200">
              <a:latin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20392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58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96656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59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81096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60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87891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61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53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8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00181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62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36764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63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46424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64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99812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65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03320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66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04663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67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90220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68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57389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69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560083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70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0644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9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4388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10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6088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11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652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3/29/22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001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3/29/22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92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3/29/22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640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Title Text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pPr lvl="0"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38951766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3/29/22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17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3/29/22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190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3/29/22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357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3/29/22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987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3/29/22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481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3/29/22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485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3/29/22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048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3/29/22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982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EC3CA-A8B7-6D4A-B8A4-75E1800DB7CC}" type="datetimeFigureOut">
              <a:rPr lang="en-US" smtClean="0"/>
              <a:t>3/29/22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716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3.png"/><Relationship Id="rId4" Type="http://schemas.openxmlformats.org/officeDocument/2006/relationships/image" Target="../media/image8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4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5.png"/><Relationship Id="rId7" Type="http://schemas.openxmlformats.org/officeDocument/2006/relationships/image" Target="../media/image9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100.png"/><Relationship Id="rId7" Type="http://schemas.openxmlformats.org/officeDocument/2006/relationships/image" Target="../media/image10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Relationship Id="rId9" Type="http://schemas.openxmlformats.org/officeDocument/2006/relationships/image" Target="../media/image10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image" Target="../media/image119.png"/><Relationship Id="rId3" Type="http://schemas.openxmlformats.org/officeDocument/2006/relationships/image" Target="../media/image113.png"/><Relationship Id="rId7" Type="http://schemas.openxmlformats.org/officeDocument/2006/relationships/image" Target="../media/image116.png"/><Relationship Id="rId12" Type="http://schemas.openxmlformats.org/officeDocument/2006/relationships/customXml" Target="../ink/ink4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.xml"/><Relationship Id="rId11" Type="http://schemas.openxmlformats.org/officeDocument/2006/relationships/image" Target="../media/image118.png"/><Relationship Id="rId5" Type="http://schemas.openxmlformats.org/officeDocument/2006/relationships/image" Target="../media/image115.png"/><Relationship Id="rId10" Type="http://schemas.openxmlformats.org/officeDocument/2006/relationships/customXml" Target="../ink/ink3.xml"/><Relationship Id="rId4" Type="http://schemas.openxmlformats.org/officeDocument/2006/relationships/image" Target="../media/image114.png"/><Relationship Id="rId9" Type="http://schemas.openxmlformats.org/officeDocument/2006/relationships/image" Target="../media/image117.png"/><Relationship Id="rId14" Type="http://schemas.openxmlformats.org/officeDocument/2006/relationships/image" Target="../media/image120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13" Type="http://schemas.openxmlformats.org/officeDocument/2006/relationships/image" Target="../media/image127.png"/><Relationship Id="rId18" Type="http://schemas.openxmlformats.org/officeDocument/2006/relationships/customXml" Target="../ink/ink10.xml"/><Relationship Id="rId26" Type="http://schemas.openxmlformats.org/officeDocument/2006/relationships/image" Target="../media/image134.png"/><Relationship Id="rId3" Type="http://schemas.openxmlformats.org/officeDocument/2006/relationships/image" Target="../media/image121.png"/><Relationship Id="rId21" Type="http://schemas.openxmlformats.org/officeDocument/2006/relationships/image" Target="../media/image131.png"/><Relationship Id="rId7" Type="http://schemas.openxmlformats.org/officeDocument/2006/relationships/image" Target="../media/image124.png"/><Relationship Id="rId12" Type="http://schemas.openxmlformats.org/officeDocument/2006/relationships/image" Target="../media/image126.png"/><Relationship Id="rId17" Type="http://schemas.openxmlformats.org/officeDocument/2006/relationships/image" Target="../media/image129.png"/><Relationship Id="rId25" Type="http://schemas.openxmlformats.org/officeDocument/2006/relationships/image" Target="../media/image133.png"/><Relationship Id="rId2" Type="http://schemas.openxmlformats.org/officeDocument/2006/relationships/notesSlide" Target="../notesSlides/notesSlide50.xml"/><Relationship Id="rId16" Type="http://schemas.openxmlformats.org/officeDocument/2006/relationships/customXml" Target="../ink/ink9.xml"/><Relationship Id="rId20" Type="http://schemas.openxmlformats.org/officeDocument/2006/relationships/customXml" Target="../ink/ink1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.xml"/><Relationship Id="rId11" Type="http://schemas.openxmlformats.org/officeDocument/2006/relationships/image" Target="../media/image119.png"/><Relationship Id="rId24" Type="http://schemas.openxmlformats.org/officeDocument/2006/relationships/customXml" Target="../ink/ink13.xml"/><Relationship Id="rId5" Type="http://schemas.openxmlformats.org/officeDocument/2006/relationships/image" Target="../media/image123.png"/><Relationship Id="rId15" Type="http://schemas.openxmlformats.org/officeDocument/2006/relationships/image" Target="../media/image128.png"/><Relationship Id="rId23" Type="http://schemas.openxmlformats.org/officeDocument/2006/relationships/image" Target="../media/image132.png"/><Relationship Id="rId28" Type="http://schemas.openxmlformats.org/officeDocument/2006/relationships/image" Target="../media/image136.png"/><Relationship Id="rId10" Type="http://schemas.openxmlformats.org/officeDocument/2006/relationships/customXml" Target="../ink/ink7.xml"/><Relationship Id="rId19" Type="http://schemas.openxmlformats.org/officeDocument/2006/relationships/image" Target="../media/image130.png"/><Relationship Id="rId4" Type="http://schemas.openxmlformats.org/officeDocument/2006/relationships/image" Target="../media/image122.png"/><Relationship Id="rId9" Type="http://schemas.openxmlformats.org/officeDocument/2006/relationships/image" Target="../media/image125.png"/><Relationship Id="rId14" Type="http://schemas.openxmlformats.org/officeDocument/2006/relationships/customXml" Target="../ink/ink8.xml"/><Relationship Id="rId22" Type="http://schemas.openxmlformats.org/officeDocument/2006/relationships/customXml" Target="../ink/ink12.xml"/><Relationship Id="rId27" Type="http://schemas.openxmlformats.org/officeDocument/2006/relationships/image" Target="../media/image13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0.png"/><Relationship Id="rId5" Type="http://schemas.openxmlformats.org/officeDocument/2006/relationships/image" Target="../media/image139.png"/><Relationship Id="rId4" Type="http://schemas.openxmlformats.org/officeDocument/2006/relationships/image" Target="../media/image138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3" Type="http://schemas.openxmlformats.org/officeDocument/2006/relationships/image" Target="../media/image121.png"/><Relationship Id="rId7" Type="http://schemas.openxmlformats.org/officeDocument/2006/relationships/image" Target="../media/image14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2.png"/><Relationship Id="rId5" Type="http://schemas.openxmlformats.org/officeDocument/2006/relationships/image" Target="../media/image141.png"/><Relationship Id="rId4" Type="http://schemas.openxmlformats.org/officeDocument/2006/relationships/image" Target="../media/image138.png"/><Relationship Id="rId9" Type="http://schemas.openxmlformats.org/officeDocument/2006/relationships/image" Target="../media/image14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0.png"/><Relationship Id="rId7" Type="http://schemas.openxmlformats.org/officeDocument/2006/relationships/image" Target="../media/image145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40.png"/><Relationship Id="rId5" Type="http://schemas.openxmlformats.org/officeDocument/2006/relationships/image" Target="../media/image1430.png"/><Relationship Id="rId4" Type="http://schemas.openxmlformats.org/officeDocument/2006/relationships/image" Target="../media/image142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9.png"/><Relationship Id="rId4" Type="http://schemas.openxmlformats.org/officeDocument/2006/relationships/image" Target="../media/image148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7" Type="http://schemas.openxmlformats.org/officeDocument/2006/relationships/image" Target="../media/image153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2.png"/><Relationship Id="rId5" Type="http://schemas.openxmlformats.org/officeDocument/2006/relationships/image" Target="../media/image147.png"/><Relationship Id="rId4" Type="http://schemas.openxmlformats.org/officeDocument/2006/relationships/image" Target="../media/image15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4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7.png"/><Relationship Id="rId5" Type="http://schemas.openxmlformats.org/officeDocument/2006/relationships/image" Target="../media/image156.png"/><Relationship Id="rId4" Type="http://schemas.openxmlformats.org/officeDocument/2006/relationships/image" Target="../media/image155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.xml"/><Relationship Id="rId13" Type="http://schemas.openxmlformats.org/officeDocument/2006/relationships/image" Target="../media/image165.png"/><Relationship Id="rId18" Type="http://schemas.openxmlformats.org/officeDocument/2006/relationships/customXml" Target="../ink/ink19.xml"/><Relationship Id="rId3" Type="http://schemas.openxmlformats.org/officeDocument/2006/relationships/image" Target="../media/image158.png"/><Relationship Id="rId21" Type="http://schemas.openxmlformats.org/officeDocument/2006/relationships/image" Target="../media/image169.png"/><Relationship Id="rId7" Type="http://schemas.openxmlformats.org/officeDocument/2006/relationships/image" Target="../media/image162.png"/><Relationship Id="rId12" Type="http://schemas.openxmlformats.org/officeDocument/2006/relationships/customXml" Target="../ink/ink16.xml"/><Relationship Id="rId17" Type="http://schemas.openxmlformats.org/officeDocument/2006/relationships/image" Target="../media/image167.png"/><Relationship Id="rId2" Type="http://schemas.openxmlformats.org/officeDocument/2006/relationships/notesSlide" Target="../notesSlides/notesSlide60.xml"/><Relationship Id="rId16" Type="http://schemas.openxmlformats.org/officeDocument/2006/relationships/customXml" Target="../ink/ink18.xml"/><Relationship Id="rId20" Type="http://schemas.openxmlformats.org/officeDocument/2006/relationships/customXml" Target="../ink/ink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1.png"/><Relationship Id="rId11" Type="http://schemas.openxmlformats.org/officeDocument/2006/relationships/image" Target="../media/image164.png"/><Relationship Id="rId5" Type="http://schemas.openxmlformats.org/officeDocument/2006/relationships/image" Target="../media/image160.png"/><Relationship Id="rId15" Type="http://schemas.openxmlformats.org/officeDocument/2006/relationships/image" Target="../media/image166.png"/><Relationship Id="rId23" Type="http://schemas.openxmlformats.org/officeDocument/2006/relationships/image" Target="../media/image170.png"/><Relationship Id="rId10" Type="http://schemas.openxmlformats.org/officeDocument/2006/relationships/customXml" Target="../ink/ink15.xml"/><Relationship Id="rId19" Type="http://schemas.openxmlformats.org/officeDocument/2006/relationships/image" Target="../media/image168.png"/><Relationship Id="rId4" Type="http://schemas.openxmlformats.org/officeDocument/2006/relationships/image" Target="../media/image159.png"/><Relationship Id="rId9" Type="http://schemas.openxmlformats.org/officeDocument/2006/relationships/image" Target="../media/image163.png"/><Relationship Id="rId14" Type="http://schemas.openxmlformats.org/officeDocument/2006/relationships/customXml" Target="../ink/ink17.xml"/><Relationship Id="rId22" Type="http://schemas.openxmlformats.org/officeDocument/2006/relationships/customXml" Target="../ink/ink21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3.xml"/><Relationship Id="rId3" Type="http://schemas.openxmlformats.org/officeDocument/2006/relationships/image" Target="../media/image158.png"/><Relationship Id="rId7" Type="http://schemas.openxmlformats.org/officeDocument/2006/relationships/image" Target="../media/image172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2.xml"/><Relationship Id="rId5" Type="http://schemas.openxmlformats.org/officeDocument/2006/relationships/image" Target="../media/image171.png"/><Relationship Id="rId10" Type="http://schemas.openxmlformats.org/officeDocument/2006/relationships/image" Target="../media/image174.png"/><Relationship Id="rId4" Type="http://schemas.openxmlformats.org/officeDocument/2006/relationships/image" Target="../media/image159.png"/><Relationship Id="rId9" Type="http://schemas.openxmlformats.org/officeDocument/2006/relationships/image" Target="../media/image17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8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7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9.png"/><Relationship Id="rId4" Type="http://schemas.openxmlformats.org/officeDocument/2006/relationships/image" Target="../media/image178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3.png"/><Relationship Id="rId13" Type="http://schemas.openxmlformats.org/officeDocument/2006/relationships/customXml" Target="../ink/ink27.xml"/><Relationship Id="rId18" Type="http://schemas.openxmlformats.org/officeDocument/2006/relationships/customXml" Target="../ink/ink29.xml"/><Relationship Id="rId3" Type="http://schemas.openxmlformats.org/officeDocument/2006/relationships/image" Target="../media/image176.png"/><Relationship Id="rId21" Type="http://schemas.openxmlformats.org/officeDocument/2006/relationships/image" Target="../media/image190.png"/><Relationship Id="rId7" Type="http://schemas.openxmlformats.org/officeDocument/2006/relationships/image" Target="../media/image182.png"/><Relationship Id="rId12" Type="http://schemas.openxmlformats.org/officeDocument/2006/relationships/image" Target="../media/image185.png"/><Relationship Id="rId17" Type="http://schemas.openxmlformats.org/officeDocument/2006/relationships/image" Target="../media/image188.png"/><Relationship Id="rId25" Type="http://schemas.openxmlformats.org/officeDocument/2006/relationships/image" Target="../media/image192.png"/><Relationship Id="rId2" Type="http://schemas.openxmlformats.org/officeDocument/2006/relationships/notesSlide" Target="../notesSlides/notesSlide65.xml"/><Relationship Id="rId16" Type="http://schemas.openxmlformats.org/officeDocument/2006/relationships/customXml" Target="../ink/ink28.xml"/><Relationship Id="rId20" Type="http://schemas.openxmlformats.org/officeDocument/2006/relationships/customXml" Target="../ink/ink30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4.xml"/><Relationship Id="rId11" Type="http://schemas.openxmlformats.org/officeDocument/2006/relationships/customXml" Target="../ink/ink26.xml"/><Relationship Id="rId24" Type="http://schemas.openxmlformats.org/officeDocument/2006/relationships/customXml" Target="../ink/ink32.xml"/><Relationship Id="rId5" Type="http://schemas.openxmlformats.org/officeDocument/2006/relationships/image" Target="../media/image181.png"/><Relationship Id="rId15" Type="http://schemas.openxmlformats.org/officeDocument/2006/relationships/image" Target="../media/image187.png"/><Relationship Id="rId23" Type="http://schemas.openxmlformats.org/officeDocument/2006/relationships/image" Target="../media/image191.png"/><Relationship Id="rId10" Type="http://schemas.openxmlformats.org/officeDocument/2006/relationships/image" Target="../media/image184.png"/><Relationship Id="rId19" Type="http://schemas.openxmlformats.org/officeDocument/2006/relationships/image" Target="../media/image189.png"/><Relationship Id="rId4" Type="http://schemas.openxmlformats.org/officeDocument/2006/relationships/image" Target="../media/image180.png"/><Relationship Id="rId9" Type="http://schemas.openxmlformats.org/officeDocument/2006/relationships/customXml" Target="../ink/ink25.xml"/><Relationship Id="rId14" Type="http://schemas.openxmlformats.org/officeDocument/2006/relationships/image" Target="../media/image186.png"/><Relationship Id="rId22" Type="http://schemas.openxmlformats.org/officeDocument/2006/relationships/customXml" Target="../ink/ink31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customXml" Target="../ink/ink35.xml"/><Relationship Id="rId13" Type="http://schemas.openxmlformats.org/officeDocument/2006/relationships/image" Target="../media/image192.png"/><Relationship Id="rId3" Type="http://schemas.openxmlformats.org/officeDocument/2006/relationships/image" Target="../media/image176.png"/><Relationship Id="rId7" Type="http://schemas.openxmlformats.org/officeDocument/2006/relationships/image" Target="../media/image194.png"/><Relationship Id="rId12" Type="http://schemas.openxmlformats.org/officeDocument/2006/relationships/customXml" Target="../ink/ink37.xm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4.xml"/><Relationship Id="rId11" Type="http://schemas.openxmlformats.org/officeDocument/2006/relationships/image" Target="../media/image196.png"/><Relationship Id="rId5" Type="http://schemas.openxmlformats.org/officeDocument/2006/relationships/image" Target="../media/image193.png"/><Relationship Id="rId10" Type="http://schemas.openxmlformats.org/officeDocument/2006/relationships/customXml" Target="../ink/ink36.xml"/><Relationship Id="rId4" Type="http://schemas.openxmlformats.org/officeDocument/2006/relationships/customXml" Target="../ink/ink33.xml"/><Relationship Id="rId9" Type="http://schemas.openxmlformats.org/officeDocument/2006/relationships/image" Target="../media/image195.png"/><Relationship Id="rId14" Type="http://schemas.openxmlformats.org/officeDocument/2006/relationships/image" Target="../media/image197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8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xfrm>
            <a:off x="685800" y="2895600"/>
            <a:ext cx="7696200" cy="3505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r>
              <a:rPr lang="en-US"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EEL 3004 E</a:t>
            </a:r>
            <a:r>
              <a:rPr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LECTR</a:t>
            </a:r>
            <a:r>
              <a:rPr lang="en-US"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ICAL NETWORKS</a:t>
            </a:r>
            <a:br>
              <a:rPr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</a:br>
            <a:r>
              <a:rPr lang="en-US"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-</a:t>
            </a:r>
            <a:r>
              <a:rPr lang="en-US" sz="280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Lecture 16</a:t>
            </a:r>
            <a:r>
              <a:rPr sz="280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br>
              <a:rPr lang="en-US"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</a:br>
            <a:br>
              <a:rPr lang="en-US"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</a:br>
            <a:br>
              <a:rPr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</a:br>
            <a:r>
              <a:rPr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2800" dirty="0">
                <a:solidFill>
                  <a:srgbClr val="FF000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Step (Forced response) Response</a:t>
            </a:r>
            <a:endParaRPr dirty="0">
              <a:solidFill>
                <a:srgbClr val="FF0000"/>
              </a:solidFill>
              <a:effectLst>
                <a:outerShdw blurRad="12700" dist="25400" dir="2700000" rotWithShape="0">
                  <a:srgbClr val="DDDDDD"/>
                </a:outerShdw>
              </a:effectLst>
            </a:endParaRPr>
          </a:p>
          <a:p>
            <a:pPr lvl="0">
              <a:defRPr sz="1800"/>
            </a:pPr>
            <a:br>
              <a:rPr sz="1600" dirty="0">
                <a:effectLst>
                  <a:outerShdw blurRad="12700" dist="25400" dir="2700000" rotWithShape="0">
                    <a:srgbClr val="DDDDDD"/>
                  </a:outerShdw>
                </a:effectLst>
              </a:rPr>
            </a:br>
            <a:endParaRPr sz="1600" dirty="0">
              <a:effectLst>
                <a:outerShdw blurRad="12700" dist="25400" dir="2700000" rotWithShape="0">
                  <a:srgbClr val="DDDDDD"/>
                </a:outerShdw>
              </a:effectLst>
            </a:endParaRPr>
          </a:p>
        </p:txBody>
      </p:sp>
      <p:pic>
        <p:nvPicPr>
          <p:cNvPr id="34" name="image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2819400" y="685800"/>
            <a:ext cx="2857500" cy="17526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25912326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66"/>
          <p:cNvSpPr txBox="1">
            <a:spLocks noChangeArrowheads="1"/>
          </p:cNvSpPr>
          <p:nvPr/>
        </p:nvSpPr>
        <p:spPr bwMode="auto">
          <a:xfrm>
            <a:off x="623889" y="1403349"/>
            <a:ext cx="77485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The current through the capacitor is obtained as,</a:t>
            </a:r>
          </a:p>
        </p:txBody>
      </p:sp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2899036" y="520065"/>
            <a:ext cx="31983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</a:rPr>
              <a:t>Step Response of RC circuits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208" y="1900238"/>
            <a:ext cx="3806095" cy="162409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872E822-B454-184D-918E-0E4CE03B66BE}"/>
              </a:ext>
            </a:extLst>
          </p:cNvPr>
          <p:cNvSpPr/>
          <p:nvPr/>
        </p:nvSpPr>
        <p:spPr>
          <a:xfrm>
            <a:off x="419303" y="3884991"/>
            <a:ext cx="79531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We notice that the capacitor current just before the switch was closed, is zero.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The capacitor current just after the switch was closed is given by,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CAA1BF-FC2B-554D-B305-789980DBBF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09" y="4550553"/>
            <a:ext cx="1900653" cy="58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548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66"/>
          <p:cNvSpPr txBox="1">
            <a:spLocks noChangeArrowheads="1"/>
          </p:cNvSpPr>
          <p:nvPr/>
        </p:nvSpPr>
        <p:spPr bwMode="auto">
          <a:xfrm>
            <a:off x="623889" y="1334125"/>
            <a:ext cx="7845554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In general, we can write the following solution for any RC circuit,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/>
              <a:t>Where v(</a:t>
            </a:r>
            <a:r>
              <a:rPr lang="en-US" sz="1800" dirty="0">
                <a:latin typeface="Mathcad UniMath" panose="02000503020000020003" pitchFamily="50" charset="0"/>
              </a:rPr>
              <a:t>∞</a:t>
            </a:r>
            <a:r>
              <a:rPr lang="en-US" sz="1800" dirty="0"/>
              <a:t>) and v(0) are the final and initial voltage on the capacitor, respectively, at t = </a:t>
            </a:r>
            <a:r>
              <a:rPr lang="en-US" sz="1800" dirty="0">
                <a:latin typeface="Mathcad UniMath" panose="02000503020000020003" pitchFamily="50" charset="0"/>
              </a:rPr>
              <a:t>∞ </a:t>
            </a:r>
            <a:r>
              <a:rPr lang="en-US" sz="1800" dirty="0"/>
              <a:t>and t = 0,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/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/>
          </a:p>
        </p:txBody>
      </p:sp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2899036" y="520065"/>
            <a:ext cx="31983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</a:rPr>
              <a:t>Step Response of RC circuits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09" y="1764472"/>
            <a:ext cx="3660729" cy="478081"/>
          </a:xfrm>
          <a:prstGeom prst="rect">
            <a:avLst/>
          </a:prstGeom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A99BD0B-FFE8-1948-9B5F-5E885F724D85}"/>
              </a:ext>
            </a:extLst>
          </p:cNvPr>
          <p:cNvSpPr/>
          <p:nvPr/>
        </p:nvSpPr>
        <p:spPr>
          <a:xfrm>
            <a:off x="1309509" y="1764472"/>
            <a:ext cx="3882601" cy="600356"/>
          </a:xfrm>
          <a:prstGeom prst="roundRect">
            <a:avLst/>
          </a:prstGeom>
          <a:solidFill>
            <a:schemeClr val="accent1">
              <a:alpha val="25541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716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66"/>
          <p:cNvSpPr txBox="1">
            <a:spLocks noChangeArrowheads="1"/>
          </p:cNvSpPr>
          <p:nvPr/>
        </p:nvSpPr>
        <p:spPr bwMode="auto">
          <a:xfrm>
            <a:off x="623889" y="1403349"/>
            <a:ext cx="7748586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We notice that the capacitor current just before the switch was closed, is zero.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The capacitor current just after the switch was closed is given by,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/>
          </a:p>
        </p:txBody>
      </p:sp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2899036" y="520065"/>
            <a:ext cx="31983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</a:rPr>
              <a:t>Step Response of RC circuits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09" y="2436003"/>
            <a:ext cx="1900653" cy="585818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504" y="3343275"/>
            <a:ext cx="5407355" cy="314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492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"/>
          <p:cNvSpPr>
            <a:spLocks noChangeArrowheads="1"/>
          </p:cNvSpPr>
          <p:nvPr/>
        </p:nvSpPr>
        <p:spPr bwMode="auto">
          <a:xfrm>
            <a:off x="495300" y="522288"/>
            <a:ext cx="9814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Example</a:t>
            </a:r>
          </a:p>
        </p:txBody>
      </p:sp>
      <p:sp>
        <p:nvSpPr>
          <p:cNvPr id="15362" name="Rectangle 67"/>
          <p:cNvSpPr>
            <a:spLocks noChangeArrowheads="1"/>
          </p:cNvSpPr>
          <p:nvPr/>
        </p:nvSpPr>
        <p:spPr bwMode="auto">
          <a:xfrm>
            <a:off x="495300" y="938213"/>
            <a:ext cx="81915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In the circuit, at t = 0 the switch is closed. It is desired to derive an expression for the voltage </a:t>
            </a:r>
            <a:r>
              <a:rPr lang="en-US" dirty="0" err="1">
                <a:solidFill>
                  <a:srgbClr val="0000FF"/>
                </a:solidFill>
              </a:rPr>
              <a:t>v</a:t>
            </a:r>
            <a:r>
              <a:rPr lang="en-US" baseline="-25000" dirty="0" err="1">
                <a:solidFill>
                  <a:srgbClr val="0000FF"/>
                </a:solidFill>
              </a:rPr>
              <a:t>C</a:t>
            </a:r>
            <a:r>
              <a:rPr lang="en-US" dirty="0">
                <a:solidFill>
                  <a:srgbClr val="0000FF"/>
                </a:solidFill>
              </a:rPr>
              <a:t>(t) for t &gt; 0. Assume </a:t>
            </a:r>
          </a:p>
        </p:txBody>
      </p:sp>
      <p:graphicFrame>
        <p:nvGraphicFramePr>
          <p:cNvPr id="120" name="Table 1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8153561"/>
              </p:ext>
            </p:extLst>
          </p:nvPr>
        </p:nvGraphicFramePr>
        <p:xfrm>
          <a:off x="2888552" y="4174907"/>
          <a:ext cx="3404991" cy="2346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49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49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49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Default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V</a:t>
                      </a:r>
                      <a:r>
                        <a:rPr lang="en-US" sz="1600" baseline="-25000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I</a:t>
                      </a:r>
                      <a:r>
                        <a:rPr lang="en-US" sz="1600" baseline="-25000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k</a:t>
                      </a:r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k</a:t>
                      </a:r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k</a:t>
                      </a:r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C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sym typeface="Symbol" panose="05050102010706020507" pitchFamily="18" charset="2"/>
                        </a:rPr>
                        <a:t></a:t>
                      </a:r>
                      <a:r>
                        <a:rPr lang="en-US" sz="1600" dirty="0">
                          <a:latin typeface="Calibri" panose="020F0502020204030204" pitchFamily="34" charset="0"/>
                        </a:rPr>
                        <a:t>F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760" y="1584544"/>
            <a:ext cx="4822576" cy="2311908"/>
          </a:xfrm>
          <a:prstGeom prst="rect">
            <a:avLst/>
          </a:prstGeom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1C7FC1E8-4A88-3D43-9F87-9EBE3E52D3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2459611"/>
              </p:ext>
            </p:extLst>
          </p:nvPr>
        </p:nvGraphicFramePr>
        <p:xfrm>
          <a:off x="3473685" y="1239024"/>
          <a:ext cx="1576387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871" name="Equation" r:id="rId5" imgW="965160" imgH="241200" progId="Equation.3">
                  <p:embed/>
                </p:oleObj>
              </mc:Choice>
              <mc:Fallback>
                <p:oleObj name="Equation" r:id="rId5" imgW="965160" imgH="241200" progId="Equation.3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3685" y="1239024"/>
                        <a:ext cx="1576387" cy="3921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4583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014" y="832342"/>
            <a:ext cx="4352925" cy="20097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8479" y="832342"/>
            <a:ext cx="811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For t &gt; 0</a:t>
            </a:r>
            <a:r>
              <a:rPr lang="en-US" dirty="0"/>
              <a:t>,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8479" y="1456809"/>
            <a:ext cx="3566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Applying KCL to the top node yields,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8479" y="2699462"/>
            <a:ext cx="3452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 can also be seen that,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14" y="1950405"/>
            <a:ext cx="2932137" cy="5994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14" y="3068794"/>
            <a:ext cx="2162861" cy="66549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48477" y="3809698"/>
            <a:ext cx="3452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Combining both equations yields,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14" y="4219345"/>
            <a:ext cx="4878125" cy="65772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48479" y="5053875"/>
            <a:ext cx="3566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Rearranging terms yields,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13" y="5468444"/>
            <a:ext cx="4753783" cy="82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0585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48479" y="2254750"/>
            <a:ext cx="3566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Using substitution,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79" y="1276549"/>
            <a:ext cx="5381530" cy="88086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79" y="2729943"/>
            <a:ext cx="2200391" cy="96109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79" y="3925482"/>
            <a:ext cx="6025015" cy="134660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48479" y="832342"/>
            <a:ext cx="3566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Integrating both sides,</a:t>
            </a:r>
          </a:p>
        </p:txBody>
      </p:sp>
    </p:spTree>
    <p:extLst>
      <p:ext uri="{BB962C8B-B14F-4D97-AF65-F5344CB8AC3E}">
        <p14:creationId xmlns:p14="http://schemas.microsoft.com/office/powerpoint/2010/main" val="6502269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48479" y="832341"/>
            <a:ext cx="5154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Raising both sides of the equation to the power of </a:t>
            </a:r>
            <a:r>
              <a:rPr lang="en-US" i="1" dirty="0"/>
              <a:t>e</a:t>
            </a:r>
            <a:r>
              <a:rPr lang="en-US" dirty="0"/>
              <a:t>,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8479" y="2943108"/>
            <a:ext cx="3452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Evaluating the equation at t = 0,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8479" y="4212790"/>
            <a:ext cx="3566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Which yields,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14" y="1269376"/>
            <a:ext cx="5016798" cy="14374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14" y="3375408"/>
            <a:ext cx="2672718" cy="59534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14" y="4616288"/>
            <a:ext cx="2087915" cy="87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0185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48479" y="832341"/>
            <a:ext cx="5154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Hence the final solution is given by,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8479" y="2457333"/>
            <a:ext cx="3452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Where,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80" y="1300826"/>
            <a:ext cx="4358658" cy="77156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48478" y="4152283"/>
            <a:ext cx="3452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And,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80" y="2827532"/>
            <a:ext cx="2769991" cy="10010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80" y="4522482"/>
            <a:ext cx="2317468" cy="1001036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E624B11-961C-5E4A-8517-9D2668445315}"/>
              </a:ext>
            </a:extLst>
          </p:cNvPr>
          <p:cNvSpPr/>
          <p:nvPr/>
        </p:nvSpPr>
        <p:spPr>
          <a:xfrm>
            <a:off x="689399" y="1131715"/>
            <a:ext cx="3882601" cy="600356"/>
          </a:xfrm>
          <a:prstGeom prst="roundRect">
            <a:avLst/>
          </a:prstGeom>
          <a:solidFill>
            <a:schemeClr val="accent1">
              <a:alpha val="25541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1006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"/>
          <p:cNvSpPr>
            <a:spLocks noChangeArrowheads="1"/>
          </p:cNvSpPr>
          <p:nvPr/>
        </p:nvSpPr>
        <p:spPr bwMode="auto">
          <a:xfrm>
            <a:off x="495300" y="522288"/>
            <a:ext cx="9814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Example</a:t>
            </a:r>
          </a:p>
        </p:txBody>
      </p:sp>
      <p:sp>
        <p:nvSpPr>
          <p:cNvPr id="15362" name="Rectangle 67"/>
          <p:cNvSpPr>
            <a:spLocks noChangeArrowheads="1"/>
          </p:cNvSpPr>
          <p:nvPr/>
        </p:nvSpPr>
        <p:spPr bwMode="auto">
          <a:xfrm>
            <a:off x="495300" y="938213"/>
            <a:ext cx="81915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In the circuit, at t = 0 the switch is closed. It is desired to derive an expression for the voltage </a:t>
            </a:r>
            <a:r>
              <a:rPr lang="en-US" dirty="0" err="1">
                <a:solidFill>
                  <a:srgbClr val="0000FF"/>
                </a:solidFill>
              </a:rPr>
              <a:t>v</a:t>
            </a:r>
            <a:r>
              <a:rPr lang="en-US" baseline="-25000" dirty="0" err="1">
                <a:solidFill>
                  <a:srgbClr val="0000FF"/>
                </a:solidFill>
              </a:rPr>
              <a:t>C</a:t>
            </a:r>
            <a:r>
              <a:rPr lang="en-US" dirty="0">
                <a:solidFill>
                  <a:srgbClr val="0000FF"/>
                </a:solidFill>
              </a:rPr>
              <a:t>(t) for t &gt; 0.</a:t>
            </a:r>
          </a:p>
        </p:txBody>
      </p:sp>
      <p:graphicFrame>
        <p:nvGraphicFramePr>
          <p:cNvPr id="120" name="Table 1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522904"/>
              </p:ext>
            </p:extLst>
          </p:nvPr>
        </p:nvGraphicFramePr>
        <p:xfrm>
          <a:off x="2888552" y="4332070"/>
          <a:ext cx="3404991" cy="201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49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49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49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Default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V</a:t>
                      </a:r>
                      <a:r>
                        <a:rPr lang="en-US" sz="1600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V</a:t>
                      </a:r>
                      <a:r>
                        <a:rPr lang="en-US" sz="1600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k</a:t>
                      </a:r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k</a:t>
                      </a:r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C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sym typeface="Symbol" panose="05050102010706020507" pitchFamily="18" charset="2"/>
                        </a:rPr>
                        <a:t></a:t>
                      </a:r>
                      <a:r>
                        <a:rPr lang="en-US" sz="1600" dirty="0">
                          <a:latin typeface="Calibri" panose="020F0502020204030204" pitchFamily="34" charset="0"/>
                        </a:rPr>
                        <a:t>F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390" y="1584544"/>
            <a:ext cx="4405313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4206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48479" y="832342"/>
            <a:ext cx="8112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t &lt; 0 the switch has been open for a long time, allowing the capacitor to act like an open circuit,</a:t>
            </a: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682" y="1478673"/>
            <a:ext cx="2867343" cy="27473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026" y="1681130"/>
            <a:ext cx="1766682" cy="6763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8479" y="2559895"/>
            <a:ext cx="4395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Since the voltage across the capacitor doesn’t change instantaneously,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026" y="3408683"/>
            <a:ext cx="2350065" cy="31434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31829" y="2034788"/>
            <a:ext cx="781425" cy="357890"/>
          </a:xfrm>
          <a:prstGeom prst="rect">
            <a:avLst/>
          </a:prstGeom>
          <a:noFill/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456870" y="2631335"/>
            <a:ext cx="687003" cy="687003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304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xfrm>
            <a:off x="609600" y="-1"/>
            <a:ext cx="7772400" cy="114300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800">
                <a:latin typeface="Times New Roman Bold"/>
                <a:ea typeface="Times New Roman Bold"/>
                <a:cs typeface="Times New Roman Bold"/>
                <a:sym typeface="Times New Roman Bold"/>
              </a:defRPr>
            </a:lvl1pPr>
          </a:lstStyle>
          <a:p>
            <a:pPr lvl="0">
              <a:defRPr sz="1800"/>
            </a:pPr>
            <a:r>
              <a:rPr lang="en-US" sz="3200" b="1" dirty="0"/>
              <a:t>Lecture Objectives</a:t>
            </a:r>
            <a:endParaRPr sz="3200" b="1" dirty="0"/>
          </a:p>
        </p:txBody>
      </p:sp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xfrm>
            <a:off x="965200" y="1041400"/>
            <a:ext cx="7207250" cy="4114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 algn="l">
              <a:buSzTx/>
              <a:buNone/>
            </a:pPr>
            <a:endParaRPr sz="1400" i="1" dirty="0"/>
          </a:p>
          <a:p>
            <a:pPr marL="0" lvl="0" indent="0" algn="l">
              <a:buNone/>
            </a:pPr>
            <a:r>
              <a:rPr lang="en-US" sz="20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The lecture today will focus on:</a:t>
            </a:r>
          </a:p>
          <a:p>
            <a:pPr lvl="0" algn="l"/>
            <a:endParaRPr lang="en-US" sz="2000" dirty="0"/>
          </a:p>
          <a:p>
            <a:pPr marL="342900" lvl="0" indent="-342900" algn="l">
              <a:buFont typeface="Wingdings" charset="2"/>
              <a:buChar char="Ø"/>
            </a:pPr>
            <a:r>
              <a:rPr lang="en-US" sz="2000" dirty="0">
                <a:solidFill>
                  <a:srgbClr val="FF0000"/>
                </a:solidFill>
              </a:rPr>
              <a:t>Step response </a:t>
            </a:r>
            <a:r>
              <a:rPr lang="en-US" sz="2000" dirty="0"/>
              <a:t>of RC circuits, for solving capacitor voltage and current.</a:t>
            </a:r>
          </a:p>
          <a:p>
            <a:pPr marL="342900" lvl="0" indent="-342900" algn="l">
              <a:buFont typeface="Wingdings" charset="2"/>
              <a:buChar char="Ø"/>
            </a:pPr>
            <a:endParaRPr lang="en-US" sz="2000" dirty="0"/>
          </a:p>
          <a:p>
            <a:pPr marL="342900" lvl="0" indent="-342900" algn="l">
              <a:buFont typeface="Wingdings" charset="2"/>
              <a:buChar char="Ø"/>
            </a:pPr>
            <a:r>
              <a:rPr lang="en-US" sz="2000" dirty="0"/>
              <a:t>Examples with dependent and independent sources</a:t>
            </a:r>
          </a:p>
        </p:txBody>
      </p:sp>
    </p:spTree>
    <p:extLst>
      <p:ext uri="{BB962C8B-B14F-4D97-AF65-F5344CB8AC3E}">
        <p14:creationId xmlns:p14="http://schemas.microsoft.com/office/powerpoint/2010/main" val="141397118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48479" y="832342"/>
            <a:ext cx="811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t &gt; 0,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8479" y="1456809"/>
            <a:ext cx="41225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Using the source transformation method, by transforming both voltage sources to current sources,</a:t>
            </a:r>
          </a:p>
        </p:txBody>
      </p:sp>
      <p:pic>
        <p:nvPicPr>
          <p:cNvPr id="13" name="Picture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025" y="832342"/>
            <a:ext cx="3989914" cy="22364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C08419D-39B4-C047-97E8-382CC2F9B097}"/>
              </a:ext>
            </a:extLst>
          </p:cNvPr>
          <p:cNvSpPr txBox="1"/>
          <p:nvPr/>
        </p:nvSpPr>
        <p:spPr>
          <a:xfrm>
            <a:off x="582163" y="3595098"/>
            <a:ext cx="4122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circuit can now be simplified as follows,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DB0C17-5849-E147-9E95-642D0738712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222" y="3819379"/>
            <a:ext cx="4671519" cy="202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02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48479" y="832342"/>
            <a:ext cx="811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t &gt; 0,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8479" y="1456809"/>
            <a:ext cx="4122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Where I</a:t>
            </a:r>
            <a:r>
              <a:rPr lang="en-US" baseline="-25000" dirty="0"/>
              <a:t>N</a:t>
            </a:r>
            <a:r>
              <a:rPr lang="en-US" dirty="0"/>
              <a:t> is given by,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8479" y="3189355"/>
            <a:ext cx="3566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And the Thevenin resistance by,</a:t>
            </a:r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068" y="1056878"/>
            <a:ext cx="2943871" cy="199762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13" y="1871378"/>
            <a:ext cx="1529031" cy="10335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13" y="3664036"/>
            <a:ext cx="1624088" cy="139412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610920" y="4728668"/>
            <a:ext cx="945524" cy="357890"/>
          </a:xfrm>
          <a:prstGeom prst="rect">
            <a:avLst/>
          </a:prstGeom>
          <a:noFill/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935630" y="1712189"/>
            <a:ext cx="687003" cy="687003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099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48479" y="832342"/>
            <a:ext cx="811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t &gt; 0,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8479" y="1456809"/>
            <a:ext cx="4122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Therefore the time constant is given by,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8479" y="2869839"/>
            <a:ext cx="466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 t </a:t>
            </a:r>
            <a:r>
              <a:rPr lang="en-US" dirty="0">
                <a:sym typeface="Symbol" panose="05050102010706020507" pitchFamily="18" charset="2"/>
              </a:rPr>
              <a:t> </a:t>
            </a:r>
            <a:r>
              <a:rPr lang="en-US" dirty="0">
                <a:latin typeface="Mathcad UniMath" panose="02000503020000020003" pitchFamily="50" charset="0"/>
                <a:sym typeface="Symbol" panose="05050102010706020507" pitchFamily="18" charset="2"/>
              </a:rPr>
              <a:t>∞</a:t>
            </a:r>
            <a:r>
              <a:rPr lang="en-US" dirty="0"/>
              <a:t>, the capacitor acts as an open circuit,</a:t>
            </a:r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068" y="1056878"/>
            <a:ext cx="2943871" cy="19976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13" y="1826141"/>
            <a:ext cx="1632695" cy="7239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13" y="3239171"/>
            <a:ext cx="1875949" cy="7715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8478" y="4380063"/>
            <a:ext cx="7523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general solution for the forced response of </a:t>
            </a:r>
            <a:r>
              <a:rPr lang="en-US" dirty="0" err="1"/>
              <a:t>v</a:t>
            </a:r>
            <a:r>
              <a:rPr lang="en-US" baseline="-25000" dirty="0" err="1"/>
              <a:t>C</a:t>
            </a:r>
            <a:r>
              <a:rPr lang="en-US" dirty="0"/>
              <a:t>(t) is given by,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13" y="4776990"/>
            <a:ext cx="5636141" cy="85799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767865" y="5234563"/>
            <a:ext cx="4779123" cy="357890"/>
          </a:xfrm>
          <a:prstGeom prst="rect">
            <a:avLst/>
          </a:prstGeom>
          <a:noFill/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6172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460" name="TextBox 66"/>
              <p:cNvSpPr txBox="1">
                <a:spLocks noChangeArrowheads="1"/>
              </p:cNvSpPr>
              <p:nvPr/>
            </p:nvSpPr>
            <p:spPr bwMode="auto">
              <a:xfrm>
                <a:off x="623889" y="1403349"/>
                <a:ext cx="7748586" cy="923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halkboard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9pPr>
              </a:lstStyle>
              <a:p>
                <a:pPr marL="285750" lvl="0" indent="-28575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1800" dirty="0"/>
                  <a:t>In the circuit, at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1800" dirty="0"/>
                  <a:t>t = 0, the switch is</a:t>
                </a:r>
                <a:r>
                  <a:rPr lang="en-US" sz="1800" dirty="0"/>
                  <a:t> closed.</a:t>
                </a:r>
              </a:p>
              <a:p>
                <a:pPr marL="285750" lvl="0" indent="-28575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1800" dirty="0"/>
                  <a:t>Assume that the initial current passing through the inductor at t = 0</a:t>
                </a:r>
                <a:r>
                  <a:rPr lang="en-US" sz="1800" baseline="30000" dirty="0"/>
                  <a:t>-</a:t>
                </a:r>
                <a:r>
                  <a:rPr lang="en-US" sz="1800" dirty="0"/>
                  <a:t> is denoted by </a:t>
                </a:r>
                <a:r>
                  <a:rPr lang="en-US" sz="1800" dirty="0" err="1"/>
                  <a:t>i</a:t>
                </a:r>
                <a:r>
                  <a:rPr lang="en-US" sz="1800" baseline="-25000" dirty="0" err="1"/>
                  <a:t>L</a:t>
                </a:r>
                <a:r>
                  <a:rPr lang="en-US" sz="1800" dirty="0"/>
                  <a:t>(0</a:t>
                </a:r>
                <a:r>
                  <a:rPr lang="en-US" sz="1800" baseline="30000" dirty="0"/>
                  <a:t>-</a:t>
                </a:r>
                <a:r>
                  <a:rPr lang="en-US" sz="1800" dirty="0"/>
                  <a:t>).</a:t>
                </a:r>
                <a:endParaRPr lang="en-US" altLang="en-US" sz="1800" dirty="0"/>
              </a:p>
            </p:txBody>
          </p:sp>
        </mc:Choice>
        <mc:Fallback xmlns="">
          <p:sp>
            <p:nvSpPr>
              <p:cNvPr id="19460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889" y="1403349"/>
                <a:ext cx="7748586" cy="923330"/>
              </a:xfrm>
              <a:prstGeom prst="rect">
                <a:avLst/>
              </a:prstGeom>
              <a:blipFill rotWithShape="0">
                <a:blip r:embed="rId3"/>
                <a:stretch>
                  <a:fillRect l="-472" t="-3289" b="-9211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2922568" y="520065"/>
            <a:ext cx="31512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</a:rPr>
              <a:t>Step Response of RL circuits</a:t>
            </a:r>
          </a:p>
        </p:txBody>
      </p:sp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839" y="3771898"/>
            <a:ext cx="4062636" cy="250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2741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66"/>
          <p:cNvSpPr txBox="1">
            <a:spLocks noChangeArrowheads="1"/>
          </p:cNvSpPr>
          <p:nvPr/>
        </p:nvSpPr>
        <p:spPr bwMode="auto">
          <a:xfrm>
            <a:off x="623889" y="1403349"/>
            <a:ext cx="7748586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Applying KVL around the loop,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1800" dirty="0"/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1800" dirty="0"/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800" dirty="0"/>
              <a:t>Substitute for </a:t>
            </a:r>
            <a:r>
              <a:rPr lang="en-US" altLang="en-US" sz="1800" dirty="0" err="1"/>
              <a:t>v</a:t>
            </a:r>
            <a:r>
              <a:rPr lang="en-US" altLang="en-US" sz="1800" baseline="-25000" dirty="0" err="1"/>
              <a:t>L</a:t>
            </a:r>
            <a:r>
              <a:rPr lang="en-US" altLang="en-US" sz="1800" dirty="0"/>
              <a:t> in terms of </a:t>
            </a:r>
            <a:r>
              <a:rPr lang="en-US" altLang="en-US" sz="1800" dirty="0" err="1"/>
              <a:t>i</a:t>
            </a:r>
            <a:r>
              <a:rPr lang="en-US" altLang="en-US" sz="1800" baseline="-25000" dirty="0" err="1"/>
              <a:t>L</a:t>
            </a:r>
            <a:r>
              <a:rPr lang="en-US" altLang="en-US" sz="1800" dirty="0"/>
              <a:t> yields,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1800" dirty="0"/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1800" dirty="0"/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1800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/>
              <a:t>Since the current passing through the inductor cannot change instantaneously,</a:t>
            </a:r>
            <a:endParaRPr lang="en-US" altLang="en-US" sz="1800" dirty="0"/>
          </a:p>
        </p:txBody>
      </p:sp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2922568" y="520065"/>
            <a:ext cx="31512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</a:rPr>
              <a:t>Step Response of RL circuits</a:t>
            </a: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839" y="3771898"/>
            <a:ext cx="4062636" cy="25050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620" y="1789161"/>
            <a:ext cx="1380885" cy="2929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620" y="2613518"/>
            <a:ext cx="1499578" cy="5429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620" y="3988672"/>
            <a:ext cx="2585288" cy="37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2424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66"/>
          <p:cNvSpPr txBox="1">
            <a:spLocks noChangeArrowheads="1"/>
          </p:cNvSpPr>
          <p:nvPr/>
        </p:nvSpPr>
        <p:spPr bwMode="auto">
          <a:xfrm>
            <a:off x="623889" y="1403349"/>
            <a:ext cx="7748586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The solution will be the same as in the case of the natural RL response circuit, except for an additional constant term K</a:t>
            </a:r>
            <a:r>
              <a:rPr lang="en-US" sz="1800" baseline="-25000" dirty="0"/>
              <a:t>1</a:t>
            </a:r>
            <a:r>
              <a:rPr lang="en-US" sz="1800" dirty="0"/>
              <a:t>,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/>
              <a:t>In which K</a:t>
            </a:r>
            <a:r>
              <a:rPr lang="en-US" altLang="en-US" sz="1800" baseline="-25000" dirty="0"/>
              <a:t>1</a:t>
            </a:r>
            <a:r>
              <a:rPr lang="en-US" altLang="en-US" sz="1800" dirty="0"/>
              <a:t>, K</a:t>
            </a:r>
            <a:r>
              <a:rPr lang="en-US" altLang="en-US" sz="1800" baseline="-25000" dirty="0"/>
              <a:t>2</a:t>
            </a:r>
            <a:r>
              <a:rPr lang="en-US" altLang="en-US" sz="1800" dirty="0"/>
              <a:t> and s are constants to be found,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/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we arrive at the characteristic equation,</a:t>
            </a:r>
          </a:p>
        </p:txBody>
      </p:sp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2922568" y="520065"/>
            <a:ext cx="31512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</a:rPr>
              <a:t>Step Response of RL circuits</a:t>
            </a: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839" y="3771898"/>
            <a:ext cx="4062636" cy="25050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000" y="2104290"/>
            <a:ext cx="2007389" cy="3524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000" y="3439417"/>
            <a:ext cx="3544540" cy="40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9629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66"/>
          <p:cNvSpPr txBox="1">
            <a:spLocks noChangeArrowheads="1"/>
          </p:cNvSpPr>
          <p:nvPr/>
        </p:nvSpPr>
        <p:spPr bwMode="auto">
          <a:xfrm>
            <a:off x="623889" y="1403349"/>
            <a:ext cx="7748586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Rewriting the equation yields,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/>
              <a:t>For equality, the coefficient of </a:t>
            </a:r>
            <a:r>
              <a:rPr lang="en-US" sz="1800" i="1" dirty="0" err="1"/>
              <a:t>e</a:t>
            </a:r>
            <a:r>
              <a:rPr lang="en-US" sz="1800" i="1" baseline="30000" dirty="0" err="1"/>
              <a:t>st</a:t>
            </a:r>
            <a:r>
              <a:rPr lang="en-US" sz="1800" i="1" dirty="0"/>
              <a:t> </a:t>
            </a:r>
            <a:r>
              <a:rPr lang="en-US" sz="1800" dirty="0"/>
              <a:t>must be zero,</a:t>
            </a:r>
            <a:endParaRPr lang="en-US" altLang="en-US" sz="1800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/>
              <a:t>From the equation we also get,</a:t>
            </a:r>
          </a:p>
        </p:txBody>
      </p:sp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2922568" y="520065"/>
            <a:ext cx="31512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</a:rPr>
              <a:t>Step Response of RL circuits</a:t>
            </a: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839" y="3771898"/>
            <a:ext cx="4062636" cy="25050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4" y="1770542"/>
            <a:ext cx="2429866" cy="5810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4" y="2879608"/>
            <a:ext cx="871577" cy="5810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401" y="3988672"/>
            <a:ext cx="859902" cy="57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5559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66"/>
          <p:cNvSpPr txBox="1">
            <a:spLocks noChangeArrowheads="1"/>
          </p:cNvSpPr>
          <p:nvPr/>
        </p:nvSpPr>
        <p:spPr bwMode="auto">
          <a:xfrm>
            <a:off x="623889" y="1403349"/>
            <a:ext cx="7748586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Substituting these values yields,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1800" dirty="0"/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1800" dirty="0"/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1800" dirty="0"/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Using the initial current condition through the inductor,</a:t>
            </a:r>
            <a:endParaRPr lang="en-US" altLang="en-US" sz="1800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/>
              <a:t>Which yields,</a:t>
            </a:r>
          </a:p>
        </p:txBody>
      </p:sp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2922568" y="520065"/>
            <a:ext cx="31512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</a:rPr>
              <a:t>Step Response of RL circuits</a:t>
            </a: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839" y="3771898"/>
            <a:ext cx="4062636" cy="25050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401" y="1784604"/>
            <a:ext cx="1984077" cy="5810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401" y="2930423"/>
            <a:ext cx="3710161" cy="5858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401" y="4031295"/>
            <a:ext cx="1607167" cy="58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4348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66"/>
          <p:cNvSpPr txBox="1">
            <a:spLocks noChangeArrowheads="1"/>
          </p:cNvSpPr>
          <p:nvPr/>
        </p:nvSpPr>
        <p:spPr bwMode="auto">
          <a:xfrm>
            <a:off x="623889" y="1403349"/>
            <a:ext cx="7748586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Substituting we get the solution,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1800" dirty="0"/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1800" dirty="0"/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1800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/>
              <a:t>Where,</a:t>
            </a:r>
          </a:p>
        </p:txBody>
      </p:sp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2922568" y="520065"/>
            <a:ext cx="31512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</a:rPr>
              <a:t>Step Response of RL circuits</a:t>
            </a: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839" y="3771898"/>
            <a:ext cx="4062636" cy="25050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401" y="1838600"/>
            <a:ext cx="2943022" cy="5858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401" y="3157675"/>
            <a:ext cx="638976" cy="58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2883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66"/>
          <p:cNvSpPr txBox="1">
            <a:spLocks noChangeArrowheads="1"/>
          </p:cNvSpPr>
          <p:nvPr/>
        </p:nvSpPr>
        <p:spPr bwMode="auto">
          <a:xfrm>
            <a:off x="623889" y="1403349"/>
            <a:ext cx="7748586" cy="175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As before in the natural response, the second term on the right is called the transient response, which will eventually decay to zero as t </a:t>
            </a:r>
            <a:r>
              <a:rPr lang="en-US" sz="1800" dirty="0">
                <a:sym typeface="Symbol" panose="05050102010706020507" pitchFamily="18" charset="2"/>
              </a:rPr>
              <a:t> </a:t>
            </a:r>
            <a:r>
              <a:rPr lang="en-US" sz="1800" dirty="0">
                <a:latin typeface="Mathcad UniMath" panose="02000503020000020003" pitchFamily="50" charset="0"/>
                <a:sym typeface="Symbol" panose="05050102010706020507" pitchFamily="18" charset="2"/>
              </a:rPr>
              <a:t>∞.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800" dirty="0"/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The first term on the right is the steady state response or forced response, which remains after the transient has decayed.</a:t>
            </a:r>
            <a:endParaRPr lang="en-US" altLang="en-US" sz="1800" dirty="0"/>
          </a:p>
        </p:txBody>
      </p:sp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2922568" y="520065"/>
            <a:ext cx="31512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</a:rPr>
              <a:t>Step Response of RL circuits</a:t>
            </a: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839" y="3771898"/>
            <a:ext cx="4062636" cy="25050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484" y="3516186"/>
            <a:ext cx="2569291" cy="51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410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460" name="TextBox 66"/>
              <p:cNvSpPr txBox="1">
                <a:spLocks noChangeArrowheads="1"/>
              </p:cNvSpPr>
              <p:nvPr/>
            </p:nvSpPr>
            <p:spPr bwMode="auto">
              <a:xfrm>
                <a:off x="623889" y="1403349"/>
                <a:ext cx="7748586" cy="1200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halkboard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9pPr>
              </a:lstStyle>
              <a:p>
                <a:pPr marL="285750" lvl="0" indent="-28575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1800" dirty="0"/>
                  <a:t>In the circuit, a constant voltage source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1800" dirty="0"/>
                  <a:t>V</a:t>
                </a:r>
                <a:r>
                  <a:rPr lang="en-US" altLang="en-US" sz="1800" baseline="-25000" dirty="0"/>
                  <a:t>S</a:t>
                </a:r>
                <a:r>
                  <a:rPr lang="en-US" altLang="en-US" sz="1800" dirty="0"/>
                  <a:t> </a:t>
                </a:r>
                <a:r>
                  <a:rPr lang="en-US" sz="1800" dirty="0"/>
                  <a:t>is connected to the RC circuit at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1800" dirty="0"/>
                  <a:t>t = 0, </a:t>
                </a:r>
                <a:r>
                  <a:rPr lang="en-US" sz="1800" dirty="0"/>
                  <a:t>by closing the switch.</a:t>
                </a:r>
              </a:p>
              <a:p>
                <a:pPr marL="285750" lvl="0" indent="-28575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1800" dirty="0"/>
                  <a:t>Assume that the initial voltage on the capacitor at t = 0</a:t>
                </a:r>
                <a:r>
                  <a:rPr lang="en-US" sz="1800" baseline="30000" dirty="0"/>
                  <a:t>-</a:t>
                </a:r>
                <a:r>
                  <a:rPr lang="en-US" sz="1800" dirty="0"/>
                  <a:t> is denoted by </a:t>
                </a:r>
                <a:r>
                  <a:rPr lang="en-US" sz="1800" dirty="0" err="1"/>
                  <a:t>v</a:t>
                </a:r>
                <a:r>
                  <a:rPr lang="en-US" sz="1800" baseline="-25000" dirty="0" err="1"/>
                  <a:t>C</a:t>
                </a:r>
                <a:r>
                  <a:rPr lang="en-US" sz="1800" dirty="0"/>
                  <a:t>(0</a:t>
                </a:r>
                <a:r>
                  <a:rPr lang="en-US" sz="1800" baseline="30000" dirty="0"/>
                  <a:t>-</a:t>
                </a:r>
                <a:r>
                  <a:rPr lang="en-US" sz="1800" dirty="0"/>
                  <a:t>).</a:t>
                </a:r>
                <a:endParaRPr lang="en-US" altLang="en-US" sz="1800" dirty="0"/>
              </a:p>
            </p:txBody>
          </p:sp>
        </mc:Choice>
        <mc:Fallback xmlns="">
          <p:sp>
            <p:nvSpPr>
              <p:cNvPr id="19460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889" y="1403349"/>
                <a:ext cx="7748586" cy="1200329"/>
              </a:xfrm>
              <a:prstGeom prst="rect">
                <a:avLst/>
              </a:prstGeom>
              <a:blipFill>
                <a:blip r:embed="rId3"/>
                <a:stretch>
                  <a:fillRect l="-327" t="-2105" b="-842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2899036" y="520065"/>
            <a:ext cx="31983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u="sng" dirty="0">
                <a:solidFill>
                  <a:srgbClr val="0000FF"/>
                </a:solidFill>
              </a:rPr>
              <a:t>Step Response </a:t>
            </a:r>
            <a:r>
              <a:rPr lang="en-US" sz="1800" dirty="0">
                <a:solidFill>
                  <a:srgbClr val="FF0000"/>
                </a:solidFill>
              </a:rPr>
              <a:t>of RC circuits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108477" y="3470535"/>
            <a:ext cx="4925993" cy="3130866"/>
            <a:chOff x="-236260" y="2008480"/>
            <a:chExt cx="6003929" cy="3130866"/>
          </a:xfrm>
        </p:grpSpPr>
        <p:grpSp>
          <p:nvGrpSpPr>
            <p:cNvPr id="7" name="Group 6"/>
            <p:cNvGrpSpPr/>
            <p:nvPr/>
          </p:nvGrpSpPr>
          <p:grpSpPr>
            <a:xfrm>
              <a:off x="1797945" y="2251127"/>
              <a:ext cx="3969724" cy="2888219"/>
              <a:chOff x="623889" y="3867320"/>
              <a:chExt cx="2969492" cy="1976951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1168931" y="3867320"/>
                <a:ext cx="2424450" cy="197695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R’s and C’s</a:t>
                </a:r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623889" y="4228078"/>
                <a:ext cx="54504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623889" y="5635914"/>
                <a:ext cx="54504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8" name="Picture 7" descr="Screen Shot 2016-03-16 at 10.06.46 A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6260" y="2008480"/>
              <a:ext cx="2456488" cy="3130866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623889" y="3210245"/>
            <a:ext cx="3136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After certain action (switching):</a:t>
            </a:r>
          </a:p>
        </p:txBody>
      </p:sp>
      <p:sp>
        <p:nvSpPr>
          <p:cNvPr id="3" name="Rectangle 2"/>
          <p:cNvSpPr/>
          <p:nvPr/>
        </p:nvSpPr>
        <p:spPr>
          <a:xfrm>
            <a:off x="966585" y="6112337"/>
            <a:ext cx="2403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Applied External source</a:t>
            </a:r>
          </a:p>
        </p:txBody>
      </p:sp>
    </p:spTree>
    <p:extLst>
      <p:ext uri="{BB962C8B-B14F-4D97-AF65-F5344CB8AC3E}">
        <p14:creationId xmlns:p14="http://schemas.microsoft.com/office/powerpoint/2010/main" val="35194575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66"/>
          <p:cNvSpPr txBox="1">
            <a:spLocks noChangeArrowheads="1"/>
          </p:cNvSpPr>
          <p:nvPr/>
        </p:nvSpPr>
        <p:spPr bwMode="auto">
          <a:xfrm>
            <a:off x="623889" y="1403349"/>
            <a:ext cx="774858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 err="1"/>
              <a:t>i</a:t>
            </a:r>
            <a:r>
              <a:rPr lang="en-US" sz="1800" baseline="-25000" dirty="0" err="1"/>
              <a:t>L</a:t>
            </a:r>
            <a:r>
              <a:rPr lang="en-US" sz="1800" dirty="0"/>
              <a:t>(t) starts from its initial value at </a:t>
            </a:r>
            <a:r>
              <a:rPr lang="en-US" sz="1800" dirty="0" err="1"/>
              <a:t>i</a:t>
            </a:r>
            <a:r>
              <a:rPr lang="en-US" sz="1800" baseline="-25000" dirty="0" err="1"/>
              <a:t>L</a:t>
            </a:r>
            <a:r>
              <a:rPr lang="en-US" sz="1800" dirty="0"/>
              <a:t>(0), and finally reaches a steady state value of V</a:t>
            </a:r>
            <a:r>
              <a:rPr lang="en-US" sz="1800" baseline="-25000" dirty="0"/>
              <a:t>S</a:t>
            </a:r>
            <a:r>
              <a:rPr lang="en-US" sz="1800" dirty="0"/>
              <a:t>/R asymptotically.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After one time constant it reaches 0.632 of V</a:t>
            </a:r>
            <a:r>
              <a:rPr lang="en-US" sz="1800" baseline="-25000" dirty="0"/>
              <a:t>S</a:t>
            </a:r>
            <a:r>
              <a:rPr lang="en-US" sz="1800" dirty="0"/>
              <a:t>/R. After about five time constants it reaches its final value V</a:t>
            </a:r>
            <a:r>
              <a:rPr lang="en-US" sz="1800" baseline="-25000" dirty="0"/>
              <a:t>S</a:t>
            </a:r>
            <a:r>
              <a:rPr lang="en-US" sz="1800" dirty="0"/>
              <a:t>/R.</a:t>
            </a:r>
            <a:endParaRPr lang="en-US" altLang="en-US" sz="1800" dirty="0"/>
          </a:p>
        </p:txBody>
      </p:sp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2922568" y="520065"/>
            <a:ext cx="31512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</a:rPr>
              <a:t>Step Response of RL circuits</a:t>
            </a: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519" y="2773954"/>
            <a:ext cx="5267326" cy="362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5737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66"/>
          <p:cNvSpPr txBox="1">
            <a:spLocks noChangeArrowheads="1"/>
          </p:cNvSpPr>
          <p:nvPr/>
        </p:nvSpPr>
        <p:spPr bwMode="auto">
          <a:xfrm>
            <a:off x="623889" y="1403349"/>
            <a:ext cx="77485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The voltage across the inductor is obtained as,</a:t>
            </a:r>
          </a:p>
        </p:txBody>
      </p:sp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2922568" y="520065"/>
            <a:ext cx="31512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</a:rPr>
              <a:t>Step Response of RL circuits</a:t>
            </a: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839" y="3771898"/>
            <a:ext cx="4062636" cy="25050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167" y="1867021"/>
            <a:ext cx="4075665" cy="170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2019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66"/>
          <p:cNvSpPr txBox="1">
            <a:spLocks noChangeArrowheads="1"/>
          </p:cNvSpPr>
          <p:nvPr/>
        </p:nvSpPr>
        <p:spPr bwMode="auto">
          <a:xfrm>
            <a:off x="623889" y="1403349"/>
            <a:ext cx="7748586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/>
              <a:t>In </a:t>
            </a:r>
            <a:r>
              <a:rPr lang="en-US" sz="1800" b="1" dirty="0">
                <a:solidFill>
                  <a:srgbClr val="FF0000"/>
                </a:solidFill>
              </a:rPr>
              <a:t>general</a:t>
            </a:r>
            <a:r>
              <a:rPr lang="en-US" sz="1800" dirty="0"/>
              <a:t> we can write the following solution for any RL circuit,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/>
              <a:t>Where </a:t>
            </a:r>
            <a:r>
              <a:rPr lang="en-US" sz="1800" dirty="0" err="1"/>
              <a:t>iL</a:t>
            </a:r>
            <a:r>
              <a:rPr lang="en-US" sz="1800" dirty="0"/>
              <a:t>(</a:t>
            </a:r>
            <a:r>
              <a:rPr lang="en-US" sz="1800" dirty="0">
                <a:latin typeface="Mathcad UniMath" panose="02000503020000020003" pitchFamily="50" charset="0"/>
              </a:rPr>
              <a:t>∞</a:t>
            </a:r>
            <a:r>
              <a:rPr lang="en-US" sz="1800" dirty="0"/>
              <a:t>) and </a:t>
            </a:r>
            <a:r>
              <a:rPr lang="en-US" sz="1800" dirty="0" err="1"/>
              <a:t>iL</a:t>
            </a:r>
            <a:r>
              <a:rPr lang="en-US" sz="1800" dirty="0"/>
              <a:t>(0) are the final and initial current passing through the inductor at t = </a:t>
            </a:r>
            <a:r>
              <a:rPr lang="en-US" sz="1800" dirty="0">
                <a:latin typeface="Mathcad UniMath" panose="02000503020000020003" pitchFamily="50" charset="0"/>
              </a:rPr>
              <a:t>∞</a:t>
            </a:r>
            <a:r>
              <a:rPr lang="en-US" sz="1800" dirty="0"/>
              <a:t>, and t = 0, respectively.</a:t>
            </a:r>
          </a:p>
        </p:txBody>
      </p:sp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2922568" y="520065"/>
            <a:ext cx="31512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</a:rPr>
              <a:t>Step Response of RL circuits</a:t>
            </a: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839" y="3771898"/>
            <a:ext cx="4062636" cy="25050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670" y="1801276"/>
            <a:ext cx="3523795" cy="479236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01C9D78-6B96-3448-A74D-0B90A2838612}"/>
              </a:ext>
            </a:extLst>
          </p:cNvPr>
          <p:cNvSpPr/>
          <p:nvPr/>
        </p:nvSpPr>
        <p:spPr>
          <a:xfrm>
            <a:off x="981266" y="1740715"/>
            <a:ext cx="4069036" cy="692995"/>
          </a:xfrm>
          <a:prstGeom prst="roundRect">
            <a:avLst/>
          </a:prstGeom>
          <a:solidFill>
            <a:schemeClr val="accent1">
              <a:alpha val="25541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8114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66"/>
          <p:cNvSpPr txBox="1">
            <a:spLocks noChangeArrowheads="1"/>
          </p:cNvSpPr>
          <p:nvPr/>
        </p:nvSpPr>
        <p:spPr bwMode="auto">
          <a:xfrm>
            <a:off x="623889" y="1403349"/>
            <a:ext cx="774858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The voltage across the inductor was zero before the instant the switch was closed.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As expected, the inductor voltage can change values instantaneously, but not the inductor current as discussed.</a:t>
            </a:r>
            <a:endParaRPr lang="en-US" altLang="en-US" sz="1800" dirty="0"/>
          </a:p>
        </p:txBody>
      </p:sp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2922568" y="520065"/>
            <a:ext cx="31512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</a:rPr>
              <a:t>Step Response of RL circuits</a:t>
            </a: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592" y="2874743"/>
            <a:ext cx="5717853" cy="327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134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"/>
          <p:cNvSpPr>
            <a:spLocks noChangeArrowheads="1"/>
          </p:cNvSpPr>
          <p:nvPr/>
        </p:nvSpPr>
        <p:spPr bwMode="auto">
          <a:xfrm>
            <a:off x="495300" y="522288"/>
            <a:ext cx="9814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Example</a:t>
            </a:r>
          </a:p>
        </p:txBody>
      </p:sp>
      <p:sp>
        <p:nvSpPr>
          <p:cNvPr id="15362" name="Rectangle 67"/>
          <p:cNvSpPr>
            <a:spLocks noChangeArrowheads="1"/>
          </p:cNvSpPr>
          <p:nvPr/>
        </p:nvSpPr>
        <p:spPr bwMode="auto">
          <a:xfrm>
            <a:off x="495300" y="938213"/>
            <a:ext cx="81915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In the circuit, at t = 0 the switch is closed. It is desired to derive an expression for the current </a:t>
            </a:r>
            <a:r>
              <a:rPr lang="en-US" dirty="0" err="1">
                <a:solidFill>
                  <a:srgbClr val="0000FF"/>
                </a:solidFill>
              </a:rPr>
              <a:t>i</a:t>
            </a:r>
            <a:r>
              <a:rPr lang="en-US" baseline="-25000" dirty="0" err="1">
                <a:solidFill>
                  <a:srgbClr val="0000FF"/>
                </a:solidFill>
              </a:rPr>
              <a:t>L</a:t>
            </a:r>
            <a:r>
              <a:rPr lang="en-US" dirty="0">
                <a:solidFill>
                  <a:srgbClr val="0000FF"/>
                </a:solidFill>
              </a:rPr>
              <a:t>(t) for t &gt; 0.</a:t>
            </a:r>
          </a:p>
        </p:txBody>
      </p:sp>
      <p:graphicFrame>
        <p:nvGraphicFramePr>
          <p:cNvPr id="120" name="Table 119"/>
          <p:cNvGraphicFramePr>
            <a:graphicFrameLocks noGrp="1"/>
          </p:cNvGraphicFramePr>
          <p:nvPr/>
        </p:nvGraphicFramePr>
        <p:xfrm>
          <a:off x="2888552" y="4174907"/>
          <a:ext cx="3404991" cy="201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49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49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49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Default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V</a:t>
                      </a:r>
                      <a:r>
                        <a:rPr lang="en-US" sz="1600" baseline="-25000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I</a:t>
                      </a:r>
                      <a:r>
                        <a:rPr lang="en-US" sz="1600" baseline="-25000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L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Calibri" panose="020F0502020204030204" pitchFamily="34" charset="0"/>
                          <a:sym typeface="Symbol" panose="05050102010706020507" pitchFamily="18" charset="2"/>
                        </a:rPr>
                        <a:t>mH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871" y="1677194"/>
            <a:ext cx="5092351" cy="240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5386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48479" y="832342"/>
            <a:ext cx="8112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t &lt; 0 the switch has been open for a long time, so the inductor acts like a short circuit,</a:t>
            </a: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227" y="1478673"/>
            <a:ext cx="2800350" cy="25532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61" y="1628776"/>
            <a:ext cx="2009292" cy="6477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8479" y="2780117"/>
            <a:ext cx="4152121" cy="647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Since the current through the inductor doesn’t change instantaneously,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61" y="3568436"/>
            <a:ext cx="2316585" cy="361966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440266" y="1852506"/>
            <a:ext cx="610465" cy="610465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838411" y="1957713"/>
            <a:ext cx="1211898" cy="371476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6342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48479" y="832342"/>
            <a:ext cx="811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t &gt; 0,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8479" y="1456809"/>
            <a:ext cx="2966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Applying KCL to the top node,</a:t>
            </a:r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059" y="832342"/>
            <a:ext cx="4979880" cy="22240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28" y="1949862"/>
            <a:ext cx="2643310" cy="60010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48478" y="2743239"/>
            <a:ext cx="2966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Noting that V</a:t>
            </a:r>
            <a:r>
              <a:rPr lang="en-US" baseline="-25000" dirty="0"/>
              <a:t>1</a:t>
            </a:r>
            <a:r>
              <a:rPr lang="en-US" dirty="0"/>
              <a:t> = </a:t>
            </a:r>
            <a:r>
              <a:rPr lang="en-US" dirty="0" err="1"/>
              <a:t>v</a:t>
            </a:r>
            <a:r>
              <a:rPr lang="en-US" baseline="-25000" dirty="0" err="1"/>
              <a:t>L</a:t>
            </a:r>
            <a:r>
              <a:rPr lang="en-US" dirty="0"/>
              <a:t>,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28" y="3305845"/>
            <a:ext cx="3126944" cy="6169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8477" y="4125592"/>
            <a:ext cx="2966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Since,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8476" y="5402398"/>
            <a:ext cx="2966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rewrite the equation as,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28" y="4510095"/>
            <a:ext cx="1171697" cy="6561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28" y="5847602"/>
            <a:ext cx="3293176" cy="73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6018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48479" y="832342"/>
            <a:ext cx="811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Rearranging terms,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8475" y="2444840"/>
            <a:ext cx="2966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Integrating both sides,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8477" y="3960707"/>
            <a:ext cx="3852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Using integration by substitution,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93" y="1239221"/>
            <a:ext cx="3343219" cy="8896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93" y="2841912"/>
            <a:ext cx="3856580" cy="91964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93" y="4357779"/>
            <a:ext cx="1876214" cy="1016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4157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48479" y="832342"/>
            <a:ext cx="811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Substituting yields,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8479" y="2844117"/>
            <a:ext cx="5795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Raising both sides of the equation to the power of </a:t>
            </a:r>
            <a:r>
              <a:rPr lang="en-US" i="1" dirty="0"/>
              <a:t>e</a:t>
            </a:r>
            <a:r>
              <a:rPr lang="en-US" dirty="0"/>
              <a:t>,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33" y="1229414"/>
            <a:ext cx="4166787" cy="13012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33" y="3285780"/>
            <a:ext cx="3481739" cy="133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8862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48479" y="832342"/>
            <a:ext cx="811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Evaluating the above equation at t = 0,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8479" y="2103662"/>
            <a:ext cx="2151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Which yields,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33" y="1274005"/>
            <a:ext cx="3056480" cy="657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33" y="2517719"/>
            <a:ext cx="2084930" cy="167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405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460" name="TextBox 66"/>
              <p:cNvSpPr txBox="1">
                <a:spLocks noChangeArrowheads="1"/>
              </p:cNvSpPr>
              <p:nvPr/>
            </p:nvSpPr>
            <p:spPr bwMode="auto">
              <a:xfrm>
                <a:off x="623889" y="1403349"/>
                <a:ext cx="7748586" cy="1200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halkboard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9pPr>
              </a:lstStyle>
              <a:p>
                <a:pPr marL="285750" lvl="0" indent="-28575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1800" dirty="0"/>
                  <a:t>In the circuit, a constant voltage source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1800" dirty="0"/>
                  <a:t>V</a:t>
                </a:r>
                <a:r>
                  <a:rPr lang="en-US" altLang="en-US" sz="1800" baseline="-25000" dirty="0"/>
                  <a:t>S</a:t>
                </a:r>
                <a:r>
                  <a:rPr lang="en-US" altLang="en-US" sz="1800" dirty="0"/>
                  <a:t> </a:t>
                </a:r>
                <a:r>
                  <a:rPr lang="en-US" sz="1800" dirty="0"/>
                  <a:t>is connected to the RL circuit at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1800" dirty="0"/>
                  <a:t>t = 0, </a:t>
                </a:r>
                <a:r>
                  <a:rPr lang="en-US" sz="1800" dirty="0"/>
                  <a:t>by closing the switch.</a:t>
                </a:r>
              </a:p>
              <a:p>
                <a:pPr marL="285750" lvl="0" indent="-28575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1800" dirty="0"/>
                  <a:t>Assume that the initial voltage on the capacitor at t = 0</a:t>
                </a:r>
                <a:r>
                  <a:rPr lang="en-US" sz="1800" baseline="30000" dirty="0"/>
                  <a:t>-</a:t>
                </a:r>
                <a:r>
                  <a:rPr lang="en-US" sz="1800" dirty="0"/>
                  <a:t> is denoted by </a:t>
                </a:r>
                <a:r>
                  <a:rPr lang="en-US" sz="1800" dirty="0" err="1"/>
                  <a:t>i</a:t>
                </a:r>
                <a:r>
                  <a:rPr lang="en-US" sz="1800" baseline="-25000" dirty="0" err="1"/>
                  <a:t>L</a:t>
                </a:r>
                <a:r>
                  <a:rPr lang="en-US" sz="1800" dirty="0"/>
                  <a:t>(0</a:t>
                </a:r>
                <a:r>
                  <a:rPr lang="en-US" sz="1800" baseline="30000" dirty="0"/>
                  <a:t>-</a:t>
                </a:r>
                <a:r>
                  <a:rPr lang="en-US" sz="1800" dirty="0"/>
                  <a:t>).</a:t>
                </a:r>
                <a:endParaRPr lang="en-US" altLang="en-US" sz="1800" dirty="0"/>
              </a:p>
            </p:txBody>
          </p:sp>
        </mc:Choice>
        <mc:Fallback xmlns="">
          <p:sp>
            <p:nvSpPr>
              <p:cNvPr id="19460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889" y="1403349"/>
                <a:ext cx="7748586" cy="1200329"/>
              </a:xfrm>
              <a:prstGeom prst="rect">
                <a:avLst/>
              </a:prstGeom>
              <a:blipFill>
                <a:blip r:embed="rId3"/>
                <a:stretch>
                  <a:fillRect l="-327" t="-2105" b="-8421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2899036" y="520065"/>
            <a:ext cx="31983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u="sng" dirty="0">
                <a:solidFill>
                  <a:srgbClr val="0000FF"/>
                </a:solidFill>
              </a:rPr>
              <a:t>Step Response </a:t>
            </a:r>
            <a:r>
              <a:rPr lang="en-US" sz="1800" dirty="0">
                <a:solidFill>
                  <a:srgbClr val="FF0000"/>
                </a:solidFill>
              </a:rPr>
              <a:t>of RL circuits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108477" y="3470535"/>
            <a:ext cx="4925993" cy="3130866"/>
            <a:chOff x="-236260" y="2008480"/>
            <a:chExt cx="6003929" cy="3130866"/>
          </a:xfrm>
        </p:grpSpPr>
        <p:grpSp>
          <p:nvGrpSpPr>
            <p:cNvPr id="7" name="Group 6"/>
            <p:cNvGrpSpPr/>
            <p:nvPr/>
          </p:nvGrpSpPr>
          <p:grpSpPr>
            <a:xfrm>
              <a:off x="1797945" y="2251127"/>
              <a:ext cx="3969724" cy="2888219"/>
              <a:chOff x="623889" y="3867320"/>
              <a:chExt cx="2969492" cy="1976951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1168931" y="3867320"/>
                <a:ext cx="2424450" cy="197695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R’s and L’s</a:t>
                </a:r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623889" y="4228078"/>
                <a:ext cx="54504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623889" y="5635914"/>
                <a:ext cx="54504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8" name="Picture 7" descr="Screen Shot 2016-03-16 at 10.06.46 A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6260" y="2008480"/>
              <a:ext cx="2456488" cy="3130866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623889" y="3210245"/>
            <a:ext cx="3136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After certain action (switching):</a:t>
            </a:r>
          </a:p>
        </p:txBody>
      </p:sp>
      <p:sp>
        <p:nvSpPr>
          <p:cNvPr id="3" name="Rectangle 2"/>
          <p:cNvSpPr/>
          <p:nvPr/>
        </p:nvSpPr>
        <p:spPr>
          <a:xfrm>
            <a:off x="966585" y="6112337"/>
            <a:ext cx="2403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Applied External source</a:t>
            </a:r>
          </a:p>
        </p:txBody>
      </p:sp>
    </p:spTree>
    <p:extLst>
      <p:ext uri="{BB962C8B-B14F-4D97-AF65-F5344CB8AC3E}">
        <p14:creationId xmlns:p14="http://schemas.microsoft.com/office/powerpoint/2010/main" val="8107438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48479" y="832342"/>
            <a:ext cx="811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Evaluating the above equation at t = 0,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8479" y="2103662"/>
            <a:ext cx="2151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Which yields,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33" y="2517719"/>
            <a:ext cx="2084930" cy="167080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15433" y="4614126"/>
            <a:ext cx="4828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Thus giving an expression for </a:t>
            </a:r>
            <a:r>
              <a:rPr lang="en-US" dirty="0" err="1"/>
              <a:t>i</a:t>
            </a:r>
            <a:r>
              <a:rPr lang="en-US" baseline="-25000" dirty="0" err="1"/>
              <a:t>L</a:t>
            </a:r>
            <a:r>
              <a:rPr lang="en-US" dirty="0"/>
              <a:t>(t) of,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33" y="5319898"/>
            <a:ext cx="3694802" cy="6333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33" y="1274005"/>
            <a:ext cx="3056480" cy="65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2820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48479" y="832342"/>
            <a:ext cx="811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 use the general solution as given by,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8479" y="2319631"/>
            <a:ext cx="2151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Where,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33" y="1280064"/>
            <a:ext cx="5377127" cy="7539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33" y="2754590"/>
            <a:ext cx="1553137" cy="98836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48478" y="3977735"/>
            <a:ext cx="2151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And,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33" y="4370567"/>
            <a:ext cx="1984916" cy="1036242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059" y="3584270"/>
            <a:ext cx="4979880" cy="222402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6500069" y="4012119"/>
            <a:ext cx="458651" cy="458651"/>
          </a:xfrm>
          <a:prstGeom prst="ellipse">
            <a:avLst/>
          </a:prstGeom>
          <a:noFill/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192005" y="3435445"/>
            <a:ext cx="1001568" cy="371475"/>
          </a:xfrm>
          <a:prstGeom prst="rect">
            <a:avLst/>
          </a:prstGeom>
          <a:noFill/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694383" y="5059463"/>
            <a:ext cx="1101725" cy="371475"/>
          </a:xfrm>
          <a:prstGeom prst="rect">
            <a:avLst/>
          </a:prstGeom>
          <a:noFill/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081B69BC-3796-384C-A207-CFE5AF55099B}"/>
              </a:ext>
            </a:extLst>
          </p:cNvPr>
          <p:cNvSpPr/>
          <p:nvPr/>
        </p:nvSpPr>
        <p:spPr>
          <a:xfrm>
            <a:off x="689399" y="1131715"/>
            <a:ext cx="3882601" cy="600356"/>
          </a:xfrm>
          <a:prstGeom prst="roundRect">
            <a:avLst/>
          </a:prstGeom>
          <a:solidFill>
            <a:schemeClr val="accent1">
              <a:alpha val="25541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3415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"/>
          <p:cNvSpPr>
            <a:spLocks noChangeArrowheads="1"/>
          </p:cNvSpPr>
          <p:nvPr/>
        </p:nvSpPr>
        <p:spPr bwMode="auto">
          <a:xfrm>
            <a:off x="495300" y="522288"/>
            <a:ext cx="9814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Example</a:t>
            </a:r>
          </a:p>
        </p:txBody>
      </p:sp>
      <p:sp>
        <p:nvSpPr>
          <p:cNvPr id="15362" name="Rectangle 67"/>
          <p:cNvSpPr>
            <a:spLocks noChangeArrowheads="1"/>
          </p:cNvSpPr>
          <p:nvPr/>
        </p:nvSpPr>
        <p:spPr bwMode="auto">
          <a:xfrm>
            <a:off x="495300" y="938213"/>
            <a:ext cx="8191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In the circuit, at t = 0 the switch closes. Find the current response </a:t>
            </a:r>
            <a:r>
              <a:rPr lang="en-US" dirty="0" err="1">
                <a:solidFill>
                  <a:srgbClr val="0000FF"/>
                </a:solidFill>
              </a:rPr>
              <a:t>i</a:t>
            </a:r>
            <a:r>
              <a:rPr lang="en-US" baseline="-25000" dirty="0" err="1">
                <a:solidFill>
                  <a:srgbClr val="0000FF"/>
                </a:solidFill>
              </a:rPr>
              <a:t>L</a:t>
            </a:r>
            <a:r>
              <a:rPr lang="en-US" dirty="0">
                <a:solidFill>
                  <a:srgbClr val="0000FF"/>
                </a:solidFill>
              </a:rPr>
              <a:t>(t) for t &gt; 0.</a:t>
            </a:r>
          </a:p>
        </p:txBody>
      </p:sp>
      <p:graphicFrame>
        <p:nvGraphicFramePr>
          <p:cNvPr id="120" name="Table 119"/>
          <p:cNvGraphicFramePr>
            <a:graphicFrameLocks noGrp="1"/>
          </p:cNvGraphicFramePr>
          <p:nvPr/>
        </p:nvGraphicFramePr>
        <p:xfrm>
          <a:off x="3108217" y="3704828"/>
          <a:ext cx="2965665" cy="3017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85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8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5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Default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V</a:t>
                      </a:r>
                      <a:r>
                        <a:rPr lang="en-US" sz="1600" baseline="-25000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I</a:t>
                      </a:r>
                      <a:r>
                        <a:rPr lang="en-US" sz="1600" baseline="-25000" dirty="0"/>
                        <a:t>S1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I</a:t>
                      </a:r>
                      <a:r>
                        <a:rPr lang="en-US" sz="1600" baseline="-25000" dirty="0"/>
                        <a:t>S2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L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Calibri" panose="020F0502020204030204" pitchFamily="34" charset="0"/>
                          <a:sym typeface="Symbol" panose="05050102010706020507" pitchFamily="18" charset="2"/>
                        </a:rPr>
                        <a:t>mH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07" y="1354138"/>
            <a:ext cx="7340486" cy="230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8344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48479" y="832342"/>
            <a:ext cx="8112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t &lt; 0 the switch has been open for a long time allowing the inductor to act like a short circuit,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8479" y="1674070"/>
            <a:ext cx="3123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Since R</a:t>
            </a:r>
            <a:r>
              <a:rPr lang="en-US" baseline="-25000" dirty="0"/>
              <a:t>4</a:t>
            </a:r>
            <a:r>
              <a:rPr lang="en-US" dirty="0"/>
              <a:t> is shorted, the current passing through the inductor, </a:t>
            </a:r>
          </a:p>
        </p:txBody>
      </p:sp>
      <p:pic>
        <p:nvPicPr>
          <p:cNvPr id="12" name="Picture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902" y="1478673"/>
            <a:ext cx="4553037" cy="22050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27" y="2406157"/>
            <a:ext cx="2034498" cy="70256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8479" y="3683703"/>
            <a:ext cx="7147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Since the current through the inductor doesn’t change instantaneously,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27" y="4157128"/>
            <a:ext cx="2649292" cy="31002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947247" y="2785950"/>
            <a:ext cx="1144086" cy="357891"/>
          </a:xfrm>
          <a:prstGeom prst="rect">
            <a:avLst/>
          </a:prstGeom>
          <a:noFill/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963777" y="1909744"/>
            <a:ext cx="567771" cy="567771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7877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48479" y="832341"/>
            <a:ext cx="6538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t &gt; 0, the switch is closed, resulting in a forced RL circuit,</a:t>
            </a: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38" y="1340826"/>
            <a:ext cx="7265279" cy="22193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8479" y="3699304"/>
            <a:ext cx="6538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Transforming the voltage source to a current source,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620CC0-9927-9044-AA68-7FFBBA92FC4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33" y="4124517"/>
            <a:ext cx="7405540" cy="225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3769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27299" y="832729"/>
            <a:ext cx="6538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Where,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8479" y="3420998"/>
            <a:ext cx="2909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And,</a:t>
            </a: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120" y="2170868"/>
            <a:ext cx="5791256" cy="22193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15" y="1290965"/>
            <a:ext cx="1540918" cy="12954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82" y="3790330"/>
            <a:ext cx="1619331" cy="9234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3AFB79-4F3C-6A4C-B763-940F3EFB68AB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978" y="59058"/>
            <a:ext cx="7405540" cy="22524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0D974E-4582-FF45-86CE-1DEB49DED98F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430" y="4423340"/>
            <a:ext cx="5005946" cy="22695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AE521C7-34F4-9E40-A064-5048FAF5BCF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77" y="5331910"/>
            <a:ext cx="1950010" cy="129546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958147D-E5BC-2A49-A5EF-128A07FCE83C}"/>
              </a:ext>
            </a:extLst>
          </p:cNvPr>
          <p:cNvSpPr txBox="1"/>
          <p:nvPr/>
        </p:nvSpPr>
        <p:spPr>
          <a:xfrm>
            <a:off x="395261" y="4873674"/>
            <a:ext cx="6538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Where,</a:t>
            </a:r>
          </a:p>
        </p:txBody>
      </p:sp>
    </p:spTree>
    <p:extLst>
      <p:ext uri="{BB962C8B-B14F-4D97-AF65-F5344CB8AC3E}">
        <p14:creationId xmlns:p14="http://schemas.microsoft.com/office/powerpoint/2010/main" val="15394800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97" y="2929148"/>
            <a:ext cx="1705534" cy="134006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8479" y="832341"/>
            <a:ext cx="6538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Where,</a:t>
            </a:r>
          </a:p>
        </p:txBody>
      </p:sp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753" y="2842275"/>
            <a:ext cx="4617168" cy="20621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7910" y="2463700"/>
            <a:ext cx="2909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And,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85" y="1201673"/>
            <a:ext cx="1848200" cy="10668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49D725-7055-CC48-91AA-EE4BEE9BF31E}"/>
              </a:ext>
            </a:extLst>
          </p:cNvPr>
          <p:cNvSpPr txBox="1"/>
          <p:nvPr/>
        </p:nvSpPr>
        <p:spPr>
          <a:xfrm>
            <a:off x="305824" y="93677"/>
            <a:ext cx="6538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Again transforming the voltage source to a current source,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EFA7E24-F964-B644-AEE6-EC28338EDC09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144" y="600328"/>
            <a:ext cx="5005946" cy="22695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8C60D42-4225-9A41-895B-E37304366649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909" y="4731599"/>
            <a:ext cx="3488416" cy="203272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EFEDF01-18B4-014F-BDC9-EBD8F78C312B}"/>
              </a:ext>
            </a:extLst>
          </p:cNvPr>
          <p:cNvSpPr txBox="1"/>
          <p:nvPr/>
        </p:nvSpPr>
        <p:spPr>
          <a:xfrm>
            <a:off x="117501" y="4646176"/>
            <a:ext cx="6538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Where,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18A2242-AE9E-5A44-AF7D-A0EE3775E07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07" y="5015508"/>
            <a:ext cx="1928716" cy="96435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C719AF3-F758-D84F-BD25-4D0CD378640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885" y="5015508"/>
            <a:ext cx="1390714" cy="100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7866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78140" y="676386"/>
            <a:ext cx="7723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 t </a:t>
            </a:r>
            <a:r>
              <a:rPr lang="en-US" dirty="0">
                <a:sym typeface="Symbol" panose="05050102010706020507" pitchFamily="18" charset="2"/>
              </a:rPr>
              <a:t> </a:t>
            </a:r>
            <a:r>
              <a:rPr lang="en-US" dirty="0">
                <a:latin typeface="Mathcad UniMath" panose="02000503020000020003" pitchFamily="50" charset="0"/>
                <a:sym typeface="Symbol" panose="05050102010706020507" pitchFamily="18" charset="2"/>
              </a:rPr>
              <a:t>∞</a:t>
            </a:r>
            <a:r>
              <a:rPr lang="en-US" dirty="0"/>
              <a:t>, the inductor acts like a short circuit, with current passing through it given by,</a:t>
            </a:r>
          </a:p>
        </p:txBody>
      </p:sp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546" y="3300294"/>
            <a:ext cx="3488416" cy="20327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820" y="1950874"/>
            <a:ext cx="2049469" cy="73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08297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48479" y="832341"/>
            <a:ext cx="6538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general solution for the forced response of </a:t>
            </a:r>
            <a:r>
              <a:rPr lang="en-US" dirty="0" err="1"/>
              <a:t>i</a:t>
            </a:r>
            <a:r>
              <a:rPr lang="en-US" baseline="-25000" dirty="0" err="1"/>
              <a:t>L</a:t>
            </a:r>
            <a:r>
              <a:rPr lang="en-US" dirty="0"/>
              <a:t>(t) is given by,</a:t>
            </a:r>
          </a:p>
        </p:txBody>
      </p:sp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290" y="4242829"/>
            <a:ext cx="3488416" cy="20327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85" y="1330260"/>
            <a:ext cx="5379115" cy="70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41024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"/>
          <p:cNvSpPr>
            <a:spLocks noChangeArrowheads="1"/>
          </p:cNvSpPr>
          <p:nvPr/>
        </p:nvSpPr>
        <p:spPr bwMode="auto">
          <a:xfrm>
            <a:off x="495300" y="522288"/>
            <a:ext cx="9814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Example</a:t>
            </a:r>
          </a:p>
        </p:txBody>
      </p:sp>
      <p:sp>
        <p:nvSpPr>
          <p:cNvPr id="15362" name="Rectangle 67"/>
          <p:cNvSpPr>
            <a:spLocks noChangeArrowheads="1"/>
          </p:cNvSpPr>
          <p:nvPr/>
        </p:nvSpPr>
        <p:spPr bwMode="auto">
          <a:xfrm>
            <a:off x="495300" y="938213"/>
            <a:ext cx="81915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The switch in the circuit has been in position ‘a’ for a long time. At t = 0, the switch is moved to position ‘b’. Determine:</a:t>
            </a:r>
          </a:p>
          <a:p>
            <a:pPr marL="342900" indent="-342900">
              <a:buAutoNum type="alphaLcParenR"/>
            </a:pPr>
            <a:r>
              <a:rPr lang="en-US" dirty="0">
                <a:solidFill>
                  <a:srgbClr val="0000FF"/>
                </a:solidFill>
              </a:rPr>
              <a:t>The current </a:t>
            </a:r>
            <a:r>
              <a:rPr lang="en-US" dirty="0" err="1">
                <a:solidFill>
                  <a:srgbClr val="0000FF"/>
                </a:solidFill>
              </a:rPr>
              <a:t>i</a:t>
            </a:r>
            <a:r>
              <a:rPr lang="en-US" baseline="-25000" dirty="0" err="1">
                <a:solidFill>
                  <a:srgbClr val="0000FF"/>
                </a:solidFill>
              </a:rPr>
              <a:t>o</a:t>
            </a:r>
            <a:r>
              <a:rPr lang="en-US" dirty="0">
                <a:solidFill>
                  <a:srgbClr val="0000FF"/>
                </a:solidFill>
              </a:rPr>
              <a:t>(t) for t &gt; 0,</a:t>
            </a:r>
          </a:p>
          <a:p>
            <a:pPr marL="342900" indent="-342900">
              <a:buAutoNum type="alphaLcParenR"/>
            </a:pPr>
            <a:r>
              <a:rPr lang="en-US" dirty="0">
                <a:solidFill>
                  <a:srgbClr val="0000FF"/>
                </a:solidFill>
              </a:rPr>
              <a:t>The initial energy stored in L.</a:t>
            </a:r>
          </a:p>
        </p:txBody>
      </p:sp>
      <p:graphicFrame>
        <p:nvGraphicFramePr>
          <p:cNvPr id="120" name="Table 119"/>
          <p:cNvGraphicFramePr>
            <a:graphicFrameLocks noGrp="1"/>
          </p:cNvGraphicFramePr>
          <p:nvPr/>
        </p:nvGraphicFramePr>
        <p:xfrm>
          <a:off x="5721135" y="2895650"/>
          <a:ext cx="2965665" cy="2346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85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8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5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Default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I</a:t>
                      </a:r>
                      <a:r>
                        <a:rPr lang="en-US" sz="1600" baseline="-25000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L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Calibri" panose="020F0502020204030204" pitchFamily="34" charset="0"/>
                          <a:sym typeface="Symbol" panose="05050102010706020507" pitchFamily="18" charset="2"/>
                        </a:rPr>
                        <a:t>mH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aseline="0" dirty="0">
                          <a:latin typeface="Calibri" panose="020F0502020204030204" pitchFamily="34" charset="0"/>
                        </a:rPr>
                        <a:t>α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12" y="2800350"/>
            <a:ext cx="5430623" cy="253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764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66"/>
          <p:cNvSpPr txBox="1">
            <a:spLocks noChangeArrowheads="1"/>
          </p:cNvSpPr>
          <p:nvPr/>
        </p:nvSpPr>
        <p:spPr bwMode="auto">
          <a:xfrm>
            <a:off x="623889" y="1403349"/>
            <a:ext cx="7748586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After the switch is closed, applying KVL around the loop,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1800" dirty="0"/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1800" dirty="0"/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1800" dirty="0"/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Since the voltage across the capacitor cannot change instantaneously,</a:t>
            </a:r>
            <a:endParaRPr lang="en-US" altLang="en-US" sz="1800" dirty="0"/>
          </a:p>
        </p:txBody>
      </p:sp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2899036" y="520065"/>
            <a:ext cx="31983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</a:rPr>
              <a:t>Step Response of RC circuits</a:t>
            </a: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606" y="3829049"/>
            <a:ext cx="4283869" cy="24479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978" y="1770480"/>
            <a:ext cx="1646058" cy="6441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978" y="2959557"/>
            <a:ext cx="2782341" cy="39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14685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48479" y="832342"/>
            <a:ext cx="8112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1) For t &lt; 0 the switch has been open for a long time allowing the inductor to act like a short circuit,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8479" y="1674070"/>
            <a:ext cx="3123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Applying KCL at the top node,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067" y="2105350"/>
            <a:ext cx="1947954" cy="15898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48478" y="3969595"/>
            <a:ext cx="3123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Solving for V</a:t>
            </a:r>
            <a:r>
              <a:rPr lang="en-US" baseline="-25000" dirty="0"/>
              <a:t>1</a:t>
            </a:r>
            <a:r>
              <a:rPr lang="en-US" dirty="0"/>
              <a:t>,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E04015-419C-754F-BA67-AF67D8C806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0353" y="1478673"/>
            <a:ext cx="4305300" cy="2247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508E30A-2163-7C4C-A20A-636788046A44}"/>
                  </a:ext>
                </a:extLst>
              </p:cNvPr>
              <p:cNvSpPr/>
              <p:nvPr/>
            </p:nvSpPr>
            <p:spPr>
              <a:xfrm>
                <a:off x="690681" y="4551594"/>
                <a:ext cx="4797404" cy="676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−1)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150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.025</m:t>
                          </m:r>
                        </m:num>
                        <m:den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150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508E30A-2163-7C4C-A20A-636788046A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681" y="4551594"/>
                <a:ext cx="4797404" cy="6766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A86BD3E-D578-4547-AED2-241413B8CC1B}"/>
                  </a:ext>
                </a:extLst>
              </p:cNvPr>
              <p:cNvSpPr/>
              <p:nvPr/>
            </p:nvSpPr>
            <p:spPr>
              <a:xfrm>
                <a:off x="690681" y="5434964"/>
                <a:ext cx="2076338" cy="6183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750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=3.75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A86BD3E-D578-4547-AED2-241413B8CC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681" y="5434964"/>
                <a:ext cx="2076338" cy="618311"/>
              </a:xfrm>
              <a:prstGeom prst="rect">
                <a:avLst/>
              </a:prstGeom>
              <a:blipFill>
                <a:blip r:embed="rId6"/>
                <a:stretch>
                  <a:fillRect b="-6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91439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99747" y="581873"/>
                <a:ext cx="766104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Therefore, the current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can be obtained as follows,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747" y="581873"/>
                <a:ext cx="7661041" cy="369332"/>
              </a:xfrm>
              <a:prstGeom prst="rect">
                <a:avLst/>
              </a:prstGeom>
              <a:blipFill>
                <a:blip r:embed="rId3"/>
                <a:stretch>
                  <a:fillRect l="-662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095" y="1478673"/>
            <a:ext cx="4464844" cy="23336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9747" y="2430759"/>
            <a:ext cx="3923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Since the current through the inductor doesn’t change instantaneously,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5B3C40D-C684-3046-B166-C01C55D14F17}"/>
                  </a:ext>
                </a:extLst>
              </p:cNvPr>
              <p:cNvSpPr/>
              <p:nvPr/>
            </p:nvSpPr>
            <p:spPr>
              <a:xfrm>
                <a:off x="463164" y="1239648"/>
                <a:ext cx="3105530" cy="6636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3.75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150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=25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5B3C40D-C684-3046-B166-C01C55D14F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164" y="1239648"/>
                <a:ext cx="3105530" cy="663643"/>
              </a:xfrm>
              <a:prstGeom prst="rect">
                <a:avLst/>
              </a:prstGeom>
              <a:blipFill>
                <a:blip r:embed="rId5"/>
                <a:stretch>
                  <a:fillRect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929ECFB9-46DF-0A43-AC01-DDD442670297}"/>
              </a:ext>
            </a:extLst>
          </p:cNvPr>
          <p:cNvGrpSpPr/>
          <p:nvPr/>
        </p:nvGrpSpPr>
        <p:grpSpPr>
          <a:xfrm>
            <a:off x="6809068" y="3615840"/>
            <a:ext cx="305280" cy="144000"/>
            <a:chOff x="6809068" y="3615840"/>
            <a:chExt cx="305280" cy="14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151D809-C0BE-F240-A5AF-EE499C665F02}"/>
                    </a:ext>
                  </a:extLst>
                </p14:cNvPr>
                <p14:cNvContentPartPr/>
                <p14:nvPr/>
              </p14:nvContentPartPr>
              <p14:xfrm>
                <a:off x="6932908" y="3615840"/>
                <a:ext cx="360" cy="748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151D809-C0BE-F240-A5AF-EE499C665F0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924268" y="3606840"/>
                  <a:ext cx="180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CE1A157-FED9-E24C-8759-E587B5FBC488}"/>
                    </a:ext>
                  </a:extLst>
                </p14:cNvPr>
                <p14:cNvContentPartPr/>
                <p14:nvPr/>
              </p14:nvContentPartPr>
              <p14:xfrm>
                <a:off x="6809068" y="3682440"/>
                <a:ext cx="305280" cy="82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CE1A157-FED9-E24C-8759-E587B5FBC48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800428" y="3673800"/>
                  <a:ext cx="3229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3E15A79-6B79-414F-ADFE-1729157A1858}"/>
                    </a:ext>
                  </a:extLst>
                </p14:cNvPr>
                <p14:cNvContentPartPr/>
                <p14:nvPr/>
              </p14:nvContentPartPr>
              <p14:xfrm>
                <a:off x="6898348" y="3759480"/>
                <a:ext cx="95760" cy="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3E15A79-6B79-414F-ADFE-1729157A185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889348" y="3750840"/>
                  <a:ext cx="1134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3D40F04-DCD4-794D-9578-46793C37B3A0}"/>
                  </a:ext>
                </a:extLst>
              </p14:cNvPr>
              <p14:cNvContentPartPr/>
              <p14:nvPr/>
            </p14:nvContentPartPr>
            <p14:xfrm>
              <a:off x="6950188" y="3840840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3D40F04-DCD4-794D-9578-46793C37B3A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941188" y="383220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BAF300E6-3A7D-424A-882E-16786EE42E6A}"/>
                  </a:ext>
                </a:extLst>
              </p:cNvPr>
              <p:cNvSpPr/>
              <p:nvPr/>
            </p:nvSpPr>
            <p:spPr>
              <a:xfrm>
                <a:off x="640687" y="3396857"/>
                <a:ext cx="275088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=25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BAF300E6-3A7D-424A-882E-16786EE42E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687" y="3396857"/>
                <a:ext cx="2750881" cy="369332"/>
              </a:xfrm>
              <a:prstGeom prst="rect">
                <a:avLst/>
              </a:prstGeom>
              <a:blipFill>
                <a:blip r:embed="rId1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453587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4853" y="576681"/>
            <a:ext cx="5681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2) To find the time constant, we need to find </a:t>
            </a:r>
            <a:r>
              <a:rPr lang="en-US" dirty="0" err="1">
                <a:solidFill>
                  <a:srgbClr val="FF0000"/>
                </a:solidFill>
              </a:rPr>
              <a:t>R</a:t>
            </a:r>
            <a:r>
              <a:rPr lang="en-US" baseline="-25000" dirty="0" err="1">
                <a:solidFill>
                  <a:srgbClr val="FF0000"/>
                </a:solidFill>
              </a:rPr>
              <a:t>Th</a:t>
            </a:r>
            <a:r>
              <a:rPr lang="en-US" dirty="0">
                <a:solidFill>
                  <a:srgbClr val="FF0000"/>
                </a:solidFill>
              </a:rPr>
              <a:t>,</a:t>
            </a: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9" y="938691"/>
            <a:ext cx="3071813" cy="2303860"/>
          </a:xfrm>
          <a:prstGeom prst="rect">
            <a:avLst/>
          </a:prstGeom>
        </p:spPr>
      </p:pic>
      <p:sp>
        <p:nvSpPr>
          <p:cNvPr id="2" name="Down Arrow 1"/>
          <p:cNvSpPr/>
          <p:nvPr/>
        </p:nvSpPr>
        <p:spPr>
          <a:xfrm rot="16200000">
            <a:off x="3872691" y="1052338"/>
            <a:ext cx="344772" cy="173179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287546" y="699841"/>
            <a:ext cx="2511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R</a:t>
            </a:r>
            <a:r>
              <a:rPr lang="en-US" baseline="-25000" dirty="0" err="1"/>
              <a:t>Th</a:t>
            </a:r>
            <a:r>
              <a:rPr lang="en-US" dirty="0"/>
              <a:t> seen by the inductor,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C775CAC-1B78-E34F-8616-F185681C9603}"/>
              </a:ext>
            </a:extLst>
          </p:cNvPr>
          <p:cNvSpPr txBox="1"/>
          <p:nvPr/>
        </p:nvSpPr>
        <p:spPr>
          <a:xfrm>
            <a:off x="198483" y="66155"/>
            <a:ext cx="7721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</a:t>
            </a:r>
            <a:r>
              <a:rPr lang="en-US" dirty="0">
                <a:solidFill>
                  <a:srgbClr val="FF0000"/>
                </a:solidFill>
              </a:rPr>
              <a:t>t &gt; 0</a:t>
            </a:r>
            <a:r>
              <a:rPr lang="en-US" dirty="0"/>
              <a:t>, the switch closes resulting in a forced RL circuit,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7E3F56F-03F1-FA4E-A9C8-C858C9743F7C}"/>
                  </a:ext>
                </a:extLst>
              </p:cNvPr>
              <p:cNvSpPr/>
              <p:nvPr/>
            </p:nvSpPr>
            <p:spPr>
              <a:xfrm>
                <a:off x="7322281" y="3368623"/>
                <a:ext cx="53546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7E3F56F-03F1-FA4E-A9C8-C858C9743F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2281" y="3368623"/>
                <a:ext cx="535467" cy="461665"/>
              </a:xfrm>
              <a:prstGeom prst="rect">
                <a:avLst/>
              </a:prstGeom>
              <a:blipFill>
                <a:blip r:embed="rId4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A diagram of a triangle&#10;&#10;Description automatically generated with low confidence">
            <a:extLst>
              <a:ext uri="{FF2B5EF4-FFF2-40B4-BE49-F238E27FC236}">
                <a16:creationId xmlns:a16="http://schemas.microsoft.com/office/drawing/2014/main" id="{A3898A0F-B69C-4C48-8885-480A21EF28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7168" y="1170295"/>
            <a:ext cx="3035300" cy="2146300"/>
          </a:xfrm>
          <a:prstGeom prst="rect">
            <a:avLst/>
          </a:prstGeom>
        </p:spPr>
      </p:pic>
      <p:pic>
        <p:nvPicPr>
          <p:cNvPr id="19" name="Picture 18" descr="A diagram of a triangle&#10;&#10;Description automatically generated with low confidence">
            <a:extLst>
              <a:ext uri="{FF2B5EF4-FFF2-40B4-BE49-F238E27FC236}">
                <a16:creationId xmlns:a16="http://schemas.microsoft.com/office/drawing/2014/main" id="{174D2D44-D683-B54D-8C15-FF7327A857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9810" y="3720440"/>
            <a:ext cx="3979878" cy="281422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741CC97-8064-C246-9697-AFFFD12159D1}"/>
                  </a:ext>
                </a:extLst>
              </p14:cNvPr>
              <p14:cNvContentPartPr/>
              <p14:nvPr/>
            </p14:nvContentPartPr>
            <p14:xfrm>
              <a:off x="7410268" y="3920040"/>
              <a:ext cx="317520" cy="1573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741CC97-8064-C246-9697-AFFFD12159D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347268" y="3857040"/>
                <a:ext cx="443160" cy="28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87FAF2A-704F-844D-B974-D0D7A01CAB3E}"/>
                  </a:ext>
                </a:extLst>
              </p14:cNvPr>
              <p14:cNvContentPartPr/>
              <p14:nvPr/>
            </p14:nvContentPartPr>
            <p14:xfrm>
              <a:off x="7328188" y="3807000"/>
              <a:ext cx="96120" cy="6080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87FAF2A-704F-844D-B974-D0D7A01CAB3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265548" y="3744360"/>
                <a:ext cx="221760" cy="73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1B64EF7-CDC0-8240-A394-F866E35E052C}"/>
                  </a:ext>
                </a:extLst>
              </p14:cNvPr>
              <p14:cNvContentPartPr/>
              <p14:nvPr/>
            </p14:nvContentPartPr>
            <p14:xfrm>
              <a:off x="7857748" y="4103640"/>
              <a:ext cx="36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1B64EF7-CDC0-8240-A394-F866E35E052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848748" y="4094640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23" name="Oval 22">
            <a:extLst>
              <a:ext uri="{FF2B5EF4-FFF2-40B4-BE49-F238E27FC236}">
                <a16:creationId xmlns:a16="http://schemas.microsoft.com/office/drawing/2014/main" id="{272D1F69-B5EB-2E47-86FD-E338FA6721FD}"/>
              </a:ext>
            </a:extLst>
          </p:cNvPr>
          <p:cNvSpPr/>
          <p:nvPr/>
        </p:nvSpPr>
        <p:spPr>
          <a:xfrm>
            <a:off x="7297724" y="3863768"/>
            <a:ext cx="510014" cy="495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6C238ED-BBC8-6043-AFC3-318ED7C2A7D3}"/>
                  </a:ext>
                </a:extLst>
              </p:cNvPr>
              <p:cNvSpPr/>
              <p:nvPr/>
            </p:nvSpPr>
            <p:spPr>
              <a:xfrm>
                <a:off x="63962" y="3563627"/>
                <a:ext cx="3321615" cy="8461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𝑇h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6C238ED-BBC8-6043-AFC3-318ED7C2A7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62" y="3563627"/>
                <a:ext cx="3321615" cy="846129"/>
              </a:xfrm>
              <a:prstGeom prst="rect">
                <a:avLst/>
              </a:prstGeom>
              <a:blipFill>
                <a:blip r:embed="rId12"/>
                <a:stretch>
                  <a:fillRect b="-1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DBEF0CFD-376B-654B-9C67-A327A5F346AD}"/>
                  </a:ext>
                </a:extLst>
              </p:cNvPr>
              <p:cNvSpPr/>
              <p:nvPr/>
            </p:nvSpPr>
            <p:spPr>
              <a:xfrm>
                <a:off x="8016812" y="3492503"/>
                <a:ext cx="4695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DBEF0CFD-376B-654B-9C67-A327A5F346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6812" y="3492503"/>
                <a:ext cx="469552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FDB6AAF4-87B9-D646-B9E8-D884D5A8DED8}"/>
              </a:ext>
            </a:extLst>
          </p:cNvPr>
          <p:cNvGrpSpPr/>
          <p:nvPr/>
        </p:nvGrpSpPr>
        <p:grpSpPr>
          <a:xfrm>
            <a:off x="8113348" y="4048920"/>
            <a:ext cx="138240" cy="125280"/>
            <a:chOff x="8113348" y="4048920"/>
            <a:chExt cx="138240" cy="12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8FAFF7C9-F651-1341-981C-EE9990ADB773}"/>
                    </a:ext>
                  </a:extLst>
                </p14:cNvPr>
                <p14:cNvContentPartPr/>
                <p14:nvPr/>
              </p14:nvContentPartPr>
              <p14:xfrm>
                <a:off x="8113348" y="4048920"/>
                <a:ext cx="138240" cy="1252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8FAFF7C9-F651-1341-981C-EE9990ADB77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104708" y="4040280"/>
                  <a:ext cx="1558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EFCECEC-A886-E146-A000-25E89F852F96}"/>
                    </a:ext>
                  </a:extLst>
                </p14:cNvPr>
                <p14:cNvContentPartPr/>
                <p14:nvPr/>
              </p14:nvContentPartPr>
              <p14:xfrm>
                <a:off x="8121268" y="4078800"/>
                <a:ext cx="360" cy="698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EFCECEC-A886-E146-A000-25E89F852F9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112268" y="4069800"/>
                  <a:ext cx="180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8DC5B56-A410-1D48-AB44-C7122ED3C481}"/>
                    </a:ext>
                  </a:extLst>
                </p14:cNvPr>
                <p14:cNvContentPartPr/>
                <p14:nvPr/>
              </p14:nvContentPartPr>
              <p14:xfrm>
                <a:off x="8145388" y="4133520"/>
                <a:ext cx="25560" cy="190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8DC5B56-A410-1D48-AB44-C7122ED3C48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136388" y="4124880"/>
                  <a:ext cx="4320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9EF0D76-F48E-004B-A9A2-ACCE1BACE9A2}"/>
              </a:ext>
            </a:extLst>
          </p:cNvPr>
          <p:cNvGrpSpPr/>
          <p:nvPr/>
        </p:nvGrpSpPr>
        <p:grpSpPr>
          <a:xfrm>
            <a:off x="7382188" y="4043520"/>
            <a:ext cx="401040" cy="134640"/>
            <a:chOff x="7382188" y="4043520"/>
            <a:chExt cx="401040" cy="13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C6CA780F-B87B-3344-BF82-3F86A6250EEE}"/>
                    </a:ext>
                  </a:extLst>
                </p14:cNvPr>
                <p14:cNvContentPartPr/>
                <p14:nvPr/>
              </p14:nvContentPartPr>
              <p14:xfrm>
                <a:off x="7382188" y="4110480"/>
                <a:ext cx="129240" cy="3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C6CA780F-B87B-3344-BF82-3F86A6250EE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373188" y="4101840"/>
                  <a:ext cx="1468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17CCA8B-59D1-4141-89AB-8359C2DE4277}"/>
                    </a:ext>
                  </a:extLst>
                </p14:cNvPr>
                <p14:cNvContentPartPr/>
                <p14:nvPr/>
              </p14:nvContentPartPr>
              <p14:xfrm>
                <a:off x="7632028" y="4109040"/>
                <a:ext cx="151200" cy="21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17CCA8B-59D1-4141-89AB-8359C2DE427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623388" y="4100040"/>
                  <a:ext cx="16884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9C46CFDE-F1FE-D84A-80BA-108BA3EB8E7B}"/>
                    </a:ext>
                  </a:extLst>
                </p14:cNvPr>
                <p14:cNvContentPartPr/>
                <p14:nvPr/>
              </p14:nvContentPartPr>
              <p14:xfrm>
                <a:off x="7723468" y="4043520"/>
                <a:ext cx="13680" cy="1346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9C46CFDE-F1FE-D84A-80BA-108BA3EB8E7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714468" y="4034520"/>
                  <a:ext cx="31320" cy="152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E7F4E548-583D-FE45-893B-EB672EC808B0}"/>
                  </a:ext>
                </a:extLst>
              </p:cNvPr>
              <p:cNvSpPr/>
              <p:nvPr/>
            </p:nvSpPr>
            <p:spPr>
              <a:xfrm>
                <a:off x="-38078" y="5759129"/>
                <a:ext cx="5111719" cy="9831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𝑇h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0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E7F4E548-583D-FE45-893B-EB672EC808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8078" y="5759129"/>
                <a:ext cx="5111719" cy="983154"/>
              </a:xfrm>
              <a:prstGeom prst="rect">
                <a:avLst/>
              </a:prstGeom>
              <a:blipFill>
                <a:blip r:embed="rId26"/>
                <a:stretch>
                  <a:fillRect b="-6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FC67C288-6E67-F947-871B-F7299232B1F0}"/>
                  </a:ext>
                </a:extLst>
              </p:cNvPr>
              <p:cNvSpPr/>
              <p:nvPr/>
            </p:nvSpPr>
            <p:spPr>
              <a:xfrm>
                <a:off x="390901" y="5131300"/>
                <a:ext cx="339362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i="1" dirty="0">
                    <a:latin typeface="Cambria Math" panose="02040503050406030204" pitchFamily="18" charset="0"/>
                  </a:rPr>
                  <a:t>=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=(1−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endParaRPr 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FC67C288-6E67-F947-871B-F7299232B1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901" y="5131300"/>
                <a:ext cx="3393621" cy="461665"/>
              </a:xfrm>
              <a:prstGeom prst="rect">
                <a:avLst/>
              </a:prstGeom>
              <a:blipFill>
                <a:blip r:embed="rId27"/>
                <a:stretch>
                  <a:fillRect l="-372" t="-10811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962E724-7465-0440-80D4-CF812C3749BD}"/>
                  </a:ext>
                </a:extLst>
              </p:cNvPr>
              <p:cNvSpPr/>
              <p:nvPr/>
            </p:nvSpPr>
            <p:spPr>
              <a:xfrm>
                <a:off x="194853" y="4602384"/>
                <a:ext cx="242438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962E724-7465-0440-80D4-CF812C3749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853" y="4602384"/>
                <a:ext cx="2424382" cy="461665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418656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C2A3A2B6-EAC5-9A45-A79B-6B103ED05844}"/>
              </a:ext>
            </a:extLst>
          </p:cNvPr>
          <p:cNvSpPr txBox="1"/>
          <p:nvPr/>
        </p:nvSpPr>
        <p:spPr>
          <a:xfrm>
            <a:off x="236961" y="471938"/>
            <a:ext cx="466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Thus, the time constant is given by,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0C3C37C-6265-D84C-AE7A-295F4D54186D}"/>
                  </a:ext>
                </a:extLst>
              </p:cNvPr>
              <p:cNvSpPr/>
              <p:nvPr/>
            </p:nvSpPr>
            <p:spPr>
              <a:xfrm>
                <a:off x="496687" y="1155423"/>
                <a:ext cx="5242397" cy="8887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𝑇h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𝑚𝐻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150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200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=0.2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0C3C37C-6265-D84C-AE7A-295F4D5418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687" y="1155423"/>
                <a:ext cx="5242397" cy="888769"/>
              </a:xfrm>
              <a:prstGeom prst="rect">
                <a:avLst/>
              </a:prstGeom>
              <a:blipFill>
                <a:blip r:embed="rId3"/>
                <a:stretch>
                  <a:fillRect t="-1429"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56820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48479" y="428383"/>
            <a:ext cx="7721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3) Next, we find, the inductor current at t </a:t>
            </a:r>
            <a:r>
              <a:rPr lang="en-US" dirty="0">
                <a:solidFill>
                  <a:srgbClr val="FF0000"/>
                </a:solidFill>
                <a:sym typeface="Symbol" panose="05050102010706020507" pitchFamily="18" charset="2"/>
              </a:rPr>
              <a:t> </a:t>
            </a:r>
            <a:r>
              <a:rPr lang="en-US" dirty="0">
                <a:solidFill>
                  <a:srgbClr val="FF0000"/>
                </a:solidFill>
                <a:latin typeface="Mathcad UniMath" panose="02000503020000020003" pitchFamily="50" charset="0"/>
                <a:sym typeface="Symbol" panose="05050102010706020507" pitchFamily="18" charset="2"/>
              </a:rPr>
              <a:t>∞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8479" y="979058"/>
            <a:ext cx="5146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 t </a:t>
            </a:r>
            <a:r>
              <a:rPr lang="en-US" dirty="0">
                <a:sym typeface="Symbol" panose="05050102010706020507" pitchFamily="18" charset="2"/>
              </a:rPr>
              <a:t> </a:t>
            </a:r>
            <a:r>
              <a:rPr lang="en-US" dirty="0">
                <a:latin typeface="Mathcad UniMath" panose="02000503020000020003" pitchFamily="50" charset="0"/>
                <a:sym typeface="Symbol" panose="05050102010706020507" pitchFamily="18" charset="2"/>
              </a:rPr>
              <a:t>∞</a:t>
            </a:r>
            <a:r>
              <a:rPr lang="en-US" dirty="0"/>
              <a:t> the following circuit is obtained,</a:t>
            </a: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79" y="1582645"/>
            <a:ext cx="3071813" cy="230386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403" y="1559528"/>
            <a:ext cx="3326287" cy="2350094"/>
          </a:xfrm>
          <a:prstGeom prst="rect">
            <a:avLst/>
          </a:prstGeom>
        </p:spPr>
      </p:pic>
      <p:sp>
        <p:nvSpPr>
          <p:cNvPr id="2" name="Down Arrow 1"/>
          <p:cNvSpPr/>
          <p:nvPr/>
        </p:nvSpPr>
        <p:spPr>
          <a:xfrm rot="16200000">
            <a:off x="3953913" y="2710458"/>
            <a:ext cx="273485" cy="64633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09378" y="3909622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Since the circuit doesn’t contain any independent dc sources, there is no current flow, hence,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2D60E68-4A95-0F40-B0D4-C327B226FD69}"/>
                  </a:ext>
                </a:extLst>
              </p:cNvPr>
              <p:cNvSpPr/>
              <p:nvPr/>
            </p:nvSpPr>
            <p:spPr>
              <a:xfrm>
                <a:off x="4572000" y="4986615"/>
                <a:ext cx="107330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2D60E68-4A95-0F40-B0D4-C327B226FD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986615"/>
                <a:ext cx="1073307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Down Arrow 12">
            <a:extLst>
              <a:ext uri="{FF2B5EF4-FFF2-40B4-BE49-F238E27FC236}">
                <a16:creationId xmlns:a16="http://schemas.microsoft.com/office/drawing/2014/main" id="{7BDB5485-2AD3-D942-9989-4A72022D7A50}"/>
              </a:ext>
            </a:extLst>
          </p:cNvPr>
          <p:cNvSpPr/>
          <p:nvPr/>
        </p:nvSpPr>
        <p:spPr>
          <a:xfrm rot="16200000">
            <a:off x="5996732" y="4894281"/>
            <a:ext cx="273485" cy="64633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91C3BF4-D737-524A-BBDF-C454C248A4F9}"/>
                  </a:ext>
                </a:extLst>
              </p:cNvPr>
              <p:cNvSpPr/>
              <p:nvPr/>
            </p:nvSpPr>
            <p:spPr>
              <a:xfrm>
                <a:off x="6795378" y="4986615"/>
                <a:ext cx="158145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∞)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91C3BF4-D737-524A-BBDF-C454C248A4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5378" y="4986615"/>
                <a:ext cx="1581459" cy="461665"/>
              </a:xfrm>
              <a:prstGeom prst="rect">
                <a:avLst/>
              </a:prstGeom>
              <a:blipFill>
                <a:blip r:embed="rId6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632709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48479" y="428383"/>
            <a:ext cx="7721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3) Next, we find, the inductor current at t </a:t>
            </a:r>
            <a:r>
              <a:rPr lang="en-US" dirty="0">
                <a:solidFill>
                  <a:srgbClr val="FF0000"/>
                </a:solidFill>
                <a:sym typeface="Symbol" panose="05050102010706020507" pitchFamily="18" charset="2"/>
              </a:rPr>
              <a:t> </a:t>
            </a:r>
            <a:r>
              <a:rPr lang="en-US" dirty="0">
                <a:solidFill>
                  <a:srgbClr val="FF0000"/>
                </a:solidFill>
                <a:latin typeface="Mathcad UniMath" panose="02000503020000020003" pitchFamily="50" charset="0"/>
                <a:sym typeface="Symbol" panose="05050102010706020507" pitchFamily="18" charset="2"/>
              </a:rPr>
              <a:t>∞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8479" y="979058"/>
            <a:ext cx="5146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 t </a:t>
            </a:r>
            <a:r>
              <a:rPr lang="en-US" dirty="0">
                <a:sym typeface="Symbol" panose="05050102010706020507" pitchFamily="18" charset="2"/>
              </a:rPr>
              <a:t> </a:t>
            </a:r>
            <a:r>
              <a:rPr lang="en-US" dirty="0">
                <a:latin typeface="Mathcad UniMath" panose="02000503020000020003" pitchFamily="50" charset="0"/>
                <a:sym typeface="Symbol" panose="05050102010706020507" pitchFamily="18" charset="2"/>
              </a:rPr>
              <a:t>∞</a:t>
            </a:r>
            <a:r>
              <a:rPr lang="en-US" dirty="0"/>
              <a:t> the following circuit is obtained,</a:t>
            </a: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79" y="1582645"/>
            <a:ext cx="3071813" cy="230386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403" y="1559528"/>
            <a:ext cx="3326287" cy="2350094"/>
          </a:xfrm>
          <a:prstGeom prst="rect">
            <a:avLst/>
          </a:prstGeom>
        </p:spPr>
      </p:pic>
      <p:sp>
        <p:nvSpPr>
          <p:cNvPr id="2" name="Down Arrow 1"/>
          <p:cNvSpPr/>
          <p:nvPr/>
        </p:nvSpPr>
        <p:spPr>
          <a:xfrm rot="16200000">
            <a:off x="3953913" y="2710458"/>
            <a:ext cx="273485" cy="64633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09378" y="3909622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Since the circuit doesn’t contain any independent dc sources, there is no current flow, hence,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2D60E68-4A95-0F40-B0D4-C327B226FD69}"/>
                  </a:ext>
                </a:extLst>
              </p:cNvPr>
              <p:cNvSpPr/>
              <p:nvPr/>
            </p:nvSpPr>
            <p:spPr>
              <a:xfrm>
                <a:off x="3842096" y="6259716"/>
                <a:ext cx="107330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2D60E68-4A95-0F40-B0D4-C327B226FD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2096" y="6259716"/>
                <a:ext cx="1073307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Down Arrow 12">
            <a:extLst>
              <a:ext uri="{FF2B5EF4-FFF2-40B4-BE49-F238E27FC236}">
                <a16:creationId xmlns:a16="http://schemas.microsoft.com/office/drawing/2014/main" id="{7BDB5485-2AD3-D942-9989-4A72022D7A50}"/>
              </a:ext>
            </a:extLst>
          </p:cNvPr>
          <p:cNvSpPr/>
          <p:nvPr/>
        </p:nvSpPr>
        <p:spPr>
          <a:xfrm rot="16200000">
            <a:off x="5996732" y="4894281"/>
            <a:ext cx="273485" cy="64633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91C3BF4-D737-524A-BBDF-C454C248A4F9}"/>
                  </a:ext>
                </a:extLst>
              </p:cNvPr>
              <p:cNvSpPr/>
              <p:nvPr/>
            </p:nvSpPr>
            <p:spPr>
              <a:xfrm>
                <a:off x="6795378" y="4986615"/>
                <a:ext cx="158145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∞)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91C3BF4-D737-524A-BBDF-C454C248A4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5378" y="4986615"/>
                <a:ext cx="1581459" cy="461665"/>
              </a:xfrm>
              <a:prstGeom prst="rect">
                <a:avLst/>
              </a:prstGeom>
              <a:blipFill>
                <a:blip r:embed="rId6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2AEB0FE-DC46-5641-8382-6676B7AC4389}"/>
                  </a:ext>
                </a:extLst>
              </p:cNvPr>
              <p:cNvSpPr/>
              <p:nvPr/>
            </p:nvSpPr>
            <p:spPr>
              <a:xfrm>
                <a:off x="293643" y="4524950"/>
                <a:ext cx="246888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∞)</m:t>
                      </m:r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2AEB0FE-DC46-5641-8382-6676B7AC43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643" y="4524950"/>
                <a:ext cx="2468881" cy="461665"/>
              </a:xfrm>
              <a:prstGeom prst="rect">
                <a:avLst/>
              </a:prstGeom>
              <a:blipFill>
                <a:blip r:embed="rId7"/>
                <a:stretch>
                  <a:fillRect b="-13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7C2D9F3-0769-2545-8E3D-C6878B5AA86D}"/>
                  </a:ext>
                </a:extLst>
              </p:cNvPr>
              <p:cNvSpPr/>
              <p:nvPr/>
            </p:nvSpPr>
            <p:spPr>
              <a:xfrm>
                <a:off x="486099" y="5509610"/>
                <a:ext cx="45152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∞</m:t>
                          </m:r>
                        </m:e>
                      </m:d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(1−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7C2D9F3-0769-2545-8E3D-C6878B5AA8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99" y="5509610"/>
                <a:ext cx="4515275" cy="461665"/>
              </a:xfrm>
              <a:prstGeom prst="rect">
                <a:avLst/>
              </a:prstGeom>
              <a:blipFill>
                <a:blip r:embed="rId8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71A8473B-C066-0D46-8DEF-D7FBC6C80B9C}"/>
              </a:ext>
            </a:extLst>
          </p:cNvPr>
          <p:cNvSpPr/>
          <p:nvPr/>
        </p:nvSpPr>
        <p:spPr>
          <a:xfrm>
            <a:off x="135671" y="4001955"/>
            <a:ext cx="1171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From KCL,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FD1816-F00D-A441-8E6A-4ADA7BA2A795}"/>
              </a:ext>
            </a:extLst>
          </p:cNvPr>
          <p:cNvSpPr/>
          <p:nvPr/>
        </p:nvSpPr>
        <p:spPr>
          <a:xfrm>
            <a:off x="181586" y="5078948"/>
            <a:ext cx="11879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From KVL,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F826BB8-EC7B-CD40-A598-D42359779167}"/>
                  </a:ext>
                </a:extLst>
              </p:cNvPr>
              <p:cNvSpPr/>
              <p:nvPr/>
            </p:nvSpPr>
            <p:spPr>
              <a:xfrm>
                <a:off x="-923" y="6291351"/>
                <a:ext cx="309277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(1−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F826BB8-EC7B-CD40-A598-D423597791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23" y="6291351"/>
                <a:ext cx="3092770" cy="461665"/>
              </a:xfrm>
              <a:prstGeom prst="rect">
                <a:avLst/>
              </a:prstGeom>
              <a:blipFill>
                <a:blip r:embed="rId9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054B86B1-C630-944C-ABCA-2CF6D00C6422}"/>
              </a:ext>
            </a:extLst>
          </p:cNvPr>
          <p:cNvSpPr/>
          <p:nvPr/>
        </p:nvSpPr>
        <p:spPr>
          <a:xfrm>
            <a:off x="202083" y="5829686"/>
            <a:ext cx="11623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Therefore,</a:t>
            </a:r>
          </a:p>
        </p:txBody>
      </p:sp>
      <p:sp>
        <p:nvSpPr>
          <p:cNvPr id="18" name="Down Arrow 17">
            <a:extLst>
              <a:ext uri="{FF2B5EF4-FFF2-40B4-BE49-F238E27FC236}">
                <a16:creationId xmlns:a16="http://schemas.microsoft.com/office/drawing/2014/main" id="{20F4A84C-9A6D-CF4B-8B2B-A65F33536A81}"/>
              </a:ext>
            </a:extLst>
          </p:cNvPr>
          <p:cNvSpPr/>
          <p:nvPr/>
        </p:nvSpPr>
        <p:spPr>
          <a:xfrm rot="16200000">
            <a:off x="3224286" y="6243194"/>
            <a:ext cx="273485" cy="64633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46323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C2A3A2B6-EAC5-9A45-A79B-6B103ED05844}"/>
              </a:ext>
            </a:extLst>
          </p:cNvPr>
          <p:cNvSpPr txBox="1"/>
          <p:nvPr/>
        </p:nvSpPr>
        <p:spPr>
          <a:xfrm>
            <a:off x="383061" y="3244334"/>
            <a:ext cx="466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Therefor, the general solutions: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BF576A1-95FA-D340-8437-2ACD433D429B}"/>
              </a:ext>
            </a:extLst>
          </p:cNvPr>
          <p:cNvSpPr txBox="1"/>
          <p:nvPr/>
        </p:nvSpPr>
        <p:spPr>
          <a:xfrm>
            <a:off x="628289" y="5679323"/>
            <a:ext cx="7924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Notce</a:t>
            </a:r>
            <a:r>
              <a:rPr lang="en-US" dirty="0"/>
              <a:t> the initial and final values of the inductor current are the same as above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7123B17-40CC-9046-9395-483388D40C0B}"/>
              </a:ext>
            </a:extLst>
          </p:cNvPr>
          <p:cNvSpPr txBox="1"/>
          <p:nvPr/>
        </p:nvSpPr>
        <p:spPr>
          <a:xfrm>
            <a:off x="383061" y="228000"/>
            <a:ext cx="466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Summary: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23A8CDDA-2EEB-4E43-A4AC-97BEBC336E74}"/>
                  </a:ext>
                </a:extLst>
              </p:cNvPr>
              <p:cNvSpPr/>
              <p:nvPr/>
            </p:nvSpPr>
            <p:spPr>
              <a:xfrm>
                <a:off x="637419" y="833893"/>
                <a:ext cx="235923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=25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𝑚𝐴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23A8CDDA-2EEB-4E43-A4AC-97BEBC336E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419" y="833893"/>
                <a:ext cx="2359236" cy="461665"/>
              </a:xfrm>
              <a:prstGeom prst="rect">
                <a:avLst/>
              </a:prstGeom>
              <a:blipFill>
                <a:blip r:embed="rId3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703124D-7E48-E74B-BC0B-9F75C618F0FC}"/>
                  </a:ext>
                </a:extLst>
              </p:cNvPr>
              <p:cNvSpPr/>
              <p:nvPr/>
            </p:nvSpPr>
            <p:spPr>
              <a:xfrm>
                <a:off x="1415297" y="1532119"/>
                <a:ext cx="208254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=0.2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𝑚𝑠</m:t>
                      </m:r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703124D-7E48-E74B-BC0B-9F75C618F0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5297" y="1532119"/>
                <a:ext cx="2082545" cy="461665"/>
              </a:xfrm>
              <a:prstGeom prst="rect">
                <a:avLst/>
              </a:prstGeom>
              <a:blipFill>
                <a:blip r:embed="rId4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B7EAACCD-6BD5-3D47-B28F-3727D567ED76}"/>
                  </a:ext>
                </a:extLst>
              </p:cNvPr>
              <p:cNvSpPr/>
              <p:nvPr/>
            </p:nvSpPr>
            <p:spPr>
              <a:xfrm>
                <a:off x="875110" y="2233728"/>
                <a:ext cx="158145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∞)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B7EAACCD-6BD5-3D47-B28F-3727D567ED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110" y="2233728"/>
                <a:ext cx="1581459" cy="461665"/>
              </a:xfrm>
              <a:prstGeom prst="rect">
                <a:avLst/>
              </a:prstGeom>
              <a:blipFill>
                <a:blip r:embed="rId5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B4766137-B144-2840-9B4D-97EDC9345A6C}"/>
              </a:ext>
            </a:extLst>
          </p:cNvPr>
          <p:cNvSpPr/>
          <p:nvPr/>
        </p:nvSpPr>
        <p:spPr>
          <a:xfrm>
            <a:off x="383061" y="702213"/>
            <a:ext cx="2894711" cy="2078119"/>
          </a:xfrm>
          <a:prstGeom prst="rect">
            <a:avLst/>
          </a:prstGeom>
          <a:solidFill>
            <a:schemeClr val="accent3">
              <a:lumMod val="60000"/>
              <a:lumOff val="40000"/>
              <a:alpha val="23816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573A005-A1C0-F24D-9672-A3D92B0059DD}"/>
                  </a:ext>
                </a:extLst>
              </p:cNvPr>
              <p:cNvSpPr/>
              <p:nvPr/>
            </p:nvSpPr>
            <p:spPr>
              <a:xfrm>
                <a:off x="637419" y="3813161"/>
                <a:ext cx="6151043" cy="5393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+(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∞)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573A005-A1C0-F24D-9672-A3D92B0059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419" y="3813161"/>
                <a:ext cx="6151043" cy="539315"/>
              </a:xfrm>
              <a:prstGeom prst="rect">
                <a:avLst/>
              </a:prstGeom>
              <a:blipFill>
                <a:blip r:embed="rId6"/>
                <a:stretch>
                  <a:fillRect b="-18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2EF94C3-ACF4-4C42-ACD8-E78456C3E14B}"/>
                  </a:ext>
                </a:extLst>
              </p:cNvPr>
              <p:cNvSpPr/>
              <p:nvPr/>
            </p:nvSpPr>
            <p:spPr>
              <a:xfrm>
                <a:off x="637419" y="4416179"/>
                <a:ext cx="6736652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0+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25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/0.2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25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0.2</m:t>
                              </m:r>
                            </m:den>
                          </m:f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𝑚𝐴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2EF94C3-ACF4-4C42-ACD8-E78456C3E1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419" y="4416179"/>
                <a:ext cx="6736652" cy="714683"/>
              </a:xfrm>
              <a:prstGeom prst="rect">
                <a:avLst/>
              </a:prstGeom>
              <a:blipFill>
                <a:blip r:embed="rId7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625629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"/>
          <p:cNvSpPr>
            <a:spLocks noChangeArrowheads="1"/>
          </p:cNvSpPr>
          <p:nvPr/>
        </p:nvSpPr>
        <p:spPr bwMode="auto">
          <a:xfrm>
            <a:off x="495300" y="522288"/>
            <a:ext cx="9814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Example</a:t>
            </a:r>
          </a:p>
        </p:txBody>
      </p:sp>
      <p:sp>
        <p:nvSpPr>
          <p:cNvPr id="15362" name="Rectangle 67"/>
          <p:cNvSpPr>
            <a:spLocks noChangeArrowheads="1"/>
          </p:cNvSpPr>
          <p:nvPr/>
        </p:nvSpPr>
        <p:spPr bwMode="auto">
          <a:xfrm>
            <a:off x="495300" y="938213"/>
            <a:ext cx="81915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In the circuit, the switch opens at t = 0. Assume zero initial voltage across the capacitor. Find the voltage response </a:t>
            </a:r>
            <a:r>
              <a:rPr lang="en-US" dirty="0" err="1">
                <a:solidFill>
                  <a:srgbClr val="0000FF"/>
                </a:solidFill>
              </a:rPr>
              <a:t>v</a:t>
            </a:r>
            <a:r>
              <a:rPr lang="en-US" baseline="-25000" dirty="0" err="1">
                <a:solidFill>
                  <a:srgbClr val="0000FF"/>
                </a:solidFill>
              </a:rPr>
              <a:t>C</a:t>
            </a:r>
            <a:r>
              <a:rPr lang="en-US" dirty="0">
                <a:solidFill>
                  <a:srgbClr val="0000FF"/>
                </a:solidFill>
              </a:rPr>
              <a:t>(t) for t &gt; 0.</a:t>
            </a:r>
          </a:p>
        </p:txBody>
      </p:sp>
      <p:graphicFrame>
        <p:nvGraphicFramePr>
          <p:cNvPr id="120" name="Table 119"/>
          <p:cNvGraphicFramePr>
            <a:graphicFrameLocks noGrp="1"/>
          </p:cNvGraphicFramePr>
          <p:nvPr/>
        </p:nvGraphicFramePr>
        <p:xfrm>
          <a:off x="3220823" y="3930579"/>
          <a:ext cx="2965665" cy="2682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85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8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5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Default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V</a:t>
                      </a:r>
                      <a:r>
                        <a:rPr lang="en-US" sz="1600" baseline="-25000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I</a:t>
                      </a:r>
                      <a:r>
                        <a:rPr lang="en-US" sz="1600" baseline="-25000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mA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k</a:t>
                      </a:r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k</a:t>
                      </a:r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k</a:t>
                      </a:r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C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sym typeface="Symbol" panose="05050102010706020507" pitchFamily="18" charset="2"/>
                        </a:rPr>
                        <a:t>F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aseline="0" dirty="0">
                          <a:latin typeface="Calibri" panose="020F0502020204030204" pitchFamily="34" charset="0"/>
                          <a:sym typeface="Symbol" panose="05050102010706020507" pitchFamily="18" charset="2"/>
                        </a:rPr>
                        <a:t>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592" y="1631137"/>
            <a:ext cx="5796916" cy="205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08738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48479" y="832342"/>
            <a:ext cx="8112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1) For t &lt; 0 the switch has been closed for a long time allowing the capacitor to act like an open circuit, where,</a:t>
            </a:r>
          </a:p>
        </p:txBody>
      </p:sp>
      <p:pic>
        <p:nvPicPr>
          <p:cNvPr id="13" name="Picture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593" y="4057651"/>
            <a:ext cx="5385346" cy="21336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18" y="1614487"/>
            <a:ext cx="1600201" cy="112871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48479" y="2984992"/>
            <a:ext cx="811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And,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18" y="3432542"/>
            <a:ext cx="2105124" cy="32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17705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85834" y="138864"/>
            <a:ext cx="8112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Applying source transformation, first by transforming the current source to a voltage source, where,</a:t>
            </a: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875" y="2787032"/>
            <a:ext cx="4725419" cy="219066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70" y="1050724"/>
            <a:ext cx="1566935" cy="6695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CF311A-1D28-7A47-943D-6E63910746C9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359" y="653431"/>
            <a:ext cx="5385346" cy="21336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A0E5C6-352B-C04A-8087-D6817A57BBFA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070" y="4800207"/>
            <a:ext cx="5725697" cy="21382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40BB734-A0B9-6347-AD46-812EDDBECA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44" y="5192724"/>
            <a:ext cx="1736761" cy="104779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984A8B5-EA85-7F44-A5AE-00E47A184318}"/>
              </a:ext>
            </a:extLst>
          </p:cNvPr>
          <p:cNvSpPr txBox="1"/>
          <p:nvPr/>
        </p:nvSpPr>
        <p:spPr>
          <a:xfrm>
            <a:off x="281705" y="4788869"/>
            <a:ext cx="811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Again applying source transformations for both voltage sources, where,</a:t>
            </a:r>
          </a:p>
        </p:txBody>
      </p:sp>
    </p:spTree>
    <p:extLst>
      <p:ext uri="{BB962C8B-B14F-4D97-AF65-F5344CB8AC3E}">
        <p14:creationId xmlns:p14="http://schemas.microsoft.com/office/powerpoint/2010/main" val="1058786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66"/>
          <p:cNvSpPr txBox="1">
            <a:spLocks noChangeArrowheads="1"/>
          </p:cNvSpPr>
          <p:nvPr/>
        </p:nvSpPr>
        <p:spPr bwMode="auto">
          <a:xfrm>
            <a:off x="623889" y="1403349"/>
            <a:ext cx="7748586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Same solution as in the natural RC response circuit, except for an additional constant term due to the presence of the DC external source,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/>
              <a:t>Where </a:t>
            </a:r>
            <a:r>
              <a:rPr lang="en-US" sz="1800" dirty="0">
                <a:solidFill>
                  <a:srgbClr val="FF0000"/>
                </a:solidFill>
              </a:rPr>
              <a:t>K</a:t>
            </a:r>
            <a:r>
              <a:rPr lang="en-US" sz="1800" baseline="-25000" dirty="0">
                <a:solidFill>
                  <a:srgbClr val="FF0000"/>
                </a:solidFill>
              </a:rPr>
              <a:t>1</a:t>
            </a:r>
            <a:r>
              <a:rPr lang="en-US" sz="1800" dirty="0"/>
              <a:t>, </a:t>
            </a:r>
            <a:r>
              <a:rPr lang="en-US" sz="1800" dirty="0">
                <a:solidFill>
                  <a:srgbClr val="FF0000"/>
                </a:solidFill>
              </a:rPr>
              <a:t>K</a:t>
            </a:r>
            <a:r>
              <a:rPr lang="en-US" sz="1800" baseline="-25000" dirty="0">
                <a:solidFill>
                  <a:srgbClr val="FF0000"/>
                </a:solidFill>
              </a:rPr>
              <a:t>2</a:t>
            </a:r>
            <a:r>
              <a:rPr lang="en-US" sz="1800" dirty="0"/>
              <a:t> and </a:t>
            </a:r>
            <a:r>
              <a:rPr lang="en-US" sz="1800" dirty="0">
                <a:solidFill>
                  <a:srgbClr val="FF0000"/>
                </a:solidFill>
              </a:rPr>
              <a:t>s</a:t>
            </a:r>
            <a:r>
              <a:rPr lang="en-US" sz="1800" dirty="0"/>
              <a:t> are constants to be determined,</a:t>
            </a:r>
          </a:p>
        </p:txBody>
      </p:sp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2899036" y="520065"/>
            <a:ext cx="31983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</a:rPr>
              <a:t>Step Response of RC circuits</a:t>
            </a: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606" y="3829049"/>
            <a:ext cx="4283869" cy="24479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575" y="2203361"/>
            <a:ext cx="2155031" cy="3904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38" y="5008716"/>
            <a:ext cx="3015017" cy="6191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96" y="5647628"/>
            <a:ext cx="2978903" cy="6293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E0B56E-5353-7F4F-9334-2C5A6CC0F8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46" y="3829049"/>
            <a:ext cx="1646058" cy="64411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58D89BD-C20E-9142-A3DA-A9701D149562}"/>
              </a:ext>
            </a:extLst>
          </p:cNvPr>
          <p:cNvSpPr/>
          <p:nvPr/>
        </p:nvSpPr>
        <p:spPr>
          <a:xfrm>
            <a:off x="521837" y="4556271"/>
            <a:ext cx="39763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The characteristic equation becomes,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B6B859A-9A00-6543-B148-56BA18EB333C}"/>
              </a:ext>
            </a:extLst>
          </p:cNvPr>
          <p:cNvSpPr/>
          <p:nvPr/>
        </p:nvSpPr>
        <p:spPr>
          <a:xfrm>
            <a:off x="521837" y="3370864"/>
            <a:ext cx="8007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Substitute the above assumed general solution of </a:t>
            </a:r>
            <a:r>
              <a:rPr lang="en-US" dirty="0" err="1"/>
              <a:t>v</a:t>
            </a:r>
            <a:r>
              <a:rPr lang="en-US" baseline="-25000" dirty="0" err="1"/>
              <a:t>c</a:t>
            </a:r>
            <a:r>
              <a:rPr lang="en-US" dirty="0"/>
              <a:t>(t)  into the circuit equation,</a:t>
            </a:r>
          </a:p>
        </p:txBody>
      </p:sp>
    </p:spTree>
    <p:extLst>
      <p:ext uri="{BB962C8B-B14F-4D97-AF65-F5344CB8AC3E}">
        <p14:creationId xmlns:p14="http://schemas.microsoft.com/office/powerpoint/2010/main" val="110366674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424" y="2359886"/>
            <a:ext cx="5725697" cy="213822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64073" y="281913"/>
            <a:ext cx="3109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Applying KCL at the top node,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48" y="1305673"/>
            <a:ext cx="4567452" cy="67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09359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444" y="4773954"/>
            <a:ext cx="5725697" cy="213822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8479" y="832342"/>
            <a:ext cx="811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Solve for  i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48479" y="2447196"/>
            <a:ext cx="3109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Substituting to find v(0</a:t>
            </a:r>
            <a:r>
              <a:rPr lang="en-US" baseline="30000" dirty="0"/>
              <a:t>-</a:t>
            </a:r>
            <a:r>
              <a:rPr lang="en-US" dirty="0"/>
              <a:t>),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18" y="1263240"/>
            <a:ext cx="5924120" cy="6969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18" y="2907032"/>
            <a:ext cx="2219426" cy="3674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7C05359-A8E4-884F-944A-494FC89754AE}"/>
              </a:ext>
            </a:extLst>
          </p:cNvPr>
          <p:cNvSpPr txBox="1"/>
          <p:nvPr/>
        </p:nvSpPr>
        <p:spPr>
          <a:xfrm>
            <a:off x="293940" y="3610575"/>
            <a:ext cx="811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yields,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5D04A3-954E-A84B-A794-1D37312432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79" y="4041473"/>
            <a:ext cx="5017854" cy="92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09222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70105" y="400546"/>
            <a:ext cx="6166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2) For t &gt; 0, the switch is opened resulting in a forced RC circuit,</a:t>
            </a: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762" y="859157"/>
            <a:ext cx="4233863" cy="21807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1264879"/>
            <a:ext cx="6166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Transforming the current source to a voltage source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2679E1-E733-C441-A325-FF1A643CBD8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088" y="2933167"/>
            <a:ext cx="3647003" cy="21370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248724-673B-1E45-A676-EF7A368C878F}"/>
              </a:ext>
            </a:extLst>
          </p:cNvPr>
          <p:cNvSpPr txBox="1"/>
          <p:nvPr/>
        </p:nvSpPr>
        <p:spPr>
          <a:xfrm>
            <a:off x="469799" y="2354709"/>
            <a:ext cx="6166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Where,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1297BE-C578-FE4A-90E1-E85A20A6B7FA}"/>
              </a:ext>
            </a:extLst>
          </p:cNvPr>
          <p:cNvSpPr txBox="1"/>
          <p:nvPr/>
        </p:nvSpPr>
        <p:spPr>
          <a:xfrm>
            <a:off x="469800" y="3304780"/>
            <a:ext cx="6166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And,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A416719-0DDF-254B-A4BC-AA2CA6B97F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42" y="2832892"/>
            <a:ext cx="1111532" cy="3320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C898D3E-0C8A-674B-A119-A716E71A61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42" y="3674112"/>
            <a:ext cx="1524070" cy="65520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7E8AC11-610C-674F-957D-BA207A50DF98}"/>
              </a:ext>
            </a:extLst>
          </p:cNvPr>
          <p:cNvSpPr/>
          <p:nvPr/>
        </p:nvSpPr>
        <p:spPr>
          <a:xfrm>
            <a:off x="73466" y="462471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Next find the time constant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03BD82A-10BB-3F43-BA93-E8A882AA79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42" y="5193799"/>
            <a:ext cx="1405007" cy="94108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7937F41-01F8-884C-B455-925DB105635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164" y="4975349"/>
            <a:ext cx="3183941" cy="174705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031D20D3-CE3E-0747-814B-25E17E606E9F}"/>
              </a:ext>
            </a:extLst>
          </p:cNvPr>
          <p:cNvGrpSpPr/>
          <p:nvPr/>
        </p:nvGrpSpPr>
        <p:grpSpPr>
          <a:xfrm>
            <a:off x="5379662" y="5465052"/>
            <a:ext cx="793800" cy="596520"/>
            <a:chOff x="5379662" y="5465052"/>
            <a:chExt cx="793800" cy="596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49F08C5F-D60E-DD4F-9D77-D257AE9F91C4}"/>
                    </a:ext>
                  </a:extLst>
                </p14:cNvPr>
                <p14:cNvContentPartPr/>
                <p14:nvPr/>
              </p14:nvContentPartPr>
              <p14:xfrm>
                <a:off x="5379662" y="5465052"/>
                <a:ext cx="707400" cy="59652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49F08C5F-D60E-DD4F-9D77-D257AE9F91C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317022" y="5402412"/>
                  <a:ext cx="833040" cy="72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496C32C-920A-E64D-9D4C-AF507CEFB3B7}"/>
                    </a:ext>
                  </a:extLst>
                </p14:cNvPr>
                <p14:cNvContentPartPr/>
                <p14:nvPr/>
              </p14:nvContentPartPr>
              <p14:xfrm>
                <a:off x="5824262" y="5636412"/>
                <a:ext cx="349200" cy="2268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496C32C-920A-E64D-9D4C-AF507CEFB3B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761262" y="5573772"/>
                  <a:ext cx="474840" cy="35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BFC34EB-DD23-774C-931D-08B909AAA40D}"/>
              </a:ext>
            </a:extLst>
          </p:cNvPr>
          <p:cNvGrpSpPr/>
          <p:nvPr/>
        </p:nvGrpSpPr>
        <p:grpSpPr>
          <a:xfrm>
            <a:off x="4532942" y="5784732"/>
            <a:ext cx="1168200" cy="448560"/>
            <a:chOff x="4532942" y="5784732"/>
            <a:chExt cx="1168200" cy="448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1FD941E-62A0-8C4C-B84D-D2FED21BC5F3}"/>
                    </a:ext>
                  </a:extLst>
                </p14:cNvPr>
                <p14:cNvContentPartPr/>
                <p14:nvPr/>
              </p14:nvContentPartPr>
              <p14:xfrm>
                <a:off x="5223782" y="5857092"/>
                <a:ext cx="477360" cy="2203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1FD941E-62A0-8C4C-B84D-D2FED21BC5F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214782" y="5848092"/>
                  <a:ext cx="49500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96A3D6B-94A1-0042-BC7C-25CEC0E331AF}"/>
                    </a:ext>
                  </a:extLst>
                </p14:cNvPr>
                <p14:cNvContentPartPr/>
                <p14:nvPr/>
              </p14:nvContentPartPr>
              <p14:xfrm>
                <a:off x="4532942" y="5794812"/>
                <a:ext cx="6480" cy="2602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96A3D6B-94A1-0042-BC7C-25CEC0E331A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523942" y="5785812"/>
                  <a:ext cx="2412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E3131E3-B487-1347-ADA2-D64AAA076E63}"/>
                    </a:ext>
                  </a:extLst>
                </p14:cNvPr>
                <p14:cNvContentPartPr/>
                <p14:nvPr/>
              </p14:nvContentPartPr>
              <p14:xfrm>
                <a:off x="4532942" y="5784732"/>
                <a:ext cx="180720" cy="2469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E3131E3-B487-1347-ADA2-D64AAA076E6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524302" y="5776092"/>
                  <a:ext cx="19836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C644420-276C-794D-AD34-DD3557136355}"/>
                    </a:ext>
                  </a:extLst>
                </p14:cNvPr>
                <p14:cNvContentPartPr/>
                <p14:nvPr/>
              </p14:nvContentPartPr>
              <p14:xfrm>
                <a:off x="4834982" y="6041772"/>
                <a:ext cx="360" cy="1260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C644420-276C-794D-AD34-DD355713635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825982" y="6033132"/>
                  <a:ext cx="180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F3200C3-9429-9843-BAC3-0F3824BDDDEE}"/>
                    </a:ext>
                  </a:extLst>
                </p14:cNvPr>
                <p14:cNvContentPartPr/>
                <p14:nvPr/>
              </p14:nvContentPartPr>
              <p14:xfrm>
                <a:off x="4770902" y="6047172"/>
                <a:ext cx="189720" cy="162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F3200C3-9429-9843-BAC3-0F3824BDDDE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761902" y="6038172"/>
                  <a:ext cx="2073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C3A7B9E-D909-1542-A1A0-3972DE53B9CD}"/>
                    </a:ext>
                  </a:extLst>
                </p14:cNvPr>
                <p14:cNvContentPartPr/>
                <p14:nvPr/>
              </p14:nvContentPartPr>
              <p14:xfrm>
                <a:off x="5057822" y="6012972"/>
                <a:ext cx="107280" cy="2203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C3A7B9E-D909-1542-A1A0-3972DE53B9C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048822" y="6003972"/>
                  <a:ext cx="124920" cy="237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3519042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48478" y="832341"/>
            <a:ext cx="7318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3) For  t </a:t>
            </a:r>
            <a:r>
              <a:rPr lang="en-US" dirty="0">
                <a:solidFill>
                  <a:srgbClr val="FF0000"/>
                </a:solidFill>
                <a:sym typeface="Symbol" panose="05050102010706020507" pitchFamily="18" charset="2"/>
              </a:rPr>
              <a:t> </a:t>
            </a:r>
            <a:r>
              <a:rPr lang="en-US" dirty="0">
                <a:solidFill>
                  <a:srgbClr val="FF0000"/>
                </a:solidFill>
                <a:latin typeface="Mathcad UniMath" panose="02000503020000020003" pitchFamily="50" charset="0"/>
                <a:sym typeface="Symbol" panose="05050102010706020507" pitchFamily="18" charset="2"/>
              </a:rPr>
              <a:t>∞</a:t>
            </a:r>
            <a:r>
              <a:rPr lang="en-US" dirty="0">
                <a:solidFill>
                  <a:srgbClr val="FF0000"/>
                </a:solidFill>
              </a:rPr>
              <a:t> , the switch is opened resulting in a forced RC circuit,</a:t>
            </a: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037" y="2070616"/>
            <a:ext cx="4233863" cy="21807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8477" y="1527666"/>
            <a:ext cx="6166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Transforming the current source to a voltage source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2679E1-E733-C441-A325-FF1A643CBD8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466" y="4424963"/>
            <a:ext cx="3647003" cy="21370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6E20115-C201-0E4C-B5CF-0219DA10A9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00" y="3053165"/>
            <a:ext cx="2929900" cy="95979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1E6BF5E-12CD-4147-924B-9F1A139A3C9D}"/>
                  </a:ext>
                </a:extLst>
              </p14:cNvPr>
              <p14:cNvContentPartPr/>
              <p14:nvPr/>
            </p14:nvContentPartPr>
            <p14:xfrm>
              <a:off x="4737062" y="5427612"/>
              <a:ext cx="490680" cy="3643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1E6BF5E-12CD-4147-924B-9F1A139A3C9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674062" y="5364612"/>
                <a:ext cx="616320" cy="48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297C906-6599-FA49-B26C-3A589BE2F1C1}"/>
                  </a:ext>
                </a:extLst>
              </p14:cNvPr>
              <p14:cNvContentPartPr/>
              <p14:nvPr/>
            </p14:nvContentPartPr>
            <p14:xfrm>
              <a:off x="5290022" y="5597892"/>
              <a:ext cx="389160" cy="3564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297C906-6599-FA49-B26C-3A589BE2F1C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227382" y="5535252"/>
                <a:ext cx="514800" cy="161280"/>
              </a:xfrm>
              <a:prstGeom prst="rect">
                <a:avLst/>
              </a:prstGeom>
            </p:spPr>
          </p:pic>
        </mc:Fallback>
      </mc:AlternateContent>
      <p:pic>
        <p:nvPicPr>
          <p:cNvPr id="15" name="Picture 14" descr="Text&#10;&#10;Description automatically generated with medium confidence">
            <a:extLst>
              <a:ext uri="{FF2B5EF4-FFF2-40B4-BE49-F238E27FC236}">
                <a16:creationId xmlns:a16="http://schemas.microsoft.com/office/drawing/2014/main" id="{BCB9FB96-0D35-6C4D-9CBC-8AEEA74ED9F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17962" y="5445868"/>
            <a:ext cx="8382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21812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48478" y="832341"/>
            <a:ext cx="6166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Hence the final solution is given by,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19" y="1294243"/>
            <a:ext cx="5079876" cy="7162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837294D-A641-F34C-83A3-BB6C3BEF5D9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963" y="2498640"/>
            <a:ext cx="4233863" cy="218072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93A41D2-2CA1-2143-9819-DB4D674463EB}"/>
              </a:ext>
            </a:extLst>
          </p:cNvPr>
          <p:cNvSpPr txBox="1"/>
          <p:nvPr/>
        </p:nvSpPr>
        <p:spPr>
          <a:xfrm>
            <a:off x="296381" y="2908041"/>
            <a:ext cx="2636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Find the expression for </a:t>
            </a:r>
            <a:r>
              <a:rPr lang="en-US" i="1" dirty="0" err="1"/>
              <a:t>i</a:t>
            </a:r>
            <a:endParaRPr lang="en-US" i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E7C3E7-A353-B74E-93BC-62961AE415DD}"/>
              </a:ext>
            </a:extLst>
          </p:cNvPr>
          <p:cNvSpPr txBox="1"/>
          <p:nvPr/>
        </p:nvSpPr>
        <p:spPr>
          <a:xfrm>
            <a:off x="296380" y="3580628"/>
            <a:ext cx="3161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best is to use nodal method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72590398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B38431-8008-614B-BB40-5024296E2B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949" y="1375760"/>
            <a:ext cx="5186585" cy="226081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7FEDD8B-53CD-7E43-9DFB-946D7C561123}"/>
              </a:ext>
            </a:extLst>
          </p:cNvPr>
          <p:cNvSpPr/>
          <p:nvPr/>
        </p:nvSpPr>
        <p:spPr>
          <a:xfrm>
            <a:off x="136696" y="513568"/>
            <a:ext cx="76252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latin typeface="Helvetica" pitchFamily="2" charset="0"/>
              </a:rPr>
              <a:t>For the shown circuit the switch was at (a) for long time. The switch is moved to (b) at t = 0</a:t>
            </a:r>
            <a:endParaRPr lang="en-US" dirty="0">
              <a:effectLst/>
              <a:latin typeface="Helvetica" pitchFamily="2" charset="0"/>
            </a:endParaRPr>
          </a:p>
        </p:txBody>
      </p:sp>
      <p:pic>
        <p:nvPicPr>
          <p:cNvPr id="6" name="Picture 5" descr="Text, letter&#10;&#10;Description automatically generated">
            <a:extLst>
              <a:ext uri="{FF2B5EF4-FFF2-40B4-BE49-F238E27FC236}">
                <a16:creationId xmlns:a16="http://schemas.microsoft.com/office/drawing/2014/main" id="{F6F9D7B2-FEA8-B346-AE32-2B76FE3E5B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068301"/>
            <a:ext cx="9017000" cy="23876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E0454D2-5D98-B048-88C3-E40BB9CC7682}"/>
              </a:ext>
            </a:extLst>
          </p:cNvPr>
          <p:cNvSpPr/>
          <p:nvPr/>
        </p:nvSpPr>
        <p:spPr>
          <a:xfrm>
            <a:off x="136696" y="113041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Helvetica" pitchFamily="2" charset="0"/>
              </a:rPr>
              <a:t>Example: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61035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B38431-8008-614B-BB40-5024296E2B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1940" y="0"/>
            <a:ext cx="5186585" cy="226081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7FEDD8B-53CD-7E43-9DFB-946D7C561123}"/>
              </a:ext>
            </a:extLst>
          </p:cNvPr>
          <p:cNvSpPr/>
          <p:nvPr/>
        </p:nvSpPr>
        <p:spPr>
          <a:xfrm>
            <a:off x="362606" y="297707"/>
            <a:ext cx="76252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Helvetica" pitchFamily="2" charset="0"/>
              </a:rPr>
              <a:t>Solution:</a:t>
            </a:r>
            <a:endParaRPr lang="en-US" dirty="0">
              <a:solidFill>
                <a:srgbClr val="FF0000"/>
              </a:solidFill>
              <a:effectLst/>
              <a:latin typeface="Helvetica" pitchFamily="2" charset="0"/>
            </a:endParaRP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2E56AEBB-ED92-5948-AF25-9E11D97581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355850"/>
            <a:ext cx="8102600" cy="2146300"/>
          </a:xfrm>
          <a:prstGeom prst="rect">
            <a:avLst/>
          </a:prstGeom>
        </p:spPr>
      </p:pic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CB7F845-6876-0C4C-B4D1-50747A377F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690241"/>
            <a:ext cx="9093200" cy="24384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F88AD90-FCB9-F047-B578-27EBBF68B053}"/>
              </a:ext>
            </a:extLst>
          </p:cNvPr>
          <p:cNvSpPr/>
          <p:nvPr/>
        </p:nvSpPr>
        <p:spPr>
          <a:xfrm>
            <a:off x="0" y="2260819"/>
            <a:ext cx="986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Helvetica" pitchFamily="2" charset="0"/>
              </a:rPr>
              <a:t>For t&lt;0: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D0CBFB-7143-0149-83DF-056B59E119AE}"/>
              </a:ext>
            </a:extLst>
          </p:cNvPr>
          <p:cNvSpPr/>
          <p:nvPr/>
        </p:nvSpPr>
        <p:spPr>
          <a:xfrm>
            <a:off x="16758" y="4534161"/>
            <a:ext cx="986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Helvetica" pitchFamily="2" charset="0"/>
              </a:rPr>
              <a:t>For t&gt;0: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33610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B38431-8008-614B-BB40-5024296E2B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1940" y="0"/>
            <a:ext cx="5186585" cy="226081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7FEDD8B-53CD-7E43-9DFB-946D7C561123}"/>
              </a:ext>
            </a:extLst>
          </p:cNvPr>
          <p:cNvSpPr/>
          <p:nvPr/>
        </p:nvSpPr>
        <p:spPr>
          <a:xfrm>
            <a:off x="362606" y="297707"/>
            <a:ext cx="76252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latin typeface="Helvetica" pitchFamily="2" charset="0"/>
              </a:rPr>
              <a:t>Solution:</a:t>
            </a:r>
            <a:endParaRPr lang="en-US" dirty="0">
              <a:effectLst/>
              <a:latin typeface="Helvetica" pitchFamily="2" charset="0"/>
            </a:endParaRPr>
          </a:p>
        </p:txBody>
      </p:sp>
      <p:pic>
        <p:nvPicPr>
          <p:cNvPr id="6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5EF0DE07-93A5-ED4B-B510-5D922005AA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42982"/>
            <a:ext cx="8597900" cy="1854200"/>
          </a:xfrm>
          <a:prstGeom prst="rect">
            <a:avLst/>
          </a:prstGeom>
        </p:spPr>
      </p:pic>
      <p:pic>
        <p:nvPicPr>
          <p:cNvPr id="9" name="Picture 8" descr="Diagram, schematic&#10;&#10;Description automatically generated">
            <a:extLst>
              <a:ext uri="{FF2B5EF4-FFF2-40B4-BE49-F238E27FC236}">
                <a16:creationId xmlns:a16="http://schemas.microsoft.com/office/drawing/2014/main" id="{E2939B79-3F57-F545-B3F5-AF4FDC804D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7475" y="2552482"/>
            <a:ext cx="4102100" cy="20447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353E3C8-F3C7-7D4A-AD32-5919A993C715}"/>
                  </a:ext>
                </a:extLst>
              </p14:cNvPr>
              <p14:cNvContentPartPr/>
              <p14:nvPr/>
            </p14:nvContentPartPr>
            <p14:xfrm>
              <a:off x="7565334" y="3372372"/>
              <a:ext cx="895320" cy="2700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353E3C8-F3C7-7D4A-AD32-5919A993C71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502694" y="3309372"/>
                <a:ext cx="1020960" cy="39564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11" descr="Diagram&#10;&#10;Description automatically generated with low confidence">
            <a:extLst>
              <a:ext uri="{FF2B5EF4-FFF2-40B4-BE49-F238E27FC236}">
                <a16:creationId xmlns:a16="http://schemas.microsoft.com/office/drawing/2014/main" id="{321916BD-C4AE-D941-9449-16C1BCCDC2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48018" y="3299573"/>
            <a:ext cx="749882" cy="41559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C8BB987-A860-EC41-8A9D-B59336B14635}"/>
              </a:ext>
            </a:extLst>
          </p:cNvPr>
          <p:cNvGrpSpPr/>
          <p:nvPr/>
        </p:nvGrpSpPr>
        <p:grpSpPr>
          <a:xfrm>
            <a:off x="7547694" y="3258972"/>
            <a:ext cx="97560" cy="135360"/>
            <a:chOff x="7547694" y="3258972"/>
            <a:chExt cx="97560" cy="135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29C4A1A-2EAC-0D44-9656-E4BBEF83C4D0}"/>
                    </a:ext>
                  </a:extLst>
                </p14:cNvPr>
                <p14:cNvContentPartPr/>
                <p14:nvPr/>
              </p14:nvContentPartPr>
              <p14:xfrm>
                <a:off x="7547694" y="3306852"/>
                <a:ext cx="97560" cy="3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29C4A1A-2EAC-0D44-9656-E4BBEF83C4D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538694" y="3297852"/>
                  <a:ext cx="1152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7751935-CF29-6340-9A10-DAE23F8D97D2}"/>
                    </a:ext>
                  </a:extLst>
                </p14:cNvPr>
                <p14:cNvContentPartPr/>
                <p14:nvPr/>
              </p14:nvContentPartPr>
              <p14:xfrm>
                <a:off x="7575774" y="3258972"/>
                <a:ext cx="13320" cy="1353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7751935-CF29-6340-9A10-DAE23F8D97D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566774" y="3249972"/>
                  <a:ext cx="30960" cy="153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75F6DD2-1712-E143-9E0C-553A1E1897BA}"/>
                  </a:ext>
                </a:extLst>
              </p14:cNvPr>
              <p14:cNvContentPartPr/>
              <p14:nvPr/>
            </p14:nvContentPartPr>
            <p14:xfrm>
              <a:off x="7553094" y="3848652"/>
              <a:ext cx="75960" cy="3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75F6DD2-1712-E143-9E0C-553A1E1897B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544454" y="3839652"/>
                <a:ext cx="936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8" name="Picture 17" descr="A picture containing text&#10;&#10;Description automatically generated">
            <a:extLst>
              <a:ext uri="{FF2B5EF4-FFF2-40B4-BE49-F238E27FC236}">
                <a16:creationId xmlns:a16="http://schemas.microsoft.com/office/drawing/2014/main" id="{64EDF61C-5003-1546-A1B6-660A9B2BDB6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095086" y="3157624"/>
            <a:ext cx="601477" cy="354295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0FD5D62-5252-1342-970B-CEF4FCAE5C4D}"/>
              </a:ext>
            </a:extLst>
          </p:cNvPr>
          <p:cNvGrpSpPr/>
          <p:nvPr/>
        </p:nvGrpSpPr>
        <p:grpSpPr>
          <a:xfrm>
            <a:off x="3047694" y="160452"/>
            <a:ext cx="415800" cy="500040"/>
            <a:chOff x="3047694" y="160452"/>
            <a:chExt cx="415800" cy="500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44FEB2A-4DE6-0F44-92B6-A9988A4A9287}"/>
                    </a:ext>
                  </a:extLst>
                </p14:cNvPr>
                <p14:cNvContentPartPr/>
                <p14:nvPr/>
              </p14:nvContentPartPr>
              <p14:xfrm>
                <a:off x="3047694" y="423252"/>
                <a:ext cx="415800" cy="2372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44FEB2A-4DE6-0F44-92B6-A9988A4A928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985054" y="360612"/>
                  <a:ext cx="54144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2F83EAF-ADC6-4D44-9030-5A0D585BDFCD}"/>
                    </a:ext>
                  </a:extLst>
                </p14:cNvPr>
                <p14:cNvContentPartPr/>
                <p14:nvPr/>
              </p14:nvContentPartPr>
              <p14:xfrm>
                <a:off x="3436134" y="160452"/>
                <a:ext cx="22320" cy="1713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2F83EAF-ADC6-4D44-9030-5A0D585BDFC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373494" y="97452"/>
                  <a:ext cx="147960" cy="297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975409C-DA9B-0443-9622-C9751D3E8F68}"/>
                  </a:ext>
                </a:extLst>
              </p14:cNvPr>
              <p14:cNvContentPartPr/>
              <p14:nvPr/>
            </p14:nvContentPartPr>
            <p14:xfrm>
              <a:off x="3269814" y="539172"/>
              <a:ext cx="163800" cy="37692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975409C-DA9B-0443-9622-C9751D3E8F6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252174" y="521532"/>
                <a:ext cx="199440" cy="41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67095CC-81CF-4648-A0D7-732C7D67EF51}"/>
                  </a:ext>
                </a:extLst>
              </p14:cNvPr>
              <p14:cNvContentPartPr/>
              <p14:nvPr/>
            </p14:nvContentPartPr>
            <p14:xfrm>
              <a:off x="3379254" y="61812"/>
              <a:ext cx="161280" cy="2811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67095CC-81CF-4648-A0D7-732C7D67EF5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361614" y="44172"/>
                <a:ext cx="196920" cy="31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C08C25B8-F99E-A04E-81FC-98A3D7FC89EA}"/>
                  </a:ext>
                </a:extLst>
              </p14:cNvPr>
              <p14:cNvContentPartPr/>
              <p14:nvPr/>
            </p14:nvContentPartPr>
            <p14:xfrm>
              <a:off x="3418854" y="542052"/>
              <a:ext cx="126720" cy="3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C08C25B8-F99E-A04E-81FC-98A3D7FC89E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400854" y="524052"/>
                <a:ext cx="162360" cy="36000"/>
              </a:xfrm>
              <a:prstGeom prst="rect">
                <a:avLst/>
              </a:prstGeom>
            </p:spPr>
          </p:pic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id="{716570EF-8593-6A4A-B12D-98D931C40EFC}"/>
              </a:ext>
            </a:extLst>
          </p:cNvPr>
          <p:cNvSpPr/>
          <p:nvPr/>
        </p:nvSpPr>
        <p:spPr>
          <a:xfrm>
            <a:off x="0" y="2260819"/>
            <a:ext cx="1160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Helvetica" pitchFamily="2" charset="0"/>
              </a:rPr>
              <a:t>For t=</a:t>
            </a:r>
            <a:r>
              <a:rPr lang="en-US" dirty="0">
                <a:solidFill>
                  <a:srgbClr val="FF0000"/>
                </a:solidFill>
                <a:latin typeface="Mathcad UniMath" panose="02000503020000020003" pitchFamily="50" charset="0"/>
                <a:sym typeface="Symbol" panose="05050102010706020507" pitchFamily="18" charset="2"/>
              </a:rPr>
              <a:t> ∞ </a:t>
            </a:r>
            <a:r>
              <a:rPr lang="en-US" i="1" dirty="0">
                <a:solidFill>
                  <a:srgbClr val="FF0000"/>
                </a:solidFill>
                <a:latin typeface="Helvetica" pitchFamily="2" charset="0"/>
              </a:rPr>
              <a:t>: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58843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B38431-8008-614B-BB40-5024296E2B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1940" y="0"/>
            <a:ext cx="5186585" cy="226081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7FEDD8B-53CD-7E43-9DFB-946D7C561123}"/>
              </a:ext>
            </a:extLst>
          </p:cNvPr>
          <p:cNvSpPr/>
          <p:nvPr/>
        </p:nvSpPr>
        <p:spPr>
          <a:xfrm>
            <a:off x="362606" y="297707"/>
            <a:ext cx="76252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latin typeface="Helvetica" pitchFamily="2" charset="0"/>
              </a:rPr>
              <a:t>Solution:</a:t>
            </a:r>
            <a:endParaRPr lang="en-US" dirty="0">
              <a:effectLst/>
              <a:latin typeface="Helvetica" pitchFamily="2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0FD5D62-5252-1342-970B-CEF4FCAE5C4D}"/>
              </a:ext>
            </a:extLst>
          </p:cNvPr>
          <p:cNvGrpSpPr/>
          <p:nvPr/>
        </p:nvGrpSpPr>
        <p:grpSpPr>
          <a:xfrm>
            <a:off x="3047694" y="160452"/>
            <a:ext cx="415800" cy="500040"/>
            <a:chOff x="3047694" y="160452"/>
            <a:chExt cx="415800" cy="500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44FEB2A-4DE6-0F44-92B6-A9988A4A9287}"/>
                    </a:ext>
                  </a:extLst>
                </p14:cNvPr>
                <p14:cNvContentPartPr/>
                <p14:nvPr/>
              </p14:nvContentPartPr>
              <p14:xfrm>
                <a:off x="3047694" y="423252"/>
                <a:ext cx="415800" cy="2372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44FEB2A-4DE6-0F44-92B6-A9988A4A928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984694" y="360252"/>
                  <a:ext cx="54144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2F83EAF-ADC6-4D44-9030-5A0D585BDFCD}"/>
                    </a:ext>
                  </a:extLst>
                </p14:cNvPr>
                <p14:cNvContentPartPr/>
                <p14:nvPr/>
              </p14:nvContentPartPr>
              <p14:xfrm>
                <a:off x="3436134" y="160452"/>
                <a:ext cx="22320" cy="1713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2F83EAF-ADC6-4D44-9030-5A0D585BDFC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373134" y="97452"/>
                  <a:ext cx="147960" cy="297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975409C-DA9B-0443-9622-C9751D3E8F68}"/>
                  </a:ext>
                </a:extLst>
              </p14:cNvPr>
              <p14:cNvContentPartPr/>
              <p14:nvPr/>
            </p14:nvContentPartPr>
            <p14:xfrm>
              <a:off x="3269814" y="539172"/>
              <a:ext cx="163800" cy="37692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975409C-DA9B-0443-9622-C9751D3E8F6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51814" y="521172"/>
                <a:ext cx="199440" cy="41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67095CC-81CF-4648-A0D7-732C7D67EF51}"/>
                  </a:ext>
                </a:extLst>
              </p14:cNvPr>
              <p14:cNvContentPartPr/>
              <p14:nvPr/>
            </p14:nvContentPartPr>
            <p14:xfrm>
              <a:off x="3379254" y="61812"/>
              <a:ext cx="161280" cy="2811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67095CC-81CF-4648-A0D7-732C7D67EF5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61254" y="43812"/>
                <a:ext cx="196920" cy="31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C08C25B8-F99E-A04E-81FC-98A3D7FC89EA}"/>
                  </a:ext>
                </a:extLst>
              </p14:cNvPr>
              <p14:cNvContentPartPr/>
              <p14:nvPr/>
            </p14:nvContentPartPr>
            <p14:xfrm>
              <a:off x="3418854" y="542052"/>
              <a:ext cx="126720" cy="3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C08C25B8-F99E-A04E-81FC-98A3D7FC89E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400905" y="524052"/>
                <a:ext cx="162259" cy="3600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507DAFC0-6D37-014F-A2D4-3890A43D239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4797" y="2713409"/>
            <a:ext cx="7883625" cy="414459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020C460-F6F2-C042-AB07-05550870FEE0}"/>
              </a:ext>
            </a:extLst>
          </p:cNvPr>
          <p:cNvSpPr/>
          <p:nvPr/>
        </p:nvSpPr>
        <p:spPr>
          <a:xfrm>
            <a:off x="271661" y="2344077"/>
            <a:ext cx="17508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Mathcad UniMath" panose="02000503020000020003" pitchFamily="50" charset="0"/>
                <a:sym typeface="Symbol" panose="05050102010706020507" pitchFamily="18" charset="2"/>
              </a:rPr>
              <a:t>General Solution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82975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agram, schematic&#10;&#10;Description automatically generated">
            <a:extLst>
              <a:ext uri="{FF2B5EF4-FFF2-40B4-BE49-F238E27FC236}">
                <a16:creationId xmlns:a16="http://schemas.microsoft.com/office/drawing/2014/main" id="{FB190A25-8F1A-8749-9572-CAE8F0C365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26394"/>
            <a:ext cx="9144000" cy="520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337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460" name="TextBox 66"/>
              <p:cNvSpPr txBox="1">
                <a:spLocks noChangeArrowheads="1"/>
              </p:cNvSpPr>
              <p:nvPr/>
            </p:nvSpPr>
            <p:spPr bwMode="auto">
              <a:xfrm>
                <a:off x="623889" y="1403349"/>
                <a:ext cx="7748586" cy="23083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halkboard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9pPr>
              </a:lstStyle>
              <a:p>
                <a:pPr marL="285750" lvl="0" indent="-28575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1800" dirty="0"/>
                  <a:t>For equality, the coefficient of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1800" dirty="0" err="1"/>
                  <a:t>e</a:t>
                </a:r>
                <a:r>
                  <a:rPr lang="en-US" altLang="en-US" sz="1800" baseline="30000" dirty="0" err="1"/>
                  <a:t>st</a:t>
                </a:r>
                <a:r>
                  <a:rPr lang="en-US" altLang="en-US" sz="1800" dirty="0"/>
                  <a:t> must be zero,</a:t>
                </a:r>
              </a:p>
              <a:p>
                <a:pPr marL="285750" lvl="0" indent="-28575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endParaRPr lang="en-US" altLang="en-US" sz="1800" dirty="0"/>
              </a:p>
              <a:p>
                <a:pPr marL="285750" lvl="0" indent="-28575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endParaRPr lang="en-US" altLang="en-US" sz="1800" dirty="0"/>
              </a:p>
              <a:p>
                <a:pPr marL="285750" lvl="0" indent="-28575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endParaRPr lang="en-US" altLang="en-US" sz="1800" dirty="0"/>
              </a:p>
              <a:p>
                <a:pPr marL="285750" lvl="0" indent="-28575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altLang="en-US" sz="1800" dirty="0"/>
                  <a:t>Also,</a:t>
                </a:r>
              </a:p>
              <a:p>
                <a:pPr marL="285750" lvl="0" indent="-28575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endParaRPr lang="en-US" altLang="en-US" sz="1800" dirty="0"/>
              </a:p>
              <a:p>
                <a:pPr marL="285750" lvl="0" indent="-28575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endParaRPr lang="en-US" altLang="en-US" sz="1800" dirty="0"/>
              </a:p>
              <a:p>
                <a:pPr marL="285750" lvl="0" indent="-28575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1800" dirty="0"/>
                  <a:t>Substituting these values yields,</a:t>
                </a:r>
                <a:endParaRPr lang="en-US" altLang="en-US" sz="1800" dirty="0"/>
              </a:p>
            </p:txBody>
          </p:sp>
        </mc:Choice>
        <mc:Fallback xmlns="">
          <p:sp>
            <p:nvSpPr>
              <p:cNvPr id="19460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889" y="1403349"/>
                <a:ext cx="7748586" cy="2308324"/>
              </a:xfrm>
              <a:prstGeom prst="rect">
                <a:avLst/>
              </a:prstGeom>
              <a:blipFill rotWithShape="0">
                <a:blip r:embed="rId3"/>
                <a:stretch>
                  <a:fillRect l="-472" t="-1319" b="-3166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2899036" y="520065"/>
            <a:ext cx="31983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</a:rPr>
              <a:t>Step Response of RC circuits</a:t>
            </a:r>
          </a:p>
        </p:txBody>
      </p:sp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606" y="3829049"/>
            <a:ext cx="4283869" cy="24479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051" y="1772681"/>
            <a:ext cx="1168087" cy="6880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051" y="2909667"/>
            <a:ext cx="987176" cy="3619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051" y="3735039"/>
            <a:ext cx="2436571" cy="49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14763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schematic&#10;&#10;Description automatically generated">
            <a:extLst>
              <a:ext uri="{FF2B5EF4-FFF2-40B4-BE49-F238E27FC236}">
                <a16:creationId xmlns:a16="http://schemas.microsoft.com/office/drawing/2014/main" id="{D908F709-B1E7-0940-AC4D-6B6DB5DE54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47191"/>
            <a:ext cx="9144000" cy="536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415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66"/>
          <p:cNvSpPr txBox="1">
            <a:spLocks noChangeArrowheads="1"/>
          </p:cNvSpPr>
          <p:nvPr/>
        </p:nvSpPr>
        <p:spPr bwMode="auto">
          <a:xfrm>
            <a:off x="623889" y="1403349"/>
            <a:ext cx="7748586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Using the initial voltage condition across the capacitor,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1800" dirty="0"/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1800" dirty="0"/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Which yields,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1800" dirty="0"/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1800" dirty="0"/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Substituting, the final solution is,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1800" dirty="0"/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1800" dirty="0"/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1800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/>
              <a:t>Where,</a:t>
            </a:r>
          </a:p>
        </p:txBody>
      </p:sp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2899036" y="520065"/>
            <a:ext cx="31983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</a:rPr>
              <a:t>Step Response of RC circuits</a:t>
            </a: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606" y="3829049"/>
            <a:ext cx="4283869" cy="24479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217" y="1771650"/>
            <a:ext cx="4380999" cy="4476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217" y="2587644"/>
            <a:ext cx="2150353" cy="4000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217" y="3444909"/>
            <a:ext cx="3385620" cy="4524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217" y="4547794"/>
            <a:ext cx="904953" cy="31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034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460" name="TextBox 66"/>
              <p:cNvSpPr txBox="1">
                <a:spLocks noChangeArrowheads="1"/>
              </p:cNvSpPr>
              <p:nvPr/>
            </p:nvSpPr>
            <p:spPr bwMode="auto">
              <a:xfrm>
                <a:off x="623889" y="1403349"/>
                <a:ext cx="7748586" cy="1200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halkboard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9pPr>
              </a:lstStyle>
              <a:p>
                <a:pPr marL="285750" lvl="0" indent="-28575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1800" dirty="0"/>
                  <a:t>As in the natural response, the second term on the right is called the transient response, which eventually decays to zero as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t </a:t>
                </a:r>
                <a:r>
                  <a:rPr lang="en-US" sz="1800" dirty="0">
                    <a:sym typeface="Symbol" panose="05050102010706020507" pitchFamily="18" charset="2"/>
                  </a:rPr>
                  <a:t> </a:t>
                </a:r>
                <a:r>
                  <a:rPr lang="en-US" sz="1800" dirty="0">
                    <a:latin typeface="Mathcad UniMath" panose="02000503020000020003" pitchFamily="50" charset="0"/>
                    <a:sym typeface="Symbol" panose="05050102010706020507" pitchFamily="18" charset="2"/>
                  </a:rPr>
                  <a:t>∞</a:t>
                </a:r>
                <a:r>
                  <a:rPr lang="en-US" sz="1800" dirty="0">
                    <a:sym typeface="Symbol" panose="05050102010706020507" pitchFamily="18" charset="2"/>
                  </a:rPr>
                  <a:t>.</a:t>
                </a:r>
              </a:p>
              <a:p>
                <a:pPr marL="285750" lvl="0" indent="-28575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1800" dirty="0"/>
                  <a:t>The first term on the right is the steady state response or forced response, which remains after the transient has decayed.</a:t>
                </a:r>
              </a:p>
            </p:txBody>
          </p:sp>
        </mc:Choice>
        <mc:Fallback xmlns="">
          <p:sp>
            <p:nvSpPr>
              <p:cNvPr id="19460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889" y="1403349"/>
                <a:ext cx="7748586" cy="1200329"/>
              </a:xfrm>
              <a:prstGeom prst="rect">
                <a:avLst/>
              </a:prstGeom>
              <a:blipFill rotWithShape="0">
                <a:blip r:embed="rId3"/>
                <a:stretch>
                  <a:fillRect l="-472" t="-2538" b="-7107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2899036" y="520065"/>
            <a:ext cx="31983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</a:rPr>
              <a:t>Step Response of RC circuits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226" y="2755665"/>
            <a:ext cx="3385620" cy="452457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262" y="3208122"/>
            <a:ext cx="4367213" cy="306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4546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15077</TotalTime>
  <Words>2359</Words>
  <Application>Microsoft Macintosh PowerPoint</Application>
  <PresentationFormat>On-screen Show (4:3)</PresentationFormat>
  <Paragraphs>488</Paragraphs>
  <Slides>70</Slides>
  <Notes>68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80" baseType="lpstr">
      <vt:lpstr>Arial</vt:lpstr>
      <vt:lpstr>Calibri</vt:lpstr>
      <vt:lpstr>Cambria Math</vt:lpstr>
      <vt:lpstr>Chalkboard</vt:lpstr>
      <vt:lpstr>Helvetica</vt:lpstr>
      <vt:lpstr>Mathcad UniMath</vt:lpstr>
      <vt:lpstr>Times New Roman Bold</vt:lpstr>
      <vt:lpstr>Wingdings</vt:lpstr>
      <vt:lpstr>Office Theme</vt:lpstr>
      <vt:lpstr>Equation</vt:lpstr>
      <vt:lpstr>EEL 3004 ELECTRICAL NETWORKS -Lecture 16     Step (Forced response) Response  </vt:lpstr>
      <vt:lpstr>Lecture 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Issa Batarseh</cp:lastModifiedBy>
  <cp:revision>285</cp:revision>
  <dcterms:created xsi:type="dcterms:W3CDTF">2015-09-08T14:15:33Z</dcterms:created>
  <dcterms:modified xsi:type="dcterms:W3CDTF">2022-03-29T12:35:36Z</dcterms:modified>
</cp:coreProperties>
</file>