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6"/>
  </p:notesMasterIdLst>
  <p:sldIdLst>
    <p:sldId id="297" r:id="rId2"/>
    <p:sldId id="298" r:id="rId3"/>
    <p:sldId id="846" r:id="rId4"/>
    <p:sldId id="741" r:id="rId5"/>
    <p:sldId id="847" r:id="rId6"/>
    <p:sldId id="743" r:id="rId7"/>
    <p:sldId id="744" r:id="rId8"/>
    <p:sldId id="748" r:id="rId9"/>
    <p:sldId id="745" r:id="rId10"/>
    <p:sldId id="749" r:id="rId11"/>
    <p:sldId id="747" r:id="rId12"/>
    <p:sldId id="750" r:id="rId13"/>
    <p:sldId id="751" r:id="rId14"/>
    <p:sldId id="752" r:id="rId15"/>
    <p:sldId id="417" r:id="rId16"/>
    <p:sldId id="426" r:id="rId17"/>
    <p:sldId id="753" r:id="rId18"/>
    <p:sldId id="755" r:id="rId19"/>
    <p:sldId id="759" r:id="rId20"/>
    <p:sldId id="756" r:id="rId21"/>
    <p:sldId id="760" r:id="rId22"/>
    <p:sldId id="757" r:id="rId23"/>
    <p:sldId id="761" r:id="rId24"/>
    <p:sldId id="758" r:id="rId25"/>
    <p:sldId id="762" r:id="rId26"/>
    <p:sldId id="763" r:id="rId27"/>
    <p:sldId id="817" r:id="rId28"/>
    <p:sldId id="818" r:id="rId29"/>
    <p:sldId id="819" r:id="rId30"/>
    <p:sldId id="828" r:id="rId31"/>
    <p:sldId id="825" r:id="rId32"/>
    <p:sldId id="829" r:id="rId33"/>
    <p:sldId id="827" r:id="rId34"/>
    <p:sldId id="764" r:id="rId35"/>
    <p:sldId id="782" r:id="rId36"/>
    <p:sldId id="784" r:id="rId37"/>
    <p:sldId id="786" r:id="rId38"/>
    <p:sldId id="779" r:id="rId39"/>
    <p:sldId id="780" r:id="rId40"/>
    <p:sldId id="787" r:id="rId41"/>
    <p:sldId id="788" r:id="rId42"/>
    <p:sldId id="789" r:id="rId43"/>
    <p:sldId id="790" r:id="rId44"/>
    <p:sldId id="791" r:id="rId45"/>
    <p:sldId id="792" r:id="rId46"/>
    <p:sldId id="793" r:id="rId47"/>
    <p:sldId id="794" r:id="rId48"/>
    <p:sldId id="795" r:id="rId49"/>
    <p:sldId id="796" r:id="rId50"/>
    <p:sldId id="797" r:id="rId51"/>
    <p:sldId id="798" r:id="rId52"/>
    <p:sldId id="814" r:id="rId53"/>
    <p:sldId id="815" r:id="rId54"/>
    <p:sldId id="816" r:id="rId55"/>
    <p:sldId id="811" r:id="rId56"/>
    <p:sldId id="830" r:id="rId57"/>
    <p:sldId id="831" r:id="rId58"/>
    <p:sldId id="835" r:id="rId59"/>
    <p:sldId id="841" r:id="rId60"/>
    <p:sldId id="845" r:id="rId61"/>
    <p:sldId id="844" r:id="rId62"/>
    <p:sldId id="848" r:id="rId63"/>
    <p:sldId id="896" r:id="rId64"/>
    <p:sldId id="897" r:id="rId65"/>
    <p:sldId id="898" r:id="rId66"/>
    <p:sldId id="899" r:id="rId67"/>
    <p:sldId id="900" r:id="rId68"/>
    <p:sldId id="901" r:id="rId69"/>
    <p:sldId id="902" r:id="rId70"/>
    <p:sldId id="903" r:id="rId71"/>
    <p:sldId id="904" r:id="rId72"/>
    <p:sldId id="905" r:id="rId73"/>
    <p:sldId id="906" r:id="rId74"/>
    <p:sldId id="907" r:id="rId75"/>
    <p:sldId id="799" r:id="rId76"/>
    <p:sldId id="910" r:id="rId77"/>
    <p:sldId id="911" r:id="rId78"/>
    <p:sldId id="912" r:id="rId79"/>
    <p:sldId id="913" r:id="rId80"/>
    <p:sldId id="914" r:id="rId81"/>
    <p:sldId id="915" r:id="rId82"/>
    <p:sldId id="916" r:id="rId83"/>
    <p:sldId id="908" r:id="rId84"/>
    <p:sldId id="917" r:id="rId85"/>
    <p:sldId id="909" r:id="rId86"/>
    <p:sldId id="918" r:id="rId87"/>
    <p:sldId id="919" r:id="rId88"/>
    <p:sldId id="920" r:id="rId89"/>
    <p:sldId id="921" r:id="rId90"/>
    <p:sldId id="922" r:id="rId91"/>
    <p:sldId id="923" r:id="rId92"/>
    <p:sldId id="924" r:id="rId93"/>
    <p:sldId id="925" r:id="rId94"/>
    <p:sldId id="926" r:id="rId95"/>
    <p:sldId id="927" r:id="rId96"/>
    <p:sldId id="928" r:id="rId97"/>
    <p:sldId id="929" r:id="rId98"/>
    <p:sldId id="930" r:id="rId99"/>
    <p:sldId id="950" r:id="rId100"/>
    <p:sldId id="951" r:id="rId101"/>
    <p:sldId id="961" r:id="rId102"/>
    <p:sldId id="952" r:id="rId103"/>
    <p:sldId id="953" r:id="rId104"/>
    <p:sldId id="962" r:id="rId105"/>
    <p:sldId id="954" r:id="rId106"/>
    <p:sldId id="960" r:id="rId107"/>
    <p:sldId id="955" r:id="rId108"/>
    <p:sldId id="956" r:id="rId109"/>
    <p:sldId id="957" r:id="rId110"/>
    <p:sldId id="958" r:id="rId111"/>
    <p:sldId id="959" r:id="rId112"/>
    <p:sldId id="963" r:id="rId113"/>
    <p:sldId id="964" r:id="rId114"/>
    <p:sldId id="965" r:id="rId115"/>
    <p:sldId id="966" r:id="rId116"/>
    <p:sldId id="967" r:id="rId117"/>
    <p:sldId id="968" r:id="rId118"/>
    <p:sldId id="969" r:id="rId119"/>
    <p:sldId id="970" r:id="rId120"/>
    <p:sldId id="971" r:id="rId121"/>
    <p:sldId id="972" r:id="rId122"/>
    <p:sldId id="973" r:id="rId123"/>
    <p:sldId id="974" r:id="rId124"/>
    <p:sldId id="975" r:id="rId1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5" autoAdjust="0"/>
    <p:restoredTop sz="94694"/>
  </p:normalViewPr>
  <p:slideViewPr>
    <p:cSldViewPr snapToGrid="0" snapToObjects="1">
      <p:cViewPr varScale="1">
        <p:scale>
          <a:sx n="121" d="100"/>
          <a:sy n="121" d="100"/>
        </p:scale>
        <p:origin x="184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6D41DC-1EFB-7F42-B5C4-04EACB50A421}" type="datetimeFigureOut">
              <a:rPr lang="en-US" smtClean="0"/>
              <a:t>3/21/22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E8F730-664C-EC4C-8430-1648CEE1772A}" type="slidenum">
              <a:rPr lang="en-US" smtClean="0"/>
              <a:t>‹#›</a:t>
            </a:fld>
            <a:endParaRPr lang="en-US"/>
          </a:p>
        </p:txBody>
      </p:sp>
    </p:spTree>
    <p:extLst>
      <p:ext uri="{BB962C8B-B14F-4D97-AF65-F5344CB8AC3E}">
        <p14:creationId xmlns:p14="http://schemas.microsoft.com/office/powerpoint/2010/main" val="38302401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3</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18383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12</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33884236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102</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3062749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103</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68103819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104</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04174789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105</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51913055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106</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9526807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107</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776500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108</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3438652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109</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41192472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110</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5559940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111</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656613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13</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53263542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112</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8996068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113</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862766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114</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08333046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115</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3436935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116</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77812280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117</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84304416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118</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30329542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119</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05112323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120</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50990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121</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778443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14</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42989852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122</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17806075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123</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12037386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124</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789128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15</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798390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16</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902688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17</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994293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18</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918580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19</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91514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20</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881370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21</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916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836859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22</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957446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23</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474624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24</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689311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25</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483386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26</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211815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27</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818664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28</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93761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29</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348916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30</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559338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31</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117858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5</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836859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32</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940069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33</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09122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34</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065997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35</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712005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36</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0386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37</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885807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38</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9806574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39</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732578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40</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1307890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41</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07347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6</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188081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42</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939674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43</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405859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44</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659045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45</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2030018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46</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9064388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47</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696088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48</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7506520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49</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3473428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50</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0776781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51</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14277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7</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919930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52</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4410226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53</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4362512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54</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6401971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55</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8050415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56</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5707055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57</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3790741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58</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0417478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59</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2126214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60</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3248145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61</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82779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8</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2880968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62</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0734765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63</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2932525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64</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118881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65</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665274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66</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540828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67</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2118602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68</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2506654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69</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6140034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70</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299000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71</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8648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9</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0935213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72</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4299503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73</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0776781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74</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1427789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75</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781120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76</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0193317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77</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706811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78</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2122008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79</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7110608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80</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8612699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81</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310221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10</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8244322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82</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2029343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83</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8929448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84</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1818398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85</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2957263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86</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5707055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87</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3790741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88</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388020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89</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63188194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90</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0958338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91</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041747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11</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92533199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92</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443640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93</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5487058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94</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51670509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95</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58873021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96</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256122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642549A1-32A2-0A43-B15C-AC49529A38D5}" type="slidenum">
              <a:rPr lang="en-US" sz="1200">
                <a:latin typeface="Arial" charset="0"/>
              </a:rPr>
              <a:pPr/>
              <a:t>97</a:t>
            </a:fld>
            <a:endParaRPr lang="en-US" sz="120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5707055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98</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3790741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99</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01634757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100</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0140774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3AC758CA-5DAD-E648-9F4C-1B73EAE70757}" type="slidenum">
              <a:rPr lang="en-US" sz="1200">
                <a:latin typeface="Arial" charset="0"/>
              </a:rPr>
              <a:pPr/>
              <a:t>101</a:t>
            </a:fld>
            <a:endParaRPr lang="en-US" sz="1200">
              <a:latin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10677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6EC3CA-A8B7-6D4A-B8A4-75E1800DB7CC}" type="datetimeFigureOut">
              <a:rPr lang="en-US" smtClean="0"/>
              <a:t>3/21/22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517001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EC3CA-A8B7-6D4A-B8A4-75E1800DB7CC}" type="datetimeFigureOut">
              <a:rPr lang="en-US" smtClean="0"/>
              <a:t>3/21/22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5069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EC3CA-A8B7-6D4A-B8A4-75E1800DB7CC}" type="datetimeFigureOut">
              <a:rPr lang="en-US" smtClean="0"/>
              <a:t>3/21/22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396864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2" name="Shape 12"/>
          <p:cNvSpPr>
            <a:spLocks noGrp="1"/>
          </p:cNvSpPr>
          <p:nvPr>
            <p:ph type="title"/>
          </p:nvPr>
        </p:nvSpPr>
        <p:spPr>
          <a:xfrm>
            <a:off x="685800" y="1844675"/>
            <a:ext cx="7772400" cy="2041525"/>
          </a:xfrm>
          <a:prstGeom prst="rect">
            <a:avLst/>
          </a:prstGeom>
        </p:spPr>
        <p:txBody>
          <a:bodyPr/>
          <a:lstStyle/>
          <a:p>
            <a:pPr lvl="0">
              <a:defRPr sz="1800"/>
            </a:pPr>
            <a:r>
              <a:rPr sz="2400"/>
              <a:t>Title Text</a:t>
            </a:r>
          </a:p>
        </p:txBody>
      </p:sp>
      <p:sp>
        <p:nvSpPr>
          <p:cNvPr id="13" name="Shape 13"/>
          <p:cNvSpPr>
            <a:spLocks noGrp="1"/>
          </p:cNvSpPr>
          <p:nvPr>
            <p:ph type="body" idx="1"/>
          </p:nvPr>
        </p:nvSpPr>
        <p:spPr>
          <a:xfrm>
            <a:off x="1371600" y="3886200"/>
            <a:ext cx="6400800" cy="29718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3895176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EC3CA-A8B7-6D4A-B8A4-75E1800DB7CC}" type="datetimeFigureOut">
              <a:rPr lang="en-US" smtClean="0"/>
              <a:t>3/21/22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42571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EC3CA-A8B7-6D4A-B8A4-75E1800DB7CC}" type="datetimeFigureOut">
              <a:rPr lang="en-US" smtClean="0"/>
              <a:t>3/21/22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400719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6EC3CA-A8B7-6D4A-B8A4-75E1800DB7CC}" type="datetimeFigureOut">
              <a:rPr lang="en-US" smtClean="0"/>
              <a:t>3/21/22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52235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6EC3CA-A8B7-6D4A-B8A4-75E1800DB7CC}" type="datetimeFigureOut">
              <a:rPr lang="en-US" smtClean="0"/>
              <a:t>3/21/22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340998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6EC3CA-A8B7-6D4A-B8A4-75E1800DB7CC}" type="datetimeFigureOut">
              <a:rPr lang="en-US" smtClean="0"/>
              <a:t>3/21/22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210648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EC3CA-A8B7-6D4A-B8A4-75E1800DB7CC}" type="datetimeFigureOut">
              <a:rPr lang="en-US" smtClean="0"/>
              <a:t>3/21/22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358048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6EC3CA-A8B7-6D4A-B8A4-75E1800DB7CC}" type="datetimeFigureOut">
              <a:rPr lang="en-US" smtClean="0"/>
              <a:t>3/21/22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203504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6EC3CA-A8B7-6D4A-B8A4-75E1800DB7CC}" type="datetimeFigureOut">
              <a:rPr lang="en-US" smtClean="0"/>
              <a:t>3/21/22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67998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EC3CA-A8B7-6D4A-B8A4-75E1800DB7CC}" type="datetimeFigureOut">
              <a:rPr lang="en-US" smtClean="0"/>
              <a:t>3/21/22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0C428-0E8C-C54A-A307-31D54E23AB84}" type="slidenum">
              <a:rPr lang="en-US" smtClean="0"/>
              <a:t>‹#›</a:t>
            </a:fld>
            <a:endParaRPr lang="en-US"/>
          </a:p>
        </p:txBody>
      </p:sp>
    </p:spTree>
    <p:extLst>
      <p:ext uri="{BB962C8B-B14F-4D97-AF65-F5344CB8AC3E}">
        <p14:creationId xmlns:p14="http://schemas.microsoft.com/office/powerpoint/2010/main" val="2700716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10.bin"/><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176.png"/></Relationships>
</file>

<file path=ppt/slides/_rels/slide101.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99.xml"/><Relationship Id="rId1" Type="http://schemas.openxmlformats.org/officeDocument/2006/relationships/slideLayout" Target="../slideLayouts/slideLayout7.xml"/><Relationship Id="rId5" Type="http://schemas.openxmlformats.org/officeDocument/2006/relationships/image" Target="../media/image177.png"/><Relationship Id="rId4" Type="http://schemas.openxmlformats.org/officeDocument/2006/relationships/image" Target="../media/image176.png"/></Relationships>
</file>

<file path=ppt/slides/_rels/slide102.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100.xml"/><Relationship Id="rId1" Type="http://schemas.openxmlformats.org/officeDocument/2006/relationships/slideLayout" Target="../slideLayouts/slideLayout7.xml"/><Relationship Id="rId5" Type="http://schemas.openxmlformats.org/officeDocument/2006/relationships/image" Target="../media/image179.png"/><Relationship Id="rId4" Type="http://schemas.openxmlformats.org/officeDocument/2006/relationships/image" Target="../media/image178.png"/></Relationships>
</file>

<file path=ppt/slides/_rels/slide103.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180.png"/></Relationships>
</file>

<file path=ppt/slides/_rels/slide104.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03.xml"/><Relationship Id="rId1" Type="http://schemas.openxmlformats.org/officeDocument/2006/relationships/slideLayout" Target="../slideLayouts/slideLayout7.xml"/><Relationship Id="rId5" Type="http://schemas.openxmlformats.org/officeDocument/2006/relationships/image" Target="../media/image184.png"/><Relationship Id="rId4" Type="http://schemas.openxmlformats.org/officeDocument/2006/relationships/image" Target="../media/image183.png"/></Relationships>
</file>

<file path=ppt/slides/_rels/slide106.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04.xml"/><Relationship Id="rId1" Type="http://schemas.openxmlformats.org/officeDocument/2006/relationships/slideLayout" Target="../slideLayouts/slideLayout7.xml"/><Relationship Id="rId6" Type="http://schemas.openxmlformats.org/officeDocument/2006/relationships/image" Target="../media/image185.png"/><Relationship Id="rId5" Type="http://schemas.openxmlformats.org/officeDocument/2006/relationships/image" Target="../media/image184.png"/><Relationship Id="rId4" Type="http://schemas.openxmlformats.org/officeDocument/2006/relationships/image" Target="../media/image183.png"/></Relationships>
</file>

<file path=ppt/slides/_rels/slide107.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05.xml"/><Relationship Id="rId1" Type="http://schemas.openxmlformats.org/officeDocument/2006/relationships/slideLayout" Target="../slideLayouts/slideLayout7.xml"/><Relationship Id="rId5" Type="http://schemas.openxmlformats.org/officeDocument/2006/relationships/image" Target="../media/image187.png"/><Relationship Id="rId4" Type="http://schemas.openxmlformats.org/officeDocument/2006/relationships/image" Target="../media/image186.png"/></Relationships>
</file>

<file path=ppt/slides/_rels/slide108.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06.xml"/><Relationship Id="rId1" Type="http://schemas.openxmlformats.org/officeDocument/2006/relationships/slideLayout" Target="../slideLayouts/slideLayout7.xml"/><Relationship Id="rId5" Type="http://schemas.openxmlformats.org/officeDocument/2006/relationships/image" Target="../media/image189.png"/><Relationship Id="rId4" Type="http://schemas.openxmlformats.org/officeDocument/2006/relationships/image" Target="../media/image188.png"/></Relationships>
</file>

<file path=ppt/slides/_rels/slide10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07.xml"/><Relationship Id="rId1" Type="http://schemas.openxmlformats.org/officeDocument/2006/relationships/slideLayout" Target="../slideLayouts/slideLayout7.xml"/><Relationship Id="rId4" Type="http://schemas.openxmlformats.org/officeDocument/2006/relationships/image" Target="../media/image18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08.xml"/><Relationship Id="rId1" Type="http://schemas.openxmlformats.org/officeDocument/2006/relationships/slideLayout" Target="../slideLayouts/slideLayout7.xml"/><Relationship Id="rId4" Type="http://schemas.openxmlformats.org/officeDocument/2006/relationships/image" Target="../media/image191.png"/></Relationships>
</file>

<file path=ppt/slides/_rels/slide111.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09.xml"/><Relationship Id="rId1" Type="http://schemas.openxmlformats.org/officeDocument/2006/relationships/slideLayout" Target="../slideLayouts/slideLayout7.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s>
</file>

<file path=ppt/slides/_rels/slide112.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notesSlide" Target="../notesSlides/notesSlide111.xml"/><Relationship Id="rId1" Type="http://schemas.openxmlformats.org/officeDocument/2006/relationships/slideLayout" Target="../slideLayouts/slideLayout7.xml"/><Relationship Id="rId5" Type="http://schemas.openxmlformats.org/officeDocument/2006/relationships/image" Target="../media/image198.png"/><Relationship Id="rId4" Type="http://schemas.openxmlformats.org/officeDocument/2006/relationships/image" Target="../media/image197.png"/></Relationships>
</file>

<file path=ppt/slides/_rels/slide114.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114.xml"/><Relationship Id="rId1" Type="http://schemas.openxmlformats.org/officeDocument/2006/relationships/slideLayout" Target="../slideLayouts/slideLayout7.xml"/><Relationship Id="rId5" Type="http://schemas.openxmlformats.org/officeDocument/2006/relationships/image" Target="../media/image203.png"/><Relationship Id="rId4" Type="http://schemas.openxmlformats.org/officeDocument/2006/relationships/image" Target="../media/image202.png"/></Relationships>
</file>

<file path=ppt/slides/_rels/slide117.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115.xml"/><Relationship Id="rId1" Type="http://schemas.openxmlformats.org/officeDocument/2006/relationships/slideLayout" Target="../slideLayouts/slideLayout7.xml"/><Relationship Id="rId5" Type="http://schemas.openxmlformats.org/officeDocument/2006/relationships/image" Target="../media/image203.png"/><Relationship Id="rId4" Type="http://schemas.openxmlformats.org/officeDocument/2006/relationships/image" Target="../media/image202.png"/></Relationships>
</file>

<file path=ppt/slides/_rels/slide118.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image" Target="../media/image205.png"/></Relationships>
</file>

<file path=ppt/slides/_rels/slide119.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image" Target="../media/image205.png"/></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10.xml"/><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12.bin"/><Relationship Id="rId4" Type="http://schemas.openxmlformats.org/officeDocument/2006/relationships/image" Target="../media/image9.png"/></Relationships>
</file>

<file path=ppt/slides/_rels/slide120.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118.xml"/><Relationship Id="rId1" Type="http://schemas.openxmlformats.org/officeDocument/2006/relationships/slideLayout" Target="../slideLayouts/slideLayout7.xml"/><Relationship Id="rId5" Type="http://schemas.openxmlformats.org/officeDocument/2006/relationships/image" Target="../media/image208.png"/><Relationship Id="rId4" Type="http://schemas.openxmlformats.org/officeDocument/2006/relationships/image" Target="../media/image207.png"/></Relationships>
</file>

<file path=ppt/slides/_rels/slide121.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119.xml"/><Relationship Id="rId1" Type="http://schemas.openxmlformats.org/officeDocument/2006/relationships/slideLayout" Target="../slideLayouts/slideLayout7.xml"/><Relationship Id="rId5" Type="http://schemas.openxmlformats.org/officeDocument/2006/relationships/image" Target="../media/image208.png"/><Relationship Id="rId4" Type="http://schemas.openxmlformats.org/officeDocument/2006/relationships/image" Target="../media/image207.png"/></Relationships>
</file>

<file path=ppt/slides/_rels/slide122.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notesSlide" Target="../notesSlides/notesSlide120.xml"/><Relationship Id="rId1" Type="http://schemas.openxmlformats.org/officeDocument/2006/relationships/slideLayout" Target="../slideLayouts/slideLayout7.xml"/><Relationship Id="rId5" Type="http://schemas.openxmlformats.org/officeDocument/2006/relationships/image" Target="../media/image211.png"/><Relationship Id="rId4" Type="http://schemas.openxmlformats.org/officeDocument/2006/relationships/image" Target="../media/image210.png"/></Relationships>
</file>

<file path=ppt/slides/_rels/slide123.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notesSlide" Target="../notesSlides/notesSlide121.xml"/><Relationship Id="rId1" Type="http://schemas.openxmlformats.org/officeDocument/2006/relationships/slideLayout" Target="../slideLayouts/slideLayout7.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10.png"/></Relationships>
</file>

<file path=ppt/slides/_rels/slide124.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notesSlide" Target="../notesSlides/notesSlide122.xml"/><Relationship Id="rId1" Type="http://schemas.openxmlformats.org/officeDocument/2006/relationships/slideLayout" Target="../slideLayouts/slideLayout7.xml"/><Relationship Id="rId4" Type="http://schemas.openxmlformats.org/officeDocument/2006/relationships/image" Target="../media/image2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9.wmf"/><Relationship Id="rId5" Type="http://schemas.openxmlformats.org/officeDocument/2006/relationships/oleObject" Target="../embeddings/oleObject14.bin"/><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0.wmf"/><Relationship Id="rId5" Type="http://schemas.openxmlformats.org/officeDocument/2006/relationships/oleObject" Target="../embeddings/oleObject15.bin"/><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15.xml"/><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7.png"/><Relationship Id="rId5" Type="http://schemas.openxmlformats.org/officeDocument/2006/relationships/image" Target="../media/image25.w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8.wmf"/><Relationship Id="rId5" Type="http://schemas.openxmlformats.org/officeDocument/2006/relationships/oleObject" Target="../embeddings/oleObject19.bin"/><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notesSlide" Target="../notesSlides/notesSlide17.xml"/><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8.wmf"/><Relationship Id="rId5" Type="http://schemas.openxmlformats.org/officeDocument/2006/relationships/oleObject" Target="../embeddings/oleObject20.bin"/><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0.wmf"/><Relationship Id="rId5" Type="http://schemas.openxmlformats.org/officeDocument/2006/relationships/oleObject" Target="../embeddings/oleObject22.bin"/><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19.xml"/><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1.emf"/><Relationship Id="rId5" Type="http://schemas.openxmlformats.org/officeDocument/2006/relationships/oleObject" Target="../embeddings/oleObject23.bin"/><Relationship Id="rId4" Type="http://schemas.openxmlformats.org/officeDocument/2006/relationships/image" Target="../media/image27.pn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4.wmf"/><Relationship Id="rId5" Type="http://schemas.openxmlformats.org/officeDocument/2006/relationships/oleObject" Target="../embeddings/oleObject25.bin"/><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notesSlide" Target="../notesSlides/notesSlide21.xml"/><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34.wmf"/><Relationship Id="rId5" Type="http://schemas.openxmlformats.org/officeDocument/2006/relationships/oleObject" Target="../embeddings/oleObject26.bin"/><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36.wmf"/><Relationship Id="rId5" Type="http://schemas.openxmlformats.org/officeDocument/2006/relationships/oleObject" Target="../embeddings/oleObject28.bin"/><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23.xml"/><Relationship Id="rId7" Type="http://schemas.openxmlformats.org/officeDocument/2006/relationships/oleObject" Target="../embeddings/oleObject30.bin"/><Relationship Id="rId12"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36.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38.wmf"/><Relationship Id="rId4" Type="http://schemas.openxmlformats.org/officeDocument/2006/relationships/image" Target="../media/image27.png"/><Relationship Id="rId9" Type="http://schemas.openxmlformats.org/officeDocument/2006/relationships/oleObject" Target="../embeddings/oleObject31.bin"/></Relationships>
</file>

<file path=ppt/slides/_rels/slide26.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24.xml"/><Relationship Id="rId7" Type="http://schemas.openxmlformats.org/officeDocument/2006/relationships/oleObject" Target="../embeddings/oleObject34.bin"/><Relationship Id="rId12"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36.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38.wmf"/><Relationship Id="rId4" Type="http://schemas.openxmlformats.org/officeDocument/2006/relationships/image" Target="../media/image27.png"/><Relationship Id="rId9" Type="http://schemas.openxmlformats.org/officeDocument/2006/relationships/oleObject" Target="../embeddings/oleObject35.bin"/></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3" Type="http://schemas.openxmlformats.org/officeDocument/2006/relationships/image" Target="../media/image610.png"/><Relationship Id="rId7" Type="http://schemas.openxmlformats.org/officeDocument/2006/relationships/image" Target="../media/image75.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9.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4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86.wmf"/><Relationship Id="rId4" Type="http://schemas.openxmlformats.org/officeDocument/2006/relationships/oleObject" Target="../embeddings/oleObject37.bin"/></Relationships>
</file>

<file path=ppt/slides/_rels/slide52.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png"/></Relationships>
</file>

<file path=ppt/slides/_rels/slide5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png"/></Relationships>
</file>

<file path=ppt/slides/_rels/slide5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100.png"/><Relationship Id="rId4" Type="http://schemas.openxmlformats.org/officeDocument/2006/relationships/image" Target="../media/image99.png"/></Relationships>
</file>

<file path=ppt/slides/_rels/slide5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04.png"/><Relationship Id="rId4" Type="http://schemas.openxmlformats.org/officeDocument/2006/relationships/image" Target="../media/image103.png"/></Relationships>
</file>

<file path=ppt/slides/_rels/slide5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10" Type="http://schemas.openxmlformats.org/officeDocument/2006/relationships/image" Target="../media/image6.wmf"/><Relationship Id="rId4" Type="http://schemas.openxmlformats.org/officeDocument/2006/relationships/image" Target="../media/image7.png"/><Relationship Id="rId9"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109.png"/><Relationship Id="rId4" Type="http://schemas.openxmlformats.org/officeDocument/2006/relationships/image" Target="../media/image108.png"/></Relationships>
</file>

<file path=ppt/slides/_rels/slide6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6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113.png"/></Relationships>
</file>

<file path=ppt/slides/_rels/slide6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118.png"/><Relationship Id="rId4" Type="http://schemas.openxmlformats.org/officeDocument/2006/relationships/image" Target="../media/image117.png"/></Relationships>
</file>

<file path=ppt/slides/_rels/slide6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6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6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126.png"/><Relationship Id="rId4" Type="http://schemas.openxmlformats.org/officeDocument/2006/relationships/image" Target="../media/image125.png"/></Relationships>
</file>

<file path=ppt/slides/_rels/slide6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25.png"/></Relationships>
</file>

<file path=ppt/slides/_rels/slide6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128.png"/></Relationships>
</file>

<file path=ppt/slides/_rels/slide7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129.png"/></Relationships>
</file>

<file path=ppt/slides/_rels/slide7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134.png"/><Relationship Id="rId4" Type="http://schemas.openxmlformats.org/officeDocument/2006/relationships/image" Target="../media/image133.png"/></Relationships>
</file>

<file path=ppt/slides/_rels/slide7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136.png"/></Relationships>
</file>

<file path=ppt/slides/_rels/slide7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137.png"/><Relationship Id="rId4" Type="http://schemas.openxmlformats.org/officeDocument/2006/relationships/image" Target="../media/image136.png"/></Relationships>
</file>

<file path=ppt/slides/_rels/slide77.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7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141.png"/></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6.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8.wmf"/><Relationship Id="rId10" Type="http://schemas.openxmlformats.org/officeDocument/2006/relationships/image" Target="../media/image11.wmf"/><Relationship Id="rId4" Type="http://schemas.openxmlformats.org/officeDocument/2006/relationships/oleObject" Target="../embeddings/oleObject5.bin"/><Relationship Id="rId9" Type="http://schemas.openxmlformats.org/officeDocument/2006/relationships/oleObject" Target="../embeddings/oleObject7.bin"/></Relationships>
</file>

<file path=ppt/slides/_rels/slide8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142.png"/><Relationship Id="rId4" Type="http://schemas.openxmlformats.org/officeDocument/2006/relationships/image" Target="../media/image141.png"/></Relationships>
</file>

<file path=ppt/slides/_rels/slide8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144.png"/></Relationships>
</file>

<file path=ppt/slides/_rels/slide83.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146.png"/></Relationships>
</file>

<file path=ppt/slides/_rels/slide84.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82.xml"/><Relationship Id="rId1" Type="http://schemas.openxmlformats.org/officeDocument/2006/relationships/slideLayout" Target="../slideLayouts/slideLayout7.xml"/><Relationship Id="rId5" Type="http://schemas.openxmlformats.org/officeDocument/2006/relationships/image" Target="../media/image145.png"/><Relationship Id="rId4" Type="http://schemas.openxmlformats.org/officeDocument/2006/relationships/image" Target="../media/image147.png"/></Relationships>
</file>

<file path=ppt/slides/_rels/slide8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image" Target="../media/image135.png"/><Relationship Id="rId5" Type="http://schemas.openxmlformats.org/officeDocument/2006/relationships/image" Target="../media/image150.png"/><Relationship Id="rId4" Type="http://schemas.openxmlformats.org/officeDocument/2006/relationships/image" Target="../media/image149.png"/></Relationships>
</file>

<file path=ppt/slides/_rels/slide8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153.png"/></Relationships>
</file>

<file path=ppt/slides/_rels/slide88.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153.png"/></Relationships>
</file>

<file path=ppt/slides/_rels/slide8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87.xml"/><Relationship Id="rId1" Type="http://schemas.openxmlformats.org/officeDocument/2006/relationships/slideLayout" Target="../slideLayouts/slideLayout7.xml"/><Relationship Id="rId5" Type="http://schemas.openxmlformats.org/officeDocument/2006/relationships/image" Target="../media/image154.png"/><Relationship Id="rId4" Type="http://schemas.openxmlformats.org/officeDocument/2006/relationships/image" Target="../media/image153.png"/></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7.xml"/><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8.bin"/><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88.xml"/><Relationship Id="rId1" Type="http://schemas.openxmlformats.org/officeDocument/2006/relationships/slideLayout" Target="../slideLayouts/slideLayout7.xml"/><Relationship Id="rId5" Type="http://schemas.openxmlformats.org/officeDocument/2006/relationships/image" Target="../media/image156.png"/><Relationship Id="rId4" Type="http://schemas.openxmlformats.org/officeDocument/2006/relationships/image" Target="../media/image155.png"/></Relationships>
</file>

<file path=ppt/slides/_rels/slide91.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158.png"/></Relationships>
</file>

<file path=ppt/slides/_rels/slide9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91.xml"/><Relationship Id="rId1" Type="http://schemas.openxmlformats.org/officeDocument/2006/relationships/slideLayout" Target="../slideLayouts/slideLayout7.xml"/><Relationship Id="rId5" Type="http://schemas.openxmlformats.org/officeDocument/2006/relationships/image" Target="../media/image159.png"/><Relationship Id="rId4" Type="http://schemas.openxmlformats.org/officeDocument/2006/relationships/image" Target="../media/image158.png"/></Relationships>
</file>

<file path=ppt/slides/_rels/slide94.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57.png"/><Relationship Id="rId7" Type="http://schemas.openxmlformats.org/officeDocument/2006/relationships/image" Target="../media/image163.png"/><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60.png"/></Relationships>
</file>

<file path=ppt/slides/_rels/slide96.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57.png"/><Relationship Id="rId7" Type="http://schemas.openxmlformats.org/officeDocument/2006/relationships/image" Target="../media/image166.png"/><Relationship Id="rId2" Type="http://schemas.openxmlformats.org/officeDocument/2006/relationships/notesSlide" Target="../notesSlides/notesSlide94.xml"/><Relationship Id="rId1" Type="http://schemas.openxmlformats.org/officeDocument/2006/relationships/slideLayout" Target="../slideLayouts/slideLayout7.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0.png"/><Relationship Id="rId9" Type="http://schemas.openxmlformats.org/officeDocument/2006/relationships/image" Target="../media/image168.png"/></Relationships>
</file>

<file path=ppt/slides/_rels/slide97.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96.xml"/><Relationship Id="rId1" Type="http://schemas.openxmlformats.org/officeDocument/2006/relationships/slideLayout" Target="../slideLayouts/slideLayout7.xml"/><Relationship Id="rId5" Type="http://schemas.openxmlformats.org/officeDocument/2006/relationships/image" Target="../media/image172.png"/><Relationship Id="rId4" Type="http://schemas.openxmlformats.org/officeDocument/2006/relationships/image" Target="../media/image171.png"/></Relationships>
</file>

<file path=ppt/slides/_rels/slide99.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1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a:spLocks noGrp="1"/>
          </p:cNvSpPr>
          <p:nvPr>
            <p:ph type="title"/>
          </p:nvPr>
        </p:nvSpPr>
        <p:spPr>
          <a:xfrm>
            <a:off x="685800" y="2895600"/>
            <a:ext cx="7696200" cy="3505200"/>
          </a:xfrm>
          <a:prstGeom prst="rect">
            <a:avLst/>
          </a:prstGeom>
        </p:spPr>
        <p:txBody>
          <a:bodyPr lIns="0" tIns="0" rIns="0" bIns="0">
            <a:normAutofit/>
          </a:bodyPr>
          <a:lstStyle/>
          <a:p>
            <a:pPr lvl="0">
              <a:defRPr sz="1800"/>
            </a:pPr>
            <a: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t>EEL 3004 E</a:t>
            </a:r>
            <a:r>
              <a:rPr sz="2800" dirty="0">
                <a:effectLst>
                  <a:outerShdw blurRad="12700" dist="25400" dir="2700000" rotWithShape="0">
                    <a:srgbClr val="DDDDDD"/>
                  </a:outerShdw>
                </a:effectLst>
                <a:latin typeface="Times New Roman Bold"/>
                <a:ea typeface="Times New Roman Bold"/>
                <a:cs typeface="Times New Roman Bold"/>
                <a:sym typeface="Times New Roman Bold"/>
              </a:rPr>
              <a:t>LECTR</a:t>
            </a:r>
            <a: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t>ICAL NETWORKS</a:t>
            </a:r>
            <a:br>
              <a:rPr sz="2800" dirty="0">
                <a:effectLst>
                  <a:outerShdw blurRad="12700" dist="25400" dir="2700000" rotWithShape="0">
                    <a:srgbClr val="DDDDDD"/>
                  </a:outerShdw>
                </a:effectLst>
                <a:latin typeface="Times New Roman Bold"/>
                <a:ea typeface="Times New Roman Bold"/>
                <a:cs typeface="Times New Roman Bold"/>
                <a:sym typeface="Times New Roman Bold"/>
              </a:rPr>
            </a:br>
            <a: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t>-Lecture 17-</a:t>
            </a:r>
            <a:r>
              <a:rPr sz="2800" dirty="0">
                <a:effectLst>
                  <a:outerShdw blurRad="12700" dist="25400" dir="2700000" rotWithShape="0">
                    <a:srgbClr val="DDDDDD"/>
                  </a:outerShdw>
                </a:effectLst>
                <a:latin typeface="Times New Roman Bold"/>
                <a:ea typeface="Times New Roman Bold"/>
                <a:cs typeface="Times New Roman Bold"/>
                <a:sym typeface="Times New Roman Bold"/>
              </a:rPr>
              <a:t> </a:t>
            </a:r>
            <a:b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br>
            <a:b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br>
            <a:br>
              <a:rPr sz="2800" dirty="0">
                <a:effectLst>
                  <a:outerShdw blurRad="12700" dist="25400" dir="2700000" rotWithShape="0">
                    <a:srgbClr val="DDDDDD"/>
                  </a:outerShdw>
                </a:effectLst>
                <a:latin typeface="Times New Roman Bold"/>
                <a:ea typeface="Times New Roman Bold"/>
                <a:cs typeface="Times New Roman Bold"/>
                <a:sym typeface="Times New Roman Bold"/>
              </a:rPr>
            </a:br>
            <a:r>
              <a:rPr sz="2800" dirty="0">
                <a:effectLst>
                  <a:outerShdw blurRad="12700" dist="25400" dir="2700000" rotWithShape="0">
                    <a:srgbClr val="DDDDDD"/>
                  </a:outerShdw>
                </a:effectLst>
                <a:latin typeface="Times New Roman Bold"/>
                <a:ea typeface="Times New Roman Bold"/>
                <a:cs typeface="Times New Roman Bold"/>
                <a:sym typeface="Times New Roman Bold"/>
              </a:rPr>
              <a:t> </a:t>
            </a:r>
            <a: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t>Step Response</a:t>
            </a:r>
            <a:endParaRPr dirty="0">
              <a:effectLst>
                <a:outerShdw blurRad="12700" dist="25400" dir="2700000" rotWithShape="0">
                  <a:srgbClr val="DDDDDD"/>
                </a:outerShdw>
              </a:effectLst>
            </a:endParaRPr>
          </a:p>
          <a:p>
            <a:pPr lvl="0">
              <a:defRPr sz="1800"/>
            </a:pPr>
            <a:br>
              <a:rPr sz="1600" dirty="0">
                <a:effectLst>
                  <a:outerShdw blurRad="12700" dist="25400" dir="2700000" rotWithShape="0">
                    <a:srgbClr val="DDDDDD"/>
                  </a:outerShdw>
                </a:effectLst>
              </a:rPr>
            </a:br>
            <a:endParaRPr sz="1600" dirty="0">
              <a:effectLst>
                <a:outerShdw blurRad="12700" dist="25400" dir="2700000" rotWithShape="0">
                  <a:srgbClr val="DDDDDD"/>
                </a:outerShdw>
              </a:effectLst>
            </a:endParaRPr>
          </a:p>
        </p:txBody>
      </p:sp>
      <p:pic>
        <p:nvPicPr>
          <p:cNvPr id="34" name="image.png"/>
          <p:cNvPicPr/>
          <p:nvPr/>
        </p:nvPicPr>
        <p:blipFill>
          <a:blip r:embed="rId2"/>
          <a:stretch>
            <a:fillRect/>
          </a:stretch>
        </p:blipFill>
        <p:spPr>
          <a:xfrm>
            <a:off x="2819400" y="685800"/>
            <a:ext cx="2857500" cy="1752600"/>
          </a:xfrm>
          <a:prstGeom prst="rect">
            <a:avLst/>
          </a:prstGeom>
          <a:ln w="12700">
            <a:miter lim="400000"/>
          </a:ln>
        </p:spPr>
      </p:pic>
    </p:spTree>
    <p:extLst>
      <p:ext uri="{BB962C8B-B14F-4D97-AF65-F5344CB8AC3E}">
        <p14:creationId xmlns:p14="http://schemas.microsoft.com/office/powerpoint/2010/main" val="322591232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The final expression is given by,</a:t>
            </a:r>
          </a:p>
        </p:txBody>
      </p:sp>
      <p:sp>
        <p:nvSpPr>
          <p:cNvPr id="9" name="TextBox 72"/>
          <p:cNvSpPr txBox="1">
            <a:spLocks noChangeArrowheads="1"/>
          </p:cNvSpPr>
          <p:nvPr/>
        </p:nvSpPr>
        <p:spPr bwMode="auto">
          <a:xfrm>
            <a:off x="2764384" y="520065"/>
            <a:ext cx="34676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Natural Response of RC circuits</a:t>
            </a: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6043403" y="4019983"/>
            <a:ext cx="2313627" cy="2357007"/>
          </a:xfrm>
          <a:prstGeom prst="rect">
            <a:avLst/>
          </a:prstGeom>
        </p:spPr>
      </p:pic>
      <p:graphicFrame>
        <p:nvGraphicFramePr>
          <p:cNvPr id="13" name="Object 12"/>
          <p:cNvGraphicFramePr>
            <a:graphicFrameLocks noChangeAspect="1"/>
          </p:cNvGraphicFramePr>
          <p:nvPr>
            <p:extLst>
              <p:ext uri="{D42A27DB-BD31-4B8C-83A1-F6EECF244321}">
                <p14:modId xmlns:p14="http://schemas.microsoft.com/office/powerpoint/2010/main" val="1027985605"/>
              </p:ext>
            </p:extLst>
          </p:nvPr>
        </p:nvGraphicFramePr>
        <p:xfrm>
          <a:off x="1255713" y="1773238"/>
          <a:ext cx="1757362" cy="587375"/>
        </p:xfrm>
        <a:graphic>
          <a:graphicData uri="http://schemas.openxmlformats.org/presentationml/2006/ole">
            <mc:AlternateContent xmlns:mc="http://schemas.openxmlformats.org/markup-compatibility/2006">
              <mc:Choice xmlns:v="urn:schemas-microsoft-com:vml" Requires="v">
                <p:oleObj spid="_x0000_s272413" name="Equation" r:id="rId5" imgW="1054080" imgH="355320" progId="Equation.3">
                  <p:embed/>
                </p:oleObj>
              </mc:Choice>
              <mc:Fallback>
                <p:oleObj name="Equation" r:id="rId5" imgW="1054080" imgH="355320" progId="Equation.3">
                  <p:embed/>
                  <p:pic>
                    <p:nvPicPr>
                      <p:cNvPr id="0" name=""/>
                      <p:cNvPicPr>
                        <a:picLocks noChangeAspect="1" noChangeArrowheads="1"/>
                      </p:cNvPicPr>
                      <p:nvPr/>
                    </p:nvPicPr>
                    <p:blipFill>
                      <a:blip r:embed="rId6"/>
                      <a:srcRect/>
                      <a:stretch>
                        <a:fillRect/>
                      </a:stretch>
                    </p:blipFill>
                    <p:spPr bwMode="auto">
                      <a:xfrm>
                        <a:off x="1255713" y="1773238"/>
                        <a:ext cx="1757362" cy="587375"/>
                      </a:xfrm>
                      <a:prstGeom prst="rect">
                        <a:avLst/>
                      </a:prstGeom>
                      <a:noFill/>
                    </p:spPr>
                  </p:pic>
                </p:oleObj>
              </mc:Fallback>
            </mc:AlternateContent>
          </a:graphicData>
        </a:graphic>
      </p:graphicFrame>
      <p:pic>
        <p:nvPicPr>
          <p:cNvPr id="14" name="Picture 13"/>
          <p:cNvPicPr/>
          <p:nvPr/>
        </p:nvPicPr>
        <p:blipFill>
          <a:blip r:embed="rId7">
            <a:extLst>
              <a:ext uri="{28A0092B-C50C-407E-A947-70E740481C1C}">
                <a14:useLocalDpi xmlns:a14="http://schemas.microsoft.com/office/drawing/2010/main" val="0"/>
              </a:ext>
            </a:extLst>
          </a:blip>
          <a:stretch>
            <a:fillRect/>
          </a:stretch>
        </p:blipFill>
        <p:spPr>
          <a:xfrm>
            <a:off x="761761" y="3400425"/>
            <a:ext cx="4502627" cy="2726747"/>
          </a:xfrm>
          <a:prstGeom prst="rect">
            <a:avLst/>
          </a:prstGeom>
        </p:spPr>
      </p:pic>
      <p:sp>
        <p:nvSpPr>
          <p:cNvPr id="2" name="TextBox 1"/>
          <p:cNvSpPr txBox="1"/>
          <p:nvPr/>
        </p:nvSpPr>
        <p:spPr>
          <a:xfrm>
            <a:off x="1091405" y="2557353"/>
            <a:ext cx="3843337" cy="646331"/>
          </a:xfrm>
          <a:prstGeom prst="rect">
            <a:avLst/>
          </a:prstGeom>
          <a:noFill/>
        </p:spPr>
        <p:txBody>
          <a:bodyPr wrap="square" rtlCol="0">
            <a:spAutoFit/>
          </a:bodyPr>
          <a:lstStyle/>
          <a:p>
            <a:r>
              <a:rPr lang="en-US" dirty="0">
                <a:solidFill>
                  <a:srgbClr val="0070C0"/>
                </a:solidFill>
              </a:rPr>
              <a:t>At t=5</a:t>
            </a:r>
            <a:r>
              <a:rPr lang="en-US" dirty="0">
                <a:solidFill>
                  <a:srgbClr val="0070C0"/>
                </a:solidFill>
                <a:sym typeface="Symbol" panose="05050102010706020507" pitchFamily="18" charset="2"/>
              </a:rPr>
              <a:t> </a:t>
            </a:r>
            <a:r>
              <a:rPr lang="en-US" dirty="0">
                <a:solidFill>
                  <a:srgbClr val="0070C0"/>
                </a:solidFill>
              </a:rPr>
              <a:t>the capacitor voltage becomes practically zero.</a:t>
            </a:r>
          </a:p>
        </p:txBody>
      </p:sp>
    </p:spTree>
    <p:extLst>
      <p:ext uri="{BB962C8B-B14F-4D97-AF65-F5344CB8AC3E}">
        <p14:creationId xmlns:p14="http://schemas.microsoft.com/office/powerpoint/2010/main" val="1961787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018" y="1236197"/>
            <a:ext cx="1736761" cy="1047798"/>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2932605" y="4068528"/>
            <a:ext cx="5725697" cy="2138227"/>
          </a:xfrm>
          <a:prstGeom prst="rect">
            <a:avLst/>
          </a:prstGeom>
        </p:spPr>
      </p:pic>
      <p:sp>
        <p:nvSpPr>
          <p:cNvPr id="10" name="TextBox 9"/>
          <p:cNvSpPr txBox="1"/>
          <p:nvPr/>
        </p:nvSpPr>
        <p:spPr>
          <a:xfrm>
            <a:off x="648479" y="832342"/>
            <a:ext cx="8112460" cy="369332"/>
          </a:xfrm>
          <a:prstGeom prst="rect">
            <a:avLst/>
          </a:prstGeom>
          <a:noFill/>
        </p:spPr>
        <p:txBody>
          <a:bodyPr wrap="square" rtlCol="0">
            <a:spAutoFit/>
          </a:bodyPr>
          <a:lstStyle/>
          <a:p>
            <a:r>
              <a:rPr lang="en-US" dirty="0"/>
              <a:t>Again applying source transformations for both voltage sources, where,</a:t>
            </a:r>
          </a:p>
        </p:txBody>
      </p:sp>
    </p:spTree>
    <p:extLst>
      <p:ext uri="{BB962C8B-B14F-4D97-AF65-F5344CB8AC3E}">
        <p14:creationId xmlns:p14="http://schemas.microsoft.com/office/powerpoint/2010/main" val="26174599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018" y="1236197"/>
            <a:ext cx="1736761" cy="1047798"/>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2932605" y="4068528"/>
            <a:ext cx="5725697" cy="2138227"/>
          </a:xfrm>
          <a:prstGeom prst="rect">
            <a:avLst/>
          </a:prstGeom>
        </p:spPr>
      </p:pic>
      <p:sp>
        <p:nvSpPr>
          <p:cNvPr id="10" name="TextBox 9"/>
          <p:cNvSpPr txBox="1"/>
          <p:nvPr/>
        </p:nvSpPr>
        <p:spPr>
          <a:xfrm>
            <a:off x="648479" y="832342"/>
            <a:ext cx="8112460" cy="369332"/>
          </a:xfrm>
          <a:prstGeom prst="rect">
            <a:avLst/>
          </a:prstGeom>
          <a:noFill/>
        </p:spPr>
        <p:txBody>
          <a:bodyPr wrap="square" rtlCol="0">
            <a:spAutoFit/>
          </a:bodyPr>
          <a:lstStyle/>
          <a:p>
            <a:r>
              <a:rPr lang="en-US" dirty="0"/>
              <a:t>Again applying source transformations for both voltage sources, where,</a:t>
            </a:r>
          </a:p>
        </p:txBody>
      </p:sp>
      <p:sp>
        <p:nvSpPr>
          <p:cNvPr id="14" name="TextBox 13"/>
          <p:cNvSpPr txBox="1"/>
          <p:nvPr/>
        </p:nvSpPr>
        <p:spPr>
          <a:xfrm>
            <a:off x="648479" y="2447196"/>
            <a:ext cx="3109134" cy="369332"/>
          </a:xfrm>
          <a:prstGeom prst="rect">
            <a:avLst/>
          </a:prstGeom>
          <a:noFill/>
        </p:spPr>
        <p:txBody>
          <a:bodyPr wrap="square" rtlCol="0">
            <a:spAutoFit/>
          </a:bodyPr>
          <a:lstStyle/>
          <a:p>
            <a:r>
              <a:rPr lang="en-US" dirty="0"/>
              <a:t>Applying KCL at the top node,</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018" y="2979729"/>
            <a:ext cx="4567452" cy="678755"/>
          </a:xfrm>
          <a:prstGeom prst="rect">
            <a:avLst/>
          </a:prstGeom>
        </p:spPr>
      </p:pic>
      <p:sp>
        <p:nvSpPr>
          <p:cNvPr id="9" name="Oval 8"/>
          <p:cNvSpPr/>
          <p:nvPr/>
        </p:nvSpPr>
        <p:spPr>
          <a:xfrm>
            <a:off x="6080370" y="4212774"/>
            <a:ext cx="426575" cy="426575"/>
          </a:xfrm>
          <a:prstGeom prst="ellipse">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959648" y="2938409"/>
            <a:ext cx="4610821" cy="767172"/>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2283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932605" y="4068528"/>
            <a:ext cx="5725697" cy="2138227"/>
          </a:xfrm>
          <a:prstGeom prst="rect">
            <a:avLst/>
          </a:prstGeom>
        </p:spPr>
      </p:pic>
      <p:sp>
        <p:nvSpPr>
          <p:cNvPr id="10" name="TextBox 9"/>
          <p:cNvSpPr txBox="1"/>
          <p:nvPr/>
        </p:nvSpPr>
        <p:spPr>
          <a:xfrm>
            <a:off x="648479" y="832342"/>
            <a:ext cx="8112460" cy="369332"/>
          </a:xfrm>
          <a:prstGeom prst="rect">
            <a:avLst/>
          </a:prstGeom>
          <a:noFill/>
        </p:spPr>
        <p:txBody>
          <a:bodyPr wrap="square" rtlCol="0">
            <a:spAutoFit/>
          </a:bodyPr>
          <a:lstStyle/>
          <a:p>
            <a:r>
              <a:rPr lang="en-US" dirty="0"/>
              <a:t>Making i</a:t>
            </a:r>
            <a:r>
              <a:rPr lang="en-US" baseline="-25000" dirty="0"/>
              <a:t>1</a:t>
            </a:r>
            <a:r>
              <a:rPr lang="en-US" dirty="0"/>
              <a:t> the subject of the formula,</a:t>
            </a:r>
          </a:p>
        </p:txBody>
      </p:sp>
      <p:sp>
        <p:nvSpPr>
          <p:cNvPr id="14" name="TextBox 13"/>
          <p:cNvSpPr txBox="1"/>
          <p:nvPr/>
        </p:nvSpPr>
        <p:spPr>
          <a:xfrm>
            <a:off x="648479" y="2447196"/>
            <a:ext cx="3109134" cy="369332"/>
          </a:xfrm>
          <a:prstGeom prst="rect">
            <a:avLst/>
          </a:prstGeom>
          <a:noFill/>
        </p:spPr>
        <p:txBody>
          <a:bodyPr wrap="square" rtlCol="0">
            <a:spAutoFit/>
          </a:bodyPr>
          <a:lstStyle/>
          <a:p>
            <a:r>
              <a:rPr lang="en-US" dirty="0"/>
              <a:t>Substituting to find v(0</a:t>
            </a:r>
            <a:r>
              <a:rPr lang="en-US" baseline="30000" dirty="0"/>
              <a:t>-</a:t>
            </a:r>
            <a:r>
              <a:rPr lang="en-US" dirty="0"/>
              <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018" y="1263240"/>
            <a:ext cx="5924120" cy="69695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018" y="2907032"/>
            <a:ext cx="2219426" cy="367454"/>
          </a:xfrm>
          <a:prstGeom prst="rect">
            <a:avLst/>
          </a:prstGeom>
        </p:spPr>
      </p:pic>
    </p:spTree>
    <p:extLst>
      <p:ext uri="{BB962C8B-B14F-4D97-AF65-F5344CB8AC3E}">
        <p14:creationId xmlns:p14="http://schemas.microsoft.com/office/powerpoint/2010/main" val="20060499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932605" y="4068528"/>
            <a:ext cx="5725697" cy="2138227"/>
          </a:xfrm>
          <a:prstGeom prst="rect">
            <a:avLst/>
          </a:prstGeom>
        </p:spPr>
      </p:pic>
      <p:sp>
        <p:nvSpPr>
          <p:cNvPr id="10" name="TextBox 9"/>
          <p:cNvSpPr txBox="1"/>
          <p:nvPr/>
        </p:nvSpPr>
        <p:spPr>
          <a:xfrm>
            <a:off x="648479" y="832342"/>
            <a:ext cx="8112460" cy="369332"/>
          </a:xfrm>
          <a:prstGeom prst="rect">
            <a:avLst/>
          </a:prstGeom>
          <a:noFill/>
        </p:spPr>
        <p:txBody>
          <a:bodyPr wrap="square" rtlCol="0">
            <a:spAutoFit/>
          </a:bodyPr>
          <a:lstStyle/>
          <a:p>
            <a:r>
              <a:rPr lang="en-US" dirty="0"/>
              <a:t>This yields,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018" y="1263240"/>
            <a:ext cx="5017854" cy="923967"/>
          </a:xfrm>
          <a:prstGeom prst="rect">
            <a:avLst/>
          </a:prstGeom>
        </p:spPr>
      </p:pic>
      <p:sp>
        <p:nvSpPr>
          <p:cNvPr id="11" name="Oval 10"/>
          <p:cNvSpPr/>
          <p:nvPr/>
        </p:nvSpPr>
        <p:spPr>
          <a:xfrm>
            <a:off x="5038408" y="4949972"/>
            <a:ext cx="624549" cy="624549"/>
          </a:xfrm>
          <a:prstGeom prst="ellipse">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016024" y="1863047"/>
            <a:ext cx="945524" cy="357891"/>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0698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8" y="832341"/>
            <a:ext cx="6166659" cy="369332"/>
          </a:xfrm>
          <a:prstGeom prst="rect">
            <a:avLst/>
          </a:prstGeom>
          <a:noFill/>
        </p:spPr>
        <p:txBody>
          <a:bodyPr wrap="square" rtlCol="0">
            <a:spAutoFit/>
          </a:bodyPr>
          <a:lstStyle/>
          <a:p>
            <a:r>
              <a:rPr lang="en-US" dirty="0"/>
              <a:t>For t &gt; 0, the switch is opened resulting in a forced RC circuit,</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295766" y="4026026"/>
            <a:ext cx="4233863" cy="2180729"/>
          </a:xfrm>
          <a:prstGeom prst="rect">
            <a:avLst/>
          </a:prstGeom>
        </p:spPr>
      </p:pic>
      <p:sp>
        <p:nvSpPr>
          <p:cNvPr id="7" name="TextBox 6"/>
          <p:cNvSpPr txBox="1"/>
          <p:nvPr/>
        </p:nvSpPr>
        <p:spPr>
          <a:xfrm>
            <a:off x="648477" y="1527666"/>
            <a:ext cx="6166659" cy="369332"/>
          </a:xfrm>
          <a:prstGeom prst="rect">
            <a:avLst/>
          </a:prstGeom>
          <a:noFill/>
        </p:spPr>
        <p:txBody>
          <a:bodyPr wrap="square" rtlCol="0">
            <a:spAutoFit/>
          </a:bodyPr>
          <a:lstStyle/>
          <a:p>
            <a:r>
              <a:rPr lang="en-US" dirty="0"/>
              <a:t>Transforming the current source to a voltage source</a:t>
            </a:r>
          </a:p>
        </p:txBody>
      </p:sp>
    </p:spTree>
    <p:extLst>
      <p:ext uri="{BB962C8B-B14F-4D97-AF65-F5344CB8AC3E}">
        <p14:creationId xmlns:p14="http://schemas.microsoft.com/office/powerpoint/2010/main" val="11129132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8" y="832341"/>
            <a:ext cx="6166659" cy="369332"/>
          </a:xfrm>
          <a:prstGeom prst="rect">
            <a:avLst/>
          </a:prstGeom>
          <a:noFill/>
        </p:spPr>
        <p:txBody>
          <a:bodyPr wrap="square" rtlCol="0">
            <a:spAutoFit/>
          </a:bodyPr>
          <a:lstStyle/>
          <a:p>
            <a:r>
              <a:rPr lang="en-US" dirty="0"/>
              <a:t>Where,</a:t>
            </a:r>
          </a:p>
        </p:txBody>
      </p:sp>
      <p:sp>
        <p:nvSpPr>
          <p:cNvPr id="7" name="TextBox 6"/>
          <p:cNvSpPr txBox="1"/>
          <p:nvPr/>
        </p:nvSpPr>
        <p:spPr>
          <a:xfrm>
            <a:off x="648477" y="1740512"/>
            <a:ext cx="6166659" cy="369332"/>
          </a:xfrm>
          <a:prstGeom prst="rect">
            <a:avLst/>
          </a:prstGeom>
          <a:noFill/>
        </p:spPr>
        <p:txBody>
          <a:bodyPr wrap="square" rtlCol="0">
            <a:spAutoFit/>
          </a:bodyPr>
          <a:lstStyle/>
          <a:p>
            <a:r>
              <a:rPr lang="en-US" dirty="0"/>
              <a:t>And,</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296838" y="4026794"/>
            <a:ext cx="3647003" cy="213709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019" y="1268624"/>
            <a:ext cx="1111532" cy="33201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019" y="2109844"/>
            <a:ext cx="1524070" cy="655208"/>
          </a:xfrm>
          <a:prstGeom prst="rect">
            <a:avLst/>
          </a:prstGeom>
        </p:spPr>
      </p:pic>
    </p:spTree>
    <p:extLst>
      <p:ext uri="{BB962C8B-B14F-4D97-AF65-F5344CB8AC3E}">
        <p14:creationId xmlns:p14="http://schemas.microsoft.com/office/powerpoint/2010/main" val="17024389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8" y="832341"/>
            <a:ext cx="6166659" cy="369332"/>
          </a:xfrm>
          <a:prstGeom prst="rect">
            <a:avLst/>
          </a:prstGeom>
          <a:noFill/>
        </p:spPr>
        <p:txBody>
          <a:bodyPr wrap="square" rtlCol="0">
            <a:spAutoFit/>
          </a:bodyPr>
          <a:lstStyle/>
          <a:p>
            <a:r>
              <a:rPr lang="en-US" dirty="0"/>
              <a:t>Where,</a:t>
            </a:r>
          </a:p>
        </p:txBody>
      </p:sp>
      <p:sp>
        <p:nvSpPr>
          <p:cNvPr id="7" name="TextBox 6"/>
          <p:cNvSpPr txBox="1"/>
          <p:nvPr/>
        </p:nvSpPr>
        <p:spPr>
          <a:xfrm>
            <a:off x="648477" y="1740512"/>
            <a:ext cx="6166659" cy="369332"/>
          </a:xfrm>
          <a:prstGeom prst="rect">
            <a:avLst/>
          </a:prstGeom>
          <a:noFill/>
        </p:spPr>
        <p:txBody>
          <a:bodyPr wrap="square" rtlCol="0">
            <a:spAutoFit/>
          </a:bodyPr>
          <a:lstStyle/>
          <a:p>
            <a:r>
              <a:rPr lang="en-US" dirty="0"/>
              <a:t>And,</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296838" y="4026794"/>
            <a:ext cx="3647003" cy="213709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019" y="1268624"/>
            <a:ext cx="1111532" cy="33201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019" y="2109844"/>
            <a:ext cx="1524070" cy="655208"/>
          </a:xfrm>
          <a:prstGeom prst="rect">
            <a:avLst/>
          </a:prstGeom>
        </p:spPr>
      </p:pic>
      <p:sp>
        <p:nvSpPr>
          <p:cNvPr id="9" name="TextBox 8"/>
          <p:cNvSpPr txBox="1"/>
          <p:nvPr/>
        </p:nvSpPr>
        <p:spPr>
          <a:xfrm>
            <a:off x="648476" y="2883653"/>
            <a:ext cx="6166659" cy="369332"/>
          </a:xfrm>
          <a:prstGeom prst="rect">
            <a:avLst/>
          </a:prstGeom>
          <a:noFill/>
        </p:spPr>
        <p:txBody>
          <a:bodyPr wrap="square" rtlCol="0">
            <a:spAutoFit/>
          </a:bodyPr>
          <a:lstStyle/>
          <a:p>
            <a:r>
              <a:rPr lang="en-US" dirty="0"/>
              <a:t>Applying KCL at the top node,</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019" y="3336101"/>
            <a:ext cx="2020543" cy="607576"/>
          </a:xfrm>
          <a:prstGeom prst="rect">
            <a:avLst/>
          </a:prstGeom>
        </p:spPr>
      </p:pic>
      <p:sp>
        <p:nvSpPr>
          <p:cNvPr id="11" name="Oval 10"/>
          <p:cNvSpPr/>
          <p:nvPr/>
        </p:nvSpPr>
        <p:spPr>
          <a:xfrm>
            <a:off x="5756860" y="4222252"/>
            <a:ext cx="387795" cy="387795"/>
          </a:xfrm>
          <a:prstGeom prst="ellipse">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975312" y="3331527"/>
            <a:ext cx="2026814" cy="576387"/>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6268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8" y="832341"/>
            <a:ext cx="6166659" cy="369332"/>
          </a:xfrm>
          <a:prstGeom prst="rect">
            <a:avLst/>
          </a:prstGeom>
          <a:noFill/>
        </p:spPr>
        <p:txBody>
          <a:bodyPr wrap="square" rtlCol="0">
            <a:spAutoFit/>
          </a:bodyPr>
          <a:lstStyle/>
          <a:p>
            <a:r>
              <a:rPr lang="en-US" dirty="0"/>
              <a:t>Combining all three equations yields,</a:t>
            </a:r>
          </a:p>
        </p:txBody>
      </p:sp>
      <p:sp>
        <p:nvSpPr>
          <p:cNvPr id="7" name="TextBox 6"/>
          <p:cNvSpPr txBox="1"/>
          <p:nvPr/>
        </p:nvSpPr>
        <p:spPr>
          <a:xfrm>
            <a:off x="648478" y="2111655"/>
            <a:ext cx="6166659" cy="369332"/>
          </a:xfrm>
          <a:prstGeom prst="rect">
            <a:avLst/>
          </a:prstGeom>
          <a:noFill/>
        </p:spPr>
        <p:txBody>
          <a:bodyPr wrap="square" rtlCol="0">
            <a:spAutoFit/>
          </a:bodyPr>
          <a:lstStyle/>
          <a:p>
            <a:r>
              <a:rPr lang="en-US" dirty="0"/>
              <a:t>Rearranging the terms yields,</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296838" y="4026794"/>
            <a:ext cx="3647003" cy="213709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019" y="1251002"/>
            <a:ext cx="4040470" cy="71771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019" y="2517563"/>
            <a:ext cx="3959595" cy="874196"/>
          </a:xfrm>
          <a:prstGeom prst="rect">
            <a:avLst/>
          </a:prstGeom>
        </p:spPr>
      </p:pic>
    </p:spTree>
    <p:extLst>
      <p:ext uri="{BB962C8B-B14F-4D97-AF65-F5344CB8AC3E}">
        <p14:creationId xmlns:p14="http://schemas.microsoft.com/office/powerpoint/2010/main" val="12233913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8" y="832341"/>
            <a:ext cx="6166659" cy="369332"/>
          </a:xfrm>
          <a:prstGeom prst="rect">
            <a:avLst/>
          </a:prstGeom>
          <a:noFill/>
        </p:spPr>
        <p:txBody>
          <a:bodyPr wrap="square" rtlCol="0">
            <a:spAutoFit/>
          </a:bodyPr>
          <a:lstStyle/>
          <a:p>
            <a:r>
              <a:rPr lang="en-US" dirty="0"/>
              <a:t>Integrating both sides,</a:t>
            </a:r>
          </a:p>
        </p:txBody>
      </p:sp>
      <p:sp>
        <p:nvSpPr>
          <p:cNvPr id="7" name="TextBox 6"/>
          <p:cNvSpPr txBox="1"/>
          <p:nvPr/>
        </p:nvSpPr>
        <p:spPr>
          <a:xfrm>
            <a:off x="648478" y="2296321"/>
            <a:ext cx="6166659" cy="369332"/>
          </a:xfrm>
          <a:prstGeom prst="rect">
            <a:avLst/>
          </a:prstGeom>
          <a:noFill/>
        </p:spPr>
        <p:txBody>
          <a:bodyPr wrap="square" rtlCol="0">
            <a:spAutoFit/>
          </a:bodyPr>
          <a:lstStyle/>
          <a:p>
            <a:r>
              <a:rPr lang="en-US" dirty="0"/>
              <a:t>Using the substitution method of integration,</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296838" y="4026794"/>
            <a:ext cx="3647003" cy="213709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019" y="1231378"/>
            <a:ext cx="4453167" cy="88027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019" y="2753287"/>
            <a:ext cx="3100544" cy="1007014"/>
          </a:xfrm>
          <a:prstGeom prst="rect">
            <a:avLst/>
          </a:prstGeom>
        </p:spPr>
      </p:pic>
    </p:spTree>
    <p:extLst>
      <p:ext uri="{BB962C8B-B14F-4D97-AF65-F5344CB8AC3E}">
        <p14:creationId xmlns:p14="http://schemas.microsoft.com/office/powerpoint/2010/main" val="12618129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019" y="1344547"/>
            <a:ext cx="6526494" cy="3025366"/>
          </a:xfrm>
          <a:prstGeom prst="rect">
            <a:avLst/>
          </a:prstGeom>
        </p:spPr>
      </p:pic>
      <p:sp>
        <p:nvSpPr>
          <p:cNvPr id="10" name="TextBox 9"/>
          <p:cNvSpPr txBox="1"/>
          <p:nvPr/>
        </p:nvSpPr>
        <p:spPr>
          <a:xfrm>
            <a:off x="648478" y="832341"/>
            <a:ext cx="6166659" cy="369332"/>
          </a:xfrm>
          <a:prstGeom prst="rect">
            <a:avLst/>
          </a:prstGeom>
          <a:noFill/>
        </p:spPr>
        <p:txBody>
          <a:bodyPr wrap="square" rtlCol="0">
            <a:spAutoFit/>
          </a:bodyPr>
          <a:lstStyle/>
          <a:p>
            <a:r>
              <a:rPr lang="en-US" dirty="0"/>
              <a:t>Substituting yields,</a:t>
            </a: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296838" y="4026794"/>
            <a:ext cx="3647003" cy="2137097"/>
          </a:xfrm>
          <a:prstGeom prst="rect">
            <a:avLst/>
          </a:prstGeom>
        </p:spPr>
      </p:pic>
    </p:spTree>
    <p:extLst>
      <p:ext uri="{BB962C8B-B14F-4D97-AF65-F5344CB8AC3E}">
        <p14:creationId xmlns:p14="http://schemas.microsoft.com/office/powerpoint/2010/main" val="123770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The induced current in the resistor, is the same as the induced current in the capacitor,</a:t>
            </a:r>
          </a:p>
        </p:txBody>
      </p:sp>
      <p:sp>
        <p:nvSpPr>
          <p:cNvPr id="9" name="TextBox 72"/>
          <p:cNvSpPr txBox="1">
            <a:spLocks noChangeArrowheads="1"/>
          </p:cNvSpPr>
          <p:nvPr/>
        </p:nvSpPr>
        <p:spPr bwMode="auto">
          <a:xfrm>
            <a:off x="2764384" y="520065"/>
            <a:ext cx="34676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Natural Response of RC circuits</a:t>
            </a: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6043403" y="4019983"/>
            <a:ext cx="2313627" cy="2357007"/>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440674681"/>
              </p:ext>
            </p:extLst>
          </p:nvPr>
        </p:nvGraphicFramePr>
        <p:xfrm>
          <a:off x="1275309" y="2222500"/>
          <a:ext cx="2978150" cy="1809750"/>
        </p:xfrm>
        <a:graphic>
          <a:graphicData uri="http://schemas.openxmlformats.org/presentationml/2006/ole">
            <mc:AlternateContent xmlns:mc="http://schemas.openxmlformats.org/markup-compatibility/2006">
              <mc:Choice xmlns:v="urn:schemas-microsoft-com:vml" Requires="v">
                <p:oleObj spid="_x0000_s270369" name="Equation" r:id="rId5" imgW="1828800" imgH="1117440" progId="Equation.3">
                  <p:embed/>
                </p:oleObj>
              </mc:Choice>
              <mc:Fallback>
                <p:oleObj name="Equation" r:id="rId5" imgW="1828800" imgH="1117440" progId="Equation.3">
                  <p:embed/>
                  <p:pic>
                    <p:nvPicPr>
                      <p:cNvPr id="0" name=""/>
                      <p:cNvPicPr>
                        <a:picLocks noChangeAspect="1" noChangeArrowheads="1"/>
                      </p:cNvPicPr>
                      <p:nvPr/>
                    </p:nvPicPr>
                    <p:blipFill>
                      <a:blip r:embed="rId6"/>
                      <a:srcRect/>
                      <a:stretch>
                        <a:fillRect/>
                      </a:stretch>
                    </p:blipFill>
                    <p:spPr bwMode="auto">
                      <a:xfrm>
                        <a:off x="1275309" y="2222500"/>
                        <a:ext cx="2978150" cy="1809750"/>
                      </a:xfrm>
                      <a:prstGeom prst="rect">
                        <a:avLst/>
                      </a:prstGeom>
                      <a:noFill/>
                    </p:spPr>
                  </p:pic>
                </p:oleObj>
              </mc:Fallback>
            </mc:AlternateContent>
          </a:graphicData>
        </a:graphic>
      </p:graphicFrame>
    </p:spTree>
    <p:extLst>
      <p:ext uri="{BB962C8B-B14F-4D97-AF65-F5344CB8AC3E}">
        <p14:creationId xmlns:p14="http://schemas.microsoft.com/office/powerpoint/2010/main" val="336100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8" y="832341"/>
            <a:ext cx="6166659" cy="369332"/>
          </a:xfrm>
          <a:prstGeom prst="rect">
            <a:avLst/>
          </a:prstGeom>
          <a:noFill/>
        </p:spPr>
        <p:txBody>
          <a:bodyPr wrap="square" rtlCol="0">
            <a:spAutoFit/>
          </a:bodyPr>
          <a:lstStyle/>
          <a:p>
            <a:r>
              <a:rPr lang="en-US" dirty="0"/>
              <a:t>Raising both sides of the equation to the power of </a:t>
            </a:r>
            <a:r>
              <a:rPr lang="en-US" i="1" dirty="0"/>
              <a:t>e</a:t>
            </a:r>
            <a:r>
              <a:rPr lang="en-US" dirty="0"/>
              <a:t>,</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296838" y="4026794"/>
            <a:ext cx="3647003" cy="213709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019" y="1289307"/>
            <a:ext cx="5039000" cy="1281102"/>
          </a:xfrm>
          <a:prstGeom prst="rect">
            <a:avLst/>
          </a:prstGeom>
        </p:spPr>
      </p:pic>
    </p:spTree>
    <p:extLst>
      <p:ext uri="{BB962C8B-B14F-4D97-AF65-F5344CB8AC3E}">
        <p14:creationId xmlns:p14="http://schemas.microsoft.com/office/powerpoint/2010/main" val="31603719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8" y="832341"/>
            <a:ext cx="6166659" cy="369332"/>
          </a:xfrm>
          <a:prstGeom prst="rect">
            <a:avLst/>
          </a:prstGeom>
          <a:noFill/>
        </p:spPr>
        <p:txBody>
          <a:bodyPr wrap="square" rtlCol="0">
            <a:spAutoFit/>
          </a:bodyPr>
          <a:lstStyle/>
          <a:p>
            <a:r>
              <a:rPr lang="en-US" dirty="0"/>
              <a:t>Hence the final solution is given by,</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296838" y="4026794"/>
            <a:ext cx="3647003" cy="213709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019" y="1294243"/>
            <a:ext cx="5079876" cy="716223"/>
          </a:xfrm>
          <a:prstGeom prst="rect">
            <a:avLst/>
          </a:prstGeom>
        </p:spPr>
      </p:pic>
      <p:sp>
        <p:nvSpPr>
          <p:cNvPr id="7" name="TextBox 6"/>
          <p:cNvSpPr txBox="1"/>
          <p:nvPr/>
        </p:nvSpPr>
        <p:spPr>
          <a:xfrm>
            <a:off x="648477" y="2244901"/>
            <a:ext cx="6166659" cy="369332"/>
          </a:xfrm>
          <a:prstGeom prst="rect">
            <a:avLst/>
          </a:prstGeom>
          <a:noFill/>
        </p:spPr>
        <p:txBody>
          <a:bodyPr wrap="square" rtlCol="0">
            <a:spAutoFit/>
          </a:bodyPr>
          <a:lstStyle/>
          <a:p>
            <a:r>
              <a:rPr lang="en-US" dirty="0"/>
              <a:t>Where,</a:t>
            </a:r>
          </a:p>
        </p:txBody>
      </p:sp>
      <p:sp>
        <p:nvSpPr>
          <p:cNvPr id="8" name="TextBox 7"/>
          <p:cNvSpPr txBox="1"/>
          <p:nvPr/>
        </p:nvSpPr>
        <p:spPr>
          <a:xfrm>
            <a:off x="648476" y="3842128"/>
            <a:ext cx="6166659" cy="369332"/>
          </a:xfrm>
          <a:prstGeom prst="rect">
            <a:avLst/>
          </a:prstGeom>
          <a:noFill/>
        </p:spPr>
        <p:txBody>
          <a:bodyPr wrap="square" rtlCol="0">
            <a:spAutoFit/>
          </a:bodyPr>
          <a:lstStyle/>
          <a:p>
            <a:r>
              <a:rPr lang="en-US" dirty="0"/>
              <a:t>And,</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019" y="2702192"/>
            <a:ext cx="1405007" cy="94108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019" y="4294893"/>
            <a:ext cx="2929900" cy="959795"/>
          </a:xfrm>
          <a:prstGeom prst="rect">
            <a:avLst/>
          </a:prstGeom>
        </p:spPr>
      </p:pic>
      <p:sp>
        <p:nvSpPr>
          <p:cNvPr id="11" name="Rectangle 10"/>
          <p:cNvSpPr/>
          <p:nvPr/>
        </p:nvSpPr>
        <p:spPr>
          <a:xfrm>
            <a:off x="1778555" y="1688164"/>
            <a:ext cx="4344657" cy="357890"/>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950135" y="4903790"/>
            <a:ext cx="567771" cy="567771"/>
          </a:xfrm>
          <a:prstGeom prst="ellipse">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382953" y="3326471"/>
            <a:ext cx="1040076" cy="357890"/>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854209" y="4936203"/>
            <a:ext cx="859567" cy="357890"/>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6377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a:solidFill>
                  <a:srgbClr val="0000FF"/>
                </a:solidFill>
              </a:rPr>
              <a:t>In the circuit, at t = 0 the switch closes. Find the current response </a:t>
            </a:r>
            <a:r>
              <a:rPr lang="en-US" dirty="0" err="1">
                <a:solidFill>
                  <a:srgbClr val="0000FF"/>
                </a:solidFill>
              </a:rPr>
              <a:t>i</a:t>
            </a:r>
            <a:r>
              <a:rPr lang="en-US" baseline="-25000" dirty="0" err="1">
                <a:solidFill>
                  <a:srgbClr val="0000FF"/>
                </a:solidFill>
              </a:rPr>
              <a:t>L</a:t>
            </a:r>
            <a:r>
              <a:rPr lang="en-US" dirty="0">
                <a:solidFill>
                  <a:srgbClr val="0000FF"/>
                </a:solidFill>
              </a:rPr>
              <a:t>(t) for t &gt; 0.</a:t>
            </a:r>
          </a:p>
        </p:txBody>
      </p:sp>
      <p:graphicFrame>
        <p:nvGraphicFramePr>
          <p:cNvPr id="120" name="Table 119"/>
          <p:cNvGraphicFramePr>
            <a:graphicFrameLocks noGrp="1"/>
          </p:cNvGraphicFramePr>
          <p:nvPr/>
        </p:nvGraphicFramePr>
        <p:xfrm>
          <a:off x="3108217" y="3704828"/>
          <a:ext cx="2965665" cy="3017520"/>
        </p:xfrm>
        <a:graphic>
          <a:graphicData uri="http://schemas.openxmlformats.org/drawingml/2006/table">
            <a:tbl>
              <a:tblPr firstRow="1" bandRow="1">
                <a:tableStyleId>{5940675A-B579-460E-94D1-54222C63F5DA}</a:tableStyleId>
              </a:tblPr>
              <a:tblGrid>
                <a:gridCol w="988555">
                  <a:extLst>
                    <a:ext uri="{9D8B030D-6E8A-4147-A177-3AD203B41FA5}">
                      <a16:colId xmlns:a16="http://schemas.microsoft.com/office/drawing/2014/main" val="20000"/>
                    </a:ext>
                  </a:extLst>
                </a:gridCol>
                <a:gridCol w="988555">
                  <a:extLst>
                    <a:ext uri="{9D8B030D-6E8A-4147-A177-3AD203B41FA5}">
                      <a16:colId xmlns:a16="http://schemas.microsoft.com/office/drawing/2014/main" val="20001"/>
                    </a:ext>
                  </a:extLst>
                </a:gridCol>
                <a:gridCol w="988555">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Default</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a:t>V</a:t>
                      </a:r>
                      <a:r>
                        <a:rPr lang="en-US" sz="1600" baseline="-25000" dirty="0"/>
                        <a:t>S</a:t>
                      </a:r>
                    </a:p>
                  </a:txBody>
                  <a:tcPr/>
                </a:tc>
                <a:tc>
                  <a:txBody>
                    <a:bodyPr/>
                    <a:lstStyle/>
                    <a:p>
                      <a:pPr algn="ctr"/>
                      <a:r>
                        <a:rPr lang="en-US" sz="1600" dirty="0"/>
                        <a:t>8.6</a:t>
                      </a:r>
                    </a:p>
                  </a:txBody>
                  <a:tcPr/>
                </a:tc>
                <a:tc>
                  <a:txBody>
                    <a:bodyPr/>
                    <a:lstStyle/>
                    <a:p>
                      <a:pPr algn="ctr"/>
                      <a:r>
                        <a:rPr lang="en-US" sz="1600" dirty="0"/>
                        <a:t>V</a:t>
                      </a:r>
                    </a:p>
                  </a:txBody>
                  <a:tcPr/>
                </a:tc>
                <a:extLst>
                  <a:ext uri="{0D108BD9-81ED-4DB2-BD59-A6C34878D82A}">
                    <a16:rowId xmlns:a16="http://schemas.microsoft.com/office/drawing/2014/main" val="10001"/>
                  </a:ext>
                </a:extLst>
              </a:tr>
              <a:tr h="304393">
                <a:tc>
                  <a:txBody>
                    <a:bodyPr/>
                    <a:lstStyle/>
                    <a:p>
                      <a:pPr algn="ctr"/>
                      <a:r>
                        <a:rPr lang="en-US" sz="1600" baseline="0" dirty="0"/>
                        <a:t>I</a:t>
                      </a:r>
                      <a:r>
                        <a:rPr lang="en-US" sz="1600" baseline="-25000" dirty="0"/>
                        <a:t>S1</a:t>
                      </a:r>
                    </a:p>
                  </a:txBody>
                  <a:tcPr/>
                </a:tc>
                <a:tc>
                  <a:txBody>
                    <a:bodyPr/>
                    <a:lstStyle/>
                    <a:p>
                      <a:pPr algn="ctr"/>
                      <a:r>
                        <a:rPr lang="en-US" sz="1600" dirty="0"/>
                        <a:t>200</a:t>
                      </a:r>
                    </a:p>
                  </a:txBody>
                  <a:tcPr/>
                </a:tc>
                <a:tc>
                  <a:txBody>
                    <a:bodyPr/>
                    <a:lstStyle/>
                    <a:p>
                      <a:pPr algn="ctr"/>
                      <a:r>
                        <a:rPr lang="en-US" sz="1600" dirty="0"/>
                        <a:t>mA</a:t>
                      </a:r>
                    </a:p>
                  </a:txBody>
                  <a:tcPr/>
                </a:tc>
                <a:extLst>
                  <a:ext uri="{0D108BD9-81ED-4DB2-BD59-A6C34878D82A}">
                    <a16:rowId xmlns:a16="http://schemas.microsoft.com/office/drawing/2014/main" val="10002"/>
                  </a:ext>
                </a:extLst>
              </a:tr>
              <a:tr h="304393">
                <a:tc>
                  <a:txBody>
                    <a:bodyPr/>
                    <a:lstStyle/>
                    <a:p>
                      <a:pPr algn="ctr"/>
                      <a:r>
                        <a:rPr lang="en-US" sz="1600" baseline="0" dirty="0"/>
                        <a:t>I</a:t>
                      </a:r>
                      <a:r>
                        <a:rPr lang="en-US" sz="1600" baseline="-25000" dirty="0"/>
                        <a:t>S2</a:t>
                      </a:r>
                    </a:p>
                  </a:txBody>
                  <a:tcPr/>
                </a:tc>
                <a:tc>
                  <a:txBody>
                    <a:bodyPr/>
                    <a:lstStyle/>
                    <a:p>
                      <a:pPr algn="ctr"/>
                      <a:r>
                        <a:rPr lang="en-US" sz="1600" dirty="0"/>
                        <a:t>130</a:t>
                      </a:r>
                    </a:p>
                  </a:txBody>
                  <a:tcPr/>
                </a:tc>
                <a:tc>
                  <a:txBody>
                    <a:bodyPr/>
                    <a:lstStyle/>
                    <a:p>
                      <a:pPr algn="ctr"/>
                      <a:r>
                        <a:rPr lang="en-US" sz="1600" dirty="0"/>
                        <a:t>mA</a:t>
                      </a:r>
                    </a:p>
                  </a:txBody>
                  <a:tcPr/>
                </a:tc>
                <a:extLst>
                  <a:ext uri="{0D108BD9-81ED-4DB2-BD59-A6C34878D82A}">
                    <a16:rowId xmlns:a16="http://schemas.microsoft.com/office/drawing/2014/main" val="10003"/>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1</a:t>
                      </a:r>
                    </a:p>
                  </a:txBody>
                  <a:tcPr/>
                </a:tc>
                <a:tc>
                  <a:txBody>
                    <a:bodyPr/>
                    <a:lstStyle/>
                    <a:p>
                      <a:pPr algn="ctr"/>
                      <a:r>
                        <a:rPr lang="en-US" sz="1600" dirty="0"/>
                        <a:t>20</a:t>
                      </a:r>
                    </a:p>
                  </a:txBody>
                  <a:tcPr/>
                </a:tc>
                <a:tc>
                  <a:txBody>
                    <a:bodyPr/>
                    <a:lstStyle/>
                    <a:p>
                      <a:pPr algn="ct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4"/>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2</a:t>
                      </a:r>
                    </a:p>
                  </a:txBody>
                  <a:tcPr/>
                </a:tc>
                <a:tc>
                  <a:txBody>
                    <a:bodyPr/>
                    <a:lstStyle/>
                    <a:p>
                      <a:pPr algn="ctr"/>
                      <a:r>
                        <a:rPr lang="en-US" sz="1600" dirty="0"/>
                        <a:t>24</a:t>
                      </a:r>
                    </a:p>
                  </a:txBody>
                  <a:tcPr/>
                </a:tc>
                <a:tc>
                  <a:txBody>
                    <a:bodyPr/>
                    <a:lstStyle/>
                    <a:p>
                      <a:pPr algn="ct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5"/>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3</a:t>
                      </a:r>
                    </a:p>
                  </a:txBody>
                  <a:tcPr/>
                </a:tc>
                <a:tc>
                  <a:txBody>
                    <a:bodyPr/>
                    <a:lstStyle/>
                    <a:p>
                      <a:pPr algn="ctr"/>
                      <a:r>
                        <a:rPr lang="en-US" sz="1600" dirty="0"/>
                        <a:t>34</a:t>
                      </a:r>
                    </a:p>
                  </a:txBody>
                  <a:tcPr/>
                </a:tc>
                <a:tc>
                  <a:txBody>
                    <a:bodyPr/>
                    <a:lstStyle/>
                    <a:p>
                      <a:pPr algn="ct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6"/>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4</a:t>
                      </a:r>
                    </a:p>
                  </a:txBody>
                  <a:tcPr/>
                </a:tc>
                <a:tc>
                  <a:txBody>
                    <a:bodyPr/>
                    <a:lstStyle/>
                    <a:p>
                      <a:pPr algn="ctr"/>
                      <a:r>
                        <a:rPr lang="en-US" sz="1600" dirty="0"/>
                        <a:t>28</a:t>
                      </a:r>
                    </a:p>
                  </a:txBody>
                  <a:tcPr/>
                </a:tc>
                <a:tc>
                  <a:txBody>
                    <a:bodyPr/>
                    <a:lstStyle/>
                    <a:p>
                      <a:pPr algn="ct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7"/>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L</a:t>
                      </a:r>
                      <a:endParaRPr lang="en-US" sz="1600" baseline="-25000" dirty="0"/>
                    </a:p>
                  </a:txBody>
                  <a:tcPr/>
                </a:tc>
                <a:tc>
                  <a:txBody>
                    <a:bodyPr/>
                    <a:lstStyle/>
                    <a:p>
                      <a:pPr algn="ctr"/>
                      <a:r>
                        <a:rPr lang="en-US" sz="1600" dirty="0"/>
                        <a:t>12</a:t>
                      </a:r>
                    </a:p>
                  </a:txBody>
                  <a:tcPr/>
                </a:tc>
                <a:tc>
                  <a:txBody>
                    <a:bodyPr/>
                    <a:lstStyle/>
                    <a:p>
                      <a:pPr algn="ctr"/>
                      <a:r>
                        <a:rPr lang="en-US" sz="1600" dirty="0" err="1">
                          <a:latin typeface="Calibri" panose="020F0502020204030204" pitchFamily="34" charset="0"/>
                          <a:sym typeface="Symbol" panose="05050102010706020507" pitchFamily="18" charset="2"/>
                        </a:rPr>
                        <a:t>mH</a:t>
                      </a:r>
                      <a:endParaRPr lang="en-US" sz="1600" dirty="0"/>
                    </a:p>
                  </a:txBody>
                  <a:tcPr/>
                </a:tc>
                <a:extLst>
                  <a:ext uri="{0D108BD9-81ED-4DB2-BD59-A6C34878D82A}">
                    <a16:rowId xmlns:a16="http://schemas.microsoft.com/office/drawing/2014/main" val="10008"/>
                  </a:ext>
                </a:extLst>
              </a:tr>
            </a:tbl>
          </a:graphicData>
        </a:graphic>
      </p:graphicFrame>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920807" y="1354138"/>
            <a:ext cx="7340486" cy="2304097"/>
          </a:xfrm>
          <a:prstGeom prst="rect">
            <a:avLst/>
          </a:prstGeom>
        </p:spPr>
      </p:pic>
    </p:spTree>
    <p:extLst>
      <p:ext uri="{BB962C8B-B14F-4D97-AF65-F5344CB8AC3E}">
        <p14:creationId xmlns:p14="http://schemas.microsoft.com/office/powerpoint/2010/main" val="34498344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646331"/>
          </a:xfrm>
          <a:prstGeom prst="rect">
            <a:avLst/>
          </a:prstGeom>
          <a:noFill/>
        </p:spPr>
        <p:txBody>
          <a:bodyPr wrap="square" rtlCol="0">
            <a:spAutoFit/>
          </a:bodyPr>
          <a:lstStyle/>
          <a:p>
            <a:r>
              <a:rPr lang="en-US" dirty="0"/>
              <a:t>For t &lt; 0 the switch has been open for a long time allowing the inductor to act like a short circuit,</a:t>
            </a:r>
          </a:p>
        </p:txBody>
      </p:sp>
      <p:sp>
        <p:nvSpPr>
          <p:cNvPr id="6" name="TextBox 5"/>
          <p:cNvSpPr txBox="1"/>
          <p:nvPr/>
        </p:nvSpPr>
        <p:spPr>
          <a:xfrm>
            <a:off x="648479" y="1674070"/>
            <a:ext cx="3123421" cy="646331"/>
          </a:xfrm>
          <a:prstGeom prst="rect">
            <a:avLst/>
          </a:prstGeom>
          <a:noFill/>
        </p:spPr>
        <p:txBody>
          <a:bodyPr wrap="square" rtlCol="0">
            <a:spAutoFit/>
          </a:bodyPr>
          <a:lstStyle/>
          <a:p>
            <a:r>
              <a:rPr lang="en-US" dirty="0"/>
              <a:t>Since R</a:t>
            </a:r>
            <a:r>
              <a:rPr lang="en-US" baseline="-25000" dirty="0"/>
              <a:t>4</a:t>
            </a:r>
            <a:r>
              <a:rPr lang="en-US" dirty="0"/>
              <a:t> is shorted, the current passing through the inductor, </a:t>
            </a:r>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4207902" y="1478673"/>
            <a:ext cx="4553037" cy="220503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027" y="2406157"/>
            <a:ext cx="2034498" cy="702561"/>
          </a:xfrm>
          <a:prstGeom prst="rect">
            <a:avLst/>
          </a:prstGeom>
        </p:spPr>
      </p:pic>
      <p:sp>
        <p:nvSpPr>
          <p:cNvPr id="13" name="TextBox 12"/>
          <p:cNvSpPr txBox="1"/>
          <p:nvPr/>
        </p:nvSpPr>
        <p:spPr>
          <a:xfrm>
            <a:off x="648479" y="3683703"/>
            <a:ext cx="7147120" cy="369332"/>
          </a:xfrm>
          <a:prstGeom prst="rect">
            <a:avLst/>
          </a:prstGeom>
          <a:noFill/>
        </p:spPr>
        <p:txBody>
          <a:bodyPr wrap="square" rtlCol="0">
            <a:spAutoFit/>
          </a:bodyPr>
          <a:lstStyle/>
          <a:p>
            <a:r>
              <a:rPr lang="en-US" dirty="0"/>
              <a:t>Since the current through the inductor doesn’t change instantaneously,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027" y="4157128"/>
            <a:ext cx="2649292" cy="310023"/>
          </a:xfrm>
          <a:prstGeom prst="rect">
            <a:avLst/>
          </a:prstGeom>
        </p:spPr>
      </p:pic>
      <p:sp>
        <p:nvSpPr>
          <p:cNvPr id="8" name="Rectangle 7"/>
          <p:cNvSpPr/>
          <p:nvPr/>
        </p:nvSpPr>
        <p:spPr>
          <a:xfrm>
            <a:off x="1947247" y="2785950"/>
            <a:ext cx="1144086" cy="357891"/>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963777" y="1909744"/>
            <a:ext cx="567771" cy="567771"/>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7877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1"/>
            <a:ext cx="6538134" cy="369332"/>
          </a:xfrm>
          <a:prstGeom prst="rect">
            <a:avLst/>
          </a:prstGeom>
          <a:noFill/>
        </p:spPr>
        <p:txBody>
          <a:bodyPr wrap="square" rtlCol="0">
            <a:spAutoFit/>
          </a:bodyPr>
          <a:lstStyle/>
          <a:p>
            <a:r>
              <a:rPr lang="en-US" dirty="0"/>
              <a:t>For t &gt; 0, the switch is closed, resulting in a forced RL circuit,</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909785" y="4157663"/>
            <a:ext cx="7265279" cy="2219325"/>
          </a:xfrm>
          <a:prstGeom prst="rect">
            <a:avLst/>
          </a:prstGeom>
        </p:spPr>
      </p:pic>
      <p:sp>
        <p:nvSpPr>
          <p:cNvPr id="6" name="TextBox 5"/>
          <p:cNvSpPr txBox="1"/>
          <p:nvPr/>
        </p:nvSpPr>
        <p:spPr>
          <a:xfrm>
            <a:off x="648479" y="1656253"/>
            <a:ext cx="6538134" cy="369332"/>
          </a:xfrm>
          <a:prstGeom prst="rect">
            <a:avLst/>
          </a:prstGeom>
          <a:noFill/>
        </p:spPr>
        <p:txBody>
          <a:bodyPr wrap="square" rtlCol="0">
            <a:spAutoFit/>
          </a:bodyPr>
          <a:lstStyle/>
          <a:p>
            <a:r>
              <a:rPr lang="en-US" dirty="0"/>
              <a:t>Transforming the voltage source to a current source,</a:t>
            </a:r>
          </a:p>
        </p:txBody>
      </p:sp>
    </p:spTree>
    <p:extLst>
      <p:ext uri="{BB962C8B-B14F-4D97-AF65-F5344CB8AC3E}">
        <p14:creationId xmlns:p14="http://schemas.microsoft.com/office/powerpoint/2010/main" val="26643769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852633" y="4124517"/>
            <a:ext cx="7405540" cy="2252472"/>
          </a:xfrm>
          <a:prstGeom prst="rect">
            <a:avLst/>
          </a:prstGeom>
        </p:spPr>
      </p:pic>
      <p:sp>
        <p:nvSpPr>
          <p:cNvPr id="10" name="TextBox 9"/>
          <p:cNvSpPr txBox="1"/>
          <p:nvPr/>
        </p:nvSpPr>
        <p:spPr>
          <a:xfrm>
            <a:off x="648479" y="832341"/>
            <a:ext cx="6538134" cy="369332"/>
          </a:xfrm>
          <a:prstGeom prst="rect">
            <a:avLst/>
          </a:prstGeom>
          <a:noFill/>
        </p:spPr>
        <p:txBody>
          <a:bodyPr wrap="square" rtlCol="0">
            <a:spAutoFit/>
          </a:bodyPr>
          <a:lstStyle/>
          <a:p>
            <a:r>
              <a:rPr lang="en-US" dirty="0"/>
              <a:t>For t &gt; 0, the switch is closed, resulting in a forced RL circuit,</a:t>
            </a:r>
          </a:p>
        </p:txBody>
      </p:sp>
      <p:sp>
        <p:nvSpPr>
          <p:cNvPr id="6" name="TextBox 5"/>
          <p:cNvSpPr txBox="1"/>
          <p:nvPr/>
        </p:nvSpPr>
        <p:spPr>
          <a:xfrm>
            <a:off x="648479" y="1656253"/>
            <a:ext cx="6538134" cy="369332"/>
          </a:xfrm>
          <a:prstGeom prst="rect">
            <a:avLst/>
          </a:prstGeom>
          <a:noFill/>
        </p:spPr>
        <p:txBody>
          <a:bodyPr wrap="square" rtlCol="0">
            <a:spAutoFit/>
          </a:bodyPr>
          <a:lstStyle/>
          <a:p>
            <a:r>
              <a:rPr lang="en-US" dirty="0"/>
              <a:t>Simplifying the circuit yields,</a:t>
            </a:r>
          </a:p>
        </p:txBody>
      </p:sp>
    </p:spTree>
    <p:extLst>
      <p:ext uri="{BB962C8B-B14F-4D97-AF65-F5344CB8AC3E}">
        <p14:creationId xmlns:p14="http://schemas.microsoft.com/office/powerpoint/2010/main" val="5713072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1"/>
            <a:ext cx="6538134" cy="369332"/>
          </a:xfrm>
          <a:prstGeom prst="rect">
            <a:avLst/>
          </a:prstGeom>
          <a:noFill/>
        </p:spPr>
        <p:txBody>
          <a:bodyPr wrap="square" rtlCol="0">
            <a:spAutoFit/>
          </a:bodyPr>
          <a:lstStyle/>
          <a:p>
            <a:r>
              <a:rPr lang="en-US" dirty="0"/>
              <a:t>Where,</a:t>
            </a:r>
          </a:p>
        </p:txBody>
      </p:sp>
      <p:sp>
        <p:nvSpPr>
          <p:cNvPr id="6" name="TextBox 5"/>
          <p:cNvSpPr txBox="1"/>
          <p:nvPr/>
        </p:nvSpPr>
        <p:spPr>
          <a:xfrm>
            <a:off x="3917546" y="832341"/>
            <a:ext cx="2909109" cy="369332"/>
          </a:xfrm>
          <a:prstGeom prst="rect">
            <a:avLst/>
          </a:prstGeom>
          <a:noFill/>
        </p:spPr>
        <p:txBody>
          <a:bodyPr wrap="square" rtlCol="0">
            <a:spAutoFit/>
          </a:bodyPr>
          <a:lstStyle/>
          <a:p>
            <a:r>
              <a:rPr lang="en-US" dirty="0"/>
              <a:t>And,</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2400803" y="4143374"/>
            <a:ext cx="5791256" cy="221932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295" y="1290577"/>
            <a:ext cx="1540918" cy="129546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3949" y="1201673"/>
            <a:ext cx="1619331" cy="923420"/>
          </a:xfrm>
          <a:prstGeom prst="rect">
            <a:avLst/>
          </a:prstGeom>
        </p:spPr>
      </p:pic>
    </p:spTree>
    <p:extLst>
      <p:ext uri="{BB962C8B-B14F-4D97-AF65-F5344CB8AC3E}">
        <p14:creationId xmlns:p14="http://schemas.microsoft.com/office/powerpoint/2010/main" val="15394800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1"/>
            <a:ext cx="6538134" cy="369332"/>
          </a:xfrm>
          <a:prstGeom prst="rect">
            <a:avLst/>
          </a:prstGeom>
          <a:noFill/>
        </p:spPr>
        <p:txBody>
          <a:bodyPr wrap="square" rtlCol="0">
            <a:spAutoFit/>
          </a:bodyPr>
          <a:lstStyle/>
          <a:p>
            <a:r>
              <a:rPr lang="en-US" dirty="0"/>
              <a:t>Where,</a:t>
            </a:r>
          </a:p>
        </p:txBody>
      </p:sp>
      <p:sp>
        <p:nvSpPr>
          <p:cNvPr id="6" name="TextBox 5"/>
          <p:cNvSpPr txBox="1"/>
          <p:nvPr/>
        </p:nvSpPr>
        <p:spPr>
          <a:xfrm>
            <a:off x="3917546" y="832341"/>
            <a:ext cx="2909109" cy="369332"/>
          </a:xfrm>
          <a:prstGeom prst="rect">
            <a:avLst/>
          </a:prstGeom>
          <a:noFill/>
        </p:spPr>
        <p:txBody>
          <a:bodyPr wrap="square" rtlCol="0">
            <a:spAutoFit/>
          </a:bodyPr>
          <a:lstStyle/>
          <a:p>
            <a:r>
              <a:rPr lang="en-US" dirty="0"/>
              <a:t>And,</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2400803" y="4143374"/>
            <a:ext cx="5791256" cy="221932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295" y="1290577"/>
            <a:ext cx="1540918" cy="129546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3949" y="1201673"/>
            <a:ext cx="1619331" cy="923420"/>
          </a:xfrm>
          <a:prstGeom prst="rect">
            <a:avLst/>
          </a:prstGeom>
        </p:spPr>
      </p:pic>
      <p:sp>
        <p:nvSpPr>
          <p:cNvPr id="8" name="TextBox 7"/>
          <p:cNvSpPr txBox="1"/>
          <p:nvPr/>
        </p:nvSpPr>
        <p:spPr>
          <a:xfrm>
            <a:off x="648479" y="3035288"/>
            <a:ext cx="6538134" cy="369332"/>
          </a:xfrm>
          <a:prstGeom prst="rect">
            <a:avLst/>
          </a:prstGeom>
          <a:noFill/>
        </p:spPr>
        <p:txBody>
          <a:bodyPr wrap="square" rtlCol="0">
            <a:spAutoFit/>
          </a:bodyPr>
          <a:lstStyle/>
          <a:p>
            <a:r>
              <a:rPr lang="en-US" dirty="0"/>
              <a:t>Transforming the current source to a voltage source,</a:t>
            </a:r>
          </a:p>
        </p:txBody>
      </p:sp>
    </p:spTree>
    <p:extLst>
      <p:ext uri="{BB962C8B-B14F-4D97-AF65-F5344CB8AC3E}">
        <p14:creationId xmlns:p14="http://schemas.microsoft.com/office/powerpoint/2010/main" val="8116905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295" y="1290577"/>
            <a:ext cx="1950010" cy="1295461"/>
          </a:xfrm>
          <a:prstGeom prst="rect">
            <a:avLst/>
          </a:prstGeom>
        </p:spPr>
      </p:pic>
      <p:sp>
        <p:nvSpPr>
          <p:cNvPr id="10" name="TextBox 9"/>
          <p:cNvSpPr txBox="1"/>
          <p:nvPr/>
        </p:nvSpPr>
        <p:spPr>
          <a:xfrm>
            <a:off x="648479" y="832341"/>
            <a:ext cx="6538134" cy="369332"/>
          </a:xfrm>
          <a:prstGeom prst="rect">
            <a:avLst/>
          </a:prstGeom>
          <a:noFill/>
        </p:spPr>
        <p:txBody>
          <a:bodyPr wrap="square" rtlCol="0">
            <a:spAutoFit/>
          </a:bodyPr>
          <a:lstStyle/>
          <a:p>
            <a:r>
              <a:rPr lang="en-US" dirty="0"/>
              <a:t>Where,</a:t>
            </a:r>
          </a:p>
        </p:txBody>
      </p:sp>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3186113" y="4121740"/>
            <a:ext cx="5005946" cy="2269535"/>
          </a:xfrm>
          <a:prstGeom prst="rect">
            <a:avLst/>
          </a:prstGeom>
        </p:spPr>
      </p:pic>
    </p:spTree>
    <p:extLst>
      <p:ext uri="{BB962C8B-B14F-4D97-AF65-F5344CB8AC3E}">
        <p14:creationId xmlns:p14="http://schemas.microsoft.com/office/powerpoint/2010/main" val="27406209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295" y="1290577"/>
            <a:ext cx="1950010" cy="1295461"/>
          </a:xfrm>
          <a:prstGeom prst="rect">
            <a:avLst/>
          </a:prstGeom>
        </p:spPr>
      </p:pic>
      <p:sp>
        <p:nvSpPr>
          <p:cNvPr id="10" name="TextBox 9"/>
          <p:cNvSpPr txBox="1"/>
          <p:nvPr/>
        </p:nvSpPr>
        <p:spPr>
          <a:xfrm>
            <a:off x="648479" y="832341"/>
            <a:ext cx="6538134" cy="369332"/>
          </a:xfrm>
          <a:prstGeom prst="rect">
            <a:avLst/>
          </a:prstGeom>
          <a:noFill/>
        </p:spPr>
        <p:txBody>
          <a:bodyPr wrap="square" rtlCol="0">
            <a:spAutoFit/>
          </a:bodyPr>
          <a:lstStyle/>
          <a:p>
            <a:r>
              <a:rPr lang="en-US" dirty="0"/>
              <a:t>Where,</a:t>
            </a:r>
          </a:p>
        </p:txBody>
      </p:sp>
      <p:sp>
        <p:nvSpPr>
          <p:cNvPr id="8" name="TextBox 7"/>
          <p:cNvSpPr txBox="1"/>
          <p:nvPr/>
        </p:nvSpPr>
        <p:spPr>
          <a:xfrm>
            <a:off x="648479" y="3035288"/>
            <a:ext cx="6538134" cy="369332"/>
          </a:xfrm>
          <a:prstGeom prst="rect">
            <a:avLst/>
          </a:prstGeom>
          <a:noFill/>
        </p:spPr>
        <p:txBody>
          <a:bodyPr wrap="square" rtlCol="0">
            <a:spAutoFit/>
          </a:bodyPr>
          <a:lstStyle/>
          <a:p>
            <a:r>
              <a:rPr lang="en-US" dirty="0"/>
              <a:t>Again transforming the voltage source to a current source,</a:t>
            </a:r>
          </a:p>
        </p:txBody>
      </p:sp>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3186113" y="4121740"/>
            <a:ext cx="5005946" cy="2269535"/>
          </a:xfrm>
          <a:prstGeom prst="rect">
            <a:avLst/>
          </a:prstGeom>
        </p:spPr>
      </p:pic>
    </p:spTree>
    <p:extLst>
      <p:ext uri="{BB962C8B-B14F-4D97-AF65-F5344CB8AC3E}">
        <p14:creationId xmlns:p14="http://schemas.microsoft.com/office/powerpoint/2010/main" val="252888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3231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Instantaneous power in the resistor,</a:t>
            </a:r>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r>
              <a:rPr lang="en-US" sz="1800" dirty="0"/>
              <a:t>Instantaneous energy dissipated in the resistor,</a:t>
            </a:r>
          </a:p>
        </p:txBody>
      </p:sp>
      <p:sp>
        <p:nvSpPr>
          <p:cNvPr id="9" name="TextBox 72"/>
          <p:cNvSpPr txBox="1">
            <a:spLocks noChangeArrowheads="1"/>
          </p:cNvSpPr>
          <p:nvPr/>
        </p:nvSpPr>
        <p:spPr bwMode="auto">
          <a:xfrm>
            <a:off x="2764384" y="520065"/>
            <a:ext cx="34676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Natural Response of RC circuits</a:t>
            </a: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6043403" y="4019983"/>
            <a:ext cx="2313627" cy="2357007"/>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628725501"/>
              </p:ext>
            </p:extLst>
          </p:nvPr>
        </p:nvGraphicFramePr>
        <p:xfrm>
          <a:off x="1243559" y="1900238"/>
          <a:ext cx="3041650" cy="1789112"/>
        </p:xfrm>
        <a:graphic>
          <a:graphicData uri="http://schemas.openxmlformats.org/presentationml/2006/ole">
            <mc:AlternateContent xmlns:mc="http://schemas.openxmlformats.org/markup-compatibility/2006">
              <mc:Choice xmlns:v="urn:schemas-microsoft-com:vml" Requires="v">
                <p:oleObj spid="_x0000_s273464" name="Equation" r:id="rId5" imgW="1866600" imgH="1104840" progId="Equation.3">
                  <p:embed/>
                </p:oleObj>
              </mc:Choice>
              <mc:Fallback>
                <p:oleObj name="Equation" r:id="rId5" imgW="1866600" imgH="1104840" progId="Equation.3">
                  <p:embed/>
                  <p:pic>
                    <p:nvPicPr>
                      <p:cNvPr id="0" name=""/>
                      <p:cNvPicPr>
                        <a:picLocks noChangeAspect="1" noChangeArrowheads="1"/>
                      </p:cNvPicPr>
                      <p:nvPr/>
                    </p:nvPicPr>
                    <p:blipFill>
                      <a:blip r:embed="rId6"/>
                      <a:srcRect/>
                      <a:stretch>
                        <a:fillRect/>
                      </a:stretch>
                    </p:blipFill>
                    <p:spPr bwMode="auto">
                      <a:xfrm>
                        <a:off x="1243559" y="1900238"/>
                        <a:ext cx="3041650" cy="178911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12056310"/>
              </p:ext>
            </p:extLst>
          </p:nvPr>
        </p:nvGraphicFramePr>
        <p:xfrm>
          <a:off x="1243559" y="4635003"/>
          <a:ext cx="3870325" cy="1604962"/>
        </p:xfrm>
        <a:graphic>
          <a:graphicData uri="http://schemas.openxmlformats.org/presentationml/2006/ole">
            <mc:AlternateContent xmlns:mc="http://schemas.openxmlformats.org/markup-compatibility/2006">
              <mc:Choice xmlns:v="urn:schemas-microsoft-com:vml" Requires="v">
                <p:oleObj spid="_x0000_s273465" name="Equation" r:id="rId7" imgW="2374560" imgH="990360" progId="Equation.3">
                  <p:embed/>
                </p:oleObj>
              </mc:Choice>
              <mc:Fallback>
                <p:oleObj name="Equation" r:id="rId7" imgW="2374560" imgH="990360" progId="Equation.3">
                  <p:embed/>
                  <p:pic>
                    <p:nvPicPr>
                      <p:cNvPr id="0" name=""/>
                      <p:cNvPicPr>
                        <a:picLocks noChangeAspect="1" noChangeArrowheads="1"/>
                      </p:cNvPicPr>
                      <p:nvPr/>
                    </p:nvPicPr>
                    <p:blipFill>
                      <a:blip r:embed="rId8"/>
                      <a:srcRect/>
                      <a:stretch>
                        <a:fillRect/>
                      </a:stretch>
                    </p:blipFill>
                    <p:spPr bwMode="auto">
                      <a:xfrm>
                        <a:off x="1243559" y="4635003"/>
                        <a:ext cx="3870325" cy="1604962"/>
                      </a:xfrm>
                      <a:prstGeom prst="rect">
                        <a:avLst/>
                      </a:prstGeom>
                      <a:noFill/>
                    </p:spPr>
                  </p:pic>
                </p:oleObj>
              </mc:Fallback>
            </mc:AlternateContent>
          </a:graphicData>
        </a:graphic>
      </p:graphicFrame>
    </p:spTree>
    <p:extLst>
      <p:ext uri="{BB962C8B-B14F-4D97-AF65-F5344CB8AC3E}">
        <p14:creationId xmlns:p14="http://schemas.microsoft.com/office/powerpoint/2010/main" val="17756533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949" y="1201673"/>
            <a:ext cx="1705534" cy="1340062"/>
          </a:xfrm>
          <a:prstGeom prst="rect">
            <a:avLst/>
          </a:prstGeom>
        </p:spPr>
      </p:pic>
      <p:sp>
        <p:nvSpPr>
          <p:cNvPr id="10" name="TextBox 9"/>
          <p:cNvSpPr txBox="1"/>
          <p:nvPr/>
        </p:nvSpPr>
        <p:spPr>
          <a:xfrm>
            <a:off x="648479" y="832341"/>
            <a:ext cx="6538134" cy="369332"/>
          </a:xfrm>
          <a:prstGeom prst="rect">
            <a:avLst/>
          </a:prstGeom>
          <a:noFill/>
        </p:spPr>
        <p:txBody>
          <a:bodyPr wrap="square" rtlCol="0">
            <a:spAutoFit/>
          </a:bodyPr>
          <a:lstStyle/>
          <a:p>
            <a:r>
              <a:rPr lang="en-US" dirty="0"/>
              <a:t>Where,</a:t>
            </a: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3574891" y="4329114"/>
            <a:ext cx="4617168" cy="2062162"/>
          </a:xfrm>
          <a:prstGeom prst="rect">
            <a:avLst/>
          </a:prstGeom>
        </p:spPr>
      </p:pic>
      <p:sp>
        <p:nvSpPr>
          <p:cNvPr id="7" name="TextBox 6"/>
          <p:cNvSpPr txBox="1"/>
          <p:nvPr/>
        </p:nvSpPr>
        <p:spPr>
          <a:xfrm>
            <a:off x="3917546" y="832341"/>
            <a:ext cx="2909109" cy="369332"/>
          </a:xfrm>
          <a:prstGeom prst="rect">
            <a:avLst/>
          </a:prstGeom>
          <a:noFill/>
        </p:spPr>
        <p:txBody>
          <a:bodyPr wrap="square" rtlCol="0">
            <a:spAutoFit/>
          </a:bodyPr>
          <a:lstStyle/>
          <a:p>
            <a:r>
              <a:rPr lang="en-US" dirty="0"/>
              <a:t>And,</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685" y="1201673"/>
            <a:ext cx="1848200" cy="1066846"/>
          </a:xfrm>
          <a:prstGeom prst="rect">
            <a:avLst/>
          </a:prstGeom>
        </p:spPr>
      </p:pic>
    </p:spTree>
    <p:extLst>
      <p:ext uri="{BB962C8B-B14F-4D97-AF65-F5344CB8AC3E}">
        <p14:creationId xmlns:p14="http://schemas.microsoft.com/office/powerpoint/2010/main" val="8267866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949" y="1201673"/>
            <a:ext cx="1705534" cy="1340062"/>
          </a:xfrm>
          <a:prstGeom prst="rect">
            <a:avLst/>
          </a:prstGeom>
        </p:spPr>
      </p:pic>
      <p:sp>
        <p:nvSpPr>
          <p:cNvPr id="10" name="TextBox 9"/>
          <p:cNvSpPr txBox="1"/>
          <p:nvPr/>
        </p:nvSpPr>
        <p:spPr>
          <a:xfrm>
            <a:off x="648479" y="832341"/>
            <a:ext cx="6538134" cy="369332"/>
          </a:xfrm>
          <a:prstGeom prst="rect">
            <a:avLst/>
          </a:prstGeom>
          <a:noFill/>
        </p:spPr>
        <p:txBody>
          <a:bodyPr wrap="square" rtlCol="0">
            <a:spAutoFit/>
          </a:bodyPr>
          <a:lstStyle/>
          <a:p>
            <a:r>
              <a:rPr lang="en-US" dirty="0"/>
              <a:t>Where,</a:t>
            </a:r>
          </a:p>
        </p:txBody>
      </p:sp>
      <p:sp>
        <p:nvSpPr>
          <p:cNvPr id="8" name="TextBox 7"/>
          <p:cNvSpPr txBox="1"/>
          <p:nvPr/>
        </p:nvSpPr>
        <p:spPr>
          <a:xfrm>
            <a:off x="648479" y="3035288"/>
            <a:ext cx="6538134" cy="369332"/>
          </a:xfrm>
          <a:prstGeom prst="rect">
            <a:avLst/>
          </a:prstGeom>
          <a:noFill/>
        </p:spPr>
        <p:txBody>
          <a:bodyPr wrap="square" rtlCol="0">
            <a:spAutoFit/>
          </a:bodyPr>
          <a:lstStyle/>
          <a:p>
            <a:r>
              <a:rPr lang="en-US" dirty="0"/>
              <a:t>Simplifying the circuit yields,</a:t>
            </a: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3574891" y="4329114"/>
            <a:ext cx="4617168" cy="2062162"/>
          </a:xfrm>
          <a:prstGeom prst="rect">
            <a:avLst/>
          </a:prstGeom>
        </p:spPr>
      </p:pic>
      <p:sp>
        <p:nvSpPr>
          <p:cNvPr id="7" name="TextBox 6"/>
          <p:cNvSpPr txBox="1"/>
          <p:nvPr/>
        </p:nvSpPr>
        <p:spPr>
          <a:xfrm>
            <a:off x="3917546" y="832341"/>
            <a:ext cx="2909109" cy="369332"/>
          </a:xfrm>
          <a:prstGeom prst="rect">
            <a:avLst/>
          </a:prstGeom>
          <a:noFill/>
        </p:spPr>
        <p:txBody>
          <a:bodyPr wrap="square" rtlCol="0">
            <a:spAutoFit/>
          </a:bodyPr>
          <a:lstStyle/>
          <a:p>
            <a:r>
              <a:rPr lang="en-US" dirty="0"/>
              <a:t>And,</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685" y="1201673"/>
            <a:ext cx="1848200" cy="1066846"/>
          </a:xfrm>
          <a:prstGeom prst="rect">
            <a:avLst/>
          </a:prstGeom>
        </p:spPr>
      </p:pic>
    </p:spTree>
    <p:extLst>
      <p:ext uri="{BB962C8B-B14F-4D97-AF65-F5344CB8AC3E}">
        <p14:creationId xmlns:p14="http://schemas.microsoft.com/office/powerpoint/2010/main" val="8991778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1"/>
            <a:ext cx="6538134" cy="369332"/>
          </a:xfrm>
          <a:prstGeom prst="rect">
            <a:avLst/>
          </a:prstGeom>
          <a:noFill/>
        </p:spPr>
        <p:txBody>
          <a:bodyPr wrap="square" rtlCol="0">
            <a:spAutoFit/>
          </a:bodyPr>
          <a:lstStyle/>
          <a:p>
            <a:r>
              <a:rPr lang="en-US" dirty="0"/>
              <a:t>Where,</a:t>
            </a:r>
          </a:p>
        </p:txBody>
      </p:sp>
      <p:sp>
        <p:nvSpPr>
          <p:cNvPr id="7" name="TextBox 6"/>
          <p:cNvSpPr txBox="1"/>
          <p:nvPr/>
        </p:nvSpPr>
        <p:spPr>
          <a:xfrm>
            <a:off x="3917546" y="832341"/>
            <a:ext cx="2909109" cy="369332"/>
          </a:xfrm>
          <a:prstGeom prst="rect">
            <a:avLst/>
          </a:prstGeom>
          <a:noFill/>
        </p:spPr>
        <p:txBody>
          <a:bodyPr wrap="square" rtlCol="0">
            <a:spAutoFit/>
          </a:bodyPr>
          <a:lstStyle/>
          <a:p>
            <a:r>
              <a:rPr lang="en-US" dirty="0"/>
              <a:t>And the time constant,</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4103290" y="4242829"/>
            <a:ext cx="3488416" cy="20327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685" y="1201673"/>
            <a:ext cx="1928716" cy="96435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3949" y="1201673"/>
            <a:ext cx="1390714" cy="1003608"/>
          </a:xfrm>
          <a:prstGeom prst="rect">
            <a:avLst/>
          </a:prstGeom>
        </p:spPr>
      </p:pic>
    </p:spTree>
    <p:extLst>
      <p:ext uri="{BB962C8B-B14F-4D97-AF65-F5344CB8AC3E}">
        <p14:creationId xmlns:p14="http://schemas.microsoft.com/office/powerpoint/2010/main" val="22619609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1"/>
            <a:ext cx="6538134" cy="369332"/>
          </a:xfrm>
          <a:prstGeom prst="rect">
            <a:avLst/>
          </a:prstGeom>
          <a:noFill/>
        </p:spPr>
        <p:txBody>
          <a:bodyPr wrap="square" rtlCol="0">
            <a:spAutoFit/>
          </a:bodyPr>
          <a:lstStyle/>
          <a:p>
            <a:r>
              <a:rPr lang="en-US" dirty="0"/>
              <a:t>Where,</a:t>
            </a:r>
          </a:p>
        </p:txBody>
      </p:sp>
      <p:sp>
        <p:nvSpPr>
          <p:cNvPr id="8" name="TextBox 7"/>
          <p:cNvSpPr txBox="1"/>
          <p:nvPr/>
        </p:nvSpPr>
        <p:spPr>
          <a:xfrm>
            <a:off x="648479" y="3035288"/>
            <a:ext cx="7723996" cy="646331"/>
          </a:xfrm>
          <a:prstGeom prst="rect">
            <a:avLst/>
          </a:prstGeom>
          <a:noFill/>
        </p:spPr>
        <p:txBody>
          <a:bodyPr wrap="square" rtlCol="0">
            <a:spAutoFit/>
          </a:bodyPr>
          <a:lstStyle/>
          <a:p>
            <a:r>
              <a:rPr lang="en-US" dirty="0"/>
              <a:t>As t </a:t>
            </a:r>
            <a:r>
              <a:rPr lang="en-US" dirty="0">
                <a:sym typeface="Symbol" panose="05050102010706020507" pitchFamily="18" charset="2"/>
              </a:rPr>
              <a:t> </a:t>
            </a:r>
            <a:r>
              <a:rPr lang="en-US" dirty="0">
                <a:latin typeface="Mathcad UniMath" panose="02000503020000020003" pitchFamily="50" charset="0"/>
                <a:sym typeface="Symbol" panose="05050102010706020507" pitchFamily="18" charset="2"/>
              </a:rPr>
              <a:t>∞</a:t>
            </a:r>
            <a:r>
              <a:rPr lang="en-US" dirty="0"/>
              <a:t>, the inductor acts like a short circuit, with current passing through it given by,</a:t>
            </a:r>
          </a:p>
        </p:txBody>
      </p:sp>
      <p:sp>
        <p:nvSpPr>
          <p:cNvPr id="7" name="TextBox 6"/>
          <p:cNvSpPr txBox="1"/>
          <p:nvPr/>
        </p:nvSpPr>
        <p:spPr>
          <a:xfrm>
            <a:off x="3917546" y="832341"/>
            <a:ext cx="2909109" cy="369332"/>
          </a:xfrm>
          <a:prstGeom prst="rect">
            <a:avLst/>
          </a:prstGeom>
          <a:noFill/>
        </p:spPr>
        <p:txBody>
          <a:bodyPr wrap="square" rtlCol="0">
            <a:spAutoFit/>
          </a:bodyPr>
          <a:lstStyle/>
          <a:p>
            <a:r>
              <a:rPr lang="en-US" dirty="0"/>
              <a:t>And the time constant,</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4103290" y="4242829"/>
            <a:ext cx="3488416" cy="20327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685" y="1201673"/>
            <a:ext cx="1928716" cy="96435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3949" y="1201673"/>
            <a:ext cx="1390714" cy="100360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685" y="3779674"/>
            <a:ext cx="2049469" cy="731952"/>
          </a:xfrm>
          <a:prstGeom prst="rect">
            <a:avLst/>
          </a:prstGeom>
        </p:spPr>
      </p:pic>
    </p:spTree>
    <p:extLst>
      <p:ext uri="{BB962C8B-B14F-4D97-AF65-F5344CB8AC3E}">
        <p14:creationId xmlns:p14="http://schemas.microsoft.com/office/powerpoint/2010/main" val="194808297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1"/>
            <a:ext cx="6538134" cy="369332"/>
          </a:xfrm>
          <a:prstGeom prst="rect">
            <a:avLst/>
          </a:prstGeom>
          <a:noFill/>
        </p:spPr>
        <p:txBody>
          <a:bodyPr wrap="square" rtlCol="0">
            <a:spAutoFit/>
          </a:bodyPr>
          <a:lstStyle/>
          <a:p>
            <a:r>
              <a:rPr lang="en-US" dirty="0"/>
              <a:t>The general solution for the forced response of </a:t>
            </a:r>
            <a:r>
              <a:rPr lang="en-US" dirty="0" err="1"/>
              <a:t>i</a:t>
            </a:r>
            <a:r>
              <a:rPr lang="en-US" baseline="-25000" dirty="0" err="1"/>
              <a:t>L</a:t>
            </a:r>
            <a:r>
              <a:rPr lang="en-US" dirty="0"/>
              <a:t>(t) is given by,</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4103290" y="4242829"/>
            <a:ext cx="3488416" cy="203272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685" y="1330260"/>
            <a:ext cx="5379115" cy="709645"/>
          </a:xfrm>
          <a:prstGeom prst="rect">
            <a:avLst/>
          </a:prstGeom>
        </p:spPr>
      </p:pic>
    </p:spTree>
    <p:extLst>
      <p:ext uri="{BB962C8B-B14F-4D97-AF65-F5344CB8AC3E}">
        <p14:creationId xmlns:p14="http://schemas.microsoft.com/office/powerpoint/2010/main" val="951410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313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indent="-285750" defTabSz="914400" eaLnBrk="0" fontAlgn="base" hangingPunct="0">
              <a:spcBef>
                <a:spcPct val="0"/>
              </a:spcBef>
              <a:spcAft>
                <a:spcPct val="0"/>
              </a:spcAft>
              <a:buFont typeface="Arial" panose="020B0604020202020204" pitchFamily="34" charset="0"/>
              <a:buChar char="•"/>
            </a:pPr>
            <a:r>
              <a:rPr lang="en-US" sz="1800" dirty="0"/>
              <a:t>At t=0, the energy dissipated in the resistor starts at zero value, and as t</a:t>
            </a:r>
            <a:r>
              <a:rPr lang="en-US" sz="1800" dirty="0">
                <a:sym typeface="Symbol" panose="05050102010706020507" pitchFamily="18" charset="2"/>
              </a:rPr>
              <a:t>∞ it </a:t>
            </a:r>
            <a:r>
              <a:rPr lang="en-US" sz="1800" dirty="0"/>
              <a:t>reaches,</a:t>
            </a:r>
          </a:p>
          <a:p>
            <a:pPr marL="285750" indent="-285750" defTabSz="914400" eaLnBrk="0" fontAlgn="base" hangingPunct="0">
              <a:spcBef>
                <a:spcPct val="0"/>
              </a:spcBef>
              <a:spcAft>
                <a:spcPct val="0"/>
              </a:spcAft>
              <a:buFont typeface="Arial" panose="020B0604020202020204" pitchFamily="34" charset="0"/>
              <a:buChar char="•"/>
            </a:pPr>
            <a:endParaRPr lang="en-US" sz="1800" dirty="0"/>
          </a:p>
          <a:p>
            <a:pPr marL="285750" indent="-285750" defTabSz="914400" eaLnBrk="0" fontAlgn="base" hangingPunct="0">
              <a:spcBef>
                <a:spcPct val="0"/>
              </a:spcBef>
              <a:spcAft>
                <a:spcPct val="0"/>
              </a:spcAft>
              <a:buFont typeface="Arial" panose="020B0604020202020204" pitchFamily="34" charset="0"/>
              <a:buChar char="•"/>
            </a:pPr>
            <a:endParaRPr lang="en-US" sz="1800" dirty="0"/>
          </a:p>
          <a:p>
            <a:pPr marL="285750" indent="-285750" defTabSz="914400" eaLnBrk="0" fontAlgn="base" hangingPunct="0">
              <a:spcBef>
                <a:spcPct val="0"/>
              </a:spcBef>
              <a:spcAft>
                <a:spcPct val="0"/>
              </a:spcAft>
              <a:buFont typeface="Arial" panose="020B0604020202020204" pitchFamily="34" charset="0"/>
              <a:buChar char="•"/>
            </a:pPr>
            <a:endParaRPr lang="en-US" sz="1800" dirty="0"/>
          </a:p>
          <a:p>
            <a:pPr marL="285750" indent="-285750" defTabSz="914400" eaLnBrk="0" fontAlgn="base" hangingPunct="0">
              <a:spcBef>
                <a:spcPct val="0"/>
              </a:spcBef>
              <a:spcAft>
                <a:spcPct val="0"/>
              </a:spcAft>
              <a:buFont typeface="Arial" panose="020B0604020202020204" pitchFamily="34" charset="0"/>
              <a:buChar char="•"/>
            </a:pPr>
            <a:endParaRPr lang="en-US" sz="1800" dirty="0"/>
          </a:p>
          <a:p>
            <a:pPr defTabSz="914400" eaLnBrk="0" fontAlgn="base" hangingPunct="0">
              <a:spcBef>
                <a:spcPct val="0"/>
              </a:spcBef>
              <a:spcAft>
                <a:spcPct val="0"/>
              </a:spcAft>
            </a:pPr>
            <a:r>
              <a:rPr lang="en-US" sz="1800" dirty="0"/>
              <a:t>Which is the amount of energy that was initially stored in the capacitor at t=0.</a:t>
            </a:r>
          </a:p>
          <a:p>
            <a:pPr marL="285750" indent="-285750" defTabSz="914400" eaLnBrk="0" fontAlgn="base" hangingPunct="0">
              <a:spcBef>
                <a:spcPct val="0"/>
              </a:spcBef>
              <a:spcAft>
                <a:spcPct val="0"/>
              </a:spcAft>
              <a:buFont typeface="Arial" panose="020B0604020202020204" pitchFamily="34" charset="0"/>
              <a:buChar char="•"/>
            </a:pPr>
            <a:endParaRPr lang="en-US" sz="1800" dirty="0"/>
          </a:p>
          <a:p>
            <a:pPr marL="28575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p:txBody>
      </p:sp>
      <p:sp>
        <p:nvSpPr>
          <p:cNvPr id="9" name="TextBox 72"/>
          <p:cNvSpPr txBox="1">
            <a:spLocks noChangeArrowheads="1"/>
          </p:cNvSpPr>
          <p:nvPr/>
        </p:nvSpPr>
        <p:spPr bwMode="auto">
          <a:xfrm>
            <a:off x="2764384" y="520065"/>
            <a:ext cx="34676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Natural Response of RC circuits</a:t>
            </a: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6043403" y="4019983"/>
            <a:ext cx="2313627" cy="2357007"/>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967138491"/>
              </p:ext>
            </p:extLst>
          </p:nvPr>
        </p:nvGraphicFramePr>
        <p:xfrm>
          <a:off x="1350438" y="2202795"/>
          <a:ext cx="1076325" cy="636587"/>
        </p:xfrm>
        <a:graphic>
          <a:graphicData uri="http://schemas.openxmlformats.org/presentationml/2006/ole">
            <mc:AlternateContent xmlns:mc="http://schemas.openxmlformats.org/markup-compatibility/2006">
              <mc:Choice xmlns:v="urn:schemas-microsoft-com:vml" Requires="v">
                <p:oleObj spid="_x0000_s274460" name="Equation" r:id="rId5" imgW="660240" imgH="393480" progId="Equation.3">
                  <p:embed/>
                </p:oleObj>
              </mc:Choice>
              <mc:Fallback>
                <p:oleObj name="Equation" r:id="rId5" imgW="660240" imgH="393480" progId="Equation.3">
                  <p:embed/>
                  <p:pic>
                    <p:nvPicPr>
                      <p:cNvPr id="0" name=""/>
                      <p:cNvPicPr>
                        <a:picLocks noChangeAspect="1" noChangeArrowheads="1"/>
                      </p:cNvPicPr>
                      <p:nvPr/>
                    </p:nvPicPr>
                    <p:blipFill>
                      <a:blip r:embed="rId6"/>
                      <a:srcRect/>
                      <a:stretch>
                        <a:fillRect/>
                      </a:stretch>
                    </p:blipFill>
                    <p:spPr bwMode="auto">
                      <a:xfrm>
                        <a:off x="1350438" y="2202795"/>
                        <a:ext cx="1076325" cy="636587"/>
                      </a:xfrm>
                      <a:prstGeom prst="rect">
                        <a:avLst/>
                      </a:prstGeom>
                      <a:noFill/>
                    </p:spPr>
                  </p:pic>
                </p:oleObj>
              </mc:Fallback>
            </mc:AlternateContent>
          </a:graphicData>
        </a:graphic>
      </p:graphicFrame>
    </p:spTree>
    <p:extLst>
      <p:ext uri="{BB962C8B-B14F-4D97-AF65-F5344CB8AC3E}">
        <p14:creationId xmlns:p14="http://schemas.microsoft.com/office/powerpoint/2010/main" val="1259207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indent="-285750" defTabSz="914400" eaLnBrk="0" fontAlgn="base" hangingPunct="0">
              <a:spcBef>
                <a:spcPct val="0"/>
              </a:spcBef>
              <a:spcAft>
                <a:spcPct val="0"/>
              </a:spcAft>
              <a:buFont typeface="Arial" panose="020B0604020202020204" pitchFamily="34" charset="0"/>
              <a:buChar char="•"/>
            </a:pPr>
            <a:r>
              <a:rPr lang="en-US" sz="1800" dirty="0"/>
              <a:t>Any given resistive-capacitive circuit without external independent DC sources that can be reduced to a parallel equivalent </a:t>
            </a:r>
            <a:r>
              <a:rPr lang="en-US" sz="1800" dirty="0" err="1"/>
              <a:t>R</a:t>
            </a:r>
            <a:r>
              <a:rPr lang="en-US" sz="1800" baseline="-25000" dirty="0" err="1"/>
              <a:t>Th</a:t>
            </a:r>
            <a:r>
              <a:rPr lang="en-US" sz="1800" dirty="0" err="1"/>
              <a:t>C</a:t>
            </a:r>
            <a:r>
              <a:rPr lang="en-US" sz="1800" baseline="-25000" dirty="0" err="1"/>
              <a:t>eq</a:t>
            </a:r>
            <a:r>
              <a:rPr lang="en-US" sz="1800" dirty="0"/>
              <a:t> circuit.</a:t>
            </a:r>
          </a:p>
          <a:p>
            <a:pPr marL="285750" indent="-285750" defTabSz="914400" eaLnBrk="0" fontAlgn="base" hangingPunct="0">
              <a:spcBef>
                <a:spcPct val="0"/>
              </a:spcBef>
              <a:spcAft>
                <a:spcPct val="0"/>
              </a:spcAft>
              <a:buFont typeface="Arial" panose="020B0604020202020204" pitchFamily="34" charset="0"/>
              <a:buChar char="•"/>
            </a:pPr>
            <a:r>
              <a:rPr lang="en-US" sz="1800" dirty="0"/>
              <a:t>The general solution for </a:t>
            </a:r>
            <a:r>
              <a:rPr lang="en-US" sz="1800" dirty="0" err="1"/>
              <a:t>v</a:t>
            </a:r>
            <a:r>
              <a:rPr lang="en-US" sz="1800" baseline="-25000" dirty="0" err="1"/>
              <a:t>C</a:t>
            </a:r>
            <a:r>
              <a:rPr lang="en-US" sz="1800" dirty="0"/>
              <a:t>(t) is given,</a:t>
            </a:r>
          </a:p>
        </p:txBody>
      </p:sp>
      <p:sp>
        <p:nvSpPr>
          <p:cNvPr id="9" name="TextBox 72"/>
          <p:cNvSpPr txBox="1">
            <a:spLocks noChangeArrowheads="1"/>
          </p:cNvSpPr>
          <p:nvPr/>
        </p:nvSpPr>
        <p:spPr bwMode="auto">
          <a:xfrm>
            <a:off x="2309132" y="520065"/>
            <a:ext cx="437812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0000FF"/>
                </a:solidFill>
              </a:rPr>
              <a:t>General</a:t>
            </a:r>
            <a:r>
              <a:rPr lang="en-US" sz="1800" dirty="0">
                <a:solidFill>
                  <a:srgbClr val="FF0000"/>
                </a:solidFill>
              </a:rPr>
              <a:t> Natural Response of RC circuits</a:t>
            </a: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2083593" y="3646267"/>
            <a:ext cx="4829178" cy="2414589"/>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325118593"/>
              </p:ext>
            </p:extLst>
          </p:nvPr>
        </p:nvGraphicFramePr>
        <p:xfrm>
          <a:off x="1277939" y="2409625"/>
          <a:ext cx="2565399" cy="743857"/>
        </p:xfrm>
        <a:graphic>
          <a:graphicData uri="http://schemas.openxmlformats.org/presentationml/2006/ole">
            <mc:AlternateContent xmlns:mc="http://schemas.openxmlformats.org/markup-compatibility/2006">
              <mc:Choice xmlns:v="urn:schemas-microsoft-com:vml" Requires="v">
                <p:oleObj spid="_x0000_s275485" name="Equation" r:id="rId5" imgW="1346040" imgH="393480" progId="Equation.3">
                  <p:embed/>
                </p:oleObj>
              </mc:Choice>
              <mc:Fallback>
                <p:oleObj name="Equation" r:id="rId5" imgW="1346040" imgH="393480" progId="Equation.3">
                  <p:embed/>
                  <p:pic>
                    <p:nvPicPr>
                      <p:cNvPr id="0" name=""/>
                      <p:cNvPicPr>
                        <a:picLocks noChangeAspect="1" noChangeArrowheads="1"/>
                      </p:cNvPicPr>
                      <p:nvPr/>
                    </p:nvPicPr>
                    <p:blipFill>
                      <a:blip r:embed="rId6"/>
                      <a:srcRect/>
                      <a:stretch>
                        <a:fillRect/>
                      </a:stretch>
                    </p:blipFill>
                    <p:spPr bwMode="auto">
                      <a:xfrm>
                        <a:off x="1277939" y="2409625"/>
                        <a:ext cx="2565399" cy="743857"/>
                      </a:xfrm>
                      <a:prstGeom prst="rect">
                        <a:avLst/>
                      </a:prstGeom>
                      <a:noFill/>
                    </p:spPr>
                  </p:pic>
                </p:oleObj>
              </mc:Fallback>
            </mc:AlternateContent>
          </a:graphicData>
        </a:graphic>
      </p:graphicFrame>
    </p:spTree>
    <p:extLst>
      <p:ext uri="{BB962C8B-B14F-4D97-AF65-F5344CB8AC3E}">
        <p14:creationId xmlns:p14="http://schemas.microsoft.com/office/powerpoint/2010/main" val="169156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a:solidFill>
                  <a:srgbClr val="0000FF"/>
                </a:solidFill>
              </a:rPr>
              <a:t>For the following RC circuit with a DC voltage source. Initially the switch has been connected to position ‘a’ for a long time. At t=0, the switch moved to position ‘b’. Determine:</a:t>
            </a:r>
          </a:p>
          <a:p>
            <a:pPr marL="342900" indent="-342900">
              <a:buAutoNum type="alphaLcParenR"/>
            </a:pPr>
            <a:r>
              <a:rPr lang="en-US" dirty="0">
                <a:solidFill>
                  <a:srgbClr val="0000FF"/>
                </a:solidFill>
              </a:rPr>
              <a:t>The voltage response for </a:t>
            </a:r>
            <a:r>
              <a:rPr lang="en-US" dirty="0" err="1">
                <a:solidFill>
                  <a:srgbClr val="0000FF"/>
                </a:solidFill>
              </a:rPr>
              <a:t>v</a:t>
            </a:r>
            <a:r>
              <a:rPr lang="en-US" baseline="-25000" dirty="0" err="1">
                <a:solidFill>
                  <a:srgbClr val="0000FF"/>
                </a:solidFill>
              </a:rPr>
              <a:t>C</a:t>
            </a:r>
            <a:r>
              <a:rPr lang="en-US" dirty="0">
                <a:solidFill>
                  <a:srgbClr val="0000FF"/>
                </a:solidFill>
              </a:rPr>
              <a:t>(t), for t≥0,</a:t>
            </a:r>
          </a:p>
          <a:p>
            <a:pPr marL="342900" indent="-342900">
              <a:buAutoNum type="alphaLcParenR"/>
            </a:pPr>
            <a:r>
              <a:rPr lang="en-US" dirty="0">
                <a:solidFill>
                  <a:srgbClr val="0000FF"/>
                </a:solidFill>
              </a:rPr>
              <a:t>The current </a:t>
            </a:r>
            <a:r>
              <a:rPr lang="en-US" dirty="0" err="1">
                <a:solidFill>
                  <a:srgbClr val="0000FF"/>
                </a:solidFill>
              </a:rPr>
              <a:t>i</a:t>
            </a:r>
            <a:r>
              <a:rPr lang="en-US" baseline="-25000" dirty="0" err="1">
                <a:solidFill>
                  <a:srgbClr val="0000FF"/>
                </a:solidFill>
              </a:rPr>
              <a:t>R</a:t>
            </a:r>
            <a:r>
              <a:rPr lang="en-US" dirty="0">
                <a:solidFill>
                  <a:srgbClr val="0000FF"/>
                </a:solidFill>
              </a:rPr>
              <a:t>(t) for t&gt;0,</a:t>
            </a:r>
          </a:p>
          <a:p>
            <a:pPr marL="342900" indent="-342900">
              <a:buAutoNum type="alphaLcParenR"/>
            </a:pPr>
            <a:r>
              <a:rPr lang="en-US" dirty="0">
                <a:solidFill>
                  <a:srgbClr val="0000FF"/>
                </a:solidFill>
              </a:rPr>
              <a:t>The total energy dissipated in R at t=</a:t>
            </a:r>
            <a:r>
              <a:rPr lang="en-US" dirty="0">
                <a:solidFill>
                  <a:srgbClr val="0000FF"/>
                </a:solidFill>
                <a:sym typeface="Symbol" panose="05050102010706020507" pitchFamily="18" charset="2"/>
              </a:rPr>
              <a:t>, </a:t>
            </a:r>
            <a:r>
              <a:rPr lang="en-US" dirty="0">
                <a:solidFill>
                  <a:srgbClr val="0000FF"/>
                </a:solidFill>
              </a:rPr>
              <a:t>5</a:t>
            </a:r>
            <a:r>
              <a:rPr lang="en-US" dirty="0">
                <a:solidFill>
                  <a:srgbClr val="0000FF"/>
                </a:solidFill>
                <a:sym typeface="Symbol" panose="05050102010706020507" pitchFamily="18" charset="2"/>
              </a:rPr>
              <a:t>, and </a:t>
            </a:r>
            <a:r>
              <a:rPr lang="en-US" dirty="0">
                <a:solidFill>
                  <a:srgbClr val="0000FF"/>
                </a:solidFill>
                <a:latin typeface="Mathcad UniMath" panose="02000503020000020003" pitchFamily="50" charset="0"/>
                <a:sym typeface="Symbol" panose="05050102010706020507" pitchFamily="18" charset="2"/>
              </a:rPr>
              <a:t>∞</a:t>
            </a:r>
            <a:r>
              <a:rPr lang="en-US" dirty="0">
                <a:solidFill>
                  <a:srgbClr val="0000FF"/>
                </a:solidFill>
                <a:sym typeface="Symbol" panose="05050102010706020507" pitchFamily="18" charset="2"/>
              </a:rPr>
              <a:t>.</a:t>
            </a:r>
            <a:endParaRPr lang="en-US" dirty="0">
              <a:solidFill>
                <a:srgbClr val="0000FF"/>
              </a:solidFill>
            </a:endParaRPr>
          </a:p>
          <a:p>
            <a:pPr marL="342900" indent="-342900">
              <a:buAutoNum type="alphaLcParenR"/>
            </a:pPr>
            <a:endParaRPr lang="en-US" dirty="0">
              <a:solidFill>
                <a:srgbClr val="0000FF"/>
              </a:solidFill>
            </a:endParaRPr>
          </a:p>
        </p:txBody>
      </p:sp>
      <p:graphicFrame>
        <p:nvGraphicFramePr>
          <p:cNvPr id="120" name="Table 119"/>
          <p:cNvGraphicFramePr>
            <a:graphicFrameLocks noGrp="1"/>
          </p:cNvGraphicFramePr>
          <p:nvPr>
            <p:extLst>
              <p:ext uri="{D42A27DB-BD31-4B8C-83A1-F6EECF244321}">
                <p14:modId xmlns:p14="http://schemas.microsoft.com/office/powerpoint/2010/main" val="2316722870"/>
              </p:ext>
            </p:extLst>
          </p:nvPr>
        </p:nvGraphicFramePr>
        <p:xfrm>
          <a:off x="5281809" y="3302000"/>
          <a:ext cx="3404991" cy="2011680"/>
        </p:xfrm>
        <a:graphic>
          <a:graphicData uri="http://schemas.openxmlformats.org/drawingml/2006/table">
            <a:tbl>
              <a:tblPr firstRow="1" bandRow="1">
                <a:tableStyleId>{5940675A-B579-460E-94D1-54222C63F5DA}</a:tableStyleId>
              </a:tblPr>
              <a:tblGrid>
                <a:gridCol w="1134997">
                  <a:extLst>
                    <a:ext uri="{9D8B030D-6E8A-4147-A177-3AD203B41FA5}">
                      <a16:colId xmlns:a16="http://schemas.microsoft.com/office/drawing/2014/main" val="20000"/>
                    </a:ext>
                  </a:extLst>
                </a:gridCol>
                <a:gridCol w="1134997">
                  <a:extLst>
                    <a:ext uri="{9D8B030D-6E8A-4147-A177-3AD203B41FA5}">
                      <a16:colId xmlns:a16="http://schemas.microsoft.com/office/drawing/2014/main" val="20001"/>
                    </a:ext>
                  </a:extLst>
                </a:gridCol>
                <a:gridCol w="1134997">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Default</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a:t>V</a:t>
                      </a:r>
                      <a:r>
                        <a:rPr lang="en-US" sz="1600" baseline="-25000" dirty="0"/>
                        <a:t>o</a:t>
                      </a:r>
                    </a:p>
                  </a:txBody>
                  <a:tcPr/>
                </a:tc>
                <a:tc>
                  <a:txBody>
                    <a:bodyPr/>
                    <a:lstStyle/>
                    <a:p>
                      <a:pPr algn="ctr"/>
                      <a:r>
                        <a:rPr lang="en-US" sz="1600" dirty="0"/>
                        <a:t>8.6</a:t>
                      </a:r>
                    </a:p>
                  </a:txBody>
                  <a:tcPr/>
                </a:tc>
                <a:tc>
                  <a:txBody>
                    <a:bodyPr/>
                    <a:lstStyle/>
                    <a:p>
                      <a:pPr algn="ctr"/>
                      <a:r>
                        <a:rPr lang="en-US" sz="1600" dirty="0"/>
                        <a:t>V</a:t>
                      </a:r>
                    </a:p>
                  </a:txBody>
                  <a:tcPr/>
                </a:tc>
                <a:extLst>
                  <a:ext uri="{0D108BD9-81ED-4DB2-BD59-A6C34878D82A}">
                    <a16:rowId xmlns:a16="http://schemas.microsoft.com/office/drawing/2014/main" val="10001"/>
                  </a:ext>
                </a:extLst>
              </a:tr>
              <a:tr h="304393">
                <a:tc>
                  <a:txBody>
                    <a:bodyPr/>
                    <a:lstStyle/>
                    <a:p>
                      <a:pPr algn="ctr"/>
                      <a:r>
                        <a:rPr lang="en-US" sz="1600" baseline="0" dirty="0"/>
                        <a:t>R</a:t>
                      </a:r>
                      <a:endParaRPr lang="en-US" sz="1600" baseline="-25000" dirty="0"/>
                    </a:p>
                  </a:txBody>
                  <a:tcPr/>
                </a:tc>
                <a:tc>
                  <a:txBody>
                    <a:bodyPr/>
                    <a:lstStyle/>
                    <a:p>
                      <a:pPr algn="ctr"/>
                      <a:r>
                        <a:rPr lang="en-US" sz="1600" dirty="0"/>
                        <a:t>4.5</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2"/>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o1</a:t>
                      </a:r>
                    </a:p>
                  </a:txBody>
                  <a:tcPr/>
                </a:tc>
                <a:tc>
                  <a:txBody>
                    <a:bodyPr/>
                    <a:lstStyle/>
                    <a:p>
                      <a:pPr algn="ctr"/>
                      <a:r>
                        <a:rPr lang="en-US" sz="1600" dirty="0"/>
                        <a:t>8</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3"/>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o2</a:t>
                      </a:r>
                    </a:p>
                  </a:txBody>
                  <a:tcPr/>
                </a:tc>
                <a:tc>
                  <a:txBody>
                    <a:bodyPr/>
                    <a:lstStyle/>
                    <a:p>
                      <a:pPr algn="ctr"/>
                      <a:r>
                        <a:rPr lang="en-US" sz="1600" dirty="0"/>
                        <a:t>16</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4"/>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C</a:t>
                      </a:r>
                      <a:endParaRPr lang="en-US" sz="1600" baseline="-25000" dirty="0"/>
                    </a:p>
                  </a:txBody>
                  <a:tcPr/>
                </a:tc>
                <a:tc>
                  <a:txBody>
                    <a:bodyPr/>
                    <a:lstStyle/>
                    <a:p>
                      <a:pPr algn="ctr"/>
                      <a:r>
                        <a:rPr lang="en-US" sz="1600" dirty="0"/>
                        <a:t>2.1</a:t>
                      </a:r>
                    </a:p>
                  </a:txBody>
                  <a:tcPr/>
                </a:tc>
                <a:tc>
                  <a:txBody>
                    <a:bodyPr/>
                    <a:lstStyle/>
                    <a:p>
                      <a:pPr algn="ctr"/>
                      <a:r>
                        <a:rPr lang="en-US" sz="1600" dirty="0">
                          <a:latin typeface="Calibri" panose="020F0502020204030204" pitchFamily="34" charset="0"/>
                        </a:rPr>
                        <a:t>mF</a:t>
                      </a:r>
                      <a:endParaRPr lang="en-US" sz="1600" dirty="0"/>
                    </a:p>
                  </a:txBody>
                  <a:tcPr/>
                </a:tc>
                <a:extLst>
                  <a:ext uri="{0D108BD9-81ED-4DB2-BD59-A6C34878D82A}">
                    <a16:rowId xmlns:a16="http://schemas.microsoft.com/office/drawing/2014/main" val="10005"/>
                  </a:ext>
                </a:extLst>
              </a:tr>
            </a:tbl>
          </a:graphicData>
        </a:graphic>
      </p:graphicFrame>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95300" y="3143567"/>
            <a:ext cx="4283132" cy="2328546"/>
          </a:xfrm>
          <a:prstGeom prst="rect">
            <a:avLst/>
          </a:prstGeom>
        </p:spPr>
      </p:pic>
    </p:spTree>
    <p:extLst>
      <p:ext uri="{BB962C8B-B14F-4D97-AF65-F5344CB8AC3E}">
        <p14:creationId xmlns:p14="http://schemas.microsoft.com/office/powerpoint/2010/main" val="2146230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solidFill>
                  <a:srgbClr val="FF0000"/>
                </a:solidFill>
              </a:rPr>
              <a:t>For t &lt; 0 </a:t>
            </a:r>
            <a:r>
              <a:rPr lang="en-US" dirty="0"/>
              <a:t>the capacitor is fully charged. Hence at t=0</a:t>
            </a:r>
            <a:r>
              <a:rPr lang="en-US" baseline="30000" dirty="0"/>
              <a:t>-</a:t>
            </a:r>
            <a:r>
              <a:rPr lang="en-US" dirty="0"/>
              <a:t> we have,</a:t>
            </a:r>
          </a:p>
        </p:txBody>
      </p:sp>
      <p:graphicFrame>
        <p:nvGraphicFramePr>
          <p:cNvPr id="11" name="Object 10"/>
          <p:cNvGraphicFramePr>
            <a:graphicFrameLocks noChangeAspect="1"/>
          </p:cNvGraphicFramePr>
          <p:nvPr>
            <p:extLst>
              <p:ext uri="{D42A27DB-BD31-4B8C-83A1-F6EECF244321}">
                <p14:modId xmlns:p14="http://schemas.microsoft.com/office/powerpoint/2010/main" val="3292214253"/>
              </p:ext>
            </p:extLst>
          </p:nvPr>
        </p:nvGraphicFramePr>
        <p:xfrm>
          <a:off x="1024087" y="1641475"/>
          <a:ext cx="2219025" cy="1073150"/>
        </p:xfrm>
        <a:graphic>
          <a:graphicData uri="http://schemas.openxmlformats.org/presentationml/2006/ole">
            <mc:AlternateContent xmlns:mc="http://schemas.openxmlformats.org/markup-compatibility/2006">
              <mc:Choice xmlns:v="urn:schemas-microsoft-com:vml" Requires="v">
                <p:oleObj spid="_x0000_s276511" name="Equation" r:id="rId4" imgW="1358640" imgH="660240" progId="Equation.3">
                  <p:embed/>
                </p:oleObj>
              </mc:Choice>
              <mc:Fallback>
                <p:oleObj name="Equation" r:id="rId4" imgW="1358640" imgH="660240" progId="Equation.3">
                  <p:embed/>
                  <p:pic>
                    <p:nvPicPr>
                      <p:cNvPr id="0" name=""/>
                      <p:cNvPicPr>
                        <a:picLocks noChangeAspect="1" noChangeArrowheads="1"/>
                      </p:cNvPicPr>
                      <p:nvPr/>
                    </p:nvPicPr>
                    <p:blipFill>
                      <a:blip r:embed="rId5"/>
                      <a:srcRect/>
                      <a:stretch>
                        <a:fillRect/>
                      </a:stretch>
                    </p:blipFill>
                    <p:spPr bwMode="auto">
                      <a:xfrm>
                        <a:off x="1024087" y="1641475"/>
                        <a:ext cx="2219025" cy="1073150"/>
                      </a:xfrm>
                      <a:prstGeom prst="rect">
                        <a:avLst/>
                      </a:prstGeom>
                      <a:noFill/>
                    </p:spPr>
                  </p:pic>
                </p:oleObj>
              </mc:Fallback>
            </mc:AlternateContent>
          </a:graphicData>
        </a:graphic>
      </p:graphicFrame>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4732" y="1478673"/>
            <a:ext cx="3445045" cy="2214671"/>
          </a:xfrm>
          <a:prstGeom prst="rect">
            <a:avLst/>
          </a:prstGeom>
        </p:spPr>
      </p:pic>
      <p:sp>
        <p:nvSpPr>
          <p:cNvPr id="3" name="Rectangle 2"/>
          <p:cNvSpPr/>
          <p:nvPr/>
        </p:nvSpPr>
        <p:spPr>
          <a:xfrm>
            <a:off x="1943100" y="2371725"/>
            <a:ext cx="857250" cy="342900"/>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7629526" y="2386010"/>
            <a:ext cx="685800" cy="685800"/>
          </a:xfrm>
          <a:prstGeom prst="ellipse">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588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solidFill>
                  <a:srgbClr val="FF0000"/>
                </a:solidFill>
              </a:rPr>
              <a:t>For t &gt; 0</a:t>
            </a:r>
            <a:r>
              <a:rPr lang="en-US" dirty="0"/>
              <a:t>,</a:t>
            </a:r>
          </a:p>
        </p:txBody>
      </p:sp>
      <p:graphicFrame>
        <p:nvGraphicFramePr>
          <p:cNvPr id="11" name="Object 10"/>
          <p:cNvGraphicFramePr>
            <a:graphicFrameLocks noChangeAspect="1"/>
          </p:cNvGraphicFramePr>
          <p:nvPr>
            <p:extLst>
              <p:ext uri="{D42A27DB-BD31-4B8C-83A1-F6EECF244321}">
                <p14:modId xmlns:p14="http://schemas.microsoft.com/office/powerpoint/2010/main" val="2703813860"/>
              </p:ext>
            </p:extLst>
          </p:nvPr>
        </p:nvGraphicFramePr>
        <p:xfrm>
          <a:off x="998927" y="1865674"/>
          <a:ext cx="1101725" cy="371475"/>
        </p:xfrm>
        <a:graphic>
          <a:graphicData uri="http://schemas.openxmlformats.org/presentationml/2006/ole">
            <mc:AlternateContent xmlns:mc="http://schemas.openxmlformats.org/markup-compatibility/2006">
              <mc:Choice xmlns:v="urn:schemas-microsoft-com:vml" Requires="v">
                <p:oleObj spid="_x0000_s277559" name="Equation" r:id="rId4" imgW="672840" imgH="228600" progId="Equation.3">
                  <p:embed/>
                </p:oleObj>
              </mc:Choice>
              <mc:Fallback>
                <p:oleObj name="Equation" r:id="rId4" imgW="672840" imgH="228600" progId="Equation.3">
                  <p:embed/>
                  <p:pic>
                    <p:nvPicPr>
                      <p:cNvPr id="0" name=""/>
                      <p:cNvPicPr>
                        <a:picLocks noChangeAspect="1" noChangeArrowheads="1"/>
                      </p:cNvPicPr>
                      <p:nvPr/>
                    </p:nvPicPr>
                    <p:blipFill>
                      <a:blip r:embed="rId5"/>
                      <a:srcRect/>
                      <a:stretch>
                        <a:fillRect/>
                      </a:stretch>
                    </p:blipFill>
                    <p:spPr bwMode="auto">
                      <a:xfrm>
                        <a:off x="998927" y="1865674"/>
                        <a:ext cx="1101725" cy="371475"/>
                      </a:xfrm>
                      <a:prstGeom prst="rect">
                        <a:avLst/>
                      </a:prstGeom>
                      <a:noFill/>
                    </p:spPr>
                  </p:pic>
                </p:oleObj>
              </mc:Fallback>
            </mc:AlternateContent>
          </a:graphicData>
        </a:graphic>
      </p:graphicFrame>
      <p:pic>
        <p:nvPicPr>
          <p:cNvPr id="13" name="Picture 12"/>
          <p:cNvPicPr/>
          <p:nvPr/>
        </p:nvPicPr>
        <p:blipFill>
          <a:blip r:embed="rId6">
            <a:extLst>
              <a:ext uri="{28A0092B-C50C-407E-A947-70E740481C1C}">
                <a14:useLocalDpi xmlns:a14="http://schemas.microsoft.com/office/drawing/2010/main" val="0"/>
              </a:ext>
            </a:extLst>
          </a:blip>
          <a:stretch>
            <a:fillRect/>
          </a:stretch>
        </p:blipFill>
        <p:spPr>
          <a:xfrm>
            <a:off x="5214617" y="1641475"/>
            <a:ext cx="2600966" cy="1895885"/>
          </a:xfrm>
          <a:prstGeom prst="rect">
            <a:avLst/>
          </a:prstGeom>
        </p:spPr>
      </p:pic>
      <p:sp>
        <p:nvSpPr>
          <p:cNvPr id="6" name="TextBox 5"/>
          <p:cNvSpPr txBox="1"/>
          <p:nvPr/>
        </p:nvSpPr>
        <p:spPr>
          <a:xfrm>
            <a:off x="648479" y="1456809"/>
            <a:ext cx="3566335" cy="369332"/>
          </a:xfrm>
          <a:prstGeom prst="rect">
            <a:avLst/>
          </a:prstGeom>
          <a:noFill/>
        </p:spPr>
        <p:txBody>
          <a:bodyPr wrap="square" rtlCol="0">
            <a:spAutoFit/>
          </a:bodyPr>
          <a:lstStyle/>
          <a:p>
            <a:r>
              <a:rPr lang="en-US" dirty="0"/>
              <a:t>Applying KCL to the top node yields,</a:t>
            </a:r>
          </a:p>
        </p:txBody>
      </p:sp>
      <p:sp>
        <p:nvSpPr>
          <p:cNvPr id="8" name="TextBox 7"/>
          <p:cNvSpPr txBox="1"/>
          <p:nvPr/>
        </p:nvSpPr>
        <p:spPr>
          <a:xfrm>
            <a:off x="648478" y="2467221"/>
            <a:ext cx="4123547" cy="369332"/>
          </a:xfrm>
          <a:prstGeom prst="rect">
            <a:avLst/>
          </a:prstGeom>
          <a:noFill/>
        </p:spPr>
        <p:txBody>
          <a:bodyPr wrap="square" rtlCol="0">
            <a:spAutoFit/>
          </a:bodyPr>
          <a:lstStyle/>
          <a:p>
            <a:r>
              <a:rPr lang="en-US" dirty="0"/>
              <a:t>Substituting for </a:t>
            </a:r>
            <a:r>
              <a:rPr lang="en-US" dirty="0" err="1"/>
              <a:t>i</a:t>
            </a:r>
            <a:r>
              <a:rPr lang="en-US" baseline="-25000" dirty="0" err="1"/>
              <a:t>C</a:t>
            </a:r>
            <a:r>
              <a:rPr lang="en-US" dirty="0"/>
              <a:t> and </a:t>
            </a:r>
            <a:r>
              <a:rPr lang="en-US" dirty="0" err="1"/>
              <a:t>i</a:t>
            </a:r>
            <a:r>
              <a:rPr lang="en-US" baseline="-25000" dirty="0" err="1"/>
              <a:t>R</a:t>
            </a:r>
            <a:r>
              <a:rPr lang="en-US" dirty="0"/>
              <a:t> in terms of </a:t>
            </a:r>
            <a:r>
              <a:rPr lang="en-US" dirty="0" err="1"/>
              <a:t>v</a:t>
            </a:r>
            <a:r>
              <a:rPr lang="en-US" baseline="-25000" dirty="0" err="1"/>
              <a:t>C</a:t>
            </a:r>
            <a:r>
              <a:rPr lang="en-US" dirty="0"/>
              <a:t>(t),</a:t>
            </a:r>
          </a:p>
        </p:txBody>
      </p:sp>
      <p:graphicFrame>
        <p:nvGraphicFramePr>
          <p:cNvPr id="9" name="Object 8"/>
          <p:cNvGraphicFramePr>
            <a:graphicFrameLocks noChangeAspect="1"/>
          </p:cNvGraphicFramePr>
          <p:nvPr>
            <p:extLst>
              <p:ext uri="{D42A27DB-BD31-4B8C-83A1-F6EECF244321}">
                <p14:modId xmlns:p14="http://schemas.microsoft.com/office/powerpoint/2010/main" val="3500238670"/>
              </p:ext>
            </p:extLst>
          </p:nvPr>
        </p:nvGraphicFramePr>
        <p:xfrm>
          <a:off x="998927" y="2951409"/>
          <a:ext cx="2141538" cy="660400"/>
        </p:xfrm>
        <a:graphic>
          <a:graphicData uri="http://schemas.openxmlformats.org/presentationml/2006/ole">
            <mc:AlternateContent xmlns:mc="http://schemas.openxmlformats.org/markup-compatibility/2006">
              <mc:Choice xmlns:v="urn:schemas-microsoft-com:vml" Requires="v">
                <p:oleObj spid="_x0000_s277560" name="Equation" r:id="rId7" imgW="1307880" imgH="406080" progId="Equation.3">
                  <p:embed/>
                </p:oleObj>
              </mc:Choice>
              <mc:Fallback>
                <p:oleObj name="Equation" r:id="rId7" imgW="1307880" imgH="406080" progId="Equation.3">
                  <p:embed/>
                  <p:pic>
                    <p:nvPicPr>
                      <p:cNvPr id="0" name=""/>
                      <p:cNvPicPr>
                        <a:picLocks noChangeAspect="1" noChangeArrowheads="1"/>
                      </p:cNvPicPr>
                      <p:nvPr/>
                    </p:nvPicPr>
                    <p:blipFill>
                      <a:blip r:embed="rId8"/>
                      <a:srcRect/>
                      <a:stretch>
                        <a:fillRect/>
                      </a:stretch>
                    </p:blipFill>
                    <p:spPr bwMode="auto">
                      <a:xfrm>
                        <a:off x="998927" y="2951409"/>
                        <a:ext cx="2141538" cy="660400"/>
                      </a:xfrm>
                      <a:prstGeom prst="rect">
                        <a:avLst/>
                      </a:prstGeom>
                      <a:noFill/>
                    </p:spPr>
                  </p:pic>
                </p:oleObj>
              </mc:Fallback>
            </mc:AlternateContent>
          </a:graphicData>
        </a:graphic>
      </p:graphicFrame>
      <p:sp>
        <p:nvSpPr>
          <p:cNvPr id="3" name="Rectangle 2"/>
          <p:cNvSpPr/>
          <p:nvPr/>
        </p:nvSpPr>
        <p:spPr>
          <a:xfrm>
            <a:off x="998927" y="1865674"/>
            <a:ext cx="1101725" cy="371475"/>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6229351" y="1612899"/>
            <a:ext cx="671512" cy="671512"/>
          </a:xfrm>
          <a:prstGeom prst="ellipse">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300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Solving the first order differential equation,</a:t>
            </a:r>
          </a:p>
        </p:txBody>
      </p:sp>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5214617" y="1641475"/>
            <a:ext cx="2600966" cy="1895885"/>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2412306337"/>
              </p:ext>
            </p:extLst>
          </p:nvPr>
        </p:nvGraphicFramePr>
        <p:xfrm>
          <a:off x="1065213" y="1355178"/>
          <a:ext cx="2265362" cy="2806700"/>
        </p:xfrm>
        <a:graphic>
          <a:graphicData uri="http://schemas.openxmlformats.org/presentationml/2006/ole">
            <mc:AlternateContent xmlns:mc="http://schemas.openxmlformats.org/markup-compatibility/2006">
              <mc:Choice xmlns:v="urn:schemas-microsoft-com:vml" Requires="v">
                <p:oleObj spid="_x0000_s279581" name="Equation" r:id="rId5" imgW="1384200" imgH="1726920" progId="Equation.3">
                  <p:embed/>
                </p:oleObj>
              </mc:Choice>
              <mc:Fallback>
                <p:oleObj name="Equation" r:id="rId5" imgW="1384200" imgH="1726920" progId="Equation.3">
                  <p:embed/>
                  <p:pic>
                    <p:nvPicPr>
                      <p:cNvPr id="0" name=""/>
                      <p:cNvPicPr>
                        <a:picLocks noChangeAspect="1" noChangeArrowheads="1"/>
                      </p:cNvPicPr>
                      <p:nvPr/>
                    </p:nvPicPr>
                    <p:blipFill>
                      <a:blip r:embed="rId6"/>
                      <a:srcRect/>
                      <a:stretch>
                        <a:fillRect/>
                      </a:stretch>
                    </p:blipFill>
                    <p:spPr bwMode="auto">
                      <a:xfrm>
                        <a:off x="1065213" y="1355178"/>
                        <a:ext cx="2265362" cy="2806700"/>
                      </a:xfrm>
                      <a:prstGeom prst="rect">
                        <a:avLst/>
                      </a:prstGeom>
                      <a:noFill/>
                    </p:spPr>
                  </p:pic>
                </p:oleObj>
              </mc:Fallback>
            </mc:AlternateContent>
          </a:graphicData>
        </a:graphic>
      </p:graphicFrame>
    </p:spTree>
    <p:extLst>
      <p:ext uri="{BB962C8B-B14F-4D97-AF65-F5344CB8AC3E}">
        <p14:creationId xmlns:p14="http://schemas.microsoft.com/office/powerpoint/2010/main" val="2679359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Solving the first order differential equation,</a:t>
            </a:r>
          </a:p>
        </p:txBody>
      </p:sp>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5214617" y="1641475"/>
            <a:ext cx="2600966" cy="1895885"/>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2412306337"/>
              </p:ext>
            </p:extLst>
          </p:nvPr>
        </p:nvGraphicFramePr>
        <p:xfrm>
          <a:off x="1065213" y="1355178"/>
          <a:ext cx="2265362" cy="2806700"/>
        </p:xfrm>
        <a:graphic>
          <a:graphicData uri="http://schemas.openxmlformats.org/presentationml/2006/ole">
            <mc:AlternateContent xmlns:mc="http://schemas.openxmlformats.org/markup-compatibility/2006">
              <mc:Choice xmlns:v="urn:schemas-microsoft-com:vml" Requires="v">
                <p:oleObj spid="_x0000_s283696" name="Equation" r:id="rId5" imgW="1384200" imgH="1726920" progId="Equation.3">
                  <p:embed/>
                </p:oleObj>
              </mc:Choice>
              <mc:Fallback>
                <p:oleObj name="Equation" r:id="rId5" imgW="1384200" imgH="1726920" progId="Equation.3">
                  <p:embed/>
                  <p:pic>
                    <p:nvPicPr>
                      <p:cNvPr id="0" name=""/>
                      <p:cNvPicPr>
                        <a:picLocks noChangeAspect="1" noChangeArrowheads="1"/>
                      </p:cNvPicPr>
                      <p:nvPr/>
                    </p:nvPicPr>
                    <p:blipFill>
                      <a:blip r:embed="rId6"/>
                      <a:srcRect/>
                      <a:stretch>
                        <a:fillRect/>
                      </a:stretch>
                    </p:blipFill>
                    <p:spPr bwMode="auto">
                      <a:xfrm>
                        <a:off x="1065213" y="1355178"/>
                        <a:ext cx="2265362" cy="2806700"/>
                      </a:xfrm>
                      <a:prstGeom prst="rect">
                        <a:avLst/>
                      </a:prstGeom>
                      <a:noFill/>
                    </p:spPr>
                  </p:pic>
                </p:oleObj>
              </mc:Fallback>
            </mc:AlternateContent>
          </a:graphicData>
        </a:graphic>
      </p:graphicFrame>
      <p:sp>
        <p:nvSpPr>
          <p:cNvPr id="14" name="TextBox 13"/>
          <p:cNvSpPr txBox="1"/>
          <p:nvPr/>
        </p:nvSpPr>
        <p:spPr>
          <a:xfrm>
            <a:off x="648479" y="4431661"/>
            <a:ext cx="4280709" cy="369332"/>
          </a:xfrm>
          <a:prstGeom prst="rect">
            <a:avLst/>
          </a:prstGeom>
          <a:noFill/>
        </p:spPr>
        <p:txBody>
          <a:bodyPr wrap="square" rtlCol="0">
            <a:spAutoFit/>
          </a:bodyPr>
          <a:lstStyle/>
          <a:p>
            <a:r>
              <a:rPr lang="en-US" dirty="0"/>
              <a:t>Solving for </a:t>
            </a:r>
            <a:r>
              <a:rPr lang="en-US" dirty="0" err="1"/>
              <a:t>v</a:t>
            </a:r>
            <a:r>
              <a:rPr lang="en-US" baseline="-25000" dirty="0" err="1"/>
              <a:t>C</a:t>
            </a:r>
            <a:r>
              <a:rPr lang="en-US" dirty="0"/>
              <a:t>(t),</a:t>
            </a:r>
          </a:p>
        </p:txBody>
      </p:sp>
      <p:graphicFrame>
        <p:nvGraphicFramePr>
          <p:cNvPr id="15" name="Object 14"/>
          <p:cNvGraphicFramePr>
            <a:graphicFrameLocks noChangeAspect="1"/>
          </p:cNvGraphicFramePr>
          <p:nvPr>
            <p:extLst>
              <p:ext uri="{D42A27DB-BD31-4B8C-83A1-F6EECF244321}">
                <p14:modId xmlns:p14="http://schemas.microsoft.com/office/powerpoint/2010/main" val="3968924581"/>
              </p:ext>
            </p:extLst>
          </p:nvPr>
        </p:nvGraphicFramePr>
        <p:xfrm>
          <a:off x="648479" y="4975225"/>
          <a:ext cx="2817589" cy="1360349"/>
        </p:xfrm>
        <a:graphic>
          <a:graphicData uri="http://schemas.openxmlformats.org/presentationml/2006/ole">
            <mc:AlternateContent xmlns:mc="http://schemas.openxmlformats.org/markup-compatibility/2006">
              <mc:Choice xmlns:v="urn:schemas-microsoft-com:vml" Requires="v">
                <p:oleObj spid="_x0000_s283697" name="Equation" r:id="rId7" imgW="1409700" imgH="685800" progId="Equation.3">
                  <p:embed/>
                </p:oleObj>
              </mc:Choice>
              <mc:Fallback>
                <p:oleObj name="Equation" r:id="rId7" imgW="1409700" imgH="685800" progId="Equation.3">
                  <p:embed/>
                  <p:pic>
                    <p:nvPicPr>
                      <p:cNvPr id="0" name=""/>
                      <p:cNvPicPr>
                        <a:picLocks noChangeAspect="1" noChangeArrowheads="1"/>
                      </p:cNvPicPr>
                      <p:nvPr/>
                    </p:nvPicPr>
                    <p:blipFill>
                      <a:blip r:embed="rId8"/>
                      <a:srcRect/>
                      <a:stretch>
                        <a:fillRect/>
                      </a:stretch>
                    </p:blipFill>
                    <p:spPr bwMode="auto">
                      <a:xfrm>
                        <a:off x="648479" y="4975225"/>
                        <a:ext cx="2817589" cy="1360349"/>
                      </a:xfrm>
                      <a:prstGeom prst="rect">
                        <a:avLst/>
                      </a:prstGeom>
                      <a:noFill/>
                    </p:spPr>
                  </p:pic>
                </p:oleObj>
              </mc:Fallback>
            </mc:AlternateContent>
          </a:graphicData>
        </a:graphic>
      </p:graphicFrame>
      <p:sp>
        <p:nvSpPr>
          <p:cNvPr id="2" name="Rounded Rectangle 1"/>
          <p:cNvSpPr/>
          <p:nvPr/>
        </p:nvSpPr>
        <p:spPr>
          <a:xfrm>
            <a:off x="3130445" y="5183651"/>
            <a:ext cx="335623" cy="398743"/>
          </a:xfrm>
          <a:prstGeom prst="roundRect">
            <a:avLst/>
          </a:prstGeom>
          <a:gradFill flip="none" rotWithShape="1">
            <a:gsLst>
              <a:gs pos="0">
                <a:schemeClr val="accent1">
                  <a:tint val="100000"/>
                  <a:shade val="100000"/>
                  <a:satMod val="130000"/>
                  <a:alpha val="24000"/>
                </a:schemeClr>
              </a:gs>
              <a:gs pos="100000">
                <a:schemeClr val="accent1">
                  <a:tint val="50000"/>
                  <a:shade val="100000"/>
                  <a:satMod val="350000"/>
                  <a:alpha val="2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flipH="1" flipV="1">
            <a:off x="3466068" y="5582394"/>
            <a:ext cx="624183" cy="265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341277" y="5848222"/>
            <a:ext cx="304591" cy="369332"/>
          </a:xfrm>
          <a:prstGeom prst="rect">
            <a:avLst/>
          </a:prstGeom>
          <a:noFill/>
        </p:spPr>
        <p:txBody>
          <a:bodyPr wrap="none" rtlCol="0">
            <a:spAutoFit/>
          </a:bodyPr>
          <a:lstStyle/>
          <a:p>
            <a:r>
              <a:rPr lang="en-US" dirty="0"/>
              <a:t>K</a:t>
            </a:r>
          </a:p>
        </p:txBody>
      </p:sp>
    </p:spTree>
    <p:extLst>
      <p:ext uri="{BB962C8B-B14F-4D97-AF65-F5344CB8AC3E}">
        <p14:creationId xmlns:p14="http://schemas.microsoft.com/office/powerpoint/2010/main" val="147971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609600" y="-1"/>
            <a:ext cx="7772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lang="en-US" sz="3200" b="1" dirty="0"/>
              <a:t>Lecture Objectives</a:t>
            </a:r>
            <a:endParaRPr sz="3200" b="1" dirty="0"/>
          </a:p>
        </p:txBody>
      </p:sp>
      <p:sp>
        <p:nvSpPr>
          <p:cNvPr id="37" name="Shape 37"/>
          <p:cNvSpPr>
            <a:spLocks noGrp="1"/>
          </p:cNvSpPr>
          <p:nvPr>
            <p:ph type="body" idx="1"/>
          </p:nvPr>
        </p:nvSpPr>
        <p:spPr>
          <a:xfrm>
            <a:off x="965200" y="1041400"/>
            <a:ext cx="7207250" cy="4114800"/>
          </a:xfrm>
          <a:prstGeom prst="rect">
            <a:avLst/>
          </a:prstGeom>
        </p:spPr>
        <p:txBody>
          <a:bodyPr lIns="0" tIns="0" rIns="0" bIns="0">
            <a:normAutofit/>
          </a:bodyPr>
          <a:lstStyle/>
          <a:p>
            <a:pPr lvl="0" algn="l">
              <a:buSzTx/>
              <a:buNone/>
            </a:pPr>
            <a:endParaRPr sz="1400" i="1" dirty="0"/>
          </a:p>
          <a:p>
            <a:pPr marL="0" lvl="0" indent="0" algn="l">
              <a:buNone/>
            </a:pPr>
            <a:r>
              <a:rPr lang="en-US" sz="2000" dirty="0">
                <a:effectLst>
                  <a:outerShdw blurRad="12700" dist="25400" dir="2700000" rotWithShape="0">
                    <a:srgbClr val="DDDDDD"/>
                  </a:outerShdw>
                </a:effectLst>
                <a:latin typeface="Times New Roman Bold"/>
                <a:ea typeface="Times New Roman Bold"/>
                <a:cs typeface="Times New Roman Bold"/>
                <a:sym typeface="Times New Roman Bold"/>
              </a:rPr>
              <a:t>The lecture today will focus on:</a:t>
            </a:r>
          </a:p>
          <a:p>
            <a:pPr lvl="0" algn="l"/>
            <a:endParaRPr lang="en-US" sz="2000" dirty="0"/>
          </a:p>
          <a:p>
            <a:pPr marL="342900" lvl="0" indent="-342900" algn="l">
              <a:buFont typeface="Wingdings" charset="2"/>
              <a:buChar char="Ø"/>
            </a:pPr>
            <a:r>
              <a:rPr lang="en-US" sz="2000" dirty="0">
                <a:solidFill>
                  <a:srgbClr val="FF0000"/>
                </a:solidFill>
              </a:rPr>
              <a:t>Step response </a:t>
            </a:r>
            <a:r>
              <a:rPr lang="en-US" sz="2000" dirty="0"/>
              <a:t>of RC circuits, for solving capacitor voltage and current.</a:t>
            </a:r>
          </a:p>
          <a:p>
            <a:pPr marL="342900" lvl="0" indent="-342900" algn="l">
              <a:buFont typeface="Wingdings" charset="2"/>
              <a:buChar char="Ø"/>
            </a:pPr>
            <a:endParaRPr lang="en-US" sz="2000" dirty="0"/>
          </a:p>
          <a:p>
            <a:pPr marL="342900" lvl="0" indent="-342900" algn="l">
              <a:buFont typeface="Wingdings" charset="2"/>
              <a:buChar char="Ø"/>
            </a:pPr>
            <a:r>
              <a:rPr lang="en-US" sz="2000" dirty="0"/>
              <a:t>Examples with dependent and independent sources</a:t>
            </a:r>
          </a:p>
        </p:txBody>
      </p:sp>
    </p:spTree>
    <p:extLst>
      <p:ext uri="{BB962C8B-B14F-4D97-AF65-F5344CB8AC3E}">
        <p14:creationId xmlns:p14="http://schemas.microsoft.com/office/powerpoint/2010/main" val="14139711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Evaluating the above equation at t=0,</a:t>
            </a:r>
          </a:p>
        </p:txBody>
      </p:sp>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5214617" y="1641475"/>
            <a:ext cx="2600966" cy="1895885"/>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490977068"/>
              </p:ext>
            </p:extLst>
          </p:nvPr>
        </p:nvGraphicFramePr>
        <p:xfrm>
          <a:off x="1123950" y="1351404"/>
          <a:ext cx="2120900" cy="1465263"/>
        </p:xfrm>
        <a:graphic>
          <a:graphicData uri="http://schemas.openxmlformats.org/presentationml/2006/ole">
            <mc:AlternateContent xmlns:mc="http://schemas.openxmlformats.org/markup-compatibility/2006">
              <mc:Choice xmlns:v="urn:schemas-microsoft-com:vml" Requires="v">
                <p:oleObj spid="_x0000_s280603" name="Equation" r:id="rId5" imgW="1295280" imgH="901440" progId="Equation.3">
                  <p:embed/>
                </p:oleObj>
              </mc:Choice>
              <mc:Fallback>
                <p:oleObj name="Equation" r:id="rId5" imgW="1295280" imgH="901440" progId="Equation.3">
                  <p:embed/>
                  <p:pic>
                    <p:nvPicPr>
                      <p:cNvPr id="0" name=""/>
                      <p:cNvPicPr>
                        <a:picLocks noChangeAspect="1" noChangeArrowheads="1"/>
                      </p:cNvPicPr>
                      <p:nvPr/>
                    </p:nvPicPr>
                    <p:blipFill>
                      <a:blip r:embed="rId6"/>
                      <a:srcRect/>
                      <a:stretch>
                        <a:fillRect/>
                      </a:stretch>
                    </p:blipFill>
                    <p:spPr bwMode="auto">
                      <a:xfrm>
                        <a:off x="1123950" y="1351404"/>
                        <a:ext cx="2120900" cy="1465263"/>
                      </a:xfrm>
                      <a:prstGeom prst="rect">
                        <a:avLst/>
                      </a:prstGeom>
                      <a:noFill/>
                    </p:spPr>
                  </p:pic>
                </p:oleObj>
              </mc:Fallback>
            </mc:AlternateContent>
          </a:graphicData>
        </a:graphic>
      </p:graphicFrame>
    </p:spTree>
    <p:extLst>
      <p:ext uri="{BB962C8B-B14F-4D97-AF65-F5344CB8AC3E}">
        <p14:creationId xmlns:p14="http://schemas.microsoft.com/office/powerpoint/2010/main" val="1760677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Evaluating the above equation at t=0,</a:t>
            </a:r>
          </a:p>
        </p:txBody>
      </p:sp>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5214617" y="1641475"/>
            <a:ext cx="2600966" cy="1895885"/>
          </a:xfrm>
          <a:prstGeom prst="rect">
            <a:avLst/>
          </a:prstGeom>
        </p:spPr>
      </p:pic>
      <p:sp>
        <p:nvSpPr>
          <p:cNvPr id="14" name="TextBox 13"/>
          <p:cNvSpPr txBox="1"/>
          <p:nvPr/>
        </p:nvSpPr>
        <p:spPr>
          <a:xfrm>
            <a:off x="762779" y="3168028"/>
            <a:ext cx="4652184" cy="369332"/>
          </a:xfrm>
          <a:prstGeom prst="rect">
            <a:avLst/>
          </a:prstGeom>
          <a:noFill/>
        </p:spPr>
        <p:txBody>
          <a:bodyPr wrap="square" rtlCol="0">
            <a:spAutoFit/>
          </a:bodyPr>
          <a:lstStyle/>
          <a:p>
            <a:r>
              <a:rPr lang="en-US" dirty="0"/>
              <a:t>Hence, the general solution for </a:t>
            </a:r>
            <a:r>
              <a:rPr lang="en-US" dirty="0" err="1"/>
              <a:t>v</a:t>
            </a:r>
            <a:r>
              <a:rPr lang="en-US" baseline="-25000" dirty="0" err="1"/>
              <a:t>C</a:t>
            </a:r>
            <a:r>
              <a:rPr lang="en-US" dirty="0"/>
              <a:t>(t) is given by,</a:t>
            </a:r>
          </a:p>
        </p:txBody>
      </p:sp>
      <p:graphicFrame>
        <p:nvGraphicFramePr>
          <p:cNvPr id="15" name="Object 14"/>
          <p:cNvGraphicFramePr>
            <a:graphicFrameLocks noChangeAspect="1"/>
          </p:cNvGraphicFramePr>
          <p:nvPr>
            <p:extLst>
              <p:ext uri="{D42A27DB-BD31-4B8C-83A1-F6EECF244321}">
                <p14:modId xmlns:p14="http://schemas.microsoft.com/office/powerpoint/2010/main" val="470540006"/>
              </p:ext>
            </p:extLst>
          </p:nvPr>
        </p:nvGraphicFramePr>
        <p:xfrm>
          <a:off x="1227138" y="1360488"/>
          <a:ext cx="1912937" cy="1444625"/>
        </p:xfrm>
        <a:graphic>
          <a:graphicData uri="http://schemas.openxmlformats.org/presentationml/2006/ole">
            <mc:AlternateContent xmlns:mc="http://schemas.openxmlformats.org/markup-compatibility/2006">
              <mc:Choice xmlns:v="urn:schemas-microsoft-com:vml" Requires="v">
                <p:oleObj spid="_x0000_s284720" name="Equation" r:id="rId5" imgW="1168400" imgH="889000" progId="Equation.3">
                  <p:embed/>
                </p:oleObj>
              </mc:Choice>
              <mc:Fallback>
                <p:oleObj name="Equation" r:id="rId5" imgW="1168400" imgH="889000" progId="Equation.3">
                  <p:embed/>
                  <p:pic>
                    <p:nvPicPr>
                      <p:cNvPr id="0" name=""/>
                      <p:cNvPicPr>
                        <a:picLocks noChangeAspect="1" noChangeArrowheads="1"/>
                      </p:cNvPicPr>
                      <p:nvPr/>
                    </p:nvPicPr>
                    <p:blipFill>
                      <a:blip r:embed="rId6"/>
                      <a:srcRect/>
                      <a:stretch>
                        <a:fillRect/>
                      </a:stretch>
                    </p:blipFill>
                    <p:spPr bwMode="auto">
                      <a:xfrm>
                        <a:off x="1227138" y="1360488"/>
                        <a:ext cx="1912937" cy="1444625"/>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40171323"/>
              </p:ext>
            </p:extLst>
          </p:nvPr>
        </p:nvGraphicFramePr>
        <p:xfrm>
          <a:off x="1123950" y="5183971"/>
          <a:ext cx="2555875" cy="1155700"/>
        </p:xfrm>
        <a:graphic>
          <a:graphicData uri="http://schemas.openxmlformats.org/presentationml/2006/ole">
            <mc:AlternateContent xmlns:mc="http://schemas.openxmlformats.org/markup-compatibility/2006">
              <mc:Choice xmlns:v="urn:schemas-microsoft-com:vml" Requires="v">
                <p:oleObj spid="_x0000_s284721" name="Equation" r:id="rId7" imgW="1562040" imgH="711000" progId="Equation.3">
                  <p:embed/>
                </p:oleObj>
              </mc:Choice>
              <mc:Fallback>
                <p:oleObj name="Equation" r:id="rId7" imgW="1562040" imgH="711000" progId="Equation.3">
                  <p:embed/>
                  <p:pic>
                    <p:nvPicPr>
                      <p:cNvPr id="0" name=""/>
                      <p:cNvPicPr>
                        <a:picLocks noChangeAspect="1" noChangeArrowheads="1"/>
                      </p:cNvPicPr>
                      <p:nvPr/>
                    </p:nvPicPr>
                    <p:blipFill>
                      <a:blip r:embed="rId8"/>
                      <a:srcRect/>
                      <a:stretch>
                        <a:fillRect/>
                      </a:stretch>
                    </p:blipFill>
                    <p:spPr bwMode="auto">
                      <a:xfrm>
                        <a:off x="1123950" y="5183971"/>
                        <a:ext cx="2555875" cy="1155700"/>
                      </a:xfrm>
                      <a:prstGeom prst="rect">
                        <a:avLst/>
                      </a:prstGeom>
                      <a:noFill/>
                    </p:spPr>
                  </p:pic>
                </p:oleObj>
              </mc:Fallback>
            </mc:AlternateContent>
          </a:graphicData>
        </a:graphic>
      </p:graphicFrame>
      <p:sp>
        <p:nvSpPr>
          <p:cNvPr id="3" name="Oval 2"/>
          <p:cNvSpPr/>
          <p:nvPr/>
        </p:nvSpPr>
        <p:spPr>
          <a:xfrm>
            <a:off x="5314950" y="2500311"/>
            <a:ext cx="457200" cy="457200"/>
          </a:xfrm>
          <a:prstGeom prst="ellipse">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creen Shot 2016-03-16 at 10.01.39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9807" y="3930624"/>
            <a:ext cx="2720018" cy="792093"/>
          </a:xfrm>
          <a:prstGeom prst="rect">
            <a:avLst/>
          </a:prstGeom>
        </p:spPr>
      </p:pic>
    </p:spTree>
    <p:extLst>
      <p:ext uri="{BB962C8B-B14F-4D97-AF65-F5344CB8AC3E}">
        <p14:creationId xmlns:p14="http://schemas.microsoft.com/office/powerpoint/2010/main" val="606860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The current across the resistor can be calculated as,</a:t>
            </a:r>
          </a:p>
        </p:txBody>
      </p:sp>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5214617" y="1641475"/>
            <a:ext cx="2600966" cy="1895885"/>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801575371"/>
              </p:ext>
            </p:extLst>
          </p:nvPr>
        </p:nvGraphicFramePr>
        <p:xfrm>
          <a:off x="1034241" y="1330326"/>
          <a:ext cx="2660650" cy="1816100"/>
        </p:xfrm>
        <a:graphic>
          <a:graphicData uri="http://schemas.openxmlformats.org/presentationml/2006/ole">
            <mc:AlternateContent xmlns:mc="http://schemas.openxmlformats.org/markup-compatibility/2006">
              <mc:Choice xmlns:v="urn:schemas-microsoft-com:vml" Requires="v">
                <p:oleObj spid="_x0000_s281629" name="Equation" r:id="rId5" imgW="1625400" imgH="1117440" progId="Equation.3">
                  <p:embed/>
                </p:oleObj>
              </mc:Choice>
              <mc:Fallback>
                <p:oleObj name="Equation" r:id="rId5" imgW="1625400" imgH="1117440" progId="Equation.3">
                  <p:embed/>
                  <p:pic>
                    <p:nvPicPr>
                      <p:cNvPr id="0" name=""/>
                      <p:cNvPicPr>
                        <a:picLocks noChangeAspect="1" noChangeArrowheads="1"/>
                      </p:cNvPicPr>
                      <p:nvPr/>
                    </p:nvPicPr>
                    <p:blipFill>
                      <a:blip r:embed="rId6"/>
                      <a:srcRect/>
                      <a:stretch>
                        <a:fillRect/>
                      </a:stretch>
                    </p:blipFill>
                    <p:spPr bwMode="auto">
                      <a:xfrm>
                        <a:off x="1034241" y="1330326"/>
                        <a:ext cx="2660650" cy="1816100"/>
                      </a:xfrm>
                      <a:prstGeom prst="rect">
                        <a:avLst/>
                      </a:prstGeom>
                      <a:noFill/>
                    </p:spPr>
                  </p:pic>
                </p:oleObj>
              </mc:Fallback>
            </mc:AlternateContent>
          </a:graphicData>
        </a:graphic>
      </p:graphicFrame>
      <p:sp>
        <p:nvSpPr>
          <p:cNvPr id="11" name="Rectangle 10"/>
          <p:cNvSpPr/>
          <p:nvPr/>
        </p:nvSpPr>
        <p:spPr>
          <a:xfrm>
            <a:off x="1729337" y="2777330"/>
            <a:ext cx="1510506" cy="360362"/>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7186613" y="2043111"/>
            <a:ext cx="457200" cy="457200"/>
          </a:xfrm>
          <a:prstGeom prst="ellipse">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557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The current across the resistor can be calculated as,</a:t>
            </a:r>
          </a:p>
        </p:txBody>
      </p:sp>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5214617" y="1641475"/>
            <a:ext cx="2600966" cy="1895885"/>
          </a:xfrm>
          <a:prstGeom prst="rect">
            <a:avLst/>
          </a:prstGeom>
        </p:spPr>
      </p:pic>
      <p:sp>
        <p:nvSpPr>
          <p:cNvPr id="14" name="TextBox 13"/>
          <p:cNvSpPr txBox="1"/>
          <p:nvPr/>
        </p:nvSpPr>
        <p:spPr>
          <a:xfrm>
            <a:off x="648479" y="3537360"/>
            <a:ext cx="4652184" cy="369332"/>
          </a:xfrm>
          <a:prstGeom prst="rect">
            <a:avLst/>
          </a:prstGeom>
          <a:noFill/>
        </p:spPr>
        <p:txBody>
          <a:bodyPr wrap="square" rtlCol="0">
            <a:spAutoFit/>
          </a:bodyPr>
          <a:lstStyle/>
          <a:p>
            <a:r>
              <a:rPr lang="en-US" dirty="0"/>
              <a:t>The total energy dissipated in R is given by,</a:t>
            </a:r>
          </a:p>
        </p:txBody>
      </p:sp>
      <p:graphicFrame>
        <p:nvGraphicFramePr>
          <p:cNvPr id="7" name="Object 6"/>
          <p:cNvGraphicFramePr>
            <a:graphicFrameLocks noChangeAspect="1"/>
          </p:cNvGraphicFramePr>
          <p:nvPr>
            <p:extLst>
              <p:ext uri="{D42A27DB-BD31-4B8C-83A1-F6EECF244321}">
                <p14:modId xmlns:p14="http://schemas.microsoft.com/office/powerpoint/2010/main" val="1801575371"/>
              </p:ext>
            </p:extLst>
          </p:nvPr>
        </p:nvGraphicFramePr>
        <p:xfrm>
          <a:off x="1034241" y="1330326"/>
          <a:ext cx="2660650" cy="1816100"/>
        </p:xfrm>
        <a:graphic>
          <a:graphicData uri="http://schemas.openxmlformats.org/presentationml/2006/ole">
            <mc:AlternateContent xmlns:mc="http://schemas.openxmlformats.org/markup-compatibility/2006">
              <mc:Choice xmlns:v="urn:schemas-microsoft-com:vml" Requires="v">
                <p:oleObj spid="_x0000_s285742" name="Equation" r:id="rId5" imgW="1625400" imgH="1117440" progId="Equation.3">
                  <p:embed/>
                </p:oleObj>
              </mc:Choice>
              <mc:Fallback>
                <p:oleObj name="Equation" r:id="rId5" imgW="1625400" imgH="1117440" progId="Equation.3">
                  <p:embed/>
                  <p:pic>
                    <p:nvPicPr>
                      <p:cNvPr id="0" name=""/>
                      <p:cNvPicPr>
                        <a:picLocks noChangeAspect="1" noChangeArrowheads="1"/>
                      </p:cNvPicPr>
                      <p:nvPr/>
                    </p:nvPicPr>
                    <p:blipFill>
                      <a:blip r:embed="rId6"/>
                      <a:srcRect/>
                      <a:stretch>
                        <a:fillRect/>
                      </a:stretch>
                    </p:blipFill>
                    <p:spPr bwMode="auto">
                      <a:xfrm>
                        <a:off x="1034241" y="1330326"/>
                        <a:ext cx="2660650" cy="181610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25040479"/>
              </p:ext>
            </p:extLst>
          </p:nvPr>
        </p:nvGraphicFramePr>
        <p:xfrm>
          <a:off x="1034241" y="4038600"/>
          <a:ext cx="2909887" cy="1114425"/>
        </p:xfrm>
        <a:graphic>
          <a:graphicData uri="http://schemas.openxmlformats.org/presentationml/2006/ole">
            <mc:AlternateContent xmlns:mc="http://schemas.openxmlformats.org/markup-compatibility/2006">
              <mc:Choice xmlns:v="urn:schemas-microsoft-com:vml" Requires="v">
                <p:oleObj spid="_x0000_s285743" name="Equation" r:id="rId7" imgW="1777680" imgH="685800" progId="Equation.3">
                  <p:embed/>
                </p:oleObj>
              </mc:Choice>
              <mc:Fallback>
                <p:oleObj name="Equation" r:id="rId7" imgW="1777680" imgH="685800" progId="Equation.3">
                  <p:embed/>
                  <p:pic>
                    <p:nvPicPr>
                      <p:cNvPr id="0" name=""/>
                      <p:cNvPicPr>
                        <a:picLocks noChangeAspect="1" noChangeArrowheads="1"/>
                      </p:cNvPicPr>
                      <p:nvPr/>
                    </p:nvPicPr>
                    <p:blipFill>
                      <a:blip r:embed="rId8"/>
                      <a:srcRect/>
                      <a:stretch>
                        <a:fillRect/>
                      </a:stretch>
                    </p:blipFill>
                    <p:spPr bwMode="auto">
                      <a:xfrm>
                        <a:off x="1034241" y="4038600"/>
                        <a:ext cx="2909887" cy="1114425"/>
                      </a:xfrm>
                      <a:prstGeom prst="rect">
                        <a:avLst/>
                      </a:prstGeom>
                      <a:noFill/>
                    </p:spPr>
                  </p:pic>
                </p:oleObj>
              </mc:Fallback>
            </mc:AlternateContent>
          </a:graphicData>
        </a:graphic>
      </p:graphicFrame>
    </p:spTree>
    <p:extLst>
      <p:ext uri="{BB962C8B-B14F-4D97-AF65-F5344CB8AC3E}">
        <p14:creationId xmlns:p14="http://schemas.microsoft.com/office/powerpoint/2010/main" val="261364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Calculating </a:t>
            </a:r>
            <a:r>
              <a:rPr lang="en-US" dirty="0">
                <a:sym typeface="Symbol" panose="05050102010706020507" pitchFamily="18" charset="2"/>
              </a:rPr>
              <a:t></a:t>
            </a:r>
            <a:r>
              <a:rPr lang="en-US" dirty="0"/>
              <a:t>,</a:t>
            </a:r>
          </a:p>
        </p:txBody>
      </p:sp>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5214617" y="1641475"/>
            <a:ext cx="2600966" cy="1895885"/>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441953586"/>
              </p:ext>
            </p:extLst>
          </p:nvPr>
        </p:nvGraphicFramePr>
        <p:xfrm>
          <a:off x="1028930" y="1333582"/>
          <a:ext cx="1268412" cy="701675"/>
        </p:xfrm>
        <a:graphic>
          <a:graphicData uri="http://schemas.openxmlformats.org/presentationml/2006/ole">
            <mc:AlternateContent xmlns:mc="http://schemas.openxmlformats.org/markup-compatibility/2006">
              <mc:Choice xmlns:v="urn:schemas-microsoft-com:vml" Requires="v">
                <p:oleObj spid="_x0000_s282656" name="Equation" r:id="rId5" imgW="774360" imgH="431640" progId="Equation.3">
                  <p:embed/>
                </p:oleObj>
              </mc:Choice>
              <mc:Fallback>
                <p:oleObj name="Equation" r:id="rId5" imgW="774360" imgH="431640" progId="Equation.3">
                  <p:embed/>
                  <p:pic>
                    <p:nvPicPr>
                      <p:cNvPr id="0" name=""/>
                      <p:cNvPicPr>
                        <a:picLocks noChangeAspect="1" noChangeArrowheads="1"/>
                      </p:cNvPicPr>
                      <p:nvPr/>
                    </p:nvPicPr>
                    <p:blipFill>
                      <a:blip r:embed="rId6"/>
                      <a:srcRect/>
                      <a:stretch>
                        <a:fillRect/>
                      </a:stretch>
                    </p:blipFill>
                    <p:spPr bwMode="auto">
                      <a:xfrm>
                        <a:off x="1028930" y="1333582"/>
                        <a:ext cx="1268412" cy="701675"/>
                      </a:xfrm>
                      <a:prstGeom prst="rect">
                        <a:avLst/>
                      </a:prstGeom>
                      <a:noFill/>
                    </p:spPr>
                  </p:pic>
                </p:oleObj>
              </mc:Fallback>
            </mc:AlternateContent>
          </a:graphicData>
        </a:graphic>
      </p:graphicFrame>
    </p:spTree>
    <p:extLst>
      <p:ext uri="{BB962C8B-B14F-4D97-AF65-F5344CB8AC3E}">
        <p14:creationId xmlns:p14="http://schemas.microsoft.com/office/powerpoint/2010/main" val="966835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Calculating </a:t>
            </a:r>
            <a:r>
              <a:rPr lang="en-US" dirty="0">
                <a:sym typeface="Symbol" panose="05050102010706020507" pitchFamily="18" charset="2"/>
              </a:rPr>
              <a:t></a:t>
            </a:r>
            <a:r>
              <a:rPr lang="en-US" dirty="0"/>
              <a:t>,</a:t>
            </a:r>
          </a:p>
        </p:txBody>
      </p:sp>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5214617" y="1641475"/>
            <a:ext cx="2600966" cy="1895885"/>
          </a:xfrm>
          <a:prstGeom prst="rect">
            <a:avLst/>
          </a:prstGeom>
        </p:spPr>
      </p:pic>
      <p:sp>
        <p:nvSpPr>
          <p:cNvPr id="14" name="TextBox 13"/>
          <p:cNvSpPr txBox="1"/>
          <p:nvPr/>
        </p:nvSpPr>
        <p:spPr>
          <a:xfrm>
            <a:off x="648479" y="2250805"/>
            <a:ext cx="4652184" cy="646331"/>
          </a:xfrm>
          <a:prstGeom prst="rect">
            <a:avLst/>
          </a:prstGeom>
          <a:noFill/>
        </p:spPr>
        <p:txBody>
          <a:bodyPr wrap="square" rtlCol="0">
            <a:spAutoFit/>
          </a:bodyPr>
          <a:lstStyle/>
          <a:p>
            <a:r>
              <a:rPr lang="en-US" dirty="0"/>
              <a:t>Energy dissipated at different times can be found as,</a:t>
            </a:r>
          </a:p>
        </p:txBody>
      </p:sp>
      <p:graphicFrame>
        <p:nvGraphicFramePr>
          <p:cNvPr id="7" name="Object 6"/>
          <p:cNvGraphicFramePr>
            <a:graphicFrameLocks noChangeAspect="1"/>
          </p:cNvGraphicFramePr>
          <p:nvPr>
            <p:extLst>
              <p:ext uri="{D42A27DB-BD31-4B8C-83A1-F6EECF244321}">
                <p14:modId xmlns:p14="http://schemas.microsoft.com/office/powerpoint/2010/main" val="3441953586"/>
              </p:ext>
            </p:extLst>
          </p:nvPr>
        </p:nvGraphicFramePr>
        <p:xfrm>
          <a:off x="1028930" y="1333582"/>
          <a:ext cx="1268412" cy="701675"/>
        </p:xfrm>
        <a:graphic>
          <a:graphicData uri="http://schemas.openxmlformats.org/presentationml/2006/ole">
            <mc:AlternateContent xmlns:mc="http://schemas.openxmlformats.org/markup-compatibility/2006">
              <mc:Choice xmlns:v="urn:schemas-microsoft-com:vml" Requires="v">
                <p:oleObj spid="_x0000_s286808" name="Equation" r:id="rId5" imgW="774360" imgH="431640" progId="Equation.3">
                  <p:embed/>
                </p:oleObj>
              </mc:Choice>
              <mc:Fallback>
                <p:oleObj name="Equation" r:id="rId5" imgW="774360" imgH="431640" progId="Equation.3">
                  <p:embed/>
                  <p:pic>
                    <p:nvPicPr>
                      <p:cNvPr id="0" name=""/>
                      <p:cNvPicPr>
                        <a:picLocks noChangeAspect="1" noChangeArrowheads="1"/>
                      </p:cNvPicPr>
                      <p:nvPr/>
                    </p:nvPicPr>
                    <p:blipFill>
                      <a:blip r:embed="rId6"/>
                      <a:srcRect/>
                      <a:stretch>
                        <a:fillRect/>
                      </a:stretch>
                    </p:blipFill>
                    <p:spPr bwMode="auto">
                      <a:xfrm>
                        <a:off x="1028930" y="1333582"/>
                        <a:ext cx="1268412" cy="701675"/>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04009474"/>
              </p:ext>
            </p:extLst>
          </p:nvPr>
        </p:nvGraphicFramePr>
        <p:xfrm>
          <a:off x="1028930" y="3021013"/>
          <a:ext cx="2765425" cy="1031875"/>
        </p:xfrm>
        <a:graphic>
          <a:graphicData uri="http://schemas.openxmlformats.org/presentationml/2006/ole">
            <mc:AlternateContent xmlns:mc="http://schemas.openxmlformats.org/markup-compatibility/2006">
              <mc:Choice xmlns:v="urn:schemas-microsoft-com:vml" Requires="v">
                <p:oleObj spid="_x0000_s286809" name="Equation" r:id="rId7" imgW="1688760" imgH="634680" progId="Equation.3">
                  <p:embed/>
                </p:oleObj>
              </mc:Choice>
              <mc:Fallback>
                <p:oleObj name="Equation" r:id="rId7" imgW="1688760" imgH="634680" progId="Equation.3">
                  <p:embed/>
                  <p:pic>
                    <p:nvPicPr>
                      <p:cNvPr id="0" name=""/>
                      <p:cNvPicPr>
                        <a:picLocks noChangeAspect="1" noChangeArrowheads="1"/>
                      </p:cNvPicPr>
                      <p:nvPr/>
                    </p:nvPicPr>
                    <p:blipFill>
                      <a:blip r:embed="rId8"/>
                      <a:srcRect/>
                      <a:stretch>
                        <a:fillRect/>
                      </a:stretch>
                    </p:blipFill>
                    <p:spPr bwMode="auto">
                      <a:xfrm>
                        <a:off x="1028930" y="3021013"/>
                        <a:ext cx="2765425" cy="1031875"/>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79570421"/>
              </p:ext>
            </p:extLst>
          </p:nvPr>
        </p:nvGraphicFramePr>
        <p:xfrm>
          <a:off x="1028930" y="4176765"/>
          <a:ext cx="2932113" cy="1031875"/>
        </p:xfrm>
        <a:graphic>
          <a:graphicData uri="http://schemas.openxmlformats.org/presentationml/2006/ole">
            <mc:AlternateContent xmlns:mc="http://schemas.openxmlformats.org/markup-compatibility/2006">
              <mc:Choice xmlns:v="urn:schemas-microsoft-com:vml" Requires="v">
                <p:oleObj spid="_x0000_s286810" name="Equation" r:id="rId9" imgW="1790640" imgH="634680" progId="Equation.3">
                  <p:embed/>
                </p:oleObj>
              </mc:Choice>
              <mc:Fallback>
                <p:oleObj name="Equation" r:id="rId9" imgW="1790640" imgH="634680" progId="Equation.3">
                  <p:embed/>
                  <p:pic>
                    <p:nvPicPr>
                      <p:cNvPr id="0" name=""/>
                      <p:cNvPicPr>
                        <a:picLocks noChangeAspect="1" noChangeArrowheads="1"/>
                      </p:cNvPicPr>
                      <p:nvPr/>
                    </p:nvPicPr>
                    <p:blipFill>
                      <a:blip r:embed="rId10"/>
                      <a:srcRect/>
                      <a:stretch>
                        <a:fillRect/>
                      </a:stretch>
                    </p:blipFill>
                    <p:spPr bwMode="auto">
                      <a:xfrm>
                        <a:off x="1028930" y="4176765"/>
                        <a:ext cx="2932113" cy="1031875"/>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97926068"/>
              </p:ext>
            </p:extLst>
          </p:nvPr>
        </p:nvGraphicFramePr>
        <p:xfrm>
          <a:off x="1028930" y="5332413"/>
          <a:ext cx="2016125" cy="1031875"/>
        </p:xfrm>
        <a:graphic>
          <a:graphicData uri="http://schemas.openxmlformats.org/presentationml/2006/ole">
            <mc:AlternateContent xmlns:mc="http://schemas.openxmlformats.org/markup-compatibility/2006">
              <mc:Choice xmlns:v="urn:schemas-microsoft-com:vml" Requires="v">
                <p:oleObj spid="_x0000_s286811" name="Equation" r:id="rId11" imgW="1231560" imgH="634680" progId="Equation.3">
                  <p:embed/>
                </p:oleObj>
              </mc:Choice>
              <mc:Fallback>
                <p:oleObj name="Equation" r:id="rId11" imgW="1231560" imgH="634680" progId="Equation.3">
                  <p:embed/>
                  <p:pic>
                    <p:nvPicPr>
                      <p:cNvPr id="0" name=""/>
                      <p:cNvPicPr>
                        <a:picLocks noChangeAspect="1" noChangeArrowheads="1"/>
                      </p:cNvPicPr>
                      <p:nvPr/>
                    </p:nvPicPr>
                    <p:blipFill>
                      <a:blip r:embed="rId12"/>
                      <a:srcRect/>
                      <a:stretch>
                        <a:fillRect/>
                      </a:stretch>
                    </p:blipFill>
                    <p:spPr bwMode="auto">
                      <a:xfrm>
                        <a:off x="1028930" y="5332413"/>
                        <a:ext cx="2016125" cy="1031875"/>
                      </a:xfrm>
                      <a:prstGeom prst="rect">
                        <a:avLst/>
                      </a:prstGeom>
                      <a:noFill/>
                    </p:spPr>
                  </p:pic>
                </p:oleObj>
              </mc:Fallback>
            </mc:AlternateContent>
          </a:graphicData>
        </a:graphic>
      </p:graphicFrame>
      <p:sp>
        <p:nvSpPr>
          <p:cNvPr id="12" name="Rectangle 11"/>
          <p:cNvSpPr/>
          <p:nvPr/>
        </p:nvSpPr>
        <p:spPr>
          <a:xfrm>
            <a:off x="1950563" y="3676730"/>
            <a:ext cx="1031695" cy="360362"/>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031523" y="4829263"/>
            <a:ext cx="1031695" cy="360362"/>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983895" y="5981796"/>
            <a:ext cx="1031695" cy="360362"/>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319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Calculating </a:t>
            </a:r>
            <a:r>
              <a:rPr lang="en-US" dirty="0">
                <a:sym typeface="Symbol" panose="05050102010706020507" pitchFamily="18" charset="2"/>
              </a:rPr>
              <a:t></a:t>
            </a:r>
            <a:r>
              <a:rPr lang="en-US" dirty="0"/>
              <a:t>,</a:t>
            </a:r>
          </a:p>
        </p:txBody>
      </p:sp>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5214617" y="1641475"/>
            <a:ext cx="2600966" cy="1895885"/>
          </a:xfrm>
          <a:prstGeom prst="rect">
            <a:avLst/>
          </a:prstGeom>
        </p:spPr>
      </p:pic>
      <p:sp>
        <p:nvSpPr>
          <p:cNvPr id="14" name="TextBox 13"/>
          <p:cNvSpPr txBox="1"/>
          <p:nvPr/>
        </p:nvSpPr>
        <p:spPr>
          <a:xfrm>
            <a:off x="648479" y="2250805"/>
            <a:ext cx="4652184" cy="646331"/>
          </a:xfrm>
          <a:prstGeom prst="rect">
            <a:avLst/>
          </a:prstGeom>
          <a:noFill/>
        </p:spPr>
        <p:txBody>
          <a:bodyPr wrap="square" rtlCol="0">
            <a:spAutoFit/>
          </a:bodyPr>
          <a:lstStyle/>
          <a:p>
            <a:r>
              <a:rPr lang="en-US" dirty="0"/>
              <a:t>Energy dissipated at different times can be found as,</a:t>
            </a:r>
          </a:p>
        </p:txBody>
      </p:sp>
      <p:graphicFrame>
        <p:nvGraphicFramePr>
          <p:cNvPr id="7" name="Object 6"/>
          <p:cNvGraphicFramePr>
            <a:graphicFrameLocks noChangeAspect="1"/>
          </p:cNvGraphicFramePr>
          <p:nvPr>
            <p:extLst>
              <p:ext uri="{D42A27DB-BD31-4B8C-83A1-F6EECF244321}">
                <p14:modId xmlns:p14="http://schemas.microsoft.com/office/powerpoint/2010/main" val="3441953586"/>
              </p:ext>
            </p:extLst>
          </p:nvPr>
        </p:nvGraphicFramePr>
        <p:xfrm>
          <a:off x="1028930" y="1333582"/>
          <a:ext cx="1268412" cy="701675"/>
        </p:xfrm>
        <a:graphic>
          <a:graphicData uri="http://schemas.openxmlformats.org/presentationml/2006/ole">
            <mc:AlternateContent xmlns:mc="http://schemas.openxmlformats.org/markup-compatibility/2006">
              <mc:Choice xmlns:v="urn:schemas-microsoft-com:vml" Requires="v">
                <p:oleObj spid="_x0000_s287828" name="Equation" r:id="rId5" imgW="774360" imgH="431640" progId="Equation.3">
                  <p:embed/>
                </p:oleObj>
              </mc:Choice>
              <mc:Fallback>
                <p:oleObj name="Equation" r:id="rId5" imgW="774360" imgH="431640" progId="Equation.3">
                  <p:embed/>
                  <p:pic>
                    <p:nvPicPr>
                      <p:cNvPr id="0" name=""/>
                      <p:cNvPicPr>
                        <a:picLocks noChangeAspect="1" noChangeArrowheads="1"/>
                      </p:cNvPicPr>
                      <p:nvPr/>
                    </p:nvPicPr>
                    <p:blipFill>
                      <a:blip r:embed="rId6"/>
                      <a:srcRect/>
                      <a:stretch>
                        <a:fillRect/>
                      </a:stretch>
                    </p:blipFill>
                    <p:spPr bwMode="auto">
                      <a:xfrm>
                        <a:off x="1028930" y="1333582"/>
                        <a:ext cx="1268412" cy="701675"/>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04009474"/>
              </p:ext>
            </p:extLst>
          </p:nvPr>
        </p:nvGraphicFramePr>
        <p:xfrm>
          <a:off x="1028930" y="3021013"/>
          <a:ext cx="2765425" cy="1031875"/>
        </p:xfrm>
        <a:graphic>
          <a:graphicData uri="http://schemas.openxmlformats.org/presentationml/2006/ole">
            <mc:AlternateContent xmlns:mc="http://schemas.openxmlformats.org/markup-compatibility/2006">
              <mc:Choice xmlns:v="urn:schemas-microsoft-com:vml" Requires="v">
                <p:oleObj spid="_x0000_s287829" name="Equation" r:id="rId7" imgW="1688760" imgH="634680" progId="Equation.3">
                  <p:embed/>
                </p:oleObj>
              </mc:Choice>
              <mc:Fallback>
                <p:oleObj name="Equation" r:id="rId7" imgW="1688760" imgH="634680" progId="Equation.3">
                  <p:embed/>
                  <p:pic>
                    <p:nvPicPr>
                      <p:cNvPr id="0" name=""/>
                      <p:cNvPicPr>
                        <a:picLocks noChangeAspect="1" noChangeArrowheads="1"/>
                      </p:cNvPicPr>
                      <p:nvPr/>
                    </p:nvPicPr>
                    <p:blipFill>
                      <a:blip r:embed="rId8"/>
                      <a:srcRect/>
                      <a:stretch>
                        <a:fillRect/>
                      </a:stretch>
                    </p:blipFill>
                    <p:spPr bwMode="auto">
                      <a:xfrm>
                        <a:off x="1028930" y="3021013"/>
                        <a:ext cx="2765425" cy="1031875"/>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79570421"/>
              </p:ext>
            </p:extLst>
          </p:nvPr>
        </p:nvGraphicFramePr>
        <p:xfrm>
          <a:off x="1028930" y="4176765"/>
          <a:ext cx="2932113" cy="1031875"/>
        </p:xfrm>
        <a:graphic>
          <a:graphicData uri="http://schemas.openxmlformats.org/presentationml/2006/ole">
            <mc:AlternateContent xmlns:mc="http://schemas.openxmlformats.org/markup-compatibility/2006">
              <mc:Choice xmlns:v="urn:schemas-microsoft-com:vml" Requires="v">
                <p:oleObj spid="_x0000_s287830" name="Equation" r:id="rId9" imgW="1790640" imgH="634680" progId="Equation.3">
                  <p:embed/>
                </p:oleObj>
              </mc:Choice>
              <mc:Fallback>
                <p:oleObj name="Equation" r:id="rId9" imgW="1790640" imgH="634680" progId="Equation.3">
                  <p:embed/>
                  <p:pic>
                    <p:nvPicPr>
                      <p:cNvPr id="0" name=""/>
                      <p:cNvPicPr>
                        <a:picLocks noChangeAspect="1" noChangeArrowheads="1"/>
                      </p:cNvPicPr>
                      <p:nvPr/>
                    </p:nvPicPr>
                    <p:blipFill>
                      <a:blip r:embed="rId10"/>
                      <a:srcRect/>
                      <a:stretch>
                        <a:fillRect/>
                      </a:stretch>
                    </p:blipFill>
                    <p:spPr bwMode="auto">
                      <a:xfrm>
                        <a:off x="1028930" y="4176765"/>
                        <a:ext cx="2932113" cy="1031875"/>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97926068"/>
              </p:ext>
            </p:extLst>
          </p:nvPr>
        </p:nvGraphicFramePr>
        <p:xfrm>
          <a:off x="1028930" y="5332413"/>
          <a:ext cx="2016125" cy="1031875"/>
        </p:xfrm>
        <a:graphic>
          <a:graphicData uri="http://schemas.openxmlformats.org/presentationml/2006/ole">
            <mc:AlternateContent xmlns:mc="http://schemas.openxmlformats.org/markup-compatibility/2006">
              <mc:Choice xmlns:v="urn:schemas-microsoft-com:vml" Requires="v">
                <p:oleObj spid="_x0000_s287831" name="Equation" r:id="rId11" imgW="1231560" imgH="634680" progId="Equation.3">
                  <p:embed/>
                </p:oleObj>
              </mc:Choice>
              <mc:Fallback>
                <p:oleObj name="Equation" r:id="rId11" imgW="1231560" imgH="634680" progId="Equation.3">
                  <p:embed/>
                  <p:pic>
                    <p:nvPicPr>
                      <p:cNvPr id="0" name=""/>
                      <p:cNvPicPr>
                        <a:picLocks noChangeAspect="1" noChangeArrowheads="1"/>
                      </p:cNvPicPr>
                      <p:nvPr/>
                    </p:nvPicPr>
                    <p:blipFill>
                      <a:blip r:embed="rId12"/>
                      <a:srcRect/>
                      <a:stretch>
                        <a:fillRect/>
                      </a:stretch>
                    </p:blipFill>
                    <p:spPr bwMode="auto">
                      <a:xfrm>
                        <a:off x="1028930" y="5332413"/>
                        <a:ext cx="2016125" cy="1031875"/>
                      </a:xfrm>
                      <a:prstGeom prst="rect">
                        <a:avLst/>
                      </a:prstGeom>
                      <a:noFill/>
                    </p:spPr>
                  </p:pic>
                </p:oleObj>
              </mc:Fallback>
            </mc:AlternateContent>
          </a:graphicData>
        </a:graphic>
      </p:graphicFrame>
      <p:sp>
        <p:nvSpPr>
          <p:cNvPr id="2" name="TextBox 1"/>
          <p:cNvSpPr txBox="1"/>
          <p:nvPr/>
        </p:nvSpPr>
        <p:spPr>
          <a:xfrm>
            <a:off x="3794355" y="5525184"/>
            <a:ext cx="4000500" cy="646331"/>
          </a:xfrm>
          <a:prstGeom prst="rect">
            <a:avLst/>
          </a:prstGeom>
          <a:noFill/>
        </p:spPr>
        <p:txBody>
          <a:bodyPr wrap="square" rtlCol="0">
            <a:spAutoFit/>
          </a:bodyPr>
          <a:lstStyle/>
          <a:p>
            <a:r>
              <a:rPr lang="en-US" dirty="0">
                <a:solidFill>
                  <a:srgbClr val="0070C0"/>
                </a:solidFill>
              </a:rPr>
              <a:t>All the initial energy that was stored in C is released to R as t </a:t>
            </a:r>
            <a:r>
              <a:rPr lang="en-US" dirty="0">
                <a:solidFill>
                  <a:srgbClr val="0070C0"/>
                </a:solidFill>
                <a:sym typeface="Symbol" panose="05050102010706020507" pitchFamily="18" charset="2"/>
              </a:rPr>
              <a:t> </a:t>
            </a:r>
            <a:r>
              <a:rPr lang="en-US" dirty="0">
                <a:solidFill>
                  <a:srgbClr val="0070C0"/>
                </a:solidFill>
                <a:latin typeface="Mathcad UniMath" panose="02000503020000020003" pitchFamily="50" charset="0"/>
                <a:sym typeface="Symbol" panose="05050102010706020507" pitchFamily="18" charset="2"/>
              </a:rPr>
              <a:t>∞</a:t>
            </a:r>
            <a:endParaRPr lang="en-US" dirty="0">
              <a:solidFill>
                <a:srgbClr val="0070C0"/>
              </a:solidFill>
            </a:endParaRPr>
          </a:p>
        </p:txBody>
      </p:sp>
      <p:cxnSp>
        <p:nvCxnSpPr>
          <p:cNvPr id="4" name="Straight Arrow Connector 3"/>
          <p:cNvCxnSpPr>
            <a:stCxn id="2" idx="1"/>
          </p:cNvCxnSpPr>
          <p:nvPr/>
        </p:nvCxnSpPr>
        <p:spPr>
          <a:xfrm flipH="1" flipV="1">
            <a:off x="3171825" y="5848349"/>
            <a:ext cx="622530"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950563" y="3676730"/>
            <a:ext cx="1031695" cy="360362"/>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031523" y="4829263"/>
            <a:ext cx="1031695" cy="360362"/>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983895" y="5981796"/>
            <a:ext cx="1031695" cy="360362"/>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631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a:solidFill>
                  <a:srgbClr val="0000FF"/>
                </a:solidFill>
              </a:rPr>
              <a:t>For the following RC circuit with a DC voltage source. Initially the switch has been connected to position ‘a’ for a long time. At t=0, the switch moved to position ‘b’. Determine:</a:t>
            </a:r>
          </a:p>
          <a:p>
            <a:pPr marL="342900" indent="-342900">
              <a:buAutoNum type="alphaLcParenR"/>
            </a:pPr>
            <a:r>
              <a:rPr lang="en-US" dirty="0">
                <a:solidFill>
                  <a:srgbClr val="0000FF"/>
                </a:solidFill>
              </a:rPr>
              <a:t>The voltage response for </a:t>
            </a:r>
            <a:r>
              <a:rPr lang="en-US" dirty="0" err="1">
                <a:solidFill>
                  <a:srgbClr val="0000FF"/>
                </a:solidFill>
              </a:rPr>
              <a:t>v</a:t>
            </a:r>
            <a:r>
              <a:rPr lang="en-US" baseline="-25000" dirty="0" err="1">
                <a:solidFill>
                  <a:srgbClr val="0000FF"/>
                </a:solidFill>
              </a:rPr>
              <a:t>C</a:t>
            </a:r>
            <a:r>
              <a:rPr lang="en-US" dirty="0">
                <a:solidFill>
                  <a:srgbClr val="0000FF"/>
                </a:solidFill>
              </a:rPr>
              <a:t>(t), for t≥0,</a:t>
            </a:r>
          </a:p>
          <a:p>
            <a:pPr marL="342900" indent="-342900">
              <a:buAutoNum type="alphaLcParenR"/>
            </a:pPr>
            <a:r>
              <a:rPr lang="en-US" dirty="0">
                <a:solidFill>
                  <a:srgbClr val="0000FF"/>
                </a:solidFill>
              </a:rPr>
              <a:t>The current i</a:t>
            </a:r>
            <a:r>
              <a:rPr lang="en-US" baseline="-25000" dirty="0">
                <a:solidFill>
                  <a:srgbClr val="0000FF"/>
                </a:solidFill>
              </a:rPr>
              <a:t>R1</a:t>
            </a:r>
            <a:r>
              <a:rPr lang="en-US" dirty="0">
                <a:solidFill>
                  <a:srgbClr val="0000FF"/>
                </a:solidFill>
              </a:rPr>
              <a:t>(t) for t&gt;0,</a:t>
            </a:r>
          </a:p>
          <a:p>
            <a:pPr marL="342900" indent="-342900">
              <a:buAutoNum type="alphaLcParenR"/>
            </a:pPr>
            <a:r>
              <a:rPr lang="en-US" dirty="0">
                <a:solidFill>
                  <a:srgbClr val="0000FF"/>
                </a:solidFill>
              </a:rPr>
              <a:t>The total energy dissipated in R</a:t>
            </a:r>
            <a:r>
              <a:rPr lang="en-US" baseline="-25000" dirty="0">
                <a:solidFill>
                  <a:srgbClr val="0000FF"/>
                </a:solidFill>
              </a:rPr>
              <a:t>1</a:t>
            </a:r>
            <a:r>
              <a:rPr lang="en-US" dirty="0">
                <a:solidFill>
                  <a:srgbClr val="0000FF"/>
                </a:solidFill>
              </a:rPr>
              <a:t> at t=</a:t>
            </a:r>
            <a:r>
              <a:rPr lang="en-US" dirty="0">
                <a:solidFill>
                  <a:srgbClr val="0000FF"/>
                </a:solidFill>
                <a:sym typeface="Symbol" panose="05050102010706020507" pitchFamily="18" charset="2"/>
              </a:rPr>
              <a:t>, </a:t>
            </a:r>
            <a:r>
              <a:rPr lang="en-US" dirty="0">
                <a:solidFill>
                  <a:srgbClr val="0000FF"/>
                </a:solidFill>
              </a:rPr>
              <a:t>5</a:t>
            </a:r>
            <a:r>
              <a:rPr lang="en-US" dirty="0">
                <a:solidFill>
                  <a:srgbClr val="0000FF"/>
                </a:solidFill>
                <a:sym typeface="Symbol" panose="05050102010706020507" pitchFamily="18" charset="2"/>
              </a:rPr>
              <a:t>, and </a:t>
            </a:r>
            <a:r>
              <a:rPr lang="en-US" dirty="0">
                <a:solidFill>
                  <a:srgbClr val="0000FF"/>
                </a:solidFill>
                <a:latin typeface="Mathcad UniMath" panose="02000503020000020003" pitchFamily="50" charset="0"/>
                <a:sym typeface="Symbol" panose="05050102010706020507" pitchFamily="18" charset="2"/>
              </a:rPr>
              <a:t>∞</a:t>
            </a:r>
            <a:r>
              <a:rPr lang="en-US" dirty="0">
                <a:solidFill>
                  <a:srgbClr val="0000FF"/>
                </a:solidFill>
                <a:sym typeface="Symbol" panose="05050102010706020507" pitchFamily="18" charset="2"/>
              </a:rPr>
              <a:t>.</a:t>
            </a:r>
            <a:endParaRPr lang="en-US" dirty="0">
              <a:solidFill>
                <a:srgbClr val="0000FF"/>
              </a:solidFill>
            </a:endParaRPr>
          </a:p>
          <a:p>
            <a:pPr marL="342900" indent="-342900">
              <a:buAutoNum type="alphaLcParenR"/>
            </a:pPr>
            <a:endParaRPr lang="en-US" dirty="0">
              <a:solidFill>
                <a:srgbClr val="0000FF"/>
              </a:solidFill>
            </a:endParaRPr>
          </a:p>
        </p:txBody>
      </p:sp>
      <p:graphicFrame>
        <p:nvGraphicFramePr>
          <p:cNvPr id="120" name="Table 119"/>
          <p:cNvGraphicFramePr>
            <a:graphicFrameLocks noGrp="1"/>
          </p:cNvGraphicFramePr>
          <p:nvPr>
            <p:extLst>
              <p:ext uri="{D42A27DB-BD31-4B8C-83A1-F6EECF244321}">
                <p14:modId xmlns:p14="http://schemas.microsoft.com/office/powerpoint/2010/main" val="2570110349"/>
              </p:ext>
            </p:extLst>
          </p:nvPr>
        </p:nvGraphicFramePr>
        <p:xfrm>
          <a:off x="5281809" y="3046293"/>
          <a:ext cx="3404991" cy="2682240"/>
        </p:xfrm>
        <a:graphic>
          <a:graphicData uri="http://schemas.openxmlformats.org/drawingml/2006/table">
            <a:tbl>
              <a:tblPr firstRow="1" bandRow="1">
                <a:tableStyleId>{5940675A-B579-460E-94D1-54222C63F5DA}</a:tableStyleId>
              </a:tblPr>
              <a:tblGrid>
                <a:gridCol w="1134997">
                  <a:extLst>
                    <a:ext uri="{9D8B030D-6E8A-4147-A177-3AD203B41FA5}">
                      <a16:colId xmlns:a16="http://schemas.microsoft.com/office/drawing/2014/main" val="20000"/>
                    </a:ext>
                  </a:extLst>
                </a:gridCol>
                <a:gridCol w="1134997">
                  <a:extLst>
                    <a:ext uri="{9D8B030D-6E8A-4147-A177-3AD203B41FA5}">
                      <a16:colId xmlns:a16="http://schemas.microsoft.com/office/drawing/2014/main" val="20001"/>
                    </a:ext>
                  </a:extLst>
                </a:gridCol>
                <a:gridCol w="1134997">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Default</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a:t>I</a:t>
                      </a:r>
                      <a:r>
                        <a:rPr lang="en-US" sz="1600" baseline="-25000" dirty="0"/>
                        <a:t>o</a:t>
                      </a:r>
                    </a:p>
                  </a:txBody>
                  <a:tcPr/>
                </a:tc>
                <a:tc>
                  <a:txBody>
                    <a:bodyPr/>
                    <a:lstStyle/>
                    <a:p>
                      <a:pPr algn="ctr"/>
                      <a:r>
                        <a:rPr lang="en-US" sz="1600" dirty="0"/>
                        <a:t>2</a:t>
                      </a:r>
                    </a:p>
                  </a:txBody>
                  <a:tcPr/>
                </a:tc>
                <a:tc>
                  <a:txBody>
                    <a:bodyPr/>
                    <a:lstStyle/>
                    <a:p>
                      <a:pPr algn="ctr"/>
                      <a:r>
                        <a:rPr lang="en-US" sz="1600" dirty="0"/>
                        <a:t>mA</a:t>
                      </a:r>
                    </a:p>
                  </a:txBody>
                  <a:tcPr/>
                </a:tc>
                <a:extLst>
                  <a:ext uri="{0D108BD9-81ED-4DB2-BD59-A6C34878D82A}">
                    <a16:rowId xmlns:a16="http://schemas.microsoft.com/office/drawing/2014/main" val="10001"/>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1</a:t>
                      </a:r>
                    </a:p>
                  </a:txBody>
                  <a:tcPr/>
                </a:tc>
                <a:tc>
                  <a:txBody>
                    <a:bodyPr/>
                    <a:lstStyle/>
                    <a:p>
                      <a:pPr algn="ctr"/>
                      <a:r>
                        <a:rPr lang="en-US" sz="1600" dirty="0"/>
                        <a:t>4.5</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2"/>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2</a:t>
                      </a:r>
                    </a:p>
                  </a:txBody>
                  <a:tcPr/>
                </a:tc>
                <a:tc>
                  <a:txBody>
                    <a:bodyPr/>
                    <a:lstStyle/>
                    <a:p>
                      <a:pPr algn="ctr"/>
                      <a:r>
                        <a:rPr lang="en-US" sz="1600" dirty="0"/>
                        <a:t>2.4</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3"/>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o1</a:t>
                      </a:r>
                    </a:p>
                  </a:txBody>
                  <a:tcPr/>
                </a:tc>
                <a:tc>
                  <a:txBody>
                    <a:bodyPr/>
                    <a:lstStyle/>
                    <a:p>
                      <a:pPr algn="ctr"/>
                      <a:r>
                        <a:rPr lang="en-US" sz="1600" dirty="0"/>
                        <a:t>8</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4"/>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o2</a:t>
                      </a:r>
                    </a:p>
                  </a:txBody>
                  <a:tcPr/>
                </a:tc>
                <a:tc>
                  <a:txBody>
                    <a:bodyPr/>
                    <a:lstStyle/>
                    <a:p>
                      <a:pPr algn="ctr"/>
                      <a:r>
                        <a:rPr lang="en-US" sz="1600" dirty="0"/>
                        <a:t>16</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5"/>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o3</a:t>
                      </a:r>
                    </a:p>
                  </a:txBody>
                  <a:tcPr/>
                </a:tc>
                <a:tc>
                  <a:txBody>
                    <a:bodyPr/>
                    <a:lstStyle/>
                    <a:p>
                      <a:pPr algn="ctr"/>
                      <a:r>
                        <a:rPr lang="en-US" sz="1600" dirty="0"/>
                        <a:t>24</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6"/>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C</a:t>
                      </a:r>
                      <a:endParaRPr lang="en-US" sz="1600" baseline="-25000" dirty="0"/>
                    </a:p>
                  </a:txBody>
                  <a:tcPr/>
                </a:tc>
                <a:tc>
                  <a:txBody>
                    <a:bodyPr/>
                    <a:lstStyle/>
                    <a:p>
                      <a:pPr algn="ctr"/>
                      <a:r>
                        <a:rPr lang="en-US" sz="1600" dirty="0"/>
                        <a:t>2.1</a:t>
                      </a:r>
                    </a:p>
                  </a:txBody>
                  <a:tcPr/>
                </a:tc>
                <a:tc>
                  <a:txBody>
                    <a:bodyPr/>
                    <a:lstStyle/>
                    <a:p>
                      <a:pPr algn="ctr"/>
                      <a:r>
                        <a:rPr lang="en-US" sz="1600" dirty="0">
                          <a:latin typeface="Calibri" panose="020F0502020204030204" pitchFamily="34" charset="0"/>
                        </a:rPr>
                        <a:t>mF</a:t>
                      </a:r>
                      <a:endParaRPr lang="en-US" sz="1600" dirty="0"/>
                    </a:p>
                  </a:txBody>
                  <a:tcPr/>
                </a:tc>
                <a:extLst>
                  <a:ext uri="{0D108BD9-81ED-4DB2-BD59-A6C34878D82A}">
                    <a16:rowId xmlns:a16="http://schemas.microsoft.com/office/drawing/2014/main" val="10007"/>
                  </a:ext>
                </a:extLst>
              </a:tr>
            </a:tbl>
          </a:graphicData>
        </a:graphic>
      </p:graphicFrame>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95300" y="3302000"/>
            <a:ext cx="4426096" cy="1831062"/>
          </a:xfrm>
          <a:prstGeom prst="rect">
            <a:avLst/>
          </a:prstGeom>
        </p:spPr>
      </p:pic>
    </p:spTree>
    <p:extLst>
      <p:ext uri="{BB962C8B-B14F-4D97-AF65-F5344CB8AC3E}">
        <p14:creationId xmlns:p14="http://schemas.microsoft.com/office/powerpoint/2010/main" val="3599143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solidFill>
                  <a:srgbClr val="FF0000"/>
                </a:solidFill>
              </a:rPr>
              <a:t>For t &lt; 0 </a:t>
            </a:r>
            <a:r>
              <a:rPr lang="en-US" dirty="0"/>
              <a:t>the capacitor is fully charged. Hence at t=0</a:t>
            </a:r>
            <a:r>
              <a:rPr lang="en-US" baseline="30000" dirty="0"/>
              <a:t>-</a:t>
            </a:r>
            <a:r>
              <a:rPr lang="en-US" dirty="0"/>
              <a:t> we have,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399" y="1390598"/>
            <a:ext cx="3309074" cy="995412"/>
          </a:xfrm>
          <a:prstGeom prst="rect">
            <a:avLst/>
          </a:prstGeom>
        </p:spPr>
      </p:pic>
      <p:sp>
        <p:nvSpPr>
          <p:cNvPr id="3" name="Rectangle 2"/>
          <p:cNvSpPr/>
          <p:nvPr/>
        </p:nvSpPr>
        <p:spPr>
          <a:xfrm>
            <a:off x="1982986" y="2040253"/>
            <a:ext cx="857250" cy="377190"/>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0786" y="1390598"/>
            <a:ext cx="3174540" cy="1833670"/>
          </a:xfrm>
          <a:prstGeom prst="rect">
            <a:avLst/>
          </a:prstGeom>
        </p:spPr>
      </p:pic>
      <p:sp>
        <p:nvSpPr>
          <p:cNvPr id="4" name="Oval 3"/>
          <p:cNvSpPr/>
          <p:nvPr/>
        </p:nvSpPr>
        <p:spPr>
          <a:xfrm>
            <a:off x="7629526" y="2068825"/>
            <a:ext cx="685800" cy="685800"/>
          </a:xfrm>
          <a:prstGeom prst="ellipse">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907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5088536" y="832342"/>
            <a:ext cx="3495676" cy="2011797"/>
          </a:xfrm>
          <a:prstGeom prst="rect">
            <a:avLst/>
          </a:prstGeom>
        </p:spPr>
      </p:pic>
      <p:sp>
        <p:nvSpPr>
          <p:cNvPr id="10" name="TextBox 9"/>
          <p:cNvSpPr txBox="1"/>
          <p:nvPr/>
        </p:nvSpPr>
        <p:spPr>
          <a:xfrm>
            <a:off x="648479" y="832342"/>
            <a:ext cx="8112460" cy="369332"/>
          </a:xfrm>
          <a:prstGeom prst="rect">
            <a:avLst/>
          </a:prstGeom>
          <a:noFill/>
        </p:spPr>
        <p:txBody>
          <a:bodyPr wrap="square" rtlCol="0">
            <a:spAutoFit/>
          </a:bodyPr>
          <a:lstStyle/>
          <a:p>
            <a:r>
              <a:rPr lang="en-US" dirty="0">
                <a:solidFill>
                  <a:srgbClr val="FF0000"/>
                </a:solidFill>
              </a:rPr>
              <a:t>For t &gt; 0</a:t>
            </a:r>
            <a:r>
              <a:rPr lang="en-US" dirty="0"/>
              <a:t>,</a:t>
            </a:r>
          </a:p>
        </p:txBody>
      </p:sp>
      <p:sp>
        <p:nvSpPr>
          <p:cNvPr id="6" name="TextBox 5"/>
          <p:cNvSpPr txBox="1"/>
          <p:nvPr/>
        </p:nvSpPr>
        <p:spPr>
          <a:xfrm>
            <a:off x="648479" y="1456809"/>
            <a:ext cx="3566335" cy="369332"/>
          </a:xfrm>
          <a:prstGeom prst="rect">
            <a:avLst/>
          </a:prstGeom>
          <a:noFill/>
        </p:spPr>
        <p:txBody>
          <a:bodyPr wrap="square" rtlCol="0">
            <a:spAutoFit/>
          </a:bodyPr>
          <a:lstStyle/>
          <a:p>
            <a:r>
              <a:rPr lang="en-US" dirty="0"/>
              <a:t>Calculating </a:t>
            </a:r>
            <a:r>
              <a:rPr lang="en-US" dirty="0">
                <a:sym typeface="Symbol" panose="05050102010706020507" pitchFamily="18" charset="2"/>
              </a:rPr>
              <a:t></a:t>
            </a:r>
            <a:r>
              <a:rPr lang="en-US" dirty="0"/>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935" y="1867687"/>
            <a:ext cx="1601804" cy="1476445"/>
          </a:xfrm>
          <a:prstGeom prst="rect">
            <a:avLst/>
          </a:prstGeom>
        </p:spPr>
      </p:pic>
    </p:spTree>
    <p:extLst>
      <p:ext uri="{BB962C8B-B14F-4D97-AF65-F5344CB8AC3E}">
        <p14:creationId xmlns:p14="http://schemas.microsoft.com/office/powerpoint/2010/main" val="1404821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1754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The natural response for an RC and RL circuits are obtained when the external independent source is set to zero.</a:t>
            </a:r>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r>
              <a:rPr lang="en-US" sz="1800" dirty="0"/>
              <a:t>For the natural responses to exist it is required that the capacitor and inductor have energy stored in it at the moment of switching and the parallel RC and RL circuits are obtained.</a:t>
            </a:r>
            <a:endParaRPr lang="en-US" altLang="en-US" sz="1800" dirty="0"/>
          </a:p>
        </p:txBody>
      </p:sp>
      <p:sp>
        <p:nvSpPr>
          <p:cNvPr id="9" name="TextBox 72"/>
          <p:cNvSpPr txBox="1">
            <a:spLocks noChangeArrowheads="1"/>
          </p:cNvSpPr>
          <p:nvPr/>
        </p:nvSpPr>
        <p:spPr bwMode="auto">
          <a:xfrm>
            <a:off x="2347605" y="520065"/>
            <a:ext cx="43011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i="1" u="sng" dirty="0">
                <a:solidFill>
                  <a:srgbClr val="FF0000"/>
                </a:solidFill>
              </a:rPr>
              <a:t>Natural Response </a:t>
            </a:r>
            <a:r>
              <a:rPr lang="en-US" sz="1800" dirty="0">
                <a:solidFill>
                  <a:srgbClr val="FF0000"/>
                </a:solidFill>
              </a:rPr>
              <a:t>of RC and RL circuits</a:t>
            </a:r>
          </a:p>
        </p:txBody>
      </p:sp>
      <p:grpSp>
        <p:nvGrpSpPr>
          <p:cNvPr id="15" name="Group 14"/>
          <p:cNvGrpSpPr/>
          <p:nvPr/>
        </p:nvGrpSpPr>
        <p:grpSpPr>
          <a:xfrm>
            <a:off x="623889" y="3867320"/>
            <a:ext cx="2969492" cy="1976951"/>
            <a:chOff x="623889" y="3867320"/>
            <a:chExt cx="2969492" cy="1976951"/>
          </a:xfrm>
        </p:grpSpPr>
        <p:sp>
          <p:nvSpPr>
            <p:cNvPr id="2" name="Rectangle 1"/>
            <p:cNvSpPr/>
            <p:nvPr/>
          </p:nvSpPr>
          <p:spPr>
            <a:xfrm>
              <a:off x="1168931" y="3867320"/>
              <a:ext cx="2424450" cy="19769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R’s and C’s</a:t>
              </a:r>
            </a:p>
          </p:txBody>
        </p:sp>
        <p:cxnSp>
          <p:nvCxnSpPr>
            <p:cNvPr id="4" name="Straight Connector 3"/>
            <p:cNvCxnSpPr/>
            <p:nvPr/>
          </p:nvCxnSpPr>
          <p:spPr>
            <a:xfrm>
              <a:off x="623889" y="4228078"/>
              <a:ext cx="54504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23889" y="5635914"/>
              <a:ext cx="545042"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4615002" y="3867320"/>
            <a:ext cx="2969492" cy="1976951"/>
            <a:chOff x="4615002" y="3867320"/>
            <a:chExt cx="2969492" cy="1976951"/>
          </a:xfrm>
        </p:grpSpPr>
        <p:sp>
          <p:nvSpPr>
            <p:cNvPr id="6" name="Rectangle 5"/>
            <p:cNvSpPr/>
            <p:nvPr/>
          </p:nvSpPr>
          <p:spPr>
            <a:xfrm>
              <a:off x="5160044" y="3867320"/>
              <a:ext cx="2424450" cy="19769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R’s and L’s</a:t>
              </a:r>
            </a:p>
          </p:txBody>
        </p:sp>
        <p:cxnSp>
          <p:nvCxnSpPr>
            <p:cNvPr id="11" name="Straight Connector 10"/>
            <p:cNvCxnSpPr/>
            <p:nvPr/>
          </p:nvCxnSpPr>
          <p:spPr>
            <a:xfrm>
              <a:off x="4615002" y="5635914"/>
              <a:ext cx="54504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615002" y="4228078"/>
              <a:ext cx="54504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5" name="TextBox 4"/>
          <p:cNvSpPr txBox="1"/>
          <p:nvPr/>
        </p:nvSpPr>
        <p:spPr>
          <a:xfrm>
            <a:off x="5296268" y="6132878"/>
            <a:ext cx="1956147" cy="369332"/>
          </a:xfrm>
          <a:prstGeom prst="rect">
            <a:avLst/>
          </a:prstGeom>
          <a:noFill/>
        </p:spPr>
        <p:txBody>
          <a:bodyPr wrap="none" rtlCol="0">
            <a:spAutoFit/>
          </a:bodyPr>
          <a:lstStyle/>
          <a:p>
            <a:r>
              <a:rPr lang="en-US" dirty="0"/>
              <a:t>No External source</a:t>
            </a:r>
          </a:p>
        </p:txBody>
      </p:sp>
      <p:sp>
        <p:nvSpPr>
          <p:cNvPr id="8" name="Rectangle 7"/>
          <p:cNvSpPr/>
          <p:nvPr/>
        </p:nvSpPr>
        <p:spPr>
          <a:xfrm>
            <a:off x="1369531" y="6153399"/>
            <a:ext cx="1956147" cy="369332"/>
          </a:xfrm>
          <a:prstGeom prst="rect">
            <a:avLst/>
          </a:prstGeom>
        </p:spPr>
        <p:txBody>
          <a:bodyPr wrap="none">
            <a:spAutoFit/>
          </a:bodyPr>
          <a:lstStyle/>
          <a:p>
            <a:r>
              <a:rPr lang="en-US" dirty="0"/>
              <a:t>No External source</a:t>
            </a:r>
          </a:p>
        </p:txBody>
      </p:sp>
      <p:sp>
        <p:nvSpPr>
          <p:cNvPr id="17" name="TextBox 16"/>
          <p:cNvSpPr txBox="1"/>
          <p:nvPr/>
        </p:nvSpPr>
        <p:spPr>
          <a:xfrm>
            <a:off x="189445" y="3189813"/>
            <a:ext cx="3136233" cy="369332"/>
          </a:xfrm>
          <a:prstGeom prst="rect">
            <a:avLst/>
          </a:prstGeom>
          <a:noFill/>
        </p:spPr>
        <p:txBody>
          <a:bodyPr wrap="none" rtlCol="0">
            <a:spAutoFit/>
          </a:bodyPr>
          <a:lstStyle/>
          <a:p>
            <a:r>
              <a:rPr lang="en-US" dirty="0"/>
              <a:t>After certain action (switching):</a:t>
            </a:r>
          </a:p>
        </p:txBody>
      </p:sp>
    </p:spTree>
    <p:extLst>
      <p:ext uri="{BB962C8B-B14F-4D97-AF65-F5344CB8AC3E}">
        <p14:creationId xmlns:p14="http://schemas.microsoft.com/office/powerpoint/2010/main" val="266876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5088536" y="832342"/>
            <a:ext cx="3495676" cy="2011797"/>
          </a:xfrm>
          <a:prstGeom prst="rect">
            <a:avLst/>
          </a:prstGeom>
        </p:spPr>
      </p:pic>
      <p:sp>
        <p:nvSpPr>
          <p:cNvPr id="10" name="TextBox 9"/>
          <p:cNvSpPr txBox="1"/>
          <p:nvPr/>
        </p:nvSpPr>
        <p:spPr>
          <a:xfrm>
            <a:off x="648479" y="832342"/>
            <a:ext cx="8112460" cy="369332"/>
          </a:xfrm>
          <a:prstGeom prst="rect">
            <a:avLst/>
          </a:prstGeom>
          <a:noFill/>
        </p:spPr>
        <p:txBody>
          <a:bodyPr wrap="square" rtlCol="0">
            <a:spAutoFit/>
          </a:bodyPr>
          <a:lstStyle/>
          <a:p>
            <a:r>
              <a:rPr lang="en-US" dirty="0"/>
              <a:t>For t &gt; 0,</a:t>
            </a:r>
          </a:p>
        </p:txBody>
      </p:sp>
      <p:sp>
        <p:nvSpPr>
          <p:cNvPr id="6" name="TextBox 5"/>
          <p:cNvSpPr txBox="1"/>
          <p:nvPr/>
        </p:nvSpPr>
        <p:spPr>
          <a:xfrm>
            <a:off x="648479" y="1456809"/>
            <a:ext cx="3566335" cy="369332"/>
          </a:xfrm>
          <a:prstGeom prst="rect">
            <a:avLst/>
          </a:prstGeom>
          <a:noFill/>
        </p:spPr>
        <p:txBody>
          <a:bodyPr wrap="square" rtlCol="0">
            <a:spAutoFit/>
          </a:bodyPr>
          <a:lstStyle/>
          <a:p>
            <a:r>
              <a:rPr lang="en-US" dirty="0"/>
              <a:t>Calculating </a:t>
            </a:r>
            <a:r>
              <a:rPr lang="en-US" dirty="0">
                <a:sym typeface="Symbol" panose="05050102010706020507" pitchFamily="18" charset="2"/>
              </a:rPr>
              <a:t></a:t>
            </a:r>
            <a:r>
              <a:rPr lang="en-US" dirty="0"/>
              <a:t>,</a:t>
            </a:r>
          </a:p>
        </p:txBody>
      </p:sp>
      <p:sp>
        <p:nvSpPr>
          <p:cNvPr id="8" name="TextBox 7"/>
          <p:cNvSpPr txBox="1"/>
          <p:nvPr/>
        </p:nvSpPr>
        <p:spPr>
          <a:xfrm>
            <a:off x="648478" y="3605580"/>
            <a:ext cx="5137959" cy="369332"/>
          </a:xfrm>
          <a:prstGeom prst="rect">
            <a:avLst/>
          </a:prstGeom>
          <a:noFill/>
        </p:spPr>
        <p:txBody>
          <a:bodyPr wrap="square" rtlCol="0">
            <a:spAutoFit/>
          </a:bodyPr>
          <a:lstStyle/>
          <a:p>
            <a:r>
              <a:rPr lang="en-US" dirty="0"/>
              <a:t>Substituting these values in the default expression,</a:t>
            </a:r>
          </a:p>
        </p:txBody>
      </p:sp>
      <p:sp>
        <p:nvSpPr>
          <p:cNvPr id="4" name="Oval 3"/>
          <p:cNvSpPr/>
          <p:nvPr/>
        </p:nvSpPr>
        <p:spPr>
          <a:xfrm>
            <a:off x="5023178" y="1639319"/>
            <a:ext cx="554968" cy="554968"/>
          </a:xfrm>
          <a:prstGeom prst="ellipse">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935" y="1867687"/>
            <a:ext cx="1601804" cy="147644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935" y="4064924"/>
            <a:ext cx="6670206" cy="2019590"/>
          </a:xfrm>
          <a:prstGeom prst="rect">
            <a:avLst/>
          </a:prstGeom>
        </p:spPr>
      </p:pic>
    </p:spTree>
    <p:extLst>
      <p:ext uri="{BB962C8B-B14F-4D97-AF65-F5344CB8AC3E}">
        <p14:creationId xmlns:p14="http://schemas.microsoft.com/office/powerpoint/2010/main" val="215744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1"/>
            <a:ext cx="4037821" cy="646331"/>
          </a:xfrm>
          <a:prstGeom prst="rect">
            <a:avLst/>
          </a:prstGeom>
          <a:noFill/>
        </p:spPr>
        <p:txBody>
          <a:bodyPr wrap="square" rtlCol="0">
            <a:spAutoFit/>
          </a:bodyPr>
          <a:lstStyle/>
          <a:p>
            <a:r>
              <a:rPr lang="en-US" dirty="0"/>
              <a:t>The current across the resistor can be calculated as,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41" y="1610580"/>
            <a:ext cx="4689104" cy="1681247"/>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5088536" y="832342"/>
            <a:ext cx="3495676" cy="2011797"/>
          </a:xfrm>
          <a:prstGeom prst="rect">
            <a:avLst/>
          </a:prstGeom>
        </p:spPr>
      </p:pic>
      <p:sp>
        <p:nvSpPr>
          <p:cNvPr id="12" name="Rectangle 11"/>
          <p:cNvSpPr/>
          <p:nvPr/>
        </p:nvSpPr>
        <p:spPr>
          <a:xfrm>
            <a:off x="1844019" y="2894612"/>
            <a:ext cx="3879326" cy="408623"/>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807798" y="2158104"/>
            <a:ext cx="554968" cy="554968"/>
          </a:xfrm>
          <a:prstGeom prst="ellipse">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2012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1"/>
            <a:ext cx="4037821" cy="646331"/>
          </a:xfrm>
          <a:prstGeom prst="rect">
            <a:avLst/>
          </a:prstGeom>
          <a:noFill/>
        </p:spPr>
        <p:txBody>
          <a:bodyPr wrap="square" rtlCol="0">
            <a:spAutoFit/>
          </a:bodyPr>
          <a:lstStyle/>
          <a:p>
            <a:r>
              <a:rPr lang="en-US" dirty="0"/>
              <a:t>The current across the resistor can be calculated as,</a:t>
            </a:r>
          </a:p>
        </p:txBody>
      </p:sp>
      <p:sp>
        <p:nvSpPr>
          <p:cNvPr id="14" name="TextBox 13"/>
          <p:cNvSpPr txBox="1"/>
          <p:nvPr/>
        </p:nvSpPr>
        <p:spPr>
          <a:xfrm>
            <a:off x="648479" y="3537360"/>
            <a:ext cx="4652184" cy="369332"/>
          </a:xfrm>
          <a:prstGeom prst="rect">
            <a:avLst/>
          </a:prstGeom>
          <a:noFill/>
        </p:spPr>
        <p:txBody>
          <a:bodyPr wrap="square" rtlCol="0">
            <a:spAutoFit/>
          </a:bodyPr>
          <a:lstStyle/>
          <a:p>
            <a:r>
              <a:rPr lang="en-US" dirty="0"/>
              <a:t>The total energy dissipated in R</a:t>
            </a:r>
            <a:r>
              <a:rPr lang="en-US" baseline="-25000" dirty="0"/>
              <a:t>1</a:t>
            </a:r>
            <a:r>
              <a:rPr lang="en-US" dirty="0"/>
              <a:t> is given by,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41" y="1610580"/>
            <a:ext cx="4689104" cy="1681247"/>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5088536" y="832342"/>
            <a:ext cx="3495676" cy="201179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241" y="4070065"/>
            <a:ext cx="3459336" cy="1044860"/>
          </a:xfrm>
          <a:prstGeom prst="rect">
            <a:avLst/>
          </a:prstGeom>
        </p:spPr>
      </p:pic>
    </p:spTree>
    <p:extLst>
      <p:ext uri="{BB962C8B-B14F-4D97-AF65-F5344CB8AC3E}">
        <p14:creationId xmlns:p14="http://schemas.microsoft.com/office/powerpoint/2010/main" val="2616151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48479" y="829115"/>
            <a:ext cx="4652184" cy="646331"/>
          </a:xfrm>
          <a:prstGeom prst="rect">
            <a:avLst/>
          </a:prstGeom>
          <a:noFill/>
        </p:spPr>
        <p:txBody>
          <a:bodyPr wrap="square" rtlCol="0">
            <a:spAutoFit/>
          </a:bodyPr>
          <a:lstStyle/>
          <a:p>
            <a:r>
              <a:rPr lang="en-US" dirty="0"/>
              <a:t>Energy dissipated at different times can be found as,</a:t>
            </a:r>
          </a:p>
        </p:txBody>
      </p:sp>
      <p:pic>
        <p:nvPicPr>
          <p:cNvPr id="17" name="Picture 16"/>
          <p:cNvPicPr/>
          <p:nvPr/>
        </p:nvPicPr>
        <p:blipFill>
          <a:blip r:embed="rId3">
            <a:extLst>
              <a:ext uri="{28A0092B-C50C-407E-A947-70E740481C1C}">
                <a14:useLocalDpi xmlns:a14="http://schemas.microsoft.com/office/drawing/2010/main" val="0"/>
              </a:ext>
            </a:extLst>
          </a:blip>
          <a:stretch>
            <a:fillRect/>
          </a:stretch>
        </p:blipFill>
        <p:spPr>
          <a:xfrm>
            <a:off x="5088536" y="832342"/>
            <a:ext cx="3495676" cy="201179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335" y="1643821"/>
            <a:ext cx="3063412" cy="3371092"/>
          </a:xfrm>
          <a:prstGeom prst="rect">
            <a:avLst/>
          </a:prstGeom>
        </p:spPr>
      </p:pic>
      <p:sp>
        <p:nvSpPr>
          <p:cNvPr id="12" name="Rectangle 11"/>
          <p:cNvSpPr/>
          <p:nvPr/>
        </p:nvSpPr>
        <p:spPr>
          <a:xfrm>
            <a:off x="1792889" y="2259171"/>
            <a:ext cx="1031695" cy="360362"/>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873852" y="3454565"/>
            <a:ext cx="1031695" cy="360362"/>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840515" y="4635672"/>
            <a:ext cx="1031695" cy="360362"/>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031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a:solidFill>
                  <a:srgbClr val="0000FF"/>
                </a:solidFill>
              </a:rPr>
              <a:t>In the circuit, the switch has been closed for a long time and opened at t=0. Determine:</a:t>
            </a:r>
          </a:p>
          <a:p>
            <a:pPr marL="342900" indent="-342900">
              <a:buAutoNum type="alphaLcParenR"/>
            </a:pPr>
            <a:r>
              <a:rPr lang="en-US" dirty="0">
                <a:solidFill>
                  <a:srgbClr val="0000FF"/>
                </a:solidFill>
              </a:rPr>
              <a:t>The voltage </a:t>
            </a:r>
            <a:r>
              <a:rPr lang="en-US" dirty="0" err="1">
                <a:solidFill>
                  <a:srgbClr val="0000FF"/>
                </a:solidFill>
              </a:rPr>
              <a:t>v</a:t>
            </a:r>
            <a:r>
              <a:rPr lang="en-US" baseline="-25000" dirty="0" err="1">
                <a:solidFill>
                  <a:srgbClr val="0000FF"/>
                </a:solidFill>
              </a:rPr>
              <a:t>x</a:t>
            </a:r>
            <a:r>
              <a:rPr lang="en-US" dirty="0">
                <a:solidFill>
                  <a:srgbClr val="0000FF"/>
                </a:solidFill>
              </a:rPr>
              <a:t>(t), and current i</a:t>
            </a:r>
            <a:r>
              <a:rPr lang="en-US" baseline="-25000" dirty="0">
                <a:solidFill>
                  <a:srgbClr val="0000FF"/>
                </a:solidFill>
              </a:rPr>
              <a:t>x</a:t>
            </a:r>
            <a:r>
              <a:rPr lang="en-US" dirty="0">
                <a:solidFill>
                  <a:srgbClr val="0000FF"/>
                </a:solidFill>
              </a:rPr>
              <a:t>(t) for t ≥ 0,</a:t>
            </a:r>
          </a:p>
          <a:p>
            <a:pPr marL="342900" indent="-342900">
              <a:buAutoNum type="alphaLcParenR"/>
            </a:pPr>
            <a:r>
              <a:rPr lang="en-US" dirty="0">
                <a:solidFill>
                  <a:srgbClr val="0000FF"/>
                </a:solidFill>
              </a:rPr>
              <a:t>Energy stored in the capacitor for t = 0,</a:t>
            </a:r>
          </a:p>
          <a:p>
            <a:pPr marL="342900" indent="-342900">
              <a:buAutoNum type="alphaLcParenR"/>
            </a:pPr>
            <a:r>
              <a:rPr lang="en-US" dirty="0">
                <a:solidFill>
                  <a:srgbClr val="0000FF"/>
                </a:solidFill>
              </a:rPr>
              <a:t>Energy dissipated in R</a:t>
            </a:r>
            <a:r>
              <a:rPr lang="en-US" baseline="-25000" dirty="0">
                <a:solidFill>
                  <a:srgbClr val="0000FF"/>
                </a:solidFill>
              </a:rPr>
              <a:t>3</a:t>
            </a:r>
            <a:r>
              <a:rPr lang="en-US" dirty="0">
                <a:solidFill>
                  <a:srgbClr val="0000FF"/>
                </a:solidFill>
              </a:rPr>
              <a:t> at t = </a:t>
            </a:r>
            <a:r>
              <a:rPr lang="en-US" dirty="0">
                <a:solidFill>
                  <a:srgbClr val="0000FF"/>
                </a:solidFill>
                <a:latin typeface="Mathcad UniMath" panose="02000503020000020003" pitchFamily="50" charset="0"/>
                <a:sym typeface="Symbol" panose="05050102010706020507" pitchFamily="18" charset="2"/>
              </a:rPr>
              <a:t>∞</a:t>
            </a:r>
            <a:r>
              <a:rPr lang="en-US" dirty="0">
                <a:solidFill>
                  <a:srgbClr val="0000FF"/>
                </a:solidFill>
                <a:sym typeface="Symbol" panose="05050102010706020507" pitchFamily="18" charset="2"/>
              </a:rPr>
              <a:t>.</a:t>
            </a:r>
            <a:endParaRPr lang="en-US" dirty="0">
              <a:solidFill>
                <a:srgbClr val="0000FF"/>
              </a:solidFill>
            </a:endParaRPr>
          </a:p>
          <a:p>
            <a:pPr marL="342900" indent="-342900">
              <a:buAutoNum type="alphaLcParenR"/>
            </a:pPr>
            <a:endParaRPr lang="en-US" dirty="0">
              <a:solidFill>
                <a:srgbClr val="0000FF"/>
              </a:solidFill>
            </a:endParaRPr>
          </a:p>
        </p:txBody>
      </p:sp>
      <p:graphicFrame>
        <p:nvGraphicFramePr>
          <p:cNvPr id="120" name="Table 119"/>
          <p:cNvGraphicFramePr>
            <a:graphicFrameLocks noGrp="1"/>
          </p:cNvGraphicFramePr>
          <p:nvPr>
            <p:extLst>
              <p:ext uri="{D42A27DB-BD31-4B8C-83A1-F6EECF244321}">
                <p14:modId xmlns:p14="http://schemas.microsoft.com/office/powerpoint/2010/main" val="1500861249"/>
              </p:ext>
            </p:extLst>
          </p:nvPr>
        </p:nvGraphicFramePr>
        <p:xfrm>
          <a:off x="5281809" y="2744190"/>
          <a:ext cx="3404991" cy="2682240"/>
        </p:xfrm>
        <a:graphic>
          <a:graphicData uri="http://schemas.openxmlformats.org/drawingml/2006/table">
            <a:tbl>
              <a:tblPr firstRow="1" bandRow="1">
                <a:tableStyleId>{5940675A-B579-460E-94D1-54222C63F5DA}</a:tableStyleId>
              </a:tblPr>
              <a:tblGrid>
                <a:gridCol w="1134997">
                  <a:extLst>
                    <a:ext uri="{9D8B030D-6E8A-4147-A177-3AD203B41FA5}">
                      <a16:colId xmlns:a16="http://schemas.microsoft.com/office/drawing/2014/main" val="20000"/>
                    </a:ext>
                  </a:extLst>
                </a:gridCol>
                <a:gridCol w="1134997">
                  <a:extLst>
                    <a:ext uri="{9D8B030D-6E8A-4147-A177-3AD203B41FA5}">
                      <a16:colId xmlns:a16="http://schemas.microsoft.com/office/drawing/2014/main" val="20001"/>
                    </a:ext>
                  </a:extLst>
                </a:gridCol>
                <a:gridCol w="1134997">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Default</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a:t>I</a:t>
                      </a:r>
                      <a:r>
                        <a:rPr lang="en-US" sz="1600" baseline="-25000" dirty="0"/>
                        <a:t>o</a:t>
                      </a:r>
                    </a:p>
                  </a:txBody>
                  <a:tcPr/>
                </a:tc>
                <a:tc>
                  <a:txBody>
                    <a:bodyPr/>
                    <a:lstStyle/>
                    <a:p>
                      <a:pPr algn="ctr"/>
                      <a:r>
                        <a:rPr lang="en-US" sz="1600" dirty="0"/>
                        <a:t>4</a:t>
                      </a:r>
                    </a:p>
                  </a:txBody>
                  <a:tcPr/>
                </a:tc>
                <a:tc>
                  <a:txBody>
                    <a:bodyPr/>
                    <a:lstStyle/>
                    <a:p>
                      <a:pPr algn="ctr"/>
                      <a:r>
                        <a:rPr lang="en-US" sz="1600" dirty="0"/>
                        <a:t>A</a:t>
                      </a:r>
                    </a:p>
                  </a:txBody>
                  <a:tcPr/>
                </a:tc>
                <a:extLst>
                  <a:ext uri="{0D108BD9-81ED-4DB2-BD59-A6C34878D82A}">
                    <a16:rowId xmlns:a16="http://schemas.microsoft.com/office/drawing/2014/main" val="10001"/>
                  </a:ext>
                </a:extLst>
              </a:tr>
              <a:tr h="304393">
                <a:tc>
                  <a:txBody>
                    <a:bodyPr/>
                    <a:lstStyle/>
                    <a:p>
                      <a:pPr algn="ctr"/>
                      <a:r>
                        <a:rPr lang="en-US" sz="1600" baseline="0" dirty="0"/>
                        <a:t>R</a:t>
                      </a:r>
                      <a:r>
                        <a:rPr lang="en-US" sz="1600" baseline="-25000" dirty="0"/>
                        <a:t>o</a:t>
                      </a:r>
                    </a:p>
                  </a:txBody>
                  <a:tcPr/>
                </a:tc>
                <a:tc>
                  <a:txBody>
                    <a:bodyPr/>
                    <a:lstStyle/>
                    <a:p>
                      <a:pPr algn="ctr"/>
                      <a:r>
                        <a:rPr lang="en-US" sz="1600" dirty="0"/>
                        <a:t>5</a:t>
                      </a:r>
                    </a:p>
                  </a:txBody>
                  <a:tcPr/>
                </a:tc>
                <a:tc>
                  <a:txBody>
                    <a:bodyPr/>
                    <a:lstStyle/>
                    <a:p>
                      <a:pPr algn="ct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2"/>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1</a:t>
                      </a:r>
                    </a:p>
                  </a:txBody>
                  <a:tcPr/>
                </a:tc>
                <a:tc>
                  <a:txBody>
                    <a:bodyPr/>
                    <a:lstStyle/>
                    <a:p>
                      <a:pPr algn="ctr"/>
                      <a:r>
                        <a:rPr lang="en-US" sz="1600" dirty="0"/>
                        <a:t>8</a:t>
                      </a:r>
                    </a:p>
                  </a:txBody>
                  <a:tcPr/>
                </a:tc>
                <a:tc>
                  <a:txBody>
                    <a:bodyPr/>
                    <a:lstStyle/>
                    <a:p>
                      <a:pPr algn="ct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3"/>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2</a:t>
                      </a:r>
                    </a:p>
                  </a:txBody>
                  <a:tcPr/>
                </a:tc>
                <a:tc>
                  <a:txBody>
                    <a:bodyPr/>
                    <a:lstStyle/>
                    <a:p>
                      <a:pPr algn="ctr"/>
                      <a:r>
                        <a:rPr lang="en-US" sz="1600" dirty="0"/>
                        <a:t>5</a:t>
                      </a:r>
                    </a:p>
                  </a:txBody>
                  <a:tcPr/>
                </a:tc>
                <a:tc>
                  <a:txBody>
                    <a:bodyPr/>
                    <a:lstStyle/>
                    <a:p>
                      <a:pPr algn="ct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4"/>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3</a:t>
                      </a:r>
                    </a:p>
                  </a:txBody>
                  <a:tcPr/>
                </a:tc>
                <a:tc>
                  <a:txBody>
                    <a:bodyPr/>
                    <a:lstStyle/>
                    <a:p>
                      <a:pPr algn="ctr"/>
                      <a:r>
                        <a:rPr lang="en-US" sz="1600" dirty="0"/>
                        <a:t>4</a:t>
                      </a:r>
                    </a:p>
                  </a:txBody>
                  <a:tcPr/>
                </a:tc>
                <a:tc>
                  <a:txBody>
                    <a:bodyPr/>
                    <a:lstStyle/>
                    <a:p>
                      <a:pPr algn="ct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5"/>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C</a:t>
                      </a:r>
                      <a:endParaRPr lang="en-US" sz="1600" baseline="-25000" dirty="0"/>
                    </a:p>
                  </a:txBody>
                  <a:tcPr/>
                </a:tc>
                <a:tc>
                  <a:txBody>
                    <a:bodyPr/>
                    <a:lstStyle/>
                    <a:p>
                      <a:pPr algn="ctr"/>
                      <a:r>
                        <a:rPr lang="en-US" sz="1600" dirty="0"/>
                        <a:t>1.5</a:t>
                      </a:r>
                    </a:p>
                  </a:txBody>
                  <a:tcPr/>
                </a:tc>
                <a:tc>
                  <a:txBody>
                    <a:bodyPr/>
                    <a:lstStyle/>
                    <a:p>
                      <a:pPr algn="ctr"/>
                      <a:r>
                        <a:rPr lang="en-US" sz="1600" dirty="0">
                          <a:latin typeface="Calibri" panose="020F0502020204030204" pitchFamily="34" charset="0"/>
                          <a:sym typeface="Symbol" panose="05050102010706020507" pitchFamily="18" charset="2"/>
                        </a:rPr>
                        <a:t></a:t>
                      </a:r>
                      <a:r>
                        <a:rPr lang="en-US" sz="1600" dirty="0">
                          <a:latin typeface="Calibri" panose="020F0502020204030204" pitchFamily="34" charset="0"/>
                        </a:rPr>
                        <a:t>F</a:t>
                      </a:r>
                      <a:endParaRPr lang="en-US" sz="1600" dirty="0"/>
                    </a:p>
                  </a:txBody>
                  <a:tcPr/>
                </a:tc>
                <a:extLst>
                  <a:ext uri="{0D108BD9-81ED-4DB2-BD59-A6C34878D82A}">
                    <a16:rowId xmlns:a16="http://schemas.microsoft.com/office/drawing/2014/main" val="10006"/>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sym typeface="Symbol" panose="05050102010706020507" pitchFamily="18" charset="2"/>
                        </a:rPr>
                        <a:t></a:t>
                      </a:r>
                      <a:endParaRPr lang="en-US" sz="1600" baseline="-25000" dirty="0"/>
                    </a:p>
                  </a:txBody>
                  <a:tcPr/>
                </a:tc>
                <a:tc>
                  <a:txBody>
                    <a:bodyPr/>
                    <a:lstStyle/>
                    <a:p>
                      <a:pPr algn="ctr"/>
                      <a:r>
                        <a:rPr lang="en-US" sz="1600" dirty="0"/>
                        <a:t>5</a:t>
                      </a:r>
                    </a:p>
                  </a:txBody>
                  <a:tcPr/>
                </a:tc>
                <a:tc>
                  <a:txBody>
                    <a:bodyPr/>
                    <a:lstStyle/>
                    <a:p>
                      <a:pPr algn="ctr"/>
                      <a:r>
                        <a:rPr lang="en-US" sz="1600" dirty="0"/>
                        <a:t>-</a:t>
                      </a:r>
                    </a:p>
                  </a:txBody>
                  <a:tcPr/>
                </a:tc>
                <a:extLst>
                  <a:ext uri="{0D108BD9-81ED-4DB2-BD59-A6C34878D82A}">
                    <a16:rowId xmlns:a16="http://schemas.microsoft.com/office/drawing/2014/main" val="10007"/>
                  </a:ext>
                </a:extLst>
              </a:tr>
            </a:tbl>
          </a:graphicData>
        </a:graphic>
      </p:graphicFrame>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95300" y="2856940"/>
            <a:ext cx="4419600" cy="2456740"/>
          </a:xfrm>
          <a:prstGeom prst="rect">
            <a:avLst/>
          </a:prstGeom>
        </p:spPr>
      </p:pic>
    </p:spTree>
    <p:extLst>
      <p:ext uri="{BB962C8B-B14F-4D97-AF65-F5344CB8AC3E}">
        <p14:creationId xmlns:p14="http://schemas.microsoft.com/office/powerpoint/2010/main" val="550728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900488" y="832341"/>
            <a:ext cx="4860451" cy="2369972"/>
          </a:xfrm>
          <a:prstGeom prst="rect">
            <a:avLst/>
          </a:prstGeom>
        </p:spPr>
      </p:pic>
      <p:sp>
        <p:nvSpPr>
          <p:cNvPr id="10" name="TextBox 9"/>
          <p:cNvSpPr txBox="1"/>
          <p:nvPr/>
        </p:nvSpPr>
        <p:spPr>
          <a:xfrm>
            <a:off x="144414" y="220227"/>
            <a:ext cx="7512148" cy="369332"/>
          </a:xfrm>
          <a:prstGeom prst="rect">
            <a:avLst/>
          </a:prstGeom>
          <a:noFill/>
        </p:spPr>
        <p:txBody>
          <a:bodyPr wrap="square" rtlCol="0">
            <a:spAutoFit/>
          </a:bodyPr>
          <a:lstStyle/>
          <a:p>
            <a:r>
              <a:rPr lang="en-US" dirty="0"/>
              <a:t>For t &lt; 0 the capacitor is fully charged. Hence at t = 0</a:t>
            </a:r>
            <a:r>
              <a:rPr lang="en-US" baseline="30000" dirty="0"/>
              <a:t>-</a:t>
            </a:r>
            <a:r>
              <a:rPr lang="en-US" dirty="0"/>
              <a:t> we have,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803" y="3814427"/>
            <a:ext cx="3409171" cy="732439"/>
          </a:xfrm>
          <a:prstGeom prst="rect">
            <a:avLst/>
          </a:prstGeom>
        </p:spPr>
      </p:pic>
      <p:sp>
        <p:nvSpPr>
          <p:cNvPr id="12" name="TextBox 11"/>
          <p:cNvSpPr txBox="1"/>
          <p:nvPr/>
        </p:nvSpPr>
        <p:spPr>
          <a:xfrm>
            <a:off x="648479" y="4699081"/>
            <a:ext cx="3137709" cy="369332"/>
          </a:xfrm>
          <a:prstGeom prst="rect">
            <a:avLst/>
          </a:prstGeom>
          <a:noFill/>
        </p:spPr>
        <p:txBody>
          <a:bodyPr wrap="square" rtlCol="0">
            <a:spAutoFit/>
          </a:bodyPr>
          <a:lstStyle/>
          <a:p>
            <a:r>
              <a:rPr lang="en-US" dirty="0"/>
              <a:t>Where,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803" y="5068413"/>
            <a:ext cx="675037" cy="304429"/>
          </a:xfrm>
          <a:prstGeom prst="rect">
            <a:avLst/>
          </a:prstGeom>
        </p:spPr>
      </p:pic>
      <p:sp>
        <p:nvSpPr>
          <p:cNvPr id="9" name="TextBox 8"/>
          <p:cNvSpPr txBox="1"/>
          <p:nvPr/>
        </p:nvSpPr>
        <p:spPr>
          <a:xfrm>
            <a:off x="648479" y="3359230"/>
            <a:ext cx="3137709" cy="369332"/>
          </a:xfrm>
          <a:prstGeom prst="rect">
            <a:avLst/>
          </a:prstGeom>
          <a:noFill/>
        </p:spPr>
        <p:txBody>
          <a:bodyPr wrap="square" rtlCol="0">
            <a:spAutoFit/>
          </a:bodyPr>
          <a:lstStyle/>
          <a:p>
            <a:r>
              <a:rPr lang="en-US" dirty="0"/>
              <a:t>Applying KVL around the loops,</a:t>
            </a:r>
          </a:p>
        </p:txBody>
      </p:sp>
      <p:sp>
        <p:nvSpPr>
          <p:cNvPr id="11" name="TextBox 10"/>
          <p:cNvSpPr txBox="1"/>
          <p:nvPr/>
        </p:nvSpPr>
        <p:spPr>
          <a:xfrm>
            <a:off x="648479" y="5532534"/>
            <a:ext cx="3137709" cy="369332"/>
          </a:xfrm>
          <a:prstGeom prst="rect">
            <a:avLst/>
          </a:prstGeom>
          <a:noFill/>
        </p:spPr>
        <p:txBody>
          <a:bodyPr wrap="square" rtlCol="0">
            <a:spAutoFit/>
          </a:bodyPr>
          <a:lstStyle/>
          <a:p>
            <a:r>
              <a:rPr lang="en-US" dirty="0"/>
              <a:t>Solving for i</a:t>
            </a:r>
            <a:r>
              <a:rPr lang="en-US" baseline="-25000" dirty="0"/>
              <a:t>2</a:t>
            </a:r>
            <a:r>
              <a:rPr lang="en-US" dirty="0"/>
              <a:t> yields,</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2316" y="5881435"/>
            <a:ext cx="1927744" cy="970519"/>
          </a:xfrm>
          <a:prstGeom prst="rect">
            <a:avLst/>
          </a:prstGeom>
        </p:spPr>
      </p:pic>
    </p:spTree>
    <p:extLst>
      <p:ext uri="{BB962C8B-B14F-4D97-AF65-F5344CB8AC3E}">
        <p14:creationId xmlns:p14="http://schemas.microsoft.com/office/powerpoint/2010/main" val="3020607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48479" y="3390032"/>
            <a:ext cx="3823510" cy="369332"/>
          </a:xfrm>
          <a:prstGeom prst="rect">
            <a:avLst/>
          </a:prstGeom>
          <a:noFill/>
        </p:spPr>
        <p:txBody>
          <a:bodyPr wrap="square" rtlCol="0">
            <a:spAutoFit/>
          </a:bodyPr>
          <a:lstStyle/>
          <a:p>
            <a:r>
              <a:rPr lang="en-US" dirty="0"/>
              <a:t>The initial capacitor voltage is given by,</a:t>
            </a:r>
          </a:p>
        </p:txBody>
      </p:sp>
      <p:sp>
        <p:nvSpPr>
          <p:cNvPr id="8" name="TextBox 7"/>
          <p:cNvSpPr txBox="1"/>
          <p:nvPr/>
        </p:nvSpPr>
        <p:spPr>
          <a:xfrm>
            <a:off x="648479" y="836235"/>
            <a:ext cx="3137709" cy="369332"/>
          </a:xfrm>
          <a:prstGeom prst="rect">
            <a:avLst/>
          </a:prstGeom>
          <a:noFill/>
        </p:spPr>
        <p:txBody>
          <a:bodyPr wrap="square" rtlCol="0">
            <a:spAutoFit/>
          </a:bodyPr>
          <a:lstStyle/>
          <a:p>
            <a:r>
              <a:rPr lang="en-US" dirty="0"/>
              <a:t>Solving for i</a:t>
            </a:r>
            <a:r>
              <a:rPr lang="en-US" baseline="-25000" dirty="0"/>
              <a:t>2</a:t>
            </a:r>
            <a:r>
              <a:rPr lang="en-US" dirty="0"/>
              <a:t> yields,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116" y="1327280"/>
            <a:ext cx="1927744" cy="97051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116" y="3928657"/>
            <a:ext cx="2508684" cy="1343448"/>
          </a:xfrm>
          <a:prstGeom prst="rect">
            <a:avLst/>
          </a:prstGeom>
        </p:spPr>
      </p:pic>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3900488" y="832341"/>
            <a:ext cx="4860451" cy="2369972"/>
          </a:xfrm>
          <a:prstGeom prst="rect">
            <a:avLst/>
          </a:prstGeom>
        </p:spPr>
      </p:pic>
      <p:sp>
        <p:nvSpPr>
          <p:cNvPr id="9" name="Oval 8"/>
          <p:cNvSpPr/>
          <p:nvPr/>
        </p:nvSpPr>
        <p:spPr>
          <a:xfrm>
            <a:off x="6662632" y="1901060"/>
            <a:ext cx="736325" cy="736325"/>
          </a:xfrm>
          <a:prstGeom prst="ellipse">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725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48479" y="1518369"/>
            <a:ext cx="3823510" cy="369332"/>
          </a:xfrm>
          <a:prstGeom prst="rect">
            <a:avLst/>
          </a:prstGeom>
          <a:noFill/>
        </p:spPr>
        <p:txBody>
          <a:bodyPr wrap="square" rtlCol="0">
            <a:spAutoFit/>
          </a:bodyPr>
          <a:lstStyle/>
          <a:p>
            <a:r>
              <a:rPr lang="en-US" dirty="0"/>
              <a:t>Applying KVL around the loop,</a:t>
            </a:r>
          </a:p>
        </p:txBody>
      </p:sp>
      <p:sp>
        <p:nvSpPr>
          <p:cNvPr id="8" name="TextBox 7"/>
          <p:cNvSpPr txBox="1"/>
          <p:nvPr/>
        </p:nvSpPr>
        <p:spPr>
          <a:xfrm>
            <a:off x="648479" y="836235"/>
            <a:ext cx="3609196" cy="369332"/>
          </a:xfrm>
          <a:prstGeom prst="rect">
            <a:avLst/>
          </a:prstGeom>
          <a:noFill/>
        </p:spPr>
        <p:txBody>
          <a:bodyPr wrap="square" rtlCol="0">
            <a:spAutoFit/>
          </a:bodyPr>
          <a:lstStyle/>
          <a:p>
            <a:r>
              <a:rPr lang="en-US" dirty="0"/>
              <a:t>After the switch is opened for t &gt; 0,</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6072192" y="969575"/>
            <a:ext cx="2611527" cy="218987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893" y="2006188"/>
            <a:ext cx="2984681" cy="388630"/>
          </a:xfrm>
          <a:prstGeom prst="rect">
            <a:avLst/>
          </a:prstGeom>
        </p:spPr>
      </p:pic>
      <p:sp>
        <p:nvSpPr>
          <p:cNvPr id="10" name="TextBox 9"/>
          <p:cNvSpPr txBox="1"/>
          <p:nvPr/>
        </p:nvSpPr>
        <p:spPr>
          <a:xfrm>
            <a:off x="648478" y="2585886"/>
            <a:ext cx="3823510" cy="369332"/>
          </a:xfrm>
          <a:prstGeom prst="rect">
            <a:avLst/>
          </a:prstGeom>
          <a:noFill/>
        </p:spPr>
        <p:txBody>
          <a:bodyPr wrap="square" rtlCol="0">
            <a:spAutoFit/>
          </a:bodyPr>
          <a:lstStyle/>
          <a:p>
            <a:r>
              <a:rPr lang="en-US" dirty="0"/>
              <a:t>Substituting i</a:t>
            </a:r>
            <a:r>
              <a:rPr lang="en-US" baseline="-25000" dirty="0"/>
              <a:t>x</a:t>
            </a:r>
            <a:r>
              <a:rPr lang="en-US" dirty="0"/>
              <a:t>, the equation becomes,</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4330" y="3367251"/>
            <a:ext cx="989507" cy="43821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893" y="3008550"/>
            <a:ext cx="3020492" cy="63667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5044" y="3645221"/>
            <a:ext cx="2411966" cy="671513"/>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044" y="4316734"/>
            <a:ext cx="2963341" cy="1400852"/>
          </a:xfrm>
          <a:prstGeom prst="rect">
            <a:avLst/>
          </a:prstGeom>
        </p:spPr>
      </p:pic>
    </p:spTree>
    <p:extLst>
      <p:ext uri="{BB962C8B-B14F-4D97-AF65-F5344CB8AC3E}">
        <p14:creationId xmlns:p14="http://schemas.microsoft.com/office/powerpoint/2010/main" val="3077152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8479" y="836235"/>
            <a:ext cx="3609196" cy="369332"/>
          </a:xfrm>
          <a:prstGeom prst="rect">
            <a:avLst/>
          </a:prstGeom>
          <a:noFill/>
        </p:spPr>
        <p:txBody>
          <a:bodyPr wrap="square" rtlCol="0">
            <a:spAutoFit/>
          </a:bodyPr>
          <a:lstStyle/>
          <a:p>
            <a:r>
              <a:rPr lang="en-US" dirty="0"/>
              <a:t>Solving for </a:t>
            </a:r>
            <a:r>
              <a:rPr lang="en-US" dirty="0" err="1"/>
              <a:t>v</a:t>
            </a:r>
            <a:r>
              <a:rPr lang="en-US" baseline="-25000" dirty="0" err="1"/>
              <a:t>x</a:t>
            </a:r>
            <a:r>
              <a:rPr lang="en-US" dirty="0"/>
              <a:t>(t),</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6072192" y="969575"/>
            <a:ext cx="2611527" cy="2189874"/>
          </a:xfrm>
          <a:prstGeom prst="rect">
            <a:avLst/>
          </a:prstGeom>
        </p:spPr>
      </p:pic>
      <p:sp>
        <p:nvSpPr>
          <p:cNvPr id="10" name="TextBox 9"/>
          <p:cNvSpPr txBox="1"/>
          <p:nvPr/>
        </p:nvSpPr>
        <p:spPr>
          <a:xfrm>
            <a:off x="648478" y="2974783"/>
            <a:ext cx="3823510" cy="369332"/>
          </a:xfrm>
          <a:prstGeom prst="rect">
            <a:avLst/>
          </a:prstGeom>
          <a:noFill/>
        </p:spPr>
        <p:txBody>
          <a:bodyPr wrap="square" rtlCol="0">
            <a:spAutoFit/>
          </a:bodyPr>
          <a:lstStyle/>
          <a:p>
            <a:r>
              <a:rPr lang="en-US" dirty="0"/>
              <a:t>Where,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893" y="1265490"/>
            <a:ext cx="3945502" cy="146342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893" y="3467015"/>
            <a:ext cx="1981895" cy="1747922"/>
          </a:xfrm>
          <a:prstGeom prst="rect">
            <a:avLst/>
          </a:prstGeom>
        </p:spPr>
      </p:pic>
    </p:spTree>
    <p:extLst>
      <p:ext uri="{BB962C8B-B14F-4D97-AF65-F5344CB8AC3E}">
        <p14:creationId xmlns:p14="http://schemas.microsoft.com/office/powerpoint/2010/main" val="1097380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8479" y="836235"/>
            <a:ext cx="4194984" cy="369332"/>
          </a:xfrm>
          <a:prstGeom prst="rect">
            <a:avLst/>
          </a:prstGeom>
          <a:noFill/>
        </p:spPr>
        <p:txBody>
          <a:bodyPr wrap="square" rtlCol="0">
            <a:spAutoFit/>
          </a:bodyPr>
          <a:lstStyle/>
          <a:p>
            <a:r>
              <a:rPr lang="en-US" dirty="0"/>
              <a:t>The current i</a:t>
            </a:r>
            <a:r>
              <a:rPr lang="en-US" baseline="-25000" dirty="0"/>
              <a:t>x</a:t>
            </a:r>
            <a:r>
              <a:rPr lang="en-US" dirty="0"/>
              <a:t>(t) is calculated as follows,</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6072192" y="969575"/>
            <a:ext cx="2611527" cy="218987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893" y="1329307"/>
            <a:ext cx="4651036" cy="1830142"/>
          </a:xfrm>
          <a:prstGeom prst="rect">
            <a:avLst/>
          </a:prstGeom>
        </p:spPr>
      </p:pic>
      <p:sp>
        <p:nvSpPr>
          <p:cNvPr id="9" name="Oval 8"/>
          <p:cNvSpPr/>
          <p:nvPr/>
        </p:nvSpPr>
        <p:spPr>
          <a:xfrm>
            <a:off x="6490458" y="2440670"/>
            <a:ext cx="457200" cy="457200"/>
          </a:xfrm>
          <a:prstGeom prst="ellipse">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233588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indent="-285750" defTabSz="914400" eaLnBrk="0" fontAlgn="base" hangingPunct="0">
              <a:spcBef>
                <a:spcPct val="0"/>
              </a:spcBef>
              <a:spcAft>
                <a:spcPct val="0"/>
              </a:spcAft>
              <a:buFont typeface="Arial" panose="020B0604020202020204" pitchFamily="34" charset="0"/>
              <a:buChar char="•"/>
            </a:pPr>
            <a:r>
              <a:rPr lang="en-US" sz="1800" dirty="0"/>
              <a:t>Assume the switch was closed for a long time.</a:t>
            </a:r>
          </a:p>
          <a:p>
            <a:pPr marL="285750" lvl="0" indent="-285750" defTabSz="914400" eaLnBrk="0" fontAlgn="base" hangingPunct="0">
              <a:spcBef>
                <a:spcPct val="0"/>
              </a:spcBef>
              <a:spcAft>
                <a:spcPct val="0"/>
              </a:spcAft>
              <a:buFont typeface="Arial" panose="020B0604020202020204" pitchFamily="34" charset="0"/>
              <a:buChar char="•"/>
            </a:pPr>
            <a:r>
              <a:rPr lang="en-US" sz="1800" dirty="0"/>
              <a:t>Switch that is opened at t=0 to remove the applied current source.</a:t>
            </a:r>
          </a:p>
          <a:p>
            <a:pPr marL="285750" lvl="0" indent="-285750" defTabSz="914400" eaLnBrk="0" fontAlgn="base" hangingPunct="0">
              <a:spcBef>
                <a:spcPct val="0"/>
              </a:spcBef>
              <a:spcAft>
                <a:spcPct val="0"/>
              </a:spcAft>
              <a:buFont typeface="Arial" panose="020B0604020202020204" pitchFamily="34" charset="0"/>
              <a:buChar char="•"/>
            </a:pPr>
            <a:r>
              <a:rPr lang="en-US" sz="1800" dirty="0"/>
              <a:t>Find the natural response after the switch has been opened.</a:t>
            </a:r>
          </a:p>
        </p:txBody>
      </p:sp>
      <p:sp>
        <p:nvSpPr>
          <p:cNvPr id="9" name="TextBox 72"/>
          <p:cNvSpPr txBox="1">
            <a:spLocks noChangeArrowheads="1"/>
          </p:cNvSpPr>
          <p:nvPr/>
        </p:nvSpPr>
        <p:spPr bwMode="auto">
          <a:xfrm>
            <a:off x="2764384" y="520065"/>
            <a:ext cx="34676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Natural Response of RC circuits</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070184" y="3080675"/>
            <a:ext cx="4642697" cy="2690812"/>
          </a:xfrm>
          <a:prstGeom prst="rect">
            <a:avLst/>
          </a:prstGeom>
        </p:spPr>
      </p:pic>
    </p:spTree>
    <p:extLst>
      <p:ext uri="{BB962C8B-B14F-4D97-AF65-F5344CB8AC3E}">
        <p14:creationId xmlns:p14="http://schemas.microsoft.com/office/powerpoint/2010/main" val="1679305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8479" y="836235"/>
            <a:ext cx="4194984" cy="369332"/>
          </a:xfrm>
          <a:prstGeom prst="rect">
            <a:avLst/>
          </a:prstGeom>
          <a:noFill/>
        </p:spPr>
        <p:txBody>
          <a:bodyPr wrap="square" rtlCol="0">
            <a:spAutoFit/>
          </a:bodyPr>
          <a:lstStyle/>
          <a:p>
            <a:r>
              <a:rPr lang="en-US" dirty="0"/>
              <a:t>The initial energy stored in the capacitor,</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6072192" y="969575"/>
            <a:ext cx="2611527" cy="2189874"/>
          </a:xfrm>
          <a:prstGeom prst="rect">
            <a:avLst/>
          </a:prstGeom>
        </p:spPr>
      </p:pic>
      <p:sp>
        <p:nvSpPr>
          <p:cNvPr id="10" name="TextBox 9"/>
          <p:cNvSpPr txBox="1"/>
          <p:nvPr/>
        </p:nvSpPr>
        <p:spPr>
          <a:xfrm>
            <a:off x="648478" y="3052945"/>
            <a:ext cx="4509309" cy="369332"/>
          </a:xfrm>
          <a:prstGeom prst="rect">
            <a:avLst/>
          </a:prstGeom>
          <a:noFill/>
        </p:spPr>
        <p:txBody>
          <a:bodyPr wrap="square" rtlCol="0">
            <a:spAutoFit/>
          </a:bodyPr>
          <a:lstStyle/>
          <a:p>
            <a:r>
              <a:rPr lang="en-US" dirty="0"/>
              <a:t>The total energy dissipated in R</a:t>
            </a:r>
            <a:r>
              <a:rPr lang="en-US" baseline="-25000" dirty="0"/>
              <a:t>3</a:t>
            </a:r>
            <a:r>
              <a:rPr lang="en-US" dirty="0"/>
              <a:t> is given by,</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893" y="1226966"/>
            <a:ext cx="2194070" cy="105256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893" y="3575680"/>
            <a:ext cx="6803811" cy="2428999"/>
          </a:xfrm>
          <a:prstGeom prst="rect">
            <a:avLst/>
          </a:prstGeom>
        </p:spPr>
      </p:pic>
      <p:sp>
        <p:nvSpPr>
          <p:cNvPr id="13" name="Rectangle 12"/>
          <p:cNvSpPr/>
          <p:nvPr/>
        </p:nvSpPr>
        <p:spPr>
          <a:xfrm>
            <a:off x="6936582" y="2581765"/>
            <a:ext cx="753486" cy="527606"/>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3055893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60" name="TextBox 66"/>
              <p:cNvSpPr txBox="1">
                <a:spLocks noChangeArrowheads="1"/>
              </p:cNvSpPr>
              <p:nvPr/>
            </p:nvSpPr>
            <p:spPr bwMode="auto">
              <a:xfrm>
                <a:off x="623889" y="1403349"/>
                <a:ext cx="7748586" cy="1200329"/>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In the circuit, a constant voltage source</a:t>
                </a:r>
                <a14:m>
                  <m:oMath xmlns:m="http://schemas.openxmlformats.org/officeDocument/2006/math">
                    <m:r>
                      <a:rPr lang="en-US" sz="1800" i="1">
                        <a:latin typeface="Cambria Math" panose="02040503050406030204" pitchFamily="18" charset="0"/>
                      </a:rPr>
                      <m:t> </m:t>
                    </m:r>
                  </m:oMath>
                </a14:m>
                <a:r>
                  <a:rPr lang="en-US" altLang="en-US" sz="1800" dirty="0"/>
                  <a:t>V</a:t>
                </a:r>
                <a:r>
                  <a:rPr lang="en-US" altLang="en-US" sz="1800" baseline="-25000" dirty="0"/>
                  <a:t>S</a:t>
                </a:r>
                <a:r>
                  <a:rPr lang="en-US" altLang="en-US" sz="1800" dirty="0"/>
                  <a:t> </a:t>
                </a:r>
                <a:r>
                  <a:rPr lang="en-US" sz="1800" dirty="0"/>
                  <a:t>is connected to the RC circuit at</a:t>
                </a:r>
                <a14:m>
                  <m:oMath xmlns:m="http://schemas.openxmlformats.org/officeDocument/2006/math">
                    <m:r>
                      <a:rPr lang="en-US" sz="1800" i="1">
                        <a:latin typeface="Cambria Math" panose="02040503050406030204" pitchFamily="18" charset="0"/>
                      </a:rPr>
                      <m:t> </m:t>
                    </m:r>
                  </m:oMath>
                </a14:m>
                <a:r>
                  <a:rPr lang="en-US" altLang="en-US" sz="1800" dirty="0"/>
                  <a:t>t = 0, </a:t>
                </a:r>
                <a:r>
                  <a:rPr lang="en-US" sz="1800" dirty="0"/>
                  <a:t>by closing the switch.</a:t>
                </a:r>
              </a:p>
              <a:p>
                <a:pPr marL="285750" lvl="0" indent="-285750" defTabSz="914400" eaLnBrk="0" fontAlgn="base" hangingPunct="0">
                  <a:spcBef>
                    <a:spcPct val="0"/>
                  </a:spcBef>
                  <a:spcAft>
                    <a:spcPct val="0"/>
                  </a:spcAft>
                  <a:buFont typeface="Arial" panose="020B0604020202020204" pitchFamily="34" charset="0"/>
                  <a:buChar char="•"/>
                </a:pPr>
                <a:r>
                  <a:rPr lang="en-US" sz="1800" dirty="0"/>
                  <a:t>Assume that the initial voltage on the capacitor at t = 0</a:t>
                </a:r>
                <a:r>
                  <a:rPr lang="en-US" sz="1800" baseline="30000" dirty="0"/>
                  <a:t>-</a:t>
                </a:r>
                <a:r>
                  <a:rPr lang="en-US" sz="1800" dirty="0"/>
                  <a:t> is denoted by </a:t>
                </a:r>
                <a:r>
                  <a:rPr lang="en-US" sz="1800" dirty="0" err="1"/>
                  <a:t>v</a:t>
                </a:r>
                <a:r>
                  <a:rPr lang="en-US" sz="1800" baseline="-25000" dirty="0" err="1"/>
                  <a:t>C</a:t>
                </a:r>
                <a:r>
                  <a:rPr lang="en-US" sz="1800" dirty="0"/>
                  <a:t>(0</a:t>
                </a:r>
                <a:r>
                  <a:rPr lang="en-US" sz="1800" baseline="30000" dirty="0"/>
                  <a:t>-</a:t>
                </a:r>
                <a:r>
                  <a:rPr lang="en-US" sz="1800" dirty="0"/>
                  <a:t>).</a:t>
                </a:r>
                <a:endParaRPr lang="en-US" altLang="en-US" sz="1800" dirty="0"/>
              </a:p>
            </p:txBody>
          </p:sp>
        </mc:Choice>
        <mc:Fallback xmlns="">
          <p:sp>
            <p:nvSpPr>
              <p:cNvPr id="19460" name="TextBox 66"/>
              <p:cNvSpPr txBox="1">
                <a:spLocks noRot="1" noChangeAspect="1" noMove="1" noResize="1" noEditPoints="1" noAdjustHandles="1" noChangeArrowheads="1" noChangeShapeType="1" noTextEdit="1"/>
              </p:cNvSpPr>
              <p:nvPr/>
            </p:nvSpPr>
            <p:spPr bwMode="auto">
              <a:xfrm>
                <a:off x="623889" y="1403349"/>
                <a:ext cx="7748586" cy="1200329"/>
              </a:xfrm>
              <a:prstGeom prst="rect">
                <a:avLst/>
              </a:prstGeom>
              <a:blipFill rotWithShape="0">
                <a:blip r:embed="rId3"/>
                <a:stretch>
                  <a:fillRect l="-472" t="-2538" b="-7107"/>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 name="TextBox 72"/>
          <p:cNvSpPr txBox="1">
            <a:spLocks noChangeArrowheads="1"/>
          </p:cNvSpPr>
          <p:nvPr/>
        </p:nvSpPr>
        <p:spPr bwMode="auto">
          <a:xfrm>
            <a:off x="2899036" y="520065"/>
            <a:ext cx="31983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u="sng" dirty="0">
                <a:solidFill>
                  <a:srgbClr val="0000FF"/>
                </a:solidFill>
              </a:rPr>
              <a:t>Step Response </a:t>
            </a:r>
            <a:r>
              <a:rPr lang="en-US" sz="1800" dirty="0">
                <a:solidFill>
                  <a:srgbClr val="FF0000"/>
                </a:solidFill>
              </a:rPr>
              <a:t>of RC circuits</a:t>
            </a:r>
          </a:p>
        </p:txBody>
      </p:sp>
      <p:grpSp>
        <p:nvGrpSpPr>
          <p:cNvPr id="6" name="Group 5"/>
          <p:cNvGrpSpPr/>
          <p:nvPr/>
        </p:nvGrpSpPr>
        <p:grpSpPr>
          <a:xfrm>
            <a:off x="3108477" y="3470535"/>
            <a:ext cx="4925993" cy="3130866"/>
            <a:chOff x="-236260" y="2008480"/>
            <a:chExt cx="6003929" cy="3130866"/>
          </a:xfrm>
        </p:grpSpPr>
        <p:grpSp>
          <p:nvGrpSpPr>
            <p:cNvPr id="7" name="Group 6"/>
            <p:cNvGrpSpPr/>
            <p:nvPr/>
          </p:nvGrpSpPr>
          <p:grpSpPr>
            <a:xfrm>
              <a:off x="1797945" y="2251127"/>
              <a:ext cx="3969724" cy="2888219"/>
              <a:chOff x="623889" y="3867320"/>
              <a:chExt cx="2969492" cy="1976951"/>
            </a:xfrm>
          </p:grpSpPr>
          <p:sp>
            <p:nvSpPr>
              <p:cNvPr id="10" name="Rectangle 9"/>
              <p:cNvSpPr/>
              <p:nvPr/>
            </p:nvSpPr>
            <p:spPr>
              <a:xfrm>
                <a:off x="1168931" y="3867320"/>
                <a:ext cx="2424450" cy="19769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R’s and C’s</a:t>
                </a:r>
              </a:p>
            </p:txBody>
          </p:sp>
          <p:cxnSp>
            <p:nvCxnSpPr>
              <p:cNvPr id="11" name="Straight Connector 10"/>
              <p:cNvCxnSpPr/>
              <p:nvPr/>
            </p:nvCxnSpPr>
            <p:spPr>
              <a:xfrm>
                <a:off x="623889" y="4228078"/>
                <a:ext cx="54504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23889" y="5635914"/>
                <a:ext cx="545042" cy="0"/>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8" name="Picture 7" descr="Screen Shot 2016-03-16 at 10.06.4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60" y="2008480"/>
              <a:ext cx="2456488" cy="3130866"/>
            </a:xfrm>
            <a:prstGeom prst="rect">
              <a:avLst/>
            </a:prstGeom>
          </p:spPr>
        </p:pic>
      </p:grpSp>
      <p:sp>
        <p:nvSpPr>
          <p:cNvPr id="2" name="Rectangle 1"/>
          <p:cNvSpPr/>
          <p:nvPr/>
        </p:nvSpPr>
        <p:spPr>
          <a:xfrm>
            <a:off x="623889" y="3210245"/>
            <a:ext cx="3136233" cy="369332"/>
          </a:xfrm>
          <a:prstGeom prst="rect">
            <a:avLst/>
          </a:prstGeom>
        </p:spPr>
        <p:txBody>
          <a:bodyPr wrap="none">
            <a:spAutoFit/>
          </a:bodyPr>
          <a:lstStyle/>
          <a:p>
            <a:r>
              <a:rPr lang="en-US" dirty="0"/>
              <a:t>After certain action (switching):</a:t>
            </a:r>
          </a:p>
        </p:txBody>
      </p:sp>
      <p:sp>
        <p:nvSpPr>
          <p:cNvPr id="3" name="Rectangle 2"/>
          <p:cNvSpPr/>
          <p:nvPr/>
        </p:nvSpPr>
        <p:spPr>
          <a:xfrm>
            <a:off x="966585" y="6112337"/>
            <a:ext cx="2403610" cy="369332"/>
          </a:xfrm>
          <a:prstGeom prst="rect">
            <a:avLst/>
          </a:prstGeom>
        </p:spPr>
        <p:txBody>
          <a:bodyPr wrap="none">
            <a:spAutoFit/>
          </a:bodyPr>
          <a:lstStyle/>
          <a:p>
            <a:r>
              <a:rPr lang="en-US" dirty="0"/>
              <a:t>Applied External source</a:t>
            </a:r>
          </a:p>
        </p:txBody>
      </p:sp>
    </p:spTree>
    <p:extLst>
      <p:ext uri="{BB962C8B-B14F-4D97-AF65-F5344CB8AC3E}">
        <p14:creationId xmlns:p14="http://schemas.microsoft.com/office/powerpoint/2010/main" val="2582438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After the switch is closed, applying KVL around the loop,</a:t>
            </a:r>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r>
              <a:rPr lang="en-US" sz="1800" dirty="0"/>
              <a:t>Since the voltage across the capacitor cannot change instantaneously,</a:t>
            </a:r>
            <a:endParaRPr lang="en-US" altLang="en-US" sz="1800" dirty="0"/>
          </a:p>
        </p:txBody>
      </p:sp>
      <p:sp>
        <p:nvSpPr>
          <p:cNvPr id="9" name="TextBox 72"/>
          <p:cNvSpPr txBox="1">
            <a:spLocks noChangeArrowheads="1"/>
          </p:cNvSpPr>
          <p:nvPr/>
        </p:nvSpPr>
        <p:spPr bwMode="auto">
          <a:xfrm>
            <a:off x="2899036" y="520065"/>
            <a:ext cx="31983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Step Response of RC circuits</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088606" y="3829049"/>
            <a:ext cx="4283869" cy="244792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2978" y="1770480"/>
            <a:ext cx="1646058" cy="64411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2978" y="2959557"/>
            <a:ext cx="2782341" cy="395306"/>
          </a:xfrm>
          <a:prstGeom prst="rect">
            <a:avLst/>
          </a:prstGeom>
        </p:spPr>
      </p:pic>
    </p:spTree>
    <p:extLst>
      <p:ext uri="{BB962C8B-B14F-4D97-AF65-F5344CB8AC3E}">
        <p14:creationId xmlns:p14="http://schemas.microsoft.com/office/powerpoint/2010/main" val="3534146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Same solution as in the natural RC response circuit, except for an additional constant term due to the presence of the DC external source,</a:t>
            </a:r>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defTabSz="914400" eaLnBrk="0" fontAlgn="base" hangingPunct="0">
              <a:spcBef>
                <a:spcPct val="0"/>
              </a:spcBef>
              <a:spcAft>
                <a:spcPct val="0"/>
              </a:spcAft>
            </a:pPr>
            <a:r>
              <a:rPr lang="en-US" sz="1800" dirty="0"/>
              <a:t>Where K</a:t>
            </a:r>
            <a:r>
              <a:rPr lang="en-US" sz="1800" baseline="-25000" dirty="0"/>
              <a:t>1</a:t>
            </a:r>
            <a:r>
              <a:rPr lang="en-US" sz="1800" dirty="0"/>
              <a:t>, K</a:t>
            </a:r>
            <a:r>
              <a:rPr lang="en-US" sz="1800" baseline="-25000" dirty="0"/>
              <a:t>2</a:t>
            </a:r>
            <a:r>
              <a:rPr lang="en-US" sz="1800" dirty="0"/>
              <a:t> and s are constants to be determined,</a:t>
            </a:r>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r>
              <a:rPr lang="en-US" sz="1800" dirty="0"/>
              <a:t>The characteristic equation becomes,</a:t>
            </a:r>
          </a:p>
          <a:p>
            <a:pPr lvl="0" defTabSz="914400" eaLnBrk="0" fontAlgn="base" hangingPunct="0">
              <a:spcBef>
                <a:spcPct val="0"/>
              </a:spcBef>
              <a:spcAft>
                <a:spcPct val="0"/>
              </a:spcAft>
            </a:pPr>
            <a:endParaRPr lang="en-US" altLang="en-US" sz="1800" dirty="0"/>
          </a:p>
        </p:txBody>
      </p:sp>
      <p:sp>
        <p:nvSpPr>
          <p:cNvPr id="9" name="TextBox 72"/>
          <p:cNvSpPr txBox="1">
            <a:spLocks noChangeArrowheads="1"/>
          </p:cNvSpPr>
          <p:nvPr/>
        </p:nvSpPr>
        <p:spPr bwMode="auto">
          <a:xfrm>
            <a:off x="2899036" y="520065"/>
            <a:ext cx="31983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Step Response of RC circuits</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088606" y="3829049"/>
            <a:ext cx="4283869" cy="24479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920" y="2085310"/>
            <a:ext cx="2155031" cy="39040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9703" y="4125792"/>
            <a:ext cx="3015017" cy="61915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9703" y="4744947"/>
            <a:ext cx="2978903" cy="629346"/>
          </a:xfrm>
          <a:prstGeom prst="rect">
            <a:avLst/>
          </a:prstGeom>
        </p:spPr>
      </p:pic>
    </p:spTree>
    <p:extLst>
      <p:ext uri="{BB962C8B-B14F-4D97-AF65-F5344CB8AC3E}">
        <p14:creationId xmlns:p14="http://schemas.microsoft.com/office/powerpoint/2010/main" val="1103666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60" name="TextBox 66"/>
              <p:cNvSpPr txBox="1">
                <a:spLocks noChangeArrowheads="1"/>
              </p:cNvSpPr>
              <p:nvPr/>
            </p:nvSpPr>
            <p:spPr bwMode="auto">
              <a:xfrm>
                <a:off x="623889" y="1403349"/>
                <a:ext cx="7748586" cy="2308324"/>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For equality, the coefficient of</a:t>
                </a:r>
                <a14:m>
                  <m:oMath xmlns:m="http://schemas.openxmlformats.org/officeDocument/2006/math">
                    <m:r>
                      <a:rPr lang="en-US" sz="1800" i="1">
                        <a:latin typeface="Cambria Math" panose="02040503050406030204" pitchFamily="18" charset="0"/>
                      </a:rPr>
                      <m:t> </m:t>
                    </m:r>
                  </m:oMath>
                </a14:m>
                <a:r>
                  <a:rPr lang="en-US" altLang="en-US" sz="1800" dirty="0" err="1"/>
                  <a:t>e</a:t>
                </a:r>
                <a:r>
                  <a:rPr lang="en-US" altLang="en-US" sz="1800" baseline="30000" dirty="0" err="1"/>
                  <a:t>st</a:t>
                </a:r>
                <a:r>
                  <a:rPr lang="en-US" altLang="en-US" sz="1800" dirty="0"/>
                  <a:t> must be zero,</a:t>
                </a:r>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r>
                  <a:rPr lang="en-US" altLang="en-US" sz="1800" dirty="0"/>
                  <a:t>Also,</a:t>
                </a:r>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r>
                  <a:rPr lang="en-US" sz="1800" dirty="0"/>
                  <a:t>Substituting these values yields,</a:t>
                </a:r>
                <a:endParaRPr lang="en-US" altLang="en-US" sz="1800" dirty="0"/>
              </a:p>
            </p:txBody>
          </p:sp>
        </mc:Choice>
        <mc:Fallback xmlns="">
          <p:sp>
            <p:nvSpPr>
              <p:cNvPr id="19460" name="TextBox 66"/>
              <p:cNvSpPr txBox="1">
                <a:spLocks noRot="1" noChangeAspect="1" noMove="1" noResize="1" noEditPoints="1" noAdjustHandles="1" noChangeArrowheads="1" noChangeShapeType="1" noTextEdit="1"/>
              </p:cNvSpPr>
              <p:nvPr/>
            </p:nvSpPr>
            <p:spPr bwMode="auto">
              <a:xfrm>
                <a:off x="623889" y="1403349"/>
                <a:ext cx="7748586" cy="2308324"/>
              </a:xfrm>
              <a:prstGeom prst="rect">
                <a:avLst/>
              </a:prstGeom>
              <a:blipFill rotWithShape="0">
                <a:blip r:embed="rId3"/>
                <a:stretch>
                  <a:fillRect l="-472" t="-1319" b="-3166"/>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 name="TextBox 72"/>
          <p:cNvSpPr txBox="1">
            <a:spLocks noChangeArrowheads="1"/>
          </p:cNvSpPr>
          <p:nvPr/>
        </p:nvSpPr>
        <p:spPr bwMode="auto">
          <a:xfrm>
            <a:off x="2899036" y="520065"/>
            <a:ext cx="31983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Step Response of RC circuits</a:t>
            </a: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4088606" y="3829049"/>
            <a:ext cx="4283869" cy="244792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1051" y="1772681"/>
            <a:ext cx="1168087" cy="68805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1051" y="2909667"/>
            <a:ext cx="987176" cy="36196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1051" y="3735039"/>
            <a:ext cx="2436571" cy="490585"/>
          </a:xfrm>
          <a:prstGeom prst="rect">
            <a:avLst/>
          </a:prstGeom>
        </p:spPr>
      </p:pic>
    </p:spTree>
    <p:extLst>
      <p:ext uri="{BB962C8B-B14F-4D97-AF65-F5344CB8AC3E}">
        <p14:creationId xmlns:p14="http://schemas.microsoft.com/office/powerpoint/2010/main" val="2678147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313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Using the initial voltage condition across the capacitor,</a:t>
            </a:r>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r>
              <a:rPr lang="en-US" sz="1800" dirty="0"/>
              <a:t>Which yields,</a:t>
            </a:r>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r>
              <a:rPr lang="en-US" sz="1800" dirty="0"/>
              <a:t>Substituting, the final solution is,</a:t>
            </a:r>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lvl="0" defTabSz="914400" eaLnBrk="0" fontAlgn="base" hangingPunct="0">
              <a:spcBef>
                <a:spcPct val="0"/>
              </a:spcBef>
              <a:spcAft>
                <a:spcPct val="0"/>
              </a:spcAft>
            </a:pPr>
            <a:r>
              <a:rPr lang="en-US" altLang="en-US" sz="1800" dirty="0"/>
              <a:t>Where,</a:t>
            </a:r>
          </a:p>
        </p:txBody>
      </p:sp>
      <p:sp>
        <p:nvSpPr>
          <p:cNvPr id="9" name="TextBox 72"/>
          <p:cNvSpPr txBox="1">
            <a:spLocks noChangeArrowheads="1"/>
          </p:cNvSpPr>
          <p:nvPr/>
        </p:nvSpPr>
        <p:spPr bwMode="auto">
          <a:xfrm>
            <a:off x="2899036" y="520065"/>
            <a:ext cx="31983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Step Response of RC circuits</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088606" y="3829049"/>
            <a:ext cx="4283869" cy="24479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217" y="1771650"/>
            <a:ext cx="4380999" cy="44769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217" y="2587644"/>
            <a:ext cx="2150353" cy="40006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5217" y="3444909"/>
            <a:ext cx="3385620" cy="45245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5217" y="4547794"/>
            <a:ext cx="904953" cy="317528"/>
          </a:xfrm>
          <a:prstGeom prst="rect">
            <a:avLst/>
          </a:prstGeom>
        </p:spPr>
      </p:pic>
    </p:spTree>
    <p:extLst>
      <p:ext uri="{BB962C8B-B14F-4D97-AF65-F5344CB8AC3E}">
        <p14:creationId xmlns:p14="http://schemas.microsoft.com/office/powerpoint/2010/main" val="968034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60" name="TextBox 66"/>
              <p:cNvSpPr txBox="1">
                <a:spLocks noChangeArrowheads="1"/>
              </p:cNvSpPr>
              <p:nvPr/>
            </p:nvSpPr>
            <p:spPr bwMode="auto">
              <a:xfrm>
                <a:off x="623889" y="1403349"/>
                <a:ext cx="7748586" cy="1200329"/>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As in the natural response, the second term on the right is called the transient response, which eventually decays to zero as</a:t>
                </a:r>
                <a14:m>
                  <m:oMath xmlns:m="http://schemas.openxmlformats.org/officeDocument/2006/math">
                    <m:r>
                      <a:rPr lang="en-US" sz="1800" i="1">
                        <a:latin typeface="Cambria Math" panose="02040503050406030204" pitchFamily="18" charset="0"/>
                      </a:rPr>
                      <m:t> </m:t>
                    </m:r>
                  </m:oMath>
                </a14:m>
                <a:r>
                  <a:rPr lang="en-US" sz="1800" dirty="0"/>
                  <a:t>t </a:t>
                </a:r>
                <a:r>
                  <a:rPr lang="en-US" sz="1800" dirty="0">
                    <a:sym typeface="Symbol" panose="05050102010706020507" pitchFamily="18" charset="2"/>
                  </a:rPr>
                  <a:t> </a:t>
                </a:r>
                <a:r>
                  <a:rPr lang="en-US" sz="1800" dirty="0">
                    <a:latin typeface="Mathcad UniMath" panose="02000503020000020003" pitchFamily="50" charset="0"/>
                    <a:sym typeface="Symbol" panose="05050102010706020507" pitchFamily="18" charset="2"/>
                  </a:rPr>
                  <a:t>∞</a:t>
                </a:r>
                <a:r>
                  <a:rPr lang="en-US" sz="1800" dirty="0">
                    <a:sym typeface="Symbol" panose="05050102010706020507" pitchFamily="18" charset="2"/>
                  </a:rPr>
                  <a:t>.</a:t>
                </a:r>
              </a:p>
              <a:p>
                <a:pPr marL="285750" lvl="0" indent="-285750" defTabSz="914400" eaLnBrk="0" fontAlgn="base" hangingPunct="0">
                  <a:spcBef>
                    <a:spcPct val="0"/>
                  </a:spcBef>
                  <a:spcAft>
                    <a:spcPct val="0"/>
                  </a:spcAft>
                  <a:buFont typeface="Arial" panose="020B0604020202020204" pitchFamily="34" charset="0"/>
                  <a:buChar char="•"/>
                </a:pPr>
                <a:r>
                  <a:rPr lang="en-US" sz="1800" dirty="0"/>
                  <a:t>The first term on the right is the steady state response or forced response, which remains after the transient has decayed.</a:t>
                </a:r>
              </a:p>
            </p:txBody>
          </p:sp>
        </mc:Choice>
        <mc:Fallback xmlns="">
          <p:sp>
            <p:nvSpPr>
              <p:cNvPr id="19460" name="TextBox 66"/>
              <p:cNvSpPr txBox="1">
                <a:spLocks noRot="1" noChangeAspect="1" noMove="1" noResize="1" noEditPoints="1" noAdjustHandles="1" noChangeArrowheads="1" noChangeShapeType="1" noTextEdit="1"/>
              </p:cNvSpPr>
              <p:nvPr/>
            </p:nvSpPr>
            <p:spPr bwMode="auto">
              <a:xfrm>
                <a:off x="623889" y="1403349"/>
                <a:ext cx="7748586" cy="1200329"/>
              </a:xfrm>
              <a:prstGeom prst="rect">
                <a:avLst/>
              </a:prstGeom>
              <a:blipFill rotWithShape="0">
                <a:blip r:embed="rId3"/>
                <a:stretch>
                  <a:fillRect l="-472" t="-2538" b="-7107"/>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 name="TextBox 72"/>
          <p:cNvSpPr txBox="1">
            <a:spLocks noChangeArrowheads="1"/>
          </p:cNvSpPr>
          <p:nvPr/>
        </p:nvSpPr>
        <p:spPr bwMode="auto">
          <a:xfrm>
            <a:off x="2899036" y="520065"/>
            <a:ext cx="31983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Step Response of RC circuits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226" y="2755665"/>
            <a:ext cx="3385620" cy="452457"/>
          </a:xfrm>
          <a:prstGeom prst="rect">
            <a:avLst/>
          </a:prstGeom>
        </p:spPr>
      </p:pic>
      <p:pic>
        <p:nvPicPr>
          <p:cNvPr id="14" name="Picture 13"/>
          <p:cNvPicPr/>
          <p:nvPr/>
        </p:nvPicPr>
        <p:blipFill>
          <a:blip r:embed="rId5">
            <a:extLst>
              <a:ext uri="{28A0092B-C50C-407E-A947-70E740481C1C}">
                <a14:useLocalDpi xmlns:a14="http://schemas.microsoft.com/office/drawing/2010/main" val="0"/>
              </a:ext>
            </a:extLst>
          </a:blip>
          <a:stretch>
            <a:fillRect/>
          </a:stretch>
        </p:blipFill>
        <p:spPr>
          <a:xfrm>
            <a:off x="4005262" y="3208122"/>
            <a:ext cx="4367213" cy="3068852"/>
          </a:xfrm>
          <a:prstGeom prst="rect">
            <a:avLst/>
          </a:prstGeom>
        </p:spPr>
      </p:pic>
    </p:spTree>
    <p:extLst>
      <p:ext uri="{BB962C8B-B14F-4D97-AF65-F5344CB8AC3E}">
        <p14:creationId xmlns:p14="http://schemas.microsoft.com/office/powerpoint/2010/main" val="4085454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The current through the capacitor is obtained as,</a:t>
            </a:r>
          </a:p>
        </p:txBody>
      </p:sp>
      <p:sp>
        <p:nvSpPr>
          <p:cNvPr id="9" name="TextBox 72"/>
          <p:cNvSpPr txBox="1">
            <a:spLocks noChangeArrowheads="1"/>
          </p:cNvSpPr>
          <p:nvPr/>
        </p:nvSpPr>
        <p:spPr bwMode="auto">
          <a:xfrm>
            <a:off x="2899036" y="520065"/>
            <a:ext cx="31983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Step Response of RC circuits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208" y="1900238"/>
            <a:ext cx="3806095" cy="1624099"/>
          </a:xfrm>
          <a:prstGeom prst="rect">
            <a:avLst/>
          </a:prstGeom>
        </p:spPr>
      </p:pic>
    </p:spTree>
    <p:extLst>
      <p:ext uri="{BB962C8B-B14F-4D97-AF65-F5344CB8AC3E}">
        <p14:creationId xmlns:p14="http://schemas.microsoft.com/office/powerpoint/2010/main" val="799548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In general, we can write the following solution for any RC circuit,</a:t>
            </a:r>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defTabSz="914400" eaLnBrk="0" fontAlgn="base" hangingPunct="0">
              <a:spcBef>
                <a:spcPct val="0"/>
              </a:spcBef>
              <a:spcAft>
                <a:spcPct val="0"/>
              </a:spcAft>
            </a:pPr>
            <a:r>
              <a:rPr lang="en-US" sz="1800" dirty="0"/>
              <a:t>Where v(</a:t>
            </a:r>
            <a:r>
              <a:rPr lang="en-US" sz="1800" dirty="0">
                <a:latin typeface="Mathcad UniMath" panose="02000503020000020003" pitchFamily="50" charset="0"/>
              </a:rPr>
              <a:t>∞</a:t>
            </a:r>
            <a:r>
              <a:rPr lang="en-US" sz="1800" dirty="0"/>
              <a:t>) and v(0) are the final and initial voltage on the capacitor, respectively, at t = </a:t>
            </a:r>
            <a:r>
              <a:rPr lang="en-US" sz="1800" dirty="0">
                <a:latin typeface="Mathcad UniMath" panose="02000503020000020003" pitchFamily="50" charset="0"/>
              </a:rPr>
              <a:t>∞ </a:t>
            </a:r>
            <a:r>
              <a:rPr lang="en-US" sz="1800" dirty="0"/>
              <a:t>and t = 0,</a:t>
            </a:r>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r>
              <a:rPr lang="en-US" sz="1800" dirty="0"/>
              <a:t>We notice that the capacitor current just before the switch was closed, is zero.</a:t>
            </a:r>
          </a:p>
          <a:p>
            <a:pPr marL="285750" indent="-285750" defTabSz="914400" eaLnBrk="0" fontAlgn="base" hangingPunct="0">
              <a:spcBef>
                <a:spcPct val="0"/>
              </a:spcBef>
              <a:spcAft>
                <a:spcPct val="0"/>
              </a:spcAft>
              <a:buFont typeface="Arial" panose="020B0604020202020204" pitchFamily="34" charset="0"/>
              <a:buChar char="•"/>
            </a:pPr>
            <a:r>
              <a:rPr lang="en-US" sz="1800" dirty="0"/>
              <a:t>The capacitor current just after the switch was closed is given by,</a:t>
            </a:r>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endParaRPr lang="en-US" sz="1800" dirty="0"/>
          </a:p>
        </p:txBody>
      </p:sp>
      <p:sp>
        <p:nvSpPr>
          <p:cNvPr id="9" name="TextBox 72"/>
          <p:cNvSpPr txBox="1">
            <a:spLocks noChangeArrowheads="1"/>
          </p:cNvSpPr>
          <p:nvPr/>
        </p:nvSpPr>
        <p:spPr bwMode="auto">
          <a:xfrm>
            <a:off x="2899036" y="520065"/>
            <a:ext cx="31983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Step Response of RC circuits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509" y="1764472"/>
            <a:ext cx="3660729" cy="4780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509" y="4550553"/>
            <a:ext cx="1900653" cy="585818"/>
          </a:xfrm>
          <a:prstGeom prst="rect">
            <a:avLst/>
          </a:prstGeom>
        </p:spPr>
      </p:pic>
    </p:spTree>
    <p:extLst>
      <p:ext uri="{BB962C8B-B14F-4D97-AF65-F5344CB8AC3E}">
        <p14:creationId xmlns:p14="http://schemas.microsoft.com/office/powerpoint/2010/main" val="1062716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We notice that the capacitor current just before the switch was closed, is zero.</a:t>
            </a:r>
          </a:p>
          <a:p>
            <a:pPr marL="285750" indent="-285750" defTabSz="914400" eaLnBrk="0" fontAlgn="base" hangingPunct="0">
              <a:spcBef>
                <a:spcPct val="0"/>
              </a:spcBef>
              <a:spcAft>
                <a:spcPct val="0"/>
              </a:spcAft>
              <a:buFont typeface="Arial" panose="020B0604020202020204" pitchFamily="34" charset="0"/>
              <a:buChar char="•"/>
            </a:pPr>
            <a:r>
              <a:rPr lang="en-US" sz="1800" dirty="0"/>
              <a:t>The capacitor current just after the switch was closed is given by,</a:t>
            </a:r>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endParaRPr lang="en-US" sz="1800" dirty="0"/>
          </a:p>
        </p:txBody>
      </p:sp>
      <p:sp>
        <p:nvSpPr>
          <p:cNvPr id="9" name="TextBox 72"/>
          <p:cNvSpPr txBox="1">
            <a:spLocks noChangeArrowheads="1"/>
          </p:cNvSpPr>
          <p:nvPr/>
        </p:nvSpPr>
        <p:spPr bwMode="auto">
          <a:xfrm>
            <a:off x="2899036" y="520065"/>
            <a:ext cx="31983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Step Response of RC circuits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509" y="2436003"/>
            <a:ext cx="1900653" cy="585818"/>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1794504" y="3343275"/>
            <a:ext cx="5407355" cy="3143251"/>
          </a:xfrm>
          <a:prstGeom prst="rect">
            <a:avLst/>
          </a:prstGeom>
        </p:spPr>
      </p:pic>
    </p:spTree>
    <p:extLst>
      <p:ext uri="{BB962C8B-B14F-4D97-AF65-F5344CB8AC3E}">
        <p14:creationId xmlns:p14="http://schemas.microsoft.com/office/powerpoint/2010/main" val="170949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indent="-285750" defTabSz="914400" eaLnBrk="0" fontAlgn="base" hangingPunct="0">
              <a:spcBef>
                <a:spcPct val="0"/>
              </a:spcBef>
              <a:spcAft>
                <a:spcPct val="0"/>
              </a:spcAft>
              <a:buFont typeface="Arial" panose="020B0604020202020204" pitchFamily="34" charset="0"/>
              <a:buChar char="•"/>
            </a:pPr>
            <a:r>
              <a:rPr lang="en-US" sz="1800" dirty="0"/>
              <a:t>Assume the switch was closed for a long time.</a:t>
            </a:r>
          </a:p>
          <a:p>
            <a:pPr marL="285750" lvl="0" indent="-285750" defTabSz="914400" eaLnBrk="0" fontAlgn="base" hangingPunct="0">
              <a:spcBef>
                <a:spcPct val="0"/>
              </a:spcBef>
              <a:spcAft>
                <a:spcPct val="0"/>
              </a:spcAft>
              <a:buFont typeface="Arial" panose="020B0604020202020204" pitchFamily="34" charset="0"/>
              <a:buChar char="•"/>
            </a:pPr>
            <a:r>
              <a:rPr lang="en-US" sz="1800" dirty="0"/>
              <a:t>Switch that is opened at t=0 to remove the applied current source.</a:t>
            </a:r>
          </a:p>
          <a:p>
            <a:pPr marL="285750" lvl="0" indent="-285750" defTabSz="914400" eaLnBrk="0" fontAlgn="base" hangingPunct="0">
              <a:spcBef>
                <a:spcPct val="0"/>
              </a:spcBef>
              <a:spcAft>
                <a:spcPct val="0"/>
              </a:spcAft>
              <a:buFont typeface="Arial" panose="020B0604020202020204" pitchFamily="34" charset="0"/>
              <a:buChar char="•"/>
            </a:pPr>
            <a:r>
              <a:rPr lang="en-US" sz="1800" dirty="0"/>
              <a:t>Find the </a:t>
            </a:r>
            <a:r>
              <a:rPr lang="en-US" sz="1800" dirty="0">
                <a:solidFill>
                  <a:srgbClr val="FF0000"/>
                </a:solidFill>
              </a:rPr>
              <a:t>natural response (voltage </a:t>
            </a:r>
            <a:r>
              <a:rPr lang="en-US" i="1" dirty="0" err="1">
                <a:solidFill>
                  <a:srgbClr val="FF0000"/>
                </a:solidFill>
              </a:rPr>
              <a:t>v</a:t>
            </a:r>
            <a:r>
              <a:rPr lang="en-US" baseline="-25000" dirty="0" err="1">
                <a:solidFill>
                  <a:srgbClr val="FF0000"/>
                </a:solidFill>
              </a:rPr>
              <a:t>c</a:t>
            </a:r>
            <a:r>
              <a:rPr lang="en-US" sz="1800" dirty="0">
                <a:solidFill>
                  <a:srgbClr val="FF0000"/>
                </a:solidFill>
              </a:rPr>
              <a:t>) </a:t>
            </a:r>
            <a:r>
              <a:rPr lang="en-US" sz="1800" dirty="0"/>
              <a:t>after the switch has been opened.</a:t>
            </a:r>
          </a:p>
        </p:txBody>
      </p:sp>
      <p:sp>
        <p:nvSpPr>
          <p:cNvPr id="9" name="TextBox 72"/>
          <p:cNvSpPr txBox="1">
            <a:spLocks noChangeArrowheads="1"/>
          </p:cNvSpPr>
          <p:nvPr/>
        </p:nvSpPr>
        <p:spPr bwMode="auto">
          <a:xfrm>
            <a:off x="2764384" y="520065"/>
            <a:ext cx="34676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Natural Response of RC circuits</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0" y="2759588"/>
            <a:ext cx="3976509" cy="2406459"/>
          </a:xfrm>
          <a:prstGeom prst="rect">
            <a:avLst/>
          </a:prstGeom>
        </p:spPr>
      </p:pic>
      <p:pic>
        <p:nvPicPr>
          <p:cNvPr id="2" name="Picture 1" descr="Screen Shot 2016-03-15 at 9.08.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9470" y="3131375"/>
            <a:ext cx="4776171" cy="2263406"/>
          </a:xfrm>
          <a:prstGeom prst="rect">
            <a:avLst/>
          </a:prstGeom>
        </p:spPr>
      </p:pic>
      <p:cxnSp>
        <p:nvCxnSpPr>
          <p:cNvPr id="4" name="Straight Arrow Connector 3"/>
          <p:cNvCxnSpPr/>
          <p:nvPr/>
        </p:nvCxnSpPr>
        <p:spPr>
          <a:xfrm>
            <a:off x="3694400" y="4559975"/>
            <a:ext cx="750425" cy="2886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232000" y="2900490"/>
            <a:ext cx="598316" cy="369332"/>
          </a:xfrm>
          <a:prstGeom prst="rect">
            <a:avLst/>
          </a:prstGeom>
          <a:noFill/>
        </p:spPr>
        <p:txBody>
          <a:bodyPr wrap="none" rtlCol="0">
            <a:spAutoFit/>
          </a:bodyPr>
          <a:lstStyle/>
          <a:p>
            <a:r>
              <a:rPr lang="en-US" dirty="0"/>
              <a:t>t &gt; 0</a:t>
            </a:r>
          </a:p>
        </p:txBody>
      </p:sp>
      <p:cxnSp>
        <p:nvCxnSpPr>
          <p:cNvPr id="8" name="Straight Arrow Connector 7"/>
          <p:cNvCxnSpPr/>
          <p:nvPr/>
        </p:nvCxnSpPr>
        <p:spPr>
          <a:xfrm flipV="1">
            <a:off x="7460956" y="5741108"/>
            <a:ext cx="259762" cy="692655"/>
          </a:xfrm>
          <a:prstGeom prst="straightConnector1">
            <a:avLst/>
          </a:prstGeom>
          <a:ln w="57150" cmpd="sng">
            <a:tailEnd type="arrow"/>
          </a:ln>
        </p:spPr>
        <p:style>
          <a:lnRef idx="2">
            <a:schemeClr val="accent2"/>
          </a:lnRef>
          <a:fillRef idx="0">
            <a:schemeClr val="accent2"/>
          </a:fillRef>
          <a:effectRef idx="1">
            <a:schemeClr val="accent2"/>
          </a:effectRef>
          <a:fontRef idx="minor">
            <a:schemeClr val="tx1"/>
          </a:fontRef>
        </p:style>
      </p:cxnSp>
      <p:sp>
        <p:nvSpPr>
          <p:cNvPr id="11" name="Right Brace 10"/>
          <p:cNvSpPr/>
          <p:nvPr/>
        </p:nvSpPr>
        <p:spPr>
          <a:xfrm rot="5400000">
            <a:off x="7484870" y="4853505"/>
            <a:ext cx="575061" cy="120014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TextBox 11"/>
          <p:cNvSpPr txBox="1"/>
          <p:nvPr/>
        </p:nvSpPr>
        <p:spPr>
          <a:xfrm>
            <a:off x="5688587" y="6431612"/>
            <a:ext cx="2967479" cy="369332"/>
          </a:xfrm>
          <a:prstGeom prst="rect">
            <a:avLst/>
          </a:prstGeom>
          <a:noFill/>
        </p:spPr>
        <p:txBody>
          <a:bodyPr wrap="none" rtlCol="0">
            <a:spAutoFit/>
          </a:bodyPr>
          <a:lstStyle/>
          <a:p>
            <a:r>
              <a:rPr lang="en-US" dirty="0"/>
              <a:t>No voltage or current sources</a:t>
            </a:r>
          </a:p>
        </p:txBody>
      </p:sp>
    </p:spTree>
    <p:extLst>
      <p:ext uri="{BB962C8B-B14F-4D97-AF65-F5344CB8AC3E}">
        <p14:creationId xmlns:p14="http://schemas.microsoft.com/office/powerpoint/2010/main" val="3866536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a:solidFill>
                  <a:srgbClr val="0000FF"/>
                </a:solidFill>
              </a:rPr>
              <a:t>In the circuit, at t = 0 the switch is closed. It is desired to derive an expression for the voltage </a:t>
            </a:r>
            <a:r>
              <a:rPr lang="en-US" dirty="0" err="1">
                <a:solidFill>
                  <a:srgbClr val="0000FF"/>
                </a:solidFill>
              </a:rPr>
              <a:t>v</a:t>
            </a:r>
            <a:r>
              <a:rPr lang="en-US" baseline="-25000" dirty="0" err="1">
                <a:solidFill>
                  <a:srgbClr val="0000FF"/>
                </a:solidFill>
              </a:rPr>
              <a:t>C</a:t>
            </a:r>
            <a:r>
              <a:rPr lang="en-US" dirty="0">
                <a:solidFill>
                  <a:srgbClr val="0000FF"/>
                </a:solidFill>
              </a:rPr>
              <a:t>(t) for t &gt; 0.</a:t>
            </a:r>
          </a:p>
        </p:txBody>
      </p:sp>
      <p:graphicFrame>
        <p:nvGraphicFramePr>
          <p:cNvPr id="120" name="Table 119"/>
          <p:cNvGraphicFramePr>
            <a:graphicFrameLocks noGrp="1"/>
          </p:cNvGraphicFramePr>
          <p:nvPr>
            <p:extLst>
              <p:ext uri="{D42A27DB-BD31-4B8C-83A1-F6EECF244321}">
                <p14:modId xmlns:p14="http://schemas.microsoft.com/office/powerpoint/2010/main" val="2518153561"/>
              </p:ext>
            </p:extLst>
          </p:nvPr>
        </p:nvGraphicFramePr>
        <p:xfrm>
          <a:off x="2888552" y="4174907"/>
          <a:ext cx="3404991" cy="2346960"/>
        </p:xfrm>
        <a:graphic>
          <a:graphicData uri="http://schemas.openxmlformats.org/drawingml/2006/table">
            <a:tbl>
              <a:tblPr firstRow="1" bandRow="1">
                <a:tableStyleId>{5940675A-B579-460E-94D1-54222C63F5DA}</a:tableStyleId>
              </a:tblPr>
              <a:tblGrid>
                <a:gridCol w="1134997">
                  <a:extLst>
                    <a:ext uri="{9D8B030D-6E8A-4147-A177-3AD203B41FA5}">
                      <a16:colId xmlns:a16="http://schemas.microsoft.com/office/drawing/2014/main" val="20000"/>
                    </a:ext>
                  </a:extLst>
                </a:gridCol>
                <a:gridCol w="1134997">
                  <a:extLst>
                    <a:ext uri="{9D8B030D-6E8A-4147-A177-3AD203B41FA5}">
                      <a16:colId xmlns:a16="http://schemas.microsoft.com/office/drawing/2014/main" val="20001"/>
                    </a:ext>
                  </a:extLst>
                </a:gridCol>
                <a:gridCol w="1134997">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Default</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a:t>V</a:t>
                      </a:r>
                      <a:r>
                        <a:rPr lang="en-US" sz="1600" baseline="-25000" dirty="0"/>
                        <a:t>o</a:t>
                      </a:r>
                    </a:p>
                  </a:txBody>
                  <a:tcPr/>
                </a:tc>
                <a:tc>
                  <a:txBody>
                    <a:bodyPr/>
                    <a:lstStyle/>
                    <a:p>
                      <a:pPr algn="ctr"/>
                      <a:r>
                        <a:rPr lang="en-US" sz="1600" dirty="0"/>
                        <a:t>8.6</a:t>
                      </a:r>
                    </a:p>
                  </a:txBody>
                  <a:tcPr/>
                </a:tc>
                <a:tc>
                  <a:txBody>
                    <a:bodyPr/>
                    <a:lstStyle/>
                    <a:p>
                      <a:pPr algn="ctr"/>
                      <a:r>
                        <a:rPr lang="en-US" sz="1600" dirty="0"/>
                        <a:t>V</a:t>
                      </a:r>
                    </a:p>
                  </a:txBody>
                  <a:tcPr/>
                </a:tc>
                <a:extLst>
                  <a:ext uri="{0D108BD9-81ED-4DB2-BD59-A6C34878D82A}">
                    <a16:rowId xmlns:a16="http://schemas.microsoft.com/office/drawing/2014/main" val="10001"/>
                  </a:ext>
                </a:extLst>
              </a:tr>
              <a:tr h="304393">
                <a:tc>
                  <a:txBody>
                    <a:bodyPr/>
                    <a:lstStyle/>
                    <a:p>
                      <a:pPr algn="ctr"/>
                      <a:r>
                        <a:rPr lang="en-US" sz="1600" baseline="0" dirty="0"/>
                        <a:t>I</a:t>
                      </a:r>
                      <a:r>
                        <a:rPr lang="en-US" sz="1600" baseline="-25000" dirty="0"/>
                        <a:t>o</a:t>
                      </a:r>
                    </a:p>
                  </a:txBody>
                  <a:tcPr/>
                </a:tc>
                <a:tc>
                  <a:txBody>
                    <a:bodyPr/>
                    <a:lstStyle/>
                    <a:p>
                      <a:pPr algn="ctr"/>
                      <a:r>
                        <a:rPr lang="en-US" sz="1600" dirty="0"/>
                        <a:t>2</a:t>
                      </a:r>
                    </a:p>
                  </a:txBody>
                  <a:tcPr/>
                </a:tc>
                <a:tc>
                  <a:txBody>
                    <a:bodyPr/>
                    <a:lstStyle/>
                    <a:p>
                      <a:pPr algn="ctr"/>
                      <a:r>
                        <a:rPr lang="en-US" sz="1600" dirty="0"/>
                        <a:t>mA</a:t>
                      </a:r>
                    </a:p>
                  </a:txBody>
                  <a:tcPr/>
                </a:tc>
                <a:extLst>
                  <a:ext uri="{0D108BD9-81ED-4DB2-BD59-A6C34878D82A}">
                    <a16:rowId xmlns:a16="http://schemas.microsoft.com/office/drawing/2014/main" val="10002"/>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1</a:t>
                      </a:r>
                    </a:p>
                  </a:txBody>
                  <a:tcPr/>
                </a:tc>
                <a:tc>
                  <a:txBody>
                    <a:bodyPr/>
                    <a:lstStyle/>
                    <a:p>
                      <a:pPr algn="ctr"/>
                      <a:r>
                        <a:rPr lang="en-US" sz="1600" dirty="0"/>
                        <a:t>2.4</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3"/>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2</a:t>
                      </a:r>
                    </a:p>
                  </a:txBody>
                  <a:tcPr/>
                </a:tc>
                <a:tc>
                  <a:txBody>
                    <a:bodyPr/>
                    <a:lstStyle/>
                    <a:p>
                      <a:pPr algn="ctr"/>
                      <a:r>
                        <a:rPr lang="en-US" sz="1600" dirty="0"/>
                        <a:t>1.2</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4"/>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3</a:t>
                      </a:r>
                    </a:p>
                  </a:txBody>
                  <a:tcPr/>
                </a:tc>
                <a:tc>
                  <a:txBody>
                    <a:bodyPr/>
                    <a:lstStyle/>
                    <a:p>
                      <a:pPr algn="ctr"/>
                      <a:r>
                        <a:rPr lang="en-US" sz="1600" dirty="0"/>
                        <a:t>3.8</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5"/>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C</a:t>
                      </a:r>
                      <a:endParaRPr lang="en-US" sz="1600" baseline="-25000" dirty="0"/>
                    </a:p>
                  </a:txBody>
                  <a:tcPr/>
                </a:tc>
                <a:tc>
                  <a:txBody>
                    <a:bodyPr/>
                    <a:lstStyle/>
                    <a:p>
                      <a:pPr algn="ctr"/>
                      <a:r>
                        <a:rPr lang="en-US" sz="1600" dirty="0"/>
                        <a:t>2.1</a:t>
                      </a:r>
                    </a:p>
                  </a:txBody>
                  <a:tcPr/>
                </a:tc>
                <a:tc>
                  <a:txBody>
                    <a:bodyPr/>
                    <a:lstStyle/>
                    <a:p>
                      <a:pPr algn="ctr"/>
                      <a:r>
                        <a:rPr lang="en-US" sz="1600" dirty="0">
                          <a:latin typeface="Calibri" panose="020F0502020204030204" pitchFamily="34" charset="0"/>
                          <a:sym typeface="Symbol" panose="05050102010706020507" pitchFamily="18" charset="2"/>
                        </a:rPr>
                        <a:t></a:t>
                      </a:r>
                      <a:r>
                        <a:rPr lang="en-US" sz="1600" dirty="0">
                          <a:latin typeface="Calibri" panose="020F0502020204030204" pitchFamily="34" charset="0"/>
                        </a:rPr>
                        <a:t>F</a:t>
                      </a:r>
                      <a:endParaRPr lang="en-US" sz="1600" dirty="0"/>
                    </a:p>
                  </a:txBody>
                  <a:tcPr/>
                </a:tc>
                <a:extLst>
                  <a:ext uri="{0D108BD9-81ED-4DB2-BD59-A6C34878D82A}">
                    <a16:rowId xmlns:a16="http://schemas.microsoft.com/office/drawing/2014/main" val="10006"/>
                  </a:ext>
                </a:extLst>
              </a:tr>
            </a:tbl>
          </a:graphicData>
        </a:graphic>
      </p:graphicFrame>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2179760" y="1584544"/>
            <a:ext cx="4822576" cy="2311908"/>
          </a:xfrm>
          <a:prstGeom prst="rect">
            <a:avLst/>
          </a:prstGeom>
        </p:spPr>
      </p:pic>
    </p:spTree>
    <p:extLst>
      <p:ext uri="{BB962C8B-B14F-4D97-AF65-F5344CB8AC3E}">
        <p14:creationId xmlns:p14="http://schemas.microsoft.com/office/powerpoint/2010/main" val="3134583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646331"/>
          </a:xfrm>
          <a:prstGeom prst="rect">
            <a:avLst/>
          </a:prstGeom>
          <a:noFill/>
        </p:spPr>
        <p:txBody>
          <a:bodyPr wrap="square" rtlCol="0">
            <a:spAutoFit/>
          </a:bodyPr>
          <a:lstStyle/>
          <a:p>
            <a:r>
              <a:rPr lang="en-US" dirty="0"/>
              <a:t>For t &lt; 0 the switch has been open for a long time, and the capacitor is not connected to the circuit,</a:t>
            </a:r>
          </a:p>
        </p:txBody>
      </p:sp>
      <p:graphicFrame>
        <p:nvGraphicFramePr>
          <p:cNvPr id="11" name="Object 10"/>
          <p:cNvGraphicFramePr>
            <a:graphicFrameLocks noChangeAspect="1"/>
          </p:cNvGraphicFramePr>
          <p:nvPr>
            <p:extLst>
              <p:ext uri="{D42A27DB-BD31-4B8C-83A1-F6EECF244321}">
                <p14:modId xmlns:p14="http://schemas.microsoft.com/office/powerpoint/2010/main" val="1590462572"/>
              </p:ext>
            </p:extLst>
          </p:nvPr>
        </p:nvGraphicFramePr>
        <p:xfrm>
          <a:off x="1030288" y="1729142"/>
          <a:ext cx="1576387" cy="392113"/>
        </p:xfrm>
        <a:graphic>
          <a:graphicData uri="http://schemas.openxmlformats.org/presentationml/2006/ole">
            <mc:AlternateContent xmlns:mc="http://schemas.openxmlformats.org/markup-compatibility/2006">
              <mc:Choice xmlns:v="urn:schemas-microsoft-com:vml" Requires="v">
                <p:oleObj spid="_x0000_s288785" name="Equation" r:id="rId4" imgW="965160" imgH="241200" progId="Equation.3">
                  <p:embed/>
                </p:oleObj>
              </mc:Choice>
              <mc:Fallback>
                <p:oleObj name="Equation" r:id="rId4" imgW="965160" imgH="241200" progId="Equation.3">
                  <p:embed/>
                  <p:pic>
                    <p:nvPicPr>
                      <p:cNvPr id="0" name=""/>
                      <p:cNvPicPr>
                        <a:picLocks noChangeAspect="1" noChangeArrowheads="1"/>
                      </p:cNvPicPr>
                      <p:nvPr/>
                    </p:nvPicPr>
                    <p:blipFill>
                      <a:blip r:embed="rId5"/>
                      <a:srcRect/>
                      <a:stretch>
                        <a:fillRect/>
                      </a:stretch>
                    </p:blipFill>
                    <p:spPr bwMode="auto">
                      <a:xfrm>
                        <a:off x="1030288" y="1729142"/>
                        <a:ext cx="1576387" cy="392113"/>
                      </a:xfrm>
                      <a:prstGeom prst="rect">
                        <a:avLst/>
                      </a:prstGeom>
                      <a:noFill/>
                    </p:spPr>
                  </p:pic>
                </p:oleObj>
              </mc:Fallback>
            </mc:AlternateContent>
          </a:graphicData>
        </a:graphic>
      </p:graphicFrame>
    </p:spTree>
    <p:extLst>
      <p:ext uri="{BB962C8B-B14F-4D97-AF65-F5344CB8AC3E}">
        <p14:creationId xmlns:p14="http://schemas.microsoft.com/office/powerpoint/2010/main" val="824342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4408014" y="832342"/>
            <a:ext cx="4352925" cy="2009775"/>
          </a:xfrm>
          <a:prstGeom prst="rect">
            <a:avLst/>
          </a:prstGeom>
        </p:spPr>
      </p:pic>
      <p:sp>
        <p:nvSpPr>
          <p:cNvPr id="10" name="TextBox 9"/>
          <p:cNvSpPr txBox="1"/>
          <p:nvPr/>
        </p:nvSpPr>
        <p:spPr>
          <a:xfrm>
            <a:off x="648479" y="832342"/>
            <a:ext cx="8112460" cy="369332"/>
          </a:xfrm>
          <a:prstGeom prst="rect">
            <a:avLst/>
          </a:prstGeom>
          <a:noFill/>
        </p:spPr>
        <p:txBody>
          <a:bodyPr wrap="square" rtlCol="0">
            <a:spAutoFit/>
          </a:bodyPr>
          <a:lstStyle/>
          <a:p>
            <a:r>
              <a:rPr lang="en-US" dirty="0"/>
              <a:t>For t &gt; 0,</a:t>
            </a:r>
          </a:p>
        </p:txBody>
      </p:sp>
      <p:sp>
        <p:nvSpPr>
          <p:cNvPr id="6" name="TextBox 5"/>
          <p:cNvSpPr txBox="1"/>
          <p:nvPr/>
        </p:nvSpPr>
        <p:spPr>
          <a:xfrm>
            <a:off x="648479" y="1456809"/>
            <a:ext cx="3566335" cy="369332"/>
          </a:xfrm>
          <a:prstGeom prst="rect">
            <a:avLst/>
          </a:prstGeom>
          <a:noFill/>
        </p:spPr>
        <p:txBody>
          <a:bodyPr wrap="square" rtlCol="0">
            <a:spAutoFit/>
          </a:bodyPr>
          <a:lstStyle/>
          <a:p>
            <a:r>
              <a:rPr lang="en-US" dirty="0"/>
              <a:t>Applying KCL to the top node yields,</a:t>
            </a:r>
          </a:p>
        </p:txBody>
      </p:sp>
      <p:sp>
        <p:nvSpPr>
          <p:cNvPr id="8" name="TextBox 7"/>
          <p:cNvSpPr txBox="1"/>
          <p:nvPr/>
        </p:nvSpPr>
        <p:spPr>
          <a:xfrm>
            <a:off x="648479" y="2699462"/>
            <a:ext cx="3452035" cy="369332"/>
          </a:xfrm>
          <a:prstGeom prst="rect">
            <a:avLst/>
          </a:prstGeom>
          <a:noFill/>
        </p:spPr>
        <p:txBody>
          <a:bodyPr wrap="square" rtlCol="0">
            <a:spAutoFit/>
          </a:bodyPr>
          <a:lstStyle/>
          <a:p>
            <a:r>
              <a:rPr lang="en-US" dirty="0"/>
              <a:t>It can also be seen that,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014" y="1950405"/>
            <a:ext cx="2932137" cy="59945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014" y="3068794"/>
            <a:ext cx="2162861" cy="665496"/>
          </a:xfrm>
          <a:prstGeom prst="rect">
            <a:avLst/>
          </a:prstGeom>
        </p:spPr>
      </p:pic>
      <p:sp>
        <p:nvSpPr>
          <p:cNvPr id="14" name="TextBox 13"/>
          <p:cNvSpPr txBox="1"/>
          <p:nvPr/>
        </p:nvSpPr>
        <p:spPr>
          <a:xfrm>
            <a:off x="648477" y="3809698"/>
            <a:ext cx="3452035" cy="369332"/>
          </a:xfrm>
          <a:prstGeom prst="rect">
            <a:avLst/>
          </a:prstGeom>
          <a:noFill/>
        </p:spPr>
        <p:txBody>
          <a:bodyPr wrap="square" rtlCol="0">
            <a:spAutoFit/>
          </a:bodyPr>
          <a:lstStyle/>
          <a:p>
            <a:r>
              <a:rPr lang="en-US" dirty="0"/>
              <a:t>Combining both equations yields,</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014" y="4219345"/>
            <a:ext cx="4878125" cy="657725"/>
          </a:xfrm>
          <a:prstGeom prst="rect">
            <a:avLst/>
          </a:prstGeom>
        </p:spPr>
      </p:pic>
      <p:sp>
        <p:nvSpPr>
          <p:cNvPr id="15" name="TextBox 14"/>
          <p:cNvSpPr txBox="1"/>
          <p:nvPr/>
        </p:nvSpPr>
        <p:spPr>
          <a:xfrm>
            <a:off x="648479" y="5053875"/>
            <a:ext cx="3566335" cy="369332"/>
          </a:xfrm>
          <a:prstGeom prst="rect">
            <a:avLst/>
          </a:prstGeom>
          <a:noFill/>
        </p:spPr>
        <p:txBody>
          <a:bodyPr wrap="square" rtlCol="0">
            <a:spAutoFit/>
          </a:bodyPr>
          <a:lstStyle/>
          <a:p>
            <a:r>
              <a:rPr lang="en-US" dirty="0"/>
              <a:t>Rearranging terms yields,</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013" y="5468444"/>
            <a:ext cx="4753783" cy="829608"/>
          </a:xfrm>
          <a:prstGeom prst="rect">
            <a:avLst/>
          </a:prstGeom>
        </p:spPr>
      </p:pic>
    </p:spTree>
    <p:extLst>
      <p:ext uri="{BB962C8B-B14F-4D97-AF65-F5344CB8AC3E}">
        <p14:creationId xmlns:p14="http://schemas.microsoft.com/office/powerpoint/2010/main" val="2545058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8479" y="2254750"/>
            <a:ext cx="3566335" cy="369332"/>
          </a:xfrm>
          <a:prstGeom prst="rect">
            <a:avLst/>
          </a:prstGeom>
          <a:noFill/>
        </p:spPr>
        <p:txBody>
          <a:bodyPr wrap="square" rtlCol="0">
            <a:spAutoFit/>
          </a:bodyPr>
          <a:lstStyle/>
          <a:p>
            <a:r>
              <a:rPr lang="en-US" dirty="0"/>
              <a:t>Using substitution,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379" y="1276549"/>
            <a:ext cx="5381530" cy="88086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379" y="2729943"/>
            <a:ext cx="2200391" cy="96109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379" y="3925482"/>
            <a:ext cx="6025015" cy="1346605"/>
          </a:xfrm>
          <a:prstGeom prst="rect">
            <a:avLst/>
          </a:prstGeom>
        </p:spPr>
      </p:pic>
      <p:sp>
        <p:nvSpPr>
          <p:cNvPr id="17" name="TextBox 16"/>
          <p:cNvSpPr txBox="1"/>
          <p:nvPr/>
        </p:nvSpPr>
        <p:spPr>
          <a:xfrm>
            <a:off x="648479" y="832342"/>
            <a:ext cx="3566335" cy="369332"/>
          </a:xfrm>
          <a:prstGeom prst="rect">
            <a:avLst/>
          </a:prstGeom>
          <a:noFill/>
        </p:spPr>
        <p:txBody>
          <a:bodyPr wrap="square" rtlCol="0">
            <a:spAutoFit/>
          </a:bodyPr>
          <a:lstStyle/>
          <a:p>
            <a:r>
              <a:rPr lang="en-US" dirty="0"/>
              <a:t>Integrating both sides,</a:t>
            </a:r>
          </a:p>
        </p:txBody>
      </p:sp>
    </p:spTree>
    <p:extLst>
      <p:ext uri="{BB962C8B-B14F-4D97-AF65-F5344CB8AC3E}">
        <p14:creationId xmlns:p14="http://schemas.microsoft.com/office/powerpoint/2010/main" val="650226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1"/>
            <a:ext cx="5154660" cy="369332"/>
          </a:xfrm>
          <a:prstGeom prst="rect">
            <a:avLst/>
          </a:prstGeom>
          <a:noFill/>
        </p:spPr>
        <p:txBody>
          <a:bodyPr wrap="square" rtlCol="0">
            <a:spAutoFit/>
          </a:bodyPr>
          <a:lstStyle/>
          <a:p>
            <a:r>
              <a:rPr lang="en-US" dirty="0"/>
              <a:t>Raising both sides of the equation to the power of </a:t>
            </a:r>
            <a:r>
              <a:rPr lang="en-US" i="1" dirty="0"/>
              <a:t>e</a:t>
            </a:r>
            <a:r>
              <a:rPr lang="en-US" dirty="0"/>
              <a:t>,</a:t>
            </a:r>
          </a:p>
        </p:txBody>
      </p:sp>
      <p:sp>
        <p:nvSpPr>
          <p:cNvPr id="14" name="TextBox 13"/>
          <p:cNvSpPr txBox="1"/>
          <p:nvPr/>
        </p:nvSpPr>
        <p:spPr>
          <a:xfrm>
            <a:off x="648479" y="2943108"/>
            <a:ext cx="3452035" cy="369332"/>
          </a:xfrm>
          <a:prstGeom prst="rect">
            <a:avLst/>
          </a:prstGeom>
          <a:noFill/>
        </p:spPr>
        <p:txBody>
          <a:bodyPr wrap="square" rtlCol="0">
            <a:spAutoFit/>
          </a:bodyPr>
          <a:lstStyle/>
          <a:p>
            <a:r>
              <a:rPr lang="en-US" dirty="0"/>
              <a:t>Evaluating the equation at t = 0,</a:t>
            </a:r>
          </a:p>
        </p:txBody>
      </p:sp>
      <p:sp>
        <p:nvSpPr>
          <p:cNvPr id="15" name="TextBox 14"/>
          <p:cNvSpPr txBox="1"/>
          <p:nvPr/>
        </p:nvSpPr>
        <p:spPr>
          <a:xfrm>
            <a:off x="648479" y="4212790"/>
            <a:ext cx="3566335" cy="369332"/>
          </a:xfrm>
          <a:prstGeom prst="rect">
            <a:avLst/>
          </a:prstGeom>
          <a:noFill/>
        </p:spPr>
        <p:txBody>
          <a:bodyPr wrap="square" rtlCol="0">
            <a:spAutoFit/>
          </a:bodyPr>
          <a:lstStyle/>
          <a:p>
            <a:r>
              <a:rPr lang="en-US" dirty="0"/>
              <a:t>Which yields,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14" y="1269376"/>
            <a:ext cx="5016798" cy="143747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014" y="3375408"/>
            <a:ext cx="2672718" cy="59534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014" y="4616288"/>
            <a:ext cx="2087915" cy="875174"/>
          </a:xfrm>
          <a:prstGeom prst="rect">
            <a:avLst/>
          </a:prstGeom>
        </p:spPr>
      </p:pic>
    </p:spTree>
    <p:extLst>
      <p:ext uri="{BB962C8B-B14F-4D97-AF65-F5344CB8AC3E}">
        <p14:creationId xmlns:p14="http://schemas.microsoft.com/office/powerpoint/2010/main" val="17860185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1"/>
            <a:ext cx="5154660" cy="369332"/>
          </a:xfrm>
          <a:prstGeom prst="rect">
            <a:avLst/>
          </a:prstGeom>
          <a:noFill/>
        </p:spPr>
        <p:txBody>
          <a:bodyPr wrap="square" rtlCol="0">
            <a:spAutoFit/>
          </a:bodyPr>
          <a:lstStyle/>
          <a:p>
            <a:r>
              <a:rPr lang="en-US" dirty="0"/>
              <a:t>Hence the final solution is given by,</a:t>
            </a:r>
          </a:p>
        </p:txBody>
      </p:sp>
      <p:sp>
        <p:nvSpPr>
          <p:cNvPr id="14" name="TextBox 13"/>
          <p:cNvSpPr txBox="1"/>
          <p:nvPr/>
        </p:nvSpPr>
        <p:spPr>
          <a:xfrm>
            <a:off x="648479" y="2457333"/>
            <a:ext cx="3452035" cy="369332"/>
          </a:xfrm>
          <a:prstGeom prst="rect">
            <a:avLst/>
          </a:prstGeom>
          <a:noFill/>
        </p:spPr>
        <p:txBody>
          <a:bodyPr wrap="square" rtlCol="0">
            <a:spAutoFit/>
          </a:bodyPr>
          <a:lstStyle/>
          <a:p>
            <a:r>
              <a:rPr lang="en-US" dirty="0"/>
              <a:t>Where,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 y="1300826"/>
            <a:ext cx="4358658" cy="771564"/>
          </a:xfrm>
          <a:prstGeom prst="rect">
            <a:avLst/>
          </a:prstGeom>
        </p:spPr>
      </p:pic>
      <p:sp>
        <p:nvSpPr>
          <p:cNvPr id="12" name="TextBox 11"/>
          <p:cNvSpPr txBox="1"/>
          <p:nvPr/>
        </p:nvSpPr>
        <p:spPr>
          <a:xfrm>
            <a:off x="648478" y="4152283"/>
            <a:ext cx="3452035" cy="369332"/>
          </a:xfrm>
          <a:prstGeom prst="rect">
            <a:avLst/>
          </a:prstGeom>
          <a:noFill/>
        </p:spPr>
        <p:txBody>
          <a:bodyPr wrap="square" rtlCol="0">
            <a:spAutoFit/>
          </a:bodyPr>
          <a:lstStyle/>
          <a:p>
            <a:r>
              <a:rPr lang="en-US" dirty="0"/>
              <a:t>And,</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 y="2827532"/>
            <a:ext cx="2769991" cy="100103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480" y="4522482"/>
            <a:ext cx="2317468" cy="1001036"/>
          </a:xfrm>
          <a:prstGeom prst="rect">
            <a:avLst/>
          </a:prstGeom>
        </p:spPr>
      </p:pic>
    </p:spTree>
    <p:extLst>
      <p:ext uri="{BB962C8B-B14F-4D97-AF65-F5344CB8AC3E}">
        <p14:creationId xmlns:p14="http://schemas.microsoft.com/office/powerpoint/2010/main" val="36051006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a:solidFill>
                  <a:srgbClr val="0000FF"/>
                </a:solidFill>
              </a:rPr>
              <a:t>In the circuit, at t = 0 the switch is closed. It is desired to derive an expression for the voltage </a:t>
            </a:r>
            <a:r>
              <a:rPr lang="en-US" dirty="0" err="1">
                <a:solidFill>
                  <a:srgbClr val="0000FF"/>
                </a:solidFill>
              </a:rPr>
              <a:t>v</a:t>
            </a:r>
            <a:r>
              <a:rPr lang="en-US" baseline="-25000" dirty="0" err="1">
                <a:solidFill>
                  <a:srgbClr val="0000FF"/>
                </a:solidFill>
              </a:rPr>
              <a:t>C</a:t>
            </a:r>
            <a:r>
              <a:rPr lang="en-US" dirty="0">
                <a:solidFill>
                  <a:srgbClr val="0000FF"/>
                </a:solidFill>
              </a:rPr>
              <a:t>(t) for t &gt; 0.</a:t>
            </a:r>
          </a:p>
        </p:txBody>
      </p:sp>
      <p:graphicFrame>
        <p:nvGraphicFramePr>
          <p:cNvPr id="120" name="Table 119"/>
          <p:cNvGraphicFramePr>
            <a:graphicFrameLocks noGrp="1"/>
          </p:cNvGraphicFramePr>
          <p:nvPr>
            <p:extLst>
              <p:ext uri="{D42A27DB-BD31-4B8C-83A1-F6EECF244321}">
                <p14:modId xmlns:p14="http://schemas.microsoft.com/office/powerpoint/2010/main" val="351522904"/>
              </p:ext>
            </p:extLst>
          </p:nvPr>
        </p:nvGraphicFramePr>
        <p:xfrm>
          <a:off x="2888552" y="4332070"/>
          <a:ext cx="3404991" cy="2011680"/>
        </p:xfrm>
        <a:graphic>
          <a:graphicData uri="http://schemas.openxmlformats.org/drawingml/2006/table">
            <a:tbl>
              <a:tblPr firstRow="1" bandRow="1">
                <a:tableStyleId>{5940675A-B579-460E-94D1-54222C63F5DA}</a:tableStyleId>
              </a:tblPr>
              <a:tblGrid>
                <a:gridCol w="1134997">
                  <a:extLst>
                    <a:ext uri="{9D8B030D-6E8A-4147-A177-3AD203B41FA5}">
                      <a16:colId xmlns:a16="http://schemas.microsoft.com/office/drawing/2014/main" val="20000"/>
                    </a:ext>
                  </a:extLst>
                </a:gridCol>
                <a:gridCol w="1134997">
                  <a:extLst>
                    <a:ext uri="{9D8B030D-6E8A-4147-A177-3AD203B41FA5}">
                      <a16:colId xmlns:a16="http://schemas.microsoft.com/office/drawing/2014/main" val="20001"/>
                    </a:ext>
                  </a:extLst>
                </a:gridCol>
                <a:gridCol w="1134997">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Default</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a:t>V</a:t>
                      </a:r>
                      <a:r>
                        <a:rPr lang="en-US" sz="1600" baseline="-25000" dirty="0"/>
                        <a:t>1</a:t>
                      </a:r>
                    </a:p>
                  </a:txBody>
                  <a:tcPr/>
                </a:tc>
                <a:tc>
                  <a:txBody>
                    <a:bodyPr/>
                    <a:lstStyle/>
                    <a:p>
                      <a:pPr algn="ctr"/>
                      <a:r>
                        <a:rPr lang="en-US" sz="1600" dirty="0"/>
                        <a:t>8.6</a:t>
                      </a:r>
                    </a:p>
                  </a:txBody>
                  <a:tcPr/>
                </a:tc>
                <a:tc>
                  <a:txBody>
                    <a:bodyPr/>
                    <a:lstStyle/>
                    <a:p>
                      <a:pPr algn="ctr"/>
                      <a:r>
                        <a:rPr lang="en-US" sz="1600" dirty="0"/>
                        <a:t>V</a:t>
                      </a:r>
                    </a:p>
                  </a:txBody>
                  <a:tcPr/>
                </a:tc>
                <a:extLst>
                  <a:ext uri="{0D108BD9-81ED-4DB2-BD59-A6C34878D82A}">
                    <a16:rowId xmlns:a16="http://schemas.microsoft.com/office/drawing/2014/main" val="10001"/>
                  </a:ext>
                </a:extLst>
              </a:tr>
              <a:tr h="304393">
                <a:tc>
                  <a:txBody>
                    <a:bodyPr/>
                    <a:lstStyle/>
                    <a:p>
                      <a:pPr algn="ctr"/>
                      <a:r>
                        <a:rPr lang="en-US" sz="1600" baseline="0" dirty="0"/>
                        <a:t>V</a:t>
                      </a:r>
                      <a:r>
                        <a:rPr lang="en-US" sz="1600" baseline="-25000" dirty="0"/>
                        <a:t>2</a:t>
                      </a:r>
                    </a:p>
                  </a:txBody>
                  <a:tcPr/>
                </a:tc>
                <a:tc>
                  <a:txBody>
                    <a:bodyPr/>
                    <a:lstStyle/>
                    <a:p>
                      <a:pPr algn="ctr"/>
                      <a:r>
                        <a:rPr lang="en-US" sz="1600" dirty="0"/>
                        <a:t>4.2</a:t>
                      </a:r>
                    </a:p>
                  </a:txBody>
                  <a:tcPr/>
                </a:tc>
                <a:tc>
                  <a:txBody>
                    <a:bodyPr/>
                    <a:lstStyle/>
                    <a:p>
                      <a:pPr algn="ctr"/>
                      <a:r>
                        <a:rPr lang="en-US" sz="1600" dirty="0"/>
                        <a:t>V</a:t>
                      </a:r>
                    </a:p>
                  </a:txBody>
                  <a:tcPr/>
                </a:tc>
                <a:extLst>
                  <a:ext uri="{0D108BD9-81ED-4DB2-BD59-A6C34878D82A}">
                    <a16:rowId xmlns:a16="http://schemas.microsoft.com/office/drawing/2014/main" val="10002"/>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1</a:t>
                      </a:r>
                    </a:p>
                  </a:txBody>
                  <a:tcPr/>
                </a:tc>
                <a:tc>
                  <a:txBody>
                    <a:bodyPr/>
                    <a:lstStyle/>
                    <a:p>
                      <a:pPr algn="ctr"/>
                      <a:r>
                        <a:rPr lang="en-US" sz="1600" dirty="0"/>
                        <a:t>2.4</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3"/>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2</a:t>
                      </a:r>
                    </a:p>
                  </a:txBody>
                  <a:tcPr/>
                </a:tc>
                <a:tc>
                  <a:txBody>
                    <a:bodyPr/>
                    <a:lstStyle/>
                    <a:p>
                      <a:pPr algn="ctr"/>
                      <a:r>
                        <a:rPr lang="en-US" sz="1600" dirty="0"/>
                        <a:t>1.2</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4"/>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C</a:t>
                      </a:r>
                      <a:endParaRPr lang="en-US" sz="1600" baseline="-25000" dirty="0"/>
                    </a:p>
                  </a:txBody>
                  <a:tcPr/>
                </a:tc>
                <a:tc>
                  <a:txBody>
                    <a:bodyPr/>
                    <a:lstStyle/>
                    <a:p>
                      <a:pPr algn="ctr"/>
                      <a:r>
                        <a:rPr lang="en-US" sz="1600" dirty="0"/>
                        <a:t>2.1</a:t>
                      </a:r>
                    </a:p>
                  </a:txBody>
                  <a:tcPr/>
                </a:tc>
                <a:tc>
                  <a:txBody>
                    <a:bodyPr/>
                    <a:lstStyle/>
                    <a:p>
                      <a:pPr algn="ctr"/>
                      <a:r>
                        <a:rPr lang="en-US" sz="1600" dirty="0">
                          <a:latin typeface="Calibri" panose="020F0502020204030204" pitchFamily="34" charset="0"/>
                          <a:sym typeface="Symbol" panose="05050102010706020507" pitchFamily="18" charset="2"/>
                        </a:rPr>
                        <a:t></a:t>
                      </a:r>
                      <a:r>
                        <a:rPr lang="en-US" sz="1600" dirty="0">
                          <a:latin typeface="Calibri" panose="020F0502020204030204" pitchFamily="34" charset="0"/>
                        </a:rPr>
                        <a:t>F</a:t>
                      </a:r>
                      <a:endParaRPr lang="en-US" sz="1600" dirty="0"/>
                    </a:p>
                  </a:txBody>
                  <a:tcPr/>
                </a:tc>
                <a:extLst>
                  <a:ext uri="{0D108BD9-81ED-4DB2-BD59-A6C34878D82A}">
                    <a16:rowId xmlns:a16="http://schemas.microsoft.com/office/drawing/2014/main" val="10005"/>
                  </a:ext>
                </a:extLst>
              </a:tr>
            </a:tbl>
          </a:graphicData>
        </a:graphic>
      </p:graphicFrame>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388390" y="1584544"/>
            <a:ext cx="4405313" cy="2619375"/>
          </a:xfrm>
          <a:prstGeom prst="rect">
            <a:avLst/>
          </a:prstGeom>
        </p:spPr>
      </p:pic>
    </p:spTree>
    <p:extLst>
      <p:ext uri="{BB962C8B-B14F-4D97-AF65-F5344CB8AC3E}">
        <p14:creationId xmlns:p14="http://schemas.microsoft.com/office/powerpoint/2010/main" val="42294206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646331"/>
          </a:xfrm>
          <a:prstGeom prst="rect">
            <a:avLst/>
          </a:prstGeom>
          <a:noFill/>
        </p:spPr>
        <p:txBody>
          <a:bodyPr wrap="square" rtlCol="0">
            <a:spAutoFit/>
          </a:bodyPr>
          <a:lstStyle/>
          <a:p>
            <a:r>
              <a:rPr lang="en-US" dirty="0"/>
              <a:t>For t &lt; 0 the switch has been open for a long time, allowing the capacitor to act like an open circuit,</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333682" y="1478673"/>
            <a:ext cx="2867343" cy="274735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026" y="1681130"/>
            <a:ext cx="1766682" cy="676308"/>
          </a:xfrm>
          <a:prstGeom prst="rect">
            <a:avLst/>
          </a:prstGeom>
        </p:spPr>
      </p:pic>
      <p:sp>
        <p:nvSpPr>
          <p:cNvPr id="6" name="TextBox 5"/>
          <p:cNvSpPr txBox="1"/>
          <p:nvPr/>
        </p:nvSpPr>
        <p:spPr>
          <a:xfrm>
            <a:off x="648479" y="2559895"/>
            <a:ext cx="4395009" cy="646331"/>
          </a:xfrm>
          <a:prstGeom prst="rect">
            <a:avLst/>
          </a:prstGeom>
          <a:noFill/>
        </p:spPr>
        <p:txBody>
          <a:bodyPr wrap="square" rtlCol="0">
            <a:spAutoFit/>
          </a:bodyPr>
          <a:lstStyle/>
          <a:p>
            <a:r>
              <a:rPr lang="en-US" dirty="0"/>
              <a:t>Since the voltage across the capacitor doesn’t change instantaneously,</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2026" y="3408683"/>
            <a:ext cx="2350065" cy="314340"/>
          </a:xfrm>
          <a:prstGeom prst="rect">
            <a:avLst/>
          </a:prstGeom>
        </p:spPr>
      </p:pic>
      <p:sp>
        <p:nvSpPr>
          <p:cNvPr id="8" name="Rectangle 7"/>
          <p:cNvSpPr/>
          <p:nvPr/>
        </p:nvSpPr>
        <p:spPr>
          <a:xfrm>
            <a:off x="2131829" y="2034788"/>
            <a:ext cx="781425" cy="357890"/>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456870" y="2631335"/>
            <a:ext cx="687003" cy="687003"/>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3049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For t &gt; 0,</a:t>
            </a:r>
          </a:p>
        </p:txBody>
      </p:sp>
      <p:sp>
        <p:nvSpPr>
          <p:cNvPr id="6" name="TextBox 5"/>
          <p:cNvSpPr txBox="1"/>
          <p:nvPr/>
        </p:nvSpPr>
        <p:spPr>
          <a:xfrm>
            <a:off x="648479" y="1456809"/>
            <a:ext cx="4122546" cy="923330"/>
          </a:xfrm>
          <a:prstGeom prst="rect">
            <a:avLst/>
          </a:prstGeom>
          <a:noFill/>
        </p:spPr>
        <p:txBody>
          <a:bodyPr wrap="square" rtlCol="0">
            <a:spAutoFit/>
          </a:bodyPr>
          <a:lstStyle/>
          <a:p>
            <a:r>
              <a:rPr lang="en-US" dirty="0"/>
              <a:t>Using the source transformation method, by transforming both voltage sources to current sources,</a:t>
            </a: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4771025" y="832342"/>
            <a:ext cx="3989914" cy="2236452"/>
          </a:xfrm>
          <a:prstGeom prst="rect">
            <a:avLst/>
          </a:prstGeom>
        </p:spPr>
      </p:pic>
    </p:spTree>
    <p:extLst>
      <p:ext uri="{BB962C8B-B14F-4D97-AF65-F5344CB8AC3E}">
        <p14:creationId xmlns:p14="http://schemas.microsoft.com/office/powerpoint/2010/main" val="123002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For t &gt; 0,</a:t>
            </a:r>
          </a:p>
        </p:txBody>
      </p:sp>
      <p:sp>
        <p:nvSpPr>
          <p:cNvPr id="6" name="TextBox 5"/>
          <p:cNvSpPr txBox="1"/>
          <p:nvPr/>
        </p:nvSpPr>
        <p:spPr>
          <a:xfrm>
            <a:off x="648479" y="1456809"/>
            <a:ext cx="4122546" cy="646331"/>
          </a:xfrm>
          <a:prstGeom prst="rect">
            <a:avLst/>
          </a:prstGeom>
          <a:noFill/>
        </p:spPr>
        <p:txBody>
          <a:bodyPr wrap="square" rtlCol="0">
            <a:spAutoFit/>
          </a:bodyPr>
          <a:lstStyle/>
          <a:p>
            <a:r>
              <a:rPr lang="en-US" dirty="0"/>
              <a:t>The circuit can now be simplified as follows,</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229101" y="1040930"/>
            <a:ext cx="4671519" cy="2027864"/>
          </a:xfrm>
          <a:prstGeom prst="rect">
            <a:avLst/>
          </a:prstGeom>
        </p:spPr>
      </p:pic>
    </p:spTree>
    <p:extLst>
      <p:ext uri="{BB962C8B-B14F-4D97-AF65-F5344CB8AC3E}">
        <p14:creationId xmlns:p14="http://schemas.microsoft.com/office/powerpoint/2010/main" val="383613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3729778" y="4124325"/>
            <a:ext cx="4627252" cy="2195513"/>
          </a:xfrm>
          <a:prstGeom prst="rect">
            <a:avLst/>
          </a:prstGeom>
        </p:spPr>
      </p:pic>
      <p:sp>
        <p:nvSpPr>
          <p:cNvPr id="19460" name="TextBox 66"/>
          <p:cNvSpPr txBox="1">
            <a:spLocks noChangeArrowheads="1"/>
          </p:cNvSpPr>
          <p:nvPr/>
        </p:nvSpPr>
        <p:spPr bwMode="auto">
          <a:xfrm>
            <a:off x="623889" y="1403349"/>
            <a:ext cx="7748586"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Since we have DC current, therefore, the capacitor behaves like an open circuit prior to opening the switch.</a:t>
            </a:r>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indent="-285750" defTabSz="914400" eaLnBrk="0" fontAlgn="base" hangingPunct="0">
              <a:spcBef>
                <a:spcPct val="0"/>
              </a:spcBef>
              <a:spcAft>
                <a:spcPct val="0"/>
              </a:spcAft>
              <a:buFont typeface="Arial" panose="020B0604020202020204" pitchFamily="34" charset="0"/>
              <a:buChar char="•"/>
            </a:pPr>
            <a:r>
              <a:rPr lang="en-US" sz="1800" dirty="0"/>
              <a:t>Since the voltage on the capacitor cannot change instantaneously,</a:t>
            </a:r>
          </a:p>
        </p:txBody>
      </p:sp>
      <p:sp>
        <p:nvSpPr>
          <p:cNvPr id="9" name="TextBox 72"/>
          <p:cNvSpPr txBox="1">
            <a:spLocks noChangeArrowheads="1"/>
          </p:cNvSpPr>
          <p:nvPr/>
        </p:nvSpPr>
        <p:spPr bwMode="auto">
          <a:xfrm>
            <a:off x="2764384" y="520065"/>
            <a:ext cx="34676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Natural Response of RC circuits</a:t>
            </a:r>
          </a:p>
        </p:txBody>
      </p:sp>
      <p:graphicFrame>
        <p:nvGraphicFramePr>
          <p:cNvPr id="7" name="Object 6"/>
          <p:cNvGraphicFramePr>
            <a:graphicFrameLocks noChangeAspect="1"/>
          </p:cNvGraphicFramePr>
          <p:nvPr>
            <p:extLst>
              <p:ext uri="{D42A27DB-BD31-4B8C-83A1-F6EECF244321}">
                <p14:modId xmlns:p14="http://schemas.microsoft.com/office/powerpoint/2010/main" val="307399408"/>
              </p:ext>
            </p:extLst>
          </p:nvPr>
        </p:nvGraphicFramePr>
        <p:xfrm>
          <a:off x="1084928" y="2168124"/>
          <a:ext cx="1587261" cy="672507"/>
        </p:xfrm>
        <a:graphic>
          <a:graphicData uri="http://schemas.openxmlformats.org/presentationml/2006/ole">
            <mc:AlternateContent xmlns:mc="http://schemas.openxmlformats.org/markup-compatibility/2006">
              <mc:Choice xmlns:v="urn:schemas-microsoft-com:vml" Requires="v">
                <p:oleObj spid="_x0000_s267351" name="Equation" r:id="rId5" imgW="952200" imgH="406080" progId="Equation.3">
                  <p:embed/>
                </p:oleObj>
              </mc:Choice>
              <mc:Fallback>
                <p:oleObj name="Equation" r:id="rId5" imgW="952200" imgH="406080" progId="Equation.3">
                  <p:embed/>
                  <p:pic>
                    <p:nvPicPr>
                      <p:cNvPr id="0" name=""/>
                      <p:cNvPicPr>
                        <a:picLocks noChangeAspect="1" noChangeArrowheads="1"/>
                      </p:cNvPicPr>
                      <p:nvPr/>
                    </p:nvPicPr>
                    <p:blipFill>
                      <a:blip r:embed="rId6"/>
                      <a:srcRect/>
                      <a:stretch>
                        <a:fillRect/>
                      </a:stretch>
                    </p:blipFill>
                    <p:spPr bwMode="auto">
                      <a:xfrm>
                        <a:off x="1084928" y="2168124"/>
                        <a:ext cx="1587261" cy="672507"/>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50696322"/>
              </p:ext>
            </p:extLst>
          </p:nvPr>
        </p:nvGraphicFramePr>
        <p:xfrm>
          <a:off x="3269457" y="2136077"/>
          <a:ext cx="2032000" cy="736600"/>
        </p:xfrm>
        <a:graphic>
          <a:graphicData uri="http://schemas.openxmlformats.org/presentationml/2006/ole">
            <mc:AlternateContent xmlns:mc="http://schemas.openxmlformats.org/markup-compatibility/2006">
              <mc:Choice xmlns:v="urn:schemas-microsoft-com:vml" Requires="v">
                <p:oleObj spid="_x0000_s267352" name="Equation" r:id="rId7" imgW="1218960" imgH="444240" progId="Equation.3">
                  <p:embed/>
                </p:oleObj>
              </mc:Choice>
              <mc:Fallback>
                <p:oleObj name="Equation" r:id="rId7" imgW="1218960" imgH="444240" progId="Equation.3">
                  <p:embed/>
                  <p:pic>
                    <p:nvPicPr>
                      <p:cNvPr id="0" name=""/>
                      <p:cNvPicPr>
                        <a:picLocks noChangeAspect="1" noChangeArrowheads="1"/>
                      </p:cNvPicPr>
                      <p:nvPr/>
                    </p:nvPicPr>
                    <p:blipFill>
                      <a:blip r:embed="rId8"/>
                      <a:srcRect/>
                      <a:stretch>
                        <a:fillRect/>
                      </a:stretch>
                    </p:blipFill>
                    <p:spPr bwMode="auto">
                      <a:xfrm>
                        <a:off x="3269457" y="2136077"/>
                        <a:ext cx="2032000" cy="73660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43963078"/>
              </p:ext>
            </p:extLst>
          </p:nvPr>
        </p:nvGraphicFramePr>
        <p:xfrm>
          <a:off x="1084928" y="3434674"/>
          <a:ext cx="3851275" cy="736600"/>
        </p:xfrm>
        <a:graphic>
          <a:graphicData uri="http://schemas.openxmlformats.org/presentationml/2006/ole">
            <mc:AlternateContent xmlns:mc="http://schemas.openxmlformats.org/markup-compatibility/2006">
              <mc:Choice xmlns:v="urn:schemas-microsoft-com:vml" Requires="v">
                <p:oleObj spid="_x0000_s267353" name="Equation" r:id="rId9" imgW="2311200" imgH="444240" progId="Equation.3">
                  <p:embed/>
                </p:oleObj>
              </mc:Choice>
              <mc:Fallback>
                <p:oleObj name="Equation" r:id="rId9" imgW="2311200" imgH="444240" progId="Equation.3">
                  <p:embed/>
                  <p:pic>
                    <p:nvPicPr>
                      <p:cNvPr id="0" name=""/>
                      <p:cNvPicPr>
                        <a:picLocks noChangeAspect="1" noChangeArrowheads="1"/>
                      </p:cNvPicPr>
                      <p:nvPr/>
                    </p:nvPicPr>
                    <p:blipFill>
                      <a:blip r:embed="rId10"/>
                      <a:srcRect/>
                      <a:stretch>
                        <a:fillRect/>
                      </a:stretch>
                    </p:blipFill>
                    <p:spPr bwMode="auto">
                      <a:xfrm>
                        <a:off x="1084928" y="3434674"/>
                        <a:ext cx="3851275" cy="736600"/>
                      </a:xfrm>
                      <a:prstGeom prst="rect">
                        <a:avLst/>
                      </a:prstGeom>
                      <a:noFill/>
                    </p:spPr>
                  </p:pic>
                </p:oleObj>
              </mc:Fallback>
            </mc:AlternateContent>
          </a:graphicData>
        </a:graphic>
      </p:graphicFrame>
      <p:sp>
        <p:nvSpPr>
          <p:cNvPr id="2" name="TextBox 1"/>
          <p:cNvSpPr txBox="1"/>
          <p:nvPr/>
        </p:nvSpPr>
        <p:spPr>
          <a:xfrm>
            <a:off x="439223" y="904165"/>
            <a:ext cx="5770405" cy="369332"/>
          </a:xfrm>
          <a:prstGeom prst="rect">
            <a:avLst/>
          </a:prstGeom>
          <a:noFill/>
        </p:spPr>
        <p:txBody>
          <a:bodyPr wrap="none" rtlCol="0">
            <a:spAutoFit/>
          </a:bodyPr>
          <a:lstStyle/>
          <a:p>
            <a:r>
              <a:rPr lang="en-US" b="1" dirty="0">
                <a:solidFill>
                  <a:srgbClr val="0000FF"/>
                </a:solidFill>
              </a:rPr>
              <a:t>I) Find </a:t>
            </a:r>
            <a:r>
              <a:rPr lang="en-US" b="1" dirty="0" err="1">
                <a:solidFill>
                  <a:srgbClr val="0000FF"/>
                </a:solidFill>
              </a:rPr>
              <a:t>vc</a:t>
            </a:r>
            <a:r>
              <a:rPr lang="en-US" b="1" dirty="0">
                <a:solidFill>
                  <a:srgbClr val="0000FF"/>
                </a:solidFill>
              </a:rPr>
              <a:t> for t &lt; 0 (Long time when the switch was closed): </a:t>
            </a:r>
          </a:p>
        </p:txBody>
      </p:sp>
    </p:spTree>
    <p:extLst>
      <p:ext uri="{BB962C8B-B14F-4D97-AF65-F5344CB8AC3E}">
        <p14:creationId xmlns:p14="http://schemas.microsoft.com/office/powerpoint/2010/main" val="27531873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For t &gt; 0,</a:t>
            </a:r>
          </a:p>
        </p:txBody>
      </p:sp>
      <p:sp>
        <p:nvSpPr>
          <p:cNvPr id="6" name="TextBox 5"/>
          <p:cNvSpPr txBox="1"/>
          <p:nvPr/>
        </p:nvSpPr>
        <p:spPr>
          <a:xfrm>
            <a:off x="648479" y="1456809"/>
            <a:ext cx="4122546" cy="369332"/>
          </a:xfrm>
          <a:prstGeom prst="rect">
            <a:avLst/>
          </a:prstGeom>
          <a:noFill/>
        </p:spPr>
        <p:txBody>
          <a:bodyPr wrap="square" rtlCol="0">
            <a:spAutoFit/>
          </a:bodyPr>
          <a:lstStyle/>
          <a:p>
            <a:r>
              <a:rPr lang="en-US" dirty="0"/>
              <a:t>Where I</a:t>
            </a:r>
            <a:r>
              <a:rPr lang="en-US" baseline="-25000" dirty="0"/>
              <a:t>N</a:t>
            </a:r>
            <a:r>
              <a:rPr lang="en-US" dirty="0"/>
              <a:t> is given by,</a:t>
            </a:r>
          </a:p>
        </p:txBody>
      </p:sp>
      <p:sp>
        <p:nvSpPr>
          <p:cNvPr id="15" name="TextBox 14"/>
          <p:cNvSpPr txBox="1"/>
          <p:nvPr/>
        </p:nvSpPr>
        <p:spPr>
          <a:xfrm>
            <a:off x="648479" y="3189355"/>
            <a:ext cx="3566335" cy="369332"/>
          </a:xfrm>
          <a:prstGeom prst="rect">
            <a:avLst/>
          </a:prstGeom>
          <a:noFill/>
        </p:spPr>
        <p:txBody>
          <a:bodyPr wrap="square" rtlCol="0">
            <a:spAutoFit/>
          </a:bodyPr>
          <a:lstStyle/>
          <a:p>
            <a:r>
              <a:rPr lang="en-US" dirty="0"/>
              <a:t>And the Thevenin resistance by,</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5817068" y="1056878"/>
            <a:ext cx="2943871" cy="199762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013" y="1871378"/>
            <a:ext cx="1529031" cy="103351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013" y="3664036"/>
            <a:ext cx="1624088" cy="1394129"/>
          </a:xfrm>
          <a:prstGeom prst="rect">
            <a:avLst/>
          </a:prstGeom>
        </p:spPr>
      </p:pic>
      <p:sp>
        <p:nvSpPr>
          <p:cNvPr id="11" name="Rectangle 10"/>
          <p:cNvSpPr/>
          <p:nvPr/>
        </p:nvSpPr>
        <p:spPr>
          <a:xfrm>
            <a:off x="1610920" y="4728668"/>
            <a:ext cx="945524" cy="357890"/>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6935630" y="1712189"/>
            <a:ext cx="687003" cy="687003"/>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09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For t &gt; 0,</a:t>
            </a:r>
          </a:p>
        </p:txBody>
      </p:sp>
      <p:sp>
        <p:nvSpPr>
          <p:cNvPr id="6" name="TextBox 5"/>
          <p:cNvSpPr txBox="1"/>
          <p:nvPr/>
        </p:nvSpPr>
        <p:spPr>
          <a:xfrm>
            <a:off x="648479" y="1456809"/>
            <a:ext cx="4122546" cy="369332"/>
          </a:xfrm>
          <a:prstGeom prst="rect">
            <a:avLst/>
          </a:prstGeom>
          <a:noFill/>
        </p:spPr>
        <p:txBody>
          <a:bodyPr wrap="square" rtlCol="0">
            <a:spAutoFit/>
          </a:bodyPr>
          <a:lstStyle/>
          <a:p>
            <a:r>
              <a:rPr lang="en-US" dirty="0"/>
              <a:t>Therefore the time constant is given by,</a:t>
            </a:r>
          </a:p>
        </p:txBody>
      </p:sp>
      <p:sp>
        <p:nvSpPr>
          <p:cNvPr id="15" name="TextBox 14"/>
          <p:cNvSpPr txBox="1"/>
          <p:nvPr/>
        </p:nvSpPr>
        <p:spPr>
          <a:xfrm>
            <a:off x="648479" y="2869839"/>
            <a:ext cx="4666471" cy="369332"/>
          </a:xfrm>
          <a:prstGeom prst="rect">
            <a:avLst/>
          </a:prstGeom>
          <a:noFill/>
        </p:spPr>
        <p:txBody>
          <a:bodyPr wrap="square" rtlCol="0">
            <a:spAutoFit/>
          </a:bodyPr>
          <a:lstStyle/>
          <a:p>
            <a:r>
              <a:rPr lang="en-US" dirty="0"/>
              <a:t>As t </a:t>
            </a:r>
            <a:r>
              <a:rPr lang="en-US" dirty="0">
                <a:sym typeface="Symbol" panose="05050102010706020507" pitchFamily="18" charset="2"/>
              </a:rPr>
              <a:t> </a:t>
            </a:r>
            <a:r>
              <a:rPr lang="en-US" dirty="0">
                <a:latin typeface="Mathcad UniMath" panose="02000503020000020003" pitchFamily="50" charset="0"/>
                <a:sym typeface="Symbol" panose="05050102010706020507" pitchFamily="18" charset="2"/>
              </a:rPr>
              <a:t>∞</a:t>
            </a:r>
            <a:r>
              <a:rPr lang="en-US" dirty="0"/>
              <a:t>, the capacitor acts as an open circuit,</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5817068" y="1056878"/>
            <a:ext cx="2943871" cy="199762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013" y="1826141"/>
            <a:ext cx="1632695" cy="72393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013" y="3239171"/>
            <a:ext cx="1875949" cy="771560"/>
          </a:xfrm>
          <a:prstGeom prst="rect">
            <a:avLst/>
          </a:prstGeom>
        </p:spPr>
      </p:pic>
      <p:sp>
        <p:nvSpPr>
          <p:cNvPr id="9" name="TextBox 8"/>
          <p:cNvSpPr txBox="1"/>
          <p:nvPr/>
        </p:nvSpPr>
        <p:spPr>
          <a:xfrm>
            <a:off x="648478" y="4380063"/>
            <a:ext cx="7523971" cy="369332"/>
          </a:xfrm>
          <a:prstGeom prst="rect">
            <a:avLst/>
          </a:prstGeom>
          <a:noFill/>
        </p:spPr>
        <p:txBody>
          <a:bodyPr wrap="square" rtlCol="0">
            <a:spAutoFit/>
          </a:bodyPr>
          <a:lstStyle/>
          <a:p>
            <a:r>
              <a:rPr lang="en-US" dirty="0"/>
              <a:t>The general solution for the forced response of </a:t>
            </a:r>
            <a:r>
              <a:rPr lang="en-US" dirty="0" err="1"/>
              <a:t>v</a:t>
            </a:r>
            <a:r>
              <a:rPr lang="en-US" baseline="-25000" dirty="0" err="1"/>
              <a:t>C</a:t>
            </a:r>
            <a:r>
              <a:rPr lang="en-US" dirty="0"/>
              <a:t>(t) is given by,</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013" y="4776990"/>
            <a:ext cx="5636141" cy="857995"/>
          </a:xfrm>
          <a:prstGeom prst="rect">
            <a:avLst/>
          </a:prstGeom>
        </p:spPr>
      </p:pic>
      <p:sp>
        <p:nvSpPr>
          <p:cNvPr id="11" name="Rectangle 10"/>
          <p:cNvSpPr/>
          <p:nvPr/>
        </p:nvSpPr>
        <p:spPr>
          <a:xfrm>
            <a:off x="1767865" y="5234563"/>
            <a:ext cx="4779123" cy="357890"/>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617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60" name="TextBox 66"/>
              <p:cNvSpPr txBox="1">
                <a:spLocks noChangeArrowheads="1"/>
              </p:cNvSpPr>
              <p:nvPr/>
            </p:nvSpPr>
            <p:spPr bwMode="auto">
              <a:xfrm>
                <a:off x="623889" y="1403349"/>
                <a:ext cx="7748586" cy="92333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In the circuit, at</a:t>
                </a:r>
                <a14:m>
                  <m:oMath xmlns:m="http://schemas.openxmlformats.org/officeDocument/2006/math">
                    <m:r>
                      <a:rPr lang="en-US" sz="1800" i="1">
                        <a:latin typeface="Cambria Math" panose="02040503050406030204" pitchFamily="18" charset="0"/>
                      </a:rPr>
                      <m:t> </m:t>
                    </m:r>
                  </m:oMath>
                </a14:m>
                <a:r>
                  <a:rPr lang="en-US" altLang="en-US" sz="1800" dirty="0"/>
                  <a:t>t = 0, the switch is</a:t>
                </a:r>
                <a:r>
                  <a:rPr lang="en-US" sz="1800" dirty="0"/>
                  <a:t> closed.</a:t>
                </a:r>
              </a:p>
              <a:p>
                <a:pPr marL="285750" lvl="0" indent="-285750" defTabSz="914400" eaLnBrk="0" fontAlgn="base" hangingPunct="0">
                  <a:spcBef>
                    <a:spcPct val="0"/>
                  </a:spcBef>
                  <a:spcAft>
                    <a:spcPct val="0"/>
                  </a:spcAft>
                  <a:buFont typeface="Arial" panose="020B0604020202020204" pitchFamily="34" charset="0"/>
                  <a:buChar char="•"/>
                </a:pPr>
                <a:r>
                  <a:rPr lang="en-US" sz="1800" dirty="0"/>
                  <a:t>Assume that the initial current passing through the inductor at t = 0</a:t>
                </a:r>
                <a:r>
                  <a:rPr lang="en-US" sz="1800" baseline="30000" dirty="0"/>
                  <a:t>-</a:t>
                </a:r>
                <a:r>
                  <a:rPr lang="en-US" sz="1800" dirty="0"/>
                  <a:t> is denoted by </a:t>
                </a:r>
                <a:r>
                  <a:rPr lang="en-US" sz="1800" dirty="0" err="1"/>
                  <a:t>i</a:t>
                </a:r>
                <a:r>
                  <a:rPr lang="en-US" sz="1800" baseline="-25000" dirty="0" err="1"/>
                  <a:t>L</a:t>
                </a:r>
                <a:r>
                  <a:rPr lang="en-US" sz="1800" dirty="0"/>
                  <a:t>(0</a:t>
                </a:r>
                <a:r>
                  <a:rPr lang="en-US" sz="1800" baseline="30000" dirty="0"/>
                  <a:t>-</a:t>
                </a:r>
                <a:r>
                  <a:rPr lang="en-US" sz="1800" dirty="0"/>
                  <a:t>).</a:t>
                </a:r>
                <a:endParaRPr lang="en-US" altLang="en-US" sz="1800" dirty="0"/>
              </a:p>
            </p:txBody>
          </p:sp>
        </mc:Choice>
        <mc:Fallback xmlns="">
          <p:sp>
            <p:nvSpPr>
              <p:cNvPr id="19460" name="TextBox 66"/>
              <p:cNvSpPr txBox="1">
                <a:spLocks noRot="1" noChangeAspect="1" noMove="1" noResize="1" noEditPoints="1" noAdjustHandles="1" noChangeArrowheads="1" noChangeShapeType="1" noTextEdit="1"/>
              </p:cNvSpPr>
              <p:nvPr/>
            </p:nvSpPr>
            <p:spPr bwMode="auto">
              <a:xfrm>
                <a:off x="623889" y="1403349"/>
                <a:ext cx="7748586" cy="923330"/>
              </a:xfrm>
              <a:prstGeom prst="rect">
                <a:avLst/>
              </a:prstGeom>
              <a:blipFill rotWithShape="0">
                <a:blip r:embed="rId3"/>
                <a:stretch>
                  <a:fillRect l="-472" t="-3289" b="-921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 name="TextBox 72"/>
          <p:cNvSpPr txBox="1">
            <a:spLocks noChangeArrowheads="1"/>
          </p:cNvSpPr>
          <p:nvPr/>
        </p:nvSpPr>
        <p:spPr bwMode="auto">
          <a:xfrm>
            <a:off x="2922568" y="520065"/>
            <a:ext cx="31512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Step Response of RL circuits</a:t>
            </a: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309839" y="3771898"/>
            <a:ext cx="4062636" cy="2505076"/>
          </a:xfrm>
          <a:prstGeom prst="rect">
            <a:avLst/>
          </a:prstGeom>
        </p:spPr>
      </p:pic>
    </p:spTree>
    <p:extLst>
      <p:ext uri="{BB962C8B-B14F-4D97-AF65-F5344CB8AC3E}">
        <p14:creationId xmlns:p14="http://schemas.microsoft.com/office/powerpoint/2010/main" val="17892741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Applying KVL around the loop,</a:t>
            </a:r>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r>
              <a:rPr lang="en-US" altLang="en-US" sz="1800" dirty="0"/>
              <a:t>Substitute for </a:t>
            </a:r>
            <a:r>
              <a:rPr lang="en-US" altLang="en-US" sz="1800" dirty="0" err="1"/>
              <a:t>v</a:t>
            </a:r>
            <a:r>
              <a:rPr lang="en-US" altLang="en-US" sz="1800" baseline="-25000" dirty="0" err="1"/>
              <a:t>L</a:t>
            </a:r>
            <a:r>
              <a:rPr lang="en-US" altLang="en-US" sz="1800" dirty="0"/>
              <a:t> in terms of </a:t>
            </a:r>
            <a:r>
              <a:rPr lang="en-US" altLang="en-US" sz="1800" dirty="0" err="1"/>
              <a:t>i</a:t>
            </a:r>
            <a:r>
              <a:rPr lang="en-US" altLang="en-US" sz="1800" baseline="-25000" dirty="0" err="1"/>
              <a:t>L</a:t>
            </a:r>
            <a:r>
              <a:rPr lang="en-US" altLang="en-US" sz="1800" dirty="0"/>
              <a:t> yields,</a:t>
            </a:r>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lvl="0" defTabSz="914400" eaLnBrk="0" fontAlgn="base" hangingPunct="0">
              <a:spcBef>
                <a:spcPct val="0"/>
              </a:spcBef>
              <a:spcAft>
                <a:spcPct val="0"/>
              </a:spcAft>
            </a:pPr>
            <a:r>
              <a:rPr lang="en-US" sz="1800" dirty="0"/>
              <a:t>Since the current passing through the inductor cannot change instantaneously,</a:t>
            </a:r>
            <a:endParaRPr lang="en-US" altLang="en-US" sz="1800" dirty="0"/>
          </a:p>
        </p:txBody>
      </p:sp>
      <p:sp>
        <p:nvSpPr>
          <p:cNvPr id="9" name="TextBox 72"/>
          <p:cNvSpPr txBox="1">
            <a:spLocks noChangeArrowheads="1"/>
          </p:cNvSpPr>
          <p:nvPr/>
        </p:nvSpPr>
        <p:spPr bwMode="auto">
          <a:xfrm>
            <a:off x="2922568" y="520065"/>
            <a:ext cx="31512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Step Response of RL circuits</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309839" y="3771898"/>
            <a:ext cx="4062636" cy="250507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620" y="1789161"/>
            <a:ext cx="1380885" cy="29291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620" y="2613518"/>
            <a:ext cx="1499578" cy="54295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620" y="3988672"/>
            <a:ext cx="2585288" cy="377966"/>
          </a:xfrm>
          <a:prstGeom prst="rect">
            <a:avLst/>
          </a:prstGeom>
        </p:spPr>
      </p:pic>
    </p:spTree>
    <p:extLst>
      <p:ext uri="{BB962C8B-B14F-4D97-AF65-F5344CB8AC3E}">
        <p14:creationId xmlns:p14="http://schemas.microsoft.com/office/powerpoint/2010/main" val="9732424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The solution will be the same as in the case of the natural RL response circuit, except for an additional constant term K</a:t>
            </a:r>
            <a:r>
              <a:rPr lang="en-US" sz="1800" baseline="-25000" dirty="0"/>
              <a:t>1</a:t>
            </a:r>
            <a:r>
              <a:rPr lang="en-US" sz="1800" dirty="0"/>
              <a:t>,</a:t>
            </a:r>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defTabSz="914400" eaLnBrk="0" fontAlgn="base" hangingPunct="0">
              <a:spcBef>
                <a:spcPct val="0"/>
              </a:spcBef>
              <a:spcAft>
                <a:spcPct val="0"/>
              </a:spcAft>
            </a:pPr>
            <a:r>
              <a:rPr lang="en-US" altLang="en-US" sz="1800" dirty="0"/>
              <a:t>In which K</a:t>
            </a:r>
            <a:r>
              <a:rPr lang="en-US" altLang="en-US" sz="1800" baseline="-25000" dirty="0"/>
              <a:t>1</a:t>
            </a:r>
            <a:r>
              <a:rPr lang="en-US" altLang="en-US" sz="1800" dirty="0"/>
              <a:t>, K</a:t>
            </a:r>
            <a:r>
              <a:rPr lang="en-US" altLang="en-US" sz="1800" baseline="-25000" dirty="0"/>
              <a:t>2</a:t>
            </a:r>
            <a:r>
              <a:rPr lang="en-US" altLang="en-US" sz="1800" dirty="0"/>
              <a:t> and s are constants to be found,</a:t>
            </a:r>
          </a:p>
          <a:p>
            <a:pPr lvl="0" defTabSz="914400" eaLnBrk="0" fontAlgn="base" hangingPunct="0">
              <a:spcBef>
                <a:spcPct val="0"/>
              </a:spcBef>
              <a:spcAft>
                <a:spcPct val="0"/>
              </a:spcAft>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r>
              <a:rPr lang="en-US" sz="1800" dirty="0"/>
              <a:t>we arrive at the characteristic equation,</a:t>
            </a:r>
          </a:p>
        </p:txBody>
      </p:sp>
      <p:sp>
        <p:nvSpPr>
          <p:cNvPr id="9" name="TextBox 72"/>
          <p:cNvSpPr txBox="1">
            <a:spLocks noChangeArrowheads="1"/>
          </p:cNvSpPr>
          <p:nvPr/>
        </p:nvSpPr>
        <p:spPr bwMode="auto">
          <a:xfrm>
            <a:off x="2922568" y="520065"/>
            <a:ext cx="31512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Step Response of RL circuits</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309839" y="3771898"/>
            <a:ext cx="4062636" cy="25050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2000" y="2104290"/>
            <a:ext cx="2007389" cy="35244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2000" y="3439417"/>
            <a:ext cx="3544540" cy="409592"/>
          </a:xfrm>
          <a:prstGeom prst="rect">
            <a:avLst/>
          </a:prstGeom>
        </p:spPr>
      </p:pic>
    </p:spTree>
    <p:extLst>
      <p:ext uri="{BB962C8B-B14F-4D97-AF65-F5344CB8AC3E}">
        <p14:creationId xmlns:p14="http://schemas.microsoft.com/office/powerpoint/2010/main" val="10739629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Rewriting the equation yields,</a:t>
            </a:r>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defTabSz="914400" eaLnBrk="0" fontAlgn="base" hangingPunct="0">
              <a:spcBef>
                <a:spcPct val="0"/>
              </a:spcBef>
              <a:spcAft>
                <a:spcPct val="0"/>
              </a:spcAft>
            </a:pPr>
            <a:r>
              <a:rPr lang="en-US" sz="1800" dirty="0"/>
              <a:t>For equality, the coefficient of </a:t>
            </a:r>
            <a:r>
              <a:rPr lang="en-US" sz="1800" i="1" dirty="0" err="1"/>
              <a:t>e</a:t>
            </a:r>
            <a:r>
              <a:rPr lang="en-US" sz="1800" i="1" baseline="30000" dirty="0" err="1"/>
              <a:t>st</a:t>
            </a:r>
            <a:r>
              <a:rPr lang="en-US" sz="1800" i="1" dirty="0"/>
              <a:t> </a:t>
            </a:r>
            <a:r>
              <a:rPr lang="en-US" sz="1800" dirty="0"/>
              <a:t>must be zero,</a:t>
            </a:r>
            <a:endParaRPr lang="en-US" alt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r>
              <a:rPr lang="en-US" sz="1800" dirty="0"/>
              <a:t>From the equation we also get,</a:t>
            </a:r>
          </a:p>
        </p:txBody>
      </p:sp>
      <p:sp>
        <p:nvSpPr>
          <p:cNvPr id="9" name="TextBox 72"/>
          <p:cNvSpPr txBox="1">
            <a:spLocks noChangeArrowheads="1"/>
          </p:cNvSpPr>
          <p:nvPr/>
        </p:nvSpPr>
        <p:spPr bwMode="auto">
          <a:xfrm>
            <a:off x="2922568" y="520065"/>
            <a:ext cx="31512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Step Response of RL circuits</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309839" y="3771898"/>
            <a:ext cx="4062636" cy="250507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564" y="1770542"/>
            <a:ext cx="2429866" cy="58105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564" y="2879608"/>
            <a:ext cx="871577" cy="58105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5401" y="3988672"/>
            <a:ext cx="859902" cy="577968"/>
          </a:xfrm>
          <a:prstGeom prst="rect">
            <a:avLst/>
          </a:prstGeom>
        </p:spPr>
      </p:pic>
    </p:spTree>
    <p:extLst>
      <p:ext uri="{BB962C8B-B14F-4D97-AF65-F5344CB8AC3E}">
        <p14:creationId xmlns:p14="http://schemas.microsoft.com/office/powerpoint/2010/main" val="16815559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Substituting these values yields,</a:t>
            </a:r>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r>
              <a:rPr lang="en-US" sz="1800" dirty="0"/>
              <a:t>Using the initial current condition through the inductor,</a:t>
            </a:r>
            <a:endParaRPr lang="en-US" alt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r>
              <a:rPr lang="en-US" sz="1800" dirty="0"/>
              <a:t>Which yields,</a:t>
            </a:r>
          </a:p>
        </p:txBody>
      </p:sp>
      <p:sp>
        <p:nvSpPr>
          <p:cNvPr id="9" name="TextBox 72"/>
          <p:cNvSpPr txBox="1">
            <a:spLocks noChangeArrowheads="1"/>
          </p:cNvSpPr>
          <p:nvPr/>
        </p:nvSpPr>
        <p:spPr bwMode="auto">
          <a:xfrm>
            <a:off x="2922568" y="520065"/>
            <a:ext cx="31512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Step Response of RL circuits</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309839" y="3771898"/>
            <a:ext cx="4062636" cy="25050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5401" y="1784604"/>
            <a:ext cx="1984077" cy="5810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5401" y="2930423"/>
            <a:ext cx="3710161" cy="58581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5401" y="4031295"/>
            <a:ext cx="1607167" cy="583132"/>
          </a:xfrm>
          <a:prstGeom prst="rect">
            <a:avLst/>
          </a:prstGeom>
        </p:spPr>
      </p:pic>
    </p:spTree>
    <p:extLst>
      <p:ext uri="{BB962C8B-B14F-4D97-AF65-F5344CB8AC3E}">
        <p14:creationId xmlns:p14="http://schemas.microsoft.com/office/powerpoint/2010/main" val="7234348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Substituting we get the solution,</a:t>
            </a:r>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alt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r>
              <a:rPr lang="en-US" sz="1800" dirty="0"/>
              <a:t>Where,</a:t>
            </a:r>
          </a:p>
        </p:txBody>
      </p:sp>
      <p:sp>
        <p:nvSpPr>
          <p:cNvPr id="9" name="TextBox 72"/>
          <p:cNvSpPr txBox="1">
            <a:spLocks noChangeArrowheads="1"/>
          </p:cNvSpPr>
          <p:nvPr/>
        </p:nvSpPr>
        <p:spPr bwMode="auto">
          <a:xfrm>
            <a:off x="2922568" y="520065"/>
            <a:ext cx="31512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Step Response of RL circuits</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309839" y="3771898"/>
            <a:ext cx="4062636" cy="250507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5401" y="1838600"/>
            <a:ext cx="2943022" cy="58581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5401" y="3157675"/>
            <a:ext cx="638976" cy="580888"/>
          </a:xfrm>
          <a:prstGeom prst="rect">
            <a:avLst/>
          </a:prstGeom>
        </p:spPr>
      </p:pic>
    </p:spTree>
    <p:extLst>
      <p:ext uri="{BB962C8B-B14F-4D97-AF65-F5344CB8AC3E}">
        <p14:creationId xmlns:p14="http://schemas.microsoft.com/office/powerpoint/2010/main" val="30512883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1754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As before in the natural response, the second term on the right is called the transient response, which will eventually decay to zero as t </a:t>
            </a:r>
            <a:r>
              <a:rPr lang="en-US" sz="1800" dirty="0">
                <a:sym typeface="Symbol" panose="05050102010706020507" pitchFamily="18" charset="2"/>
              </a:rPr>
              <a:t> </a:t>
            </a:r>
            <a:r>
              <a:rPr lang="en-US" sz="1800" dirty="0">
                <a:latin typeface="Mathcad UniMath" panose="02000503020000020003" pitchFamily="50" charset="0"/>
                <a:sym typeface="Symbol" panose="05050102010706020507" pitchFamily="18" charset="2"/>
              </a:rPr>
              <a:t>∞.</a:t>
            </a:r>
          </a:p>
          <a:p>
            <a:pPr lvl="0" defTabSz="914400" eaLnBrk="0" fontAlgn="base" hangingPunct="0">
              <a:spcBef>
                <a:spcPct val="0"/>
              </a:spcBef>
              <a:spcAft>
                <a:spcPct val="0"/>
              </a:spcAft>
            </a:pPr>
            <a:endParaRPr lang="en-US" altLang="en-US" sz="1800" dirty="0"/>
          </a:p>
          <a:p>
            <a:pPr marL="285750" lvl="0" indent="-285750" defTabSz="914400" eaLnBrk="0" fontAlgn="base" hangingPunct="0">
              <a:spcBef>
                <a:spcPct val="0"/>
              </a:spcBef>
              <a:spcAft>
                <a:spcPct val="0"/>
              </a:spcAft>
              <a:buFont typeface="Arial" panose="020B0604020202020204" pitchFamily="34" charset="0"/>
              <a:buChar char="•"/>
            </a:pPr>
            <a:r>
              <a:rPr lang="en-US" sz="1800" dirty="0"/>
              <a:t>The first term on the right is the steady state response or forced response, which remains after the transient has decayed.</a:t>
            </a:r>
            <a:endParaRPr lang="en-US" altLang="en-US" sz="1800" dirty="0"/>
          </a:p>
        </p:txBody>
      </p:sp>
      <p:sp>
        <p:nvSpPr>
          <p:cNvPr id="9" name="TextBox 72"/>
          <p:cNvSpPr txBox="1">
            <a:spLocks noChangeArrowheads="1"/>
          </p:cNvSpPr>
          <p:nvPr/>
        </p:nvSpPr>
        <p:spPr bwMode="auto">
          <a:xfrm>
            <a:off x="2922568" y="520065"/>
            <a:ext cx="31512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Step Response of RL circuits</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309839" y="3771898"/>
            <a:ext cx="4062636" cy="250507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484" y="3516186"/>
            <a:ext cx="2569291" cy="511423"/>
          </a:xfrm>
          <a:prstGeom prst="rect">
            <a:avLst/>
          </a:prstGeom>
        </p:spPr>
      </p:pic>
    </p:spTree>
    <p:extLst>
      <p:ext uri="{BB962C8B-B14F-4D97-AF65-F5344CB8AC3E}">
        <p14:creationId xmlns:p14="http://schemas.microsoft.com/office/powerpoint/2010/main" val="13364109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err="1"/>
              <a:t>i</a:t>
            </a:r>
            <a:r>
              <a:rPr lang="en-US" sz="1800" baseline="-25000" dirty="0" err="1"/>
              <a:t>L</a:t>
            </a:r>
            <a:r>
              <a:rPr lang="en-US" sz="1800" dirty="0"/>
              <a:t>(t) starts from its initial value at </a:t>
            </a:r>
            <a:r>
              <a:rPr lang="en-US" sz="1800" dirty="0" err="1"/>
              <a:t>i</a:t>
            </a:r>
            <a:r>
              <a:rPr lang="en-US" sz="1800" baseline="-25000" dirty="0" err="1"/>
              <a:t>L</a:t>
            </a:r>
            <a:r>
              <a:rPr lang="en-US" sz="1800" dirty="0"/>
              <a:t>(0), and finally reaches a steady state value of V</a:t>
            </a:r>
            <a:r>
              <a:rPr lang="en-US" sz="1800" baseline="-25000" dirty="0"/>
              <a:t>S</a:t>
            </a:r>
            <a:r>
              <a:rPr lang="en-US" sz="1800" dirty="0"/>
              <a:t>/R asymptotically.</a:t>
            </a:r>
          </a:p>
          <a:p>
            <a:pPr marL="285750" lvl="0" indent="-285750" defTabSz="914400" eaLnBrk="0" fontAlgn="base" hangingPunct="0">
              <a:spcBef>
                <a:spcPct val="0"/>
              </a:spcBef>
              <a:spcAft>
                <a:spcPct val="0"/>
              </a:spcAft>
              <a:buFont typeface="Arial" panose="020B0604020202020204" pitchFamily="34" charset="0"/>
              <a:buChar char="•"/>
            </a:pPr>
            <a:r>
              <a:rPr lang="en-US" sz="1800" dirty="0"/>
              <a:t>After one time constant it reaches 0.632 of V</a:t>
            </a:r>
            <a:r>
              <a:rPr lang="en-US" sz="1800" baseline="-25000" dirty="0"/>
              <a:t>S</a:t>
            </a:r>
            <a:r>
              <a:rPr lang="en-US" sz="1800" dirty="0"/>
              <a:t>/R. After about five time constants it reaches its final value V</a:t>
            </a:r>
            <a:r>
              <a:rPr lang="en-US" sz="1800" baseline="-25000" dirty="0"/>
              <a:t>S</a:t>
            </a:r>
            <a:r>
              <a:rPr lang="en-US" sz="1800" dirty="0"/>
              <a:t>/R.</a:t>
            </a:r>
            <a:endParaRPr lang="en-US" altLang="en-US" sz="1800" dirty="0"/>
          </a:p>
        </p:txBody>
      </p:sp>
      <p:sp>
        <p:nvSpPr>
          <p:cNvPr id="9" name="TextBox 72"/>
          <p:cNvSpPr txBox="1">
            <a:spLocks noChangeArrowheads="1"/>
          </p:cNvSpPr>
          <p:nvPr/>
        </p:nvSpPr>
        <p:spPr bwMode="auto">
          <a:xfrm>
            <a:off x="2922568" y="520065"/>
            <a:ext cx="31512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Step Response of RL circuits</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864519" y="2773954"/>
            <a:ext cx="5267326" cy="3622084"/>
          </a:xfrm>
          <a:prstGeom prst="rect">
            <a:avLst/>
          </a:prstGeom>
        </p:spPr>
      </p:pic>
    </p:spTree>
    <p:extLst>
      <p:ext uri="{BB962C8B-B14F-4D97-AF65-F5344CB8AC3E}">
        <p14:creationId xmlns:p14="http://schemas.microsoft.com/office/powerpoint/2010/main" val="3320573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The equivalent circuit for t &gt; 0.</a:t>
            </a:r>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r>
              <a:rPr lang="en-US" sz="1800" dirty="0"/>
              <a:t>Applying KVL around the loop.</a:t>
            </a:r>
          </a:p>
        </p:txBody>
      </p:sp>
      <p:sp>
        <p:nvSpPr>
          <p:cNvPr id="9" name="TextBox 72"/>
          <p:cNvSpPr txBox="1">
            <a:spLocks noChangeArrowheads="1"/>
          </p:cNvSpPr>
          <p:nvPr/>
        </p:nvSpPr>
        <p:spPr bwMode="auto">
          <a:xfrm>
            <a:off x="2764384" y="520065"/>
            <a:ext cx="34676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Natural Response of RC circuits</a:t>
            </a:r>
          </a:p>
        </p:txBody>
      </p:sp>
      <p:graphicFrame>
        <p:nvGraphicFramePr>
          <p:cNvPr id="8" name="Object 7"/>
          <p:cNvGraphicFramePr>
            <a:graphicFrameLocks noChangeAspect="1"/>
          </p:cNvGraphicFramePr>
          <p:nvPr>
            <p:extLst>
              <p:ext uri="{D42A27DB-BD31-4B8C-83A1-F6EECF244321}">
                <p14:modId xmlns:p14="http://schemas.microsoft.com/office/powerpoint/2010/main" val="358928275"/>
              </p:ext>
            </p:extLst>
          </p:nvPr>
        </p:nvGraphicFramePr>
        <p:xfrm>
          <a:off x="1098551" y="2529106"/>
          <a:ext cx="2306637" cy="673100"/>
        </p:xfrm>
        <a:graphic>
          <a:graphicData uri="http://schemas.openxmlformats.org/presentationml/2006/ole">
            <mc:AlternateContent xmlns:mc="http://schemas.openxmlformats.org/markup-compatibility/2006">
              <mc:Choice xmlns:v="urn:schemas-microsoft-com:vml" Requires="v">
                <p:oleObj spid="_x0000_s268323" name="Equation" r:id="rId4" imgW="1384200" imgH="406080" progId="Equation.3">
                  <p:embed/>
                </p:oleObj>
              </mc:Choice>
              <mc:Fallback>
                <p:oleObj name="Equation" r:id="rId4" imgW="1384200" imgH="406080" progId="Equation.3">
                  <p:embed/>
                  <p:pic>
                    <p:nvPicPr>
                      <p:cNvPr id="0" name=""/>
                      <p:cNvPicPr>
                        <a:picLocks noChangeAspect="1" noChangeArrowheads="1"/>
                      </p:cNvPicPr>
                      <p:nvPr/>
                    </p:nvPicPr>
                    <p:blipFill>
                      <a:blip r:embed="rId5"/>
                      <a:srcRect/>
                      <a:stretch>
                        <a:fillRect/>
                      </a:stretch>
                    </p:blipFill>
                    <p:spPr bwMode="auto">
                      <a:xfrm>
                        <a:off x="1098551" y="2529106"/>
                        <a:ext cx="2306637" cy="673100"/>
                      </a:xfrm>
                      <a:prstGeom prst="rect">
                        <a:avLst/>
                      </a:prstGeom>
                      <a:noFill/>
                    </p:spPr>
                  </p:pic>
                </p:oleObj>
              </mc:Fallback>
            </mc:AlternateContent>
          </a:graphicData>
        </a:graphic>
      </p:graphicFrame>
      <p:pic>
        <p:nvPicPr>
          <p:cNvPr id="11" name="Picture 10"/>
          <p:cNvPicPr/>
          <p:nvPr/>
        </p:nvPicPr>
        <p:blipFill>
          <a:blip r:embed="rId6">
            <a:extLst>
              <a:ext uri="{28A0092B-C50C-407E-A947-70E740481C1C}">
                <a14:useLocalDpi xmlns:a14="http://schemas.microsoft.com/office/drawing/2010/main" val="0"/>
              </a:ext>
            </a:extLst>
          </a:blip>
          <a:stretch>
            <a:fillRect/>
          </a:stretch>
        </p:blipFill>
        <p:spPr>
          <a:xfrm>
            <a:off x="6043403" y="4019983"/>
            <a:ext cx="2313627" cy="2357007"/>
          </a:xfrm>
          <a:prstGeom prst="rect">
            <a:avLst/>
          </a:prstGeom>
        </p:spPr>
      </p:pic>
      <p:sp>
        <p:nvSpPr>
          <p:cNvPr id="2" name="TextBox 1"/>
          <p:cNvSpPr txBox="1"/>
          <p:nvPr/>
        </p:nvSpPr>
        <p:spPr>
          <a:xfrm>
            <a:off x="4250321" y="2588383"/>
            <a:ext cx="3586163" cy="646331"/>
          </a:xfrm>
          <a:prstGeom prst="rect">
            <a:avLst/>
          </a:prstGeom>
          <a:noFill/>
        </p:spPr>
        <p:txBody>
          <a:bodyPr wrap="square" rtlCol="0">
            <a:spAutoFit/>
          </a:bodyPr>
          <a:lstStyle/>
          <a:p>
            <a:r>
              <a:rPr lang="en-US" dirty="0">
                <a:solidFill>
                  <a:srgbClr val="0070C0"/>
                </a:solidFill>
              </a:rPr>
              <a:t>An ordinary first-order differential equation with constant coefficients</a:t>
            </a:r>
          </a:p>
        </p:txBody>
      </p:sp>
      <p:cxnSp>
        <p:nvCxnSpPr>
          <p:cNvPr id="4" name="Straight Arrow Connector 3"/>
          <p:cNvCxnSpPr/>
          <p:nvPr/>
        </p:nvCxnSpPr>
        <p:spPr>
          <a:xfrm flipH="1" flipV="1">
            <a:off x="3614738" y="2853241"/>
            <a:ext cx="635583"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78383" y="820596"/>
            <a:ext cx="8455197" cy="369332"/>
          </a:xfrm>
          <a:prstGeom prst="rect">
            <a:avLst/>
          </a:prstGeom>
        </p:spPr>
        <p:txBody>
          <a:bodyPr wrap="square">
            <a:spAutoFit/>
          </a:bodyPr>
          <a:lstStyle/>
          <a:p>
            <a:r>
              <a:rPr lang="en-US" b="1" dirty="0">
                <a:solidFill>
                  <a:srgbClr val="0000FF"/>
                </a:solidFill>
              </a:rPr>
              <a:t>II) Find </a:t>
            </a:r>
            <a:r>
              <a:rPr lang="en-US" b="1" dirty="0" err="1">
                <a:solidFill>
                  <a:srgbClr val="0000FF"/>
                </a:solidFill>
              </a:rPr>
              <a:t>vc</a:t>
            </a:r>
            <a:r>
              <a:rPr lang="en-US" b="1" dirty="0">
                <a:solidFill>
                  <a:srgbClr val="0000FF"/>
                </a:solidFill>
              </a:rPr>
              <a:t> for t &gt; 0 (The time after the switch is opened):</a:t>
            </a:r>
            <a:endParaRPr lang="en-US" dirty="0"/>
          </a:p>
        </p:txBody>
      </p:sp>
    </p:spTree>
    <p:extLst>
      <p:ext uri="{BB962C8B-B14F-4D97-AF65-F5344CB8AC3E}">
        <p14:creationId xmlns:p14="http://schemas.microsoft.com/office/powerpoint/2010/main" val="3675461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The voltage across the inductor is obtained as,</a:t>
            </a:r>
          </a:p>
        </p:txBody>
      </p:sp>
      <p:sp>
        <p:nvSpPr>
          <p:cNvPr id="9" name="TextBox 72"/>
          <p:cNvSpPr txBox="1">
            <a:spLocks noChangeArrowheads="1"/>
          </p:cNvSpPr>
          <p:nvPr/>
        </p:nvSpPr>
        <p:spPr bwMode="auto">
          <a:xfrm>
            <a:off x="2922568" y="520065"/>
            <a:ext cx="31512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Step Response of RL circuits</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309839" y="3771898"/>
            <a:ext cx="4062636" cy="250507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167" y="1867021"/>
            <a:ext cx="4075665" cy="1704853"/>
          </a:xfrm>
          <a:prstGeom prst="rect">
            <a:avLst/>
          </a:prstGeom>
        </p:spPr>
      </p:pic>
    </p:spTree>
    <p:extLst>
      <p:ext uri="{BB962C8B-B14F-4D97-AF65-F5344CB8AC3E}">
        <p14:creationId xmlns:p14="http://schemas.microsoft.com/office/powerpoint/2010/main" val="6992019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sz="1800" dirty="0"/>
              <a:t>In </a:t>
            </a:r>
            <a:r>
              <a:rPr lang="en-US" sz="1800" b="1" dirty="0">
                <a:solidFill>
                  <a:srgbClr val="FF0000"/>
                </a:solidFill>
              </a:rPr>
              <a:t>general</a:t>
            </a:r>
            <a:r>
              <a:rPr lang="en-US" sz="1800" dirty="0"/>
              <a:t> we can write the following solution for any RL circuit,</a:t>
            </a:r>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endParaRPr lang="en-US" sz="1800" dirty="0"/>
          </a:p>
          <a:p>
            <a:pPr lvl="0" defTabSz="914400" eaLnBrk="0" fontAlgn="base" hangingPunct="0">
              <a:spcBef>
                <a:spcPct val="0"/>
              </a:spcBef>
              <a:spcAft>
                <a:spcPct val="0"/>
              </a:spcAft>
            </a:pPr>
            <a:r>
              <a:rPr lang="en-US" sz="1800" dirty="0"/>
              <a:t>Where </a:t>
            </a:r>
            <a:r>
              <a:rPr lang="en-US" sz="1800" dirty="0" err="1"/>
              <a:t>iL</a:t>
            </a:r>
            <a:r>
              <a:rPr lang="en-US" sz="1800" dirty="0"/>
              <a:t>(</a:t>
            </a:r>
            <a:r>
              <a:rPr lang="en-US" sz="1800" dirty="0">
                <a:latin typeface="Mathcad UniMath" panose="02000503020000020003" pitchFamily="50" charset="0"/>
              </a:rPr>
              <a:t>∞</a:t>
            </a:r>
            <a:r>
              <a:rPr lang="en-US" sz="1800" dirty="0"/>
              <a:t>) and </a:t>
            </a:r>
            <a:r>
              <a:rPr lang="en-US" sz="1800" dirty="0" err="1"/>
              <a:t>iL</a:t>
            </a:r>
            <a:r>
              <a:rPr lang="en-US" sz="1800" dirty="0"/>
              <a:t>(0) are the final and initial current passing through the inductor at t = </a:t>
            </a:r>
            <a:r>
              <a:rPr lang="en-US" sz="1800" dirty="0">
                <a:latin typeface="Mathcad UniMath" panose="02000503020000020003" pitchFamily="50" charset="0"/>
              </a:rPr>
              <a:t>∞</a:t>
            </a:r>
            <a:r>
              <a:rPr lang="en-US" sz="1800" dirty="0"/>
              <a:t>, and t = 0, respectively.</a:t>
            </a:r>
          </a:p>
        </p:txBody>
      </p:sp>
      <p:sp>
        <p:nvSpPr>
          <p:cNvPr id="9" name="TextBox 72"/>
          <p:cNvSpPr txBox="1">
            <a:spLocks noChangeArrowheads="1"/>
          </p:cNvSpPr>
          <p:nvPr/>
        </p:nvSpPr>
        <p:spPr bwMode="auto">
          <a:xfrm>
            <a:off x="2922568" y="520065"/>
            <a:ext cx="31512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Step Response of RL circuits</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309839" y="3771898"/>
            <a:ext cx="4062636" cy="250507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0670" y="1801276"/>
            <a:ext cx="3523795" cy="479236"/>
          </a:xfrm>
          <a:prstGeom prst="rect">
            <a:avLst/>
          </a:prstGeom>
        </p:spPr>
      </p:pic>
    </p:spTree>
    <p:extLst>
      <p:ext uri="{BB962C8B-B14F-4D97-AF65-F5344CB8AC3E}">
        <p14:creationId xmlns:p14="http://schemas.microsoft.com/office/powerpoint/2010/main" val="2912811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The voltage across the inductor was zero before the instant the switch was closed.</a:t>
            </a:r>
          </a:p>
          <a:p>
            <a:pPr marL="285750" lvl="0" indent="-285750" defTabSz="914400" eaLnBrk="0" fontAlgn="base" hangingPunct="0">
              <a:spcBef>
                <a:spcPct val="0"/>
              </a:spcBef>
              <a:spcAft>
                <a:spcPct val="0"/>
              </a:spcAft>
              <a:buFont typeface="Arial" panose="020B0604020202020204" pitchFamily="34" charset="0"/>
              <a:buChar char="•"/>
            </a:pPr>
            <a:r>
              <a:rPr lang="en-US" sz="1800" dirty="0"/>
              <a:t>As expected, the inductor voltage can change values instantaneously, but not the inductor current as discussed.</a:t>
            </a:r>
            <a:endParaRPr lang="en-US" altLang="en-US" sz="1800" dirty="0"/>
          </a:p>
        </p:txBody>
      </p:sp>
      <p:sp>
        <p:nvSpPr>
          <p:cNvPr id="9" name="TextBox 72"/>
          <p:cNvSpPr txBox="1">
            <a:spLocks noChangeArrowheads="1"/>
          </p:cNvSpPr>
          <p:nvPr/>
        </p:nvSpPr>
        <p:spPr bwMode="auto">
          <a:xfrm>
            <a:off x="2922568" y="520065"/>
            <a:ext cx="31512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Step Response of RL circuits</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642592" y="2874743"/>
            <a:ext cx="5717853" cy="3278408"/>
          </a:xfrm>
          <a:prstGeom prst="rect">
            <a:avLst/>
          </a:prstGeom>
        </p:spPr>
      </p:pic>
    </p:spTree>
    <p:extLst>
      <p:ext uri="{BB962C8B-B14F-4D97-AF65-F5344CB8AC3E}">
        <p14:creationId xmlns:p14="http://schemas.microsoft.com/office/powerpoint/2010/main" val="3935134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a:solidFill>
                  <a:srgbClr val="0000FF"/>
                </a:solidFill>
              </a:rPr>
              <a:t>In the circuit, at t = 0 the switch is closed. It is desired to derive an expression for the current </a:t>
            </a:r>
            <a:r>
              <a:rPr lang="en-US" dirty="0" err="1">
                <a:solidFill>
                  <a:srgbClr val="0000FF"/>
                </a:solidFill>
              </a:rPr>
              <a:t>i</a:t>
            </a:r>
            <a:r>
              <a:rPr lang="en-US" baseline="-25000" dirty="0" err="1">
                <a:solidFill>
                  <a:srgbClr val="0000FF"/>
                </a:solidFill>
              </a:rPr>
              <a:t>L</a:t>
            </a:r>
            <a:r>
              <a:rPr lang="en-US" dirty="0">
                <a:solidFill>
                  <a:srgbClr val="0000FF"/>
                </a:solidFill>
              </a:rPr>
              <a:t>(t) for t &gt; 0.</a:t>
            </a:r>
          </a:p>
        </p:txBody>
      </p:sp>
      <p:graphicFrame>
        <p:nvGraphicFramePr>
          <p:cNvPr id="120" name="Table 119"/>
          <p:cNvGraphicFramePr>
            <a:graphicFrameLocks noGrp="1"/>
          </p:cNvGraphicFramePr>
          <p:nvPr/>
        </p:nvGraphicFramePr>
        <p:xfrm>
          <a:off x="2888552" y="4174907"/>
          <a:ext cx="3404991" cy="2011680"/>
        </p:xfrm>
        <a:graphic>
          <a:graphicData uri="http://schemas.openxmlformats.org/drawingml/2006/table">
            <a:tbl>
              <a:tblPr firstRow="1" bandRow="1">
                <a:tableStyleId>{5940675A-B579-460E-94D1-54222C63F5DA}</a:tableStyleId>
              </a:tblPr>
              <a:tblGrid>
                <a:gridCol w="1134997">
                  <a:extLst>
                    <a:ext uri="{9D8B030D-6E8A-4147-A177-3AD203B41FA5}">
                      <a16:colId xmlns:a16="http://schemas.microsoft.com/office/drawing/2014/main" val="20000"/>
                    </a:ext>
                  </a:extLst>
                </a:gridCol>
                <a:gridCol w="1134997">
                  <a:extLst>
                    <a:ext uri="{9D8B030D-6E8A-4147-A177-3AD203B41FA5}">
                      <a16:colId xmlns:a16="http://schemas.microsoft.com/office/drawing/2014/main" val="20001"/>
                    </a:ext>
                  </a:extLst>
                </a:gridCol>
                <a:gridCol w="1134997">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Default</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a:t>V</a:t>
                      </a:r>
                      <a:r>
                        <a:rPr lang="en-US" sz="1600" baseline="-25000" dirty="0"/>
                        <a:t>S</a:t>
                      </a:r>
                    </a:p>
                  </a:txBody>
                  <a:tcPr/>
                </a:tc>
                <a:tc>
                  <a:txBody>
                    <a:bodyPr/>
                    <a:lstStyle/>
                    <a:p>
                      <a:pPr algn="ctr"/>
                      <a:r>
                        <a:rPr lang="en-US" sz="1600" dirty="0"/>
                        <a:t>8.6</a:t>
                      </a:r>
                    </a:p>
                  </a:txBody>
                  <a:tcPr/>
                </a:tc>
                <a:tc>
                  <a:txBody>
                    <a:bodyPr/>
                    <a:lstStyle/>
                    <a:p>
                      <a:pPr algn="ctr"/>
                      <a:r>
                        <a:rPr lang="en-US" sz="1600" dirty="0"/>
                        <a:t>V</a:t>
                      </a:r>
                    </a:p>
                  </a:txBody>
                  <a:tcPr/>
                </a:tc>
                <a:extLst>
                  <a:ext uri="{0D108BD9-81ED-4DB2-BD59-A6C34878D82A}">
                    <a16:rowId xmlns:a16="http://schemas.microsoft.com/office/drawing/2014/main" val="10001"/>
                  </a:ext>
                </a:extLst>
              </a:tr>
              <a:tr h="304393">
                <a:tc>
                  <a:txBody>
                    <a:bodyPr/>
                    <a:lstStyle/>
                    <a:p>
                      <a:pPr algn="ctr"/>
                      <a:r>
                        <a:rPr lang="en-US" sz="1600" baseline="0" dirty="0"/>
                        <a:t>I</a:t>
                      </a:r>
                      <a:r>
                        <a:rPr lang="en-US" sz="1600" baseline="-25000" dirty="0"/>
                        <a:t>S</a:t>
                      </a:r>
                    </a:p>
                  </a:txBody>
                  <a:tcPr/>
                </a:tc>
                <a:tc>
                  <a:txBody>
                    <a:bodyPr/>
                    <a:lstStyle/>
                    <a:p>
                      <a:pPr algn="ctr"/>
                      <a:r>
                        <a:rPr lang="en-US" sz="1600" dirty="0"/>
                        <a:t>200</a:t>
                      </a:r>
                    </a:p>
                  </a:txBody>
                  <a:tcPr/>
                </a:tc>
                <a:tc>
                  <a:txBody>
                    <a:bodyPr/>
                    <a:lstStyle/>
                    <a:p>
                      <a:pPr algn="ctr"/>
                      <a:r>
                        <a:rPr lang="en-US" sz="1600" dirty="0"/>
                        <a:t>mA</a:t>
                      </a:r>
                    </a:p>
                  </a:txBody>
                  <a:tcPr/>
                </a:tc>
                <a:extLst>
                  <a:ext uri="{0D108BD9-81ED-4DB2-BD59-A6C34878D82A}">
                    <a16:rowId xmlns:a16="http://schemas.microsoft.com/office/drawing/2014/main" val="10002"/>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1</a:t>
                      </a:r>
                    </a:p>
                  </a:txBody>
                  <a:tcPr/>
                </a:tc>
                <a:tc>
                  <a:txBody>
                    <a:bodyPr/>
                    <a:lstStyle/>
                    <a:p>
                      <a:pPr algn="ctr"/>
                      <a:r>
                        <a:rPr lang="en-US" sz="1600" dirty="0"/>
                        <a:t>20</a:t>
                      </a:r>
                    </a:p>
                  </a:txBody>
                  <a:tcPr/>
                </a:tc>
                <a:tc>
                  <a:txBody>
                    <a:bodyPr/>
                    <a:lstStyle/>
                    <a:p>
                      <a:pPr algn="ct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3"/>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2</a:t>
                      </a:r>
                    </a:p>
                  </a:txBody>
                  <a:tcPr/>
                </a:tc>
                <a:tc>
                  <a:txBody>
                    <a:bodyPr/>
                    <a:lstStyle/>
                    <a:p>
                      <a:pPr algn="ctr"/>
                      <a:r>
                        <a:rPr lang="en-US" sz="1600" dirty="0"/>
                        <a:t>24</a:t>
                      </a:r>
                    </a:p>
                  </a:txBody>
                  <a:tcPr/>
                </a:tc>
                <a:tc>
                  <a:txBody>
                    <a:bodyPr/>
                    <a:lstStyle/>
                    <a:p>
                      <a:pPr algn="ct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4"/>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L</a:t>
                      </a:r>
                      <a:endParaRPr lang="en-US" sz="1600" baseline="-25000" dirty="0"/>
                    </a:p>
                  </a:txBody>
                  <a:tcPr/>
                </a:tc>
                <a:tc>
                  <a:txBody>
                    <a:bodyPr/>
                    <a:lstStyle/>
                    <a:p>
                      <a:pPr algn="ctr"/>
                      <a:r>
                        <a:rPr lang="en-US" sz="1600" dirty="0"/>
                        <a:t>12</a:t>
                      </a:r>
                    </a:p>
                  </a:txBody>
                  <a:tcPr/>
                </a:tc>
                <a:tc>
                  <a:txBody>
                    <a:bodyPr/>
                    <a:lstStyle/>
                    <a:p>
                      <a:pPr algn="ctr"/>
                      <a:r>
                        <a:rPr lang="en-US" sz="1600" dirty="0" err="1">
                          <a:latin typeface="Calibri" panose="020F0502020204030204" pitchFamily="34" charset="0"/>
                          <a:sym typeface="Symbol" panose="05050102010706020507" pitchFamily="18" charset="2"/>
                        </a:rPr>
                        <a:t>mH</a:t>
                      </a:r>
                      <a:endParaRPr lang="en-US" sz="1600" dirty="0"/>
                    </a:p>
                  </a:txBody>
                  <a:tcPr/>
                </a:tc>
                <a:extLst>
                  <a:ext uri="{0D108BD9-81ED-4DB2-BD59-A6C34878D82A}">
                    <a16:rowId xmlns:a16="http://schemas.microsoft.com/office/drawing/2014/main" val="10005"/>
                  </a:ext>
                </a:extLst>
              </a:tr>
            </a:tbl>
          </a:graphicData>
        </a:graphic>
      </p:graphicFrame>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044871" y="1677194"/>
            <a:ext cx="5092351" cy="2405062"/>
          </a:xfrm>
          <a:prstGeom prst="rect">
            <a:avLst/>
          </a:prstGeom>
        </p:spPr>
      </p:pic>
    </p:spTree>
    <p:extLst>
      <p:ext uri="{BB962C8B-B14F-4D97-AF65-F5344CB8AC3E}">
        <p14:creationId xmlns:p14="http://schemas.microsoft.com/office/powerpoint/2010/main" val="25215386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646331"/>
          </a:xfrm>
          <a:prstGeom prst="rect">
            <a:avLst/>
          </a:prstGeom>
          <a:noFill/>
        </p:spPr>
        <p:txBody>
          <a:bodyPr wrap="square" rtlCol="0">
            <a:spAutoFit/>
          </a:bodyPr>
          <a:lstStyle/>
          <a:p>
            <a:r>
              <a:rPr lang="en-US" dirty="0"/>
              <a:t>For t &lt; 0 the switch has been open for a long time, so the inductor acts like a short circuit,</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346227" y="1478673"/>
            <a:ext cx="2800350" cy="255326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61" y="1628776"/>
            <a:ext cx="2009292" cy="647732"/>
          </a:xfrm>
          <a:prstGeom prst="rect">
            <a:avLst/>
          </a:prstGeom>
        </p:spPr>
      </p:pic>
      <p:sp>
        <p:nvSpPr>
          <p:cNvPr id="6" name="TextBox 5"/>
          <p:cNvSpPr txBox="1"/>
          <p:nvPr/>
        </p:nvSpPr>
        <p:spPr>
          <a:xfrm>
            <a:off x="648479" y="2780117"/>
            <a:ext cx="4152121" cy="647139"/>
          </a:xfrm>
          <a:prstGeom prst="rect">
            <a:avLst/>
          </a:prstGeom>
          <a:noFill/>
        </p:spPr>
        <p:txBody>
          <a:bodyPr wrap="square" rtlCol="0">
            <a:spAutoFit/>
          </a:bodyPr>
          <a:lstStyle/>
          <a:p>
            <a:r>
              <a:rPr lang="en-US" dirty="0"/>
              <a:t>Since the current through the inductor doesn’t change instantaneously,</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061" y="3568436"/>
            <a:ext cx="2316585" cy="361966"/>
          </a:xfrm>
          <a:prstGeom prst="rect">
            <a:avLst/>
          </a:prstGeom>
        </p:spPr>
      </p:pic>
      <p:sp>
        <p:nvSpPr>
          <p:cNvPr id="8" name="Oval 7"/>
          <p:cNvSpPr/>
          <p:nvPr/>
        </p:nvSpPr>
        <p:spPr>
          <a:xfrm>
            <a:off x="5440266" y="1852506"/>
            <a:ext cx="610465" cy="610465"/>
          </a:xfrm>
          <a:prstGeom prst="ellipse">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838411" y="1957713"/>
            <a:ext cx="1211898" cy="371476"/>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6342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For t &gt; 0,</a:t>
            </a:r>
          </a:p>
        </p:txBody>
      </p:sp>
      <p:sp>
        <p:nvSpPr>
          <p:cNvPr id="6" name="TextBox 5"/>
          <p:cNvSpPr txBox="1"/>
          <p:nvPr/>
        </p:nvSpPr>
        <p:spPr>
          <a:xfrm>
            <a:off x="648479" y="1456809"/>
            <a:ext cx="2966259" cy="369332"/>
          </a:xfrm>
          <a:prstGeom prst="rect">
            <a:avLst/>
          </a:prstGeom>
          <a:noFill/>
        </p:spPr>
        <p:txBody>
          <a:bodyPr wrap="square" rtlCol="0">
            <a:spAutoFit/>
          </a:bodyPr>
          <a:lstStyle/>
          <a:p>
            <a:r>
              <a:rPr lang="en-US" dirty="0"/>
              <a:t>Applying KCL to the top node,</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781059" y="832342"/>
            <a:ext cx="4979880" cy="222402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428" y="1949862"/>
            <a:ext cx="2643310" cy="600103"/>
          </a:xfrm>
          <a:prstGeom prst="rect">
            <a:avLst/>
          </a:prstGeom>
        </p:spPr>
      </p:pic>
      <p:sp>
        <p:nvSpPr>
          <p:cNvPr id="3" name="Rectangle 2"/>
          <p:cNvSpPr/>
          <p:nvPr/>
        </p:nvSpPr>
        <p:spPr>
          <a:xfrm>
            <a:off x="994176" y="1904777"/>
            <a:ext cx="2597813" cy="65809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6761107" y="853474"/>
            <a:ext cx="458651" cy="458651"/>
          </a:xfrm>
          <a:prstGeom prst="ellipse">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373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For t &gt; 0,</a:t>
            </a:r>
          </a:p>
        </p:txBody>
      </p:sp>
      <p:sp>
        <p:nvSpPr>
          <p:cNvPr id="6" name="TextBox 5"/>
          <p:cNvSpPr txBox="1"/>
          <p:nvPr/>
        </p:nvSpPr>
        <p:spPr>
          <a:xfrm>
            <a:off x="648479" y="1456809"/>
            <a:ext cx="2966259" cy="369332"/>
          </a:xfrm>
          <a:prstGeom prst="rect">
            <a:avLst/>
          </a:prstGeom>
          <a:noFill/>
        </p:spPr>
        <p:txBody>
          <a:bodyPr wrap="square" rtlCol="0">
            <a:spAutoFit/>
          </a:bodyPr>
          <a:lstStyle/>
          <a:p>
            <a:r>
              <a:rPr lang="en-US" dirty="0"/>
              <a:t>Applying KCL to the top node,</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781059" y="832342"/>
            <a:ext cx="4979880" cy="222402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428" y="1949862"/>
            <a:ext cx="2643310" cy="600103"/>
          </a:xfrm>
          <a:prstGeom prst="rect">
            <a:avLst/>
          </a:prstGeom>
        </p:spPr>
      </p:pic>
      <p:sp>
        <p:nvSpPr>
          <p:cNvPr id="11" name="TextBox 10"/>
          <p:cNvSpPr txBox="1"/>
          <p:nvPr/>
        </p:nvSpPr>
        <p:spPr>
          <a:xfrm>
            <a:off x="648478" y="2743239"/>
            <a:ext cx="2966259" cy="369332"/>
          </a:xfrm>
          <a:prstGeom prst="rect">
            <a:avLst/>
          </a:prstGeom>
          <a:noFill/>
        </p:spPr>
        <p:txBody>
          <a:bodyPr wrap="square" rtlCol="0">
            <a:spAutoFit/>
          </a:bodyPr>
          <a:lstStyle/>
          <a:p>
            <a:r>
              <a:rPr lang="en-US" dirty="0"/>
              <a:t>Noting that V</a:t>
            </a:r>
            <a:r>
              <a:rPr lang="en-US" baseline="-25000" dirty="0"/>
              <a:t>1</a:t>
            </a:r>
            <a:r>
              <a:rPr lang="en-US" dirty="0"/>
              <a:t> = </a:t>
            </a:r>
            <a:r>
              <a:rPr lang="en-US" dirty="0" err="1"/>
              <a:t>v</a:t>
            </a:r>
            <a:r>
              <a:rPr lang="en-US" baseline="-25000" dirty="0" err="1"/>
              <a:t>L</a:t>
            </a:r>
            <a:r>
              <a:rPr lang="en-US" dirty="0"/>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428" y="3305845"/>
            <a:ext cx="3126944" cy="616975"/>
          </a:xfrm>
          <a:prstGeom prst="rect">
            <a:avLst/>
          </a:prstGeom>
        </p:spPr>
      </p:pic>
    </p:spTree>
    <p:extLst>
      <p:ext uri="{BB962C8B-B14F-4D97-AF65-F5344CB8AC3E}">
        <p14:creationId xmlns:p14="http://schemas.microsoft.com/office/powerpoint/2010/main" val="33782636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For t &gt; 0,</a:t>
            </a:r>
          </a:p>
        </p:txBody>
      </p:sp>
      <p:sp>
        <p:nvSpPr>
          <p:cNvPr id="6" name="TextBox 5"/>
          <p:cNvSpPr txBox="1"/>
          <p:nvPr/>
        </p:nvSpPr>
        <p:spPr>
          <a:xfrm>
            <a:off x="648479" y="1456809"/>
            <a:ext cx="2966259" cy="369332"/>
          </a:xfrm>
          <a:prstGeom prst="rect">
            <a:avLst/>
          </a:prstGeom>
          <a:noFill/>
        </p:spPr>
        <p:txBody>
          <a:bodyPr wrap="square" rtlCol="0">
            <a:spAutoFit/>
          </a:bodyPr>
          <a:lstStyle/>
          <a:p>
            <a:r>
              <a:rPr lang="en-US" dirty="0"/>
              <a:t>Applying KCL to the top node,</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781059" y="832342"/>
            <a:ext cx="4979880" cy="222402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428" y="1949862"/>
            <a:ext cx="2643310" cy="600103"/>
          </a:xfrm>
          <a:prstGeom prst="rect">
            <a:avLst/>
          </a:prstGeom>
        </p:spPr>
      </p:pic>
      <p:sp>
        <p:nvSpPr>
          <p:cNvPr id="11" name="TextBox 10"/>
          <p:cNvSpPr txBox="1"/>
          <p:nvPr/>
        </p:nvSpPr>
        <p:spPr>
          <a:xfrm>
            <a:off x="648478" y="2743239"/>
            <a:ext cx="2966259" cy="369332"/>
          </a:xfrm>
          <a:prstGeom prst="rect">
            <a:avLst/>
          </a:prstGeom>
          <a:noFill/>
        </p:spPr>
        <p:txBody>
          <a:bodyPr wrap="square" rtlCol="0">
            <a:spAutoFit/>
          </a:bodyPr>
          <a:lstStyle/>
          <a:p>
            <a:r>
              <a:rPr lang="en-US" dirty="0"/>
              <a:t>Noting that V</a:t>
            </a:r>
            <a:r>
              <a:rPr lang="en-US" baseline="-25000" dirty="0"/>
              <a:t>1</a:t>
            </a:r>
            <a:r>
              <a:rPr lang="en-US" dirty="0"/>
              <a:t> = </a:t>
            </a:r>
            <a:r>
              <a:rPr lang="en-US" dirty="0" err="1"/>
              <a:t>v</a:t>
            </a:r>
            <a:r>
              <a:rPr lang="en-US" baseline="-25000" dirty="0" err="1"/>
              <a:t>L</a:t>
            </a:r>
            <a:r>
              <a:rPr lang="en-US" dirty="0"/>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428" y="3305845"/>
            <a:ext cx="3126944" cy="616975"/>
          </a:xfrm>
          <a:prstGeom prst="rect">
            <a:avLst/>
          </a:prstGeom>
        </p:spPr>
      </p:pic>
      <p:sp>
        <p:nvSpPr>
          <p:cNvPr id="13" name="TextBox 12"/>
          <p:cNvSpPr txBox="1"/>
          <p:nvPr/>
        </p:nvSpPr>
        <p:spPr>
          <a:xfrm>
            <a:off x="648477" y="4125592"/>
            <a:ext cx="2966259" cy="369332"/>
          </a:xfrm>
          <a:prstGeom prst="rect">
            <a:avLst/>
          </a:prstGeom>
          <a:noFill/>
        </p:spPr>
        <p:txBody>
          <a:bodyPr wrap="square" rtlCol="0">
            <a:spAutoFit/>
          </a:bodyPr>
          <a:lstStyle/>
          <a:p>
            <a:r>
              <a:rPr lang="en-US" dirty="0"/>
              <a:t>Since,</a:t>
            </a:r>
          </a:p>
        </p:txBody>
      </p:sp>
      <p:sp>
        <p:nvSpPr>
          <p:cNvPr id="14" name="TextBox 13"/>
          <p:cNvSpPr txBox="1"/>
          <p:nvPr/>
        </p:nvSpPr>
        <p:spPr>
          <a:xfrm>
            <a:off x="648476" y="5402398"/>
            <a:ext cx="2966259" cy="369332"/>
          </a:xfrm>
          <a:prstGeom prst="rect">
            <a:avLst/>
          </a:prstGeom>
          <a:noFill/>
        </p:spPr>
        <p:txBody>
          <a:bodyPr wrap="square" rtlCol="0">
            <a:spAutoFit/>
          </a:bodyPr>
          <a:lstStyle/>
          <a:p>
            <a:r>
              <a:rPr lang="en-US" dirty="0"/>
              <a:t>We rewrite the equation as,</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1428" y="4510095"/>
            <a:ext cx="1171697" cy="65615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428" y="5847602"/>
            <a:ext cx="3293176" cy="730090"/>
          </a:xfrm>
          <a:prstGeom prst="rect">
            <a:avLst/>
          </a:prstGeom>
        </p:spPr>
      </p:pic>
    </p:spTree>
    <p:extLst>
      <p:ext uri="{BB962C8B-B14F-4D97-AF65-F5344CB8AC3E}">
        <p14:creationId xmlns:p14="http://schemas.microsoft.com/office/powerpoint/2010/main" val="14296018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Rearranging terms,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93" y="1239221"/>
            <a:ext cx="3343219" cy="889611"/>
          </a:xfrm>
          <a:prstGeom prst="rect">
            <a:avLst/>
          </a:prstGeom>
        </p:spPr>
      </p:pic>
    </p:spTree>
    <p:extLst>
      <p:ext uri="{BB962C8B-B14F-4D97-AF65-F5344CB8AC3E}">
        <p14:creationId xmlns:p14="http://schemas.microsoft.com/office/powerpoint/2010/main" val="38594076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Rearranging terms,</a:t>
            </a:r>
          </a:p>
        </p:txBody>
      </p:sp>
      <p:sp>
        <p:nvSpPr>
          <p:cNvPr id="11" name="TextBox 10"/>
          <p:cNvSpPr txBox="1"/>
          <p:nvPr/>
        </p:nvSpPr>
        <p:spPr>
          <a:xfrm>
            <a:off x="648475" y="2444840"/>
            <a:ext cx="2966259" cy="369332"/>
          </a:xfrm>
          <a:prstGeom prst="rect">
            <a:avLst/>
          </a:prstGeom>
          <a:noFill/>
        </p:spPr>
        <p:txBody>
          <a:bodyPr wrap="square" rtlCol="0">
            <a:spAutoFit/>
          </a:bodyPr>
          <a:lstStyle/>
          <a:p>
            <a:r>
              <a:rPr lang="en-US" dirty="0"/>
              <a:t>Integrating both sides,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93" y="1239221"/>
            <a:ext cx="3343219" cy="88961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893" y="2841912"/>
            <a:ext cx="3856580" cy="919645"/>
          </a:xfrm>
          <a:prstGeom prst="rect">
            <a:avLst/>
          </a:prstGeom>
        </p:spPr>
      </p:pic>
    </p:spTree>
    <p:extLst>
      <p:ext uri="{BB962C8B-B14F-4D97-AF65-F5344CB8AC3E}">
        <p14:creationId xmlns:p14="http://schemas.microsoft.com/office/powerpoint/2010/main" val="245261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lvl="0" defTabSz="914400" eaLnBrk="0" fontAlgn="base" hangingPunct="0">
              <a:spcBef>
                <a:spcPct val="0"/>
              </a:spcBef>
              <a:spcAft>
                <a:spcPct val="0"/>
              </a:spcAft>
            </a:pPr>
            <a:r>
              <a:rPr lang="en-US" sz="1800" dirty="0"/>
              <a:t>Solve first order DEQ:</a:t>
            </a:r>
          </a:p>
        </p:txBody>
      </p:sp>
      <p:sp>
        <p:nvSpPr>
          <p:cNvPr id="9" name="TextBox 72"/>
          <p:cNvSpPr txBox="1">
            <a:spLocks noChangeArrowheads="1"/>
          </p:cNvSpPr>
          <p:nvPr/>
        </p:nvSpPr>
        <p:spPr bwMode="auto">
          <a:xfrm>
            <a:off x="2764384" y="520065"/>
            <a:ext cx="34676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Natural Response of RC circuits</a:t>
            </a:r>
          </a:p>
        </p:txBody>
      </p:sp>
      <p:graphicFrame>
        <p:nvGraphicFramePr>
          <p:cNvPr id="8" name="Object 7"/>
          <p:cNvGraphicFramePr>
            <a:graphicFrameLocks noChangeAspect="1"/>
          </p:cNvGraphicFramePr>
          <p:nvPr>
            <p:extLst>
              <p:ext uri="{D42A27DB-BD31-4B8C-83A1-F6EECF244321}">
                <p14:modId xmlns:p14="http://schemas.microsoft.com/office/powerpoint/2010/main" val="890339156"/>
              </p:ext>
            </p:extLst>
          </p:nvPr>
        </p:nvGraphicFramePr>
        <p:xfrm>
          <a:off x="301173" y="2133600"/>
          <a:ext cx="2306637" cy="673100"/>
        </p:xfrm>
        <a:graphic>
          <a:graphicData uri="http://schemas.openxmlformats.org/presentationml/2006/ole">
            <mc:AlternateContent xmlns:mc="http://schemas.openxmlformats.org/markup-compatibility/2006">
              <mc:Choice xmlns:v="urn:schemas-microsoft-com:vml" Requires="v">
                <p:oleObj spid="_x0000_s271442" name="Equation" r:id="rId4" imgW="1384200" imgH="406080" progId="Equation.3">
                  <p:embed/>
                </p:oleObj>
              </mc:Choice>
              <mc:Fallback>
                <p:oleObj name="Equation" r:id="rId4" imgW="1384200" imgH="406080" progId="Equation.3">
                  <p:embed/>
                  <p:pic>
                    <p:nvPicPr>
                      <p:cNvPr id="0" name=""/>
                      <p:cNvPicPr>
                        <a:picLocks noChangeAspect="1" noChangeArrowheads="1"/>
                      </p:cNvPicPr>
                      <p:nvPr/>
                    </p:nvPicPr>
                    <p:blipFill>
                      <a:blip r:embed="rId5"/>
                      <a:srcRect/>
                      <a:stretch>
                        <a:fillRect/>
                      </a:stretch>
                    </p:blipFill>
                    <p:spPr bwMode="auto">
                      <a:xfrm>
                        <a:off x="301173" y="2133600"/>
                        <a:ext cx="2306637" cy="673100"/>
                      </a:xfrm>
                      <a:prstGeom prst="rect">
                        <a:avLst/>
                      </a:prstGeom>
                      <a:noFill/>
                    </p:spPr>
                  </p:pic>
                </p:oleObj>
              </mc:Fallback>
            </mc:AlternateContent>
          </a:graphicData>
        </a:graphic>
      </p:graphicFrame>
      <p:pic>
        <p:nvPicPr>
          <p:cNvPr id="11" name="Picture 10"/>
          <p:cNvPicPr/>
          <p:nvPr/>
        </p:nvPicPr>
        <p:blipFill>
          <a:blip r:embed="rId6">
            <a:extLst>
              <a:ext uri="{28A0092B-C50C-407E-A947-70E740481C1C}">
                <a14:useLocalDpi xmlns:a14="http://schemas.microsoft.com/office/drawing/2010/main" val="0"/>
              </a:ext>
            </a:extLst>
          </a:blip>
          <a:stretch>
            <a:fillRect/>
          </a:stretch>
        </p:blipFill>
        <p:spPr>
          <a:xfrm>
            <a:off x="5511818" y="1360721"/>
            <a:ext cx="2313627" cy="2357007"/>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2766118476"/>
              </p:ext>
            </p:extLst>
          </p:nvPr>
        </p:nvGraphicFramePr>
        <p:xfrm>
          <a:off x="1098550" y="3062070"/>
          <a:ext cx="2816225" cy="2941637"/>
        </p:xfrm>
        <a:graphic>
          <a:graphicData uri="http://schemas.openxmlformats.org/presentationml/2006/ole">
            <mc:AlternateContent xmlns:mc="http://schemas.openxmlformats.org/markup-compatibility/2006">
              <mc:Choice xmlns:v="urn:schemas-microsoft-com:vml" Requires="v">
                <p:oleObj spid="_x0000_s271443" name="Equation" r:id="rId7" imgW="1688760" imgH="1777680" progId="Equation.3">
                  <p:embed/>
                </p:oleObj>
              </mc:Choice>
              <mc:Fallback>
                <p:oleObj name="Equation" r:id="rId7" imgW="1688760" imgH="1777680" progId="Equation.3">
                  <p:embed/>
                  <p:pic>
                    <p:nvPicPr>
                      <p:cNvPr id="0" name=""/>
                      <p:cNvPicPr>
                        <a:picLocks noChangeAspect="1" noChangeArrowheads="1"/>
                      </p:cNvPicPr>
                      <p:nvPr/>
                    </p:nvPicPr>
                    <p:blipFill>
                      <a:blip r:embed="rId8"/>
                      <a:srcRect/>
                      <a:stretch>
                        <a:fillRect/>
                      </a:stretch>
                    </p:blipFill>
                    <p:spPr bwMode="auto">
                      <a:xfrm>
                        <a:off x="1098550" y="3062070"/>
                        <a:ext cx="2816225" cy="2941637"/>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275490085"/>
              </p:ext>
            </p:extLst>
          </p:nvPr>
        </p:nvGraphicFramePr>
        <p:xfrm>
          <a:off x="4116178" y="5347778"/>
          <a:ext cx="1927225" cy="587375"/>
        </p:xfrm>
        <a:graphic>
          <a:graphicData uri="http://schemas.openxmlformats.org/presentationml/2006/ole">
            <mc:AlternateContent xmlns:mc="http://schemas.openxmlformats.org/markup-compatibility/2006">
              <mc:Choice xmlns:v="urn:schemas-microsoft-com:vml" Requires="v">
                <p:oleObj spid="_x0000_s271444" name="Equation" r:id="rId9" imgW="1155600" imgH="355320" progId="Equation.3">
                  <p:embed/>
                </p:oleObj>
              </mc:Choice>
              <mc:Fallback>
                <p:oleObj name="Equation" r:id="rId9" imgW="1155600" imgH="355320" progId="Equation.3">
                  <p:embed/>
                  <p:pic>
                    <p:nvPicPr>
                      <p:cNvPr id="0" name=""/>
                      <p:cNvPicPr>
                        <a:picLocks noChangeAspect="1" noChangeArrowheads="1"/>
                      </p:cNvPicPr>
                      <p:nvPr/>
                    </p:nvPicPr>
                    <p:blipFill>
                      <a:blip r:embed="rId10"/>
                      <a:srcRect/>
                      <a:stretch>
                        <a:fillRect/>
                      </a:stretch>
                    </p:blipFill>
                    <p:spPr bwMode="auto">
                      <a:xfrm>
                        <a:off x="4116178" y="5347778"/>
                        <a:ext cx="1927225" cy="587375"/>
                      </a:xfrm>
                      <a:prstGeom prst="rect">
                        <a:avLst/>
                      </a:prstGeom>
                      <a:noFill/>
                    </p:spPr>
                  </p:pic>
                </p:oleObj>
              </mc:Fallback>
            </mc:AlternateContent>
          </a:graphicData>
        </a:graphic>
      </p:graphicFrame>
      <p:cxnSp>
        <p:nvCxnSpPr>
          <p:cNvPr id="3" name="Straight Arrow Connector 2"/>
          <p:cNvCxnSpPr/>
          <p:nvPr/>
        </p:nvCxnSpPr>
        <p:spPr>
          <a:xfrm>
            <a:off x="3145211" y="5641466"/>
            <a:ext cx="664481"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95949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Rearranging terms,</a:t>
            </a:r>
          </a:p>
        </p:txBody>
      </p:sp>
      <p:sp>
        <p:nvSpPr>
          <p:cNvPr id="11" name="TextBox 10"/>
          <p:cNvSpPr txBox="1"/>
          <p:nvPr/>
        </p:nvSpPr>
        <p:spPr>
          <a:xfrm>
            <a:off x="648475" y="2444840"/>
            <a:ext cx="2966259" cy="369332"/>
          </a:xfrm>
          <a:prstGeom prst="rect">
            <a:avLst/>
          </a:prstGeom>
          <a:noFill/>
        </p:spPr>
        <p:txBody>
          <a:bodyPr wrap="square" rtlCol="0">
            <a:spAutoFit/>
          </a:bodyPr>
          <a:lstStyle/>
          <a:p>
            <a:r>
              <a:rPr lang="en-US" dirty="0"/>
              <a:t>Integrating both sides,</a:t>
            </a:r>
          </a:p>
        </p:txBody>
      </p:sp>
      <p:sp>
        <p:nvSpPr>
          <p:cNvPr id="13" name="TextBox 12"/>
          <p:cNvSpPr txBox="1"/>
          <p:nvPr/>
        </p:nvSpPr>
        <p:spPr>
          <a:xfrm>
            <a:off x="648477" y="3960707"/>
            <a:ext cx="3852086" cy="369332"/>
          </a:xfrm>
          <a:prstGeom prst="rect">
            <a:avLst/>
          </a:prstGeom>
          <a:noFill/>
        </p:spPr>
        <p:txBody>
          <a:bodyPr wrap="square" rtlCol="0">
            <a:spAutoFit/>
          </a:bodyPr>
          <a:lstStyle/>
          <a:p>
            <a:r>
              <a:rPr lang="en-US" dirty="0"/>
              <a:t>Using integration by substitution,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93" y="1239221"/>
            <a:ext cx="3343219" cy="88961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893" y="2841912"/>
            <a:ext cx="3856580" cy="91964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893" y="4357779"/>
            <a:ext cx="1876214" cy="1016879"/>
          </a:xfrm>
          <a:prstGeom prst="rect">
            <a:avLst/>
          </a:prstGeom>
        </p:spPr>
      </p:pic>
    </p:spTree>
    <p:extLst>
      <p:ext uri="{BB962C8B-B14F-4D97-AF65-F5344CB8AC3E}">
        <p14:creationId xmlns:p14="http://schemas.microsoft.com/office/powerpoint/2010/main" val="33324157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Substituting yields,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33" y="1229414"/>
            <a:ext cx="4166787" cy="1301256"/>
          </a:xfrm>
          <a:prstGeom prst="rect">
            <a:avLst/>
          </a:prstGeom>
        </p:spPr>
      </p:pic>
    </p:spTree>
    <p:extLst>
      <p:ext uri="{BB962C8B-B14F-4D97-AF65-F5344CB8AC3E}">
        <p14:creationId xmlns:p14="http://schemas.microsoft.com/office/powerpoint/2010/main" val="29813636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Substituting yields,</a:t>
            </a:r>
          </a:p>
        </p:txBody>
      </p:sp>
      <p:sp>
        <p:nvSpPr>
          <p:cNvPr id="13" name="TextBox 12"/>
          <p:cNvSpPr txBox="1"/>
          <p:nvPr/>
        </p:nvSpPr>
        <p:spPr>
          <a:xfrm>
            <a:off x="648479" y="2844117"/>
            <a:ext cx="5795186" cy="369332"/>
          </a:xfrm>
          <a:prstGeom prst="rect">
            <a:avLst/>
          </a:prstGeom>
          <a:noFill/>
        </p:spPr>
        <p:txBody>
          <a:bodyPr wrap="square" rtlCol="0">
            <a:spAutoFit/>
          </a:bodyPr>
          <a:lstStyle/>
          <a:p>
            <a:r>
              <a:rPr lang="en-US" dirty="0"/>
              <a:t>Raising both sides of the equation to the power of </a:t>
            </a:r>
            <a:r>
              <a:rPr lang="en-US" i="1" dirty="0"/>
              <a:t>e</a:t>
            </a:r>
            <a:r>
              <a:rPr lang="en-US"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33" y="1229414"/>
            <a:ext cx="4166787" cy="13012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433" y="3285780"/>
            <a:ext cx="3481739" cy="1333730"/>
          </a:xfrm>
          <a:prstGeom prst="rect">
            <a:avLst/>
          </a:prstGeom>
        </p:spPr>
      </p:pic>
    </p:spTree>
    <p:extLst>
      <p:ext uri="{BB962C8B-B14F-4D97-AF65-F5344CB8AC3E}">
        <p14:creationId xmlns:p14="http://schemas.microsoft.com/office/powerpoint/2010/main" val="34848862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Evaluating the above equation at t = 0,</a:t>
            </a:r>
          </a:p>
        </p:txBody>
      </p:sp>
      <p:sp>
        <p:nvSpPr>
          <p:cNvPr id="13" name="TextBox 12"/>
          <p:cNvSpPr txBox="1"/>
          <p:nvPr/>
        </p:nvSpPr>
        <p:spPr>
          <a:xfrm>
            <a:off x="648479" y="2103662"/>
            <a:ext cx="2151871" cy="369332"/>
          </a:xfrm>
          <a:prstGeom prst="rect">
            <a:avLst/>
          </a:prstGeom>
          <a:noFill/>
        </p:spPr>
        <p:txBody>
          <a:bodyPr wrap="square" rtlCol="0">
            <a:spAutoFit/>
          </a:bodyPr>
          <a:lstStyle/>
          <a:p>
            <a:r>
              <a:rPr lang="en-US" dirty="0"/>
              <a:t>Which yields,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33" y="1274005"/>
            <a:ext cx="3056480" cy="657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433" y="2517719"/>
            <a:ext cx="2084930" cy="1670801"/>
          </a:xfrm>
          <a:prstGeom prst="rect">
            <a:avLst/>
          </a:prstGeom>
        </p:spPr>
      </p:pic>
    </p:spTree>
    <p:extLst>
      <p:ext uri="{BB962C8B-B14F-4D97-AF65-F5344CB8AC3E}">
        <p14:creationId xmlns:p14="http://schemas.microsoft.com/office/powerpoint/2010/main" val="26374059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Evaluating the above equation at t = 0,</a:t>
            </a:r>
          </a:p>
        </p:txBody>
      </p:sp>
      <p:sp>
        <p:nvSpPr>
          <p:cNvPr id="13" name="TextBox 12"/>
          <p:cNvSpPr txBox="1"/>
          <p:nvPr/>
        </p:nvSpPr>
        <p:spPr>
          <a:xfrm>
            <a:off x="648479" y="2103662"/>
            <a:ext cx="2151871" cy="369332"/>
          </a:xfrm>
          <a:prstGeom prst="rect">
            <a:avLst/>
          </a:prstGeom>
          <a:noFill/>
        </p:spPr>
        <p:txBody>
          <a:bodyPr wrap="square" rtlCol="0">
            <a:spAutoFit/>
          </a:bodyPr>
          <a:lstStyle/>
          <a:p>
            <a:r>
              <a:rPr lang="en-US" dirty="0"/>
              <a:t>Which yields,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33" y="2517719"/>
            <a:ext cx="2084930" cy="1670801"/>
          </a:xfrm>
          <a:prstGeom prst="rect">
            <a:avLst/>
          </a:prstGeom>
        </p:spPr>
      </p:pic>
      <p:sp>
        <p:nvSpPr>
          <p:cNvPr id="11" name="TextBox 10"/>
          <p:cNvSpPr txBox="1"/>
          <p:nvPr/>
        </p:nvSpPr>
        <p:spPr>
          <a:xfrm>
            <a:off x="815433" y="4614126"/>
            <a:ext cx="4828130" cy="369332"/>
          </a:xfrm>
          <a:prstGeom prst="rect">
            <a:avLst/>
          </a:prstGeom>
          <a:noFill/>
        </p:spPr>
        <p:txBody>
          <a:bodyPr wrap="square" rtlCol="0">
            <a:spAutoFit/>
          </a:bodyPr>
          <a:lstStyle/>
          <a:p>
            <a:r>
              <a:rPr lang="en-US" dirty="0"/>
              <a:t>Thus giving an expression for </a:t>
            </a:r>
            <a:r>
              <a:rPr lang="en-US" dirty="0" err="1"/>
              <a:t>i</a:t>
            </a:r>
            <a:r>
              <a:rPr lang="en-US" baseline="-25000" dirty="0" err="1"/>
              <a:t>L</a:t>
            </a:r>
            <a:r>
              <a:rPr lang="en-US" dirty="0"/>
              <a:t>(t) of,</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433" y="5319898"/>
            <a:ext cx="3694802" cy="63339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433" y="1274005"/>
            <a:ext cx="3056480" cy="657000"/>
          </a:xfrm>
          <a:prstGeom prst="rect">
            <a:avLst/>
          </a:prstGeom>
        </p:spPr>
      </p:pic>
    </p:spTree>
    <p:extLst>
      <p:ext uri="{BB962C8B-B14F-4D97-AF65-F5344CB8AC3E}">
        <p14:creationId xmlns:p14="http://schemas.microsoft.com/office/powerpoint/2010/main" val="21472820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369332"/>
          </a:xfrm>
          <a:prstGeom prst="rect">
            <a:avLst/>
          </a:prstGeom>
          <a:noFill/>
        </p:spPr>
        <p:txBody>
          <a:bodyPr wrap="square" rtlCol="0">
            <a:spAutoFit/>
          </a:bodyPr>
          <a:lstStyle/>
          <a:p>
            <a:r>
              <a:rPr lang="en-US" dirty="0"/>
              <a:t>Or use the general solution as given by,</a:t>
            </a:r>
          </a:p>
        </p:txBody>
      </p:sp>
      <p:sp>
        <p:nvSpPr>
          <p:cNvPr id="13" name="TextBox 12"/>
          <p:cNvSpPr txBox="1"/>
          <p:nvPr/>
        </p:nvSpPr>
        <p:spPr>
          <a:xfrm>
            <a:off x="648479" y="2319631"/>
            <a:ext cx="2151871" cy="369332"/>
          </a:xfrm>
          <a:prstGeom prst="rect">
            <a:avLst/>
          </a:prstGeom>
          <a:noFill/>
        </p:spPr>
        <p:txBody>
          <a:bodyPr wrap="square" rtlCol="0">
            <a:spAutoFit/>
          </a:bodyPr>
          <a:lstStyle/>
          <a:p>
            <a:r>
              <a:rPr lang="en-US" dirty="0"/>
              <a:t>Where,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33" y="1280064"/>
            <a:ext cx="5377127" cy="7539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433" y="2754590"/>
            <a:ext cx="1553137" cy="988360"/>
          </a:xfrm>
          <a:prstGeom prst="rect">
            <a:avLst/>
          </a:prstGeom>
        </p:spPr>
      </p:pic>
      <p:sp>
        <p:nvSpPr>
          <p:cNvPr id="12" name="TextBox 11"/>
          <p:cNvSpPr txBox="1"/>
          <p:nvPr/>
        </p:nvSpPr>
        <p:spPr>
          <a:xfrm>
            <a:off x="648478" y="3977735"/>
            <a:ext cx="2151871" cy="369332"/>
          </a:xfrm>
          <a:prstGeom prst="rect">
            <a:avLst/>
          </a:prstGeom>
          <a:noFill/>
        </p:spPr>
        <p:txBody>
          <a:bodyPr wrap="square" rtlCol="0">
            <a:spAutoFit/>
          </a:bodyPr>
          <a:lstStyle/>
          <a:p>
            <a:r>
              <a:rPr lang="en-US" dirty="0"/>
              <a:t>And,</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433" y="4370567"/>
            <a:ext cx="1984916" cy="1036242"/>
          </a:xfrm>
          <a:prstGeom prst="rect">
            <a:avLst/>
          </a:prstGeom>
        </p:spPr>
      </p:pic>
      <p:pic>
        <p:nvPicPr>
          <p:cNvPr id="14" name="Picture 13"/>
          <p:cNvPicPr/>
          <p:nvPr/>
        </p:nvPicPr>
        <p:blipFill>
          <a:blip r:embed="rId6">
            <a:extLst>
              <a:ext uri="{28A0092B-C50C-407E-A947-70E740481C1C}">
                <a14:useLocalDpi xmlns:a14="http://schemas.microsoft.com/office/drawing/2010/main" val="0"/>
              </a:ext>
            </a:extLst>
          </a:blip>
          <a:stretch>
            <a:fillRect/>
          </a:stretch>
        </p:blipFill>
        <p:spPr>
          <a:xfrm>
            <a:off x="3781059" y="3584270"/>
            <a:ext cx="4979880" cy="2224024"/>
          </a:xfrm>
          <a:prstGeom prst="rect">
            <a:avLst/>
          </a:prstGeom>
        </p:spPr>
      </p:pic>
      <p:sp>
        <p:nvSpPr>
          <p:cNvPr id="4" name="Oval 3"/>
          <p:cNvSpPr/>
          <p:nvPr/>
        </p:nvSpPr>
        <p:spPr>
          <a:xfrm>
            <a:off x="6500069" y="4012119"/>
            <a:ext cx="458651" cy="458651"/>
          </a:xfrm>
          <a:prstGeom prst="ellipse">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192005" y="3435445"/>
            <a:ext cx="1001568" cy="371475"/>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694383" y="5059463"/>
            <a:ext cx="1101725" cy="371475"/>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1341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a:solidFill>
                  <a:srgbClr val="0000FF"/>
                </a:solidFill>
              </a:rPr>
              <a:t>The switch in the circuit has been in position ‘a’ for a long time. At t = 0, the switch is moved to position ‘b’. Determine:</a:t>
            </a:r>
          </a:p>
          <a:p>
            <a:pPr marL="342900" indent="-342900">
              <a:buAutoNum type="alphaLcParenR"/>
            </a:pPr>
            <a:r>
              <a:rPr lang="en-US" dirty="0">
                <a:solidFill>
                  <a:srgbClr val="0000FF"/>
                </a:solidFill>
              </a:rPr>
              <a:t>The current </a:t>
            </a:r>
            <a:r>
              <a:rPr lang="en-US" dirty="0" err="1">
                <a:solidFill>
                  <a:srgbClr val="0000FF"/>
                </a:solidFill>
              </a:rPr>
              <a:t>i</a:t>
            </a:r>
            <a:r>
              <a:rPr lang="en-US" baseline="-25000" dirty="0" err="1">
                <a:solidFill>
                  <a:srgbClr val="0000FF"/>
                </a:solidFill>
              </a:rPr>
              <a:t>o</a:t>
            </a:r>
            <a:r>
              <a:rPr lang="en-US" dirty="0">
                <a:solidFill>
                  <a:srgbClr val="0000FF"/>
                </a:solidFill>
              </a:rPr>
              <a:t>(t) for t &gt; 0,</a:t>
            </a:r>
          </a:p>
          <a:p>
            <a:pPr marL="342900" indent="-342900">
              <a:buAutoNum type="alphaLcParenR"/>
            </a:pPr>
            <a:r>
              <a:rPr lang="en-US" dirty="0">
                <a:solidFill>
                  <a:srgbClr val="0000FF"/>
                </a:solidFill>
              </a:rPr>
              <a:t>The initial energy stored in L.</a:t>
            </a:r>
          </a:p>
        </p:txBody>
      </p:sp>
      <p:graphicFrame>
        <p:nvGraphicFramePr>
          <p:cNvPr id="120" name="Table 119"/>
          <p:cNvGraphicFramePr>
            <a:graphicFrameLocks noGrp="1"/>
          </p:cNvGraphicFramePr>
          <p:nvPr/>
        </p:nvGraphicFramePr>
        <p:xfrm>
          <a:off x="5721135" y="2895650"/>
          <a:ext cx="2965665" cy="2346960"/>
        </p:xfrm>
        <a:graphic>
          <a:graphicData uri="http://schemas.openxmlformats.org/drawingml/2006/table">
            <a:tbl>
              <a:tblPr firstRow="1" bandRow="1">
                <a:tableStyleId>{5940675A-B579-460E-94D1-54222C63F5DA}</a:tableStyleId>
              </a:tblPr>
              <a:tblGrid>
                <a:gridCol w="988555">
                  <a:extLst>
                    <a:ext uri="{9D8B030D-6E8A-4147-A177-3AD203B41FA5}">
                      <a16:colId xmlns:a16="http://schemas.microsoft.com/office/drawing/2014/main" val="20000"/>
                    </a:ext>
                  </a:extLst>
                </a:gridCol>
                <a:gridCol w="988555">
                  <a:extLst>
                    <a:ext uri="{9D8B030D-6E8A-4147-A177-3AD203B41FA5}">
                      <a16:colId xmlns:a16="http://schemas.microsoft.com/office/drawing/2014/main" val="20001"/>
                    </a:ext>
                  </a:extLst>
                </a:gridCol>
                <a:gridCol w="988555">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Default</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a:t>I</a:t>
                      </a:r>
                      <a:r>
                        <a:rPr lang="en-US" sz="1600" baseline="-25000" dirty="0"/>
                        <a:t>o</a:t>
                      </a:r>
                    </a:p>
                  </a:txBody>
                  <a:tcPr/>
                </a:tc>
                <a:tc>
                  <a:txBody>
                    <a:bodyPr/>
                    <a:lstStyle/>
                    <a:p>
                      <a:pPr algn="ctr"/>
                      <a:r>
                        <a:rPr lang="en-US" sz="1600" dirty="0"/>
                        <a:t>25</a:t>
                      </a:r>
                    </a:p>
                  </a:txBody>
                  <a:tcPr/>
                </a:tc>
                <a:tc>
                  <a:txBody>
                    <a:bodyPr/>
                    <a:lstStyle/>
                    <a:p>
                      <a:pPr algn="ctr"/>
                      <a:r>
                        <a:rPr lang="en-US" sz="1600" dirty="0"/>
                        <a:t>mA</a:t>
                      </a:r>
                    </a:p>
                  </a:txBody>
                  <a:tcPr/>
                </a:tc>
                <a:extLst>
                  <a:ext uri="{0D108BD9-81ED-4DB2-BD59-A6C34878D82A}">
                    <a16:rowId xmlns:a16="http://schemas.microsoft.com/office/drawing/2014/main" val="10001"/>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o</a:t>
                      </a:r>
                    </a:p>
                  </a:txBody>
                  <a:tcPr/>
                </a:tc>
                <a:tc>
                  <a:txBody>
                    <a:bodyPr/>
                    <a:lstStyle/>
                    <a:p>
                      <a:pPr algn="ctr"/>
                      <a:r>
                        <a:rPr lang="en-US" sz="1600" dirty="0"/>
                        <a:t>100</a:t>
                      </a:r>
                    </a:p>
                  </a:txBody>
                  <a:tcPr/>
                </a:tc>
                <a:tc>
                  <a:txBody>
                    <a:bodyPr/>
                    <a:lstStyle/>
                    <a:p>
                      <a:pPr algn="ct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2"/>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1</a:t>
                      </a:r>
                    </a:p>
                  </a:txBody>
                  <a:tcPr/>
                </a:tc>
                <a:tc>
                  <a:txBody>
                    <a:bodyPr/>
                    <a:lstStyle/>
                    <a:p>
                      <a:pPr algn="ctr"/>
                      <a:r>
                        <a:rPr lang="en-US" sz="1600" dirty="0"/>
                        <a:t>200</a:t>
                      </a:r>
                    </a:p>
                  </a:txBody>
                  <a:tcPr/>
                </a:tc>
                <a:tc>
                  <a:txBody>
                    <a:bodyPr/>
                    <a:lstStyle/>
                    <a:p>
                      <a:pPr algn="ct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3"/>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2</a:t>
                      </a:r>
                    </a:p>
                  </a:txBody>
                  <a:tcPr/>
                </a:tc>
                <a:tc>
                  <a:txBody>
                    <a:bodyPr/>
                    <a:lstStyle/>
                    <a:p>
                      <a:pPr algn="ctr"/>
                      <a:r>
                        <a:rPr lang="en-US" sz="1600" dirty="0"/>
                        <a:t>150</a:t>
                      </a:r>
                    </a:p>
                  </a:txBody>
                  <a:tcPr/>
                </a:tc>
                <a:tc>
                  <a:txBody>
                    <a:bodyPr/>
                    <a:lstStyle/>
                    <a:p>
                      <a:pPr algn="ct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4"/>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L</a:t>
                      </a:r>
                      <a:endParaRPr lang="en-US" sz="1600" baseline="-25000" dirty="0"/>
                    </a:p>
                  </a:txBody>
                  <a:tcPr/>
                </a:tc>
                <a:tc>
                  <a:txBody>
                    <a:bodyPr/>
                    <a:lstStyle/>
                    <a:p>
                      <a:pPr algn="ctr"/>
                      <a:r>
                        <a:rPr lang="en-US" sz="1600" dirty="0"/>
                        <a:t>10</a:t>
                      </a:r>
                    </a:p>
                  </a:txBody>
                  <a:tcPr/>
                </a:tc>
                <a:tc>
                  <a:txBody>
                    <a:bodyPr/>
                    <a:lstStyle/>
                    <a:p>
                      <a:pPr algn="ctr"/>
                      <a:r>
                        <a:rPr lang="en-US" sz="1600" dirty="0" err="1">
                          <a:latin typeface="Calibri" panose="020F0502020204030204" pitchFamily="34" charset="0"/>
                          <a:sym typeface="Symbol" panose="05050102010706020507" pitchFamily="18" charset="2"/>
                        </a:rPr>
                        <a:t>mH</a:t>
                      </a:r>
                      <a:endParaRPr lang="en-US" sz="1600" dirty="0"/>
                    </a:p>
                  </a:txBody>
                  <a:tcPr/>
                </a:tc>
                <a:extLst>
                  <a:ext uri="{0D108BD9-81ED-4DB2-BD59-A6C34878D82A}">
                    <a16:rowId xmlns:a16="http://schemas.microsoft.com/office/drawing/2014/main" val="10005"/>
                  </a:ext>
                </a:extLst>
              </a:tr>
              <a:tr h="304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aseline="0" dirty="0">
                          <a:latin typeface="Calibri" panose="020F0502020204030204" pitchFamily="34" charset="0"/>
                        </a:rPr>
                        <a:t>α</a:t>
                      </a:r>
                      <a:endParaRPr lang="en-US" sz="1600" baseline="-25000" dirty="0"/>
                    </a:p>
                  </a:txBody>
                  <a:tcPr/>
                </a:tc>
                <a:tc>
                  <a:txBody>
                    <a:bodyPr/>
                    <a:lstStyle/>
                    <a:p>
                      <a:pPr algn="ctr"/>
                      <a:r>
                        <a:rPr lang="en-US" sz="1600" dirty="0"/>
                        <a:t>3</a:t>
                      </a:r>
                    </a:p>
                  </a:txBody>
                  <a:tcPr/>
                </a:tc>
                <a:tc>
                  <a:txBody>
                    <a:bodyPr/>
                    <a:lstStyle/>
                    <a:p>
                      <a:pPr algn="ctr"/>
                      <a:r>
                        <a:rPr lang="en-US" sz="1600" dirty="0"/>
                        <a:t>-</a:t>
                      </a:r>
                    </a:p>
                  </a:txBody>
                  <a:tcPr/>
                </a:tc>
                <a:extLst>
                  <a:ext uri="{0D108BD9-81ED-4DB2-BD59-A6C34878D82A}">
                    <a16:rowId xmlns:a16="http://schemas.microsoft.com/office/drawing/2014/main" val="10006"/>
                  </a:ext>
                </a:extLst>
              </a:tr>
            </a:tbl>
          </a:graphicData>
        </a:graphic>
      </p:graphicFrame>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290512" y="2800350"/>
            <a:ext cx="5430623" cy="2537560"/>
          </a:xfrm>
          <a:prstGeom prst="rect">
            <a:avLst/>
          </a:prstGeom>
        </p:spPr>
      </p:pic>
    </p:spTree>
    <p:extLst>
      <p:ext uri="{BB962C8B-B14F-4D97-AF65-F5344CB8AC3E}">
        <p14:creationId xmlns:p14="http://schemas.microsoft.com/office/powerpoint/2010/main" val="13619387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646331"/>
          </a:xfrm>
          <a:prstGeom prst="rect">
            <a:avLst/>
          </a:prstGeom>
          <a:noFill/>
        </p:spPr>
        <p:txBody>
          <a:bodyPr wrap="square" rtlCol="0">
            <a:spAutoFit/>
          </a:bodyPr>
          <a:lstStyle/>
          <a:p>
            <a:r>
              <a:rPr lang="en-US" dirty="0"/>
              <a:t>For t &lt; 0 the switch has been open for a long time allowing the inductor to act like a short circuit,</a:t>
            </a:r>
          </a:p>
        </p:txBody>
      </p:sp>
      <p:sp>
        <p:nvSpPr>
          <p:cNvPr id="6" name="TextBox 5"/>
          <p:cNvSpPr txBox="1"/>
          <p:nvPr/>
        </p:nvSpPr>
        <p:spPr>
          <a:xfrm>
            <a:off x="648479" y="1674070"/>
            <a:ext cx="3123421" cy="369332"/>
          </a:xfrm>
          <a:prstGeom prst="rect">
            <a:avLst/>
          </a:prstGeom>
          <a:noFill/>
        </p:spPr>
        <p:txBody>
          <a:bodyPr wrap="square" rtlCol="0">
            <a:spAutoFit/>
          </a:bodyPr>
          <a:lstStyle/>
          <a:p>
            <a:r>
              <a:rPr lang="en-US" dirty="0"/>
              <a:t>Applying KCL at the top node,</a:t>
            </a: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4296095" y="1478673"/>
            <a:ext cx="4464844" cy="23336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067" y="2105350"/>
            <a:ext cx="1947954" cy="1589875"/>
          </a:xfrm>
          <a:prstGeom prst="rect">
            <a:avLst/>
          </a:prstGeom>
        </p:spPr>
      </p:pic>
      <p:sp>
        <p:nvSpPr>
          <p:cNvPr id="8" name="Rectangle 7"/>
          <p:cNvSpPr/>
          <p:nvPr/>
        </p:nvSpPr>
        <p:spPr>
          <a:xfrm>
            <a:off x="1059267" y="2103546"/>
            <a:ext cx="2026820" cy="634025"/>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694554" y="1497497"/>
            <a:ext cx="469232" cy="469232"/>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62667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646331"/>
          </a:xfrm>
          <a:prstGeom prst="rect">
            <a:avLst/>
          </a:prstGeom>
          <a:noFill/>
        </p:spPr>
        <p:txBody>
          <a:bodyPr wrap="square" rtlCol="0">
            <a:spAutoFit/>
          </a:bodyPr>
          <a:lstStyle/>
          <a:p>
            <a:r>
              <a:rPr lang="en-US" dirty="0"/>
              <a:t>For t &lt; 0 the switch has been open for a long time allowing the inductor to act like a short circuit,</a:t>
            </a:r>
          </a:p>
        </p:txBody>
      </p:sp>
      <p:sp>
        <p:nvSpPr>
          <p:cNvPr id="6" name="TextBox 5"/>
          <p:cNvSpPr txBox="1"/>
          <p:nvPr/>
        </p:nvSpPr>
        <p:spPr>
          <a:xfrm>
            <a:off x="648479" y="1674070"/>
            <a:ext cx="3123421" cy="369332"/>
          </a:xfrm>
          <a:prstGeom prst="rect">
            <a:avLst/>
          </a:prstGeom>
          <a:noFill/>
        </p:spPr>
        <p:txBody>
          <a:bodyPr wrap="square" rtlCol="0">
            <a:spAutoFit/>
          </a:bodyPr>
          <a:lstStyle/>
          <a:p>
            <a:r>
              <a:rPr lang="en-US" dirty="0"/>
              <a:t>Applying KCL at the top node,</a:t>
            </a: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4296095" y="1478673"/>
            <a:ext cx="4464844" cy="23336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067" y="2105350"/>
            <a:ext cx="1947954" cy="1589875"/>
          </a:xfrm>
          <a:prstGeom prst="rect">
            <a:avLst/>
          </a:prstGeom>
        </p:spPr>
      </p:pic>
      <p:sp>
        <p:nvSpPr>
          <p:cNvPr id="8" name="Rectangle 7"/>
          <p:cNvSpPr/>
          <p:nvPr/>
        </p:nvSpPr>
        <p:spPr>
          <a:xfrm>
            <a:off x="1066170" y="3046525"/>
            <a:ext cx="1384345" cy="634025"/>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102149" y="1521126"/>
            <a:ext cx="469232" cy="469232"/>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2799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646331"/>
          </a:xfrm>
          <a:prstGeom prst="rect">
            <a:avLst/>
          </a:prstGeom>
          <a:noFill/>
        </p:spPr>
        <p:txBody>
          <a:bodyPr wrap="square" rtlCol="0">
            <a:spAutoFit/>
          </a:bodyPr>
          <a:lstStyle/>
          <a:p>
            <a:r>
              <a:rPr lang="en-US" dirty="0"/>
              <a:t>For t &lt; 0 the switch has been open for a long time allowing the inductor to act like a short circuit,</a:t>
            </a:r>
          </a:p>
        </p:txBody>
      </p:sp>
      <p:sp>
        <p:nvSpPr>
          <p:cNvPr id="6" name="TextBox 5"/>
          <p:cNvSpPr txBox="1"/>
          <p:nvPr/>
        </p:nvSpPr>
        <p:spPr>
          <a:xfrm>
            <a:off x="648479" y="1674070"/>
            <a:ext cx="3123421" cy="369332"/>
          </a:xfrm>
          <a:prstGeom prst="rect">
            <a:avLst/>
          </a:prstGeom>
          <a:noFill/>
        </p:spPr>
        <p:txBody>
          <a:bodyPr wrap="square" rtlCol="0">
            <a:spAutoFit/>
          </a:bodyPr>
          <a:lstStyle/>
          <a:p>
            <a:r>
              <a:rPr lang="en-US" dirty="0"/>
              <a:t>Applying KCL at the top node,</a:t>
            </a: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4296095" y="1478673"/>
            <a:ext cx="4464844" cy="23336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067" y="2105350"/>
            <a:ext cx="1947954" cy="1589875"/>
          </a:xfrm>
          <a:prstGeom prst="rect">
            <a:avLst/>
          </a:prstGeom>
        </p:spPr>
      </p:pic>
      <p:sp>
        <p:nvSpPr>
          <p:cNvPr id="12" name="TextBox 11"/>
          <p:cNvSpPr txBox="1"/>
          <p:nvPr/>
        </p:nvSpPr>
        <p:spPr>
          <a:xfrm>
            <a:off x="648478" y="3969595"/>
            <a:ext cx="3123421" cy="369332"/>
          </a:xfrm>
          <a:prstGeom prst="rect">
            <a:avLst/>
          </a:prstGeom>
          <a:noFill/>
        </p:spPr>
        <p:txBody>
          <a:bodyPr wrap="square" rtlCol="0">
            <a:spAutoFit/>
          </a:bodyPr>
          <a:lstStyle/>
          <a:p>
            <a:r>
              <a:rPr lang="en-US" dirty="0"/>
              <a:t>Solving for V</a:t>
            </a:r>
            <a:r>
              <a:rPr lang="en-US" baseline="-25000" dirty="0"/>
              <a:t>1</a:t>
            </a:r>
            <a:r>
              <a:rPr lang="en-US" dirty="0"/>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067" y="4534324"/>
            <a:ext cx="2118725" cy="1016415"/>
          </a:xfrm>
          <a:prstGeom prst="rect">
            <a:avLst/>
          </a:prstGeom>
        </p:spPr>
      </p:pic>
      <p:sp>
        <p:nvSpPr>
          <p:cNvPr id="8" name="Rectangle 7"/>
          <p:cNvSpPr/>
          <p:nvPr/>
        </p:nvSpPr>
        <p:spPr>
          <a:xfrm>
            <a:off x="1602539" y="5235890"/>
            <a:ext cx="859568" cy="357891"/>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694554" y="1497497"/>
            <a:ext cx="469232" cy="469232"/>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759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6"/>
          <p:cNvSpPr txBox="1">
            <a:spLocks noChangeArrowheads="1"/>
          </p:cNvSpPr>
          <p:nvPr/>
        </p:nvSpPr>
        <p:spPr bwMode="auto">
          <a:xfrm>
            <a:off x="623889" y="1403349"/>
            <a:ext cx="7748586"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marL="285750" lvl="0" indent="-285750" defTabSz="914400" eaLnBrk="0" fontAlgn="base" hangingPunct="0">
              <a:spcBef>
                <a:spcPct val="0"/>
              </a:spcBef>
              <a:spcAft>
                <a:spcPct val="0"/>
              </a:spcAft>
              <a:buFont typeface="Arial" panose="020B0604020202020204" pitchFamily="34" charset="0"/>
              <a:buChar char="•"/>
            </a:pPr>
            <a:r>
              <a:rPr lang="en-US" sz="1800" dirty="0"/>
              <a:t>The final expression is given by,</a:t>
            </a:r>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marL="285750" lvl="0" indent="-285750" defTabSz="914400" eaLnBrk="0" fontAlgn="base" hangingPunct="0">
              <a:spcBef>
                <a:spcPct val="0"/>
              </a:spcBef>
              <a:spcAft>
                <a:spcPct val="0"/>
              </a:spcAft>
              <a:buFont typeface="Arial" panose="020B0604020202020204" pitchFamily="34" charset="0"/>
              <a:buChar char="•"/>
            </a:pPr>
            <a:endParaRPr lang="en-US" sz="1800" dirty="0"/>
          </a:p>
          <a:p>
            <a:pPr lvl="0" defTabSz="914400" eaLnBrk="0" fontAlgn="base" hangingPunct="0">
              <a:spcBef>
                <a:spcPct val="0"/>
              </a:spcBef>
              <a:spcAft>
                <a:spcPct val="0"/>
              </a:spcAft>
            </a:pPr>
            <a:r>
              <a:rPr lang="en-US" sz="1800" dirty="0"/>
              <a:t>Where,</a:t>
            </a:r>
          </a:p>
        </p:txBody>
      </p:sp>
      <p:sp>
        <p:nvSpPr>
          <p:cNvPr id="9" name="TextBox 72"/>
          <p:cNvSpPr txBox="1">
            <a:spLocks noChangeArrowheads="1"/>
          </p:cNvSpPr>
          <p:nvPr/>
        </p:nvSpPr>
        <p:spPr bwMode="auto">
          <a:xfrm>
            <a:off x="2764384" y="520065"/>
            <a:ext cx="34676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Natural Response of RC circuits</a:t>
            </a: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6043403" y="4019983"/>
            <a:ext cx="2313627" cy="2357007"/>
          </a:xfrm>
          <a:prstGeom prst="rect">
            <a:avLst/>
          </a:prstGeom>
        </p:spPr>
      </p:pic>
      <p:graphicFrame>
        <p:nvGraphicFramePr>
          <p:cNvPr id="13" name="Object 12"/>
          <p:cNvGraphicFramePr>
            <a:graphicFrameLocks noChangeAspect="1"/>
          </p:cNvGraphicFramePr>
          <p:nvPr>
            <p:extLst>
              <p:ext uri="{D42A27DB-BD31-4B8C-83A1-F6EECF244321}">
                <p14:modId xmlns:p14="http://schemas.microsoft.com/office/powerpoint/2010/main" val="1366581812"/>
              </p:ext>
            </p:extLst>
          </p:nvPr>
        </p:nvGraphicFramePr>
        <p:xfrm>
          <a:off x="1255713" y="1773238"/>
          <a:ext cx="1757362" cy="587375"/>
        </p:xfrm>
        <a:graphic>
          <a:graphicData uri="http://schemas.openxmlformats.org/presentationml/2006/ole">
            <mc:AlternateContent xmlns:mc="http://schemas.openxmlformats.org/markup-compatibility/2006">
              <mc:Choice xmlns:v="urn:schemas-microsoft-com:vml" Requires="v">
                <p:oleObj spid="_x0000_s269372" name="Equation" r:id="rId5" imgW="1054080" imgH="355320" progId="Equation.3">
                  <p:embed/>
                </p:oleObj>
              </mc:Choice>
              <mc:Fallback>
                <p:oleObj name="Equation" r:id="rId5" imgW="1054080" imgH="355320" progId="Equation.3">
                  <p:embed/>
                  <p:pic>
                    <p:nvPicPr>
                      <p:cNvPr id="0" name=""/>
                      <p:cNvPicPr>
                        <a:picLocks noChangeAspect="1" noChangeArrowheads="1"/>
                      </p:cNvPicPr>
                      <p:nvPr/>
                    </p:nvPicPr>
                    <p:blipFill>
                      <a:blip r:embed="rId6"/>
                      <a:srcRect/>
                      <a:stretch>
                        <a:fillRect/>
                      </a:stretch>
                    </p:blipFill>
                    <p:spPr bwMode="auto">
                      <a:xfrm>
                        <a:off x="1255713" y="1773238"/>
                        <a:ext cx="1757362" cy="587375"/>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18503231"/>
              </p:ext>
            </p:extLst>
          </p:nvPr>
        </p:nvGraphicFramePr>
        <p:xfrm>
          <a:off x="1255713" y="2880677"/>
          <a:ext cx="1757362" cy="970942"/>
        </p:xfrm>
        <a:graphic>
          <a:graphicData uri="http://schemas.openxmlformats.org/presentationml/2006/ole">
            <mc:AlternateContent xmlns:mc="http://schemas.openxmlformats.org/markup-compatibility/2006">
              <mc:Choice xmlns:v="urn:schemas-microsoft-com:vml" Requires="v">
                <p:oleObj spid="_x0000_s269373" name="Equation" r:id="rId7" imgW="1143000" imgH="634680" progId="Equation.3">
                  <p:embed/>
                </p:oleObj>
              </mc:Choice>
              <mc:Fallback>
                <p:oleObj name="Equation" r:id="rId7" imgW="1143000" imgH="634680" progId="Equation.3">
                  <p:embed/>
                  <p:pic>
                    <p:nvPicPr>
                      <p:cNvPr id="0" name=""/>
                      <p:cNvPicPr>
                        <a:picLocks noChangeAspect="1" noChangeArrowheads="1"/>
                      </p:cNvPicPr>
                      <p:nvPr/>
                    </p:nvPicPr>
                    <p:blipFill>
                      <a:blip r:embed="rId8"/>
                      <a:srcRect/>
                      <a:stretch>
                        <a:fillRect/>
                      </a:stretch>
                    </p:blipFill>
                    <p:spPr bwMode="auto">
                      <a:xfrm>
                        <a:off x="1255713" y="2880677"/>
                        <a:ext cx="1757362" cy="970942"/>
                      </a:xfrm>
                      <a:prstGeom prst="rect">
                        <a:avLst/>
                      </a:prstGeom>
                      <a:noFill/>
                    </p:spPr>
                  </p:pic>
                </p:oleObj>
              </mc:Fallback>
            </mc:AlternateContent>
          </a:graphicData>
        </a:graphic>
      </p:graphicFrame>
      <p:sp>
        <p:nvSpPr>
          <p:cNvPr id="3" name="TextBox 2"/>
          <p:cNvSpPr txBox="1"/>
          <p:nvPr/>
        </p:nvSpPr>
        <p:spPr>
          <a:xfrm>
            <a:off x="3360213" y="3535072"/>
            <a:ext cx="2871787" cy="369332"/>
          </a:xfrm>
          <a:prstGeom prst="rect">
            <a:avLst/>
          </a:prstGeom>
          <a:noFill/>
        </p:spPr>
        <p:txBody>
          <a:bodyPr wrap="square" rtlCol="0">
            <a:spAutoFit/>
          </a:bodyPr>
          <a:lstStyle/>
          <a:p>
            <a:r>
              <a:rPr lang="en-US" dirty="0">
                <a:solidFill>
                  <a:srgbClr val="0070C0"/>
                </a:solidFill>
              </a:rPr>
              <a:t>Time constant</a:t>
            </a:r>
          </a:p>
        </p:txBody>
      </p:sp>
      <p:cxnSp>
        <p:nvCxnSpPr>
          <p:cNvPr id="5" name="Straight Arrow Connector 4"/>
          <p:cNvCxnSpPr/>
          <p:nvPr/>
        </p:nvCxnSpPr>
        <p:spPr>
          <a:xfrm flipH="1">
            <a:off x="2262996" y="3734026"/>
            <a:ext cx="1002775"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4595142" y="2935072"/>
            <a:ext cx="2207944" cy="369332"/>
          </a:xfrm>
          <a:prstGeom prst="rect">
            <a:avLst/>
          </a:prstGeom>
        </p:spPr>
        <p:txBody>
          <a:bodyPr wrap="none">
            <a:spAutoFit/>
          </a:bodyPr>
          <a:lstStyle/>
          <a:p>
            <a:r>
              <a:rPr lang="en-US" dirty="0">
                <a:solidFill>
                  <a:srgbClr val="0070C0"/>
                </a:solidFill>
              </a:rPr>
              <a:t>Capacitor initial value</a:t>
            </a:r>
          </a:p>
        </p:txBody>
      </p:sp>
      <p:cxnSp>
        <p:nvCxnSpPr>
          <p:cNvPr id="12" name="Straight Arrow Connector 11"/>
          <p:cNvCxnSpPr/>
          <p:nvPr/>
        </p:nvCxnSpPr>
        <p:spPr>
          <a:xfrm flipH="1">
            <a:off x="3265771" y="3177550"/>
            <a:ext cx="1002775" cy="0"/>
          </a:xfrm>
          <a:prstGeom prst="straightConnector1">
            <a:avLst/>
          </a:prstGeom>
          <a:ln w="38100" cmpd="sng">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24798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646331"/>
          </a:xfrm>
          <a:prstGeom prst="rect">
            <a:avLst/>
          </a:prstGeom>
          <a:noFill/>
        </p:spPr>
        <p:txBody>
          <a:bodyPr wrap="square" rtlCol="0">
            <a:spAutoFit/>
          </a:bodyPr>
          <a:lstStyle/>
          <a:p>
            <a:r>
              <a:rPr lang="en-US" dirty="0"/>
              <a:t>For t &lt; 0 the switch has been open for a long time allowing the inductor to act like a short circuit,</a:t>
            </a:r>
          </a:p>
        </p:txBody>
      </p:sp>
      <p:sp>
        <p:nvSpPr>
          <p:cNvPr id="6" name="TextBox 5"/>
          <p:cNvSpPr txBox="1"/>
          <p:nvPr/>
        </p:nvSpPr>
        <p:spPr>
          <a:xfrm>
            <a:off x="648479" y="1674070"/>
            <a:ext cx="3123421" cy="369332"/>
          </a:xfrm>
          <a:prstGeom prst="rect">
            <a:avLst/>
          </a:prstGeom>
          <a:noFill/>
        </p:spPr>
        <p:txBody>
          <a:bodyPr wrap="square" rtlCol="0">
            <a:spAutoFit/>
          </a:bodyPr>
          <a:lstStyle/>
          <a:p>
            <a:r>
              <a:rPr lang="en-US" dirty="0"/>
              <a:t>Therefore the current </a:t>
            </a:r>
            <a:r>
              <a:rPr lang="en-US" dirty="0" err="1"/>
              <a:t>iL</a:t>
            </a:r>
            <a:r>
              <a:rPr lang="en-US" dirty="0"/>
              <a:t>(0</a:t>
            </a:r>
            <a:r>
              <a:rPr lang="en-US" baseline="30000" dirty="0"/>
              <a:t>-</a:t>
            </a:r>
            <a:r>
              <a:rPr lang="en-US" dirty="0"/>
              <a:t>) is,</a:t>
            </a: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4296095" y="1478673"/>
            <a:ext cx="4464844" cy="2333625"/>
          </a:xfrm>
          <a:prstGeom prst="rect">
            <a:avLst/>
          </a:prstGeom>
        </p:spPr>
      </p:pic>
      <p:sp>
        <p:nvSpPr>
          <p:cNvPr id="12" name="TextBox 11"/>
          <p:cNvSpPr txBox="1"/>
          <p:nvPr/>
        </p:nvSpPr>
        <p:spPr>
          <a:xfrm>
            <a:off x="648479" y="3684529"/>
            <a:ext cx="3923522" cy="646331"/>
          </a:xfrm>
          <a:prstGeom prst="rect">
            <a:avLst/>
          </a:prstGeom>
          <a:noFill/>
        </p:spPr>
        <p:txBody>
          <a:bodyPr wrap="square" rtlCol="0">
            <a:spAutoFit/>
          </a:bodyPr>
          <a:lstStyle/>
          <a:p>
            <a:r>
              <a:rPr lang="en-US" dirty="0"/>
              <a:t>Since the current through the inductor doesn’t change instantaneously,</a:t>
            </a:r>
          </a:p>
        </p:txBody>
      </p:sp>
      <p:sp>
        <p:nvSpPr>
          <p:cNvPr id="9" name="Oval 8"/>
          <p:cNvSpPr/>
          <p:nvPr/>
        </p:nvSpPr>
        <p:spPr>
          <a:xfrm>
            <a:off x="7346759" y="1376083"/>
            <a:ext cx="624548" cy="624548"/>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067" y="2238799"/>
            <a:ext cx="1888308" cy="97276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067" y="4380268"/>
            <a:ext cx="2411101" cy="511946"/>
          </a:xfrm>
          <a:prstGeom prst="rect">
            <a:avLst/>
          </a:prstGeom>
        </p:spPr>
      </p:pic>
      <p:sp>
        <p:nvSpPr>
          <p:cNvPr id="8" name="Rectangle 7"/>
          <p:cNvSpPr/>
          <p:nvPr/>
        </p:nvSpPr>
        <p:spPr>
          <a:xfrm>
            <a:off x="2030205" y="2902811"/>
            <a:ext cx="945525" cy="357890"/>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06684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1"/>
            <a:ext cx="4122546" cy="646331"/>
          </a:xfrm>
          <a:prstGeom prst="rect">
            <a:avLst/>
          </a:prstGeom>
          <a:noFill/>
        </p:spPr>
        <p:txBody>
          <a:bodyPr wrap="square" rtlCol="0">
            <a:spAutoFit/>
          </a:bodyPr>
          <a:lstStyle/>
          <a:p>
            <a:r>
              <a:rPr lang="en-US" dirty="0"/>
              <a:t>For t &gt; 0, the switch closes resulting in a forced RL circuit,</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689126" y="832341"/>
            <a:ext cx="3071813" cy="2303860"/>
          </a:xfrm>
          <a:prstGeom prst="rect">
            <a:avLst/>
          </a:prstGeom>
        </p:spPr>
      </p:pic>
    </p:spTree>
    <p:extLst>
      <p:ext uri="{BB962C8B-B14F-4D97-AF65-F5344CB8AC3E}">
        <p14:creationId xmlns:p14="http://schemas.microsoft.com/office/powerpoint/2010/main" val="8819360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1"/>
            <a:ext cx="4122546" cy="646331"/>
          </a:xfrm>
          <a:prstGeom prst="rect">
            <a:avLst/>
          </a:prstGeom>
          <a:noFill/>
        </p:spPr>
        <p:txBody>
          <a:bodyPr wrap="square" rtlCol="0">
            <a:spAutoFit/>
          </a:bodyPr>
          <a:lstStyle/>
          <a:p>
            <a:r>
              <a:rPr lang="en-US" dirty="0"/>
              <a:t>For t &gt; 0, the switch closes resulting in a forced RL circuit,</a:t>
            </a:r>
          </a:p>
        </p:txBody>
      </p:sp>
      <p:sp>
        <p:nvSpPr>
          <p:cNvPr id="6" name="TextBox 5"/>
          <p:cNvSpPr txBox="1"/>
          <p:nvPr/>
        </p:nvSpPr>
        <p:spPr>
          <a:xfrm>
            <a:off x="3515460" y="3136200"/>
            <a:ext cx="2511129" cy="646331"/>
          </a:xfrm>
          <a:prstGeom prst="rect">
            <a:avLst/>
          </a:prstGeom>
          <a:noFill/>
        </p:spPr>
        <p:txBody>
          <a:bodyPr wrap="square" rtlCol="0">
            <a:spAutoFit/>
          </a:bodyPr>
          <a:lstStyle/>
          <a:p>
            <a:r>
              <a:rPr lang="en-US" dirty="0"/>
              <a:t>As t </a:t>
            </a:r>
            <a:r>
              <a:rPr lang="en-US" dirty="0">
                <a:sym typeface="Symbol" panose="05050102010706020507" pitchFamily="18" charset="2"/>
              </a:rPr>
              <a:t> </a:t>
            </a:r>
            <a:r>
              <a:rPr lang="en-US" dirty="0">
                <a:latin typeface="Mathcad UniMath" panose="02000503020000020003" pitchFamily="50" charset="0"/>
                <a:sym typeface="Symbol" panose="05050102010706020507" pitchFamily="18" charset="2"/>
              </a:rPr>
              <a:t>∞</a:t>
            </a:r>
            <a:r>
              <a:rPr lang="en-US" dirty="0"/>
              <a:t> the following circuit is obtained,</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689126" y="832341"/>
            <a:ext cx="3071813" cy="2303860"/>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5689126" y="3885219"/>
            <a:ext cx="3326287" cy="2350094"/>
          </a:xfrm>
          <a:prstGeom prst="rect">
            <a:avLst/>
          </a:prstGeom>
        </p:spPr>
      </p:pic>
      <p:sp>
        <p:nvSpPr>
          <p:cNvPr id="2" name="Down Arrow 1"/>
          <p:cNvSpPr/>
          <p:nvPr/>
        </p:nvSpPr>
        <p:spPr>
          <a:xfrm>
            <a:off x="7085571" y="3136201"/>
            <a:ext cx="273485" cy="64633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4717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1"/>
            <a:ext cx="4122546" cy="646331"/>
          </a:xfrm>
          <a:prstGeom prst="rect">
            <a:avLst/>
          </a:prstGeom>
          <a:noFill/>
        </p:spPr>
        <p:txBody>
          <a:bodyPr wrap="square" rtlCol="0">
            <a:spAutoFit/>
          </a:bodyPr>
          <a:lstStyle/>
          <a:p>
            <a:r>
              <a:rPr lang="en-US" dirty="0"/>
              <a:t>For t &gt; 0, the switch closes resulting in a forced RL circuit,</a:t>
            </a:r>
          </a:p>
        </p:txBody>
      </p:sp>
      <p:sp>
        <p:nvSpPr>
          <p:cNvPr id="6" name="TextBox 5"/>
          <p:cNvSpPr txBox="1"/>
          <p:nvPr/>
        </p:nvSpPr>
        <p:spPr>
          <a:xfrm>
            <a:off x="3515460" y="3136200"/>
            <a:ext cx="2511129" cy="646331"/>
          </a:xfrm>
          <a:prstGeom prst="rect">
            <a:avLst/>
          </a:prstGeom>
          <a:noFill/>
        </p:spPr>
        <p:txBody>
          <a:bodyPr wrap="square" rtlCol="0">
            <a:spAutoFit/>
          </a:bodyPr>
          <a:lstStyle/>
          <a:p>
            <a:r>
              <a:rPr lang="en-US" dirty="0"/>
              <a:t>As t </a:t>
            </a:r>
            <a:r>
              <a:rPr lang="en-US" dirty="0">
                <a:sym typeface="Symbol" panose="05050102010706020507" pitchFamily="18" charset="2"/>
              </a:rPr>
              <a:t> </a:t>
            </a:r>
            <a:r>
              <a:rPr lang="en-US" dirty="0">
                <a:latin typeface="Mathcad UniMath" panose="02000503020000020003" pitchFamily="50" charset="0"/>
                <a:sym typeface="Symbol" panose="05050102010706020507" pitchFamily="18" charset="2"/>
              </a:rPr>
              <a:t>∞</a:t>
            </a:r>
            <a:r>
              <a:rPr lang="en-US" dirty="0"/>
              <a:t> the following circuit is obtained,</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689126" y="832341"/>
            <a:ext cx="3071813" cy="2303860"/>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5689126" y="3885219"/>
            <a:ext cx="3326287" cy="2350094"/>
          </a:xfrm>
          <a:prstGeom prst="rect">
            <a:avLst/>
          </a:prstGeom>
        </p:spPr>
      </p:pic>
      <p:sp>
        <p:nvSpPr>
          <p:cNvPr id="2" name="Down Arrow 1"/>
          <p:cNvSpPr/>
          <p:nvPr/>
        </p:nvSpPr>
        <p:spPr>
          <a:xfrm>
            <a:off x="7085571" y="3136201"/>
            <a:ext cx="273485" cy="64633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48479" y="4209671"/>
            <a:ext cx="4880784" cy="646331"/>
          </a:xfrm>
          <a:prstGeom prst="rect">
            <a:avLst/>
          </a:prstGeom>
          <a:noFill/>
        </p:spPr>
        <p:txBody>
          <a:bodyPr wrap="square" rtlCol="0">
            <a:spAutoFit/>
          </a:bodyPr>
          <a:lstStyle/>
          <a:p>
            <a:r>
              <a:rPr lang="en-US" dirty="0"/>
              <a:t>Since the circuit doesn’t contain any independent dc sources then it has a transient response,</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342" y="4958690"/>
            <a:ext cx="1480331" cy="310164"/>
          </a:xfrm>
          <a:prstGeom prst="rect">
            <a:avLst/>
          </a:prstGeom>
        </p:spPr>
      </p:pic>
      <p:sp>
        <p:nvSpPr>
          <p:cNvPr id="11" name="Oval 10"/>
          <p:cNvSpPr/>
          <p:nvPr/>
        </p:nvSpPr>
        <p:spPr>
          <a:xfrm>
            <a:off x="8261159" y="4179060"/>
            <a:ext cx="624548" cy="624548"/>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014342" y="4925252"/>
            <a:ext cx="1487395" cy="357890"/>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3560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8" y="832341"/>
            <a:ext cx="4666471" cy="369332"/>
          </a:xfrm>
          <a:prstGeom prst="rect">
            <a:avLst/>
          </a:prstGeom>
          <a:noFill/>
        </p:spPr>
        <p:txBody>
          <a:bodyPr wrap="square" rtlCol="0">
            <a:spAutoFit/>
          </a:bodyPr>
          <a:lstStyle/>
          <a:p>
            <a:r>
              <a:rPr lang="en-US" dirty="0"/>
              <a:t>To find the time constant, we need to find </a:t>
            </a:r>
            <a:r>
              <a:rPr lang="en-US" dirty="0" err="1"/>
              <a:t>R</a:t>
            </a:r>
            <a:r>
              <a:rPr lang="en-US" baseline="-25000" dirty="0" err="1"/>
              <a:t>Th</a:t>
            </a:r>
            <a:r>
              <a:rPr lang="en-US" dirty="0"/>
              <a:t>,</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689126" y="832341"/>
            <a:ext cx="3071813" cy="2303860"/>
          </a:xfrm>
          <a:prstGeom prst="rect">
            <a:avLst/>
          </a:prstGeom>
        </p:spPr>
      </p:pic>
    </p:spTree>
    <p:extLst>
      <p:ext uri="{BB962C8B-B14F-4D97-AF65-F5344CB8AC3E}">
        <p14:creationId xmlns:p14="http://schemas.microsoft.com/office/powerpoint/2010/main" val="10425704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8" y="832341"/>
            <a:ext cx="4666471" cy="369332"/>
          </a:xfrm>
          <a:prstGeom prst="rect">
            <a:avLst/>
          </a:prstGeom>
          <a:noFill/>
        </p:spPr>
        <p:txBody>
          <a:bodyPr wrap="square" rtlCol="0">
            <a:spAutoFit/>
          </a:bodyPr>
          <a:lstStyle/>
          <a:p>
            <a:r>
              <a:rPr lang="en-US" dirty="0"/>
              <a:t>To find the time constant, we need to find </a:t>
            </a:r>
            <a:r>
              <a:rPr lang="en-US" dirty="0" err="1"/>
              <a:t>R</a:t>
            </a:r>
            <a:r>
              <a:rPr lang="en-US" baseline="-25000" dirty="0" err="1"/>
              <a:t>Th</a:t>
            </a:r>
            <a:r>
              <a:rPr lang="en-US" dirty="0"/>
              <a:t>,</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689126" y="832341"/>
            <a:ext cx="3071813" cy="2303860"/>
          </a:xfrm>
          <a:prstGeom prst="rect">
            <a:avLst/>
          </a:prstGeom>
        </p:spPr>
      </p:pic>
      <p:sp>
        <p:nvSpPr>
          <p:cNvPr id="2" name="Down Arrow 1"/>
          <p:cNvSpPr/>
          <p:nvPr/>
        </p:nvSpPr>
        <p:spPr>
          <a:xfrm>
            <a:off x="7085571" y="3136201"/>
            <a:ext cx="273485" cy="64633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5689126" y="3862197"/>
            <a:ext cx="3240562" cy="2458357"/>
          </a:xfrm>
          <a:prstGeom prst="rect">
            <a:avLst/>
          </a:prstGeom>
        </p:spPr>
      </p:pic>
      <p:sp>
        <p:nvSpPr>
          <p:cNvPr id="13" name="TextBox 12"/>
          <p:cNvSpPr txBox="1"/>
          <p:nvPr/>
        </p:nvSpPr>
        <p:spPr>
          <a:xfrm>
            <a:off x="4059383" y="3333782"/>
            <a:ext cx="2511129" cy="369332"/>
          </a:xfrm>
          <a:prstGeom prst="rect">
            <a:avLst/>
          </a:prstGeom>
          <a:noFill/>
        </p:spPr>
        <p:txBody>
          <a:bodyPr wrap="square" rtlCol="0">
            <a:spAutoFit/>
          </a:bodyPr>
          <a:lstStyle/>
          <a:p>
            <a:r>
              <a:rPr lang="en-US" dirty="0" err="1"/>
              <a:t>R</a:t>
            </a:r>
            <a:r>
              <a:rPr lang="en-US" baseline="-25000" dirty="0" err="1"/>
              <a:t>Th</a:t>
            </a:r>
            <a:r>
              <a:rPr lang="en-US" dirty="0"/>
              <a:t> seen by the inductor,</a:t>
            </a:r>
          </a:p>
        </p:txBody>
      </p:sp>
      <p:pic>
        <p:nvPicPr>
          <p:cNvPr id="3" name="Picture 2" descr="Screen Shot 2015-10-27 at 3.50.5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5613" y="4883453"/>
            <a:ext cx="1000360" cy="866979"/>
          </a:xfrm>
          <a:prstGeom prst="rect">
            <a:avLst/>
          </a:prstGeom>
        </p:spPr>
      </p:pic>
      <p:pic>
        <p:nvPicPr>
          <p:cNvPr id="6" name="Picture 5" descr="Screen Shot 2015-10-27 at 3.51.43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0671" y="3957540"/>
            <a:ext cx="777005" cy="431983"/>
          </a:xfrm>
          <a:prstGeom prst="rect">
            <a:avLst/>
          </a:prstGeom>
        </p:spPr>
      </p:pic>
      <p:pic>
        <p:nvPicPr>
          <p:cNvPr id="8" name="Picture 7" descr="Screen Shot 2015-10-27 at 3.55.10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557" y="1618786"/>
            <a:ext cx="2082800" cy="850900"/>
          </a:xfrm>
          <a:prstGeom prst="rect">
            <a:avLst/>
          </a:prstGeom>
        </p:spPr>
      </p:pic>
    </p:spTree>
    <p:extLst>
      <p:ext uri="{BB962C8B-B14F-4D97-AF65-F5344CB8AC3E}">
        <p14:creationId xmlns:p14="http://schemas.microsoft.com/office/powerpoint/2010/main" val="3425595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8" y="832341"/>
            <a:ext cx="4666471" cy="369332"/>
          </a:xfrm>
          <a:prstGeom prst="rect">
            <a:avLst/>
          </a:prstGeom>
          <a:noFill/>
        </p:spPr>
        <p:txBody>
          <a:bodyPr wrap="square" rtlCol="0">
            <a:spAutoFit/>
          </a:bodyPr>
          <a:lstStyle/>
          <a:p>
            <a:r>
              <a:rPr lang="en-US" dirty="0"/>
              <a:t>To find the time constant, we need to find </a:t>
            </a:r>
            <a:r>
              <a:rPr lang="en-US" dirty="0" err="1"/>
              <a:t>R</a:t>
            </a:r>
            <a:r>
              <a:rPr lang="en-US" baseline="-25000" dirty="0" err="1"/>
              <a:t>Th</a:t>
            </a:r>
            <a:r>
              <a:rPr lang="en-US" dirty="0"/>
              <a:t>,</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689126" y="832341"/>
            <a:ext cx="3071813" cy="2303860"/>
          </a:xfrm>
          <a:prstGeom prst="rect">
            <a:avLst/>
          </a:prstGeom>
        </p:spPr>
      </p:pic>
      <p:sp>
        <p:nvSpPr>
          <p:cNvPr id="2" name="Down Arrow 1"/>
          <p:cNvSpPr/>
          <p:nvPr/>
        </p:nvSpPr>
        <p:spPr>
          <a:xfrm>
            <a:off x="7085571" y="3136201"/>
            <a:ext cx="273485" cy="64633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5689126" y="3841549"/>
            <a:ext cx="3240562" cy="245835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714" y="1326816"/>
            <a:ext cx="1547885" cy="653236"/>
          </a:xfrm>
          <a:prstGeom prst="rect">
            <a:avLst/>
          </a:prstGeom>
        </p:spPr>
      </p:pic>
      <p:sp>
        <p:nvSpPr>
          <p:cNvPr id="12" name="TextBox 11"/>
          <p:cNvSpPr txBox="1"/>
          <p:nvPr/>
        </p:nvSpPr>
        <p:spPr>
          <a:xfrm>
            <a:off x="648477" y="2546965"/>
            <a:ext cx="4666471" cy="369332"/>
          </a:xfrm>
          <a:prstGeom prst="rect">
            <a:avLst/>
          </a:prstGeom>
          <a:noFill/>
        </p:spPr>
        <p:txBody>
          <a:bodyPr wrap="square" rtlCol="0">
            <a:spAutoFit/>
          </a:bodyPr>
          <a:lstStyle/>
          <a:p>
            <a:r>
              <a:rPr lang="en-US" dirty="0"/>
              <a:t>Thus the time constant,</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714" y="2969306"/>
            <a:ext cx="1931419" cy="958861"/>
          </a:xfrm>
          <a:prstGeom prst="rect">
            <a:avLst/>
          </a:prstGeom>
        </p:spPr>
      </p:pic>
      <p:sp>
        <p:nvSpPr>
          <p:cNvPr id="13" name="TextBox 12"/>
          <p:cNvSpPr txBox="1"/>
          <p:nvPr/>
        </p:nvSpPr>
        <p:spPr>
          <a:xfrm>
            <a:off x="4059383" y="3333782"/>
            <a:ext cx="2511129" cy="369332"/>
          </a:xfrm>
          <a:prstGeom prst="rect">
            <a:avLst/>
          </a:prstGeom>
          <a:noFill/>
        </p:spPr>
        <p:txBody>
          <a:bodyPr wrap="square" rtlCol="0">
            <a:spAutoFit/>
          </a:bodyPr>
          <a:lstStyle/>
          <a:p>
            <a:r>
              <a:rPr lang="en-US" dirty="0" err="1"/>
              <a:t>R</a:t>
            </a:r>
            <a:r>
              <a:rPr lang="en-US" baseline="-25000" dirty="0" err="1"/>
              <a:t>Th</a:t>
            </a:r>
            <a:r>
              <a:rPr lang="en-US" dirty="0"/>
              <a:t> seen by the inductor,</a:t>
            </a:r>
          </a:p>
        </p:txBody>
      </p:sp>
      <p:sp>
        <p:nvSpPr>
          <p:cNvPr id="14" name="Rectangle 13"/>
          <p:cNvSpPr/>
          <p:nvPr/>
        </p:nvSpPr>
        <p:spPr>
          <a:xfrm>
            <a:off x="1359320" y="3603087"/>
            <a:ext cx="1522780" cy="357890"/>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966714" y="3510305"/>
            <a:ext cx="2182384" cy="609141"/>
          </a:xfrm>
          <a:prstGeom prst="rect">
            <a:avLst/>
          </a:prstGeom>
          <a:solidFill>
            <a:schemeClr val="bg1"/>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15-10-27 at 3.58.21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477" y="4344378"/>
            <a:ext cx="3365921" cy="399552"/>
          </a:xfrm>
          <a:prstGeom prst="rect">
            <a:avLst/>
          </a:prstGeom>
        </p:spPr>
      </p:pic>
      <p:pic>
        <p:nvPicPr>
          <p:cNvPr id="8" name="Picture 7" descr="Screen Shot 2015-10-27 at 3.59.30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4123" y="4962347"/>
            <a:ext cx="3111500" cy="977900"/>
          </a:xfrm>
          <a:prstGeom prst="rect">
            <a:avLst/>
          </a:prstGeom>
        </p:spPr>
      </p:pic>
      <p:pic>
        <p:nvPicPr>
          <p:cNvPr id="9" name="Picture 8" descr="Screen Shot 2015-10-27 at 3.59.36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8477" y="5881268"/>
            <a:ext cx="4336463" cy="953184"/>
          </a:xfrm>
          <a:prstGeom prst="rect">
            <a:avLst/>
          </a:prstGeom>
        </p:spPr>
      </p:pic>
    </p:spTree>
    <p:extLst>
      <p:ext uri="{BB962C8B-B14F-4D97-AF65-F5344CB8AC3E}">
        <p14:creationId xmlns:p14="http://schemas.microsoft.com/office/powerpoint/2010/main" val="42565570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5300" y="522288"/>
            <a:ext cx="9814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srgbClr val="FF0000"/>
                </a:solidFill>
              </a:rPr>
              <a:t>Example</a:t>
            </a:r>
          </a:p>
        </p:txBody>
      </p:sp>
      <p:sp>
        <p:nvSpPr>
          <p:cNvPr id="15362" name="Rectangle 67"/>
          <p:cNvSpPr>
            <a:spLocks noChangeArrowheads="1"/>
          </p:cNvSpPr>
          <p:nvPr/>
        </p:nvSpPr>
        <p:spPr bwMode="auto">
          <a:xfrm>
            <a:off x="495300" y="938213"/>
            <a:ext cx="81915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a:solidFill>
                  <a:srgbClr val="0000FF"/>
                </a:solidFill>
              </a:rPr>
              <a:t>In the circuit, the switch opens at t = 0. Assume zero initial voltage across the capacitor. Find the voltage response </a:t>
            </a:r>
            <a:r>
              <a:rPr lang="en-US" dirty="0" err="1">
                <a:solidFill>
                  <a:srgbClr val="0000FF"/>
                </a:solidFill>
              </a:rPr>
              <a:t>v</a:t>
            </a:r>
            <a:r>
              <a:rPr lang="en-US" baseline="-25000" dirty="0" err="1">
                <a:solidFill>
                  <a:srgbClr val="0000FF"/>
                </a:solidFill>
              </a:rPr>
              <a:t>C</a:t>
            </a:r>
            <a:r>
              <a:rPr lang="en-US" dirty="0">
                <a:solidFill>
                  <a:srgbClr val="0000FF"/>
                </a:solidFill>
              </a:rPr>
              <a:t>(t) for t &gt; 0.</a:t>
            </a:r>
          </a:p>
        </p:txBody>
      </p:sp>
      <p:graphicFrame>
        <p:nvGraphicFramePr>
          <p:cNvPr id="120" name="Table 119"/>
          <p:cNvGraphicFramePr>
            <a:graphicFrameLocks noGrp="1"/>
          </p:cNvGraphicFramePr>
          <p:nvPr/>
        </p:nvGraphicFramePr>
        <p:xfrm>
          <a:off x="3220823" y="3930579"/>
          <a:ext cx="2965665" cy="2682240"/>
        </p:xfrm>
        <a:graphic>
          <a:graphicData uri="http://schemas.openxmlformats.org/drawingml/2006/table">
            <a:tbl>
              <a:tblPr firstRow="1" bandRow="1">
                <a:tableStyleId>{5940675A-B579-460E-94D1-54222C63F5DA}</a:tableStyleId>
              </a:tblPr>
              <a:tblGrid>
                <a:gridCol w="988555">
                  <a:extLst>
                    <a:ext uri="{9D8B030D-6E8A-4147-A177-3AD203B41FA5}">
                      <a16:colId xmlns:a16="http://schemas.microsoft.com/office/drawing/2014/main" val="20000"/>
                    </a:ext>
                  </a:extLst>
                </a:gridCol>
                <a:gridCol w="988555">
                  <a:extLst>
                    <a:ext uri="{9D8B030D-6E8A-4147-A177-3AD203B41FA5}">
                      <a16:colId xmlns:a16="http://schemas.microsoft.com/office/drawing/2014/main" val="20001"/>
                    </a:ext>
                  </a:extLst>
                </a:gridCol>
                <a:gridCol w="988555">
                  <a:extLst>
                    <a:ext uri="{9D8B030D-6E8A-4147-A177-3AD203B41FA5}">
                      <a16:colId xmlns:a16="http://schemas.microsoft.com/office/drawing/2014/main" val="20002"/>
                    </a:ext>
                  </a:extLst>
                </a:gridCol>
              </a:tblGrid>
              <a:tr h="304393">
                <a:tc>
                  <a:txBody>
                    <a:bodyPr/>
                    <a:lstStyle/>
                    <a:p>
                      <a:pPr algn="ctr"/>
                      <a:r>
                        <a:rPr lang="en-US" sz="1600" dirty="0"/>
                        <a:t>Variable</a:t>
                      </a:r>
                    </a:p>
                  </a:txBody>
                  <a:tcPr/>
                </a:tc>
                <a:tc>
                  <a:txBody>
                    <a:bodyPr/>
                    <a:lstStyle/>
                    <a:p>
                      <a:pPr algn="ctr"/>
                      <a:r>
                        <a:rPr lang="en-US" sz="1600" dirty="0"/>
                        <a:t>Default</a:t>
                      </a:r>
                    </a:p>
                  </a:txBody>
                  <a:tcPr/>
                </a:tc>
                <a:tc>
                  <a:txBody>
                    <a:bodyPr/>
                    <a:lstStyle/>
                    <a:p>
                      <a:pPr algn="ctr"/>
                      <a:r>
                        <a:rPr lang="en-US" sz="1600" dirty="0"/>
                        <a:t>Unit</a:t>
                      </a:r>
                    </a:p>
                  </a:txBody>
                  <a:tcPr/>
                </a:tc>
                <a:extLst>
                  <a:ext uri="{0D108BD9-81ED-4DB2-BD59-A6C34878D82A}">
                    <a16:rowId xmlns:a16="http://schemas.microsoft.com/office/drawing/2014/main" val="10000"/>
                  </a:ext>
                </a:extLst>
              </a:tr>
              <a:tr h="304393">
                <a:tc>
                  <a:txBody>
                    <a:bodyPr/>
                    <a:lstStyle/>
                    <a:p>
                      <a:pPr algn="ctr"/>
                      <a:r>
                        <a:rPr lang="en-US" sz="1600" baseline="0" dirty="0"/>
                        <a:t>V</a:t>
                      </a:r>
                      <a:r>
                        <a:rPr lang="en-US" sz="1600" baseline="-25000" dirty="0"/>
                        <a:t>S</a:t>
                      </a:r>
                    </a:p>
                  </a:txBody>
                  <a:tcPr/>
                </a:tc>
                <a:tc>
                  <a:txBody>
                    <a:bodyPr/>
                    <a:lstStyle/>
                    <a:p>
                      <a:pPr algn="ctr"/>
                      <a:r>
                        <a:rPr lang="en-US" sz="1600" dirty="0"/>
                        <a:t>8.6</a:t>
                      </a:r>
                    </a:p>
                  </a:txBody>
                  <a:tcPr/>
                </a:tc>
                <a:tc>
                  <a:txBody>
                    <a:bodyPr/>
                    <a:lstStyle/>
                    <a:p>
                      <a:pPr algn="ctr"/>
                      <a:r>
                        <a:rPr lang="en-US" sz="1600" dirty="0"/>
                        <a:t>V</a:t>
                      </a:r>
                    </a:p>
                  </a:txBody>
                  <a:tcPr/>
                </a:tc>
                <a:extLst>
                  <a:ext uri="{0D108BD9-81ED-4DB2-BD59-A6C34878D82A}">
                    <a16:rowId xmlns:a16="http://schemas.microsoft.com/office/drawing/2014/main" val="10001"/>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I</a:t>
                      </a:r>
                      <a:r>
                        <a:rPr lang="en-US" sz="1600" baseline="-25000" dirty="0"/>
                        <a:t>S</a:t>
                      </a:r>
                    </a:p>
                  </a:txBody>
                  <a:tcPr/>
                </a:tc>
                <a:tc>
                  <a:txBody>
                    <a:bodyPr/>
                    <a:lstStyle/>
                    <a:p>
                      <a:pPr algn="ctr"/>
                      <a:r>
                        <a:rPr lang="en-US" sz="1600" dirty="0"/>
                        <a:t>2</a:t>
                      </a:r>
                    </a:p>
                  </a:txBody>
                  <a:tcPr/>
                </a:tc>
                <a:tc>
                  <a:txBody>
                    <a:bodyPr/>
                    <a:lstStyle/>
                    <a:p>
                      <a:pPr algn="ctr"/>
                      <a:r>
                        <a:rPr lang="en-US" sz="1600" dirty="0">
                          <a:latin typeface="Calibri" panose="020F0502020204030204" pitchFamily="34" charset="0"/>
                        </a:rPr>
                        <a:t>mA</a:t>
                      </a:r>
                      <a:endParaRPr lang="en-US" sz="1600" dirty="0"/>
                    </a:p>
                  </a:txBody>
                  <a:tcPr/>
                </a:tc>
                <a:extLst>
                  <a:ext uri="{0D108BD9-81ED-4DB2-BD59-A6C34878D82A}">
                    <a16:rowId xmlns:a16="http://schemas.microsoft.com/office/drawing/2014/main" val="10002"/>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1</a:t>
                      </a:r>
                    </a:p>
                  </a:txBody>
                  <a:tcPr/>
                </a:tc>
                <a:tc>
                  <a:txBody>
                    <a:bodyPr/>
                    <a:lstStyle/>
                    <a:p>
                      <a:pPr algn="ctr"/>
                      <a:r>
                        <a:rPr lang="en-US" sz="1600" dirty="0"/>
                        <a:t>2.4</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3"/>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2</a:t>
                      </a:r>
                    </a:p>
                  </a:txBody>
                  <a:tcPr/>
                </a:tc>
                <a:tc>
                  <a:txBody>
                    <a:bodyPr/>
                    <a:lstStyle/>
                    <a:p>
                      <a:pPr algn="ctr"/>
                      <a:r>
                        <a:rPr lang="en-US" sz="1600" dirty="0"/>
                        <a:t>1.2</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4"/>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R</a:t>
                      </a:r>
                      <a:r>
                        <a:rPr lang="en-US" sz="1600" baseline="-25000" dirty="0"/>
                        <a:t>3</a:t>
                      </a:r>
                    </a:p>
                  </a:txBody>
                  <a:tcPr/>
                </a:tc>
                <a:tc>
                  <a:txBody>
                    <a:bodyPr/>
                    <a:lstStyle/>
                    <a:p>
                      <a:pPr algn="ctr"/>
                      <a:r>
                        <a:rPr lang="en-US" sz="1600" dirty="0"/>
                        <a:t>0.8</a:t>
                      </a:r>
                    </a:p>
                  </a:txBody>
                  <a:tcPr/>
                </a:tc>
                <a:tc>
                  <a:txBody>
                    <a:bodyPr/>
                    <a:lstStyle/>
                    <a:p>
                      <a:pPr algn="ctr"/>
                      <a:r>
                        <a:rPr lang="en-US" sz="1600" dirty="0">
                          <a:latin typeface="Calibri" panose="020F0502020204030204" pitchFamily="34" charset="0"/>
                        </a:rPr>
                        <a:t>k</a:t>
                      </a:r>
                      <a:r>
                        <a:rPr lang="el-GR" sz="1600" dirty="0">
                          <a:latin typeface="Calibri" panose="020F0502020204030204" pitchFamily="34" charset="0"/>
                        </a:rPr>
                        <a:t>Ω</a:t>
                      </a:r>
                      <a:endParaRPr lang="en-US" sz="1600" dirty="0"/>
                    </a:p>
                  </a:txBody>
                  <a:tcPr/>
                </a:tc>
                <a:extLst>
                  <a:ext uri="{0D108BD9-81ED-4DB2-BD59-A6C34878D82A}">
                    <a16:rowId xmlns:a16="http://schemas.microsoft.com/office/drawing/2014/main" val="10005"/>
                  </a:ext>
                </a:extLst>
              </a:tr>
              <a:tr h="30439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a:t>C</a:t>
                      </a:r>
                      <a:endParaRPr lang="en-US" sz="1600" baseline="-25000" dirty="0"/>
                    </a:p>
                  </a:txBody>
                  <a:tcPr/>
                </a:tc>
                <a:tc>
                  <a:txBody>
                    <a:bodyPr/>
                    <a:lstStyle/>
                    <a:p>
                      <a:pPr algn="ctr"/>
                      <a:r>
                        <a:rPr lang="en-US" sz="1600" dirty="0"/>
                        <a:t>2.1</a:t>
                      </a:r>
                    </a:p>
                  </a:txBody>
                  <a:tcPr/>
                </a:tc>
                <a:tc>
                  <a:txBody>
                    <a:bodyPr/>
                    <a:lstStyle/>
                    <a:p>
                      <a:pPr algn="ctr"/>
                      <a:r>
                        <a:rPr lang="en-US" sz="1600" dirty="0">
                          <a:latin typeface="Calibri" panose="020F0502020204030204" pitchFamily="34" charset="0"/>
                          <a:sym typeface="Symbol" panose="05050102010706020507" pitchFamily="18" charset="2"/>
                        </a:rPr>
                        <a:t>F</a:t>
                      </a:r>
                      <a:endParaRPr lang="en-US" sz="1600" dirty="0"/>
                    </a:p>
                  </a:txBody>
                  <a:tcPr/>
                </a:tc>
                <a:extLst>
                  <a:ext uri="{0D108BD9-81ED-4DB2-BD59-A6C34878D82A}">
                    <a16:rowId xmlns:a16="http://schemas.microsoft.com/office/drawing/2014/main" val="10006"/>
                  </a:ext>
                </a:extLst>
              </a:tr>
              <a:tr h="304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aseline="0" dirty="0">
                          <a:latin typeface="Calibri" panose="020F0502020204030204" pitchFamily="34" charset="0"/>
                          <a:sym typeface="Symbol" panose="05050102010706020507" pitchFamily="18" charset="2"/>
                        </a:rPr>
                        <a:t></a:t>
                      </a:r>
                      <a:endParaRPr lang="en-US" sz="1600" baseline="-25000" dirty="0"/>
                    </a:p>
                  </a:txBody>
                  <a:tcPr/>
                </a:tc>
                <a:tc>
                  <a:txBody>
                    <a:bodyPr/>
                    <a:lstStyle/>
                    <a:p>
                      <a:pPr algn="ctr"/>
                      <a:r>
                        <a:rPr lang="en-US" sz="1600" dirty="0"/>
                        <a:t>0.8</a:t>
                      </a:r>
                    </a:p>
                  </a:txBody>
                  <a:tcPr/>
                </a:tc>
                <a:tc>
                  <a:txBody>
                    <a:bodyPr/>
                    <a:lstStyle/>
                    <a:p>
                      <a:pPr algn="ctr"/>
                      <a:r>
                        <a:rPr lang="en-US" sz="1600" dirty="0"/>
                        <a:t>-</a:t>
                      </a:r>
                    </a:p>
                  </a:txBody>
                  <a:tcPr/>
                </a:tc>
                <a:extLst>
                  <a:ext uri="{0D108BD9-81ED-4DB2-BD59-A6C34878D82A}">
                    <a16:rowId xmlns:a16="http://schemas.microsoft.com/office/drawing/2014/main" val="10007"/>
                  </a:ext>
                </a:extLst>
              </a:tr>
            </a:tbl>
          </a:graphicData>
        </a:graphic>
      </p:graphicFrame>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692592" y="1631137"/>
            <a:ext cx="5796916" cy="2053475"/>
          </a:xfrm>
          <a:prstGeom prst="rect">
            <a:avLst/>
          </a:prstGeom>
        </p:spPr>
      </p:pic>
    </p:spTree>
    <p:extLst>
      <p:ext uri="{BB962C8B-B14F-4D97-AF65-F5344CB8AC3E}">
        <p14:creationId xmlns:p14="http://schemas.microsoft.com/office/powerpoint/2010/main" val="36973015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646331"/>
          </a:xfrm>
          <a:prstGeom prst="rect">
            <a:avLst/>
          </a:prstGeom>
          <a:noFill/>
        </p:spPr>
        <p:txBody>
          <a:bodyPr wrap="square" rtlCol="0">
            <a:spAutoFit/>
          </a:bodyPr>
          <a:lstStyle/>
          <a:p>
            <a:r>
              <a:rPr lang="en-US" dirty="0"/>
              <a:t>For t &lt; 0 the switch has been closed for a long time allowing the capacitor to act like an open circuit, where,</a:t>
            </a: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3375593" y="4057651"/>
            <a:ext cx="5385346" cy="213360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018" y="1614487"/>
            <a:ext cx="1600201" cy="1128713"/>
          </a:xfrm>
          <a:prstGeom prst="rect">
            <a:avLst/>
          </a:prstGeom>
        </p:spPr>
      </p:pic>
      <p:sp>
        <p:nvSpPr>
          <p:cNvPr id="14" name="TextBox 13"/>
          <p:cNvSpPr txBox="1"/>
          <p:nvPr/>
        </p:nvSpPr>
        <p:spPr>
          <a:xfrm>
            <a:off x="648479" y="2984992"/>
            <a:ext cx="8112460" cy="369332"/>
          </a:xfrm>
          <a:prstGeom prst="rect">
            <a:avLst/>
          </a:prstGeom>
          <a:noFill/>
        </p:spPr>
        <p:txBody>
          <a:bodyPr wrap="square" rtlCol="0">
            <a:spAutoFit/>
          </a:bodyPr>
          <a:lstStyle/>
          <a:p>
            <a:r>
              <a:rPr lang="en-US" dirty="0"/>
              <a:t>And,</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018" y="3432542"/>
            <a:ext cx="2105124" cy="327148"/>
          </a:xfrm>
          <a:prstGeom prst="rect">
            <a:avLst/>
          </a:prstGeom>
        </p:spPr>
      </p:pic>
    </p:spTree>
    <p:extLst>
      <p:ext uri="{BB962C8B-B14F-4D97-AF65-F5344CB8AC3E}">
        <p14:creationId xmlns:p14="http://schemas.microsoft.com/office/powerpoint/2010/main" val="20362348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8479" y="832342"/>
            <a:ext cx="8112460" cy="646331"/>
          </a:xfrm>
          <a:prstGeom prst="rect">
            <a:avLst/>
          </a:prstGeom>
          <a:noFill/>
        </p:spPr>
        <p:txBody>
          <a:bodyPr wrap="square" rtlCol="0">
            <a:spAutoFit/>
          </a:bodyPr>
          <a:lstStyle/>
          <a:p>
            <a:r>
              <a:rPr lang="en-US" dirty="0"/>
              <a:t>Applying source transformation, first by transforming the current source to a voltage source, where,</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404169" y="4014873"/>
            <a:ext cx="4725419" cy="219066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018" y="1614487"/>
            <a:ext cx="1566935" cy="669508"/>
          </a:xfrm>
          <a:prstGeom prst="rect">
            <a:avLst/>
          </a:prstGeom>
        </p:spPr>
      </p:pic>
      <p:sp>
        <p:nvSpPr>
          <p:cNvPr id="11" name="Oval 10"/>
          <p:cNvSpPr/>
          <p:nvPr/>
        </p:nvSpPr>
        <p:spPr>
          <a:xfrm>
            <a:off x="6581459" y="4015902"/>
            <a:ext cx="624549" cy="624549"/>
          </a:xfrm>
          <a:prstGeom prst="ellipse">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698895" y="1985762"/>
            <a:ext cx="829296" cy="357891"/>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614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10886</TotalTime>
  <Words>3432</Words>
  <Application>Microsoft Macintosh PowerPoint</Application>
  <PresentationFormat>On-screen Show (4:3)</PresentationFormat>
  <Paragraphs>727</Paragraphs>
  <Slides>124</Slides>
  <Notes>122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124</vt:i4>
      </vt:variant>
    </vt:vector>
  </HeadingPairs>
  <TitlesOfParts>
    <vt:vector size="134" baseType="lpstr">
      <vt:lpstr>Arial</vt:lpstr>
      <vt:lpstr>Calibri</vt:lpstr>
      <vt:lpstr>Cambria Math</vt:lpstr>
      <vt:lpstr>Chalkboard</vt:lpstr>
      <vt:lpstr>Mathcad UniMath</vt:lpstr>
      <vt:lpstr>Symbol</vt:lpstr>
      <vt:lpstr>Times New Roman Bold</vt:lpstr>
      <vt:lpstr>Wingdings</vt:lpstr>
      <vt:lpstr>Office Theme</vt:lpstr>
      <vt:lpstr>Equation</vt:lpstr>
      <vt:lpstr>EEL 3004 ELECTRICAL NETWORKS -Lecture 17-     Step Response  </vt:lpstr>
      <vt:lpstr>Lecture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Issa Batarseh</cp:lastModifiedBy>
  <cp:revision>276</cp:revision>
  <dcterms:created xsi:type="dcterms:W3CDTF">2015-09-08T14:15:33Z</dcterms:created>
  <dcterms:modified xsi:type="dcterms:W3CDTF">2022-03-22T03:11:44Z</dcterms:modified>
</cp:coreProperties>
</file>