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9.xml" ContentType="application/inkml+xml"/>
  <Override PartName="/ppt/notesSlides/notesSlide37.xml" ContentType="application/vnd.openxmlformats-officedocument.presentationml.notesSlide+xml"/>
  <Override PartName="/ppt/ink/ink10.xml" ContentType="application/inkml+xml"/>
  <Override PartName="/ppt/notesSlides/notesSlide3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530" r:id="rId2"/>
    <p:sldId id="298" r:id="rId3"/>
    <p:sldId id="665" r:id="rId4"/>
    <p:sldId id="851" r:id="rId5"/>
    <p:sldId id="848" r:id="rId6"/>
    <p:sldId id="752" r:id="rId7"/>
    <p:sldId id="949" r:id="rId8"/>
    <p:sldId id="740" r:id="rId9"/>
    <p:sldId id="941" r:id="rId10"/>
    <p:sldId id="741" r:id="rId11"/>
    <p:sldId id="958" r:id="rId12"/>
    <p:sldId id="847" r:id="rId13"/>
    <p:sldId id="943" r:id="rId14"/>
    <p:sldId id="944" r:id="rId15"/>
    <p:sldId id="942" r:id="rId16"/>
    <p:sldId id="960" r:id="rId17"/>
    <p:sldId id="945" r:id="rId18"/>
    <p:sldId id="946" r:id="rId19"/>
    <p:sldId id="959" r:id="rId20"/>
    <p:sldId id="947" r:id="rId21"/>
    <p:sldId id="860" r:id="rId22"/>
    <p:sldId id="861" r:id="rId23"/>
    <p:sldId id="862" r:id="rId24"/>
    <p:sldId id="863" r:id="rId25"/>
    <p:sldId id="887" r:id="rId26"/>
    <p:sldId id="961" r:id="rId27"/>
    <p:sldId id="888" r:id="rId28"/>
    <p:sldId id="891" r:id="rId29"/>
    <p:sldId id="892" r:id="rId30"/>
    <p:sldId id="893" r:id="rId31"/>
    <p:sldId id="894" r:id="rId32"/>
    <p:sldId id="895" r:id="rId33"/>
    <p:sldId id="830" r:id="rId34"/>
    <p:sldId id="831" r:id="rId35"/>
    <p:sldId id="920" r:id="rId36"/>
    <p:sldId id="921" r:id="rId37"/>
    <p:sldId id="917" r:id="rId38"/>
    <p:sldId id="925" r:id="rId39"/>
    <p:sldId id="926" r:id="rId40"/>
    <p:sldId id="953" r:id="rId41"/>
    <p:sldId id="92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3:53:3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24575,'0'47'0,"0"-1"0,0 0 0,0 1 0,0 7 0,0-6 0,0-2 0,0 24 0,0-34 0,0 29 0,0-39 0,0-1 0,0-5 0,0-4 0,0-3 0,0 8 0,0-3 0,0 8 0,0-8 0,0 8 0,0-3 0,0 7 0,0-7 0,0 1 0,0-11 0,0-2 0,0-3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5:00:31.2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24575,'0'4'0,"0"0"0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4:55:29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53 588 24575,'0'-12'0,"0"2"0,0 2 0,0 0 0,0 0 0,0 0 0,0 0 0,0 1 0,0-1 0,0 0 0,0 0 0,0 0 0,0 1 0,0-1 0,0 0 0,0 0 0,0 1 0,0-1 0,0 1 0,0-1 0,0 0 0,0 1 0,0 0 0,-3-1 0,2 0 0,-3 0 0,4 1 0,-3-1 0,2 0 0,-2 0 0,3 0 0,0 0 0,-4 1 0,3-1 0,-2 0 0,3 0 0,0 0 0,0-4 0,0 3 0,0-3 0,-4 4 0,3 0 0,-2 0 0,3 0 0,0 0 0,0 0 0,0 0 0,0-4 0,0 3 0,0-3 0,0 4 0,-4-4 0,3 3 0,-3-7 0,4 7 0,0-3 0,0 0 0,0 3 0,-3-3 0,2 4 0,-3 0 0,4 0 0,0 0 0,0 0 0,0 0 0,0 0 0,0 1 0,0-1 0,0 7 0,0 5 0,0 4 0,0 3 0,0 1 0,0 1 0,0 4 0,0-4 0,0 4 0,0-4 0,0 4 0,0 0 0,0 0 0,0 6 0,0-5 0,0 0 0,0-2 0,0-7 0,0 7 0,0-7 0,0 3 0,0-4 0,0 0 0,0-1 0,0 5 0,0-3 0,0 3 0,0-4 0,0 0 0,0-1 0,0 1 0,0 0 0,0 0 0,0 0 0,0-1 0,0 1 0,0 0 0,0 0 0,0-1 0,0 1 0,0 0 0,0 0 0,0-1 0,0-6 0,0-6 0,0-3 0,0-8 0,0 3 0,0-4 0,0 0 0,0-6 0,0 0 0,0-6 0,4 1 0,-3-1 0,4 1 0,-5 0 0,4-1 0,-3 6 0,3 0 0,-4 6 0,0 0 0,0-1 0,0 5 0,0 1 0,0 5 0,0 8 0,0 5 0,0 15 0,0 2 0,0 6 0,0-1 0,0 6 0,0 2 0,0 5 0,0-6 0,0 5 0,0-4 0,0 5 0,0-6 0,0-1 0,0-10 0,0-2 0,0-5 0,0-4 0,0 4 0,0-9 0,0 4 0,0-4 0,0-1 0,0 1 0,0-1 0,0 5 0,0 1 0,0 4 0,0 1 0,-3-5 0,2 3 0,-3-7 0,1 3 0,2-5 0,-3 1 0,4 0 0,-3-4 0,2-3 0,-3-6 0,4 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19:13:56.3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548 0 24575,'0'16'0,"0"5"0,0-12 0,0 6 0,0-7 0,0 2 0,0-1 0,3 2 0,-2-4 0,5 0 0,-5 1 0,2-1 0,1 0 0,-4 1 0,7-1 0,-6 0 0,2 0 0,0 0 0,1-3 0,3 3 0,1-3 0,-1 3 0,1 1 0,7 0 0,6 0 0,5-4 0,0 0 0,7-4 0,-13 0 0,4 0 0,-8 0 0,-4 0 0,-6 0 0,-20 0 0,-6 0 0,-15-4 0,7 3 0,-4-8 0,3 4 0,-4-4 0,10 0 0,-7 0 0,12 5 0,-6-3 0,14 9 0,4 3 0,6 7 0,0 9 0,8 2 0,2 4 0,13 2 0,14 8 0,-4-6 0,8-2 0,-18-11 0,7-6 0,-12-3 0,6-1 0,-11-4 0,-12-4 0,-17 0 0,-18 0 0,-14-9 0,-6-8 0,0-6 0,0-8 0,-7 7 0,6-7 0,-13 7 0,-6-17 0,15 16 0,-25-21 0,49 24 0,-10-7 0,33 20 0,4-1 0,1 9 0,6-2 0,-2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19:14:00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186 382 24575,'-21'-12'0,"-1"-1"0,9-4 0,-4-4 0,0 3 0,3-8 0,-2 8 0,6-4 0,-6 5 0,1-9 0,1 11 0,3-7 0,11 21 0,14 15 0,-4-6 0,8 11 0,-11-14 0,1-1 0,-1 2 0,1-5 0,-1 3 0,0-4 0,1 0 0,-4-3 0,-1-6 0,-3-3 0,0-5 0,0 0 0,0 1 0,0-1 0,0 4 0,0-6 0,0 10 0,-4-3 0,4 6 0,-4 2 0,4-3 0,0 0 0,0-5 0,0 4 0,0-4 0,0 5 0,0-1 0,10 17 0,-4-6 0,8 19 0,-6-14 0,0 4 0,-1-5 0,1 1 0,-4-1 0,3-3 0,-6 3 0,2-3 0,0 4 0,-2-4 0,2-1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19:14:18.578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81 68 24575,'0'10'0,"0"-2"0,0 3 0,0-4 0,0 0 0,-3-3 0,2 3 0,-2-3 0,3 3 0,-4 1 0,4-1 0,-4 1 0,1-1 0,2 1 0,-6-4 0,7 2 0,-4-2 0,4 0 0,0-1 0</inkml:trace>
  <inkml:trace contextRef="#ctx0" brushRef="#br0" timeOffset="2814">1 1 24575,'0'6'0,"0"-3"0,0 15 0,0-5 0,0 3 0,0 1 0,0-4 0,0 2 0,0-6 0,0 6 0,0-6 0,0 6 0,0-6 0,0 2 0,0 0 0,0-2 0,0 5 0,0-6 0,0 6 0,0-5 0,0 1 0,0-3 0,0 0 0,0-6 0,0-10 0,0 0 0,0-10 0,0 11 0,0-4 0,0 4 0,0 1 0,0-1 0,0 1 0,0-1 0,0 1 0,3 0 0,-2 0 0,2 0 0,0 3 0,-3 1 0,3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3T19:14:38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440 372 24575,'-23'0'0,"-9"4"0,7 11 0,-15 7 0,3 14 0,-7-3 0,1 4 0,6-6 0,1 0 0,11-2 0,2-5 0,6-7 0,1 2 0,7-10 0,2 5 0,7-13 0,0-14 0,0-6 0,0-24 0,0 1 0,0-12 0,0-14 0,0 17 0,0-30 0,0 29 0,0-23 0,-5 26 0,4-4 0,-7 23 0,7 3 0,-2 10 0,-1 8 0,3-2 0,-2 32 0,3-7 0,0 28 0,0-8 0,0 6 0,0-6 0,0-6 0,0-6 0,0-6 0,0-3 0,0-2 0,0-3 0,0-4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3:53:3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24575,'0'47'0,"0"-1"0,0 0 0,0 1 0,0 7 0,0-6 0,0-2 0,0 24 0,0-34 0,0 29 0,0-39 0,0-1 0,0-5 0,0-4 0,0-3 0,0 8 0,0-3 0,0 8 0,0-8 0,0 8 0,0-3 0,0 7 0,0-7 0,0 1 0,0-11 0,0-2 0,0-3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2:50:46.6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514 1 24575,'0'11'0,"0"2"0,0 0 0,0-1 0,0 2 0,0-5 0,0 1 0,0-2 0,0-1 0,0 0 0,0 0 0,0 0 0,0 5 0,0 0 0,0 5 0,0 4 0,0-3 0,0 3 0,0-8 0,0-1 0,0-5 0,0 1 0,0-1 0,0 0 0,0 1 0,0-2 0,0 1 0,0-3 0,0-1 0</inkml:trace>
  <inkml:trace contextRef="#ctx0" brushRef="#br0" timeOffset="1424">0 295 24575,'8'0'0,"3"0"0,-3 0 0,4 0 0,-1 0 0,2 0 0,0 0 0,2 0 0,-2 0 0,-1 0 0,4 0 0,-3 0 0,3 0 0,1 0 0,0 0 0,-1 0 0,1 0 0,-1 0 0,-3 0 0,3 0 0,-4 0 0,10 0 0,-4 0 0,8 0 0,-4 0 0,6 0 0,5 0 0,-5 0 0,5 4 0,0-3 0,-4 3 0,4-4 0,-6 0 0,0 0 0,1 0 0,-1 0 0,1 0 0,-1 0 0,0 0 0,-4 0 0,3 0 0,-8 0 0,3 0 0,-8 4 0,-1-4 0,-5 4 0,1-4 0,-1 0 0,1 0 0,-1 3 0,1-2 0,-1 2 0,1-3 0,-1 4 0,1-4 0,-1 4 0,1-1 0,-1-2 0,0 2 0,0-3 0,-3 0 0,-1 0 0</inkml:trace>
  <inkml:trace contextRef="#ctx0" brushRef="#br0" timeOffset="3216">430 541 24575,'11'0'0,"0"0"0,1 0 0,3 0 0,-7 0 0,4 0 0,0 0 0,-4 0 0,4 0 0,-5 0 0,5 0 0,-4 0 0,4 0 0,-5 0 0,1 0 0,-1 0 0,5 0 0,-4 0 0,4 0 0,-4 0 0,-1 0 0,1 0 0,-1 0 0,0 0 0,1 0 0,-5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2:50:51.59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24575,'7'0'0,"-4"0"0,0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3:24:58.1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59 233 24575,'0'5'0,"0"0"0,-2 12 0,1 0 0,-1-2 0,2 5 0,-2-5 0,1 5 0,-1-5 0,0 9 0,1-8 0,-1 2 0,2-4 0,0-7 0,0 4 0,0-7 0,0 2 0,0-2 0,0 0 0,0 0 0,0 0 0,0-1 0,0 1 0,0 0 0,0-1 0,0 1 0,0 0 0,0-13 0,0 1 0,0-11 0,0 5 0,0-1 0,0 1 0,0-1 0,0 3 0,0-1 0,0 3 0,0-1 0,0 4 0,0-1 0,0 2 0,0-1 0,0 1 0,0 2 0,0 0 0,0 0 0,0 0 0,0 0 0,0 0 0,0 0 0,0 1 0,0-1 0,0 0 0,0 0 0,0 0 0,0 0 0,0 1 0,0-1 0,0 0 0,0 0 0,0 0 0,0 0 0,0 0 0,0 0 0,0 1 0,0-1 0,0 0 0,0 0 0,0 1 0,0-1 0,0 0 0,0 0 0,0-3 0,0 3 0,0-2 0,0 0 0,0 1 0,0-3 0,0 3 0,0-1 0,0 2 0,0 0 0,0 0 0,0 0 0,0 0 0,0 0 0,0 0 0,0 0 0,0 1 0,0-1 0,0 0 0,0 0 0,0 0 0,0 0 0,0 0 0,0-2 0,0 1 0,0-1 0,0 2 0,0 0 0,0 0 0,0 0 0,0 0 0,0 0 0,-1 2 0,-1 0 0,-2 2 0,0 0 0,0 0 0,0 0 0,0 0 0,2-4 0,-2 2 0,4-4 0,-3 2 0,2-2 0,-3-1 0,4 0 0,-2-1 0,0 3 0,2-1 0,-2 2 0,2 2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2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1 24575,'-41'0'0,"3"0"0,11 0 0,-1 0 0,6 0 0,-5 0 0,9 0 0,-8 0 0,12 0 0,-2 0 0,8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4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24575,'0'36'0,"0"-4"0,0-11 0,0-7 0,0 6 0,0-7 0,0 3 0,0-3 0,0-1 0,0-5 0,0 4 0,0-3 0,0 3 0,0-4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3T14:20:26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 24575,'0'23'0,"0"-2"0,0-14 0,0 0 0,0 4 0,0 1 0,0 0 0,0 4 0,0-7 0,0 6 0,0-6 0,-7 6 0,5-6 0,-5 2 0,7 1 0,0-4 0,0 4 0,0-4 0,-4 2 0,3-1 0,-2 2 0,3 0 0,0-3 0,-3 3 0,2-4 0,-6 1 0,6 3 0,-6-3 0,6 3 0,-5-4 0,2 0 0,-7-3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2T14:55:29.2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53 588 24575,'0'-12'0,"0"2"0,0 2 0,0 0 0,0 0 0,0 0 0,0 0 0,0 1 0,0-1 0,0 0 0,0 0 0,0 0 0,0 1 0,0-1 0,0 0 0,0 0 0,0 1 0,0-1 0,0 1 0,0-1 0,0 0 0,0 1 0,0 0 0,-3-1 0,2 0 0,-3 0 0,4 1 0,-3-1 0,2 0 0,-2 0 0,3 0 0,0 0 0,-4 1 0,3-1 0,-2 0 0,3 0 0,0 0 0,0-4 0,0 3 0,0-3 0,-4 4 0,3 0 0,-2 0 0,3 0 0,0 0 0,0 0 0,0 0 0,0-4 0,0 3 0,0-3 0,0 4 0,-4-4 0,3 3 0,-3-7 0,4 7 0,0-3 0,0 0 0,0 3 0,-3-3 0,2 4 0,-3 0 0,4 0 0,0 0 0,0 0 0,0 0 0,0 0 0,0 1 0,0-1 0,0 7 0,0 5 0,0 4 0,0 3 0,0 1 0,0 1 0,0 4 0,0-4 0,0 4 0,0-4 0,0 4 0,0 0 0,0 0 0,0 6 0,0-5 0,0 0 0,0-2 0,0-7 0,0 7 0,0-7 0,0 3 0,0-4 0,0 0 0,0-1 0,0 5 0,0-3 0,0 3 0,0-4 0,0 0 0,0-1 0,0 1 0,0 0 0,0 0 0,0 0 0,0-1 0,0 1 0,0 0 0,0 0 0,0-1 0,0 1 0,0 0 0,0 0 0,0-1 0,0-6 0,0-6 0,0-3 0,0-8 0,0 3 0,0-4 0,0 0 0,0-6 0,0 0 0,0-6 0,4 1 0,-3-1 0,4 1 0,-5 0 0,4-1 0,-3 6 0,3 0 0,-4 6 0,0 0 0,0-1 0,0 5 0,0 1 0,0 5 0,0 8 0,0 5 0,0 15 0,0 2 0,0 6 0,0-1 0,0 6 0,0 2 0,0 5 0,0-6 0,0 5 0,0-4 0,0 5 0,0-6 0,0-1 0,0-10 0,0-2 0,0-5 0,0-4 0,0 4 0,0-9 0,0 4 0,0-4 0,0-1 0,0 1 0,0-1 0,0 5 0,0 1 0,0 4 0,0 1 0,-3-5 0,2 3 0,-3-7 0,1 3 0,2-5 0,-3 1 0,4 0 0,-3-4 0,2-3 0,-3-6 0,4 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0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9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06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6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38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9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7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79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5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3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60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98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1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49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13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36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71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26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32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84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8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4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91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36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83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95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23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25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61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72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0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5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4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6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7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8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54398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0.png"/><Relationship Id="rId7" Type="http://schemas.openxmlformats.org/officeDocument/2006/relationships/customXml" Target="../ink/ink4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1.png"/><Relationship Id="rId11" Type="http://schemas.openxmlformats.org/officeDocument/2006/relationships/image" Target="../media/image33.png"/><Relationship Id="rId5" Type="http://schemas.openxmlformats.org/officeDocument/2006/relationships/customXml" Target="../ink/ink3.xml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6.xml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customXml" Target="../ink/ink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790.png"/><Relationship Id="rId4" Type="http://schemas.openxmlformats.org/officeDocument/2006/relationships/customXml" Target="../ink/ink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customXml" Target="../ink/ink10.xml"/><Relationship Id="rId7" Type="http://schemas.openxmlformats.org/officeDocument/2006/relationships/image" Target="../media/image8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0.png"/><Relationship Id="rId5" Type="http://schemas.openxmlformats.org/officeDocument/2006/relationships/image" Target="../media/image90.png"/><Relationship Id="rId10" Type="http://schemas.openxmlformats.org/officeDocument/2006/relationships/image" Target="../media/image880.png"/><Relationship Id="rId4" Type="http://schemas.openxmlformats.org/officeDocument/2006/relationships/image" Target="../media/image830.png"/><Relationship Id="rId9" Type="http://schemas.openxmlformats.org/officeDocument/2006/relationships/image" Target="../media/image8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13" Type="http://schemas.openxmlformats.org/officeDocument/2006/relationships/image" Target="../media/image93.png"/><Relationship Id="rId18" Type="http://schemas.openxmlformats.org/officeDocument/2006/relationships/image" Target="../media/image96.png"/><Relationship Id="rId3" Type="http://schemas.openxmlformats.org/officeDocument/2006/relationships/customXml" Target="../ink/ink11.xml"/><Relationship Id="rId7" Type="http://schemas.openxmlformats.org/officeDocument/2006/relationships/image" Target="../media/image891.png"/><Relationship Id="rId12" Type="http://schemas.openxmlformats.org/officeDocument/2006/relationships/customXml" Target="../ink/ink13.xml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38.xml"/><Relationship Id="rId16" Type="http://schemas.openxmlformats.org/officeDocument/2006/relationships/customXml" Target="../ink/ink15.xml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790.png"/><Relationship Id="rId15" Type="http://schemas.openxmlformats.org/officeDocument/2006/relationships/image" Target="../media/image94.png"/><Relationship Id="rId10" Type="http://schemas.openxmlformats.org/officeDocument/2006/relationships/customXml" Target="../ink/ink12.xml"/><Relationship Id="rId19" Type="http://schemas.openxmlformats.org/officeDocument/2006/relationships/image" Target="../media/image97.png"/><Relationship Id="rId9" Type="http://schemas.openxmlformats.org/officeDocument/2006/relationships/image" Target="../media/image91.png"/><Relationship Id="rId14" Type="http://schemas.openxmlformats.org/officeDocument/2006/relationships/customXml" Target="../ink/ink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#15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First Order LR Circuits - </a:t>
            </a:r>
            <a:r>
              <a:rPr lang="en-US" sz="2800" b="1" dirty="0">
                <a:solidFill>
                  <a:srgbClr val="FF0000"/>
                </a:solidFill>
              </a:rPr>
              <a:t>Natural responses without    DC sources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20667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initial inductor current for t = 0</a:t>
            </a:r>
            <a:r>
              <a:rPr lang="en-US" sz="1800" baseline="30000" dirty="0"/>
              <a:t>-</a:t>
            </a:r>
            <a:r>
              <a:rPr lang="en-US" sz="1800" dirty="0"/>
              <a:t> right before the switch is moved from ‘a’ to ‘b’,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Applying KVL around the parallel RL circuit,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780391"/>
            <a:ext cx="7398719" cy="2906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19" y="2142462"/>
            <a:ext cx="2143456" cy="35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0630" y="1999116"/>
            <a:ext cx="37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Since the inductor current doesn’t change its value instantaneously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19" y="3192561"/>
            <a:ext cx="1709810" cy="527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0630" y="3147261"/>
            <a:ext cx="358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ordinary first-order differential equation with constant coefficients</a:t>
            </a:r>
          </a:p>
        </p:txBody>
      </p:sp>
    </p:spTree>
    <p:extLst>
      <p:ext uri="{BB962C8B-B14F-4D97-AF65-F5344CB8AC3E}">
        <p14:creationId xmlns:p14="http://schemas.microsoft.com/office/powerpoint/2010/main" val="406713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7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It can be easily shown that the general natural response of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11" y="2603678"/>
            <a:ext cx="4110110" cy="44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31" y="5371744"/>
            <a:ext cx="785847" cy="6625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E38BA9-2366-744D-99D3-6A6621DF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24" y="2134235"/>
            <a:ext cx="1739900" cy="283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67C201-FB83-B548-876E-52950D72FCC6}"/>
              </a:ext>
            </a:extLst>
          </p:cNvPr>
          <p:cNvSpPr/>
          <p:nvPr/>
        </p:nvSpPr>
        <p:spPr>
          <a:xfrm>
            <a:off x="623889" y="4340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Where </a:t>
            </a:r>
            <a:r>
              <a:rPr lang="en-US" i="1" dirty="0" err="1"/>
              <a:t>i</a:t>
            </a:r>
            <a:r>
              <a:rPr lang="en-US" i="1" baseline="-25000" dirty="0" err="1"/>
              <a:t>L</a:t>
            </a:r>
            <a:r>
              <a:rPr lang="en-US" i="1" dirty="0"/>
              <a:t>(0) = I</a:t>
            </a:r>
            <a:r>
              <a:rPr lang="en-US" i="1" baseline="-25000" dirty="0"/>
              <a:t>o</a:t>
            </a:r>
            <a:r>
              <a:rPr lang="en-US" i="1" dirty="0"/>
              <a:t> </a:t>
            </a:r>
            <a:r>
              <a:rPr lang="en-US" dirty="0"/>
              <a:t>is the initial inductor current, and the </a:t>
            </a:r>
            <a:r>
              <a:rPr lang="en-US" b="1" dirty="0">
                <a:solidFill>
                  <a:srgbClr val="FF0000"/>
                </a:solidFill>
              </a:rPr>
              <a:t>time constant</a:t>
            </a:r>
            <a:r>
              <a:rPr lang="en-US" dirty="0"/>
              <a:t>,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576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voltage across the resistor is given by,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instantaneous power delivered to R,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And the energy dissipated in R,</a:t>
            </a:r>
            <a:endParaRPr lang="en-US" sz="1800" i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1872982"/>
            <a:ext cx="3551335" cy="815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3236719"/>
            <a:ext cx="3407732" cy="757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4550161"/>
            <a:ext cx="3729621" cy="10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plot for the natural response of an RL circuit,</a:t>
            </a:r>
            <a:endParaRPr lang="en-US" sz="1800" i="1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64384" y="520065"/>
            <a:ext cx="3467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8" y="3004184"/>
            <a:ext cx="5276188" cy="3201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28" y="1772681"/>
            <a:ext cx="4110110" cy="4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Initially the switch has been in position ‘a’ for a long time. At t = 0, the switch is moved to position ‘b’. Determine for t &gt; 0: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currents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(t) and i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(t) and voltage v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power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initial energy stored in L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The total energy delivered to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percentage of energy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22165"/>
              </p:ext>
            </p:extLst>
          </p:nvPr>
        </p:nvGraphicFramePr>
        <p:xfrm>
          <a:off x="5096071" y="3531294"/>
          <a:ext cx="3404991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302000"/>
            <a:ext cx="4140982" cy="24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/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key is to find the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after the switch is closed, i.e.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𝐹𝑜𝑟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≥0</m:t>
                    </m:r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Once we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then all the currents, voltages, power and energy can be expressed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. </a:t>
                </a: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endParaRPr lang="en-US" dirty="0">
                  <a:latin typeface="Chalkboard" charset="0"/>
                  <a:ea typeface="ＭＳ Ｐゴシック" charset="0"/>
                  <a:cs typeface="ＭＳ Ｐゴシック" charset="0"/>
                </a:endParaRPr>
              </a:p>
              <a:p>
                <a:pPr marL="285750" lvl="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The inductor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halkboard" charset="0"/>
                    <a:ea typeface="ＭＳ Ｐゴシック" charset="0"/>
                    <a:cs typeface="ＭＳ Ｐゴシック" charset="0"/>
                  </a:rPr>
                  <a:t> is known as state variable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73" y="1002421"/>
                <a:ext cx="7961625" cy="2308324"/>
              </a:xfrm>
              <a:prstGeom prst="rect">
                <a:avLst/>
              </a:prstGeom>
              <a:blipFill>
                <a:blip r:embed="rId3"/>
                <a:stretch>
                  <a:fillRect l="-318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D52C1A5-E2A4-0049-BC79-7C2542157AA6}"/>
              </a:ext>
            </a:extLst>
          </p:cNvPr>
          <p:cNvSpPr txBox="1"/>
          <p:nvPr/>
        </p:nvSpPr>
        <p:spPr>
          <a:xfrm>
            <a:off x="924918" y="4466067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 – short cut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14:cNvPr>
              <p14:cNvContentPartPr/>
              <p14:nvPr/>
            </p14:nvContentPartPr>
            <p14:xfrm>
              <a:off x="7396316" y="3408012"/>
              <a:ext cx="360" cy="30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3316" y="3345372"/>
                <a:ext cx="126000" cy="4334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74004A3-CBE6-464B-85B2-B735F5F31D13}"/>
              </a:ext>
            </a:extLst>
          </p:cNvPr>
          <p:cNvSpPr/>
          <p:nvPr/>
        </p:nvSpPr>
        <p:spPr>
          <a:xfrm>
            <a:off x="364956" y="228844"/>
            <a:ext cx="2381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solution approach: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EE779A-3FBD-5A45-A520-0DF6B2F139E7}"/>
              </a:ext>
            </a:extLst>
          </p:cNvPr>
          <p:cNvSpPr/>
          <p:nvPr/>
        </p:nvSpPr>
        <p:spPr>
          <a:xfrm>
            <a:off x="805973" y="3547256"/>
            <a:ext cx="451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ＭＳ Ｐゴシック" charset="0"/>
                <a:cs typeface="ＭＳ Ｐゴシック" charset="0"/>
              </a:rPr>
              <a:t>Let us use two possible solution methods: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A5F71-5523-A240-896B-5C4F58945BFD}"/>
              </a:ext>
            </a:extLst>
          </p:cNvPr>
          <p:cNvSpPr txBox="1"/>
          <p:nvPr/>
        </p:nvSpPr>
        <p:spPr>
          <a:xfrm>
            <a:off x="924918" y="507191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B – Use differential Equation (DEQ) approach directly – finding the integral</a:t>
            </a:r>
          </a:p>
        </p:txBody>
      </p:sp>
    </p:spTree>
    <p:extLst>
      <p:ext uri="{BB962C8B-B14F-4D97-AF65-F5344CB8AC3E}">
        <p14:creationId xmlns:p14="http://schemas.microsoft.com/office/powerpoint/2010/main" val="365425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99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(natural response)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38BA9-2366-744D-99D3-6A6621DF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24" y="2134235"/>
            <a:ext cx="1739900" cy="2832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/>
              <p:nvPr/>
            </p:nvSpPr>
            <p:spPr>
              <a:xfrm>
                <a:off x="623889" y="3429000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Where,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initial inductor current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67C201-FB83-B548-876E-52950D72F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9" y="3429000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83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90D436-0A9A-234C-AB1C-C8FF61BEBD33}"/>
                  </a:ext>
                </a:extLst>
              </p:cNvPr>
              <p:cNvSpPr txBox="1"/>
              <p:nvPr/>
            </p:nvSpPr>
            <p:spPr>
              <a:xfrm>
                <a:off x="854834" y="4490829"/>
                <a:ext cx="2861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time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constant</m:t>
                    </m:r>
                  </m:oMath>
                </a14:m>
                <a:r>
                  <a:rPr lang="en-US" dirty="0"/>
                  <a:t> given by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90D436-0A9A-234C-AB1C-C8FF61BEB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34" y="4490829"/>
                <a:ext cx="2861296" cy="276999"/>
              </a:xfrm>
              <a:prstGeom prst="rect">
                <a:avLst/>
              </a:prstGeom>
              <a:blipFill>
                <a:blip r:embed="rId5"/>
                <a:stretch>
                  <a:fillRect l="-1762" t="-22727" r="-440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D52C1A5-E2A4-0049-BC79-7C2542157AA6}"/>
              </a:ext>
            </a:extLst>
          </p:cNvPr>
          <p:cNvSpPr txBox="1"/>
          <p:nvPr/>
        </p:nvSpPr>
        <p:spPr>
          <a:xfrm>
            <a:off x="0" y="47250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8AB4F-A020-0443-B149-94762D60D3D1}"/>
                  </a:ext>
                </a:extLst>
              </p:cNvPr>
              <p:cNvSpPr txBox="1"/>
              <p:nvPr/>
            </p:nvSpPr>
            <p:spPr>
              <a:xfrm>
                <a:off x="1455568" y="5003585"/>
                <a:ext cx="838948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08AB4F-A020-0443-B149-94762D60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68" y="5003585"/>
                <a:ext cx="838948" cy="565348"/>
              </a:xfrm>
              <a:prstGeom prst="rect">
                <a:avLst/>
              </a:prstGeom>
              <a:blipFill>
                <a:blip r:embed="rId6"/>
                <a:stretch>
                  <a:fillRect l="-298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EB7932-EDE4-7147-9D22-5FFA22D80BAC}"/>
                  </a:ext>
                </a:extLst>
              </p:cNvPr>
              <p:cNvSpPr txBox="1"/>
              <p:nvPr/>
            </p:nvSpPr>
            <p:spPr>
              <a:xfrm>
                <a:off x="7495925" y="3290500"/>
                <a:ext cx="4268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EB7932-EDE4-7147-9D22-5FFA22D80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925" y="3290500"/>
                <a:ext cx="426847" cy="276999"/>
              </a:xfrm>
              <a:prstGeom prst="rect">
                <a:avLst/>
              </a:prstGeom>
              <a:blipFill>
                <a:blip r:embed="rId7"/>
                <a:stretch>
                  <a:fillRect l="-857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14:cNvPr>
              <p14:cNvContentPartPr/>
              <p14:nvPr/>
            </p14:nvContentPartPr>
            <p14:xfrm>
              <a:off x="7396316" y="3408012"/>
              <a:ext cx="360" cy="30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EA448-3A12-1B44-A0C0-22D44B09C3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33316" y="3345372"/>
                <a:ext cx="1260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EEEFED-5DA0-0248-A3BE-CEF789449469}"/>
                  </a:ext>
                </a:extLst>
              </p:cNvPr>
              <p:cNvSpPr/>
              <p:nvPr/>
            </p:nvSpPr>
            <p:spPr>
              <a:xfrm>
                <a:off x="1003924" y="2365230"/>
                <a:ext cx="4311821" cy="491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EEEFED-5DA0-0248-A3BE-CEF789449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24" y="2365230"/>
                <a:ext cx="4311821" cy="491930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1BC05E-6B31-FC40-A5CE-974C6E59A000}"/>
                  </a:ext>
                </a:extLst>
              </p:cNvPr>
              <p:cNvSpPr/>
              <p:nvPr/>
            </p:nvSpPr>
            <p:spPr>
              <a:xfrm>
                <a:off x="698167" y="5691158"/>
                <a:ext cx="5143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</m:oMath>
                </a14:m>
                <a:r>
                  <a:rPr lang="en-US" dirty="0"/>
                  <a:t> is the equivalent resistance seen by the inductor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1BC05E-6B31-FC40-A5CE-974C6E59A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7" y="5691158"/>
                <a:ext cx="5143524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57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2196" y="118569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t &lt; 0 </a:t>
            </a:r>
            <a:r>
              <a:rPr lang="en-US" dirty="0"/>
              <a:t>the inductor acts like a short circuit,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31" y="1201674"/>
            <a:ext cx="3744308" cy="2666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479" y="1485901"/>
            <a:ext cx="354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Applying KCL at the top node yields,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0" y="2213689"/>
            <a:ext cx="2557580" cy="642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7765" y="2213689"/>
            <a:ext cx="2690419" cy="66821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69DB06-203D-354C-9EBA-39733A228BD8}"/>
                  </a:ext>
                </a:extLst>
              </p14:cNvPr>
              <p14:cNvContentPartPr/>
              <p14:nvPr/>
            </p14:nvContentPartPr>
            <p14:xfrm>
              <a:off x="6750116" y="3689532"/>
              <a:ext cx="364680" cy="19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69DB06-203D-354C-9EBA-39733A228B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1116" y="3680876"/>
                <a:ext cx="382320" cy="212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451E85-5536-A34E-9874-D229B66FAB85}"/>
                  </a:ext>
                </a:extLst>
              </p14:cNvPr>
              <p14:cNvContentPartPr/>
              <p14:nvPr/>
            </p14:nvContentPartPr>
            <p14:xfrm>
              <a:off x="6956036" y="3972492"/>
              <a:ext cx="54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451E85-5536-A34E-9874-D229B66FAB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7396" y="3963852"/>
                <a:ext cx="23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4F7D6B-46CB-A548-8341-DFD48C41D94C}"/>
                  </a:ext>
                </a:extLst>
              </p:cNvPr>
              <p:cNvSpPr txBox="1"/>
              <p:nvPr/>
            </p:nvSpPr>
            <p:spPr>
              <a:xfrm>
                <a:off x="824703" y="3290500"/>
                <a:ext cx="41703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𝑠h𝑜𝑟𝑡𝑒𝑑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𝑔𝑟𝑜𝑢𝑛𝑑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4F7D6B-46CB-A548-8341-DFD48C41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03" y="3290500"/>
                <a:ext cx="4170372" cy="276999"/>
              </a:xfrm>
              <a:prstGeom prst="rect">
                <a:avLst/>
              </a:prstGeom>
              <a:blipFill>
                <a:blip r:embed="rId9"/>
                <a:stretch>
                  <a:fillRect l="-608" t="-4348" r="-121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5345D80-7AC9-CE4E-9FAF-60F24828DF7A}"/>
              </a:ext>
            </a:extLst>
          </p:cNvPr>
          <p:cNvSpPr txBox="1"/>
          <p:nvPr/>
        </p:nvSpPr>
        <p:spPr>
          <a:xfrm>
            <a:off x="792436" y="394405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Hence,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790522-2ABF-E14F-9B55-2EFA5784DE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3" y="4487073"/>
            <a:ext cx="1564107" cy="6492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F20C57-DFF2-5B4A-98CB-D31E220C67E5}"/>
              </a:ext>
            </a:extLst>
          </p:cNvPr>
          <p:cNvSpPr txBox="1"/>
          <p:nvPr/>
        </p:nvSpPr>
        <p:spPr>
          <a:xfrm>
            <a:off x="694264" y="5286993"/>
            <a:ext cx="652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the current in the inductance doesn’t change instantaneously,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CFFBEB-5B77-4B46-A0D9-D54245C182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" y="5848103"/>
            <a:ext cx="2254168" cy="3551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5A25E2-7EEA-9D40-A8F1-31D16D392E2E}"/>
              </a:ext>
            </a:extLst>
          </p:cNvPr>
          <p:cNvSpPr txBox="1"/>
          <p:nvPr/>
        </p:nvSpPr>
        <p:spPr>
          <a:xfrm>
            <a:off x="138091" y="23908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A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0FCD37E-E592-9240-A334-4BA934C4CFCA}"/>
                  </a:ext>
                </a:extLst>
              </p:cNvPr>
              <p:cNvSpPr/>
              <p:nvPr/>
            </p:nvSpPr>
            <p:spPr>
              <a:xfrm>
                <a:off x="67620" y="683827"/>
                <a:ext cx="2403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(1)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0FCD37E-E592-9240-A334-4BA934C4C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" y="683827"/>
                <a:ext cx="2403735" cy="369332"/>
              </a:xfrm>
              <a:prstGeom prst="rect">
                <a:avLst/>
              </a:prstGeom>
              <a:blipFill>
                <a:blip r:embed="rId12"/>
                <a:stretch>
                  <a:fillRect l="-157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5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824" y="889243"/>
            <a:ext cx="8112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For t &gt; 0, the equivalent circuit is shown below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059B3-48E8-B944-BC95-BC91B845A50E}"/>
              </a:ext>
            </a:extLst>
          </p:cNvPr>
          <p:cNvSpPr/>
          <p:nvPr/>
        </p:nvSpPr>
        <p:spPr>
          <a:xfrm>
            <a:off x="4022999" y="4011985"/>
            <a:ext cx="877239" cy="298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AB2A3-9D88-964A-8415-9E4078C76B44}"/>
              </a:ext>
            </a:extLst>
          </p:cNvPr>
          <p:cNvSpPr/>
          <p:nvPr/>
        </p:nvSpPr>
        <p:spPr>
          <a:xfrm>
            <a:off x="4511676" y="4409331"/>
            <a:ext cx="335955" cy="25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AADF66-94A7-BF48-B5D7-DE955A4B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9" y="1201674"/>
            <a:ext cx="2984500" cy="2857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4B511D-C375-AF45-B54A-EC393E4498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17" y="1503149"/>
            <a:ext cx="2104350" cy="2207360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68066363-8AF1-4B40-B93C-2FADC098DA16}"/>
              </a:ext>
            </a:extLst>
          </p:cNvPr>
          <p:cNvSpPr/>
          <p:nvPr/>
        </p:nvSpPr>
        <p:spPr>
          <a:xfrm>
            <a:off x="4322900" y="2350844"/>
            <a:ext cx="981716" cy="4951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604F30-3091-9B40-9427-B77840FE8C4F}"/>
              </a:ext>
            </a:extLst>
          </p:cNvPr>
          <p:cNvSpPr txBox="1"/>
          <p:nvPr/>
        </p:nvSpPr>
        <p:spPr>
          <a:xfrm>
            <a:off x="5400054" y="3703868"/>
            <a:ext cx="401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Simplified equivalent circuit, where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62295E-32E2-C74C-8276-F5C207047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50" y="4228947"/>
            <a:ext cx="3842350" cy="10705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A03BA3-0132-5D47-BF52-89C378CC4E4D}"/>
              </a:ext>
            </a:extLst>
          </p:cNvPr>
          <p:cNvSpPr txBox="1"/>
          <p:nvPr/>
        </p:nvSpPr>
        <p:spPr>
          <a:xfrm>
            <a:off x="284796" y="4558225"/>
            <a:ext cx="373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 by inspection the time constant is: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BDC0FE-9677-2B41-B22D-AB9B652AFF4A}"/>
                  </a:ext>
                </a:extLst>
              </p:cNvPr>
              <p:cNvSpPr txBox="1"/>
              <p:nvPr/>
            </p:nvSpPr>
            <p:spPr>
              <a:xfrm>
                <a:off x="531243" y="5402249"/>
                <a:ext cx="2319033" cy="603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BDC0FE-9677-2B41-B22D-AB9B652A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43" y="5402249"/>
                <a:ext cx="2319033" cy="603242"/>
              </a:xfrm>
              <a:prstGeom prst="rect">
                <a:avLst/>
              </a:prstGeom>
              <a:blipFill>
                <a:blip r:embed="rId6"/>
                <a:stretch>
                  <a:fillRect l="-546" r="-546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FBF3F5F-E4E3-2D44-AFBA-0313A1E134F1}"/>
              </a:ext>
            </a:extLst>
          </p:cNvPr>
          <p:cNvSpPr/>
          <p:nvPr/>
        </p:nvSpPr>
        <p:spPr>
          <a:xfrm>
            <a:off x="376137" y="5319925"/>
            <a:ext cx="2629247" cy="7678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FB41B5-BAE8-2A4E-9323-4931A0671DB8}"/>
                  </a:ext>
                </a:extLst>
              </p:cNvPr>
              <p:cNvSpPr/>
              <p:nvPr/>
            </p:nvSpPr>
            <p:spPr>
              <a:xfrm>
                <a:off x="183824" y="100319"/>
                <a:ext cx="1830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(2) Need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FB41B5-BAE8-2A4E-9323-4931A0671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4" y="100319"/>
                <a:ext cx="1830437" cy="369332"/>
              </a:xfrm>
              <a:prstGeom prst="rect">
                <a:avLst/>
              </a:prstGeom>
              <a:blipFill>
                <a:blip r:embed="rId7"/>
                <a:stretch>
                  <a:fillRect l="-205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42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for t&gt;0, we have this DEQ,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45" y="1471613"/>
            <a:ext cx="2104350" cy="2207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8479" y="2113834"/>
            <a:ext cx="233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Integrating both sides,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1223047"/>
            <a:ext cx="1945738" cy="638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2526387"/>
            <a:ext cx="1929330" cy="1152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478" y="3930528"/>
            <a:ext cx="529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Raising both sides of the equation to the power of </a:t>
            </a:r>
            <a:r>
              <a:rPr lang="en-US" i="1" dirty="0"/>
              <a:t>e</a:t>
            </a:r>
            <a:r>
              <a:rPr lang="en-US" dirty="0"/>
              <a:t>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4318301"/>
            <a:ext cx="1869186" cy="1146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7A983-12B9-5843-88CB-1E9BF09B42ED}"/>
              </a:ext>
            </a:extLst>
          </p:cNvPr>
          <p:cNvSpPr txBox="1"/>
          <p:nvPr/>
        </p:nvSpPr>
        <p:spPr>
          <a:xfrm>
            <a:off x="184235" y="210426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B – Use differential Equation approach directly applied to the DEQ below,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FE4382-D0D2-024F-AD1F-4A2C3A5430B0}"/>
              </a:ext>
            </a:extLst>
          </p:cNvPr>
          <p:cNvCxnSpPr>
            <a:cxnSpLocks/>
          </p:cNvCxnSpPr>
          <p:nvPr/>
        </p:nvCxnSpPr>
        <p:spPr>
          <a:xfrm flipV="1">
            <a:off x="1491343" y="5472864"/>
            <a:ext cx="322455" cy="644907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136299-854E-B74E-AF73-9B7F537FB666}"/>
              </a:ext>
            </a:extLst>
          </p:cNvPr>
          <p:cNvSpPr txBox="1"/>
          <p:nvPr/>
        </p:nvSpPr>
        <p:spPr>
          <a:xfrm>
            <a:off x="802834" y="6144131"/>
            <a:ext cx="173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to find K !!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77E0BE-D6B5-F043-AE72-DF52ED5F6518}"/>
              </a:ext>
            </a:extLst>
          </p:cNvPr>
          <p:cNvCxnSpPr>
            <a:cxnSpLocks/>
          </p:cNvCxnSpPr>
          <p:nvPr/>
        </p:nvCxnSpPr>
        <p:spPr>
          <a:xfrm flipH="1" flipV="1">
            <a:off x="2359926" y="5380752"/>
            <a:ext cx="1439188" cy="562848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4810BB-9CC5-9640-A9FD-6E647467A90A}"/>
                  </a:ext>
                </a:extLst>
              </p:cNvPr>
              <p:cNvSpPr txBox="1"/>
              <p:nvPr/>
            </p:nvSpPr>
            <p:spPr>
              <a:xfrm>
                <a:off x="3799114" y="5763601"/>
                <a:ext cx="2672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Notice this is equal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4810BB-9CC5-9640-A9FD-6E647467A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114" y="5763601"/>
                <a:ext cx="2672014" cy="369332"/>
              </a:xfrm>
              <a:prstGeom prst="rect">
                <a:avLst/>
              </a:prstGeom>
              <a:blipFill>
                <a:blip r:embed="rId7"/>
                <a:stretch>
                  <a:fillRect l="-141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E53492D4-0A00-1A46-B109-EFF7FAF0BF4D}"/>
              </a:ext>
            </a:extLst>
          </p:cNvPr>
          <p:cNvSpPr/>
          <p:nvPr/>
        </p:nvSpPr>
        <p:spPr>
          <a:xfrm>
            <a:off x="2207719" y="4962807"/>
            <a:ext cx="359211" cy="417945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93C890-F3EE-0544-99D8-09CA0155EBBA}"/>
                  </a:ext>
                </a:extLst>
              </p14:cNvPr>
              <p14:cNvContentPartPr/>
              <p14:nvPr/>
            </p14:nvContentPartPr>
            <p14:xfrm>
              <a:off x="3265352" y="6294882"/>
              <a:ext cx="21240" cy="180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93C890-F3EE-0544-99D8-09CA0155EB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6712" y="6286242"/>
                <a:ext cx="38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8AE006-8773-2D4B-B951-903859B0BB3A}"/>
                  </a:ext>
                </a:extLst>
              </p:cNvPr>
              <p:cNvSpPr/>
              <p:nvPr/>
            </p:nvSpPr>
            <p:spPr>
              <a:xfrm>
                <a:off x="6812223" y="5567440"/>
                <a:ext cx="1000146" cy="688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8AE006-8773-2D4B-B951-903859B0B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223" y="5567440"/>
                <a:ext cx="1000146" cy="6881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98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2472362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Introduction to switching RL circuits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Natural response of RL Circuits without DC sources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Examples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71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8479" y="832342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Evaluating the above equation at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 = 0,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832342"/>
                <a:ext cx="81124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45" y="1471613"/>
            <a:ext cx="2104350" cy="2207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336501"/>
            <a:ext cx="2104350" cy="14864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3E9268-3CF8-C14B-A31E-81AD0EA928D4}"/>
              </a:ext>
            </a:extLst>
          </p:cNvPr>
          <p:cNvSpPr/>
          <p:nvPr/>
        </p:nvSpPr>
        <p:spPr>
          <a:xfrm>
            <a:off x="1401704" y="2460555"/>
            <a:ext cx="1010980" cy="458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56419-0E96-DA4A-8411-EC656D2B222F}"/>
              </a:ext>
            </a:extLst>
          </p:cNvPr>
          <p:cNvSpPr txBox="1"/>
          <p:nvPr/>
        </p:nvSpPr>
        <p:spPr>
          <a:xfrm>
            <a:off x="4822940" y="1471613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C5BD84-B2AC-A845-8063-208B265E2371}"/>
                  </a:ext>
                </a:extLst>
              </p:cNvPr>
              <p:cNvSpPr/>
              <p:nvPr/>
            </p:nvSpPr>
            <p:spPr>
              <a:xfrm>
                <a:off x="776831" y="2795943"/>
                <a:ext cx="1478097" cy="909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C5BD84-B2AC-A845-8063-208B265E2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31" y="2795943"/>
                <a:ext cx="1478097" cy="909993"/>
              </a:xfrm>
              <a:prstGeom prst="rect">
                <a:avLst/>
              </a:prstGeom>
              <a:blipFill>
                <a:blip r:embed="rId6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8ECE82-37CA-1B49-B73E-296527903A31}"/>
              </a:ext>
            </a:extLst>
          </p:cNvPr>
          <p:cNvCxnSpPr/>
          <p:nvPr/>
        </p:nvCxnSpPr>
        <p:spPr>
          <a:xfrm>
            <a:off x="2510070" y="3250939"/>
            <a:ext cx="705808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FA9AF7-48CC-6440-9C19-F00A1B43AE7F}"/>
                  </a:ext>
                </a:extLst>
              </p:cNvPr>
              <p:cNvSpPr/>
              <p:nvPr/>
            </p:nvSpPr>
            <p:spPr>
              <a:xfrm>
                <a:off x="3312549" y="2819155"/>
                <a:ext cx="1330110" cy="886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FA9AF7-48CC-6440-9C19-F00A1B43A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549" y="2819155"/>
                <a:ext cx="1330110" cy="886781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037C9F4-A402-6646-86CF-9848309CA11B}"/>
              </a:ext>
            </a:extLst>
          </p:cNvPr>
          <p:cNvSpPr txBox="1"/>
          <p:nvPr/>
        </p:nvSpPr>
        <p:spPr>
          <a:xfrm>
            <a:off x="4931984" y="304808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ED078-E125-C340-9820-ACA901D9872A}"/>
              </a:ext>
            </a:extLst>
          </p:cNvPr>
          <p:cNvSpPr txBox="1"/>
          <p:nvPr/>
        </p:nvSpPr>
        <p:spPr>
          <a:xfrm>
            <a:off x="648479" y="4362439"/>
            <a:ext cx="322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natural response is given by,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319435-28FA-424B-9018-F677DC0149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82" y="5110846"/>
            <a:ext cx="4101481" cy="7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84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in R</a:t>
            </a:r>
            <a:r>
              <a:rPr lang="en-US" baseline="-25000" dirty="0"/>
              <a:t>3</a:t>
            </a:r>
            <a:r>
              <a:rPr lang="en-US" dirty="0"/>
              <a:t> can be found by current division,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8479" y="3107580"/>
                <a:ext cx="3627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And the voltage across R</a:t>
                </a:r>
                <a:r>
                  <a:rPr lang="en-US" baseline="-25000" dirty="0"/>
                  <a:t>3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given by,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3107580"/>
                <a:ext cx="362791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42" t="-10000" r="-3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1201674"/>
            <a:ext cx="4026391" cy="1536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3562636"/>
            <a:ext cx="4056124" cy="1295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AB2ECE-307F-CA41-A414-1FED2C81E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439" y="3106028"/>
            <a:ext cx="2984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5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8479" y="832342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power dissipated 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</a:t>
                </a:r>
                <a:r>
                  <a:rPr lang="en-US" baseline="-25000" dirty="0"/>
                  <a:t>3</a:t>
                </a:r>
                <a:r>
                  <a:rPr lang="en-US" dirty="0"/>
                  <a:t> is given by,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832342"/>
                <a:ext cx="81124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8479" y="3305251"/>
            <a:ext cx="414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initial energy stored in the inductor is,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1184478"/>
            <a:ext cx="2994149" cy="1768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3773988"/>
            <a:ext cx="2045523" cy="1540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D5A83-CDC6-604E-9F44-5E4DD630A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100" y="3305251"/>
            <a:ext cx="2984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8479" y="832342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total energy delivered to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</a:t>
                </a:r>
                <a:r>
                  <a:rPr lang="en-US" baseline="-25000" dirty="0"/>
                  <a:t>3</a:t>
                </a:r>
                <a:r>
                  <a:rPr lang="en-US" dirty="0"/>
                  <a:t> is,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832342"/>
                <a:ext cx="81124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8479" y="3305251"/>
            <a:ext cx="440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percentage of energy dissipated in R</a:t>
            </a:r>
            <a:r>
              <a:rPr lang="en-US" baseline="-25000" dirty="0"/>
              <a:t>3</a:t>
            </a:r>
            <a:r>
              <a:rPr lang="en-US" dirty="0"/>
              <a:t> is,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7797" y="2601035"/>
            <a:ext cx="1510976" cy="371476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1304169"/>
            <a:ext cx="5604337" cy="169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9" y="3734428"/>
            <a:ext cx="2192084" cy="609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039D19-2406-C14F-B080-D7A964F21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439" y="3106028"/>
            <a:ext cx="2984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6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Initially the switch has been in position ‘a’ for a long time. At t = 0, the switch is moved to position ‘b’. Determine for t &gt; 0: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currents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(t) and i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(t) and voltage v</a:t>
            </a:r>
            <a:r>
              <a:rPr lang="en-US" baseline="-25000" dirty="0">
                <a:solidFill>
                  <a:srgbClr val="0000FF"/>
                </a:solidFill>
              </a:rPr>
              <a:t>R3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power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initial energy stored in L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,</a:t>
            </a:r>
          </a:p>
          <a:p>
            <a:pPr marL="800100" lvl="1" indent="-342900">
              <a:buAutoNum type="alphaLcParenR"/>
            </a:pP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The total energy delivered to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 marL="800100" lvl="1" indent="-3429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percentage of energy dissipated in R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12877"/>
              </p:ext>
            </p:extLst>
          </p:nvPr>
        </p:nvGraphicFramePr>
        <p:xfrm>
          <a:off x="5296096" y="3363654"/>
          <a:ext cx="3247830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V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40318"/>
            <a:ext cx="4574176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5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215872"/>
            <a:ext cx="3271887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7395" y="756904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 &lt; 0, we use the circuit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5" y="756904"/>
                <a:ext cx="8112460" cy="369332"/>
              </a:xfrm>
              <a:prstGeom prst="rect">
                <a:avLst/>
              </a:prstGeom>
              <a:blipFill>
                <a:blip r:embed="rId4"/>
                <a:stretch>
                  <a:fillRect l="-469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684D86C-FAD2-AF4B-9E25-C2FAA749E6ED}"/>
              </a:ext>
            </a:extLst>
          </p:cNvPr>
          <p:cNvSpPr txBox="1"/>
          <p:nvPr/>
        </p:nvSpPr>
        <p:spPr>
          <a:xfrm>
            <a:off x="357395" y="18102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 – Use the General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54485D-F40B-9A46-9B99-72F2251F6C81}"/>
                  </a:ext>
                </a:extLst>
              </p:cNvPr>
              <p:cNvSpPr/>
              <p:nvPr/>
            </p:nvSpPr>
            <p:spPr>
              <a:xfrm>
                <a:off x="4207744" y="1609786"/>
                <a:ext cx="42348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Use any analysis method to solve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t&lt;0.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54485D-F40B-9A46-9B99-72F2251F6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44" y="1609786"/>
                <a:ext cx="4234877" cy="646331"/>
              </a:xfrm>
              <a:prstGeom prst="rect">
                <a:avLst/>
              </a:prstGeom>
              <a:blipFill>
                <a:blip r:embed="rId5"/>
                <a:stretch>
                  <a:fillRect l="-896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90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215872"/>
            <a:ext cx="3271887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395" y="84654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 the inductor acts like a short circuit,</a:t>
            </a: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6" y="1421389"/>
            <a:ext cx="3854053" cy="237172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094952" y="2385065"/>
            <a:ext cx="637347" cy="328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15881" y="3828163"/>
            <a:ext cx="319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Applying source transformation,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4D86C-FAD2-AF4B-9E25-C2FAA749E6ED}"/>
              </a:ext>
            </a:extLst>
          </p:cNvPr>
          <p:cNvSpPr txBox="1"/>
          <p:nvPr/>
        </p:nvSpPr>
        <p:spPr>
          <a:xfrm>
            <a:off x="357395" y="18102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 – Use the General Formula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1F0A77-8942-C341-A6FE-E305B1970E04}"/>
                  </a:ext>
                </a:extLst>
              </p14:cNvPr>
              <p14:cNvContentPartPr/>
              <p14:nvPr/>
            </p14:nvContentPartPr>
            <p14:xfrm>
              <a:off x="7765316" y="3371292"/>
              <a:ext cx="9828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1F0A77-8942-C341-A6FE-E305B1970E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2316" y="3308652"/>
                <a:ext cx="223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C0C6AF-39BB-454A-A60C-43C534323742}"/>
                  </a:ext>
                </a:extLst>
              </p14:cNvPr>
              <p14:cNvContentPartPr/>
              <p14:nvPr/>
            </p14:nvContentPartPr>
            <p14:xfrm>
              <a:off x="7821476" y="2587572"/>
              <a:ext cx="360" cy="7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C0C6AF-39BB-454A-A60C-43C5343237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58836" y="2524572"/>
                <a:ext cx="126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BE307-A538-644E-9F4C-6A07545974E1}"/>
                  </a:ext>
                </a:extLst>
              </p14:cNvPr>
              <p14:cNvContentPartPr/>
              <p14:nvPr/>
            </p14:nvContentPartPr>
            <p14:xfrm>
              <a:off x="7861436" y="1866492"/>
              <a:ext cx="27720" cy="12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BE307-A538-644E-9F4C-6A07545974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98796" y="1803852"/>
                <a:ext cx="153360" cy="2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37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6152" y="840988"/>
            <a:ext cx="448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to the single-node circuit yields,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6" y="1421389"/>
            <a:ext cx="3854053" cy="237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479" y="2254157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be seen that,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478" y="3501258"/>
            <a:ext cx="296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(0) yields,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" y="1320399"/>
            <a:ext cx="2190695" cy="616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9" y="2625261"/>
            <a:ext cx="1450046" cy="591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9" y="5017612"/>
            <a:ext cx="733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current in the inductance doesn’t change instantaneously,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86" y="166484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 Assign v across all parallel branches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01D647-DA9C-A24C-9941-9569D25A35DD}"/>
                  </a:ext>
                </a:extLst>
              </p:cNvPr>
              <p:cNvSpPr/>
              <p:nvPr/>
            </p:nvSpPr>
            <p:spPr>
              <a:xfrm>
                <a:off x="1097238" y="5638014"/>
                <a:ext cx="2778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01D647-DA9C-A24C-9941-9569D25A3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38" y="5638014"/>
                <a:ext cx="2778132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AAF51-5355-214F-B1DA-81F0111D6B4E}"/>
                  </a:ext>
                </a:extLst>
              </p:cNvPr>
              <p:cNvSpPr/>
              <p:nvPr/>
            </p:nvSpPr>
            <p:spPr>
              <a:xfrm>
                <a:off x="1036258" y="4105143"/>
                <a:ext cx="3320909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6+24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AAF51-5355-214F-B1DA-81F0111D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58" y="4105143"/>
                <a:ext cx="3320909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895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26422" y="4112423"/>
            <a:ext cx="212891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finding the Thevenin total resistance seen by the inductor,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1688" y="1351106"/>
            <a:ext cx="172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dirty="0"/>
              <a:t>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5" y="3565525"/>
            <a:ext cx="2538313" cy="256021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25" y="3533052"/>
            <a:ext cx="2900496" cy="252936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3963634" y="5456713"/>
            <a:ext cx="357187" cy="4973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36" y="1807965"/>
            <a:ext cx="3499195" cy="995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246473-0E03-BA46-B11F-5FAF91722694}"/>
                  </a:ext>
                </a:extLst>
              </p:cNvPr>
              <p:cNvSpPr txBox="1"/>
              <p:nvPr/>
            </p:nvSpPr>
            <p:spPr>
              <a:xfrm>
                <a:off x="346121" y="160288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 &gt; 0, we use the circuit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246473-0E03-BA46-B11F-5FAF91722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1" y="160288"/>
                <a:ext cx="8112460" cy="369332"/>
              </a:xfrm>
              <a:prstGeom prst="rect">
                <a:avLst/>
              </a:prstGeom>
              <a:blipFill>
                <a:blip r:embed="rId6"/>
                <a:stretch>
                  <a:fillRect l="-46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129971B-6EDE-114C-A22E-D048A3361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54" y="907942"/>
            <a:ext cx="1844677" cy="2521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B9E82-8EB4-3B4B-A86A-54B0E362B4F4}"/>
                  </a:ext>
                </a:extLst>
              </p:cNvPr>
              <p:cNvSpPr/>
              <p:nvPr/>
            </p:nvSpPr>
            <p:spPr>
              <a:xfrm>
                <a:off x="2812117" y="1604182"/>
                <a:ext cx="1330110" cy="886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FB9E82-8EB4-3B4B-A86A-54B0E362B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17" y="1604182"/>
                <a:ext cx="1330110" cy="886781"/>
              </a:xfrm>
              <a:prstGeom prst="rect">
                <a:avLst/>
              </a:prstGeom>
              <a:blipFill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2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time constant,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79" y="2564558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solution for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(t)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" y="1201674"/>
            <a:ext cx="1557410" cy="102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" y="2999323"/>
            <a:ext cx="4111183" cy="7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If the circuit consists only of direct current and voltage sources (dc), </a:t>
            </a:r>
            <a:r>
              <a:rPr lang="en-US" sz="1800" u="sng" dirty="0"/>
              <a:t>and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the switch has been closed or opened for long time, </a:t>
            </a:r>
            <a:r>
              <a:rPr lang="en-US" sz="1800" dirty="0"/>
              <a:t>then the capacitor behaves as an open circuit, and the inductor behaves as a short circuit.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1930725" y="520065"/>
            <a:ext cx="5134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RLC circuits with DC sources and </a:t>
            </a:r>
            <a:r>
              <a:rPr lang="en-US" sz="1800" u="sng" dirty="0">
                <a:solidFill>
                  <a:srgbClr val="FF0000"/>
                </a:solidFill>
              </a:rPr>
              <a:t>NO Switching</a:t>
            </a:r>
          </a:p>
          <a:p>
            <a:pPr algn="ctr"/>
            <a:r>
              <a:rPr lang="en-US" sz="1800" u="sng" dirty="0">
                <a:solidFill>
                  <a:srgbClr val="FF0000"/>
                </a:solidFill>
              </a:rPr>
              <a:t>(Steady-state)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2" y="3076504"/>
            <a:ext cx="4905340" cy="188125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48151" y="3357561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48150" y="4357419"/>
            <a:ext cx="528637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65950-EF61-3142-A018-189ED6133497}"/>
              </a:ext>
            </a:extLst>
          </p:cNvPr>
          <p:cNvSpPr txBox="1"/>
          <p:nvPr/>
        </p:nvSpPr>
        <p:spPr>
          <a:xfrm>
            <a:off x="1562534" y="5395622"/>
            <a:ext cx="680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DC conditions </a:t>
            </a:r>
            <a:r>
              <a:rPr lang="en-US" dirty="0"/>
              <a:t>– the circuit has been undisturbed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90020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8479" y="3016370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voltage across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9" y="814393"/>
            <a:ext cx="350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current in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0" y="1249158"/>
            <a:ext cx="3751798" cy="1469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3471863"/>
            <a:ext cx="3751799" cy="18561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4798" y="1494335"/>
            <a:ext cx="300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4F642B-29D4-CC44-9260-205C2D417FAA}"/>
                  </a:ext>
                </a:extLst>
              </p:cNvPr>
              <p:cNvSpPr/>
              <p:nvPr/>
            </p:nvSpPr>
            <p:spPr>
              <a:xfrm>
                <a:off x="8557328" y="1863666"/>
                <a:ext cx="1500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4F642B-29D4-CC44-9260-205C2D417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328" y="1863666"/>
                <a:ext cx="150041" cy="400110"/>
              </a:xfrm>
              <a:prstGeom prst="rect">
                <a:avLst/>
              </a:prstGeom>
              <a:blipFill>
                <a:blip r:embed="rId6"/>
                <a:stretch>
                  <a:fillRect r="-2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379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8478" y="3016370"/>
            <a:ext cx="44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initial energy stored in the inductor is,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8" y="814393"/>
            <a:ext cx="404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power dissipated in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1201336"/>
            <a:ext cx="2600012" cy="1728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3471863"/>
            <a:ext cx="2474370" cy="15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0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8478" y="2804928"/>
            <a:ext cx="126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6" y="814393"/>
            <a:ext cx="2538313" cy="2560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8" y="814393"/>
            <a:ext cx="446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energy delivered to R</a:t>
            </a:r>
            <a:r>
              <a:rPr lang="en-US" baseline="-25000" dirty="0"/>
              <a:t>3</a:t>
            </a:r>
            <a:r>
              <a:rPr lang="en-US" dirty="0"/>
              <a:t> is given by,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1269886"/>
            <a:ext cx="3634175" cy="1238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3217124"/>
            <a:ext cx="2046877" cy="1233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476" y="4790267"/>
            <a:ext cx="446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percentage of energy dissipated in R</a:t>
            </a:r>
            <a:r>
              <a:rPr lang="en-US" baseline="-25000" dirty="0"/>
              <a:t>3</a:t>
            </a:r>
            <a:r>
              <a:rPr lang="en-US" dirty="0"/>
              <a:t> is,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9" y="5232461"/>
            <a:ext cx="2395482" cy="6397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36448" y="1746685"/>
            <a:ext cx="564709" cy="723903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9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switch in the circuit has been in position ‘a’ for a long time. At t = 0, the switch is moved to position ‘b’. Find the current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(t) for t &gt; 0,</a:t>
            </a: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5721135" y="2895650"/>
          <a:ext cx="2965665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dirty="0">
                          <a:latin typeface="Calibri" panose="020F0502020204030204" pitchFamily="34" charset="0"/>
                        </a:rPr>
                        <a:t>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6" y="2800350"/>
            <a:ext cx="5430623" cy="25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23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 allowing the inductor to act like a short circuit,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674070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top node,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5" y="1478673"/>
            <a:ext cx="4464844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7" y="2105350"/>
            <a:ext cx="1947954" cy="1589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9267" y="2103546"/>
            <a:ext cx="2026820" cy="63402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94554" y="1497497"/>
            <a:ext cx="469232" cy="469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00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 allowing the inductor to act like a short circuit,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674070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top node,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5" y="1478673"/>
            <a:ext cx="4464844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7" y="2105350"/>
            <a:ext cx="1947954" cy="1589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170" y="3046525"/>
            <a:ext cx="1384345" cy="63402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02149" y="1521126"/>
            <a:ext cx="469232" cy="469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 allowing the inductor to act like a short circuit,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674070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top node,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5" y="1478673"/>
            <a:ext cx="4464844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7" y="2105350"/>
            <a:ext cx="1947954" cy="1589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8" y="3969595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V</a:t>
            </a:r>
            <a:r>
              <a:rPr lang="en-US" baseline="-25000" dirty="0"/>
              <a:t>1</a:t>
            </a:r>
            <a:r>
              <a:rPr lang="en-US" dirty="0"/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7" y="4534324"/>
            <a:ext cx="2118725" cy="1016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2539" y="5235890"/>
            <a:ext cx="859568" cy="3578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94554" y="1497497"/>
            <a:ext cx="469232" cy="46923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0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 &lt; 0 the switch has been open for a long time allowing the inductor to act like a short circuit,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479" y="1674070"/>
            <a:ext cx="31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the current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(0</a:t>
            </a:r>
            <a:r>
              <a:rPr lang="en-US" baseline="30000" dirty="0"/>
              <a:t>-</a:t>
            </a:r>
            <a:r>
              <a:rPr lang="en-US" dirty="0"/>
              <a:t>) is,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5" y="1478673"/>
            <a:ext cx="4464844" cy="2333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479" y="3038197"/>
            <a:ext cx="392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current through the inductor doesn’t change instantaneously,</a:t>
            </a:r>
          </a:p>
        </p:txBody>
      </p:sp>
      <p:sp>
        <p:nvSpPr>
          <p:cNvPr id="9" name="Oval 8"/>
          <p:cNvSpPr/>
          <p:nvPr/>
        </p:nvSpPr>
        <p:spPr>
          <a:xfrm>
            <a:off x="7346759" y="1376083"/>
            <a:ext cx="624548" cy="6245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BEABC1-5A49-3045-A66B-D99956D883A7}"/>
                  </a:ext>
                </a:extLst>
              </p:cNvPr>
              <p:cNvSpPr/>
              <p:nvPr/>
            </p:nvSpPr>
            <p:spPr>
              <a:xfrm>
                <a:off x="765634" y="2252568"/>
                <a:ext cx="3462743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=25.33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0BEABC1-5A49-3045-A66B-D99956D88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34" y="2252568"/>
                <a:ext cx="3462743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415573-F0C8-3446-98F4-554055DAFEFF}"/>
                  </a:ext>
                </a:extLst>
              </p:cNvPr>
              <p:cNvSpPr/>
              <p:nvPr/>
            </p:nvSpPr>
            <p:spPr>
              <a:xfrm>
                <a:off x="765634" y="4056419"/>
                <a:ext cx="31708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25.33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415573-F0C8-3446-98F4-554055DAF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34" y="4056419"/>
                <a:ext cx="317086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358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3971" y="112142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the time constant, we need to find </a:t>
            </a:r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baseline="-25000" dirty="0"/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1" y="1269031"/>
            <a:ext cx="3071813" cy="2303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3971" y="457134"/>
            <a:ext cx="251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Th</a:t>
            </a:r>
            <a:r>
              <a:rPr lang="en-US" dirty="0"/>
              <a:t> seen by the inductor,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CAC1A-649D-BB49-9F58-82B79D3B10D4}"/>
              </a:ext>
            </a:extLst>
          </p:cNvPr>
          <p:cNvSpPr/>
          <p:nvPr/>
        </p:nvSpPr>
        <p:spPr>
          <a:xfrm>
            <a:off x="307290" y="3788606"/>
            <a:ext cx="389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Using the test voltage method, we have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0CEB5A-DEDD-7342-9BAC-FE3DBEE1D617}"/>
                  </a:ext>
                </a:extLst>
              </p14:cNvPr>
              <p14:cNvContentPartPr/>
              <p14:nvPr/>
            </p14:nvContentPartPr>
            <p14:xfrm>
              <a:off x="5445634" y="3637851"/>
              <a:ext cx="19440" cy="27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0CEB5A-DEDD-7342-9BAC-FE3DBEE1D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6634" y="3629211"/>
                <a:ext cx="37080" cy="29124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744EF0E1-6CBB-1048-B77A-D41FC50E9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402" y="1293346"/>
            <a:ext cx="2684444" cy="2135654"/>
          </a:xfrm>
          <a:prstGeom prst="rect">
            <a:avLst/>
          </a:prstGeom>
        </p:spPr>
      </p:pic>
      <p:sp>
        <p:nvSpPr>
          <p:cNvPr id="30" name="Down Arrow 29">
            <a:extLst>
              <a:ext uri="{FF2B5EF4-FFF2-40B4-BE49-F238E27FC236}">
                <a16:creationId xmlns:a16="http://schemas.microsoft.com/office/drawing/2014/main" id="{186B005E-13A7-1C41-94E5-12AF91307CB3}"/>
              </a:ext>
            </a:extLst>
          </p:cNvPr>
          <p:cNvSpPr/>
          <p:nvPr/>
        </p:nvSpPr>
        <p:spPr>
          <a:xfrm>
            <a:off x="2092154" y="739373"/>
            <a:ext cx="164324" cy="646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1EFA2E8-B452-B444-B738-3C695C1AE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174" y="4235267"/>
            <a:ext cx="2720754" cy="2382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179A0-5033-3147-8EDC-DF3C76EAD724}"/>
                  </a:ext>
                </a:extLst>
              </p:cNvPr>
              <p:cNvSpPr txBox="1"/>
              <p:nvPr/>
            </p:nvSpPr>
            <p:spPr>
              <a:xfrm>
                <a:off x="4294981" y="5007428"/>
                <a:ext cx="966995" cy="520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179A0-5033-3147-8EDC-DF3C76EAD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81" y="5007428"/>
                <a:ext cx="966995" cy="520142"/>
              </a:xfrm>
              <a:prstGeom prst="rect">
                <a:avLst/>
              </a:prstGeom>
              <a:blipFill>
                <a:blip r:embed="rId8"/>
                <a:stretch>
                  <a:fillRect l="-129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54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DCAC1A-649D-BB49-9F58-82B79D3B10D4}"/>
              </a:ext>
            </a:extLst>
          </p:cNvPr>
          <p:cNvSpPr/>
          <p:nvPr/>
        </p:nvSpPr>
        <p:spPr>
          <a:xfrm>
            <a:off x="151112" y="52115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3F151D-79E3-8A4A-9F79-3F47808BF4C1}"/>
                  </a:ext>
                </a:extLst>
              </p14:cNvPr>
              <p14:cNvContentPartPr/>
              <p14:nvPr/>
            </p14:nvContentPartPr>
            <p14:xfrm>
              <a:off x="7089034" y="5681931"/>
              <a:ext cx="360" cy="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3F151D-79E3-8A4A-9F79-3F47808BF4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0394" y="5673291"/>
                <a:ext cx="18000" cy="20880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CA33524E-91EE-5F4C-B156-8A818664E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608" y="521157"/>
            <a:ext cx="2900221" cy="2539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56FAE77-3012-274E-91DB-24A1BCFFAA08}"/>
                  </a:ext>
                </a:extLst>
              </p:cNvPr>
              <p:cNvSpPr/>
              <p:nvPr/>
            </p:nvSpPr>
            <p:spPr>
              <a:xfrm>
                <a:off x="377344" y="1106625"/>
                <a:ext cx="2274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56FAE77-3012-274E-91DB-24A1BCFFA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4" y="1106625"/>
                <a:ext cx="22742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42B5B43-1DB8-6949-8FB2-B5A32D86E053}"/>
                  </a:ext>
                </a:extLst>
              </p:cNvPr>
              <p:cNvSpPr/>
              <p:nvPr/>
            </p:nvSpPr>
            <p:spPr>
              <a:xfrm>
                <a:off x="385993" y="2376224"/>
                <a:ext cx="1488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42B5B43-1DB8-6949-8FB2-B5A32D86E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3" y="2376224"/>
                <a:ext cx="14883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5627A72E-2AAB-2F42-9FE3-D07D6D89305D}"/>
              </a:ext>
            </a:extLst>
          </p:cNvPr>
          <p:cNvSpPr/>
          <p:nvPr/>
        </p:nvSpPr>
        <p:spPr>
          <a:xfrm>
            <a:off x="151112" y="179075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Apply KVL: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FE9E7C4-D702-0247-9791-63B5A0779D4A}"/>
                  </a:ext>
                </a:extLst>
              </p:cNvPr>
              <p:cNvSpPr/>
              <p:nvPr/>
            </p:nvSpPr>
            <p:spPr>
              <a:xfrm>
                <a:off x="2679589" y="2376224"/>
                <a:ext cx="1628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FE9E7C4-D702-0247-9791-63B5A0779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89" y="2376224"/>
                <a:ext cx="162877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1527DF-DDDC-AB42-81C6-FFFEE1D7332A}"/>
              </a:ext>
            </a:extLst>
          </p:cNvPr>
          <p:cNvCxnSpPr>
            <a:stCxn id="48" idx="3"/>
          </p:cNvCxnSpPr>
          <p:nvPr/>
        </p:nvCxnSpPr>
        <p:spPr>
          <a:xfrm>
            <a:off x="1874349" y="2560890"/>
            <a:ext cx="639146" cy="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F32236C-BF11-5241-B2D3-445F581EBF99}"/>
              </a:ext>
            </a:extLst>
          </p:cNvPr>
          <p:cNvSpPr/>
          <p:nvPr/>
        </p:nvSpPr>
        <p:spPr>
          <a:xfrm>
            <a:off x="189663" y="3244334"/>
            <a:ext cx="394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the above two equations, 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02E49D-4378-8343-9105-FA530A2584F5}"/>
                  </a:ext>
                </a:extLst>
              </p:cNvPr>
              <p:cNvSpPr txBox="1"/>
              <p:nvPr/>
            </p:nvSpPr>
            <p:spPr>
              <a:xfrm>
                <a:off x="577279" y="4112444"/>
                <a:ext cx="4036361" cy="4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702E49D-4378-8343-9105-FA530A258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9" y="4112444"/>
                <a:ext cx="4036361" cy="427553"/>
              </a:xfrm>
              <a:prstGeom prst="rect">
                <a:avLst/>
              </a:prstGeom>
              <a:blipFill>
                <a:blip r:embed="rId9"/>
                <a:stretch>
                  <a:fillRect l="-940" r="-94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9D5D1BD4-6FBA-C24F-B565-B940F45B183C}"/>
              </a:ext>
            </a:extLst>
          </p:cNvPr>
          <p:cNvSpPr txBox="1"/>
          <p:nvPr/>
        </p:nvSpPr>
        <p:spPr>
          <a:xfrm>
            <a:off x="385993" y="5012711"/>
            <a:ext cx="466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 the time constant,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4C66054-8C43-0447-A12E-8C29226A764D}"/>
                  </a:ext>
                </a:extLst>
              </p:cNvPr>
              <p:cNvSpPr/>
              <p:nvPr/>
            </p:nvSpPr>
            <p:spPr>
              <a:xfrm>
                <a:off x="577279" y="5551980"/>
                <a:ext cx="2788777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50 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4C66054-8C43-0447-A12E-8C29226A7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9" y="5551980"/>
                <a:ext cx="2788777" cy="659540"/>
              </a:xfrm>
              <a:prstGeom prst="rect">
                <a:avLst/>
              </a:prstGeom>
              <a:blipFill>
                <a:blip r:embed="rId10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67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900" y="1078731"/>
            <a:ext cx="774858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natural response for an RL circuits are obtained when the external independent source is set to zero or removed as shown below.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For the natural responses to exist it is required that the inductor have energy stored in it at the moment of switching and the </a:t>
            </a:r>
            <a:r>
              <a:rPr lang="en-US" sz="1800" u="sng" dirty="0">
                <a:solidFill>
                  <a:srgbClr val="FF0000"/>
                </a:solidFill>
              </a:rPr>
              <a:t>equivalent RL circuits</a:t>
            </a:r>
            <a:r>
              <a:rPr lang="en-US" sz="1800" dirty="0"/>
              <a:t> are obtained.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After certain action (switching):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906732" y="520065"/>
            <a:ext cx="3182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i="1" u="sng" dirty="0">
                <a:solidFill>
                  <a:srgbClr val="FF0000"/>
                </a:solidFill>
              </a:rPr>
              <a:t>Natural Response </a:t>
            </a:r>
            <a:r>
              <a:rPr lang="en-US" sz="1800" dirty="0">
                <a:solidFill>
                  <a:srgbClr val="FF0000"/>
                </a:solidFill>
              </a:rPr>
              <a:t>RL circuits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7612" y="5613589"/>
            <a:ext cx="195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External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91D5D-F450-2643-9FFB-5EEE7166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12" y="3864597"/>
            <a:ext cx="1372502" cy="2363753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E7014988-C852-C643-8288-4A40E9DC916C}"/>
              </a:ext>
            </a:extLst>
          </p:cNvPr>
          <p:cNvSpPr/>
          <p:nvPr/>
        </p:nvSpPr>
        <p:spPr>
          <a:xfrm>
            <a:off x="4089795" y="4767943"/>
            <a:ext cx="852319" cy="4245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C6C6A-DC1E-984C-9985-4D7C9546A7EF}"/>
              </a:ext>
            </a:extLst>
          </p:cNvPr>
          <p:cNvGrpSpPr/>
          <p:nvPr/>
        </p:nvGrpSpPr>
        <p:grpSpPr>
          <a:xfrm>
            <a:off x="0" y="3526435"/>
            <a:ext cx="4148104" cy="2568538"/>
            <a:chOff x="167042" y="1848919"/>
            <a:chExt cx="5590712" cy="30415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5FAE86-C3CB-4B49-8C22-CA9777F7D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42" y="1848919"/>
              <a:ext cx="5590712" cy="3041579"/>
            </a:xfrm>
            <a:prstGeom prst="rect">
              <a:avLst/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AAB3265-EAE4-6B45-8817-CF6FB4DAD6C1}"/>
                </a:ext>
              </a:extLst>
            </p:cNvPr>
            <p:cNvSpPr/>
            <p:nvPr/>
          </p:nvSpPr>
          <p:spPr>
            <a:xfrm>
              <a:off x="3400747" y="2342507"/>
              <a:ext cx="2229492" cy="25479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R’s and L’s Only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A762FF4-C559-EE40-902D-12CBBF3283EB}"/>
              </a:ext>
            </a:extLst>
          </p:cNvPr>
          <p:cNvSpPr txBox="1"/>
          <p:nvPr/>
        </p:nvSpPr>
        <p:spPr>
          <a:xfrm>
            <a:off x="6617612" y="3110056"/>
            <a:ext cx="2335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circuit will responds </a:t>
            </a:r>
            <a:r>
              <a:rPr lang="en-US" dirty="0">
                <a:solidFill>
                  <a:srgbClr val="FF0000"/>
                </a:solidFill>
              </a:rPr>
              <a:t>naturally</a:t>
            </a:r>
            <a:r>
              <a:rPr lang="en-US" dirty="0"/>
              <a:t> due to its L &amp;R equivalent values.</a:t>
            </a:r>
          </a:p>
          <a:p>
            <a:endParaRPr lang="en-US" dirty="0"/>
          </a:p>
          <a:p>
            <a:r>
              <a:rPr lang="en-US" dirty="0"/>
              <a:t>We call it </a:t>
            </a:r>
            <a:r>
              <a:rPr lang="en-US" u="sng" dirty="0">
                <a:solidFill>
                  <a:srgbClr val="FF0000"/>
                </a:solidFill>
              </a:rPr>
              <a:t>natural response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u="sng" dirty="0">
                <a:solidFill>
                  <a:srgbClr val="FF0000"/>
                </a:solidFill>
              </a:rPr>
              <a:t>transient response.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43F42D-399F-504B-9348-3ED950C135F1}"/>
              </a:ext>
            </a:extLst>
          </p:cNvPr>
          <p:cNvSpPr txBox="1"/>
          <p:nvPr/>
        </p:nvSpPr>
        <p:spPr>
          <a:xfrm>
            <a:off x="164122" y="6361550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Our goal to find the voltages, currents and power after t &gt; 0</a:t>
            </a:r>
            <a:r>
              <a:rPr lang="en-US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35E9CC-3729-F748-A741-34F541BAA3CD}"/>
              </a:ext>
            </a:extLst>
          </p:cNvPr>
          <p:cNvCxnSpPr>
            <a:cxnSpLocks/>
          </p:cNvCxnSpPr>
          <p:nvPr/>
        </p:nvCxnSpPr>
        <p:spPr>
          <a:xfrm flipH="1">
            <a:off x="6172200" y="3711101"/>
            <a:ext cx="397560" cy="70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CD4B9DF-0FA5-BB42-8FF1-3EB1C7EF6D1B}"/>
              </a:ext>
            </a:extLst>
          </p:cNvPr>
          <p:cNvSpPr/>
          <p:nvPr/>
        </p:nvSpPr>
        <p:spPr>
          <a:xfrm>
            <a:off x="6521906" y="2989666"/>
            <a:ext cx="2509077" cy="32386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04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28260" y="130429"/>
            <a:ext cx="377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Another way to find </a:t>
            </a:r>
            <a:r>
              <a:rPr lang="en-US" sz="2800" dirty="0" err="1">
                <a:solidFill>
                  <a:srgbClr val="FF0000"/>
                </a:solidFill>
              </a:rPr>
              <a:t>R</a:t>
            </a:r>
            <a:r>
              <a:rPr lang="en-US" sz="2800" baseline="-25000" dirty="0" err="1">
                <a:solidFill>
                  <a:srgbClr val="FF0000"/>
                </a:solidFill>
              </a:rPr>
              <a:t>Th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CAC1A-649D-BB49-9F58-82B79D3B10D4}"/>
              </a:ext>
            </a:extLst>
          </p:cNvPr>
          <p:cNvSpPr/>
          <p:nvPr/>
        </p:nvSpPr>
        <p:spPr>
          <a:xfrm>
            <a:off x="142966" y="3542119"/>
            <a:ext cx="389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Using the test voltage method, we have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C0CEB5A-DEDD-7342-9BAC-FE3DBEE1D617}"/>
                  </a:ext>
                </a:extLst>
              </p14:cNvPr>
              <p14:cNvContentPartPr/>
              <p14:nvPr/>
            </p14:nvContentPartPr>
            <p14:xfrm>
              <a:off x="5445634" y="3637851"/>
              <a:ext cx="19440" cy="27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C0CEB5A-DEDD-7342-9BAC-FE3DBEE1D6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6634" y="3629211"/>
                <a:ext cx="37080" cy="29124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744EF0E1-6CBB-1048-B77A-D41FC50E9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3649"/>
            <a:ext cx="3778115" cy="3005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179A0-5033-3147-8EDC-DF3C76EAD724}"/>
                  </a:ext>
                </a:extLst>
              </p:cNvPr>
              <p:cNvSpPr txBox="1"/>
              <p:nvPr/>
            </p:nvSpPr>
            <p:spPr>
              <a:xfrm>
                <a:off x="7132641" y="1933392"/>
                <a:ext cx="490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179A0-5033-3147-8EDC-DF3C76EAD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641" y="1933392"/>
                <a:ext cx="490134" cy="276999"/>
              </a:xfrm>
              <a:prstGeom prst="rect">
                <a:avLst/>
              </a:prstGeom>
              <a:blipFill>
                <a:blip r:embed="rId7"/>
                <a:stretch>
                  <a:fillRect l="-1025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05A53F-1C9D-4F41-8BBD-32B71426A37B}"/>
                  </a:ext>
                </a:extLst>
              </p:cNvPr>
              <p:cNvSpPr txBox="1"/>
              <p:nvPr/>
            </p:nvSpPr>
            <p:spPr>
              <a:xfrm>
                <a:off x="5212237" y="4022733"/>
                <a:ext cx="1692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05A53F-1C9D-4F41-8BBD-32B71426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237" y="4022733"/>
                <a:ext cx="1692002" cy="276999"/>
              </a:xfrm>
              <a:prstGeom prst="rect">
                <a:avLst/>
              </a:prstGeom>
              <a:blipFill>
                <a:blip r:embed="rId8"/>
                <a:stretch>
                  <a:fillRect l="-1481" t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>
            <a:extLst>
              <a:ext uri="{FF2B5EF4-FFF2-40B4-BE49-F238E27FC236}">
                <a16:creationId xmlns:a16="http://schemas.microsoft.com/office/drawing/2014/main" id="{AF05F9FC-47AA-CF4F-88FD-2BA5BBC5B994}"/>
              </a:ext>
            </a:extLst>
          </p:cNvPr>
          <p:cNvSpPr/>
          <p:nvPr/>
        </p:nvSpPr>
        <p:spPr>
          <a:xfrm rot="5400000">
            <a:off x="7559436" y="1815988"/>
            <a:ext cx="126677" cy="10953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D8C34-90E9-DB4F-A56A-A34596C19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352" y="653649"/>
            <a:ext cx="2682584" cy="30538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7C99CE-49AF-6C4F-A5EC-9DF663368DC0}"/>
                  </a:ext>
                </a:extLst>
              </p14:cNvPr>
              <p14:cNvContentPartPr/>
              <p14:nvPr/>
            </p14:nvContentPartPr>
            <p14:xfrm>
              <a:off x="6749756" y="2267892"/>
              <a:ext cx="292680" cy="156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7C99CE-49AF-6C4F-A5EC-9DF663368D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3756" y="2231892"/>
                <a:ext cx="364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4C22E5-186C-3841-B340-A8A7136C15E6}"/>
                  </a:ext>
                </a:extLst>
              </p14:cNvPr>
              <p14:cNvContentPartPr/>
              <p14:nvPr/>
            </p14:nvContentPartPr>
            <p14:xfrm>
              <a:off x="6860276" y="2225772"/>
              <a:ext cx="67320" cy="137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4C22E5-186C-3841-B340-A8A7136C15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24276" y="2189772"/>
                <a:ext cx="1389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91AD55-E099-2E4A-819C-1D4D30B9EA2E}"/>
                  </a:ext>
                </a:extLst>
              </p14:cNvPr>
              <p14:cNvContentPartPr/>
              <p14:nvPr/>
            </p14:nvContentPartPr>
            <p14:xfrm>
              <a:off x="6899156" y="2099772"/>
              <a:ext cx="29520" cy="93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91AD55-E099-2E4A-819C-1D4D30B9EA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4836" y="2095452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5F027D-DB92-FF4C-8287-5DA76B8F55DE}"/>
                  </a:ext>
                </a:extLst>
              </p14:cNvPr>
              <p14:cNvContentPartPr/>
              <p14:nvPr/>
            </p14:nvContentPartPr>
            <p14:xfrm>
              <a:off x="6902036" y="1962612"/>
              <a:ext cx="158760" cy="250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5F027D-DB92-FF4C-8287-5DA76B8F55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66036" y="1926612"/>
                <a:ext cx="2304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7C943C-FE65-9F4A-A4DF-2F87472D2364}"/>
                  </a:ext>
                </a:extLst>
              </p:cNvPr>
              <p:cNvSpPr txBox="1"/>
              <p:nvPr/>
            </p:nvSpPr>
            <p:spPr>
              <a:xfrm>
                <a:off x="5212237" y="4521076"/>
                <a:ext cx="1340302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7C943C-FE65-9F4A-A4DF-2F87472D2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237" y="4521076"/>
                <a:ext cx="1340302" cy="518540"/>
              </a:xfrm>
              <a:prstGeom prst="rect">
                <a:avLst/>
              </a:prstGeom>
              <a:blipFill>
                <a:blip r:embed="rId18"/>
                <a:stretch>
                  <a:fillRect l="-2804" r="-93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7AF330-3874-CD4B-9BF3-23F17A12D200}"/>
                  </a:ext>
                </a:extLst>
              </p:cNvPr>
              <p:cNvSpPr txBox="1"/>
              <p:nvPr/>
            </p:nvSpPr>
            <p:spPr>
              <a:xfrm>
                <a:off x="5098465" y="5520831"/>
                <a:ext cx="1803571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7AF330-3874-CD4B-9BF3-23F17A12D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65" y="5520831"/>
                <a:ext cx="1803571" cy="518540"/>
              </a:xfrm>
              <a:prstGeom prst="rect">
                <a:avLst/>
              </a:prstGeom>
              <a:blipFill>
                <a:blip r:embed="rId19"/>
                <a:stretch>
                  <a:fillRect l="-2098" t="-2381" r="-69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AB2550-5566-834B-B1EF-0C3C470E9B5D}"/>
                  </a:ext>
                </a:extLst>
              </p:cNvPr>
              <p:cNvSpPr/>
              <p:nvPr/>
            </p:nvSpPr>
            <p:spPr>
              <a:xfrm>
                <a:off x="4411923" y="5153606"/>
                <a:ext cx="25239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Therefor,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given by,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AB2550-5566-834B-B1EF-0C3C470E9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923" y="5153606"/>
                <a:ext cx="2523961" cy="369332"/>
              </a:xfrm>
              <a:prstGeom prst="rect">
                <a:avLst/>
              </a:prstGeom>
              <a:blipFill>
                <a:blip r:embed="rId20"/>
                <a:stretch>
                  <a:fillRect l="-1500" t="-6667" r="-1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208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FD641D-185E-FB4F-A0F7-108C1DAB2360}"/>
                  </a:ext>
                </a:extLst>
              </p:cNvPr>
              <p:cNvSpPr/>
              <p:nvPr/>
            </p:nvSpPr>
            <p:spPr>
              <a:xfrm>
                <a:off x="656776" y="1076911"/>
                <a:ext cx="3413307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=25.33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FD641D-185E-FB4F-A0F7-108C1DAB2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76" y="1076911"/>
                <a:ext cx="3413307" cy="658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A5BEE04-65F7-074D-B2B4-2F2D3E690BB6}"/>
              </a:ext>
            </a:extLst>
          </p:cNvPr>
          <p:cNvSpPr/>
          <p:nvPr/>
        </p:nvSpPr>
        <p:spPr>
          <a:xfrm>
            <a:off x="151112" y="521157"/>
            <a:ext cx="1621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Recall we have,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0001A-A88C-E640-9B5A-D09F13BF4E40}"/>
              </a:ext>
            </a:extLst>
          </p:cNvPr>
          <p:cNvSpPr/>
          <p:nvPr/>
        </p:nvSpPr>
        <p:spPr>
          <a:xfrm>
            <a:off x="151112" y="2273757"/>
            <a:ext cx="3256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general solutions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35EF55-9434-DF44-BE4F-4F2ABF97326F}"/>
                  </a:ext>
                </a:extLst>
              </p:cNvPr>
              <p:cNvSpPr/>
              <p:nvPr/>
            </p:nvSpPr>
            <p:spPr>
              <a:xfrm>
                <a:off x="752050" y="2872279"/>
                <a:ext cx="3695307" cy="491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25.33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35EF55-9434-DF44-BE4F-4F2ABF973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50" y="2872279"/>
                <a:ext cx="3695307" cy="491930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5642E6-2C6C-DD4E-9E5A-3F612DAB631B}"/>
                  </a:ext>
                </a:extLst>
              </p:cNvPr>
              <p:cNvSpPr/>
              <p:nvPr/>
            </p:nvSpPr>
            <p:spPr>
              <a:xfrm>
                <a:off x="425559" y="4089983"/>
                <a:ext cx="148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5642E6-2C6C-DD4E-9E5A-3F612DAB6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9" y="4089983"/>
                <a:ext cx="14800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46802CD-BB0F-2A4F-BA4A-A16FCAB54F53}"/>
              </a:ext>
            </a:extLst>
          </p:cNvPr>
          <p:cNvSpPr/>
          <p:nvPr/>
        </p:nvSpPr>
        <p:spPr>
          <a:xfrm>
            <a:off x="249083" y="3593399"/>
            <a:ext cx="395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Note that the output current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0B3D2C-CB8A-884A-B8F5-E1A131555D50}"/>
                  </a:ext>
                </a:extLst>
              </p:cNvPr>
              <p:cNvSpPr/>
              <p:nvPr/>
            </p:nvSpPr>
            <p:spPr>
              <a:xfrm>
                <a:off x="425559" y="4688505"/>
                <a:ext cx="2477601" cy="49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=25.33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0B3D2C-CB8A-884A-B8F5-E1A131555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9" y="4688505"/>
                <a:ext cx="2477601" cy="490455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79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2657097" y="1281227"/>
            <a:ext cx="4990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DEFINITIONS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56850" y="520065"/>
            <a:ext cx="3482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/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CD410-7776-2645-A008-233B3EE28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9" y="2088699"/>
                <a:ext cx="1387431" cy="369332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/>
              <p:nvPr/>
            </p:nvSpPr>
            <p:spPr>
              <a:xfrm>
                <a:off x="2192831" y="3139355"/>
                <a:ext cx="4563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𝑖𝑛𝑑𝑢𝑐𝑡𝑜𝑟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834B82-EE56-DF4B-B30E-4BF814E6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31" y="3139355"/>
                <a:ext cx="4563942" cy="276999"/>
              </a:xfrm>
              <a:prstGeom prst="rect">
                <a:avLst/>
              </a:prstGeom>
              <a:blipFill>
                <a:blip r:embed="rId4"/>
                <a:stretch>
                  <a:fillRect l="-556" t="-4348" r="-55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B70A2C-09BB-794C-A701-00C637190CD9}"/>
              </a:ext>
            </a:extLst>
          </p:cNvPr>
          <p:cNvSpPr txBox="1"/>
          <p:nvPr/>
        </p:nvSpPr>
        <p:spPr>
          <a:xfrm>
            <a:off x="1628081" y="2631616"/>
            <a:ext cx="24478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For t &lt; 0, we let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B5813-F415-6945-BFE4-5ACF0E64DBED}"/>
              </a:ext>
            </a:extLst>
          </p:cNvPr>
          <p:cNvSpPr/>
          <p:nvPr/>
        </p:nvSpPr>
        <p:spPr>
          <a:xfrm>
            <a:off x="1504791" y="393311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 &gt; 0, we let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D56972-E93E-D445-A2D5-2ECD314B3669}"/>
                  </a:ext>
                </a:extLst>
              </p:cNvPr>
              <p:cNvSpPr txBox="1"/>
              <p:nvPr/>
            </p:nvSpPr>
            <p:spPr>
              <a:xfrm>
                <a:off x="2304134" y="4766650"/>
                <a:ext cx="4421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𝑖𝑛𝑑𝑢𝑐𝑡𝑜𝑟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𝑐𝑢𝑟𝑟𝑒𝑛𝑡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D56972-E93E-D445-A2D5-2ECD314B3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34" y="4766650"/>
                <a:ext cx="4421275" cy="276999"/>
              </a:xfrm>
              <a:prstGeom prst="rect">
                <a:avLst/>
              </a:prstGeom>
              <a:blipFill>
                <a:blip r:embed="rId5"/>
                <a:stretch>
                  <a:fillRect l="-286" t="-4348" r="-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7F4452E-AB73-1A47-B296-EE3C4BB6473C}"/>
              </a:ext>
            </a:extLst>
          </p:cNvPr>
          <p:cNvSpPr txBox="1"/>
          <p:nvPr/>
        </p:nvSpPr>
        <p:spPr>
          <a:xfrm>
            <a:off x="450989" y="5411542"/>
            <a:ext cx="628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Therefore, for the inductor has these conditions met all the time: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44164D-338B-5D44-856B-996723BA1C23}"/>
                  </a:ext>
                </a:extLst>
              </p:cNvPr>
              <p:cNvSpPr/>
              <p:nvPr/>
            </p:nvSpPr>
            <p:spPr>
              <a:xfrm>
                <a:off x="3134254" y="6152741"/>
                <a:ext cx="2408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44164D-338B-5D44-856B-996723BA1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54" y="6152741"/>
                <a:ext cx="2408480" cy="369332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4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Any given resistive-capacitive circuit without external independent DC sources that can be reduced to a series equivalent L/R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309132" y="520065"/>
            <a:ext cx="4378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FF"/>
                </a:solidFill>
              </a:rPr>
              <a:t>General</a:t>
            </a:r>
            <a:r>
              <a:rPr lang="en-US" sz="1800" dirty="0">
                <a:solidFill>
                  <a:srgbClr val="FF0000"/>
                </a:solidFill>
              </a:rPr>
              <a:t> 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1665514" y="3967820"/>
                <a:ext cx="5704115" cy="1067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circuit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inductor value</a:t>
                </a:r>
                <a:r>
                  <a:rPr lang="en-US" dirty="0">
                    <a:solidFill>
                      <a:srgbClr val="0070C0"/>
                    </a:solidFill>
                  </a:rPr>
                  <a:t> across in L.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3967820"/>
                <a:ext cx="5704115" cy="1067472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/>
              <p:nvPr/>
            </p:nvSpPr>
            <p:spPr>
              <a:xfrm>
                <a:off x="1060946" y="2906487"/>
                <a:ext cx="3162711" cy="50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46" y="2906487"/>
                <a:ext cx="3162711" cy="508152"/>
              </a:xfrm>
              <a:prstGeom prst="rect">
                <a:avLst/>
              </a:prstGeom>
              <a:blipFill>
                <a:blip r:embed="rId4"/>
                <a:stretch>
                  <a:fillRect l="-803" t="-82927" b="-9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80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Any given resistive-capacitive circuit without external independent DC sources that can be reduced to a series equivalent L/R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general solution for </a:t>
            </a:r>
            <a:r>
              <a:rPr lang="en-US" sz="1800" dirty="0" err="1"/>
              <a:t>i</a:t>
            </a:r>
            <a:r>
              <a:rPr lang="en-US" sz="1800" baseline="-25000" dirty="0" err="1"/>
              <a:t>L</a:t>
            </a:r>
            <a:r>
              <a:rPr lang="en-US" sz="1800" dirty="0"/>
              <a:t>(t) is given,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309132" y="520065"/>
            <a:ext cx="4378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FF"/>
                </a:solidFill>
              </a:rPr>
              <a:t>General</a:t>
            </a:r>
            <a:r>
              <a:rPr lang="en-US" sz="1800" dirty="0">
                <a:solidFill>
                  <a:srgbClr val="FF0000"/>
                </a:solidFill>
              </a:rPr>
              <a:t> Natural Response of LR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/>
              <p:nvPr/>
            </p:nvSpPr>
            <p:spPr>
              <a:xfrm>
                <a:off x="3650034" y="3772611"/>
                <a:ext cx="5704115" cy="18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circuit </a:t>
                </a:r>
                <a:r>
                  <a:rPr lang="en-US" dirty="0">
                    <a:solidFill>
                      <a:srgbClr val="FF0000"/>
                    </a:solidFill>
                  </a:rPr>
                  <a:t>time constant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R: The total resistance seen by the inductor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initial inductor value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across in L.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99455A-0F6B-0742-A93D-DFDB1F3F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34" y="3772611"/>
                <a:ext cx="5704115" cy="1869166"/>
              </a:xfrm>
              <a:prstGeom prst="rect">
                <a:avLst/>
              </a:prstGeom>
              <a:blipFill>
                <a:blip r:embed="rId3"/>
                <a:stretch>
                  <a:fillRect l="-665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/>
              <p:nvPr/>
            </p:nvSpPr>
            <p:spPr>
              <a:xfrm>
                <a:off x="3650034" y="2863554"/>
                <a:ext cx="3162711" cy="50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(0)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DDD68F5-5DC8-FB47-A4E0-6BFB99E00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34" y="2863554"/>
                <a:ext cx="3162711" cy="508152"/>
              </a:xfrm>
              <a:prstGeom prst="rect">
                <a:avLst/>
              </a:prstGeom>
              <a:blipFill>
                <a:blip r:embed="rId4"/>
                <a:stretch>
                  <a:fillRect t="-80488" b="-9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AAF7B88-97A1-6C42-8679-CDC79C1B1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6" y="2863554"/>
            <a:ext cx="1372502" cy="2363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AAB052-CE3B-454E-9289-F3177905ED88}"/>
              </a:ext>
            </a:extLst>
          </p:cNvPr>
          <p:cNvSpPr txBox="1"/>
          <p:nvPr/>
        </p:nvSpPr>
        <p:spPr>
          <a:xfrm>
            <a:off x="623889" y="5487183"/>
            <a:ext cx="17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circuit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CEBE6B-F815-7445-A872-A8453D9F65A6}"/>
              </a:ext>
            </a:extLst>
          </p:cNvPr>
          <p:cNvSpPr/>
          <p:nvPr/>
        </p:nvSpPr>
        <p:spPr>
          <a:xfrm>
            <a:off x="3492593" y="2633754"/>
            <a:ext cx="2788653" cy="9677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5783463-BE1C-204B-AFD2-0B8C721535B1}"/>
              </a:ext>
            </a:extLst>
          </p:cNvPr>
          <p:cNvSpPr/>
          <p:nvPr/>
        </p:nvSpPr>
        <p:spPr>
          <a:xfrm>
            <a:off x="3473342" y="3831306"/>
            <a:ext cx="5331611" cy="2482149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natural response for an RL circuit is analogous to the natural response of an RC circuit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Consider the circuit where the switch moves from position ‘a’ to ‘b’.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87916" y="520065"/>
            <a:ext cx="3420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037032"/>
            <a:ext cx="7398719" cy="2906395"/>
          </a:xfrm>
          <a:prstGeom prst="rect">
            <a:avLst/>
          </a:prstGeom>
        </p:spPr>
      </p:pic>
      <p:pic>
        <p:nvPicPr>
          <p:cNvPr id="2" name="Picture 1" descr="Screen Shot 2015-10-27 at 3.1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4" y="5930331"/>
            <a:ext cx="1485900" cy="508000"/>
          </a:xfrm>
          <a:prstGeom prst="rect">
            <a:avLst/>
          </a:prstGeom>
        </p:spPr>
      </p:pic>
      <p:pic>
        <p:nvPicPr>
          <p:cNvPr id="3" name="Picture 2" descr="Screen Shot 2015-10-27 at 3.17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13" y="5963680"/>
            <a:ext cx="850900" cy="48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9964" y="5943427"/>
            <a:ext cx="480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103046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natural response for an RL circuit is analogous to the natural response of an RC circuit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Consider the circuit where the switch moves from position ‘a’ to ‘b’.</a:t>
            </a:r>
            <a:endParaRPr lang="en-US" alt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787916" y="520065"/>
            <a:ext cx="34205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Natural Response of RL circuits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22" y="3037032"/>
            <a:ext cx="7398719" cy="2906395"/>
          </a:xfrm>
          <a:prstGeom prst="rect">
            <a:avLst/>
          </a:prstGeom>
        </p:spPr>
      </p:pic>
      <p:pic>
        <p:nvPicPr>
          <p:cNvPr id="2" name="Picture 1" descr="Screen Shot 2015-10-27 at 3.1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4" y="5930331"/>
            <a:ext cx="1485900" cy="50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54191" y="5963680"/>
            <a:ext cx="2524938" cy="482600"/>
            <a:chOff x="6554191" y="5963680"/>
            <a:chExt cx="2524938" cy="482600"/>
          </a:xfrm>
        </p:grpSpPr>
        <p:pic>
          <p:nvPicPr>
            <p:cNvPr id="3" name="Picture 2" descr="Screen Shot 2015-10-27 at 3.17.25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191" y="5963680"/>
              <a:ext cx="850900" cy="482600"/>
            </a:xfrm>
            <a:prstGeom prst="rect">
              <a:avLst/>
            </a:prstGeom>
          </p:spPr>
        </p:pic>
        <p:pic>
          <p:nvPicPr>
            <p:cNvPr id="4" name="Picture 3" descr="Screen Shot 2015-10-27 at 3.19.20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929" y="5970030"/>
              <a:ext cx="1473200" cy="469900"/>
            </a:xfrm>
            <a:prstGeom prst="rect">
              <a:avLst/>
            </a:prstGeom>
          </p:spPr>
        </p:pic>
        <p:pic>
          <p:nvPicPr>
            <p:cNvPr id="6" name="Picture 5" descr="Screen Shot 2015-10-27 at 3.20.22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091" y="5992051"/>
              <a:ext cx="3175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14530</TotalTime>
  <Words>1912</Words>
  <Application>Microsoft Macintosh PowerPoint</Application>
  <PresentationFormat>On-screen Show (4:3)</PresentationFormat>
  <Paragraphs>326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Chalkboard</vt:lpstr>
      <vt:lpstr>Times New Roman</vt:lpstr>
      <vt:lpstr>Times New Roman Bold</vt:lpstr>
      <vt:lpstr>Wingdings</vt:lpstr>
      <vt:lpstr>Office Theme</vt:lpstr>
      <vt:lpstr>EEL 3004 Linear Circuits I    Lecture #15  First Order LR Circuits - Natural responses without    DC sources 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324</cp:revision>
  <dcterms:created xsi:type="dcterms:W3CDTF">2015-09-08T14:15:33Z</dcterms:created>
  <dcterms:modified xsi:type="dcterms:W3CDTF">2021-03-10T15:11:06Z</dcterms:modified>
</cp:coreProperties>
</file>