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1.xml" ContentType="application/inkml+xml"/>
  <Override PartName="/ppt/notesSlides/notesSlide14.xml" ContentType="application/vnd.openxmlformats-officedocument.presentationml.notesSlide+xml"/>
  <Override PartName="/ppt/ink/ink2.xml" ContentType="application/inkml+xml"/>
  <Override PartName="/ppt/notesSlides/notesSlide15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ink/ink8.xml" ContentType="application/inkml+xml"/>
  <Override PartName="/ppt/notesSlides/notesSlide30.xml" ContentType="application/vnd.openxmlformats-officedocument.presentationml.notesSlide+xml"/>
  <Override PartName="/ppt/ink/ink9.xml" ContentType="application/inkml+xml"/>
  <Override PartName="/ppt/notesSlides/notesSlide31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530" r:id="rId2"/>
    <p:sldId id="298" r:id="rId3"/>
    <p:sldId id="665" r:id="rId4"/>
    <p:sldId id="851" r:id="rId5"/>
    <p:sldId id="848" r:id="rId6"/>
    <p:sldId id="752" r:id="rId7"/>
    <p:sldId id="949" r:id="rId8"/>
    <p:sldId id="740" r:id="rId9"/>
    <p:sldId id="941" r:id="rId10"/>
    <p:sldId id="741" r:id="rId11"/>
    <p:sldId id="958" r:id="rId12"/>
    <p:sldId id="847" r:id="rId13"/>
    <p:sldId id="943" r:id="rId14"/>
    <p:sldId id="944" r:id="rId15"/>
    <p:sldId id="942" r:id="rId16"/>
    <p:sldId id="960" r:id="rId17"/>
    <p:sldId id="945" r:id="rId18"/>
    <p:sldId id="946" r:id="rId19"/>
    <p:sldId id="863" r:id="rId20"/>
    <p:sldId id="887" r:id="rId21"/>
    <p:sldId id="961" r:id="rId22"/>
    <p:sldId id="888" r:id="rId23"/>
    <p:sldId id="891" r:id="rId24"/>
    <p:sldId id="892" r:id="rId25"/>
    <p:sldId id="893" r:id="rId26"/>
    <p:sldId id="894" r:id="rId27"/>
    <p:sldId id="895" r:id="rId28"/>
    <p:sldId id="830" r:id="rId29"/>
    <p:sldId id="921" r:id="rId30"/>
    <p:sldId id="917" r:id="rId31"/>
    <p:sldId id="925" r:id="rId32"/>
    <p:sldId id="926" r:id="rId33"/>
    <p:sldId id="953" r:id="rId34"/>
    <p:sldId id="927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89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03T13:53:34.9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24575,'0'47'0,"0"-1"0,0 0 0,0 1 0,0 7 0,0-6 0,0-2 0,0 24 0,0-34 0,0 29 0,0-39 0,0-1 0,0-5 0,0-4 0,0-3 0,0 8 0,0-3 0,0 8 0,0-8 0,0 8 0,0-3 0,0 7 0,0-7 0,0 1 0,0-11 0,0-2 0,0-3 0,0-1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2T14:55:29.25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53 588 24575,'0'-12'0,"0"2"0,0 2 0,0 0 0,0 0 0,0 0 0,0 0 0,0 1 0,0-1 0,0 0 0,0 0 0,0 0 0,0 1 0,0-1 0,0 0 0,0 0 0,0 1 0,0-1 0,0 1 0,0-1 0,0 0 0,0 1 0,0 0 0,-3-1 0,2 0 0,-3 0 0,4 1 0,-3-1 0,2 0 0,-2 0 0,3 0 0,0 0 0,-4 1 0,3-1 0,-2 0 0,3 0 0,0 0 0,0-4 0,0 3 0,0-3 0,-4 4 0,3 0 0,-2 0 0,3 0 0,0 0 0,0 0 0,0 0 0,0-4 0,0 3 0,0-3 0,0 4 0,-4-4 0,3 3 0,-3-7 0,4 7 0,0-3 0,0 0 0,0 3 0,-3-3 0,2 4 0,-3 0 0,4 0 0,0 0 0,0 0 0,0 0 0,0 0 0,0 1 0,0-1 0,0 7 0,0 5 0,0 4 0,0 3 0,0 1 0,0 1 0,0 4 0,0-4 0,0 4 0,0-4 0,0 4 0,0 0 0,0 0 0,0 6 0,0-5 0,0 0 0,0-2 0,0-7 0,0 7 0,0-7 0,0 3 0,0-4 0,0 0 0,0-1 0,0 5 0,0-3 0,0 3 0,0-4 0,0 0 0,0-1 0,0 1 0,0 0 0,0 0 0,0 0 0,0-1 0,0 1 0,0 0 0,0 0 0,0-1 0,0 1 0,0 0 0,0 0 0,0-1 0,0-6 0,0-6 0,0-3 0,0-8 0,0 3 0,0-4 0,0 0 0,0-6 0,0 0 0,0-6 0,4 1 0,-3-1 0,4 1 0,-5 0 0,4-1 0,-3 6 0,3 0 0,-4 6 0,0 0 0,0-1 0,0 5 0,0 1 0,0 5 0,0 8 0,0 5 0,0 15 0,0 2 0,0 6 0,0-1 0,0 6 0,0 2 0,0 5 0,0-6 0,0 5 0,0-4 0,0 5 0,0-6 0,0-1 0,0-10 0,0-2 0,0-5 0,0-4 0,0 4 0,0-9 0,0 4 0,0-4 0,0-1 0,0 1 0,0-1 0,0 5 0,0 1 0,0 4 0,0 1 0,-3-5 0,2 3 0,-3-7 0,1 3 0,2-5 0,-3 1 0,4 0 0,-3-4 0,2-3 0,-3-6 0,4 1 0,0 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3T19:13:56.3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548 0 24575,'0'16'0,"0"5"0,0-12 0,0 6 0,0-7 0,0 2 0,0-1 0,3 2 0,-2-4 0,5 0 0,-5 1 0,2-1 0,1 0 0,-4 1 0,7-1 0,-6 0 0,2 0 0,0 0 0,1-3 0,3 3 0,1-3 0,-1 3 0,1 1 0,7 0 0,6 0 0,5-4 0,0 0 0,7-4 0,-13 0 0,4 0 0,-8 0 0,-4 0 0,-6 0 0,-20 0 0,-6 0 0,-15-4 0,7 3 0,-4-8 0,3 4 0,-4-4 0,10 0 0,-7 0 0,12 5 0,-6-3 0,14 9 0,4 3 0,6 7 0,0 9 0,8 2 0,2 4 0,13 2 0,14 8 0,-4-6 0,8-2 0,-18-11 0,7-6 0,-12-3 0,6-1 0,-11-4 0,-12-4 0,-17 0 0,-18 0 0,-14-9 0,-6-8 0,0-6 0,0-8 0,-7 7 0,6-7 0,-13 7 0,-6-17 0,15 16 0,-25-21 0,49 24 0,-10-7 0,33 20 0,4-1 0,1 9 0,6-2 0,-2 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3T19:14:00.1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186 382 24575,'-21'-12'0,"-1"-1"0,9-4 0,-4-4 0,0 3 0,3-8 0,-2 8 0,6-4 0,-6 5 0,1-9 0,1 11 0,3-7 0,11 21 0,14 15 0,-4-6 0,8 11 0,-11-14 0,1-1 0,-1 2 0,1-5 0,-1 3 0,0-4 0,1 0 0,-4-3 0,-1-6 0,-3-3 0,0-5 0,0 0 0,0 1 0,0-1 0,0 4 0,0-6 0,0 10 0,-4-3 0,4 6 0,-4 2 0,4-3 0,0 0 0,0-5 0,0 4 0,0-4 0,0 5 0,0-1 0,10 17 0,-4-6 0,8 19 0,-6-14 0,0 4 0,-1-5 0,1 1 0,-4-1 0,3-3 0,-6 3 0,2-3 0,0 4 0,-2-4 0,2-1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3T19:14:18.578"/>
    </inkml:context>
    <inkml:brush xml:id="br0">
      <inkml:brushProperty name="width" value="0.025" units="cm"/>
      <inkml:brushProperty name="height" value="0.025" units="cm"/>
      <inkml:brushProperty name="color" value="#333333"/>
    </inkml:brush>
  </inkml:definitions>
  <inkml:trace contextRef="#ctx0" brushRef="#br0">81 68 24575,'0'10'0,"0"-2"0,0 3 0,0-4 0,0 0 0,-3-3 0,2 3 0,-2-3 0,3 3 0,-4 1 0,4-1 0,-4 1 0,1-1 0,2 1 0,-6-4 0,7 2 0,-4-2 0,4 0 0,0-1 0</inkml:trace>
  <inkml:trace contextRef="#ctx0" brushRef="#br0" timeOffset="2814">1 1 24575,'0'6'0,"0"-3"0,0 15 0,0-5 0,0 3 0,0 1 0,0-4 0,0 2 0,0-6 0,0 6 0,0-6 0,0 6 0,0-6 0,0 2 0,0 0 0,0-2 0,0 5 0,0-6 0,0 6 0,0-5 0,0 1 0,0-3 0,0 0 0,0-6 0,0-10 0,0 0 0,0-10 0,0 11 0,0-4 0,0 4 0,0 1 0,0-1 0,0 1 0,0-1 0,0 1 0,3 0 0,-2 0 0,2 0 0,0 3 0,-3 1 0,3 3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3T19:14:38.4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440 372 24575,'-23'0'0,"-9"4"0,7 11 0,-15 7 0,3 14 0,-7-3 0,1 4 0,6-6 0,1 0 0,11-2 0,2-5 0,6-7 0,1 2 0,7-10 0,2 5 0,7-13 0,0-14 0,0-6 0,0-24 0,0 1 0,0-12 0,0-14 0,0 17 0,0-30 0,0 29 0,0-23 0,-5 26 0,4-4 0,-7 23 0,7 3 0,-2 10 0,-1 8 0,3-2 0,-2 32 0,3-7 0,0 28 0,0-8 0,0 6 0,0-6 0,0-6 0,0-6 0,0-6 0,0-3 0,0-2 0,0-3 0,0-4 0,0-1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03T13:53:34.9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24575,'0'47'0,"0"-1"0,0 0 0,0 1 0,0 7 0,0-6 0,0-2 0,0 24 0,0-34 0,0 29 0,0-39 0,0-1 0,0-5 0,0-4 0,0-3 0,0 8 0,0-3 0,0 8 0,0-8 0,0 8 0,0-3 0,0 7 0,0-7 0,0 1 0,0-11 0,0-2 0,0-3 0,0-1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2T12:50:46.60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514 1 24575,'0'11'0,"0"2"0,0 0 0,0-1 0,0 2 0,0-5 0,0 1 0,0-2 0,0-1 0,0 0 0,0 0 0,0 0 0,0 5 0,0 0 0,0 5 0,0 4 0,0-3 0,0 3 0,0-8 0,0-1 0,0-5 0,0 1 0,0-1 0,0 0 0,0 1 0,0-2 0,0 1 0,0-3 0,0-1 0</inkml:trace>
  <inkml:trace contextRef="#ctx0" brushRef="#br0" timeOffset="1424">0 295 24575,'8'0'0,"3"0"0,-3 0 0,4 0 0,-1 0 0,2 0 0,0 0 0,2 0 0,-2 0 0,-1 0 0,4 0 0,-3 0 0,3 0 0,1 0 0,0 0 0,-1 0 0,1 0 0,-1 0 0,-3 0 0,3 0 0,-4 0 0,10 0 0,-4 0 0,8 0 0,-4 0 0,6 0 0,5 0 0,-5 0 0,5 4 0,0-3 0,-4 3 0,4-4 0,-6 0 0,0 0 0,1 0 0,-1 0 0,1 0 0,-1 0 0,0 0 0,-4 0 0,3 0 0,-8 0 0,3 0 0,-8 4 0,-1-4 0,-5 4 0,1-4 0,-1 0 0,1 0 0,-1 3 0,1-2 0,-1 2 0,1-3 0,-1 4 0,1-4 0,-1 4 0,1-1 0,-1-2 0,0 2 0,0-3 0,-3 0 0,-1 0 0</inkml:trace>
  <inkml:trace contextRef="#ctx0" brushRef="#br0" timeOffset="3216">430 541 24575,'11'0'0,"0"0"0,1 0 0,3 0 0,-7 0 0,4 0 0,0 0 0,-4 0 0,4 0 0,-5 0 0,5 0 0,-4 0 0,4 0 0,-5 0 0,1 0 0,-1 0 0,5 0 0,-4 0 0,4 0 0,-4 0 0,-1 0 0,1 0 0,-1 0 0,0 0 0,1 0 0,-5 0 0,0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2T12:50:51.59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1 24575,'7'0'0,"-4"0"0,0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03T14:20:22.83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273 1 24575,'-41'0'0,"3"0"0,11 0 0,-1 0 0,6 0 0,-5 0 0,9 0 0,-8 0 0,12 0 0,-2 0 0,8 0 0,0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03T14:20:24.39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24575,'0'36'0,"0"-4"0,0-11 0,0-7 0,0 6 0,0-7 0,0 3 0,0-3 0,0-1 0,0-5 0,0 4 0,0-3 0,0 3 0,0-4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03T14:20:26.42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76 1 24575,'0'23'0,"0"-2"0,0-14 0,0 0 0,0 4 0,0 1 0,0 0 0,0 4 0,0-7 0,0 6 0,0-6 0,-7 6 0,5-6 0,-5 2 0,7 1 0,0-4 0,0 4 0,0-4 0,-4 2 0,3-1 0,-2 2 0,3 0 0,0-3 0,-3 3 0,2-4 0,-6 1 0,6 3 0,-6-3 0,6 3 0,-5-4 0,2 0 0,-7-3 0,1-1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2T14:55:29.25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53 588 24575,'0'-12'0,"0"2"0,0 2 0,0 0 0,0 0 0,0 0 0,0 0 0,0 1 0,0-1 0,0 0 0,0 0 0,0 0 0,0 1 0,0-1 0,0 0 0,0 0 0,0 1 0,0-1 0,0 1 0,0-1 0,0 0 0,0 1 0,0 0 0,-3-1 0,2 0 0,-3 0 0,4 1 0,-3-1 0,2 0 0,-2 0 0,3 0 0,0 0 0,-4 1 0,3-1 0,-2 0 0,3 0 0,0 0 0,0-4 0,0 3 0,0-3 0,-4 4 0,3 0 0,-2 0 0,3 0 0,0 0 0,0 0 0,0 0 0,0-4 0,0 3 0,0-3 0,0 4 0,-4-4 0,3 3 0,-3-7 0,4 7 0,0-3 0,0 0 0,0 3 0,-3-3 0,2 4 0,-3 0 0,4 0 0,0 0 0,0 0 0,0 0 0,0 0 0,0 1 0,0-1 0,0 7 0,0 5 0,0 4 0,0 3 0,0 1 0,0 1 0,0 4 0,0-4 0,0 4 0,0-4 0,0 4 0,0 0 0,0 0 0,0 6 0,0-5 0,0 0 0,0-2 0,0-7 0,0 7 0,0-7 0,0 3 0,0-4 0,0 0 0,0-1 0,0 5 0,0-3 0,0 3 0,0-4 0,0 0 0,0-1 0,0 1 0,0 0 0,0 0 0,0 0 0,0-1 0,0 1 0,0 0 0,0 0 0,0-1 0,0 1 0,0 0 0,0 0 0,0-1 0,0-6 0,0-6 0,0-3 0,0-8 0,0 3 0,0-4 0,0 0 0,0-6 0,0 0 0,0-6 0,4 1 0,-3-1 0,4 1 0,-5 0 0,4-1 0,-3 6 0,3 0 0,-4 6 0,0 0 0,0-1 0,0 5 0,0 1 0,0 5 0,0 8 0,0 5 0,0 15 0,0 2 0,0 6 0,0-1 0,0 6 0,0 2 0,0 5 0,0-6 0,0 5 0,0-4 0,0 5 0,0-6 0,0-1 0,0-10 0,0-2 0,0-5 0,0-4 0,0 4 0,0-9 0,0 4 0,0-4 0,0-1 0,0 1 0,0-1 0,0 5 0,0 1 0,0 4 0,0 1 0,-3-5 0,2 3 0,-3-7 0,1 3 0,2-5 0,-3 1 0,4 0 0,-3-4 0,2-3 0,-3-6 0,4 1 0,0 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2T15:00:31.28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1 24575,'0'4'0,"0"0"0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D41DC-1EFB-7F42-B5C4-04EACB50A421}" type="datetimeFigureOut">
              <a:rPr lang="en-US" smtClean="0"/>
              <a:t>3/10/21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8F730-664C-EC4C-8430-1648CEE17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40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3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705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12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6989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13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1065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642549A1-32A2-0A43-B15C-AC49529A38D5}" type="slidenum">
              <a:rPr lang="en-US" sz="1200">
                <a:latin typeface="Arial" charset="0"/>
              </a:rPr>
              <a:pPr/>
              <a:t>14</a:t>
            </a:fld>
            <a:endParaRPr lang="en-US" sz="1200">
              <a:latin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4603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15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1891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16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9383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17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9910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18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6708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642549A1-32A2-0A43-B15C-AC49529A38D5}" type="slidenum">
              <a:rPr lang="en-US" sz="1200">
                <a:latin typeface="Arial" charset="0"/>
              </a:rPr>
              <a:pPr/>
              <a:t>19</a:t>
            </a:fld>
            <a:endParaRPr lang="en-US" sz="1200">
              <a:latin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7495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20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5138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21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536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4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4605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22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8712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23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9262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24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0321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25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0847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26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1869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27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2918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642549A1-32A2-0A43-B15C-AC49529A38D5}" type="slidenum">
              <a:rPr lang="en-US" sz="1200">
                <a:latin typeface="Arial" charset="0"/>
              </a:rPr>
              <a:pPr/>
              <a:t>28</a:t>
            </a:fld>
            <a:endParaRPr lang="en-US" sz="1200">
              <a:latin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8369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29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7234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30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0250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31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361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5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4747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32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6726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33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401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6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356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7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60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8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846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9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165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10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5715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11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188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3/10/21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01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3/10/21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2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3/10/21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640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44543981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3/10/21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7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3/10/21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90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3/10/21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57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3/10/21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8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3/10/21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81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3/10/21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485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3/10/21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48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3/10/21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82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EC3CA-A8B7-6D4A-B8A4-75E1800DB7CC}" type="datetimeFigureOut">
              <a:rPr lang="en-US" smtClean="0"/>
              <a:t>3/10/21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1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customXml" Target="../ink/ink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16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29.png"/><Relationship Id="rId5" Type="http://schemas.openxmlformats.org/officeDocument/2006/relationships/image" Target="../media/image25.png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3" Type="http://schemas.openxmlformats.org/officeDocument/2006/relationships/image" Target="../media/image30.png"/><Relationship Id="rId7" Type="http://schemas.openxmlformats.org/officeDocument/2006/relationships/customXml" Target="../ink/ink4.xml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1.png"/><Relationship Id="rId11" Type="http://schemas.openxmlformats.org/officeDocument/2006/relationships/image" Target="../media/image33.png"/><Relationship Id="rId5" Type="http://schemas.openxmlformats.org/officeDocument/2006/relationships/customXml" Target="../ink/ink3.xml"/><Relationship Id="rId10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2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0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40.png"/><Relationship Id="rId7" Type="http://schemas.openxmlformats.org/officeDocument/2006/relationships/customXml" Target="../ink/ink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customXml" Target="../ink/ink5.xml"/><Relationship Id="rId10" Type="http://schemas.openxmlformats.org/officeDocument/2006/relationships/image" Target="../media/image63.png"/><Relationship Id="rId4" Type="http://schemas.openxmlformats.org/officeDocument/2006/relationships/image" Target="../media/image41.png"/><Relationship Id="rId9" Type="http://schemas.openxmlformats.org/officeDocument/2006/relationships/customXml" Target="../ink/ink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53.png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0.png"/><Relationship Id="rId4" Type="http://schemas.openxmlformats.org/officeDocument/2006/relationships/image" Target="../media/image76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0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90.png"/><Relationship Id="rId4" Type="http://schemas.openxmlformats.org/officeDocument/2006/relationships/customXml" Target="../ink/ink8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0.png"/><Relationship Id="rId3" Type="http://schemas.openxmlformats.org/officeDocument/2006/relationships/customXml" Target="../ink/ink9.xml"/><Relationship Id="rId7" Type="http://schemas.openxmlformats.org/officeDocument/2006/relationships/image" Target="../media/image85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0.png"/><Relationship Id="rId5" Type="http://schemas.openxmlformats.org/officeDocument/2006/relationships/image" Target="../media/image74.png"/><Relationship Id="rId10" Type="http://schemas.openxmlformats.org/officeDocument/2006/relationships/image" Target="../media/image880.png"/><Relationship Id="rId4" Type="http://schemas.openxmlformats.org/officeDocument/2006/relationships/image" Target="../media/image830.png"/><Relationship Id="rId9" Type="http://schemas.openxmlformats.org/officeDocument/2006/relationships/image" Target="../media/image87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1.png"/><Relationship Id="rId13" Type="http://schemas.openxmlformats.org/officeDocument/2006/relationships/image" Target="../media/image93.png"/><Relationship Id="rId18" Type="http://schemas.openxmlformats.org/officeDocument/2006/relationships/image" Target="../media/image96.png"/><Relationship Id="rId3" Type="http://schemas.openxmlformats.org/officeDocument/2006/relationships/customXml" Target="../ink/ink10.xml"/><Relationship Id="rId7" Type="http://schemas.openxmlformats.org/officeDocument/2006/relationships/image" Target="../media/image891.png"/><Relationship Id="rId12" Type="http://schemas.openxmlformats.org/officeDocument/2006/relationships/customXml" Target="../ink/ink12.xml"/><Relationship Id="rId17" Type="http://schemas.openxmlformats.org/officeDocument/2006/relationships/image" Target="../media/image95.png"/><Relationship Id="rId2" Type="http://schemas.openxmlformats.org/officeDocument/2006/relationships/notesSlide" Target="../notesSlides/notesSlide31.xml"/><Relationship Id="rId16" Type="http://schemas.openxmlformats.org/officeDocument/2006/relationships/customXml" Target="../ink/ink14.xml"/><Relationship Id="rId20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92.png"/><Relationship Id="rId5" Type="http://schemas.openxmlformats.org/officeDocument/2006/relationships/image" Target="../media/image790.png"/><Relationship Id="rId15" Type="http://schemas.openxmlformats.org/officeDocument/2006/relationships/image" Target="../media/image94.png"/><Relationship Id="rId10" Type="http://schemas.openxmlformats.org/officeDocument/2006/relationships/customXml" Target="../ink/ink11.xml"/><Relationship Id="rId19" Type="http://schemas.openxmlformats.org/officeDocument/2006/relationships/image" Target="../media/image97.png"/><Relationship Id="rId9" Type="http://schemas.openxmlformats.org/officeDocument/2006/relationships/image" Target="../media/image75.png"/><Relationship Id="rId14" Type="http://schemas.openxmlformats.org/officeDocument/2006/relationships/customXml" Target="../ink/ink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0.png"/><Relationship Id="rId2" Type="http://schemas.openxmlformats.org/officeDocument/2006/relationships/image" Target="../media/image89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9.png"/><Relationship Id="rId4" Type="http://schemas.openxmlformats.org/officeDocument/2006/relationships/image" Target="../media/image9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685800" y="2895600"/>
            <a:ext cx="7696200" cy="350520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pPr>
              <a:defRPr sz="1800"/>
            </a:pPr>
            <a: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EEL 3004 </a:t>
            </a:r>
            <a: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cs typeface="Times New Roman Bold"/>
              </a:rPr>
              <a:t>Linear Circuits I</a:t>
            </a:r>
            <a:b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cs typeface="Times New Roman Bold"/>
              </a:rPr>
            </a:br>
            <a:b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cs typeface="Times New Roman Bold"/>
              </a:rPr>
            </a:br>
            <a:br>
              <a:rPr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 Lecture #15</a:t>
            </a:r>
            <a:b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b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r>
              <a:rPr lang="en-US" sz="2800" dirty="0">
                <a:solidFill>
                  <a:srgbClr val="FF0000"/>
                </a:solidFill>
              </a:rPr>
              <a:t>First Order LR Circuits - </a:t>
            </a:r>
            <a:r>
              <a:rPr lang="en-US" sz="2800" b="1" dirty="0">
                <a:solidFill>
                  <a:srgbClr val="FF0000"/>
                </a:solidFill>
              </a:rPr>
              <a:t>Natural responses without    DC sources</a:t>
            </a:r>
            <a:br>
              <a:rPr lang="en-US" sz="2800" i="1" u="sng" dirty="0">
                <a:solidFill>
                  <a:srgbClr val="FF0000"/>
                </a:solidFill>
              </a:rPr>
            </a:br>
            <a:br>
              <a:rPr lang="en-US" sz="2800" i="1" dirty="0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cs typeface="Times New Roman Bold"/>
                <a:sym typeface="Times New Roman Bold"/>
              </a:rPr>
            </a:br>
            <a:endParaRPr sz="2800" i="1" dirty="0">
              <a:solidFill>
                <a:srgbClr val="FF0000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Times New Roman Bold"/>
              <a:cs typeface="Times New Roman Bold"/>
            </a:endParaRPr>
          </a:p>
        </p:txBody>
      </p:sp>
      <p:pic>
        <p:nvPicPr>
          <p:cNvPr id="34" name="image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2819400" y="685800"/>
            <a:ext cx="2857500" cy="1752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9206677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The initial inductor current for t = 0</a:t>
            </a:r>
            <a:r>
              <a:rPr lang="en-US" sz="1800" baseline="30000" dirty="0"/>
              <a:t>-</a:t>
            </a:r>
            <a:r>
              <a:rPr lang="en-US" sz="1800" dirty="0"/>
              <a:t> right before the switch is moved from ‘a’ to ‘b’, is given by,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Applying KVL around the parallel RL circuit,</a:t>
            </a:r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764384" y="520065"/>
            <a:ext cx="34676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Natural Response of RL circuits</a:t>
            </a: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22" y="3780391"/>
            <a:ext cx="7398719" cy="2906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119" y="2142462"/>
            <a:ext cx="2143456" cy="3596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90630" y="1999116"/>
            <a:ext cx="3714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solidFill>
                  <a:srgbClr val="0070C0"/>
                </a:solidFill>
              </a:rPr>
              <a:t>Since the inductor current doesn’t change its value instantaneously</a:t>
            </a:r>
            <a:endParaRPr lang="en-US" altLang="en-US" dirty="0">
              <a:solidFill>
                <a:srgbClr val="0070C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119" y="3192561"/>
            <a:ext cx="1709810" cy="5273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90630" y="3147261"/>
            <a:ext cx="3586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An ordinary first-order differential equation with constant coefficients</a:t>
            </a:r>
          </a:p>
        </p:txBody>
      </p:sp>
    </p:spTree>
    <p:extLst>
      <p:ext uri="{BB962C8B-B14F-4D97-AF65-F5344CB8AC3E}">
        <p14:creationId xmlns:p14="http://schemas.microsoft.com/office/powerpoint/2010/main" val="4067132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9974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It can be easily shown that the general natural response of </a:t>
            </a:r>
            <a:r>
              <a:rPr lang="en-US" sz="1800" dirty="0" err="1"/>
              <a:t>i</a:t>
            </a:r>
            <a:r>
              <a:rPr lang="en-US" sz="1800" baseline="-25000" dirty="0" err="1"/>
              <a:t>L</a:t>
            </a:r>
            <a:r>
              <a:rPr lang="en-US" sz="1800" dirty="0"/>
              <a:t>(t) is given by,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764384" y="520065"/>
            <a:ext cx="34676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Natural Response of RL circuits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511" y="2603678"/>
            <a:ext cx="4110110" cy="4409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331" y="5371744"/>
            <a:ext cx="785847" cy="6625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7E38BA9-2366-744D-99D3-6A6621DF81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5224" y="2134235"/>
            <a:ext cx="1739900" cy="28321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567C201-FB83-B548-876E-52950D72FCC6}"/>
              </a:ext>
            </a:extLst>
          </p:cNvPr>
          <p:cNvSpPr/>
          <p:nvPr/>
        </p:nvSpPr>
        <p:spPr>
          <a:xfrm>
            <a:off x="623889" y="434028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Where </a:t>
            </a:r>
            <a:r>
              <a:rPr lang="en-US" i="1" dirty="0" err="1"/>
              <a:t>i</a:t>
            </a:r>
            <a:r>
              <a:rPr lang="en-US" i="1" baseline="-25000" dirty="0" err="1"/>
              <a:t>L</a:t>
            </a:r>
            <a:r>
              <a:rPr lang="en-US" i="1" dirty="0"/>
              <a:t>(0) = I</a:t>
            </a:r>
            <a:r>
              <a:rPr lang="en-US" i="1" baseline="-25000" dirty="0"/>
              <a:t>o</a:t>
            </a:r>
            <a:r>
              <a:rPr lang="en-US" i="1" dirty="0"/>
              <a:t> </a:t>
            </a:r>
            <a:r>
              <a:rPr lang="en-US" dirty="0"/>
              <a:t>is the initial inductor current, and the </a:t>
            </a:r>
            <a:r>
              <a:rPr lang="en-US" b="1" dirty="0">
                <a:solidFill>
                  <a:srgbClr val="FF0000"/>
                </a:solidFill>
              </a:rPr>
              <a:t>time constant</a:t>
            </a:r>
            <a:r>
              <a:rPr lang="en-US" dirty="0"/>
              <a:t>,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625760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The voltage across the resistor is given by,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The instantaneous power delivered to R,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i="1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i="1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i="1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i="1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And the energy dissipated in R,</a:t>
            </a:r>
            <a:endParaRPr lang="en-US" sz="1800" i="1" dirty="0"/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764384" y="520065"/>
            <a:ext cx="34676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Natural Response of RL circuits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28" y="1872982"/>
            <a:ext cx="3551335" cy="8150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28" y="3236719"/>
            <a:ext cx="3407732" cy="7572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28" y="4550161"/>
            <a:ext cx="3729621" cy="108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458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The plot for the natural response of an RL circuit,</a:t>
            </a:r>
            <a:endParaRPr lang="en-US" sz="1800" i="1" dirty="0"/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764384" y="520065"/>
            <a:ext cx="34676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Natural Response of RL circuits</a:t>
            </a: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088" y="3004184"/>
            <a:ext cx="5276188" cy="32016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28" y="1772681"/>
            <a:ext cx="4110110" cy="44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054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ChangeArrowheads="1"/>
          </p:cNvSpPr>
          <p:nvPr/>
        </p:nvSpPr>
        <p:spPr bwMode="auto">
          <a:xfrm>
            <a:off x="495300" y="522288"/>
            <a:ext cx="9814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Example</a:t>
            </a:r>
          </a:p>
        </p:txBody>
      </p:sp>
      <p:sp>
        <p:nvSpPr>
          <p:cNvPr id="15362" name="Rectangle 67"/>
          <p:cNvSpPr>
            <a:spLocks noChangeArrowheads="1"/>
          </p:cNvSpPr>
          <p:nvPr/>
        </p:nvSpPr>
        <p:spPr bwMode="auto">
          <a:xfrm>
            <a:off x="495300" y="938213"/>
            <a:ext cx="81915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Initially the switch has been in position ‘a’ for a long time. At t = 0, the switch is moved to position ‘b’. Determine for t &gt; 0:</a:t>
            </a:r>
          </a:p>
          <a:p>
            <a:pPr marL="800100" lvl="1" indent="-342900">
              <a:buAutoNum type="alphaLcParenR"/>
            </a:pPr>
            <a:r>
              <a:rPr lang="en-US" dirty="0">
                <a:solidFill>
                  <a:srgbClr val="0000FF"/>
                </a:solidFill>
              </a:rPr>
              <a:t>The currents </a:t>
            </a:r>
            <a:r>
              <a:rPr lang="en-US" dirty="0" err="1">
                <a:solidFill>
                  <a:srgbClr val="0000FF"/>
                </a:solidFill>
              </a:rPr>
              <a:t>i</a:t>
            </a:r>
            <a:r>
              <a:rPr lang="en-US" baseline="-25000" dirty="0" err="1">
                <a:solidFill>
                  <a:srgbClr val="0000FF"/>
                </a:solidFill>
              </a:rPr>
              <a:t>L</a:t>
            </a:r>
            <a:r>
              <a:rPr lang="en-US" dirty="0">
                <a:solidFill>
                  <a:srgbClr val="0000FF"/>
                </a:solidFill>
              </a:rPr>
              <a:t>(t) and i</a:t>
            </a:r>
            <a:r>
              <a:rPr lang="en-US" baseline="-25000" dirty="0">
                <a:solidFill>
                  <a:srgbClr val="0000FF"/>
                </a:solidFill>
              </a:rPr>
              <a:t>R3</a:t>
            </a:r>
            <a:r>
              <a:rPr lang="en-US" dirty="0">
                <a:solidFill>
                  <a:srgbClr val="0000FF"/>
                </a:solidFill>
              </a:rPr>
              <a:t>(t) and voltage v</a:t>
            </a:r>
            <a:r>
              <a:rPr lang="en-US" baseline="-25000" dirty="0">
                <a:solidFill>
                  <a:srgbClr val="0000FF"/>
                </a:solidFill>
              </a:rPr>
              <a:t>R3</a:t>
            </a:r>
            <a:r>
              <a:rPr lang="en-US" dirty="0">
                <a:solidFill>
                  <a:srgbClr val="0000FF"/>
                </a:solidFill>
              </a:rPr>
              <a:t>,</a:t>
            </a:r>
          </a:p>
          <a:p>
            <a:pPr marL="800100" lvl="1" indent="-342900">
              <a:buAutoNum type="alphaLcParenR"/>
            </a:pPr>
            <a:r>
              <a:rPr lang="en-US" dirty="0">
                <a:solidFill>
                  <a:srgbClr val="0000FF"/>
                </a:solidFill>
              </a:rPr>
              <a:t>The power dissipated in R</a:t>
            </a:r>
            <a:r>
              <a:rPr lang="en-US" baseline="-25000" dirty="0">
                <a:solidFill>
                  <a:srgbClr val="0000FF"/>
                </a:solidFill>
              </a:rPr>
              <a:t>3</a:t>
            </a:r>
            <a:r>
              <a:rPr lang="en-US" dirty="0">
                <a:solidFill>
                  <a:srgbClr val="0000FF"/>
                </a:solidFill>
              </a:rPr>
              <a:t>,</a:t>
            </a:r>
          </a:p>
          <a:p>
            <a:pPr marL="800100" lvl="1" indent="-342900">
              <a:buAutoNum type="alphaLcParenR"/>
            </a:pPr>
            <a:r>
              <a:rPr lang="en-US" dirty="0">
                <a:solidFill>
                  <a:srgbClr val="0000FF"/>
                </a:solidFill>
              </a:rPr>
              <a:t>The initial energy stored in L</a:t>
            </a:r>
            <a:r>
              <a:rPr lang="en-US" dirty="0">
                <a:solidFill>
                  <a:srgbClr val="0000FF"/>
                </a:solidFill>
                <a:sym typeface="Symbol" panose="05050102010706020507" pitchFamily="18" charset="2"/>
              </a:rPr>
              <a:t>,</a:t>
            </a:r>
          </a:p>
          <a:p>
            <a:pPr marL="800100" lvl="1" indent="-342900">
              <a:buAutoNum type="alphaLcParenR"/>
            </a:pPr>
            <a:r>
              <a:rPr lang="en-US" dirty="0">
                <a:solidFill>
                  <a:srgbClr val="0000FF"/>
                </a:solidFill>
                <a:sym typeface="Symbol" panose="05050102010706020507" pitchFamily="18" charset="2"/>
              </a:rPr>
              <a:t>The total energy delivered to </a:t>
            </a:r>
            <a:r>
              <a:rPr lang="en-US" dirty="0">
                <a:solidFill>
                  <a:srgbClr val="0000FF"/>
                </a:solidFill>
              </a:rPr>
              <a:t>R</a:t>
            </a:r>
            <a:r>
              <a:rPr lang="en-US" baseline="-25000" dirty="0">
                <a:solidFill>
                  <a:srgbClr val="0000FF"/>
                </a:solidFill>
              </a:rPr>
              <a:t>3</a:t>
            </a:r>
            <a:r>
              <a:rPr lang="en-US" dirty="0">
                <a:solidFill>
                  <a:srgbClr val="0000FF"/>
                </a:solidFill>
              </a:rPr>
              <a:t>,</a:t>
            </a:r>
          </a:p>
          <a:p>
            <a:pPr marL="800100" lvl="1" indent="-342900">
              <a:buFontTx/>
              <a:buAutoNum type="alphaLcParenR"/>
            </a:pPr>
            <a:r>
              <a:rPr lang="en-US" dirty="0">
                <a:solidFill>
                  <a:srgbClr val="0000FF"/>
                </a:solidFill>
              </a:rPr>
              <a:t>The percentage of energy dissipated in R</a:t>
            </a:r>
            <a:r>
              <a:rPr lang="en-US" baseline="-25000" dirty="0">
                <a:solidFill>
                  <a:srgbClr val="0000FF"/>
                </a:solidFill>
              </a:rPr>
              <a:t>3</a:t>
            </a:r>
            <a:r>
              <a:rPr lang="en-US" dirty="0">
                <a:solidFill>
                  <a:srgbClr val="0000FF"/>
                </a:solidFill>
              </a:rPr>
              <a:t>.</a:t>
            </a:r>
          </a:p>
        </p:txBody>
      </p:sp>
      <p:graphicFrame>
        <p:nvGraphicFramePr>
          <p:cNvPr id="120" name="Table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722165"/>
              </p:ext>
            </p:extLst>
          </p:nvPr>
        </p:nvGraphicFramePr>
        <p:xfrm>
          <a:off x="5096071" y="3531294"/>
          <a:ext cx="3404991" cy="2346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4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49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49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Values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I</a:t>
                      </a:r>
                      <a:r>
                        <a:rPr lang="en-US" sz="1600" baseline="-250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L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H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" y="3302000"/>
            <a:ext cx="4140982" cy="247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555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567C201-FB83-B548-876E-52950D72FCC6}"/>
                  </a:ext>
                </a:extLst>
              </p:cNvPr>
              <p:cNvSpPr/>
              <p:nvPr/>
            </p:nvSpPr>
            <p:spPr>
              <a:xfrm>
                <a:off x="805973" y="1002421"/>
                <a:ext cx="7961625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Wingdings" pitchFamily="2" charset="2"/>
                  <a:buChar char="Ø"/>
                </a:pPr>
                <a:r>
                  <a:rPr lang="en-US" dirty="0">
                    <a:latin typeface="Chalkboard" charset="0"/>
                    <a:ea typeface="ＭＳ Ｐゴシック" charset="0"/>
                    <a:cs typeface="ＭＳ Ｐゴシック" charset="0"/>
                  </a:rPr>
                  <a:t>The key is to find the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𝑖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>
                    <a:latin typeface="Chalkboard" charset="0"/>
                    <a:ea typeface="ＭＳ Ｐゴシック" charset="0"/>
                    <a:cs typeface="ＭＳ Ｐゴシック" charset="0"/>
                  </a:rPr>
                  <a:t> after the switch is closed, i.e. for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𝐹𝑜𝑟</m:t>
                    </m:r>
                    <m:r>
                      <a:rPr lang="en-US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 </m:t>
                    </m:r>
                    <m:r>
                      <a:rPr lang="en-US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𝑡</m:t>
                    </m:r>
                    <m:r>
                      <a:rPr lang="en-US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≥0</m:t>
                    </m:r>
                  </m:oMath>
                </a14:m>
                <a:r>
                  <a:rPr lang="en-US" dirty="0">
                    <a:latin typeface="Chalkboard" charset="0"/>
                    <a:ea typeface="ＭＳ Ｐゴシック" charset="0"/>
                    <a:cs typeface="ＭＳ Ｐゴシック" charset="0"/>
                  </a:rPr>
                  <a:t>. </a:t>
                </a:r>
              </a:p>
              <a:p>
                <a:pPr marL="285750" lvl="0" indent="-28575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Wingdings" pitchFamily="2" charset="2"/>
                  <a:buChar char="Ø"/>
                </a:pPr>
                <a:endParaRPr lang="en-US" dirty="0">
                  <a:latin typeface="Chalkboard" charset="0"/>
                  <a:ea typeface="ＭＳ Ｐゴシック" charset="0"/>
                  <a:cs typeface="ＭＳ Ｐゴシック" charset="0"/>
                </a:endParaRPr>
              </a:p>
              <a:p>
                <a:pPr marL="285750" lvl="0" indent="-28575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Wingdings" pitchFamily="2" charset="2"/>
                  <a:buChar char="Ø"/>
                </a:pPr>
                <a:r>
                  <a:rPr lang="en-US" dirty="0">
                    <a:latin typeface="Chalkboard" charset="0"/>
                    <a:ea typeface="ＭＳ Ｐゴシック" charset="0"/>
                    <a:cs typeface="ＭＳ Ｐゴシック" charset="0"/>
                  </a:rPr>
                  <a:t>Once we 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𝑖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>
                    <a:latin typeface="Chalkboard" charset="0"/>
                    <a:ea typeface="ＭＳ Ｐゴシック" charset="0"/>
                    <a:cs typeface="ＭＳ Ｐゴシック" charset="0"/>
                  </a:rPr>
                  <a:t> then all the currents, voltages, power and energy can be expressed in terms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𝑖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>
                    <a:latin typeface="Chalkboard" charset="0"/>
                    <a:ea typeface="ＭＳ Ｐゴシック" charset="0"/>
                    <a:cs typeface="ＭＳ Ｐゴシック" charset="0"/>
                  </a:rPr>
                  <a:t>. </a:t>
                </a:r>
              </a:p>
              <a:p>
                <a:pPr marL="285750" lvl="0" indent="-28575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Wingdings" pitchFamily="2" charset="2"/>
                  <a:buChar char="Ø"/>
                </a:pPr>
                <a:endParaRPr lang="en-US" dirty="0">
                  <a:latin typeface="Chalkboard" charset="0"/>
                  <a:ea typeface="ＭＳ Ｐゴシック" charset="0"/>
                  <a:cs typeface="ＭＳ Ｐゴシック" charset="0"/>
                </a:endParaRPr>
              </a:p>
              <a:p>
                <a:pPr marL="285750" lvl="0" indent="-28575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Wingdings" pitchFamily="2" charset="2"/>
                  <a:buChar char="Ø"/>
                </a:pPr>
                <a:r>
                  <a:rPr lang="en-US" dirty="0">
                    <a:latin typeface="Chalkboard" charset="0"/>
                    <a:ea typeface="ＭＳ Ｐゴシック" charset="0"/>
                    <a:cs typeface="ＭＳ Ｐゴシック" charset="0"/>
                  </a:rPr>
                  <a:t>The inductor current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𝑖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>
                    <a:latin typeface="Chalkboard" charset="0"/>
                    <a:ea typeface="ＭＳ Ｐゴシック" charset="0"/>
                    <a:cs typeface="ＭＳ Ｐゴシック" charset="0"/>
                  </a:rPr>
                  <a:t> is known as state variable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567C201-FB83-B548-876E-52950D72FC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973" y="1002421"/>
                <a:ext cx="7961625" cy="2308324"/>
              </a:xfrm>
              <a:prstGeom prst="rect">
                <a:avLst/>
              </a:prstGeom>
              <a:blipFill>
                <a:blip r:embed="rId3"/>
                <a:stretch>
                  <a:fillRect l="-318" t="-1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7D52C1A5-E2A4-0049-BC79-7C2542157AA6}"/>
              </a:ext>
            </a:extLst>
          </p:cNvPr>
          <p:cNvSpPr txBox="1"/>
          <p:nvPr/>
        </p:nvSpPr>
        <p:spPr>
          <a:xfrm>
            <a:off x="924918" y="4466067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Solution A – Use the General Formula – short cut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63EA448-3A12-1B44-A0C0-22D44B09C30E}"/>
                  </a:ext>
                </a:extLst>
              </p14:cNvPr>
              <p14:cNvContentPartPr/>
              <p14:nvPr/>
            </p14:nvContentPartPr>
            <p14:xfrm>
              <a:off x="7396316" y="3408012"/>
              <a:ext cx="360" cy="307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63EA448-3A12-1B44-A0C0-22D44B09C30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33316" y="3345372"/>
                <a:ext cx="126000" cy="43344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474004A3-CBE6-464B-85B2-B735F5F31D13}"/>
              </a:ext>
            </a:extLst>
          </p:cNvPr>
          <p:cNvSpPr/>
          <p:nvPr/>
        </p:nvSpPr>
        <p:spPr>
          <a:xfrm>
            <a:off x="364956" y="228844"/>
            <a:ext cx="2381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The solution approach: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4EE779A-3FBD-5A45-A520-0DF6B2F139E7}"/>
              </a:ext>
            </a:extLst>
          </p:cNvPr>
          <p:cNvSpPr/>
          <p:nvPr/>
        </p:nvSpPr>
        <p:spPr>
          <a:xfrm>
            <a:off x="805973" y="3547256"/>
            <a:ext cx="4512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halkboard" charset="0"/>
                <a:ea typeface="ＭＳ Ｐゴシック" charset="0"/>
                <a:cs typeface="ＭＳ Ｐゴシック" charset="0"/>
              </a:rPr>
              <a:t>Let us use two possible solution methods: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6A5F71-5523-A240-896B-5C4F58945BFD}"/>
              </a:ext>
            </a:extLst>
          </p:cNvPr>
          <p:cNvSpPr txBox="1"/>
          <p:nvPr/>
        </p:nvSpPr>
        <p:spPr>
          <a:xfrm>
            <a:off x="924918" y="5071910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Solution B – Use differential Equation (DEQ) approach directly – finding the integral</a:t>
            </a:r>
          </a:p>
        </p:txBody>
      </p:sp>
    </p:spTree>
    <p:extLst>
      <p:ext uri="{BB962C8B-B14F-4D97-AF65-F5344CB8AC3E}">
        <p14:creationId xmlns:p14="http://schemas.microsoft.com/office/powerpoint/2010/main" val="3654258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9974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The general solution (natural response) for </a:t>
            </a:r>
            <a:r>
              <a:rPr lang="en-US" sz="1800" dirty="0" err="1"/>
              <a:t>i</a:t>
            </a:r>
            <a:r>
              <a:rPr lang="en-US" sz="1800" baseline="-25000" dirty="0" err="1"/>
              <a:t>L</a:t>
            </a:r>
            <a:r>
              <a:rPr lang="en-US" sz="1800" dirty="0"/>
              <a:t>(t):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E38BA9-2366-744D-99D3-6A6621DF8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224" y="2134235"/>
            <a:ext cx="1739900" cy="2832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567C201-FB83-B548-876E-52950D72FCC6}"/>
                  </a:ext>
                </a:extLst>
              </p:cNvPr>
              <p:cNvSpPr/>
              <p:nvPr/>
            </p:nvSpPr>
            <p:spPr>
              <a:xfrm>
                <a:off x="623889" y="3429000"/>
                <a:ext cx="4572000" cy="120032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/>
                  <a:t>Where,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/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the initial inductor current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i="1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567C201-FB83-B548-876E-52950D72FC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89" y="3429000"/>
                <a:ext cx="4572000" cy="1200329"/>
              </a:xfrm>
              <a:prstGeom prst="rect">
                <a:avLst/>
              </a:prstGeom>
              <a:blipFill>
                <a:blip r:embed="rId4"/>
                <a:stretch>
                  <a:fillRect l="-831"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190D436-0A9A-234C-AB1C-C8FF61BEBD33}"/>
                  </a:ext>
                </a:extLst>
              </p:cNvPr>
              <p:cNvSpPr txBox="1"/>
              <p:nvPr/>
            </p:nvSpPr>
            <p:spPr>
              <a:xfrm>
                <a:off x="854834" y="4490829"/>
                <a:ext cx="28612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is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/>
                      <m:t>the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rgbClr val="FF0000"/>
                        </a:solidFill>
                      </a:rPr>
                      <m:t>time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rgbClr val="FF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rgbClr val="FF0000"/>
                        </a:solidFill>
                      </a:rPr>
                      <m:t>constant</m:t>
                    </m:r>
                  </m:oMath>
                </a14:m>
                <a:r>
                  <a:rPr lang="en-US" dirty="0"/>
                  <a:t> given by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190D436-0A9A-234C-AB1C-C8FF61BEBD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834" y="4490829"/>
                <a:ext cx="2861296" cy="276999"/>
              </a:xfrm>
              <a:prstGeom prst="rect">
                <a:avLst/>
              </a:prstGeom>
              <a:blipFill>
                <a:blip r:embed="rId5"/>
                <a:stretch>
                  <a:fillRect l="-1762" t="-22727" r="-4405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7D52C1A5-E2A4-0049-BC79-7C2542157AA6}"/>
              </a:ext>
            </a:extLst>
          </p:cNvPr>
          <p:cNvSpPr txBox="1"/>
          <p:nvPr/>
        </p:nvSpPr>
        <p:spPr>
          <a:xfrm>
            <a:off x="0" y="472502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Solution A – Use the General Formula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908AB4F-A020-0443-B149-94762D60D3D1}"/>
                  </a:ext>
                </a:extLst>
              </p:cNvPr>
              <p:cNvSpPr txBox="1"/>
              <p:nvPr/>
            </p:nvSpPr>
            <p:spPr>
              <a:xfrm>
                <a:off x="1455568" y="5003585"/>
                <a:ext cx="838948" cy="5653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𝑇h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908AB4F-A020-0443-B149-94762D60D3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568" y="5003585"/>
                <a:ext cx="838948" cy="565348"/>
              </a:xfrm>
              <a:prstGeom prst="rect">
                <a:avLst/>
              </a:prstGeom>
              <a:blipFill>
                <a:blip r:embed="rId6"/>
                <a:stretch>
                  <a:fillRect l="-2985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FEB7932-EDE4-7147-9D22-5FFA22D80BAC}"/>
                  </a:ext>
                </a:extLst>
              </p:cNvPr>
              <p:cNvSpPr txBox="1"/>
              <p:nvPr/>
            </p:nvSpPr>
            <p:spPr>
              <a:xfrm>
                <a:off x="7495925" y="3290500"/>
                <a:ext cx="4268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𝑇h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FEB7932-EDE4-7147-9D22-5FFA22D80B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925" y="3290500"/>
                <a:ext cx="426847" cy="276999"/>
              </a:xfrm>
              <a:prstGeom prst="rect">
                <a:avLst/>
              </a:prstGeom>
              <a:blipFill>
                <a:blip r:embed="rId7"/>
                <a:stretch>
                  <a:fillRect l="-8571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63EA448-3A12-1B44-A0C0-22D44B09C30E}"/>
                  </a:ext>
                </a:extLst>
              </p14:cNvPr>
              <p14:cNvContentPartPr/>
              <p14:nvPr/>
            </p14:nvContentPartPr>
            <p14:xfrm>
              <a:off x="7396316" y="3408012"/>
              <a:ext cx="360" cy="307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63EA448-3A12-1B44-A0C0-22D44B09C30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33316" y="3345372"/>
                <a:ext cx="12600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AEEEFED-5DA0-0248-A3BE-CEF789449469}"/>
                  </a:ext>
                </a:extLst>
              </p:cNvPr>
              <p:cNvSpPr/>
              <p:nvPr/>
            </p:nvSpPr>
            <p:spPr>
              <a:xfrm>
                <a:off x="1003924" y="2365230"/>
                <a:ext cx="4311821" cy="4919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AEEEFED-5DA0-0248-A3BE-CEF7894494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924" y="2365230"/>
                <a:ext cx="4311821" cy="491930"/>
              </a:xfrm>
              <a:prstGeom prst="rect">
                <a:avLst/>
              </a:prstGeom>
              <a:blipFill>
                <a:blip r:embed="rId10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71BC05E-6B31-FC40-A5CE-974C6E59A000}"/>
                  </a:ext>
                </a:extLst>
              </p:cNvPr>
              <p:cNvSpPr/>
              <p:nvPr/>
            </p:nvSpPr>
            <p:spPr>
              <a:xfrm>
                <a:off x="698167" y="5691158"/>
                <a:ext cx="51435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𝑇h</m:t>
                        </m:r>
                      </m:sub>
                    </m:sSub>
                  </m:oMath>
                </a14:m>
                <a:r>
                  <a:rPr lang="en-US" dirty="0"/>
                  <a:t> is the equivalent resistance seen by the inductor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71BC05E-6B31-FC40-A5CE-974C6E59A0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167" y="5691158"/>
                <a:ext cx="5143524" cy="369332"/>
              </a:xfrm>
              <a:prstGeom prst="rect">
                <a:avLst/>
              </a:prstGeom>
              <a:blipFill>
                <a:blip r:embed="rId11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9575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2196" y="1185694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For t &lt; 0 </a:t>
            </a:r>
            <a:r>
              <a:rPr lang="en-US" dirty="0"/>
              <a:t>the inductor acts like a short circuit,</a:t>
            </a: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631" y="1201674"/>
            <a:ext cx="3744308" cy="26669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8479" y="1485901"/>
            <a:ext cx="3545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Applying KCL at the top node yields,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70" y="2213689"/>
            <a:ext cx="2557580" cy="6429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87765" y="2213689"/>
            <a:ext cx="2690419" cy="668215"/>
          </a:xfrm>
          <a:prstGeom prst="rect">
            <a:avLst/>
          </a:prstGeom>
          <a:noFill/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A69DB06-203D-354C-9EBA-39733A228BD8}"/>
                  </a:ext>
                </a:extLst>
              </p14:cNvPr>
              <p14:cNvContentPartPr/>
              <p14:nvPr/>
            </p14:nvContentPartPr>
            <p14:xfrm>
              <a:off x="6750116" y="3689532"/>
              <a:ext cx="364680" cy="195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A69DB06-203D-354C-9EBA-39733A228BD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41116" y="3680876"/>
                <a:ext cx="382320" cy="2127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D451E85-5536-A34E-9874-D229B66FAB85}"/>
                  </a:ext>
                </a:extLst>
              </p14:cNvPr>
              <p14:cNvContentPartPr/>
              <p14:nvPr/>
            </p14:nvContentPartPr>
            <p14:xfrm>
              <a:off x="6956036" y="3972492"/>
              <a:ext cx="540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D451E85-5536-A34E-9874-D229B66FAB8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47396" y="3963852"/>
                <a:ext cx="230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44F7D6B-46CB-A548-8341-DFD48C41D94C}"/>
                  </a:ext>
                </a:extLst>
              </p:cNvPr>
              <p:cNvSpPr txBox="1"/>
              <p:nvPr/>
            </p:nvSpPr>
            <p:spPr>
              <a:xfrm>
                <a:off x="824703" y="3290500"/>
                <a:ext cx="41703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𝑆𝑖𝑛𝑐𝑒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𝑠h𝑜𝑟𝑡𝑒𝑑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𝑔𝑟𝑜𝑢𝑛𝑑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44F7D6B-46CB-A548-8341-DFD48C41D9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703" y="3290500"/>
                <a:ext cx="4170372" cy="276999"/>
              </a:xfrm>
              <a:prstGeom prst="rect">
                <a:avLst/>
              </a:prstGeom>
              <a:blipFill>
                <a:blip r:embed="rId9"/>
                <a:stretch>
                  <a:fillRect l="-608" t="-4348" r="-1216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F5345D80-7AC9-CE4E-9FAF-60F24828DF7A}"/>
              </a:ext>
            </a:extLst>
          </p:cNvPr>
          <p:cNvSpPr txBox="1"/>
          <p:nvPr/>
        </p:nvSpPr>
        <p:spPr>
          <a:xfrm>
            <a:off x="792436" y="3944059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Hence,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3790522-2ABF-E14F-9B55-2EFA5784DEA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03" y="4487073"/>
            <a:ext cx="1564107" cy="64925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4F20C57-DFF2-5B4A-98CB-D31E220C67E5}"/>
              </a:ext>
            </a:extLst>
          </p:cNvPr>
          <p:cNvSpPr txBox="1"/>
          <p:nvPr/>
        </p:nvSpPr>
        <p:spPr>
          <a:xfrm>
            <a:off x="694264" y="5286993"/>
            <a:ext cx="652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Since the current in the inductance doesn’t change instantaneously,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ECFFBEB-5B77-4B46-A0D9-D54245C1824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36" y="5848103"/>
            <a:ext cx="2254168" cy="35511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25A25E2-7EEA-9D40-A8F1-31D16D392E2E}"/>
              </a:ext>
            </a:extLst>
          </p:cNvPr>
          <p:cNvSpPr txBox="1"/>
          <p:nvPr/>
        </p:nvSpPr>
        <p:spPr>
          <a:xfrm>
            <a:off x="138091" y="239080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Solution A – Use the General Formula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0FCD37E-E592-9240-A334-4BA934C4CFCA}"/>
                  </a:ext>
                </a:extLst>
              </p:cNvPr>
              <p:cNvSpPr/>
              <p:nvPr/>
            </p:nvSpPr>
            <p:spPr>
              <a:xfrm>
                <a:off x="67620" y="683827"/>
                <a:ext cx="24037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(1) Need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0FCD37E-E592-9240-A334-4BA934C4CF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20" y="683827"/>
                <a:ext cx="2403735" cy="369332"/>
              </a:xfrm>
              <a:prstGeom prst="rect">
                <a:avLst/>
              </a:prstGeom>
              <a:blipFill>
                <a:blip r:embed="rId12"/>
                <a:stretch>
                  <a:fillRect l="-1571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6056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83824" y="889243"/>
            <a:ext cx="8112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For t &gt; 0, the equivalent circuit is shown below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E059B3-48E8-B944-BC95-BC91B845A50E}"/>
              </a:ext>
            </a:extLst>
          </p:cNvPr>
          <p:cNvSpPr/>
          <p:nvPr/>
        </p:nvSpPr>
        <p:spPr>
          <a:xfrm>
            <a:off x="4022999" y="4011985"/>
            <a:ext cx="877239" cy="2981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DAB2A3-9D88-964A-8415-9E4078C76B44}"/>
              </a:ext>
            </a:extLst>
          </p:cNvPr>
          <p:cNvSpPr/>
          <p:nvPr/>
        </p:nvSpPr>
        <p:spPr>
          <a:xfrm>
            <a:off x="4511676" y="4409331"/>
            <a:ext cx="335955" cy="2530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DAADF66-94A7-BF48-B5D7-DE955A4BB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499" y="1201674"/>
            <a:ext cx="2984500" cy="2857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D4B511D-C375-AF45-B54A-EC393E44989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517" y="1503149"/>
            <a:ext cx="2104350" cy="2207360"/>
          </a:xfrm>
          <a:prstGeom prst="rect">
            <a:avLst/>
          </a:prstGeom>
        </p:spPr>
      </p:pic>
      <p:sp>
        <p:nvSpPr>
          <p:cNvPr id="15" name="Right Arrow 14">
            <a:extLst>
              <a:ext uri="{FF2B5EF4-FFF2-40B4-BE49-F238E27FC236}">
                <a16:creationId xmlns:a16="http://schemas.microsoft.com/office/drawing/2014/main" id="{68066363-8AF1-4B40-B93C-2FADC098DA16}"/>
              </a:ext>
            </a:extLst>
          </p:cNvPr>
          <p:cNvSpPr/>
          <p:nvPr/>
        </p:nvSpPr>
        <p:spPr>
          <a:xfrm>
            <a:off x="4322900" y="2350844"/>
            <a:ext cx="981716" cy="49517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604F30-3091-9B40-9427-B77840FE8C4F}"/>
              </a:ext>
            </a:extLst>
          </p:cNvPr>
          <p:cNvSpPr txBox="1"/>
          <p:nvPr/>
        </p:nvSpPr>
        <p:spPr>
          <a:xfrm>
            <a:off x="5400054" y="3703868"/>
            <a:ext cx="4016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Simplified equivalent circuit, where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062295E-32E2-C74C-8276-F5C2070471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650" y="4228947"/>
            <a:ext cx="3842350" cy="107057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AA03BA3-0132-5D47-BF52-89C378CC4E4D}"/>
              </a:ext>
            </a:extLst>
          </p:cNvPr>
          <p:cNvSpPr txBox="1"/>
          <p:nvPr/>
        </p:nvSpPr>
        <p:spPr>
          <a:xfrm>
            <a:off x="284796" y="4558225"/>
            <a:ext cx="3738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So, by inspection the time constant is:</a:t>
            </a:r>
            <a:endParaRPr lang="en-US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DBDC0FE-9677-2B41-B22D-AB9B652AFF4A}"/>
                  </a:ext>
                </a:extLst>
              </p:cNvPr>
              <p:cNvSpPr txBox="1"/>
              <p:nvPr/>
            </p:nvSpPr>
            <p:spPr>
              <a:xfrm>
                <a:off x="531243" y="5402249"/>
                <a:ext cx="2319033" cy="6032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4.2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=0.12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DBDC0FE-9677-2B41-B22D-AB9B652AFF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243" y="5402249"/>
                <a:ext cx="2319033" cy="603242"/>
              </a:xfrm>
              <a:prstGeom prst="rect">
                <a:avLst/>
              </a:prstGeom>
              <a:blipFill>
                <a:blip r:embed="rId6"/>
                <a:stretch>
                  <a:fillRect l="-546" r="-546" b="-8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9FBF3F5F-E4E3-2D44-AFBA-0313A1E134F1}"/>
              </a:ext>
            </a:extLst>
          </p:cNvPr>
          <p:cNvSpPr/>
          <p:nvPr/>
        </p:nvSpPr>
        <p:spPr>
          <a:xfrm>
            <a:off x="376137" y="5319925"/>
            <a:ext cx="2629247" cy="767891"/>
          </a:xfrm>
          <a:prstGeom prst="rect">
            <a:avLst/>
          </a:prstGeom>
          <a:noFill/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4FB41B5-BAE8-2A4E-9323-4931A0671DB8}"/>
                  </a:ext>
                </a:extLst>
              </p:cNvPr>
              <p:cNvSpPr/>
              <p:nvPr/>
            </p:nvSpPr>
            <p:spPr>
              <a:xfrm>
                <a:off x="183824" y="100319"/>
                <a:ext cx="18304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(2) Need to find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4FB41B5-BAE8-2A4E-9323-4931A0671D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24" y="100319"/>
                <a:ext cx="1830437" cy="369332"/>
              </a:xfrm>
              <a:prstGeom prst="rect">
                <a:avLst/>
              </a:prstGeom>
              <a:blipFill>
                <a:blip r:embed="rId7"/>
                <a:stretch>
                  <a:fillRect l="-2055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1426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ChangeArrowheads="1"/>
          </p:cNvSpPr>
          <p:nvPr/>
        </p:nvSpPr>
        <p:spPr bwMode="auto">
          <a:xfrm>
            <a:off x="495300" y="522288"/>
            <a:ext cx="9814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Example</a:t>
            </a:r>
          </a:p>
        </p:txBody>
      </p:sp>
      <p:sp>
        <p:nvSpPr>
          <p:cNvPr id="15362" name="Rectangle 67"/>
          <p:cNvSpPr>
            <a:spLocks noChangeArrowheads="1"/>
          </p:cNvSpPr>
          <p:nvPr/>
        </p:nvSpPr>
        <p:spPr bwMode="auto">
          <a:xfrm>
            <a:off x="495300" y="938213"/>
            <a:ext cx="81915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Initially the switch has been in position ‘a’ for a long time. At t = 0, the switch is moved to position ‘b’. Determine for t &gt; 0:</a:t>
            </a:r>
          </a:p>
          <a:p>
            <a:pPr marL="800100" lvl="1" indent="-342900">
              <a:buAutoNum type="alphaLcParenR"/>
            </a:pPr>
            <a:r>
              <a:rPr lang="en-US" dirty="0">
                <a:solidFill>
                  <a:srgbClr val="0000FF"/>
                </a:solidFill>
              </a:rPr>
              <a:t>The currents </a:t>
            </a:r>
            <a:r>
              <a:rPr lang="en-US" dirty="0" err="1">
                <a:solidFill>
                  <a:srgbClr val="0000FF"/>
                </a:solidFill>
              </a:rPr>
              <a:t>i</a:t>
            </a:r>
            <a:r>
              <a:rPr lang="en-US" baseline="-25000" dirty="0" err="1">
                <a:solidFill>
                  <a:srgbClr val="0000FF"/>
                </a:solidFill>
              </a:rPr>
              <a:t>L</a:t>
            </a:r>
            <a:r>
              <a:rPr lang="en-US" dirty="0">
                <a:solidFill>
                  <a:srgbClr val="0000FF"/>
                </a:solidFill>
              </a:rPr>
              <a:t>(t) and i</a:t>
            </a:r>
            <a:r>
              <a:rPr lang="en-US" baseline="-25000" dirty="0">
                <a:solidFill>
                  <a:srgbClr val="0000FF"/>
                </a:solidFill>
              </a:rPr>
              <a:t>R3</a:t>
            </a:r>
            <a:r>
              <a:rPr lang="en-US" dirty="0">
                <a:solidFill>
                  <a:srgbClr val="0000FF"/>
                </a:solidFill>
              </a:rPr>
              <a:t>(t) and voltage v</a:t>
            </a:r>
            <a:r>
              <a:rPr lang="en-US" baseline="-25000" dirty="0">
                <a:solidFill>
                  <a:srgbClr val="0000FF"/>
                </a:solidFill>
              </a:rPr>
              <a:t>R3</a:t>
            </a:r>
            <a:r>
              <a:rPr lang="en-US" dirty="0">
                <a:solidFill>
                  <a:srgbClr val="0000FF"/>
                </a:solidFill>
              </a:rPr>
              <a:t>,</a:t>
            </a:r>
          </a:p>
          <a:p>
            <a:pPr marL="800100" lvl="1" indent="-342900">
              <a:buAutoNum type="alphaLcParenR"/>
            </a:pPr>
            <a:r>
              <a:rPr lang="en-US" dirty="0">
                <a:solidFill>
                  <a:srgbClr val="0000FF"/>
                </a:solidFill>
              </a:rPr>
              <a:t>The power dissipated in R</a:t>
            </a:r>
            <a:r>
              <a:rPr lang="en-US" baseline="-25000" dirty="0">
                <a:solidFill>
                  <a:srgbClr val="0000FF"/>
                </a:solidFill>
              </a:rPr>
              <a:t>3</a:t>
            </a:r>
            <a:r>
              <a:rPr lang="en-US" dirty="0">
                <a:solidFill>
                  <a:srgbClr val="0000FF"/>
                </a:solidFill>
              </a:rPr>
              <a:t>,</a:t>
            </a:r>
          </a:p>
          <a:p>
            <a:pPr marL="800100" lvl="1" indent="-342900">
              <a:buAutoNum type="alphaLcParenR"/>
            </a:pPr>
            <a:r>
              <a:rPr lang="en-US" dirty="0">
                <a:solidFill>
                  <a:srgbClr val="0000FF"/>
                </a:solidFill>
              </a:rPr>
              <a:t>The initial energy stored in L</a:t>
            </a:r>
            <a:r>
              <a:rPr lang="en-US" dirty="0">
                <a:solidFill>
                  <a:srgbClr val="0000FF"/>
                </a:solidFill>
                <a:sym typeface="Symbol" panose="05050102010706020507" pitchFamily="18" charset="2"/>
              </a:rPr>
              <a:t>,</a:t>
            </a:r>
          </a:p>
          <a:p>
            <a:pPr marL="800100" lvl="1" indent="-342900">
              <a:buAutoNum type="alphaLcParenR"/>
            </a:pPr>
            <a:r>
              <a:rPr lang="en-US" dirty="0">
                <a:solidFill>
                  <a:srgbClr val="0000FF"/>
                </a:solidFill>
                <a:sym typeface="Symbol" panose="05050102010706020507" pitchFamily="18" charset="2"/>
              </a:rPr>
              <a:t>The total energy delivered to </a:t>
            </a:r>
            <a:r>
              <a:rPr lang="en-US" dirty="0">
                <a:solidFill>
                  <a:srgbClr val="0000FF"/>
                </a:solidFill>
              </a:rPr>
              <a:t>R</a:t>
            </a:r>
            <a:r>
              <a:rPr lang="en-US" baseline="-25000" dirty="0">
                <a:solidFill>
                  <a:srgbClr val="0000FF"/>
                </a:solidFill>
              </a:rPr>
              <a:t>3</a:t>
            </a:r>
            <a:r>
              <a:rPr lang="en-US" dirty="0">
                <a:solidFill>
                  <a:srgbClr val="0000FF"/>
                </a:solidFill>
              </a:rPr>
              <a:t>,</a:t>
            </a:r>
          </a:p>
          <a:p>
            <a:pPr marL="800100" lvl="1" indent="-342900">
              <a:buFontTx/>
              <a:buAutoNum type="alphaLcParenR"/>
            </a:pPr>
            <a:r>
              <a:rPr lang="en-US" dirty="0">
                <a:solidFill>
                  <a:srgbClr val="0000FF"/>
                </a:solidFill>
              </a:rPr>
              <a:t>The percentage of energy dissipated in R</a:t>
            </a:r>
            <a:r>
              <a:rPr lang="en-US" baseline="-25000" dirty="0">
                <a:solidFill>
                  <a:srgbClr val="0000FF"/>
                </a:solidFill>
              </a:rPr>
              <a:t>3</a:t>
            </a:r>
            <a:r>
              <a:rPr lang="en-US" dirty="0">
                <a:solidFill>
                  <a:srgbClr val="0000FF"/>
                </a:solidFill>
              </a:rPr>
              <a:t>.</a:t>
            </a:r>
          </a:p>
        </p:txBody>
      </p:sp>
      <p:graphicFrame>
        <p:nvGraphicFramePr>
          <p:cNvPr id="120" name="Table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412877"/>
              </p:ext>
            </p:extLst>
          </p:nvPr>
        </p:nvGraphicFramePr>
        <p:xfrm>
          <a:off x="5296096" y="3363654"/>
          <a:ext cx="3247830" cy="2682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2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26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Values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V</a:t>
                      </a:r>
                      <a:r>
                        <a:rPr lang="en-US" sz="1600" baseline="-250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I</a:t>
                      </a:r>
                      <a:r>
                        <a:rPr lang="en-US" sz="1600" baseline="-250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L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H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340318"/>
            <a:ext cx="4574176" cy="272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655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609600" y="-1"/>
            <a:ext cx="7772400" cy="11430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>
                <a:latin typeface="Times New Roman Bold"/>
                <a:ea typeface="Times New Roman Bold"/>
                <a:cs typeface="Times New Roman Bold"/>
                <a:sym typeface="Times New Roman Bold"/>
              </a:defRPr>
            </a:lvl1pPr>
          </a:lstStyle>
          <a:p>
            <a:pPr lvl="0">
              <a:defRPr sz="1800"/>
            </a:pPr>
            <a:r>
              <a:rPr lang="en-US" sz="3200" b="1" dirty="0"/>
              <a:t>Lecture Objectives</a:t>
            </a:r>
            <a:endParaRPr sz="3200" b="1" dirty="0"/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965200" y="1041400"/>
            <a:ext cx="7207250" cy="2472362"/>
          </a:xfrm>
          <a:prstGeom prst="rect">
            <a:avLst/>
          </a:prstGeom>
        </p:spPr>
        <p:txBody>
          <a:bodyPr lIns="0" tIns="0" rIns="0" bIns="0">
            <a:normAutofit fontScale="92500" lnSpcReduction="20000"/>
          </a:bodyPr>
          <a:lstStyle/>
          <a:p>
            <a:pPr lvl="0" algn="l">
              <a:buSzTx/>
              <a:buNone/>
            </a:pPr>
            <a:endParaRPr sz="1400" i="1" dirty="0"/>
          </a:p>
          <a:p>
            <a:pPr marL="0" lvl="0" indent="0" algn="l">
              <a:buNone/>
            </a:pPr>
            <a:r>
              <a:rPr lang="en-US" sz="20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The lecture today will focus on:</a:t>
            </a:r>
          </a:p>
          <a:p>
            <a:pPr marL="0" lvl="0" indent="0" algn="l">
              <a:buNone/>
            </a:pPr>
            <a:endParaRPr lang="en-US" sz="2000" dirty="0">
              <a:effectLst>
                <a:outerShdw blurRad="12700" dist="25400" dir="2700000" rotWithShape="0">
                  <a:srgbClr val="DDDDDD"/>
                </a:outerShdw>
              </a:effectLst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marL="342900" lvl="0" indent="-342900" algn="l">
              <a:buFont typeface="Wingdings" charset="2"/>
              <a:buChar char="Ø"/>
            </a:pPr>
            <a:r>
              <a:rPr lang="en-US" sz="2800" b="1" dirty="0">
                <a:solidFill>
                  <a:srgbClr val="FF0000"/>
                </a:solidFill>
              </a:rPr>
              <a:t>Introduction to switching RL circuits</a:t>
            </a:r>
          </a:p>
          <a:p>
            <a:pPr marL="342900" indent="-342900" algn="l">
              <a:buFont typeface="Wingdings" charset="2"/>
              <a:buChar char="Ø"/>
            </a:pPr>
            <a:r>
              <a:rPr lang="en-US" sz="2800" b="1" dirty="0">
                <a:solidFill>
                  <a:srgbClr val="FF0000"/>
                </a:solidFill>
              </a:rPr>
              <a:t> Natural response of RL Circuits without DC sources</a:t>
            </a:r>
          </a:p>
          <a:p>
            <a:pPr marL="342900" indent="-342900" algn="l">
              <a:buFont typeface="Wingdings" charset="2"/>
              <a:buChar char="Ø"/>
            </a:pPr>
            <a:r>
              <a:rPr lang="en-US" sz="2800" b="1" dirty="0">
                <a:solidFill>
                  <a:srgbClr val="FF0000"/>
                </a:solidFill>
              </a:rPr>
              <a:t>Examples</a:t>
            </a:r>
          </a:p>
          <a:p>
            <a:pPr marL="342900" lvl="0" indent="-342900" algn="l">
              <a:buFont typeface="Wingdings" charset="2"/>
              <a:buChar char="Ø"/>
            </a:pP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637130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79" y="1215872"/>
            <a:ext cx="3271887" cy="2667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57395" y="756904"/>
                <a:ext cx="81124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For t &lt; 0, we use the circuit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395" y="756904"/>
                <a:ext cx="8112460" cy="369332"/>
              </a:xfrm>
              <a:prstGeom prst="rect">
                <a:avLst/>
              </a:prstGeom>
              <a:blipFill>
                <a:blip r:embed="rId4"/>
                <a:stretch>
                  <a:fillRect l="-469" t="-10345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684D86C-FAD2-AF4B-9E25-C2FAA749E6ED}"/>
              </a:ext>
            </a:extLst>
          </p:cNvPr>
          <p:cNvSpPr txBox="1"/>
          <p:nvPr/>
        </p:nvSpPr>
        <p:spPr>
          <a:xfrm>
            <a:off x="357395" y="181022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Solution  – Use the General Formula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254485D-F40B-9A46-9B99-72F2251F6C81}"/>
                  </a:ext>
                </a:extLst>
              </p:cNvPr>
              <p:cNvSpPr/>
              <p:nvPr/>
            </p:nvSpPr>
            <p:spPr>
              <a:xfrm>
                <a:off x="4207744" y="1609786"/>
                <a:ext cx="423487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ea typeface="Cambria Math" panose="02040503050406030204" pitchFamily="18" charset="0"/>
                  </a:rPr>
                  <a:t>Use any analysis method to solve for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For t&lt;0.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254485D-F40B-9A46-9B99-72F2251F6C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7744" y="1609786"/>
                <a:ext cx="4234877" cy="646331"/>
              </a:xfrm>
              <a:prstGeom prst="rect">
                <a:avLst/>
              </a:prstGeom>
              <a:blipFill>
                <a:blip r:embed="rId5"/>
                <a:stretch>
                  <a:fillRect l="-896" t="-3846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8908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79" y="1215872"/>
            <a:ext cx="3271887" cy="2667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7395" y="846540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t &lt; 0  the inductor acts like a short circuit,</a:t>
            </a:r>
          </a:p>
        </p:txBody>
      </p:sp>
      <p:pic>
        <p:nvPicPr>
          <p:cNvPr id="15" name="Picture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86" y="1421389"/>
            <a:ext cx="3854053" cy="2371725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4094952" y="2385065"/>
            <a:ext cx="637347" cy="32861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815881" y="3828163"/>
            <a:ext cx="3195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Applying source transformation,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84D86C-FAD2-AF4B-9E25-C2FAA749E6ED}"/>
              </a:ext>
            </a:extLst>
          </p:cNvPr>
          <p:cNvSpPr txBox="1"/>
          <p:nvPr/>
        </p:nvSpPr>
        <p:spPr>
          <a:xfrm>
            <a:off x="357395" y="181022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Solution  – Use the General Formula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A1F0A77-8942-C341-A6FE-E305B1970E04}"/>
                  </a:ext>
                </a:extLst>
              </p14:cNvPr>
              <p14:cNvContentPartPr/>
              <p14:nvPr/>
            </p14:nvContentPartPr>
            <p14:xfrm>
              <a:off x="7765316" y="3371292"/>
              <a:ext cx="9828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A1F0A77-8942-C341-A6FE-E305B1970E0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02316" y="3308652"/>
                <a:ext cx="22392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DC0C6AF-39BB-454A-A60C-43C534323742}"/>
                  </a:ext>
                </a:extLst>
              </p14:cNvPr>
              <p14:cNvContentPartPr/>
              <p14:nvPr/>
            </p14:nvContentPartPr>
            <p14:xfrm>
              <a:off x="7821476" y="2587572"/>
              <a:ext cx="360" cy="79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DC0C6AF-39BB-454A-A60C-43C53432374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758836" y="2524572"/>
                <a:ext cx="12600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31BE307-A538-644E-9F4C-6A07545974E1}"/>
                  </a:ext>
                </a:extLst>
              </p14:cNvPr>
              <p14:cNvContentPartPr/>
              <p14:nvPr/>
            </p14:nvContentPartPr>
            <p14:xfrm>
              <a:off x="7861436" y="1866492"/>
              <a:ext cx="27720" cy="124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31BE307-A538-644E-9F4C-6A07545974E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798796" y="1803852"/>
                <a:ext cx="153360" cy="24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33711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26152" y="840988"/>
            <a:ext cx="4480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Applying KCL to the single-node circuit yields,</a:t>
            </a:r>
          </a:p>
        </p:txBody>
      </p:sp>
      <p:pic>
        <p:nvPicPr>
          <p:cNvPr id="15" name="Picture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86" y="1421389"/>
            <a:ext cx="3854053" cy="23717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8479" y="2254157"/>
            <a:ext cx="2966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 can be seen that,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8478" y="3501258"/>
            <a:ext cx="2966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Solving for </a:t>
            </a:r>
            <a:r>
              <a:rPr lang="en-US" dirty="0" err="1"/>
              <a:t>i</a:t>
            </a:r>
            <a:r>
              <a:rPr lang="en-US" baseline="-25000" dirty="0" err="1"/>
              <a:t>L</a:t>
            </a:r>
            <a:r>
              <a:rPr lang="en-US" dirty="0"/>
              <a:t>(0) yields,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59" y="1320399"/>
            <a:ext cx="2190695" cy="6161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59" y="2625261"/>
            <a:ext cx="1450046" cy="5912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8479" y="5017612"/>
            <a:ext cx="7338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Since the current in the inductance doesn’t change instantaneously,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986" y="166484"/>
            <a:ext cx="3576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 Assign v across all parallel branches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701D647-DA9C-A24C-9941-9569D25A35DD}"/>
                  </a:ext>
                </a:extLst>
              </p:cNvPr>
              <p:cNvSpPr/>
              <p:nvPr/>
            </p:nvSpPr>
            <p:spPr>
              <a:xfrm>
                <a:off x="1097238" y="5638014"/>
                <a:ext cx="27781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=−3.6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701D647-DA9C-A24C-9941-9569D25A35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38" y="5638014"/>
                <a:ext cx="2778132" cy="369332"/>
              </a:xfrm>
              <a:prstGeom prst="rect">
                <a:avLst/>
              </a:prstGeom>
              <a:blipFill>
                <a:blip r:embed="rId6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DCAAF51-5355-214F-B1DA-81F0111D6B4E}"/>
                  </a:ext>
                </a:extLst>
              </p:cNvPr>
              <p:cNvSpPr/>
              <p:nvPr/>
            </p:nvSpPr>
            <p:spPr>
              <a:xfrm>
                <a:off x="1036258" y="4105143"/>
                <a:ext cx="3320909" cy="6173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6+24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2+8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=−3.6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DCAAF51-5355-214F-B1DA-81F0111D6B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258" y="4105143"/>
                <a:ext cx="3320909" cy="6173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88950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326422" y="4112423"/>
            <a:ext cx="212891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finding the Thevenin total resistance seen by the inductor,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81688" y="1351106"/>
            <a:ext cx="1723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</a:t>
            </a:r>
            <a:r>
              <a:rPr lang="en-US" baseline="-25000" dirty="0" err="1"/>
              <a:t>Th</a:t>
            </a:r>
            <a:r>
              <a:rPr lang="en-US" dirty="0"/>
              <a:t> is given by,</a:t>
            </a:r>
          </a:p>
        </p:txBody>
      </p:sp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35" y="3565525"/>
            <a:ext cx="2538313" cy="2560217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225" y="3533052"/>
            <a:ext cx="2900496" cy="2529364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 rot="16200000">
            <a:off x="3963634" y="5456713"/>
            <a:ext cx="357187" cy="49730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336" y="1807965"/>
            <a:ext cx="3499195" cy="9958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A246473-0E03-BA46-B11F-5FAF91722694}"/>
                  </a:ext>
                </a:extLst>
              </p:cNvPr>
              <p:cNvSpPr txBox="1"/>
              <p:nvPr/>
            </p:nvSpPr>
            <p:spPr>
              <a:xfrm>
                <a:off x="346121" y="160288"/>
                <a:ext cx="81124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For t &gt; 0, we use the circuit to find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: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A246473-0E03-BA46-B11F-5FAF917226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121" y="160288"/>
                <a:ext cx="8112460" cy="369332"/>
              </a:xfrm>
              <a:prstGeom prst="rect">
                <a:avLst/>
              </a:prstGeom>
              <a:blipFill>
                <a:blip r:embed="rId6"/>
                <a:stretch>
                  <a:fillRect l="-469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C129971B-6EDE-114C-A22E-D048A33612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754" y="907942"/>
            <a:ext cx="1844677" cy="25210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5FB9E82-8EB4-3B4B-A86A-54B0E362B4F4}"/>
                  </a:ext>
                </a:extLst>
              </p:cNvPr>
              <p:cNvSpPr/>
              <p:nvPr/>
            </p:nvSpPr>
            <p:spPr>
              <a:xfrm>
                <a:off x="2812117" y="1604182"/>
                <a:ext cx="1330110" cy="8867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5FB9E82-8EB4-3B4B-A86A-54B0E362B4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2117" y="1604182"/>
                <a:ext cx="1330110" cy="886781"/>
              </a:xfrm>
              <a:prstGeom prst="rect">
                <a:avLst/>
              </a:prstGeom>
              <a:blipFill>
                <a:blip r:embed="rId8"/>
                <a:stretch>
                  <a:fillRect b="-2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727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8479" y="832342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the time constant,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8479" y="2564558"/>
            <a:ext cx="3509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solution for </a:t>
            </a:r>
            <a:r>
              <a:rPr lang="en-US" dirty="0" err="1"/>
              <a:t>i</a:t>
            </a:r>
            <a:r>
              <a:rPr lang="en-US" baseline="-25000" dirty="0" err="1"/>
              <a:t>L</a:t>
            </a:r>
            <a:r>
              <a:rPr lang="en-US" dirty="0"/>
              <a:t>(t) is given by,</a:t>
            </a:r>
          </a:p>
        </p:txBody>
      </p:sp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546" y="814393"/>
            <a:ext cx="2538313" cy="25602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40" y="1201674"/>
            <a:ext cx="1557410" cy="10287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40" y="2999323"/>
            <a:ext cx="4111183" cy="79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9163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48479" y="3016370"/>
            <a:ext cx="3509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voltage across R</a:t>
            </a:r>
            <a:r>
              <a:rPr lang="en-US" baseline="-25000" dirty="0"/>
              <a:t>3</a:t>
            </a:r>
            <a:r>
              <a:rPr lang="en-US" dirty="0"/>
              <a:t> is given by,</a:t>
            </a:r>
          </a:p>
        </p:txBody>
      </p:sp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546" y="814393"/>
            <a:ext cx="2538313" cy="256021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48479" y="814393"/>
            <a:ext cx="3509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current in R</a:t>
            </a:r>
            <a:r>
              <a:rPr lang="en-US" baseline="-25000" dirty="0"/>
              <a:t>3</a:t>
            </a:r>
            <a:r>
              <a:rPr lang="en-US" dirty="0"/>
              <a:t> is given by,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40" y="1249158"/>
            <a:ext cx="3751798" cy="14692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39" y="3471863"/>
            <a:ext cx="3751799" cy="185615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444798" y="1494335"/>
            <a:ext cx="3000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+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-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B4F642B-29D4-CC44-9260-205C2D417FAA}"/>
                  </a:ext>
                </a:extLst>
              </p:cNvPr>
              <p:cNvSpPr/>
              <p:nvPr/>
            </p:nvSpPr>
            <p:spPr>
              <a:xfrm>
                <a:off x="8557328" y="1863666"/>
                <a:ext cx="15004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B4F642B-29D4-CC44-9260-205C2D417F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7328" y="1863666"/>
                <a:ext cx="150041" cy="400110"/>
              </a:xfrm>
              <a:prstGeom prst="rect">
                <a:avLst/>
              </a:prstGeom>
              <a:blipFill>
                <a:blip r:embed="rId6"/>
                <a:stretch>
                  <a:fillRect r="-20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03794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48478" y="3016370"/>
            <a:ext cx="4466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initial energy stored in the inductor is,</a:t>
            </a:r>
          </a:p>
        </p:txBody>
      </p:sp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546" y="814393"/>
            <a:ext cx="2538313" cy="256021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48478" y="814393"/>
            <a:ext cx="4041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power dissipated in R</a:t>
            </a:r>
            <a:r>
              <a:rPr lang="en-US" baseline="-25000" dirty="0"/>
              <a:t>3</a:t>
            </a:r>
            <a:r>
              <a:rPr lang="en-US" dirty="0"/>
              <a:t> is given by,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39" y="1201336"/>
            <a:ext cx="2600012" cy="17288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39" y="3471863"/>
            <a:ext cx="2474370" cy="150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4004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48478" y="2804928"/>
            <a:ext cx="1266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Where,</a:t>
            </a:r>
          </a:p>
        </p:txBody>
      </p:sp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546" y="814393"/>
            <a:ext cx="2538313" cy="256021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48478" y="814393"/>
            <a:ext cx="4466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total energy delivered to R</a:t>
            </a:r>
            <a:r>
              <a:rPr lang="en-US" baseline="-25000" dirty="0"/>
              <a:t>3</a:t>
            </a:r>
            <a:r>
              <a:rPr lang="en-US" dirty="0"/>
              <a:t> is given by,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39" y="1269886"/>
            <a:ext cx="3634175" cy="12383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39" y="3217124"/>
            <a:ext cx="2046877" cy="12335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8476" y="4790267"/>
            <a:ext cx="4466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percentage of energy dissipated in R</a:t>
            </a:r>
            <a:r>
              <a:rPr lang="en-US" baseline="-25000" dirty="0"/>
              <a:t>3</a:t>
            </a:r>
            <a:r>
              <a:rPr lang="en-US" dirty="0"/>
              <a:t> is,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39" y="5232461"/>
            <a:ext cx="2395482" cy="63970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036448" y="1746685"/>
            <a:ext cx="564709" cy="723903"/>
          </a:xfrm>
          <a:prstGeom prst="rect">
            <a:avLst/>
          </a:prstGeom>
          <a:noFill/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299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ChangeArrowheads="1"/>
          </p:cNvSpPr>
          <p:nvPr/>
        </p:nvSpPr>
        <p:spPr bwMode="auto">
          <a:xfrm>
            <a:off x="495300" y="522288"/>
            <a:ext cx="9814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Example</a:t>
            </a:r>
          </a:p>
        </p:txBody>
      </p:sp>
      <p:sp>
        <p:nvSpPr>
          <p:cNvPr id="15362" name="Rectangle 67"/>
          <p:cNvSpPr>
            <a:spLocks noChangeArrowheads="1"/>
          </p:cNvSpPr>
          <p:nvPr/>
        </p:nvSpPr>
        <p:spPr bwMode="auto">
          <a:xfrm>
            <a:off x="495300" y="938213"/>
            <a:ext cx="8191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The switch in the circuit has been in position ‘a’ for a long time. At t = 0, the switch is moved to position ‘b’. Find the current </a:t>
            </a:r>
            <a:r>
              <a:rPr lang="en-US" dirty="0" err="1">
                <a:solidFill>
                  <a:srgbClr val="0000FF"/>
                </a:solidFill>
              </a:rPr>
              <a:t>i</a:t>
            </a:r>
            <a:r>
              <a:rPr lang="en-US" baseline="-25000" dirty="0" err="1">
                <a:solidFill>
                  <a:srgbClr val="0000FF"/>
                </a:solidFill>
              </a:rPr>
              <a:t>o</a:t>
            </a:r>
            <a:r>
              <a:rPr lang="en-US" dirty="0">
                <a:solidFill>
                  <a:srgbClr val="0000FF"/>
                </a:solidFill>
              </a:rPr>
              <a:t>(t) for t &gt; 0,</a:t>
            </a:r>
          </a:p>
        </p:txBody>
      </p:sp>
      <p:graphicFrame>
        <p:nvGraphicFramePr>
          <p:cNvPr id="120" name="Table 119"/>
          <p:cNvGraphicFramePr>
            <a:graphicFrameLocks noGrp="1"/>
          </p:cNvGraphicFramePr>
          <p:nvPr/>
        </p:nvGraphicFramePr>
        <p:xfrm>
          <a:off x="5721135" y="2895650"/>
          <a:ext cx="2965665" cy="2346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8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5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Default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I</a:t>
                      </a:r>
                      <a:r>
                        <a:rPr lang="en-US" sz="1600" baseline="-250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L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alibri" panose="020F0502020204030204" pitchFamily="34" charset="0"/>
                          <a:sym typeface="Symbol" panose="05050102010706020507" pitchFamily="18" charset="2"/>
                        </a:rPr>
                        <a:t>mH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aseline="0" dirty="0">
                          <a:latin typeface="Calibri" panose="020F0502020204030204" pitchFamily="34" charset="0"/>
                        </a:rPr>
                        <a:t>α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26" y="2800350"/>
            <a:ext cx="5430623" cy="253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237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8479" y="832342"/>
            <a:ext cx="8112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t &lt; 0 the switch has been open for a long time allowing the inductor to act like a short circuit,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8479" y="1674070"/>
            <a:ext cx="3123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Applying KCL at the top node,</a:t>
            </a:r>
          </a:p>
        </p:txBody>
      </p:sp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095" y="1478673"/>
            <a:ext cx="4464844" cy="2333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067" y="2105350"/>
            <a:ext cx="1947954" cy="15898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8478" y="3969595"/>
            <a:ext cx="3123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Solving for V</a:t>
            </a:r>
            <a:r>
              <a:rPr lang="en-US" baseline="-25000" dirty="0"/>
              <a:t>1</a:t>
            </a:r>
            <a:r>
              <a:rPr lang="en-US" dirty="0"/>
              <a:t>,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067" y="4534324"/>
            <a:ext cx="2118725" cy="101641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694554" y="1497497"/>
            <a:ext cx="469232" cy="469232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420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If the circuit consists only of direct current and voltage sources (dc), </a:t>
            </a:r>
            <a:r>
              <a:rPr lang="en-US" sz="1800" u="sng" dirty="0"/>
              <a:t>and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FF0000"/>
                </a:solidFill>
              </a:rPr>
              <a:t>the switch has been closed or opened for long time, </a:t>
            </a:r>
            <a:r>
              <a:rPr lang="en-US" sz="1800" dirty="0"/>
              <a:t>then the capacitor behaves as an open circuit, and the inductor behaves as a short circuit.</a:t>
            </a:r>
            <a:endParaRPr lang="en-US" altLang="en-US" sz="1800" dirty="0"/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1930725" y="520065"/>
            <a:ext cx="51349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RLC circuits with DC sources and </a:t>
            </a:r>
            <a:r>
              <a:rPr lang="en-US" sz="1800" u="sng" dirty="0">
                <a:solidFill>
                  <a:srgbClr val="FF0000"/>
                </a:solidFill>
              </a:rPr>
              <a:t>NO Switching</a:t>
            </a:r>
          </a:p>
          <a:p>
            <a:pPr algn="ctr"/>
            <a:r>
              <a:rPr lang="en-US" sz="1800" u="sng" dirty="0">
                <a:solidFill>
                  <a:srgbClr val="FF0000"/>
                </a:solidFill>
              </a:rPr>
              <a:t>(Steady-state)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512" y="3076504"/>
            <a:ext cx="4905340" cy="1881259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4248151" y="3357561"/>
            <a:ext cx="528637" cy="3571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4248150" y="4357419"/>
            <a:ext cx="528637" cy="3571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C65950-EF61-3142-A018-189ED6133497}"/>
              </a:ext>
            </a:extLst>
          </p:cNvPr>
          <p:cNvSpPr txBox="1"/>
          <p:nvPr/>
        </p:nvSpPr>
        <p:spPr>
          <a:xfrm>
            <a:off x="1562534" y="5395622"/>
            <a:ext cx="6809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Under DC conditions </a:t>
            </a:r>
            <a:r>
              <a:rPr lang="en-US" dirty="0"/>
              <a:t>– the circuit has been undisturbed for a long time</a:t>
            </a:r>
          </a:p>
        </p:txBody>
      </p:sp>
    </p:spTree>
    <p:extLst>
      <p:ext uri="{BB962C8B-B14F-4D97-AF65-F5344CB8AC3E}">
        <p14:creationId xmlns:p14="http://schemas.microsoft.com/office/powerpoint/2010/main" val="9002025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8479" y="832342"/>
            <a:ext cx="8112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t &lt; 0 the switch has been open for a long time allowing the inductor to act like a short circuit,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8479" y="1674070"/>
            <a:ext cx="3123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Therefore the current </a:t>
            </a:r>
            <a:r>
              <a:rPr lang="en-US" dirty="0" err="1"/>
              <a:t>i</a:t>
            </a:r>
            <a:r>
              <a:rPr lang="en-US" baseline="-25000" dirty="0" err="1"/>
              <a:t>L</a:t>
            </a:r>
            <a:r>
              <a:rPr lang="en-US" dirty="0"/>
              <a:t>(0</a:t>
            </a:r>
            <a:r>
              <a:rPr lang="en-US" baseline="30000" dirty="0"/>
              <a:t>-</a:t>
            </a:r>
            <a:r>
              <a:rPr lang="en-US" dirty="0"/>
              <a:t>) is,</a:t>
            </a:r>
          </a:p>
        </p:txBody>
      </p:sp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095" y="1478673"/>
            <a:ext cx="4464844" cy="23336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8479" y="3038197"/>
            <a:ext cx="3923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Since the current through the inductor doesn’t change instantaneously,</a:t>
            </a:r>
          </a:p>
        </p:txBody>
      </p:sp>
      <p:sp>
        <p:nvSpPr>
          <p:cNvPr id="9" name="Oval 8"/>
          <p:cNvSpPr/>
          <p:nvPr/>
        </p:nvSpPr>
        <p:spPr>
          <a:xfrm>
            <a:off x="7346759" y="1376083"/>
            <a:ext cx="624548" cy="624548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0BEABC1-5A49-3045-A66B-D99956D883A7}"/>
                  </a:ext>
                </a:extLst>
              </p:cNvPr>
              <p:cNvSpPr/>
              <p:nvPr/>
            </p:nvSpPr>
            <p:spPr>
              <a:xfrm>
                <a:off x="765634" y="2252568"/>
                <a:ext cx="3462743" cy="6580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3.8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=25.33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0BEABC1-5A49-3045-A66B-D99956D883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634" y="2252568"/>
                <a:ext cx="3462743" cy="6580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A415573-F0C8-3446-98F4-554055DAFEFF}"/>
                  </a:ext>
                </a:extLst>
              </p:cNvPr>
              <p:cNvSpPr/>
              <p:nvPr/>
            </p:nvSpPr>
            <p:spPr>
              <a:xfrm>
                <a:off x="765634" y="4056419"/>
                <a:ext cx="31708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 25.33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A415573-F0C8-3446-98F4-554055DAFE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634" y="4056419"/>
                <a:ext cx="3170868" cy="369332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53582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3971" y="112142"/>
            <a:ext cx="466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find the time constant, we need to find </a:t>
            </a:r>
            <a:r>
              <a:rPr lang="en-US" dirty="0" err="1"/>
              <a:t>R</a:t>
            </a:r>
            <a:r>
              <a:rPr lang="en-US" baseline="-25000" dirty="0" err="1"/>
              <a:t>Th</a:t>
            </a:r>
            <a:r>
              <a:rPr lang="en-US" baseline="-25000" dirty="0"/>
              <a:t>.</a:t>
            </a: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71" y="1269031"/>
            <a:ext cx="3071813" cy="23038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3971" y="457134"/>
            <a:ext cx="2511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</a:t>
            </a:r>
            <a:r>
              <a:rPr lang="en-US" baseline="-25000" dirty="0" err="1"/>
              <a:t>Th</a:t>
            </a:r>
            <a:r>
              <a:rPr lang="en-US" dirty="0"/>
              <a:t> seen by the inductor,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DCAC1A-649D-BB49-9F58-82B79D3B10D4}"/>
              </a:ext>
            </a:extLst>
          </p:cNvPr>
          <p:cNvSpPr/>
          <p:nvPr/>
        </p:nvSpPr>
        <p:spPr>
          <a:xfrm>
            <a:off x="307290" y="3788606"/>
            <a:ext cx="3898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Using the test voltage method, we have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C0CEB5A-DEDD-7342-9BAC-FE3DBEE1D617}"/>
                  </a:ext>
                </a:extLst>
              </p14:cNvPr>
              <p14:cNvContentPartPr/>
              <p14:nvPr/>
            </p14:nvContentPartPr>
            <p14:xfrm>
              <a:off x="5445634" y="3637851"/>
              <a:ext cx="19440" cy="2736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C0CEB5A-DEDD-7342-9BAC-FE3DBEE1D61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36634" y="3629211"/>
                <a:ext cx="37080" cy="291240"/>
              </a:xfrm>
              <a:prstGeom prst="rect">
                <a:avLst/>
              </a:prstGeom>
            </p:spPr>
          </p:pic>
        </mc:Fallback>
      </mc:AlternateContent>
      <p:pic>
        <p:nvPicPr>
          <p:cNvPr id="29" name="Picture 28">
            <a:extLst>
              <a:ext uri="{FF2B5EF4-FFF2-40B4-BE49-F238E27FC236}">
                <a16:creationId xmlns:a16="http://schemas.microsoft.com/office/drawing/2014/main" id="{744EF0E1-6CBB-1048-B77A-D41FC50E9C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7402" y="1293346"/>
            <a:ext cx="2684444" cy="2135654"/>
          </a:xfrm>
          <a:prstGeom prst="rect">
            <a:avLst/>
          </a:prstGeom>
        </p:spPr>
      </p:pic>
      <p:sp>
        <p:nvSpPr>
          <p:cNvPr id="30" name="Down Arrow 29">
            <a:extLst>
              <a:ext uri="{FF2B5EF4-FFF2-40B4-BE49-F238E27FC236}">
                <a16:creationId xmlns:a16="http://schemas.microsoft.com/office/drawing/2014/main" id="{186B005E-13A7-1C41-94E5-12AF91307CB3}"/>
              </a:ext>
            </a:extLst>
          </p:cNvPr>
          <p:cNvSpPr/>
          <p:nvPr/>
        </p:nvSpPr>
        <p:spPr>
          <a:xfrm>
            <a:off x="2092154" y="739373"/>
            <a:ext cx="164324" cy="64633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1EFA2E8-B452-B444-B738-3C695C1AEA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174" y="4235267"/>
            <a:ext cx="2720754" cy="23820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18179A0-5033-3147-8EDC-DF3C76EAD724}"/>
                  </a:ext>
                </a:extLst>
              </p:cNvPr>
              <p:cNvSpPr txBox="1"/>
              <p:nvPr/>
            </p:nvSpPr>
            <p:spPr>
              <a:xfrm>
                <a:off x="4294981" y="5007428"/>
                <a:ext cx="966995" cy="5201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𝑇h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18179A0-5033-3147-8EDC-DF3C76EAD7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981" y="5007428"/>
                <a:ext cx="966995" cy="520142"/>
              </a:xfrm>
              <a:prstGeom prst="rect">
                <a:avLst/>
              </a:prstGeom>
              <a:blipFill>
                <a:blip r:embed="rId8"/>
                <a:stretch>
                  <a:fillRect l="-1299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15540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DCAC1A-649D-BB49-9F58-82B79D3B10D4}"/>
              </a:ext>
            </a:extLst>
          </p:cNvPr>
          <p:cNvSpPr/>
          <p:nvPr/>
        </p:nvSpPr>
        <p:spPr>
          <a:xfrm>
            <a:off x="151112" y="521157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Apply KVL: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E3F151D-79E3-8A4A-9F79-3F47808BF4C1}"/>
                  </a:ext>
                </a:extLst>
              </p14:cNvPr>
              <p14:cNvContentPartPr/>
              <p14:nvPr/>
            </p14:nvContentPartPr>
            <p14:xfrm>
              <a:off x="7089034" y="5681931"/>
              <a:ext cx="360" cy="32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E3F151D-79E3-8A4A-9F79-3F47808BF4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80394" y="5673291"/>
                <a:ext cx="18000" cy="20880"/>
              </a:xfrm>
              <a:prstGeom prst="rect">
                <a:avLst/>
              </a:prstGeom>
            </p:spPr>
          </p:pic>
        </mc:Fallback>
      </mc:AlternateContent>
      <p:pic>
        <p:nvPicPr>
          <p:cNvPr id="46" name="Picture 45">
            <a:extLst>
              <a:ext uri="{FF2B5EF4-FFF2-40B4-BE49-F238E27FC236}">
                <a16:creationId xmlns:a16="http://schemas.microsoft.com/office/drawing/2014/main" id="{CA33524E-91EE-5F4C-B156-8A818664EE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3608" y="521157"/>
            <a:ext cx="2900221" cy="25391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256FAE77-3012-274E-91DB-24A1BCFFAA08}"/>
                  </a:ext>
                </a:extLst>
              </p:cNvPr>
              <p:cNvSpPr/>
              <p:nvPr/>
            </p:nvSpPr>
            <p:spPr>
              <a:xfrm>
                <a:off x="377344" y="1106625"/>
                <a:ext cx="22742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256FAE77-3012-274E-91DB-24A1BCFFAA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44" y="1106625"/>
                <a:ext cx="227421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E42B5B43-1DB8-6949-8FB2-B5A32D86E053}"/>
                  </a:ext>
                </a:extLst>
              </p:cNvPr>
              <p:cNvSpPr/>
              <p:nvPr/>
            </p:nvSpPr>
            <p:spPr>
              <a:xfrm>
                <a:off x="385993" y="2376224"/>
                <a:ext cx="14883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E42B5B43-1DB8-6949-8FB2-B5A32D86E0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993" y="2376224"/>
                <a:ext cx="148835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>
            <a:extLst>
              <a:ext uri="{FF2B5EF4-FFF2-40B4-BE49-F238E27FC236}">
                <a16:creationId xmlns:a16="http://schemas.microsoft.com/office/drawing/2014/main" id="{5627A72E-2AAB-2F42-9FE3-D07D6D89305D}"/>
              </a:ext>
            </a:extLst>
          </p:cNvPr>
          <p:cNvSpPr/>
          <p:nvPr/>
        </p:nvSpPr>
        <p:spPr>
          <a:xfrm>
            <a:off x="151112" y="1790756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Apply KVL: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FE9E7C4-D702-0247-9791-63B5A0779D4A}"/>
                  </a:ext>
                </a:extLst>
              </p:cNvPr>
              <p:cNvSpPr/>
              <p:nvPr/>
            </p:nvSpPr>
            <p:spPr>
              <a:xfrm>
                <a:off x="2679589" y="2376224"/>
                <a:ext cx="16287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FE9E7C4-D702-0247-9791-63B5A0779D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9589" y="2376224"/>
                <a:ext cx="1628779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781527DF-DDDC-AB42-81C6-FFFEE1D7332A}"/>
              </a:ext>
            </a:extLst>
          </p:cNvPr>
          <p:cNvCxnSpPr>
            <a:stCxn id="48" idx="3"/>
          </p:cNvCxnSpPr>
          <p:nvPr/>
        </p:nvCxnSpPr>
        <p:spPr>
          <a:xfrm>
            <a:off x="1874349" y="2560890"/>
            <a:ext cx="639146" cy="0"/>
          </a:xfrm>
          <a:prstGeom prst="straightConnector1">
            <a:avLst/>
          </a:prstGeom>
          <a:ln w="476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0F32236C-BF11-5241-B2D3-445F581EBF99}"/>
              </a:ext>
            </a:extLst>
          </p:cNvPr>
          <p:cNvSpPr/>
          <p:nvPr/>
        </p:nvSpPr>
        <p:spPr>
          <a:xfrm>
            <a:off x="189663" y="3244334"/>
            <a:ext cx="3949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From the above two equations, we have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702E49D-4378-8343-9105-FA530A2584F5}"/>
                  </a:ext>
                </a:extLst>
              </p:cNvPr>
              <p:cNvSpPr txBox="1"/>
              <p:nvPr/>
            </p:nvSpPr>
            <p:spPr>
              <a:xfrm>
                <a:off x="577279" y="4112444"/>
                <a:ext cx="4036361" cy="427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𝑇h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150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200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50 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702E49D-4378-8343-9105-FA530A2584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79" y="4112444"/>
                <a:ext cx="4036361" cy="427553"/>
              </a:xfrm>
              <a:prstGeom prst="rect">
                <a:avLst/>
              </a:prstGeom>
              <a:blipFill>
                <a:blip r:embed="rId9"/>
                <a:stretch>
                  <a:fillRect l="-940" r="-940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9D5D1BD4-6FBA-C24F-B565-B940F45B183C}"/>
              </a:ext>
            </a:extLst>
          </p:cNvPr>
          <p:cNvSpPr txBox="1"/>
          <p:nvPr/>
        </p:nvSpPr>
        <p:spPr>
          <a:xfrm>
            <a:off x="385993" y="5012711"/>
            <a:ext cx="466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Thus the time constant,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14C66054-8C43-0447-A12E-8C29226A764D}"/>
                  </a:ext>
                </a:extLst>
              </p:cNvPr>
              <p:cNvSpPr/>
              <p:nvPr/>
            </p:nvSpPr>
            <p:spPr>
              <a:xfrm>
                <a:off x="577279" y="5551980"/>
                <a:ext cx="2788777" cy="65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𝑇h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𝑚𝐻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50 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14C66054-8C43-0447-A12E-8C29226A76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79" y="5551980"/>
                <a:ext cx="2788777" cy="659540"/>
              </a:xfrm>
              <a:prstGeom prst="rect">
                <a:avLst/>
              </a:prstGeom>
              <a:blipFill>
                <a:blip r:embed="rId10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66787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628260" y="130429"/>
            <a:ext cx="3778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Another way to find </a:t>
            </a:r>
            <a:r>
              <a:rPr lang="en-US" sz="2800" dirty="0" err="1">
                <a:solidFill>
                  <a:srgbClr val="FF0000"/>
                </a:solidFill>
              </a:rPr>
              <a:t>R</a:t>
            </a:r>
            <a:r>
              <a:rPr lang="en-US" sz="2800" baseline="-25000" dirty="0" err="1">
                <a:solidFill>
                  <a:srgbClr val="FF0000"/>
                </a:solidFill>
              </a:rPr>
              <a:t>Th</a:t>
            </a:r>
            <a:endParaRPr lang="en-US" sz="2800" baseline="-25000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DCAC1A-649D-BB49-9F58-82B79D3B10D4}"/>
              </a:ext>
            </a:extLst>
          </p:cNvPr>
          <p:cNvSpPr/>
          <p:nvPr/>
        </p:nvSpPr>
        <p:spPr>
          <a:xfrm>
            <a:off x="142966" y="3542119"/>
            <a:ext cx="3898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Using the test voltage method, we have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C0CEB5A-DEDD-7342-9BAC-FE3DBEE1D617}"/>
                  </a:ext>
                </a:extLst>
              </p14:cNvPr>
              <p14:cNvContentPartPr/>
              <p14:nvPr/>
            </p14:nvContentPartPr>
            <p14:xfrm>
              <a:off x="5445634" y="3637851"/>
              <a:ext cx="19440" cy="2736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C0CEB5A-DEDD-7342-9BAC-FE3DBEE1D61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36634" y="3629211"/>
                <a:ext cx="37080" cy="291240"/>
              </a:xfrm>
              <a:prstGeom prst="rect">
                <a:avLst/>
              </a:prstGeom>
            </p:spPr>
          </p:pic>
        </mc:Fallback>
      </mc:AlternateContent>
      <p:pic>
        <p:nvPicPr>
          <p:cNvPr id="29" name="Picture 28">
            <a:extLst>
              <a:ext uri="{FF2B5EF4-FFF2-40B4-BE49-F238E27FC236}">
                <a16:creationId xmlns:a16="http://schemas.microsoft.com/office/drawing/2014/main" id="{744EF0E1-6CBB-1048-B77A-D41FC50E9C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53649"/>
            <a:ext cx="3778115" cy="30057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18179A0-5033-3147-8EDC-DF3C76EAD724}"/>
                  </a:ext>
                </a:extLst>
              </p:cNvPr>
              <p:cNvSpPr txBox="1"/>
              <p:nvPr/>
            </p:nvSpPr>
            <p:spPr>
              <a:xfrm>
                <a:off x="7132641" y="1933392"/>
                <a:ext cx="4901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𝑇h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18179A0-5033-3147-8EDC-DF3C76EAD7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2641" y="1933392"/>
                <a:ext cx="490134" cy="276999"/>
              </a:xfrm>
              <a:prstGeom prst="rect">
                <a:avLst/>
              </a:prstGeom>
              <a:blipFill>
                <a:blip r:embed="rId7"/>
                <a:stretch>
                  <a:fillRect l="-10256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F05A53F-1C9D-4F41-8BBD-32B71426A37B}"/>
                  </a:ext>
                </a:extLst>
              </p:cNvPr>
              <p:cNvSpPr txBox="1"/>
              <p:nvPr/>
            </p:nvSpPr>
            <p:spPr>
              <a:xfrm>
                <a:off x="5212237" y="4022733"/>
                <a:ext cx="16920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𝑇h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𝑇h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F05A53F-1C9D-4F41-8BBD-32B71426A3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237" y="4022733"/>
                <a:ext cx="1692002" cy="276999"/>
              </a:xfrm>
              <a:prstGeom prst="rect">
                <a:avLst/>
              </a:prstGeom>
              <a:blipFill>
                <a:blip r:embed="rId8"/>
                <a:stretch>
                  <a:fillRect l="-1481" t="-4348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Down Arrow 14">
            <a:extLst>
              <a:ext uri="{FF2B5EF4-FFF2-40B4-BE49-F238E27FC236}">
                <a16:creationId xmlns:a16="http://schemas.microsoft.com/office/drawing/2014/main" id="{AF05F9FC-47AA-CF4F-88FD-2BA5BBC5B994}"/>
              </a:ext>
            </a:extLst>
          </p:cNvPr>
          <p:cNvSpPr/>
          <p:nvPr/>
        </p:nvSpPr>
        <p:spPr>
          <a:xfrm rot="5400000">
            <a:off x="7559436" y="1815988"/>
            <a:ext cx="126677" cy="109532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3D8C34-90E9-DB4F-A56A-A34596C19B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1352" y="653649"/>
            <a:ext cx="2682584" cy="305383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A7C99CE-49AF-6C4F-A5EC-9DF663368DC0}"/>
                  </a:ext>
                </a:extLst>
              </p14:cNvPr>
              <p14:cNvContentPartPr/>
              <p14:nvPr/>
            </p14:nvContentPartPr>
            <p14:xfrm>
              <a:off x="6749756" y="2267892"/>
              <a:ext cx="292680" cy="1569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A7C99CE-49AF-6C4F-A5EC-9DF663368DC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13756" y="2231892"/>
                <a:ext cx="36432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E4C22E5-186C-3841-B340-A8A7136C15E6}"/>
                  </a:ext>
                </a:extLst>
              </p14:cNvPr>
              <p14:cNvContentPartPr/>
              <p14:nvPr/>
            </p14:nvContentPartPr>
            <p14:xfrm>
              <a:off x="6860276" y="2225772"/>
              <a:ext cx="67320" cy="1378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E4C22E5-186C-3841-B340-A8A7136C15E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824276" y="2189772"/>
                <a:ext cx="13896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C91AD55-E099-2E4A-819C-1D4D30B9EA2E}"/>
                  </a:ext>
                </a:extLst>
              </p14:cNvPr>
              <p14:cNvContentPartPr/>
              <p14:nvPr/>
            </p14:nvContentPartPr>
            <p14:xfrm>
              <a:off x="6899156" y="2099772"/>
              <a:ext cx="29520" cy="936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C91AD55-E099-2E4A-819C-1D4D30B9EA2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894836" y="2095452"/>
                <a:ext cx="3816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25F027D-DB92-FF4C-8287-5DA76B8F55DE}"/>
                  </a:ext>
                </a:extLst>
              </p14:cNvPr>
              <p14:cNvContentPartPr/>
              <p14:nvPr/>
            </p14:nvContentPartPr>
            <p14:xfrm>
              <a:off x="6902036" y="1962612"/>
              <a:ext cx="158760" cy="2502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25F027D-DB92-FF4C-8287-5DA76B8F55D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866036" y="1926612"/>
                <a:ext cx="23040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37C943C-FE65-9F4A-A4DF-2F87472D2364}"/>
                  </a:ext>
                </a:extLst>
              </p:cNvPr>
              <p:cNvSpPr txBox="1"/>
              <p:nvPr/>
            </p:nvSpPr>
            <p:spPr>
              <a:xfrm>
                <a:off x="5212237" y="4521076"/>
                <a:ext cx="1340302" cy="5185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𝑇h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37C943C-FE65-9F4A-A4DF-2F87472D2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237" y="4521076"/>
                <a:ext cx="1340302" cy="518540"/>
              </a:xfrm>
              <a:prstGeom prst="rect">
                <a:avLst/>
              </a:prstGeom>
              <a:blipFill>
                <a:blip r:embed="rId18"/>
                <a:stretch>
                  <a:fillRect l="-2804" r="-935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87AF330-3874-CD4B-9BF3-23F17A12D200}"/>
                  </a:ext>
                </a:extLst>
              </p:cNvPr>
              <p:cNvSpPr txBox="1"/>
              <p:nvPr/>
            </p:nvSpPr>
            <p:spPr>
              <a:xfrm>
                <a:off x="5098465" y="5520831"/>
                <a:ext cx="1803571" cy="5185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𝑇h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87AF330-3874-CD4B-9BF3-23F17A12D2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465" y="5520831"/>
                <a:ext cx="1803571" cy="518540"/>
              </a:xfrm>
              <a:prstGeom prst="rect">
                <a:avLst/>
              </a:prstGeom>
              <a:blipFill>
                <a:blip r:embed="rId19"/>
                <a:stretch>
                  <a:fillRect l="-2098" t="-2381" r="-699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BAB2550-5566-834B-B1EF-0C3C470E9B5D}"/>
                  </a:ext>
                </a:extLst>
              </p:cNvPr>
              <p:cNvSpPr/>
              <p:nvPr/>
            </p:nvSpPr>
            <p:spPr>
              <a:xfrm>
                <a:off x="4411923" y="5153606"/>
                <a:ext cx="25239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Therefor,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𝑇h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given by,</a:t>
                </a: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BAB2550-5566-834B-B1EF-0C3C470E9B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1923" y="5153606"/>
                <a:ext cx="2523961" cy="369332"/>
              </a:xfrm>
              <a:prstGeom prst="rect">
                <a:avLst/>
              </a:prstGeom>
              <a:blipFill>
                <a:blip r:embed="rId20"/>
                <a:stretch>
                  <a:fillRect l="-1500" t="-6667" r="-1000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92086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0FD641D-185E-FB4F-A0F7-108C1DAB2360}"/>
                  </a:ext>
                </a:extLst>
              </p:cNvPr>
              <p:cNvSpPr/>
              <p:nvPr/>
            </p:nvSpPr>
            <p:spPr>
              <a:xfrm>
                <a:off x="656776" y="1076911"/>
                <a:ext cx="3413307" cy="6580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3.8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=25.33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0FD641D-185E-FB4F-A0F7-108C1DAB23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76" y="1076911"/>
                <a:ext cx="3413307" cy="6580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4A5BEE04-65F7-074D-B2B4-2F2D3E690BB6}"/>
              </a:ext>
            </a:extLst>
          </p:cNvPr>
          <p:cNvSpPr/>
          <p:nvPr/>
        </p:nvSpPr>
        <p:spPr>
          <a:xfrm>
            <a:off x="151112" y="521157"/>
            <a:ext cx="1621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Recall we have,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80001A-A88C-E640-9B5A-D09F13BF4E40}"/>
              </a:ext>
            </a:extLst>
          </p:cNvPr>
          <p:cNvSpPr/>
          <p:nvPr/>
        </p:nvSpPr>
        <p:spPr>
          <a:xfrm>
            <a:off x="151112" y="2273757"/>
            <a:ext cx="3256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The general solutions is given by,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935EF55-9434-DF44-BE4F-4F2ABF97326F}"/>
                  </a:ext>
                </a:extLst>
              </p:cNvPr>
              <p:cNvSpPr/>
              <p:nvPr/>
            </p:nvSpPr>
            <p:spPr>
              <a:xfrm>
                <a:off x="752050" y="2872279"/>
                <a:ext cx="3695307" cy="4919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25.33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𝑚𝐴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935EF55-9434-DF44-BE4F-4F2ABF9732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050" y="2872279"/>
                <a:ext cx="3695307" cy="491930"/>
              </a:xfrm>
              <a:prstGeom prst="rect">
                <a:avLst/>
              </a:prstGeom>
              <a:blipFill>
                <a:blip r:embed="rId3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E5642E6-2C6C-DD4E-9E5A-3F612DAB631B}"/>
                  </a:ext>
                </a:extLst>
              </p:cNvPr>
              <p:cNvSpPr/>
              <p:nvPr/>
            </p:nvSpPr>
            <p:spPr>
              <a:xfrm>
                <a:off x="425559" y="4089983"/>
                <a:ext cx="14800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E5642E6-2C6C-DD4E-9E5A-3F612DAB63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559" y="4089983"/>
                <a:ext cx="148008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F46802CD-BB0F-2A4F-BA4A-A16FCAB54F53}"/>
              </a:ext>
            </a:extLst>
          </p:cNvPr>
          <p:cNvSpPr/>
          <p:nvPr/>
        </p:nvSpPr>
        <p:spPr>
          <a:xfrm>
            <a:off x="249083" y="3593399"/>
            <a:ext cx="3954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Note that the output current is given by,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B0B3D2C-CB8A-884A-B8F5-E1A131555D50}"/>
                  </a:ext>
                </a:extLst>
              </p:cNvPr>
              <p:cNvSpPr/>
              <p:nvPr/>
            </p:nvSpPr>
            <p:spPr>
              <a:xfrm>
                <a:off x="425559" y="4688505"/>
                <a:ext cx="2477601" cy="4904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=25.33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B0B3D2C-CB8A-884A-B8F5-E1A131555D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559" y="4688505"/>
                <a:ext cx="2477601" cy="490455"/>
              </a:xfrm>
              <a:prstGeom prst="rect">
                <a:avLst/>
              </a:prstGeom>
              <a:blipFill>
                <a:blip r:embed="rId5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3791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900" y="1078731"/>
            <a:ext cx="7748586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The natural response for an RL circuits are obtained when the external independent source is set to zero or removed as shown below.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For the natural responses to exist it is required that the inductor have energy stored in it at the moment of switching and the </a:t>
            </a:r>
            <a:r>
              <a:rPr lang="en-US" sz="1800" u="sng" dirty="0">
                <a:solidFill>
                  <a:srgbClr val="FF0000"/>
                </a:solidFill>
              </a:rPr>
              <a:t>equivalent RL circuits</a:t>
            </a:r>
            <a:r>
              <a:rPr lang="en-US" sz="1800" dirty="0"/>
              <a:t> are obtained.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/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After certain action (switching):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800" dirty="0"/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906732" y="520065"/>
            <a:ext cx="3182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i="1" u="sng" dirty="0">
                <a:solidFill>
                  <a:srgbClr val="FF0000"/>
                </a:solidFill>
              </a:rPr>
              <a:t>Natural Response </a:t>
            </a:r>
            <a:r>
              <a:rPr lang="en-US" sz="1800" dirty="0">
                <a:solidFill>
                  <a:srgbClr val="FF0000"/>
                </a:solidFill>
              </a:rPr>
              <a:t>RL circuits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17612" y="5613589"/>
            <a:ext cx="1956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External source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A91D5D-F450-2643-9FFB-5EEE71669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3612" y="3864597"/>
            <a:ext cx="1372502" cy="2363753"/>
          </a:xfrm>
          <a:prstGeom prst="rect">
            <a:avLst/>
          </a:prstGeom>
        </p:spPr>
      </p:pic>
      <p:sp>
        <p:nvSpPr>
          <p:cNvPr id="8" name="Right Arrow 7">
            <a:extLst>
              <a:ext uri="{FF2B5EF4-FFF2-40B4-BE49-F238E27FC236}">
                <a16:creationId xmlns:a16="http://schemas.microsoft.com/office/drawing/2014/main" id="{E7014988-C852-C643-8288-4A40E9DC916C}"/>
              </a:ext>
            </a:extLst>
          </p:cNvPr>
          <p:cNvSpPr/>
          <p:nvPr/>
        </p:nvSpPr>
        <p:spPr>
          <a:xfrm>
            <a:off x="4089795" y="4767943"/>
            <a:ext cx="852319" cy="42454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00C6C6A-DC1E-984C-9985-4D7C9546A7EF}"/>
              </a:ext>
            </a:extLst>
          </p:cNvPr>
          <p:cNvGrpSpPr/>
          <p:nvPr/>
        </p:nvGrpSpPr>
        <p:grpSpPr>
          <a:xfrm>
            <a:off x="0" y="3526435"/>
            <a:ext cx="4148104" cy="2568538"/>
            <a:chOff x="167042" y="1848919"/>
            <a:chExt cx="5590712" cy="304157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45FAE86-C3CB-4B49-8C22-CA9777F7D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7042" y="1848919"/>
              <a:ext cx="5590712" cy="3041579"/>
            </a:xfrm>
            <a:prstGeom prst="rect">
              <a:avLst/>
            </a:prstGeom>
          </p:spPr>
        </p:pic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6AAB3265-EAE4-6B45-8817-CF6FB4DAD6C1}"/>
                </a:ext>
              </a:extLst>
            </p:cNvPr>
            <p:cNvSpPr/>
            <p:nvPr/>
          </p:nvSpPr>
          <p:spPr>
            <a:xfrm>
              <a:off x="3400747" y="2342507"/>
              <a:ext cx="2229492" cy="254799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R’s and L’s Only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A762FF4-C559-EE40-902D-12CBBF3283EB}"/>
              </a:ext>
            </a:extLst>
          </p:cNvPr>
          <p:cNvSpPr txBox="1"/>
          <p:nvPr/>
        </p:nvSpPr>
        <p:spPr>
          <a:xfrm>
            <a:off x="6617612" y="3110056"/>
            <a:ext cx="23359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circuit will responds </a:t>
            </a:r>
            <a:r>
              <a:rPr lang="en-US" dirty="0">
                <a:solidFill>
                  <a:srgbClr val="FF0000"/>
                </a:solidFill>
              </a:rPr>
              <a:t>naturally</a:t>
            </a:r>
            <a:r>
              <a:rPr lang="en-US" dirty="0"/>
              <a:t> due to its L &amp;R equivalent values.</a:t>
            </a:r>
          </a:p>
          <a:p>
            <a:endParaRPr lang="en-US" dirty="0"/>
          </a:p>
          <a:p>
            <a:r>
              <a:rPr lang="en-US" dirty="0"/>
              <a:t>We call it </a:t>
            </a:r>
            <a:r>
              <a:rPr lang="en-US" u="sng" dirty="0">
                <a:solidFill>
                  <a:srgbClr val="FF0000"/>
                </a:solidFill>
              </a:rPr>
              <a:t>natural response </a:t>
            </a:r>
            <a:r>
              <a:rPr lang="en-US" dirty="0">
                <a:solidFill>
                  <a:srgbClr val="FF0000"/>
                </a:solidFill>
              </a:rPr>
              <a:t>or </a:t>
            </a:r>
            <a:r>
              <a:rPr lang="en-US" u="sng" dirty="0">
                <a:solidFill>
                  <a:srgbClr val="FF0000"/>
                </a:solidFill>
              </a:rPr>
              <a:t>transient response.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43F42D-399F-504B-9348-3ED950C135F1}"/>
              </a:ext>
            </a:extLst>
          </p:cNvPr>
          <p:cNvSpPr txBox="1"/>
          <p:nvPr/>
        </p:nvSpPr>
        <p:spPr>
          <a:xfrm>
            <a:off x="164122" y="6361550"/>
            <a:ext cx="5925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Our goal to find the voltages, currents and power after t &gt; 0</a:t>
            </a:r>
            <a:r>
              <a:rPr lang="en-US" dirty="0"/>
              <a:t>.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135E9CC-3729-F748-A741-34F541BAA3CD}"/>
              </a:ext>
            </a:extLst>
          </p:cNvPr>
          <p:cNvCxnSpPr>
            <a:cxnSpLocks/>
          </p:cNvCxnSpPr>
          <p:nvPr/>
        </p:nvCxnSpPr>
        <p:spPr>
          <a:xfrm flipH="1">
            <a:off x="6172200" y="3711101"/>
            <a:ext cx="397560" cy="7084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0CD4B9DF-0FA5-BB42-8FF1-3EB1C7EF6D1B}"/>
              </a:ext>
            </a:extLst>
          </p:cNvPr>
          <p:cNvSpPr/>
          <p:nvPr/>
        </p:nvSpPr>
        <p:spPr>
          <a:xfrm>
            <a:off x="6521906" y="2989666"/>
            <a:ext cx="2509077" cy="3238684"/>
          </a:xfrm>
          <a:prstGeom prst="roundRect">
            <a:avLst/>
          </a:prstGeom>
          <a:solidFill>
            <a:schemeClr val="accent1">
              <a:lumMod val="40000"/>
              <a:lumOff val="60000"/>
              <a:alpha val="29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204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2657097" y="1281227"/>
            <a:ext cx="49909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IMPORTANT DEFINITIONS</a:t>
            </a:r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756850" y="520065"/>
            <a:ext cx="34826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Natural Response of LR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EACD410-7776-2645-A008-233B3EE2878A}"/>
                  </a:ext>
                </a:extLst>
              </p:cNvPr>
              <p:cNvSpPr/>
              <p:nvPr/>
            </p:nvSpPr>
            <p:spPr>
              <a:xfrm>
                <a:off x="436279" y="2088699"/>
                <a:ext cx="13874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𝑑𝑒𝑓𝑖𝑛𝑒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EACD410-7776-2645-A008-233B3EE287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79" y="2088699"/>
                <a:ext cx="1387431" cy="369332"/>
              </a:xfrm>
              <a:prstGeom prst="rect">
                <a:avLst/>
              </a:prstGeom>
              <a:blipFill>
                <a:blip r:embed="rId3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E834B82-EE56-DF4B-B30E-4BF814E66BBA}"/>
                  </a:ext>
                </a:extLst>
              </p:cNvPr>
              <p:cNvSpPr txBox="1"/>
              <p:nvPr/>
            </p:nvSpPr>
            <p:spPr>
              <a:xfrm>
                <a:off x="2192831" y="3139355"/>
                <a:ext cx="45639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𝑖𝑛𝑑𝑢𝑐𝑡𝑜𝑟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𝑐𝑢𝑟𝑟𝑒𝑛𝑡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𝑗𝑢𝑠𝑡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𝑏𝑒𝑓𝑜𝑟𝑒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E834B82-EE56-DF4B-B30E-4BF814E66B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2831" y="3139355"/>
                <a:ext cx="4563942" cy="276999"/>
              </a:xfrm>
              <a:prstGeom prst="rect">
                <a:avLst/>
              </a:prstGeom>
              <a:blipFill>
                <a:blip r:embed="rId4"/>
                <a:stretch>
                  <a:fillRect l="-556" t="-4348" r="-556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9BB70A2C-09BB-794C-A701-00C637190CD9}"/>
              </a:ext>
            </a:extLst>
          </p:cNvPr>
          <p:cNvSpPr txBox="1"/>
          <p:nvPr/>
        </p:nvSpPr>
        <p:spPr>
          <a:xfrm>
            <a:off x="1628081" y="2631616"/>
            <a:ext cx="244781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For t &lt; 0, we let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4B5813-F415-6945-BFE4-5ACF0E64DBED}"/>
              </a:ext>
            </a:extLst>
          </p:cNvPr>
          <p:cNvSpPr/>
          <p:nvPr/>
        </p:nvSpPr>
        <p:spPr>
          <a:xfrm>
            <a:off x="1504791" y="3933118"/>
            <a:ext cx="174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For t &gt; 0, we let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3D56972-E93E-D445-A2D5-2ECD314B3669}"/>
                  </a:ext>
                </a:extLst>
              </p:cNvPr>
              <p:cNvSpPr txBox="1"/>
              <p:nvPr/>
            </p:nvSpPr>
            <p:spPr>
              <a:xfrm>
                <a:off x="2304134" y="4766650"/>
                <a:ext cx="44212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𝑖𝑛𝑑𝑢𝑐𝑡𝑜𝑟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𝑐𝑢𝑟𝑟𝑒𝑛𝑡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𝑗𝑢𝑠𝑡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𝑎𝑓𝑡𝑒𝑟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3D56972-E93E-D445-A2D5-2ECD314B36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4134" y="4766650"/>
                <a:ext cx="4421275" cy="276999"/>
              </a:xfrm>
              <a:prstGeom prst="rect">
                <a:avLst/>
              </a:prstGeom>
              <a:blipFill>
                <a:blip r:embed="rId5"/>
                <a:stretch>
                  <a:fillRect l="-286" t="-4348" r="-286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27F4452E-AB73-1A47-B296-EE3C4BB6473C}"/>
              </a:ext>
            </a:extLst>
          </p:cNvPr>
          <p:cNvSpPr txBox="1"/>
          <p:nvPr/>
        </p:nvSpPr>
        <p:spPr>
          <a:xfrm>
            <a:off x="450989" y="5411542"/>
            <a:ext cx="6283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Therefore, for the inductor has these conditions met all the time: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744164D-338B-5D44-856B-996723BA1C23}"/>
                  </a:ext>
                </a:extLst>
              </p:cNvPr>
              <p:cNvSpPr/>
              <p:nvPr/>
            </p:nvSpPr>
            <p:spPr>
              <a:xfrm>
                <a:off x="3134254" y="6152741"/>
                <a:ext cx="24084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744164D-338B-5D44-856B-996723BA1C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254" y="6152741"/>
                <a:ext cx="2408480" cy="369332"/>
              </a:xfrm>
              <a:prstGeom prst="rect">
                <a:avLst/>
              </a:prstGeom>
              <a:blipFill>
                <a:blip r:embed="rId6"/>
                <a:stretch>
                  <a:fillRect t="-3226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647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Any given resistive-capacitive circuit without external independent DC sources that can be reduced to a series equivalent L/R circuit.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/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The general solution for </a:t>
            </a:r>
            <a:r>
              <a:rPr lang="en-US" sz="1800" dirty="0" err="1"/>
              <a:t>i</a:t>
            </a:r>
            <a:r>
              <a:rPr lang="en-US" sz="1800" baseline="-25000" dirty="0" err="1"/>
              <a:t>L</a:t>
            </a:r>
            <a:r>
              <a:rPr lang="en-US" sz="1800" dirty="0"/>
              <a:t>(t) is given,</a:t>
            </a:r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309132" y="520065"/>
            <a:ext cx="43781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0000FF"/>
                </a:solidFill>
              </a:rPr>
              <a:t>General</a:t>
            </a:r>
            <a:r>
              <a:rPr lang="en-US" sz="1800" dirty="0">
                <a:solidFill>
                  <a:srgbClr val="FF0000"/>
                </a:solidFill>
              </a:rPr>
              <a:t> Natural Response of LR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299455A-0F6B-0742-A93D-DFDB1F3F5347}"/>
                  </a:ext>
                </a:extLst>
              </p:cNvPr>
              <p:cNvSpPr txBox="1"/>
              <p:nvPr/>
            </p:nvSpPr>
            <p:spPr>
              <a:xfrm>
                <a:off x="1665514" y="3967820"/>
                <a:ext cx="5704115" cy="1067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is the circuit </a:t>
                </a:r>
                <a:r>
                  <a:rPr lang="en-US" dirty="0">
                    <a:solidFill>
                      <a:srgbClr val="FF0000"/>
                    </a:solidFill>
                  </a:rPr>
                  <a:t>time constant</a:t>
                </a: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 is the </a:t>
                </a:r>
                <a:r>
                  <a:rPr lang="en-US" dirty="0">
                    <a:solidFill>
                      <a:srgbClr val="FF0000"/>
                    </a:solidFill>
                  </a:rPr>
                  <a:t>initial inductor value</a:t>
                </a:r>
                <a:r>
                  <a:rPr lang="en-US" dirty="0">
                    <a:solidFill>
                      <a:srgbClr val="0070C0"/>
                    </a:solidFill>
                  </a:rPr>
                  <a:t> across in L.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299455A-0F6B-0742-A93D-DFDB1F3F5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514" y="3967820"/>
                <a:ext cx="5704115" cy="1067472"/>
              </a:xfrm>
              <a:prstGeom prst="rect">
                <a:avLst/>
              </a:prstGeom>
              <a:blipFill>
                <a:blip r:embed="rId3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DDD68F5-5DC8-FB47-A4E0-6BFB99E000CA}"/>
                  </a:ext>
                </a:extLst>
              </p:cNvPr>
              <p:cNvSpPr/>
              <p:nvPr/>
            </p:nvSpPr>
            <p:spPr>
              <a:xfrm>
                <a:off x="1060946" y="2906487"/>
                <a:ext cx="3162711" cy="5081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(0)</m:t>
                    </m:r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type m:val="skw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en-US" sz="2400" dirty="0">
                    <a:effectLst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DDD68F5-5DC8-FB47-A4E0-6BFB99E000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946" y="2906487"/>
                <a:ext cx="3162711" cy="508152"/>
              </a:xfrm>
              <a:prstGeom prst="rect">
                <a:avLst/>
              </a:prstGeom>
              <a:blipFill>
                <a:blip r:embed="rId4"/>
                <a:stretch>
                  <a:fillRect l="-803" t="-82927" b="-92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5805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Any given resistive-capacitive circuit without external independent DC sources that can be reduced to a series equivalent L/R circuit.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/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The general solution for </a:t>
            </a:r>
            <a:r>
              <a:rPr lang="en-US" sz="1800" dirty="0" err="1"/>
              <a:t>i</a:t>
            </a:r>
            <a:r>
              <a:rPr lang="en-US" sz="1800" baseline="-25000" dirty="0" err="1"/>
              <a:t>L</a:t>
            </a:r>
            <a:r>
              <a:rPr lang="en-US" sz="1800" dirty="0"/>
              <a:t>(t) is given,</a:t>
            </a:r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309132" y="520065"/>
            <a:ext cx="43781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0000FF"/>
                </a:solidFill>
              </a:rPr>
              <a:t>General</a:t>
            </a:r>
            <a:r>
              <a:rPr lang="en-US" sz="1800" dirty="0">
                <a:solidFill>
                  <a:srgbClr val="FF0000"/>
                </a:solidFill>
              </a:rPr>
              <a:t> Natural Response of LR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299455A-0F6B-0742-A93D-DFDB1F3F5347}"/>
                  </a:ext>
                </a:extLst>
              </p:cNvPr>
              <p:cNvSpPr txBox="1"/>
              <p:nvPr/>
            </p:nvSpPr>
            <p:spPr>
              <a:xfrm>
                <a:off x="3650034" y="3772611"/>
                <a:ext cx="5704115" cy="1869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is the circuit </a:t>
                </a:r>
                <a:r>
                  <a:rPr lang="en-US" dirty="0">
                    <a:solidFill>
                      <a:srgbClr val="FF0000"/>
                    </a:solidFill>
                  </a:rPr>
                  <a:t>time constant</a:t>
                </a: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R: The total resistance seen by the inductor</a:t>
                </a: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is the </a:t>
                </a:r>
                <a:r>
                  <a:rPr lang="en-US" dirty="0">
                    <a:solidFill>
                      <a:srgbClr val="FF0000"/>
                    </a:solidFill>
                  </a:rPr>
                  <a:t>initial inductor value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across in L.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299455A-0F6B-0742-A93D-DFDB1F3F5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0034" y="3772611"/>
                <a:ext cx="5704115" cy="1869166"/>
              </a:xfrm>
              <a:prstGeom prst="rect">
                <a:avLst/>
              </a:prstGeom>
              <a:blipFill>
                <a:blip r:embed="rId3"/>
                <a:stretch>
                  <a:fillRect l="-665" b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DDD68F5-5DC8-FB47-A4E0-6BFB99E000CA}"/>
                  </a:ext>
                </a:extLst>
              </p:cNvPr>
              <p:cNvSpPr/>
              <p:nvPr/>
            </p:nvSpPr>
            <p:spPr>
              <a:xfrm>
                <a:off x="3650034" y="2863554"/>
                <a:ext cx="3162711" cy="5081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(0)</m:t>
                    </m:r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type m:val="skw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en-US" sz="2400" dirty="0">
                    <a:effectLst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DDD68F5-5DC8-FB47-A4E0-6BFB99E000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0034" y="2863554"/>
                <a:ext cx="3162711" cy="508152"/>
              </a:xfrm>
              <a:prstGeom prst="rect">
                <a:avLst/>
              </a:prstGeom>
              <a:blipFill>
                <a:blip r:embed="rId4"/>
                <a:stretch>
                  <a:fillRect t="-80488" b="-92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1AAF7B88-97A1-6C42-8679-CDC79C1B18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836" y="2863554"/>
            <a:ext cx="1372502" cy="23637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AAB052-CE3B-454E-9289-F3177905ED88}"/>
              </a:ext>
            </a:extLst>
          </p:cNvPr>
          <p:cNvSpPr txBox="1"/>
          <p:nvPr/>
        </p:nvSpPr>
        <p:spPr>
          <a:xfrm>
            <a:off x="623889" y="5487183"/>
            <a:ext cx="174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Simplified circuit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DCEBE6B-F815-7445-A872-A8453D9F65A6}"/>
              </a:ext>
            </a:extLst>
          </p:cNvPr>
          <p:cNvSpPr/>
          <p:nvPr/>
        </p:nvSpPr>
        <p:spPr>
          <a:xfrm>
            <a:off x="3492593" y="2633754"/>
            <a:ext cx="2788653" cy="967752"/>
          </a:xfrm>
          <a:prstGeom prst="roundRect">
            <a:avLst/>
          </a:prstGeom>
          <a:solidFill>
            <a:schemeClr val="accent3">
              <a:lumMod val="60000"/>
              <a:lumOff val="40000"/>
              <a:alpha val="2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5783463-BE1C-204B-AFD2-0B8C721535B1}"/>
              </a:ext>
            </a:extLst>
          </p:cNvPr>
          <p:cNvSpPr/>
          <p:nvPr/>
        </p:nvSpPr>
        <p:spPr>
          <a:xfrm>
            <a:off x="3473342" y="3831306"/>
            <a:ext cx="5331611" cy="2482149"/>
          </a:xfrm>
          <a:prstGeom prst="roundRect">
            <a:avLst/>
          </a:prstGeom>
          <a:solidFill>
            <a:schemeClr val="accent3">
              <a:lumMod val="60000"/>
              <a:lumOff val="40000"/>
              <a:alpha val="2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18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The natural response for an RL circuit is analogous to the natural response of an RC circuit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Consider the circuit where the switch moves from position ‘a’ to ‘b’.</a:t>
            </a:r>
            <a:endParaRPr lang="en-US" altLang="en-US" sz="1800" dirty="0"/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787916" y="520065"/>
            <a:ext cx="34205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Natural Response of RL circuits</a:t>
            </a: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22" y="3037032"/>
            <a:ext cx="7398719" cy="2906395"/>
          </a:xfrm>
          <a:prstGeom prst="rect">
            <a:avLst/>
          </a:prstGeom>
        </p:spPr>
      </p:pic>
      <p:pic>
        <p:nvPicPr>
          <p:cNvPr id="2" name="Picture 1" descr="Screen Shot 2015-10-27 at 3.16.5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4" y="5930331"/>
            <a:ext cx="1485900" cy="508000"/>
          </a:xfrm>
          <a:prstGeom prst="rect">
            <a:avLst/>
          </a:prstGeom>
        </p:spPr>
      </p:pic>
      <p:pic>
        <p:nvPicPr>
          <p:cNvPr id="3" name="Picture 2" descr="Screen Shot 2015-10-27 at 3.17.25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313" y="5963680"/>
            <a:ext cx="850900" cy="482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9964" y="5943427"/>
            <a:ext cx="480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=?</a:t>
            </a:r>
          </a:p>
        </p:txBody>
      </p:sp>
    </p:spTree>
    <p:extLst>
      <p:ext uri="{BB962C8B-B14F-4D97-AF65-F5344CB8AC3E}">
        <p14:creationId xmlns:p14="http://schemas.microsoft.com/office/powerpoint/2010/main" val="1030460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The natural response for an RL circuit is analogous to the natural response of an RC circuit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Consider the circuit where the switch moves from position ‘a’ to ‘b’.</a:t>
            </a:r>
            <a:endParaRPr lang="en-US" altLang="en-US" sz="1800" dirty="0"/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787916" y="520065"/>
            <a:ext cx="34205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Natural Response of RL circuits</a:t>
            </a: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22" y="3037032"/>
            <a:ext cx="7398719" cy="2906395"/>
          </a:xfrm>
          <a:prstGeom prst="rect">
            <a:avLst/>
          </a:prstGeom>
        </p:spPr>
      </p:pic>
      <p:pic>
        <p:nvPicPr>
          <p:cNvPr id="2" name="Picture 1" descr="Screen Shot 2015-10-27 at 3.16.5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4" y="5930331"/>
            <a:ext cx="1485900" cy="508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554191" y="5963680"/>
            <a:ext cx="2524938" cy="482600"/>
            <a:chOff x="6554191" y="5963680"/>
            <a:chExt cx="2524938" cy="482600"/>
          </a:xfrm>
        </p:grpSpPr>
        <p:pic>
          <p:nvPicPr>
            <p:cNvPr id="3" name="Picture 2" descr="Screen Shot 2015-10-27 at 3.17.25 P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4191" y="5963680"/>
              <a:ext cx="850900" cy="482600"/>
            </a:xfrm>
            <a:prstGeom prst="rect">
              <a:avLst/>
            </a:prstGeom>
          </p:spPr>
        </p:pic>
        <p:pic>
          <p:nvPicPr>
            <p:cNvPr id="4" name="Picture 3" descr="Screen Shot 2015-10-27 at 3.19.20 PM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5929" y="5970030"/>
              <a:ext cx="1473200" cy="469900"/>
            </a:xfrm>
            <a:prstGeom prst="rect">
              <a:avLst/>
            </a:prstGeom>
          </p:spPr>
        </p:pic>
        <p:pic>
          <p:nvPicPr>
            <p:cNvPr id="6" name="Picture 5" descr="Screen Shot 2015-10-27 at 3.20.22 PM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5091" y="5992051"/>
              <a:ext cx="317500" cy="317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394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14532</TotalTime>
  <Words>1709</Words>
  <Application>Microsoft Macintosh PowerPoint</Application>
  <PresentationFormat>On-screen Show (4:3)</PresentationFormat>
  <Paragraphs>296</Paragraphs>
  <Slides>34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Cambria Math</vt:lpstr>
      <vt:lpstr>Chalkboard</vt:lpstr>
      <vt:lpstr>Times New Roman</vt:lpstr>
      <vt:lpstr>Times New Roman Bold</vt:lpstr>
      <vt:lpstr>Wingdings</vt:lpstr>
      <vt:lpstr>Office Theme</vt:lpstr>
      <vt:lpstr>EEL 3004 Linear Circuits I    Lecture #15  First Order LR Circuits - Natural responses without    DC sources  </vt:lpstr>
      <vt:lpstr>Lecture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Issa Batarseh</cp:lastModifiedBy>
  <cp:revision>325</cp:revision>
  <dcterms:created xsi:type="dcterms:W3CDTF">2015-09-08T14:15:33Z</dcterms:created>
  <dcterms:modified xsi:type="dcterms:W3CDTF">2021-03-10T15:22:12Z</dcterms:modified>
</cp:coreProperties>
</file>