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ink/ink2.xml" ContentType="application/inkml+xml"/>
  <Override PartName="/ppt/notesSlides/notesSlide1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530" r:id="rId2"/>
    <p:sldId id="298" r:id="rId3"/>
    <p:sldId id="665" r:id="rId4"/>
    <p:sldId id="851" r:id="rId5"/>
    <p:sldId id="848" r:id="rId6"/>
    <p:sldId id="752" r:id="rId7"/>
    <p:sldId id="949" r:id="rId8"/>
    <p:sldId id="740" r:id="rId9"/>
    <p:sldId id="741" r:id="rId10"/>
    <p:sldId id="958" r:id="rId11"/>
    <p:sldId id="847" r:id="rId12"/>
    <p:sldId id="943" r:id="rId13"/>
    <p:sldId id="944" r:id="rId14"/>
    <p:sldId id="942" r:id="rId15"/>
    <p:sldId id="960" r:id="rId16"/>
    <p:sldId id="945" r:id="rId17"/>
    <p:sldId id="946" r:id="rId18"/>
    <p:sldId id="863" r:id="rId19"/>
    <p:sldId id="887" r:id="rId20"/>
    <p:sldId id="961" r:id="rId21"/>
    <p:sldId id="888" r:id="rId22"/>
    <p:sldId id="891" r:id="rId23"/>
    <p:sldId id="892" r:id="rId24"/>
    <p:sldId id="89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3:53:34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24575,'0'47'0,"0"-1"0,0 0 0,0 1 0,0 7 0,0-6 0,0-2 0,0 24 0,0-34 0,0 29 0,0-39 0,0-1 0,0-5 0,0-4 0,0-3 0,0 8 0,0-3 0,0 8 0,0-8 0,0 8 0,0-3 0,0 7 0,0-7 0,0 1 0,0-11 0,0-2 0,0-3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47:25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24575,'0'12'0,"0"0"0,0 10 0,0-11 0,0 18 0,0-20 0,0 11 0,0-8 0,0 1 0,-2-1 0,-1 1 0,1 0 0,1 1 0,1 0 0,0 0 0,0 1 0,-1 0 0,-1 0 0,0-1 0,0 0 0,1 0 0,1-1 0,0-2 0,-1-2 0,-1 1 0,-1 0 0,2 1 0,0-2 0,1-1 0,0 2 0,0 2 0,0-1 0,-1 2 0,-2-4 0,1 2 0,1-1 0,1 0 0,0 0 0,0-3 0,0-2 0,0 0 0,0-1 0,1 0 0,2-1 0,2-1 0,4 1 0,2-1 0,2 1 0,-1-1 0,-2-2 0,-2 0 0,0 0 0,-1 0 0,-1 0 0,0 0 0,-1 0 0,-2 0 0,2 0 0,-2 0 0,1 0 0,-1-1 0,1-1 0,0 0 0,1-1 0,0 0 0,-1 1 0,0 0 0,0 0 0,-2 0 0,0 1 0,-2-1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47:28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24575,'0'10'0,"0"-1"0,0 3 0,0 0 0,0 2 0,0 1 0,0 1 0,0-6 0,0 5 0,0-5 0,0 5 0,0 0 0,0-1 0,0-2 0,0 0 0,0 0 0,0-1 0,0-1 0,0-1 0,0-2 0,-1 1 0,-1-1 0,0-1 0,0-1 0,1-1 0,1 0 0,0-1 0,0 1 0,0-1 0,-3 4 0,2-3 0,-2 2 0,3-5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47:33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24575,'14'0'0,"-3"0"0,1 0 0,-2 0 0,2 0 0,2 0 0,-1 0 0,-1 0 0,-2 0 0,-2 0 0,0 0 0,-1 0 0,1 0 0,0 0 0,0 0 0,-1 0 0,1 0 0,0 0 0,-1 0 0,3 0 0,0 0 0,0 0 0,0 1 0,-2 1 0,0 0 0,0 0 0,-1 0 0,-1 0 0,0 0 0,-3 1 0,0 1 0,-2 1 0,0 3 0,0-2 0,1 0 0,0 0 0,0 0 0,-2 1 0,0-1 0,0-1 0,0-1 0,0 0 0,0-1 0,0 1 0,0-1 0,0 2 0,0-1 0,0 1 0,0 1 0,0-2 0,0 1 0,0-1 0,0 0 0,0-1 0,0 1 0,-2 0 0,0-2 0,-2 1 0,-1-1 0,-1 0 0,-1-1 0,2-1 0,0 0 0,2 0 0,-1 0 0,1 0 0,-1 0 0,0 0 0,1 0 0,-1 0 0,0 0 0,0 0 0,0 0 0,-2 0 0,1 0 0,-4 0 0,4 0 0,-3 0 0,1 0 0,-1 0 0,2 0 0,0 0 0,2 0 0,0 0 0,2 2 0,0 1 0,2 1 0,-2-1 0,0-1 0,-1-2 0,-1 0 0,1 0 0,-3 0 0,1 0 0,-2 0 0,1 0 0,1 0 0,2 0 0,0 0 0,-2 0 0,-1 0 0,-2 0 0,0 0 0,0 0 0,2 0 0,1 0 0,1 0 0,0 0 0,0 0 0,3 0 0,6 0 0,-1 0 0,4 0 0,-4 0 0,-1 0 0,1 2 0,-2 1 0,1 3 0,-1 1 0,2 0 0,-1 0 0,0 0 0,1-1 0,-2 0 0,0 1 0,-1 0 0,1 0 0,0-1 0,0-1 0,0-3 0,0 1 0,0 0 0,0 0 0,0 1 0,2-1 0,-1 1 0,1 0 0,-1-1 0,1-1 0,0 0 0,0-2 0,1 0 0,-1 0 0,-2 1 0,0 1 0,-2 1 0,0 1 0,1-1 0,1 2 0,2 1 0,3 3 0,-4-2 0,4 2 0,-3-4 0,0 3 0,1-1 0,-1 1 0,-1-2 0,1-3 0,-1 0 0,1 1 0,-1-1 0,0 2 0,-1-2 0,0 0 0,-1 1 0,1-2 0,0 1 0,0 0 0,0-2 0,0 1 0,-1-2 0,1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47:41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24575,'10'0'0,"-1"0"0,-3 0 0,0 0 0,1 0 0,3 0 0,-2 0 0,3 0 0,-7 0 0,5 0 0,-3 0 0,3 0 0,3 0 0,1 0 0,1 1 0,-2 2 0,-2 1 0,0 0 0,-2 0 0,0 0 0,-1-1 0,-3 0 0,-1 0 0,-1 1 0,-1-1 0,-1 1 0,0-1 0,0 1 0,0-1 0,0 2 0,-2-1 0,0 1 0,-1 0 0,-1-1 0,0 2 0,0 0 0,-1-1 0,1 0 0,0-1 0,0 0 0,0-1 0,0-1 0,0-2 0,0 2 0,0 0 0,1-1 0,-2 1 0,1 0 0,-2 0 0,2 1 0,0 1 0,0-2 0,0 0 0,1 0 0,-1 0 0,-1-1 0,0 2 0,1-1 0,1 0 0,-1-1 0,0 0 0,0-1 0,0 0 0,3 0 0,5 0 0,0 0 0,4 0 0,-3 0 0,2 0 0,-2 0 0,0 0 0,-2 0 0,1 0 0,0 0 0,0 0 0,1 0 0,1 0 0,-2 0 0,1 0 0,-1 0 0,-1 1 0,0 1 0,-1 2 0,2 1 0,0 0 0,0 1 0,-1-1 0,-1-2 0,1-1 0,-2 0 0,1 1 0,0 0 0,0 2 0,-1-1 0,1 1 0,0-1 0,-1 0 0,-1 0 0,0-1 0,0 1 0,0 0 0,0-1 0,0 1 0,0 1 0,0 0 0,-1 2 0,-1-2 0,0 0 0,-1-2 0,1-1 0,-1 0 0,-1-1 0,-1-1 0,2 0 0,-1 0 0,1 1 0,-1 1 0,0 0 0,1 0 0,-3-2 0,0 0 0,-1 0 0,-1 0 0,1 0 0,0 0 0,1 0 0,1 0 0,1 0 0,1 0 0,-1 0 0,1 0 0,-2 0 0,-1 0 0,0 0 0,1 0 0,-1 0 0,4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47:42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3:53:34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24575,'0'47'0,"0"-1"0,0 0 0,0 1 0,0 7 0,0-6 0,0-2 0,0 24 0,0-34 0,0 29 0,0-39 0,0-1 0,0-5 0,0-4 0,0-3 0,0 8 0,0-3 0,0 8 0,0-8 0,0 8 0,0-3 0,0 7 0,0-7 0,0 1 0,0-11 0,0-2 0,0-3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2T12:50:46.6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514 1 24575,'0'11'0,"0"2"0,0 0 0,0-1 0,0 2 0,0-5 0,0 1 0,0-2 0,0-1 0,0 0 0,0 0 0,0 0 0,0 5 0,0 0 0,0 5 0,0 4 0,0-3 0,0 3 0,0-8 0,0-1 0,0-5 0,0 1 0,0-1 0,0 0 0,0 1 0,0-2 0,0 1 0,0-3 0,0-1 0</inkml:trace>
  <inkml:trace contextRef="#ctx0" brushRef="#br0" timeOffset="1424">0 295 24575,'8'0'0,"3"0"0,-3 0 0,4 0 0,-1 0 0,2 0 0,0 0 0,2 0 0,-2 0 0,-1 0 0,4 0 0,-3 0 0,3 0 0,1 0 0,0 0 0,-1 0 0,1 0 0,-1 0 0,-3 0 0,3 0 0,-4 0 0,10 0 0,-4 0 0,8 0 0,-4 0 0,6 0 0,5 0 0,-5 0 0,5 4 0,0-3 0,-4 3 0,4-4 0,-6 0 0,0 0 0,1 0 0,-1 0 0,1 0 0,-1 0 0,0 0 0,-4 0 0,3 0 0,-8 0 0,3 0 0,-8 4 0,-1-4 0,-5 4 0,1-4 0,-1 0 0,1 0 0,-1 3 0,1-2 0,-1 2 0,1-3 0,-1 4 0,1-4 0,-1 4 0,1-1 0,-1-2 0,0 2 0,0-3 0,-3 0 0,-1 0 0</inkml:trace>
  <inkml:trace contextRef="#ctx0" brushRef="#br0" timeOffset="3216">430 541 24575,'11'0'0,"0"0"0,1 0 0,3 0 0,-7 0 0,4 0 0,0 0 0,-4 0 0,4 0 0,-5 0 0,5 0 0,-4 0 0,4 0 0,-5 0 0,1 0 0,-1 0 0,5 0 0,-4 0 0,4 0 0,-4 0 0,-1 0 0,1 0 0,-1 0 0,0 0 0,1 0 0,-5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2T12:50:51.5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24575,'7'0'0,"-4"0"0,0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4:20:22.8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 1 24575,'-41'0'0,"3"0"0,11 0 0,-1 0 0,6 0 0,-5 0 0,9 0 0,-8 0 0,12 0 0,-2 0 0,8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4:20:24.3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24575,'0'36'0,"0"-4"0,0-11 0,0-7 0,0 6 0,0-7 0,0 3 0,0-3 0,0-1 0,0-5 0,0 4 0,0-3 0,0 3 0,0-4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4:20:26.4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1 24575,'0'23'0,"0"-2"0,0-14 0,0 0 0,0 4 0,0 1 0,0 0 0,0 4 0,0-7 0,0 6 0,0-6 0,-7 6 0,5-6 0,-5 2 0,7 1 0,0-4 0,0 4 0,0-4 0,-4 2 0,3-1 0,-2 2 0,3 0 0,0-3 0,-3 3 0,2-4 0,-6 1 0,6 3 0,-6-3 0,6 3 0,-5-4 0,2 0 0,-7-3 0,1-1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47:20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0 24575,'-7'0'0,"4"2"0,0 2 0,1 0 0,0 0 0,0 0 0,-1-2 0,1 0 0,-1 1 0,-1 2 0,-2 1 0,-1 2 0,0 0 0,-1-1 0,0 1 0,0 0 0,2-2 0,1 0 0,1-2 0,1 0 0,1 0 0,-1-2 0,0 0 0,2 0 0,-1 0 0,0 1 0,0 3 0,-2-2 0,1 1 0,-1 0 0,0 1 0,2-1 0,0-1 0,0-3 0,-2-1 0,0 0 0,0 0 0,1 0 0,-1 0 0,-3-3 0,3 1 0,-5-4 0,1 4 0,-2-1 0,-1 0 0,1-1 0,3 0 0,1 1 0,1 0 0,0 0 0,1-1 0,-1-1 0,0 2 0,1 0 0,-3-3 0,-3 2 0,3-2 0,-5 0 0,6 1 0,-1 0 0,-1 1 0,1 2 0,1-2 0,0 2 0,-1 0 0,0 0 0,-4 2 0,3 0 0,1-3 0,3-2 0,-1 0 0,1 2 0,-1 3 0,1 0 0,1 0 0,1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47:26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0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0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60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89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38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91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70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49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13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36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7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60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26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32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8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7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5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46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71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8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9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454398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customXml" Target="../ink/ink4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1.png"/><Relationship Id="rId5" Type="http://schemas.openxmlformats.org/officeDocument/2006/relationships/customXml" Target="../ink/ink3.xml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50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8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customXml" Target="../ink/ink5.xml"/><Relationship Id="rId10" Type="http://schemas.openxmlformats.org/officeDocument/2006/relationships/image" Target="../media/image63.png"/><Relationship Id="rId4" Type="http://schemas.openxmlformats.org/officeDocument/2006/relationships/image" Target="../media/image40.png"/><Relationship Id="rId9" Type="http://schemas.openxmlformats.org/officeDocument/2006/relationships/customXml" Target="../ink/ink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customXml" Target="../ink/ink11.xml"/><Relationship Id="rId18" Type="http://schemas.openxmlformats.org/officeDocument/2006/relationships/image" Target="../media/image60.png"/><Relationship Id="rId3" Type="http://schemas.openxmlformats.org/officeDocument/2006/relationships/image" Target="../media/image43.png"/><Relationship Id="rId7" Type="http://schemas.openxmlformats.org/officeDocument/2006/relationships/customXml" Target="../ink/ink8.xml"/><Relationship Id="rId12" Type="http://schemas.openxmlformats.org/officeDocument/2006/relationships/image" Target="../media/image55.png"/><Relationship Id="rId17" Type="http://schemas.openxmlformats.org/officeDocument/2006/relationships/customXml" Target="../ink/ink13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customXml" Target="../ink/ink10.xml"/><Relationship Id="rId5" Type="http://schemas.openxmlformats.org/officeDocument/2006/relationships/image" Target="../media/image50.png"/><Relationship Id="rId15" Type="http://schemas.openxmlformats.org/officeDocument/2006/relationships/customXml" Target="../ink/ink12.xml"/><Relationship Id="rId10" Type="http://schemas.openxmlformats.org/officeDocument/2006/relationships/image" Target="../media/image54.png"/><Relationship Id="rId19" Type="http://schemas.openxmlformats.org/officeDocument/2006/relationships/customXml" Target="../ink/ink14.xml"/><Relationship Id="rId4" Type="http://schemas.openxmlformats.org/officeDocument/2006/relationships/image" Target="../media/image48.png"/><Relationship Id="rId9" Type="http://schemas.openxmlformats.org/officeDocument/2006/relationships/customXml" Target="../ink/ink9.xml"/><Relationship Id="rId1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Linear Circuits I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#15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solidFill>
                  <a:srgbClr val="FF0000"/>
                </a:solidFill>
              </a:rPr>
              <a:t>First Order LR Circuits - </a:t>
            </a:r>
            <a:r>
              <a:rPr lang="en-US" sz="2800" b="1" dirty="0">
                <a:solidFill>
                  <a:srgbClr val="FF0000"/>
                </a:solidFill>
              </a:rPr>
              <a:t>Natural responses without    DC sources</a:t>
            </a:r>
            <a:br>
              <a:rPr lang="en-US" sz="2800" i="1" u="sng" dirty="0">
                <a:solidFill>
                  <a:srgbClr val="FF0000"/>
                </a:solidFill>
              </a:rPr>
            </a:b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206677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997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It can be easily shown that the general natural response of </a:t>
            </a:r>
            <a:r>
              <a:rPr lang="en-US" sz="1800" dirty="0" err="1"/>
              <a:t>i</a:t>
            </a:r>
            <a:r>
              <a:rPr lang="en-US" sz="1800" baseline="-25000" dirty="0" err="1"/>
              <a:t>L</a:t>
            </a:r>
            <a:r>
              <a:rPr lang="en-US" sz="1800" dirty="0"/>
              <a:t>(t) is given by,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11" y="2603678"/>
            <a:ext cx="4110110" cy="440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31" y="5371744"/>
            <a:ext cx="785847" cy="6625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E38BA9-2366-744D-99D3-6A6621DF8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224" y="2134235"/>
            <a:ext cx="1739900" cy="283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67C201-FB83-B548-876E-52950D72FCC6}"/>
              </a:ext>
            </a:extLst>
          </p:cNvPr>
          <p:cNvSpPr/>
          <p:nvPr/>
        </p:nvSpPr>
        <p:spPr>
          <a:xfrm>
            <a:off x="623889" y="43402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Where </a:t>
            </a:r>
            <a:r>
              <a:rPr lang="en-US" i="1" dirty="0" err="1"/>
              <a:t>i</a:t>
            </a:r>
            <a:r>
              <a:rPr lang="en-US" i="1" baseline="-25000" dirty="0" err="1"/>
              <a:t>L</a:t>
            </a:r>
            <a:r>
              <a:rPr lang="en-US" i="1" dirty="0"/>
              <a:t>(0) = I</a:t>
            </a:r>
            <a:r>
              <a:rPr lang="en-US" i="1" baseline="-25000" dirty="0"/>
              <a:t>o</a:t>
            </a:r>
            <a:r>
              <a:rPr lang="en-US" i="1" dirty="0"/>
              <a:t> </a:t>
            </a:r>
            <a:r>
              <a:rPr lang="en-US" dirty="0"/>
              <a:t>is the initial inductor current, and the </a:t>
            </a:r>
            <a:r>
              <a:rPr lang="en-US" b="1" dirty="0">
                <a:solidFill>
                  <a:srgbClr val="FF0000"/>
                </a:solidFill>
              </a:rPr>
              <a:t>time constant</a:t>
            </a:r>
            <a:r>
              <a:rPr lang="en-US" dirty="0"/>
              <a:t>,</a:t>
            </a:r>
            <a:endParaRPr lang="en-US" i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4BFABDE-02EF-5547-B212-00EC074D3AEA}"/>
              </a:ext>
            </a:extLst>
          </p:cNvPr>
          <p:cNvSpPr/>
          <p:nvPr/>
        </p:nvSpPr>
        <p:spPr>
          <a:xfrm>
            <a:off x="1079908" y="2340268"/>
            <a:ext cx="2788653" cy="96775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6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voltage across the resistor is given by,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instantaneous power delivered to R,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And the energy dissipated in R,</a:t>
            </a:r>
            <a:endParaRPr lang="en-US" sz="1800" i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28" y="1872982"/>
            <a:ext cx="3551335" cy="815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28" y="3236719"/>
            <a:ext cx="3407732" cy="757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28" y="4550161"/>
            <a:ext cx="3729621" cy="108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5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plot for the natural response of an RL circuit,</a:t>
            </a:r>
            <a:endParaRPr lang="en-US" sz="1800" i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88" y="3004184"/>
            <a:ext cx="5276188" cy="3201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28" y="1772681"/>
            <a:ext cx="4110110" cy="44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5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Initially the switch has been in position ‘a’ for a long time. At t = 0, the switch is moved to position ‘b’. </a:t>
            </a:r>
          </a:p>
          <a:p>
            <a:r>
              <a:rPr lang="en-US" dirty="0">
                <a:solidFill>
                  <a:srgbClr val="0000FF"/>
                </a:solidFill>
              </a:rPr>
              <a:t>Determine the currents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(t) and i</a:t>
            </a:r>
            <a:r>
              <a:rPr lang="en-US" baseline="-25000" dirty="0">
                <a:solidFill>
                  <a:srgbClr val="0000FF"/>
                </a:solidFill>
              </a:rPr>
              <a:t>R3</a:t>
            </a:r>
            <a:r>
              <a:rPr lang="en-US" dirty="0">
                <a:solidFill>
                  <a:srgbClr val="0000FF"/>
                </a:solidFill>
              </a:rPr>
              <a:t>(t) and voltage v</a:t>
            </a:r>
            <a:r>
              <a:rPr lang="en-US" baseline="-25000" dirty="0">
                <a:solidFill>
                  <a:srgbClr val="0000FF"/>
                </a:solidFill>
              </a:rPr>
              <a:t>R3 </a:t>
            </a:r>
            <a:r>
              <a:rPr lang="en-US" dirty="0">
                <a:solidFill>
                  <a:srgbClr val="0000FF"/>
                </a:solidFill>
              </a:rPr>
              <a:t>for t&gt;0.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722165"/>
              </p:ext>
            </p:extLst>
          </p:nvPr>
        </p:nvGraphicFramePr>
        <p:xfrm>
          <a:off x="5096071" y="3531294"/>
          <a:ext cx="3404991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L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3302000"/>
            <a:ext cx="4140982" cy="24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5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/>
              <p:nvPr/>
            </p:nvSpPr>
            <p:spPr>
              <a:xfrm>
                <a:off x="805973" y="1002421"/>
                <a:ext cx="796162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The key is to find the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 after the switch is closed, i.e.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𝐹𝑜𝑟</m:t>
                    </m:r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≥0</m:t>
                    </m:r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. 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endParaRPr lang="en-US" dirty="0">
                  <a:latin typeface="Chalkboard" charset="0"/>
                  <a:ea typeface="ＭＳ Ｐゴシック" charset="0"/>
                  <a:cs typeface="ＭＳ Ｐゴシック" charset="0"/>
                </a:endParaRP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Once we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 then all the currents, voltages, power and energy can be expressed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. 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endParaRPr lang="en-US" dirty="0">
                  <a:latin typeface="Chalkboard" charset="0"/>
                  <a:ea typeface="ＭＳ Ｐゴシック" charset="0"/>
                  <a:cs typeface="ＭＳ Ｐゴシック" charset="0"/>
                </a:endParaRP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The inductor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 is known as state variable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73" y="1002421"/>
                <a:ext cx="7961625" cy="2308324"/>
              </a:xfrm>
              <a:prstGeom prst="rect">
                <a:avLst/>
              </a:prstGeom>
              <a:blipFill>
                <a:blip r:embed="rId3"/>
                <a:stretch>
                  <a:fillRect l="-318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14:cNvPr>
              <p14:cNvContentPartPr/>
              <p14:nvPr/>
            </p14:nvContentPartPr>
            <p14:xfrm>
              <a:off x="7396316" y="3408012"/>
              <a:ext cx="360" cy="307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3316" y="3345372"/>
                <a:ext cx="126000" cy="4334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74004A3-CBE6-464B-85B2-B735F5F31D13}"/>
              </a:ext>
            </a:extLst>
          </p:cNvPr>
          <p:cNvSpPr/>
          <p:nvPr/>
        </p:nvSpPr>
        <p:spPr>
          <a:xfrm>
            <a:off x="364956" y="228844"/>
            <a:ext cx="2381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solution approach: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5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997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general solution (natural response) for </a:t>
            </a:r>
            <a:r>
              <a:rPr lang="en-US" sz="1800" dirty="0" err="1"/>
              <a:t>i</a:t>
            </a:r>
            <a:r>
              <a:rPr lang="en-US" sz="1800" baseline="-25000" dirty="0" err="1"/>
              <a:t>L</a:t>
            </a:r>
            <a:r>
              <a:rPr lang="en-US" sz="1800" dirty="0"/>
              <a:t>(t) for t &gt; 0: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E38BA9-2366-744D-99D3-6A6621DF8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224" y="2134235"/>
            <a:ext cx="1739900" cy="283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/>
              <p:nvPr/>
            </p:nvSpPr>
            <p:spPr>
              <a:xfrm>
                <a:off x="588301" y="2670089"/>
                <a:ext cx="4572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/>
                  <a:t>Where,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initial inductor current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01" y="2670089"/>
                <a:ext cx="4572000" cy="1200329"/>
              </a:xfrm>
              <a:prstGeom prst="rect">
                <a:avLst/>
              </a:prstGeom>
              <a:blipFill>
                <a:blip r:embed="rId4"/>
                <a:stretch>
                  <a:fillRect l="-1108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90D436-0A9A-234C-AB1C-C8FF61BEBD33}"/>
                  </a:ext>
                </a:extLst>
              </p:cNvPr>
              <p:cNvSpPr txBox="1"/>
              <p:nvPr/>
            </p:nvSpPr>
            <p:spPr>
              <a:xfrm>
                <a:off x="854834" y="4490829"/>
                <a:ext cx="28612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</a:rPr>
                      <m:t>time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</a:rPr>
                      <m:t>constant</m:t>
                    </m:r>
                  </m:oMath>
                </a14:m>
                <a:r>
                  <a:rPr lang="en-US" dirty="0"/>
                  <a:t> given by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90D436-0A9A-234C-AB1C-C8FF61BEB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34" y="4490829"/>
                <a:ext cx="2861296" cy="276999"/>
              </a:xfrm>
              <a:prstGeom prst="rect">
                <a:avLst/>
              </a:prstGeom>
              <a:blipFill>
                <a:blip r:embed="rId5"/>
                <a:stretch>
                  <a:fillRect l="-1762" t="-22727" r="-440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D52C1A5-E2A4-0049-BC79-7C2542157AA6}"/>
              </a:ext>
            </a:extLst>
          </p:cNvPr>
          <p:cNvSpPr txBox="1"/>
          <p:nvPr/>
        </p:nvSpPr>
        <p:spPr>
          <a:xfrm>
            <a:off x="0" y="47250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– Use the General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08AB4F-A020-0443-B149-94762D60D3D1}"/>
                  </a:ext>
                </a:extLst>
              </p:cNvPr>
              <p:cNvSpPr txBox="1"/>
              <p:nvPr/>
            </p:nvSpPr>
            <p:spPr>
              <a:xfrm>
                <a:off x="1455568" y="5003585"/>
                <a:ext cx="838948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08AB4F-A020-0443-B149-94762D60D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568" y="5003585"/>
                <a:ext cx="838948" cy="565348"/>
              </a:xfrm>
              <a:prstGeom prst="rect">
                <a:avLst/>
              </a:prstGeom>
              <a:blipFill>
                <a:blip r:embed="rId6"/>
                <a:stretch>
                  <a:fillRect l="-298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EB7932-EDE4-7147-9D22-5FFA22D80BAC}"/>
                  </a:ext>
                </a:extLst>
              </p:cNvPr>
              <p:cNvSpPr txBox="1"/>
              <p:nvPr/>
            </p:nvSpPr>
            <p:spPr>
              <a:xfrm>
                <a:off x="7495925" y="3290500"/>
                <a:ext cx="4268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EB7932-EDE4-7147-9D22-5FFA22D80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925" y="3290500"/>
                <a:ext cx="426847" cy="276999"/>
              </a:xfrm>
              <a:prstGeom prst="rect">
                <a:avLst/>
              </a:prstGeom>
              <a:blipFill>
                <a:blip r:embed="rId7"/>
                <a:stretch>
                  <a:fillRect l="-857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14:cNvPr>
              <p14:cNvContentPartPr/>
              <p14:nvPr/>
            </p14:nvContentPartPr>
            <p14:xfrm>
              <a:off x="7396316" y="3408012"/>
              <a:ext cx="360" cy="307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33316" y="3345372"/>
                <a:ext cx="1260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1BC05E-6B31-FC40-A5CE-974C6E59A000}"/>
                  </a:ext>
                </a:extLst>
              </p:cNvPr>
              <p:cNvSpPr/>
              <p:nvPr/>
            </p:nvSpPr>
            <p:spPr>
              <a:xfrm>
                <a:off x="698167" y="5691158"/>
                <a:ext cx="5143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</m:oMath>
                </a14:m>
                <a:r>
                  <a:rPr lang="en-US" dirty="0"/>
                  <a:t> is the equivalent resistance seen by the inductor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1BC05E-6B31-FC40-A5CE-974C6E59A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67" y="5691158"/>
                <a:ext cx="5143524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A4FA273-9D8C-864A-A620-B9F92A0E4B70}"/>
                  </a:ext>
                </a:extLst>
              </p:cNvPr>
              <p:cNvSpPr/>
              <p:nvPr/>
            </p:nvSpPr>
            <p:spPr>
              <a:xfrm>
                <a:off x="846418" y="1907862"/>
                <a:ext cx="3162711" cy="508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dirty="0">
                    <a:effectLst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A4FA273-9D8C-864A-A620-B9F92A0E4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18" y="1907862"/>
                <a:ext cx="3162711" cy="508152"/>
              </a:xfrm>
              <a:prstGeom prst="rect">
                <a:avLst/>
              </a:prstGeom>
              <a:blipFill>
                <a:blip r:embed="rId12"/>
                <a:stretch>
                  <a:fillRect l="-400" t="-82927" b="-9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1846760-161C-4044-AD32-B997AB53C96F}"/>
              </a:ext>
            </a:extLst>
          </p:cNvPr>
          <p:cNvSpPr/>
          <p:nvPr/>
        </p:nvSpPr>
        <p:spPr>
          <a:xfrm>
            <a:off x="754197" y="1801561"/>
            <a:ext cx="2788653" cy="74630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7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2196" y="1185694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t &lt; 0 </a:t>
            </a:r>
            <a:r>
              <a:rPr lang="en-US" dirty="0"/>
              <a:t>the inductor acts like a short circuit,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31" y="1201674"/>
            <a:ext cx="3744308" cy="2666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479" y="1485901"/>
            <a:ext cx="354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Applying KCL at the top node yields,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70" y="2213689"/>
            <a:ext cx="2557580" cy="6429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69DB06-203D-354C-9EBA-39733A228BD8}"/>
                  </a:ext>
                </a:extLst>
              </p14:cNvPr>
              <p14:cNvContentPartPr/>
              <p14:nvPr/>
            </p14:nvContentPartPr>
            <p14:xfrm>
              <a:off x="6750116" y="3689532"/>
              <a:ext cx="364680" cy="19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69DB06-203D-354C-9EBA-39733A228B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1116" y="3680876"/>
                <a:ext cx="382320" cy="212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D451E85-5536-A34E-9874-D229B66FAB85}"/>
                  </a:ext>
                </a:extLst>
              </p14:cNvPr>
              <p14:cNvContentPartPr/>
              <p14:nvPr/>
            </p14:nvContentPartPr>
            <p14:xfrm>
              <a:off x="6956036" y="3972492"/>
              <a:ext cx="540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D451E85-5536-A34E-9874-D229B66FAB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7396" y="3963852"/>
                <a:ext cx="23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4F7D6B-46CB-A548-8341-DFD48C41D94C}"/>
                  </a:ext>
                </a:extLst>
              </p:cNvPr>
              <p:cNvSpPr txBox="1"/>
              <p:nvPr/>
            </p:nvSpPr>
            <p:spPr>
              <a:xfrm>
                <a:off x="824703" y="3290500"/>
                <a:ext cx="41703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𝑠h𝑜𝑟𝑡𝑒𝑑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𝑔𝑟𝑜𝑢𝑛𝑑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4F7D6B-46CB-A548-8341-DFD48C41D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03" y="3290500"/>
                <a:ext cx="4170372" cy="276999"/>
              </a:xfrm>
              <a:prstGeom prst="rect">
                <a:avLst/>
              </a:prstGeom>
              <a:blipFill>
                <a:blip r:embed="rId9"/>
                <a:stretch>
                  <a:fillRect l="-608" t="-4348" r="-121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5345D80-7AC9-CE4E-9FAF-60F24828DF7A}"/>
              </a:ext>
            </a:extLst>
          </p:cNvPr>
          <p:cNvSpPr txBox="1"/>
          <p:nvPr/>
        </p:nvSpPr>
        <p:spPr>
          <a:xfrm>
            <a:off x="792436" y="394405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Hence,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790522-2ABF-E14F-9B55-2EFA5784DE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3" y="4487073"/>
            <a:ext cx="1564107" cy="6492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F20C57-DFF2-5B4A-98CB-D31E220C67E5}"/>
              </a:ext>
            </a:extLst>
          </p:cNvPr>
          <p:cNvSpPr txBox="1"/>
          <p:nvPr/>
        </p:nvSpPr>
        <p:spPr>
          <a:xfrm>
            <a:off x="694264" y="5286993"/>
            <a:ext cx="652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 the current in the inductance doesn’t change instantaneously,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5A25E2-7EEA-9D40-A8F1-31D16D392E2E}"/>
              </a:ext>
            </a:extLst>
          </p:cNvPr>
          <p:cNvSpPr txBox="1"/>
          <p:nvPr/>
        </p:nvSpPr>
        <p:spPr>
          <a:xfrm>
            <a:off x="138091" y="239080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– Use the General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0FCD37E-E592-9240-A334-4BA934C4CFCA}"/>
                  </a:ext>
                </a:extLst>
              </p:cNvPr>
              <p:cNvSpPr/>
              <p:nvPr/>
            </p:nvSpPr>
            <p:spPr>
              <a:xfrm>
                <a:off x="67620" y="683827"/>
                <a:ext cx="2403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(1) Need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0FCD37E-E592-9240-A334-4BA934C4C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0" y="683827"/>
                <a:ext cx="2403735" cy="369332"/>
              </a:xfrm>
              <a:prstGeom prst="rect">
                <a:avLst/>
              </a:prstGeom>
              <a:blipFill>
                <a:blip r:embed="rId12"/>
                <a:stretch>
                  <a:fillRect l="-157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50EDEF-3BD9-274D-8697-7F703306C2E0}"/>
                  </a:ext>
                </a:extLst>
              </p:cNvPr>
              <p:cNvSpPr/>
              <p:nvPr/>
            </p:nvSpPr>
            <p:spPr>
              <a:xfrm>
                <a:off x="418573" y="5940552"/>
                <a:ext cx="4279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50EDEF-3BD9-274D-8697-7F703306C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3" y="5940552"/>
                <a:ext cx="4279853" cy="461665"/>
              </a:xfrm>
              <a:prstGeom prst="rect">
                <a:avLst/>
              </a:prstGeom>
              <a:blipFill>
                <a:blip r:embed="rId1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229E233-3396-B842-951A-5B40A03F0720}"/>
                  </a:ext>
                </a:extLst>
              </p:cNvPr>
              <p:cNvSpPr/>
              <p:nvPr/>
            </p:nvSpPr>
            <p:spPr>
              <a:xfrm>
                <a:off x="4194321" y="4570744"/>
                <a:ext cx="3162711" cy="508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dirty="0">
                    <a:effectLst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229E233-3396-B842-951A-5B40A03F07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321" y="4570744"/>
                <a:ext cx="3162711" cy="508152"/>
              </a:xfrm>
              <a:prstGeom prst="rect">
                <a:avLst/>
              </a:prstGeom>
              <a:blipFill>
                <a:blip r:embed="rId14"/>
                <a:stretch>
                  <a:fillRect l="-400" t="-87500" b="-9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05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3824" y="889243"/>
            <a:ext cx="8112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For t &gt; 0, the equivalent circuit is shown below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E059B3-48E8-B944-BC95-BC91B845A50E}"/>
              </a:ext>
            </a:extLst>
          </p:cNvPr>
          <p:cNvSpPr/>
          <p:nvPr/>
        </p:nvSpPr>
        <p:spPr>
          <a:xfrm>
            <a:off x="4022999" y="4011985"/>
            <a:ext cx="877239" cy="298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DAB2A3-9D88-964A-8415-9E4078C76B44}"/>
              </a:ext>
            </a:extLst>
          </p:cNvPr>
          <p:cNvSpPr/>
          <p:nvPr/>
        </p:nvSpPr>
        <p:spPr>
          <a:xfrm>
            <a:off x="4511676" y="4409331"/>
            <a:ext cx="335955" cy="25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AADF66-94A7-BF48-B5D7-DE955A4BB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99" y="1201674"/>
            <a:ext cx="2984500" cy="2857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4B511D-C375-AF45-B54A-EC393E4498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17" y="1503149"/>
            <a:ext cx="2104350" cy="2207360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68066363-8AF1-4B40-B93C-2FADC098DA16}"/>
              </a:ext>
            </a:extLst>
          </p:cNvPr>
          <p:cNvSpPr/>
          <p:nvPr/>
        </p:nvSpPr>
        <p:spPr>
          <a:xfrm>
            <a:off x="4322900" y="2350844"/>
            <a:ext cx="981716" cy="4951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604F30-3091-9B40-9427-B77840FE8C4F}"/>
              </a:ext>
            </a:extLst>
          </p:cNvPr>
          <p:cNvSpPr txBox="1"/>
          <p:nvPr/>
        </p:nvSpPr>
        <p:spPr>
          <a:xfrm>
            <a:off x="5400054" y="3703868"/>
            <a:ext cx="401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Simplified equivalent circuit, where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62295E-32E2-C74C-8276-F5C207047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50" y="4228947"/>
            <a:ext cx="3842350" cy="10705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A03BA3-0132-5D47-BF52-89C378CC4E4D}"/>
              </a:ext>
            </a:extLst>
          </p:cNvPr>
          <p:cNvSpPr txBox="1"/>
          <p:nvPr/>
        </p:nvSpPr>
        <p:spPr>
          <a:xfrm>
            <a:off x="284796" y="4558225"/>
            <a:ext cx="373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So, by inspection the time constant is: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BDC0FE-9677-2B41-B22D-AB9B652AFF4A}"/>
                  </a:ext>
                </a:extLst>
              </p:cNvPr>
              <p:cNvSpPr txBox="1"/>
              <p:nvPr/>
            </p:nvSpPr>
            <p:spPr>
              <a:xfrm>
                <a:off x="531243" y="5402249"/>
                <a:ext cx="2319033" cy="603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BDC0FE-9677-2B41-B22D-AB9B652AF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43" y="5402249"/>
                <a:ext cx="2319033" cy="603242"/>
              </a:xfrm>
              <a:prstGeom prst="rect">
                <a:avLst/>
              </a:prstGeom>
              <a:blipFill>
                <a:blip r:embed="rId6"/>
                <a:stretch>
                  <a:fillRect l="-546" r="-546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FB41B5-BAE8-2A4E-9323-4931A0671DB8}"/>
                  </a:ext>
                </a:extLst>
              </p:cNvPr>
              <p:cNvSpPr/>
              <p:nvPr/>
            </p:nvSpPr>
            <p:spPr>
              <a:xfrm>
                <a:off x="183824" y="100319"/>
                <a:ext cx="1830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(2) Need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FB41B5-BAE8-2A4E-9323-4931A0671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4" y="100319"/>
                <a:ext cx="1830437" cy="369332"/>
              </a:xfrm>
              <a:prstGeom prst="rect">
                <a:avLst/>
              </a:prstGeom>
              <a:blipFill>
                <a:blip r:embed="rId7"/>
                <a:stretch>
                  <a:fillRect l="-205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E2F146F-69B9-DA43-B9FA-87ECD2EDBF7B}"/>
                  </a:ext>
                </a:extLst>
              </p:cNvPr>
              <p:cNvSpPr/>
              <p:nvPr/>
            </p:nvSpPr>
            <p:spPr>
              <a:xfrm>
                <a:off x="4306316" y="5867913"/>
                <a:ext cx="4743091" cy="877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0.12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E2F146F-69B9-DA43-B9FA-87ECD2EDB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16" y="5867913"/>
                <a:ext cx="4743091" cy="877484"/>
              </a:xfrm>
              <a:prstGeom prst="rect">
                <a:avLst/>
              </a:prstGeom>
              <a:blipFill>
                <a:blip r:embed="rId8"/>
                <a:stretch>
                  <a:fillRect l="-267" t="-4857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178A3F5-A6F6-2A49-85B8-4A89CE48905B}"/>
              </a:ext>
            </a:extLst>
          </p:cNvPr>
          <p:cNvSpPr/>
          <p:nvPr/>
        </p:nvSpPr>
        <p:spPr>
          <a:xfrm>
            <a:off x="4240054" y="5334538"/>
            <a:ext cx="315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Therefore, the general solution:</a:t>
            </a:r>
          </a:p>
        </p:txBody>
      </p:sp>
    </p:spTree>
    <p:extLst>
      <p:ext uri="{BB962C8B-B14F-4D97-AF65-F5344CB8AC3E}">
        <p14:creationId xmlns:p14="http://schemas.microsoft.com/office/powerpoint/2010/main" val="95142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Initially the switch has been in position ‘a’ for a long time. At t = 0, the switch is moved to position ‘b’. Determine for t &gt; 0 the currents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(t) and i</a:t>
            </a:r>
            <a:r>
              <a:rPr lang="en-US" baseline="-25000" dirty="0">
                <a:solidFill>
                  <a:srgbClr val="0000FF"/>
                </a:solidFill>
              </a:rPr>
              <a:t>R3</a:t>
            </a:r>
            <a:r>
              <a:rPr lang="en-US" dirty="0">
                <a:solidFill>
                  <a:srgbClr val="0000FF"/>
                </a:solidFill>
              </a:rPr>
              <a:t>(t) and voltage v</a:t>
            </a:r>
            <a:r>
              <a:rPr lang="en-US" baseline="-25000" dirty="0">
                <a:solidFill>
                  <a:srgbClr val="0000FF"/>
                </a:solidFill>
              </a:rPr>
              <a:t>R3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412877"/>
              </p:ext>
            </p:extLst>
          </p:nvPr>
        </p:nvGraphicFramePr>
        <p:xfrm>
          <a:off x="5296096" y="3363654"/>
          <a:ext cx="3247830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L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340318"/>
            <a:ext cx="4574176" cy="2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55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" y="1215872"/>
            <a:ext cx="3271887" cy="266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7395" y="756904"/>
                <a:ext cx="8112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t &lt; 0, we use the circuit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95" y="756904"/>
                <a:ext cx="8112460" cy="369332"/>
              </a:xfrm>
              <a:prstGeom prst="rect">
                <a:avLst/>
              </a:prstGeom>
              <a:blipFill>
                <a:blip r:embed="rId4"/>
                <a:stretch>
                  <a:fillRect l="-469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684D86C-FAD2-AF4B-9E25-C2FAA749E6ED}"/>
              </a:ext>
            </a:extLst>
          </p:cNvPr>
          <p:cNvSpPr txBox="1"/>
          <p:nvPr/>
        </p:nvSpPr>
        <p:spPr>
          <a:xfrm>
            <a:off x="357395" y="18102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 – Use the General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54485D-F40B-9A46-9B99-72F2251F6C81}"/>
                  </a:ext>
                </a:extLst>
              </p:cNvPr>
              <p:cNvSpPr/>
              <p:nvPr/>
            </p:nvSpPr>
            <p:spPr>
              <a:xfrm>
                <a:off x="4207744" y="1609786"/>
                <a:ext cx="42348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Use any analysis method to solve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t&lt;0.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54485D-F40B-9A46-9B99-72F2251F6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744" y="1609786"/>
                <a:ext cx="4234877" cy="646331"/>
              </a:xfrm>
              <a:prstGeom prst="rect">
                <a:avLst/>
              </a:prstGeom>
              <a:blipFill>
                <a:blip r:embed="rId5"/>
                <a:stretch>
                  <a:fillRect l="-896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90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2472362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lecture today will focus on:</a:t>
            </a:r>
          </a:p>
          <a:p>
            <a:pPr marL="0" lvl="0" indent="0" algn="l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Introduction to switching RL circuits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 Natural response of RL Circuits without DC sources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Examples</a:t>
            </a:r>
          </a:p>
          <a:p>
            <a:pPr marL="342900" lvl="0" indent="-342900" algn="l">
              <a:buFont typeface="Wingdings" charset="2"/>
              <a:buChar char="Ø"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3713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" y="1215872"/>
            <a:ext cx="3271887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395" y="846540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&lt; 0  the inductor acts like a short circuit,</a:t>
            </a:r>
          </a:p>
        </p:txBody>
      </p: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86" y="1421389"/>
            <a:ext cx="3854053" cy="237172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094952" y="2385065"/>
            <a:ext cx="637347" cy="328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15881" y="3828163"/>
            <a:ext cx="319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Applying source transformation,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4D86C-FAD2-AF4B-9E25-C2FAA749E6ED}"/>
              </a:ext>
            </a:extLst>
          </p:cNvPr>
          <p:cNvSpPr txBox="1"/>
          <p:nvPr/>
        </p:nvSpPr>
        <p:spPr>
          <a:xfrm>
            <a:off x="357395" y="18102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 – Use the General Formula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1F0A77-8942-C341-A6FE-E305B1970E04}"/>
                  </a:ext>
                </a:extLst>
              </p14:cNvPr>
              <p14:cNvContentPartPr/>
              <p14:nvPr/>
            </p14:nvContentPartPr>
            <p14:xfrm>
              <a:off x="7765316" y="3371292"/>
              <a:ext cx="9828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1F0A77-8942-C341-A6FE-E305B1970E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2316" y="3308652"/>
                <a:ext cx="2239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DC0C6AF-39BB-454A-A60C-43C534323742}"/>
                  </a:ext>
                </a:extLst>
              </p14:cNvPr>
              <p14:cNvContentPartPr/>
              <p14:nvPr/>
            </p14:nvContentPartPr>
            <p14:xfrm>
              <a:off x="7821476" y="2587572"/>
              <a:ext cx="360" cy="7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DC0C6AF-39BB-454A-A60C-43C5343237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58836" y="2524572"/>
                <a:ext cx="126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1BE307-A538-644E-9F4C-6A07545974E1}"/>
                  </a:ext>
                </a:extLst>
              </p14:cNvPr>
              <p14:cNvContentPartPr/>
              <p14:nvPr/>
            </p14:nvContentPartPr>
            <p14:xfrm>
              <a:off x="7861436" y="1866492"/>
              <a:ext cx="27720" cy="12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1BE307-A538-644E-9F4C-6A07545974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98796" y="1803852"/>
                <a:ext cx="153360" cy="24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3371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6152" y="840988"/>
            <a:ext cx="448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to the single-node circuit yields,</a:t>
            </a: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86" y="1421389"/>
            <a:ext cx="3854053" cy="2371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479" y="2254157"/>
            <a:ext cx="296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can be seen that,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478" y="3501258"/>
            <a:ext cx="296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</a:t>
            </a:r>
            <a:r>
              <a:rPr lang="en-US" dirty="0" err="1"/>
              <a:t>i</a:t>
            </a:r>
            <a:r>
              <a:rPr lang="en-US" baseline="-25000" dirty="0" err="1"/>
              <a:t>L</a:t>
            </a:r>
            <a:r>
              <a:rPr lang="en-US" dirty="0"/>
              <a:t>(0) yields,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" y="1320399"/>
            <a:ext cx="2190695" cy="616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" y="2625261"/>
            <a:ext cx="1450046" cy="591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479" y="5017612"/>
            <a:ext cx="733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current in the inductance doesn’t change instantaneously,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986" y="166484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 Assign </a:t>
            </a:r>
            <a:r>
              <a:rPr lang="en-US" i="1" u="sng" dirty="0">
                <a:solidFill>
                  <a:srgbClr val="FF0000"/>
                </a:solidFill>
              </a:rPr>
              <a:t>v</a:t>
            </a:r>
            <a:r>
              <a:rPr lang="en-US" i="1" dirty="0">
                <a:solidFill>
                  <a:srgbClr val="FF0000"/>
                </a:solidFill>
              </a:rPr>
              <a:t> across all parallel branches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01D647-DA9C-A24C-9941-9569D25A35DD}"/>
                  </a:ext>
                </a:extLst>
              </p:cNvPr>
              <p:cNvSpPr/>
              <p:nvPr/>
            </p:nvSpPr>
            <p:spPr>
              <a:xfrm>
                <a:off x="1097238" y="5638014"/>
                <a:ext cx="2778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01D647-DA9C-A24C-9941-9569D25A3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38" y="5638014"/>
                <a:ext cx="2778132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AAF51-5355-214F-B1DA-81F0111D6B4E}"/>
                  </a:ext>
                </a:extLst>
              </p:cNvPr>
              <p:cNvSpPr/>
              <p:nvPr/>
            </p:nvSpPr>
            <p:spPr>
              <a:xfrm>
                <a:off x="1036258" y="4105143"/>
                <a:ext cx="3320909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6+24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AAF51-5355-214F-B1DA-81F0111D6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58" y="4105143"/>
                <a:ext cx="3320909" cy="617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895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31976" y="1107070"/>
            <a:ext cx="212891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finding the Thevenin total resistance seen by the inductor,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3250" y="2238724"/>
            <a:ext cx="172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Th</a:t>
            </a:r>
            <a:r>
              <a:rPr lang="en-US" dirty="0"/>
              <a:t> is given by,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6" y="868783"/>
            <a:ext cx="2538313" cy="256021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31" y="974042"/>
            <a:ext cx="2900496" cy="2529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05" y="2796713"/>
            <a:ext cx="3499195" cy="995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246473-0E03-BA46-B11F-5FAF91722694}"/>
                  </a:ext>
                </a:extLst>
              </p:cNvPr>
              <p:cNvSpPr txBox="1"/>
              <p:nvPr/>
            </p:nvSpPr>
            <p:spPr>
              <a:xfrm>
                <a:off x="346121" y="160288"/>
                <a:ext cx="8112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t &gt; 0, we use the circuit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246473-0E03-BA46-B11F-5FAF91722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21" y="160288"/>
                <a:ext cx="8112460" cy="369332"/>
              </a:xfrm>
              <a:prstGeom prst="rect">
                <a:avLst/>
              </a:prstGeom>
              <a:blipFill>
                <a:blip r:embed="rId6"/>
                <a:stretch>
                  <a:fillRect l="-46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own Arrow 16">
            <a:extLst>
              <a:ext uri="{FF2B5EF4-FFF2-40B4-BE49-F238E27FC236}">
                <a16:creationId xmlns:a16="http://schemas.microsoft.com/office/drawing/2014/main" id="{A3EE3381-E346-1945-BD16-90234FC28778}"/>
              </a:ext>
            </a:extLst>
          </p:cNvPr>
          <p:cNvSpPr/>
          <p:nvPr/>
        </p:nvSpPr>
        <p:spPr>
          <a:xfrm rot="21389184">
            <a:off x="4393406" y="3520583"/>
            <a:ext cx="357187" cy="4973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E90239-60BA-C14B-9046-7D0BFCD9E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269" y="4269719"/>
            <a:ext cx="1844677" cy="2521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BAF91B3-63F6-C14F-97D1-CFAF1A602F3B}"/>
                  </a:ext>
                </a:extLst>
              </p:cNvPr>
              <p:cNvSpPr/>
              <p:nvPr/>
            </p:nvSpPr>
            <p:spPr>
              <a:xfrm>
                <a:off x="5024632" y="4965959"/>
                <a:ext cx="3993244" cy="896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10.2 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=48.9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BAF91B3-63F6-C14F-97D1-CFAF1A602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632" y="4965959"/>
                <a:ext cx="3993244" cy="896720"/>
              </a:xfrm>
              <a:prstGeom prst="rect">
                <a:avLst/>
              </a:prstGeom>
              <a:blipFill>
                <a:blip r:embed="rId8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2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6659" y="629727"/>
            <a:ext cx="350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solution for </a:t>
            </a:r>
            <a:r>
              <a:rPr lang="en-US" dirty="0" err="1"/>
              <a:t>i</a:t>
            </a:r>
            <a:r>
              <a:rPr lang="en-US" baseline="-25000" dirty="0" err="1"/>
              <a:t>L</a:t>
            </a:r>
            <a:r>
              <a:rPr lang="en-US" dirty="0"/>
              <a:t>(t) is given by,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46" y="814393"/>
            <a:ext cx="2538313" cy="2560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" y="1443792"/>
            <a:ext cx="4111183" cy="79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16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8479" y="3016370"/>
            <a:ext cx="350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voltage across R</a:t>
            </a:r>
            <a:r>
              <a:rPr lang="en-US" baseline="-25000" dirty="0"/>
              <a:t>3</a:t>
            </a:r>
            <a:r>
              <a:rPr lang="en-US" dirty="0"/>
              <a:t> is given by,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46" y="814393"/>
            <a:ext cx="2538313" cy="2560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479" y="814393"/>
            <a:ext cx="350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in R</a:t>
            </a:r>
            <a:r>
              <a:rPr lang="en-US" baseline="-25000" dirty="0"/>
              <a:t>3</a:t>
            </a:r>
            <a:r>
              <a:rPr lang="en-US" dirty="0"/>
              <a:t> is given by,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0" y="1249158"/>
            <a:ext cx="3751798" cy="1469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9" y="3471863"/>
            <a:ext cx="3751799" cy="18561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44798" y="1494335"/>
            <a:ext cx="300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4F642B-29D4-CC44-9260-205C2D417FAA}"/>
                  </a:ext>
                </a:extLst>
              </p:cNvPr>
              <p:cNvSpPr/>
              <p:nvPr/>
            </p:nvSpPr>
            <p:spPr>
              <a:xfrm>
                <a:off x="8557328" y="1863666"/>
                <a:ext cx="15004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4F642B-29D4-CC44-9260-205C2D417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328" y="1863666"/>
                <a:ext cx="150041" cy="400110"/>
              </a:xfrm>
              <a:prstGeom prst="rect">
                <a:avLst/>
              </a:prstGeom>
              <a:blipFill>
                <a:blip r:embed="rId6"/>
                <a:stretch>
                  <a:fillRect r="-20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304508-7303-D543-A437-AEA11606E908}"/>
                  </a:ext>
                </a:extLst>
              </p14:cNvPr>
              <p14:cNvContentPartPr/>
              <p14:nvPr/>
            </p14:nvContentPartPr>
            <p14:xfrm>
              <a:off x="8146841" y="1248372"/>
              <a:ext cx="141840" cy="52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304508-7303-D543-A437-AEA11606E9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38201" y="1239372"/>
                <a:ext cx="15948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551897B-9707-AD43-9933-0A708DD728E9}"/>
              </a:ext>
            </a:extLst>
          </p:cNvPr>
          <p:cNvGrpSpPr/>
          <p:nvPr/>
        </p:nvGrpSpPr>
        <p:grpSpPr>
          <a:xfrm>
            <a:off x="8377241" y="1044972"/>
            <a:ext cx="250920" cy="404280"/>
            <a:chOff x="8377241" y="1044972"/>
            <a:chExt cx="25092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9D17A2-4FF9-7641-8A09-90BA1E12FADF}"/>
                    </a:ext>
                  </a:extLst>
                </p14:cNvPr>
                <p14:cNvContentPartPr/>
                <p14:nvPr/>
              </p14:nvContentPartPr>
              <p14:xfrm>
                <a:off x="8378681" y="1044972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9D17A2-4FF9-7641-8A09-90BA1E12FA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70041" y="10363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4E01F7-6813-D245-A97E-93C2FD3EB7FD}"/>
                    </a:ext>
                  </a:extLst>
                </p14:cNvPr>
                <p14:cNvContentPartPr/>
                <p14:nvPr/>
              </p14:nvContentPartPr>
              <p14:xfrm>
                <a:off x="8377241" y="1116612"/>
                <a:ext cx="56880" cy="189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4E01F7-6813-D245-A97E-93C2FD3EB7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68601" y="1107612"/>
                  <a:ext cx="74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1B3530-1054-A447-B61D-0450965C28A1}"/>
                    </a:ext>
                  </a:extLst>
                </p14:cNvPr>
                <p14:cNvContentPartPr/>
                <p14:nvPr/>
              </p14:nvContentPartPr>
              <p14:xfrm>
                <a:off x="8500361" y="1298052"/>
                <a:ext cx="6120" cy="109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1B3530-1054-A447-B61D-0450965C28A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91721" y="1289412"/>
                  <a:ext cx="23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A1AAA1C-97F3-1849-BF53-DA60906BC84D}"/>
                    </a:ext>
                  </a:extLst>
                </p14:cNvPr>
                <p14:cNvContentPartPr/>
                <p14:nvPr/>
              </p14:nvContentPartPr>
              <p14:xfrm>
                <a:off x="8526281" y="1303812"/>
                <a:ext cx="101880" cy="145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A1AAA1C-97F3-1849-BF53-DA60906BC84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17281" y="1295172"/>
                  <a:ext cx="11952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95656E8-0328-C040-B78A-98CE32DE3A1D}"/>
                  </a:ext>
                </a:extLst>
              </p14:cNvPr>
              <p14:cNvContentPartPr/>
              <p14:nvPr/>
            </p14:nvContentPartPr>
            <p14:xfrm>
              <a:off x="8685761" y="1407492"/>
              <a:ext cx="72000" cy="97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95656E8-0328-C040-B78A-98CE32DE3A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77121" y="1398852"/>
                <a:ext cx="896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7B9AAA5-5F2B-784C-A493-B0E288BCB917}"/>
                  </a:ext>
                </a:extLst>
              </p14:cNvPr>
              <p14:cNvContentPartPr/>
              <p14:nvPr/>
            </p14:nvContentPartPr>
            <p14:xfrm>
              <a:off x="8389121" y="1044612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7B9AAA5-5F2B-784C-A493-B0E288BCB9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80481" y="103561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037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If the circuit consists only of direct current and voltage sources (dc), </a:t>
            </a:r>
            <a:r>
              <a:rPr lang="en-US" sz="1800" u="sng" dirty="0"/>
              <a:t>and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the switch has been closed or opened for long time, </a:t>
            </a:r>
            <a:r>
              <a:rPr lang="en-US" sz="1800" dirty="0"/>
              <a:t>then the capacitor behaves as an open circuit, and the inductor behaves as a short circuit.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930725" y="520065"/>
            <a:ext cx="51349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RLC circuits with DC sources and </a:t>
            </a:r>
            <a:r>
              <a:rPr lang="en-US" sz="1800" u="sng" dirty="0">
                <a:solidFill>
                  <a:srgbClr val="FF0000"/>
                </a:solidFill>
              </a:rPr>
              <a:t>NO Switching</a:t>
            </a:r>
          </a:p>
          <a:p>
            <a:pPr algn="ctr"/>
            <a:r>
              <a:rPr lang="en-US" sz="1800" u="sng" dirty="0">
                <a:solidFill>
                  <a:srgbClr val="FF0000"/>
                </a:solidFill>
              </a:rPr>
              <a:t>(Steady-state)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12" y="3076504"/>
            <a:ext cx="4905340" cy="188125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48151" y="3357561"/>
            <a:ext cx="528637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248150" y="4357419"/>
            <a:ext cx="528637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65950-EF61-3142-A018-189ED6133497}"/>
              </a:ext>
            </a:extLst>
          </p:cNvPr>
          <p:cNvSpPr txBox="1"/>
          <p:nvPr/>
        </p:nvSpPr>
        <p:spPr>
          <a:xfrm>
            <a:off x="1562534" y="5395622"/>
            <a:ext cx="680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 DC conditions </a:t>
            </a:r>
            <a:r>
              <a:rPr lang="en-US" dirty="0"/>
              <a:t>– the circuit has been undisturbed for a long time</a:t>
            </a:r>
          </a:p>
        </p:txBody>
      </p:sp>
    </p:spTree>
    <p:extLst>
      <p:ext uri="{BB962C8B-B14F-4D97-AF65-F5344CB8AC3E}">
        <p14:creationId xmlns:p14="http://schemas.microsoft.com/office/powerpoint/2010/main" val="90020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900" y="1078731"/>
            <a:ext cx="774858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natural response for an RL circuits are obtained when the external independent source is set to zero or removed as shown below.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For the natural responses to exist it is required that the inductor have energy stored in it at the moment of switching and the </a:t>
            </a:r>
            <a:r>
              <a:rPr lang="en-US" sz="1800" u="sng" dirty="0">
                <a:solidFill>
                  <a:srgbClr val="FF0000"/>
                </a:solidFill>
              </a:rPr>
              <a:t>equivalent RL circuits</a:t>
            </a:r>
            <a:r>
              <a:rPr lang="en-US" sz="1800" dirty="0"/>
              <a:t> are obtained.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After certain action (switching):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06732" y="520065"/>
            <a:ext cx="3182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i="1" u="sng" dirty="0">
                <a:solidFill>
                  <a:srgbClr val="FF0000"/>
                </a:solidFill>
              </a:rPr>
              <a:t>Natural Response </a:t>
            </a:r>
            <a:r>
              <a:rPr lang="en-US" sz="1800" dirty="0">
                <a:solidFill>
                  <a:srgbClr val="FF0000"/>
                </a:solidFill>
              </a:rPr>
              <a:t>RL circuits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7612" y="5613589"/>
            <a:ext cx="195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External 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91D5D-F450-2643-9FFB-5EEE71669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612" y="3864597"/>
            <a:ext cx="1372502" cy="2363753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E7014988-C852-C643-8288-4A40E9DC916C}"/>
              </a:ext>
            </a:extLst>
          </p:cNvPr>
          <p:cNvSpPr/>
          <p:nvPr/>
        </p:nvSpPr>
        <p:spPr>
          <a:xfrm>
            <a:off x="4089795" y="4767943"/>
            <a:ext cx="852319" cy="4245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0C6C6A-DC1E-984C-9985-4D7C9546A7EF}"/>
              </a:ext>
            </a:extLst>
          </p:cNvPr>
          <p:cNvGrpSpPr/>
          <p:nvPr/>
        </p:nvGrpSpPr>
        <p:grpSpPr>
          <a:xfrm>
            <a:off x="0" y="3526435"/>
            <a:ext cx="4148104" cy="2568538"/>
            <a:chOff x="167042" y="1848919"/>
            <a:chExt cx="5590712" cy="304157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5FAE86-C3CB-4B49-8C22-CA9777F7D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042" y="1848919"/>
              <a:ext cx="5590712" cy="3041579"/>
            </a:xfrm>
            <a:prstGeom prst="rect">
              <a:avLst/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AAB3265-EAE4-6B45-8817-CF6FB4DAD6C1}"/>
                </a:ext>
              </a:extLst>
            </p:cNvPr>
            <p:cNvSpPr/>
            <p:nvPr/>
          </p:nvSpPr>
          <p:spPr>
            <a:xfrm>
              <a:off x="3400747" y="2342507"/>
              <a:ext cx="2229492" cy="25479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R’s and L’s Only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A762FF4-C559-EE40-902D-12CBBF3283EB}"/>
              </a:ext>
            </a:extLst>
          </p:cNvPr>
          <p:cNvSpPr txBox="1"/>
          <p:nvPr/>
        </p:nvSpPr>
        <p:spPr>
          <a:xfrm>
            <a:off x="6617612" y="3110056"/>
            <a:ext cx="2335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circuit will responds </a:t>
            </a:r>
            <a:r>
              <a:rPr lang="en-US" dirty="0">
                <a:solidFill>
                  <a:srgbClr val="FF0000"/>
                </a:solidFill>
              </a:rPr>
              <a:t>naturally</a:t>
            </a:r>
            <a:r>
              <a:rPr lang="en-US" dirty="0"/>
              <a:t> due to its L &amp;R equivalent values.</a:t>
            </a:r>
          </a:p>
          <a:p>
            <a:endParaRPr lang="en-US" dirty="0"/>
          </a:p>
          <a:p>
            <a:r>
              <a:rPr lang="en-US" dirty="0"/>
              <a:t>We call it </a:t>
            </a:r>
            <a:r>
              <a:rPr lang="en-US" u="sng" dirty="0">
                <a:solidFill>
                  <a:srgbClr val="FF0000"/>
                </a:solidFill>
              </a:rPr>
              <a:t>natural response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u="sng" dirty="0">
                <a:solidFill>
                  <a:srgbClr val="FF0000"/>
                </a:solidFill>
              </a:rPr>
              <a:t>transient response.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43F42D-399F-504B-9348-3ED950C135F1}"/>
              </a:ext>
            </a:extLst>
          </p:cNvPr>
          <p:cNvSpPr txBox="1"/>
          <p:nvPr/>
        </p:nvSpPr>
        <p:spPr>
          <a:xfrm>
            <a:off x="164122" y="6361550"/>
            <a:ext cx="592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Our goal to find the voltages, currents and power after t &gt; 0</a:t>
            </a:r>
            <a:r>
              <a:rPr lang="en-US" dirty="0"/>
              <a:t>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35E9CC-3729-F748-A741-34F541BAA3CD}"/>
              </a:ext>
            </a:extLst>
          </p:cNvPr>
          <p:cNvCxnSpPr>
            <a:cxnSpLocks/>
          </p:cNvCxnSpPr>
          <p:nvPr/>
        </p:nvCxnSpPr>
        <p:spPr>
          <a:xfrm flipH="1">
            <a:off x="6172200" y="3711101"/>
            <a:ext cx="397560" cy="708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CD4B9DF-0FA5-BB42-8FF1-3EB1C7EF6D1B}"/>
              </a:ext>
            </a:extLst>
          </p:cNvPr>
          <p:cNvSpPr/>
          <p:nvPr/>
        </p:nvSpPr>
        <p:spPr>
          <a:xfrm>
            <a:off x="6521906" y="2989666"/>
            <a:ext cx="2509077" cy="323868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0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2657097" y="1281227"/>
            <a:ext cx="4990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IMPORTANT DEFINITIONS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56850" y="520065"/>
            <a:ext cx="3482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LR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ACD410-7776-2645-A008-233B3EE2878A}"/>
                  </a:ext>
                </a:extLst>
              </p:cNvPr>
              <p:cNvSpPr/>
              <p:nvPr/>
            </p:nvSpPr>
            <p:spPr>
              <a:xfrm>
                <a:off x="436279" y="2088699"/>
                <a:ext cx="1387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𝑑𝑒𝑓𝑖𝑛𝑒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ACD410-7776-2645-A008-233B3EE28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79" y="2088699"/>
                <a:ext cx="1387431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834B82-EE56-DF4B-B30E-4BF814E66BBA}"/>
                  </a:ext>
                </a:extLst>
              </p:cNvPr>
              <p:cNvSpPr txBox="1"/>
              <p:nvPr/>
            </p:nvSpPr>
            <p:spPr>
              <a:xfrm>
                <a:off x="2192831" y="3139355"/>
                <a:ext cx="4563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𝑖𝑛𝑑𝑢𝑐𝑡𝑜𝑟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𝑐𝑢𝑟𝑟𝑒𝑛𝑡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𝑗𝑢𝑠𝑡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834B82-EE56-DF4B-B30E-4BF814E66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831" y="3139355"/>
                <a:ext cx="4563942" cy="276999"/>
              </a:xfrm>
              <a:prstGeom prst="rect">
                <a:avLst/>
              </a:prstGeom>
              <a:blipFill>
                <a:blip r:embed="rId4"/>
                <a:stretch>
                  <a:fillRect l="-556" t="-4348" r="-55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BB70A2C-09BB-794C-A701-00C637190CD9}"/>
              </a:ext>
            </a:extLst>
          </p:cNvPr>
          <p:cNvSpPr txBox="1"/>
          <p:nvPr/>
        </p:nvSpPr>
        <p:spPr>
          <a:xfrm>
            <a:off x="1628081" y="2631616"/>
            <a:ext cx="2447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For t &lt; 0, we let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B5813-F415-6945-BFE4-5ACF0E64DBED}"/>
              </a:ext>
            </a:extLst>
          </p:cNvPr>
          <p:cNvSpPr/>
          <p:nvPr/>
        </p:nvSpPr>
        <p:spPr>
          <a:xfrm>
            <a:off x="1504791" y="393311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t &gt; 0, we let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D56972-E93E-D445-A2D5-2ECD314B3669}"/>
                  </a:ext>
                </a:extLst>
              </p:cNvPr>
              <p:cNvSpPr txBox="1"/>
              <p:nvPr/>
            </p:nvSpPr>
            <p:spPr>
              <a:xfrm>
                <a:off x="2304134" y="4766650"/>
                <a:ext cx="44212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𝑖𝑛𝑑𝑢𝑐𝑡𝑜𝑟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𝑐𝑢𝑟𝑟𝑒𝑛𝑡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𝑗𝑢𝑠𝑡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D56972-E93E-D445-A2D5-2ECD314B3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34" y="4766650"/>
                <a:ext cx="4421275" cy="276999"/>
              </a:xfrm>
              <a:prstGeom prst="rect">
                <a:avLst/>
              </a:prstGeom>
              <a:blipFill>
                <a:blip r:embed="rId5"/>
                <a:stretch>
                  <a:fillRect l="-286" t="-4348" r="-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7F4452E-AB73-1A47-B296-EE3C4BB6473C}"/>
              </a:ext>
            </a:extLst>
          </p:cNvPr>
          <p:cNvSpPr txBox="1"/>
          <p:nvPr/>
        </p:nvSpPr>
        <p:spPr>
          <a:xfrm>
            <a:off x="450989" y="5411542"/>
            <a:ext cx="6283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Therefore, for the inductor has these conditions met all the time: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44164D-338B-5D44-856B-996723BA1C23}"/>
                  </a:ext>
                </a:extLst>
              </p:cNvPr>
              <p:cNvSpPr/>
              <p:nvPr/>
            </p:nvSpPr>
            <p:spPr>
              <a:xfrm>
                <a:off x="3134254" y="6152741"/>
                <a:ext cx="2408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44164D-338B-5D44-856B-996723BA1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54" y="6152741"/>
                <a:ext cx="2408480" cy="369332"/>
              </a:xfrm>
              <a:prstGeom prst="rect">
                <a:avLst/>
              </a:prstGeom>
              <a:blipFill>
                <a:blip r:embed="rId6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4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Any given resistive-capacitive circuit without external independent DC sources that can be reduced to a series equivalent L/R circuit.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general solution for </a:t>
            </a:r>
            <a:r>
              <a:rPr lang="en-US" sz="1800" dirty="0" err="1"/>
              <a:t>i</a:t>
            </a:r>
            <a:r>
              <a:rPr lang="en-US" sz="1800" baseline="-25000" dirty="0" err="1"/>
              <a:t>L</a:t>
            </a:r>
            <a:r>
              <a:rPr lang="en-US" sz="1800" dirty="0"/>
              <a:t>(t) is given,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309132" y="520065"/>
            <a:ext cx="4378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0000FF"/>
                </a:solidFill>
              </a:rPr>
              <a:t>General</a:t>
            </a:r>
            <a:r>
              <a:rPr lang="en-US" sz="1800" dirty="0">
                <a:solidFill>
                  <a:srgbClr val="FF0000"/>
                </a:solidFill>
              </a:rPr>
              <a:t> Natural Response of LR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/>
              <p:nvPr/>
            </p:nvSpPr>
            <p:spPr>
              <a:xfrm>
                <a:off x="1665514" y="3967820"/>
                <a:ext cx="5704115" cy="1067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circuit </a:t>
                </a:r>
                <a:r>
                  <a:rPr lang="en-US" dirty="0">
                    <a:solidFill>
                      <a:srgbClr val="FF0000"/>
                    </a:solidFill>
                  </a:rPr>
                  <a:t>time constant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is the </a:t>
                </a:r>
                <a:r>
                  <a:rPr lang="en-US" dirty="0">
                    <a:solidFill>
                      <a:srgbClr val="FF0000"/>
                    </a:solidFill>
                  </a:rPr>
                  <a:t>initial inductor value</a:t>
                </a:r>
                <a:r>
                  <a:rPr lang="en-US" dirty="0">
                    <a:solidFill>
                      <a:srgbClr val="0070C0"/>
                    </a:solidFill>
                  </a:rPr>
                  <a:t> across in L.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3967820"/>
                <a:ext cx="5704115" cy="1067472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DD68F5-5DC8-FB47-A4E0-6BFB99E000CA}"/>
                  </a:ext>
                </a:extLst>
              </p:cNvPr>
              <p:cNvSpPr/>
              <p:nvPr/>
            </p:nvSpPr>
            <p:spPr>
              <a:xfrm>
                <a:off x="1060946" y="2906487"/>
                <a:ext cx="3162711" cy="508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(0)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dirty="0">
                    <a:effectLst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DD68F5-5DC8-FB47-A4E0-6BFB99E00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46" y="2906487"/>
                <a:ext cx="3162711" cy="508152"/>
              </a:xfrm>
              <a:prstGeom prst="rect">
                <a:avLst/>
              </a:prstGeom>
              <a:blipFill>
                <a:blip r:embed="rId4"/>
                <a:stretch>
                  <a:fillRect l="-803" t="-82927" b="-9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80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Any given resistive-capacitive circuit without external independent DC sources that can be reduced to a series equivalent L/R circuit.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general solution for </a:t>
            </a:r>
            <a:r>
              <a:rPr lang="en-US" sz="1800" dirty="0" err="1"/>
              <a:t>i</a:t>
            </a:r>
            <a:r>
              <a:rPr lang="en-US" sz="1800" baseline="-25000" dirty="0" err="1"/>
              <a:t>L</a:t>
            </a:r>
            <a:r>
              <a:rPr lang="en-US" sz="1800" dirty="0"/>
              <a:t>(t) is given,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309132" y="520065"/>
            <a:ext cx="4378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0000FF"/>
                </a:solidFill>
              </a:rPr>
              <a:t>General</a:t>
            </a:r>
            <a:r>
              <a:rPr lang="en-US" sz="1800" dirty="0">
                <a:solidFill>
                  <a:srgbClr val="FF0000"/>
                </a:solidFill>
              </a:rPr>
              <a:t> Natural Response of LR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/>
              <p:nvPr/>
            </p:nvSpPr>
            <p:spPr>
              <a:xfrm>
                <a:off x="3650034" y="3772611"/>
                <a:ext cx="5704115" cy="186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circuit </a:t>
                </a:r>
                <a:r>
                  <a:rPr lang="en-US" dirty="0">
                    <a:solidFill>
                      <a:srgbClr val="FF0000"/>
                    </a:solidFill>
                  </a:rPr>
                  <a:t>time constant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R: The total resistance seen by the inductor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initial inductor value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across in L.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034" y="3772611"/>
                <a:ext cx="5704115" cy="1869166"/>
              </a:xfrm>
              <a:prstGeom prst="rect">
                <a:avLst/>
              </a:prstGeom>
              <a:blipFill>
                <a:blip r:embed="rId3"/>
                <a:stretch>
                  <a:fillRect l="-665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DD68F5-5DC8-FB47-A4E0-6BFB99E000CA}"/>
                  </a:ext>
                </a:extLst>
              </p:cNvPr>
              <p:cNvSpPr/>
              <p:nvPr/>
            </p:nvSpPr>
            <p:spPr>
              <a:xfrm>
                <a:off x="3650034" y="2863554"/>
                <a:ext cx="3162711" cy="508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(0)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dirty="0">
                    <a:effectLst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DD68F5-5DC8-FB47-A4E0-6BFB99E00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034" y="2863554"/>
                <a:ext cx="3162711" cy="508152"/>
              </a:xfrm>
              <a:prstGeom prst="rect">
                <a:avLst/>
              </a:prstGeom>
              <a:blipFill>
                <a:blip r:embed="rId4"/>
                <a:stretch>
                  <a:fillRect t="-80488" b="-9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AAF7B88-97A1-6C42-8679-CDC79C1B1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36" y="2863554"/>
            <a:ext cx="1372502" cy="2363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AAB052-CE3B-454E-9289-F3177905ED88}"/>
              </a:ext>
            </a:extLst>
          </p:cNvPr>
          <p:cNvSpPr txBox="1"/>
          <p:nvPr/>
        </p:nvSpPr>
        <p:spPr>
          <a:xfrm>
            <a:off x="623889" y="5487183"/>
            <a:ext cx="174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Simplified circuit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DCEBE6B-F815-7445-A872-A8453D9F65A6}"/>
              </a:ext>
            </a:extLst>
          </p:cNvPr>
          <p:cNvSpPr/>
          <p:nvPr/>
        </p:nvSpPr>
        <p:spPr>
          <a:xfrm>
            <a:off x="3473342" y="2675302"/>
            <a:ext cx="2788653" cy="96775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5783463-BE1C-204B-AFD2-0B8C721535B1}"/>
              </a:ext>
            </a:extLst>
          </p:cNvPr>
          <p:cNvSpPr/>
          <p:nvPr/>
        </p:nvSpPr>
        <p:spPr>
          <a:xfrm>
            <a:off x="3473342" y="3831306"/>
            <a:ext cx="5331611" cy="2482149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natural response for an RL circuit is analogous to the natural response of an RC circuit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Consider the circuit where the switch moves from position ‘a’ to ‘b’.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87916" y="520065"/>
            <a:ext cx="34205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2" y="3037032"/>
            <a:ext cx="7398719" cy="2906395"/>
          </a:xfrm>
          <a:prstGeom prst="rect">
            <a:avLst/>
          </a:prstGeom>
        </p:spPr>
      </p:pic>
      <p:pic>
        <p:nvPicPr>
          <p:cNvPr id="2" name="Picture 1" descr="Screen Shot 2015-10-27 at 3.1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4" y="5930331"/>
            <a:ext cx="1485900" cy="508000"/>
          </a:xfrm>
          <a:prstGeom prst="rect">
            <a:avLst/>
          </a:prstGeom>
        </p:spPr>
      </p:pic>
      <p:pic>
        <p:nvPicPr>
          <p:cNvPr id="3" name="Picture 2" descr="Screen Shot 2015-10-27 at 3.17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13" y="5963680"/>
            <a:ext cx="850900" cy="48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9964" y="5943427"/>
            <a:ext cx="48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103046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initial inductor current for t = 0</a:t>
            </a:r>
            <a:r>
              <a:rPr lang="en-US" sz="1800" baseline="30000" dirty="0"/>
              <a:t>-</a:t>
            </a:r>
            <a:r>
              <a:rPr lang="en-US" sz="1800" dirty="0"/>
              <a:t> right before the switch is moved from ‘a’ to ‘b’, is given by,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Applying KVL around the parallel RL circuit,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2" y="3780391"/>
            <a:ext cx="7398719" cy="2906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19" y="2142462"/>
            <a:ext cx="2143456" cy="359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0630" y="1999116"/>
            <a:ext cx="37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70C0"/>
                </a:solidFill>
              </a:rPr>
              <a:t>Since the inductor current doesn’t change its value instantaneously</a:t>
            </a: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19" y="3192561"/>
            <a:ext cx="1709810" cy="527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90630" y="3147261"/>
            <a:ext cx="358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 ordinary first-order differential equation with constant coefficients</a:t>
            </a:r>
          </a:p>
        </p:txBody>
      </p:sp>
    </p:spTree>
    <p:extLst>
      <p:ext uri="{BB962C8B-B14F-4D97-AF65-F5344CB8AC3E}">
        <p14:creationId xmlns:p14="http://schemas.microsoft.com/office/powerpoint/2010/main" val="406713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14553</TotalTime>
  <Words>1245</Words>
  <Application>Microsoft Macintosh PowerPoint</Application>
  <PresentationFormat>On-screen Show (4:3)</PresentationFormat>
  <Paragraphs>212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Chalkboard</vt:lpstr>
      <vt:lpstr>Times New Roman</vt:lpstr>
      <vt:lpstr>Times New Roman Bold</vt:lpstr>
      <vt:lpstr>Wingdings</vt:lpstr>
      <vt:lpstr>Office Theme</vt:lpstr>
      <vt:lpstr>EEL 3004 Linear Circuits I    Lecture #15  First Order LR Circuits - Natural responses without    DC sources  </vt:lpstr>
      <vt:lpstr>Lecture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327</cp:revision>
  <dcterms:created xsi:type="dcterms:W3CDTF">2015-09-08T14:15:33Z</dcterms:created>
  <dcterms:modified xsi:type="dcterms:W3CDTF">2022-03-17T12:47:56Z</dcterms:modified>
</cp:coreProperties>
</file>