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0.xml" ContentType="application/vnd.openxmlformats-officedocument.presentationml.notesSlide+xml"/>
  <Override PartName="/ppt/ink/ink19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530" r:id="rId2"/>
    <p:sldId id="949" r:id="rId3"/>
    <p:sldId id="298" r:id="rId4"/>
    <p:sldId id="665" r:id="rId5"/>
    <p:sldId id="697" r:id="rId6"/>
    <p:sldId id="950" r:id="rId7"/>
    <p:sldId id="846" r:id="rId8"/>
    <p:sldId id="850" r:id="rId9"/>
    <p:sldId id="927" r:id="rId10"/>
    <p:sldId id="959" r:id="rId11"/>
    <p:sldId id="928" r:id="rId12"/>
    <p:sldId id="847" r:id="rId13"/>
    <p:sldId id="743" r:id="rId14"/>
    <p:sldId id="744" r:id="rId15"/>
    <p:sldId id="748" r:id="rId16"/>
    <p:sldId id="745" r:id="rId17"/>
    <p:sldId id="749" r:id="rId18"/>
    <p:sldId id="747" r:id="rId19"/>
    <p:sldId id="750" r:id="rId20"/>
    <p:sldId id="751" r:id="rId21"/>
    <p:sldId id="752" r:id="rId22"/>
    <p:sldId id="417" r:id="rId23"/>
    <p:sldId id="426" r:id="rId24"/>
    <p:sldId id="753" r:id="rId25"/>
    <p:sldId id="817" r:id="rId26"/>
    <p:sldId id="818" r:id="rId27"/>
    <p:sldId id="819" r:id="rId28"/>
    <p:sldId id="825" r:id="rId29"/>
    <p:sldId id="929" r:id="rId30"/>
    <p:sldId id="829" r:id="rId31"/>
    <p:sldId id="764" r:id="rId32"/>
    <p:sldId id="782" r:id="rId33"/>
    <p:sldId id="784" r:id="rId34"/>
    <p:sldId id="963" r:id="rId35"/>
    <p:sldId id="786" r:id="rId36"/>
    <p:sldId id="779" r:id="rId37"/>
    <p:sldId id="780" r:id="rId38"/>
    <p:sldId id="787" r:id="rId39"/>
    <p:sldId id="844" r:id="rId40"/>
    <p:sldId id="96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5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2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5:55.9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24575,'0'7'0,"0"4"0,0 6 0,0 1 0,0 4 0,0-1 0,0 4 0,0 3 0,0 2 0,0-8 0,0 0 0,0-6 0,0-3 0,0-2 0,0-3 0,0-1 0,0 1 0,0-1 0,0 1 0,0-1 0,0 0 0,0 0 0,0 0 0,0 0 0,0 1 0,0-1 0,0 1 0,0 3 0,0-2 0,0 6 0,0-6 0,0 7 0,0-8 0,0 4 0,0-5 0,0 1 0,0-1 0,0-6 0,0-9 0,0-5 0,0-7 0,0-2 0,0 4 0,0-3 0,0 4 0,0 4 0,0-2 0,4 2 0,-3 0 0,2-2 0,1 6 0,-4-3 0,4 5 0,-4-1 0,0 1 0,0 0 0,0 0 0,0 0 0,0-1 0,0 1 0,0-1 0,0 0 0,0 1 0,0-1 0,0 0 0,0 1 0,0-1 0,0 0 0,0 1 0,0-1 0,0 1 0,0-1 0,0 1 0,0 6 0,0 5 0,0 4 0,0 3 0,0 0 0,0 2 0,0 3 0,0 1 0,0 0 0,0 4 0,0-3 0,0 3 0,0-4 0,0-1 0,0 1 0,0 0 0,0-1 0,0-3 0,0-2 0,0-3 0,0-1 0,0 1 0,0-1 0,0-6 0,0-5 0,0-4 0,0-3 0,0-1 0,0 4 0,0-8 0,0 3 0,0-4 0,0 1 0,0-1 0,0-5 0,0 5 0,0-10 0,0 9 0,0-3 0,0 4 0,-4 0 0,3 1 0,-3-1 0,4 4 0,0-2 0,0 6 0,0-2 0,0 10 0,0 8 0,0 1 0,0 6 0,0-7 0,0 1 0,0-1 0,0 1 0,0-1 0,0 5 0,0-3 0,0 2 0,0 1 0,0 0 0,0 1 0,0 2 0,0-6 0,0 7 0,0-8 0,0 4 0,0-1 0,0-2 0,0 2 0,0-3 0,0-1 0,0 1 0,0-4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38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24575,'0'6'0,"0"0"0,0 1 0,0 2 0,0-2 0,0 2 0,0 2 0,0-1 0,0 2 0,0-4 0,0 1 0,0-1 0,0 0 0,0-1 0,0 0 0,0-2 0,0 0 0,0 0 0,0-2 0,0 2 0,0-2 0,0 0 0,0 0 0,0 1 0,0-1 0,0 0 0,0 0 0,0 0 0,0 0 0,0 0 0,0 0 0,0 0 0,0 0 0,0 0 0,0-2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43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3 24575,'-8'-2'0,"1"1"0,-2 1 0,-1 0 0,-1 0 0,0 0 0,-1 0 0,-1 0 0,1 0 0,-2 0 0,3 0 0,-3 0 0,2 0 0,-3 0 0,3 0 0,-4 0 0,6 0 0,-3 0 0,5 0 0,-1 0 0,3 0 0,-1 0 0,0 0 0,2 0 0,0 0 0,2 0 0,-1 0 0,1 0 0,0 0 0,1 0 0,-1 0 0,0 0 0,0 0 0,1 1 0,1 3 0,3 3 0,0 2 0,3 2 0,-1 1 0,3-1 0,0 2 0,-2-1 0,1 2 0,-2-3 0,0 0 0,-1 1 0,1-3 0,-2 0 0,0-2 0,-2-1 0,0 1 0,0-2 0,0 2 0,0-4 0,0 4 0,0-4 0,0 2 0,0 0 0,0-2 0,0 4 0,0-4 0,0 2 0,0-2 0,0 0 0,0 1 0,0-1 0,0 0 0,0 0 0,0 0 0,0 0 0,0 0 0,0 0 0,0 0 0,0 0 0,0 0 0,0 0 0,0 0 0,0 0 0,0 0 0,1-1 0,1-1 0,1-1 0,1-2 0,1 2 0,1-2 0,0 2 0,1-1 0,1 0 0,0-2 0,1 3 0,-1-3 0,2 2 0,0-2 0,-1 3 0,2-2 0,-4 2 0,2 0 0,-2-2 0,0 2 0,0-2 0,-1 2 0,0 0 0,-2 0 0,1 0 0,-1 0 0,2 0 0,-3 0 0,2 0 0,0 0 0,-1 0 0,0 0 0,-1 0 0,0 0 0,2 0 0,-1 2 0,1-2 0,-2 3 0,0-1 0,0-1 0,0 2 0,0-3 0,0 3 0,0-1 0,0 0 0,0 0 0,0 0 0,1 0 0,-3 1 0,2-2 0,-1 1 0,1 1 0,0-2 0,-1 2 0,0 1 0,0-1 0,1 0 0,0 0 0,0 0 0,-1 0 0,1 0 0,-1 0 0,1 0 0,-2 0 0,2 0 0,-3 2 0,3-1 0,-2 2 0,1-2 0,-1 2 0,1-2 0,-1 2 0,2-1 0,-3 2 0,2 0 0,-1 0 0,-1 0 0,2 0 0,-2-1 0,2 1 0,-2 0 0,1 2 0,-1-3 0,0 2 0,0 0 0,0 0 0,0 0 0,0-1 0,0-4 0,0 3 0,0 0 0,0-1 0,0 1 0,0-2 0,0 2 0,0-1 0,0 1 0,0 0 0,-1-1 0,-3 2 0,1 0 0,-4 0 0,3 0 0,-2 0 0,0-1 0,-1 0 0,0 0 0,1-2 0,0 2 0,0-2 0,0 1 0,-1-1 0,1-1 0,-1 0 0,0 1 0,2-1 0,-2 1 0,3-1 0,-2 0 0,1-1 0,0 1 0,-2-1 0,4-1 0,-2 2 0,0-2 0,0 0 0,-1 0 0,0 0 0,1 0 0,-1-1 0,0 1 0,1 0 0,-2 0 0,2-1 0,-2 0 0,2 2 0,0-2 0,-2 2 0,4-2 0,-4 0 0,-1 0 0,0 1 0,-2 0 0,3 0 0,-1-1 0,0 0 0,-3 0 0,4 0 0,-4 0 0,2 0 0,-1 0 0,-1 0 0,4 0 0,-2 0 0,2 0 0,0 0 0,1 0 0,-1 0 0,0 0 0,0 0 0,0 0 0,0 0 0,2-1 0,-2-1 0,4-1 0,-2 1 0,2-1 0,0 1 0,0-1 0,-1 0 0,1 0 0,2 0 0,-2 0 0,2-1 0,-1 1 0,1 0 0,-1 0 0,1 0 0,0 0 0,1 0 0,0-1 0,0 1 0,0 0 0,0 0 0,0 0 0,-2 1 0,2-1 0,-1 2 0,1-2 0,0 0 0,-2 1 0,2 0 0,-1 0 0,-1-1 0,2 0 0,-1 0 0,1-2 0,0 1 0,0 0 0,0 0 0,0 1 0,0 0 0,0 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46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40 24575,'-5'0'0,"0"0"0,-1 0 0,1 0 0,-2 0 0,0 0 0,0 0 0,1 0 0,-3 0 0,1 0 0,-3 0 0,2 0 0,0 0 0,-2 0 0,4 0 0,-2 0 0,2 0 0,-2 0 0,3 0 0,-4 0 0,4 0 0,-3 0 0,2 0 0,0 0 0,0 0 0,1 0 0,-1 2 0,0-2 0,0 2 0,0-1 0,0 0 0,-2 0 0,3-1 0,-4 2 0,4-2 0,-1 2 0,1-2 0,0 0 0,-1 0 0,2 0 0,-1 0 0,2 0 0,-2 0 0,2 0 0,-1 0 0,2 0 0,-2 0 0,2 0 0,-2 0 0,2 0 0,-2 0 0,1 0 0,0 0 0,-1 0 0,1 0 0,-2 0 0,1 0 0,-1 0 0,0 0 0,2 0 0,-1 0 0,1 0 0,0 0 0,-5 0 0,4 0 0,-4 0 0,5 0 0,-2 0 0,2 0 0,-1-2 0,0 2 0,2-1 0,-2-1 0,2 2 0,-2-1 0,2-1 0,-2 2 0,0-3 0,1 1 0,-1 0 0,2-1 0,0 3 0,-2-3 0,2 3 0,-2-3 0,2 2 0,0-1 0,0 0 0,0 0 0,-1 0 0,1 1 0,0-2 0,0 3 0,0-3 0,0 3 0,0-1 0,0-1 0,0 2 0,-1-2 0,1 1 0,0 1 0,0-2 0,0 2 0,0 0 0,0 0 0,-1-1 0,1 1 0,0-2 0,0 2 0,0 0 0,0 0 0,0 0 0,0 0 0,-2 0 0,1 0 0,-1 0 0,2 0 0,0 0 0,0 0 0,0 0 0,0 0 0,0 0 0,0 0 0,0 0 0,1 2 0,1-1 0,0 2 0,-1 0 0,-1 0 0,1 0 0,-1 1 0,2-1 0,-1 0 0,-1 0 0,2-2 0,-1 2 0,-1-3 0,3 3 0,-3-2 0,3 1 0,-3-2 0,3 3 0,-3-3 0,3 3 0,-3-2 0,1 2 0,1 0 0,-2 0 0,3 0 0,-2 0 0,2 0 0,0-1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50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92 24575,'0'6'0,"0"2"0,0-5 0,0 2 0,0 0 0,0-2 0,0 2 0,0 0 0,0-2 0,0 2 0,0 0 0,0 0 0,0 2 0,0-2 0,-2 1 0,2-2 0,-2 2 0,2-2 0,-1 2 0,0 0 0,-2-1 0,3 1 0,-1-2 0,-1 2 0,2-2 0,-2 2 0,2-1 0,-1 2 0,0 0 0,-2 0 0,3 0 0,-2-2 0,1 1 0,0-1 0,0 1 0,-1 0 0,2-1 0,-2 0 0,1 2 0,0-2 0,0 0 0,-1 2 0,2-2 0,-2 2 0,1-1 0,0 1 0,0 0 0,1 0 0,0-2 0,0 2 0,-1-4 0,0 4 0,0-2 0,-1 0 0,2 1 0,-1-2 0,-1 2 0,2-2 0,-2 2 0,1-2 0,0 1 0,0-2 0,1 0 0,-1 2 0,0-2 0,0 2 0,-1-2 0,2 2 0,-2-2 0,2 5 0,-1-4 0,1 4 0,-2-5 0,2 4 0,0-2 0,0 2 0,-1 0 0,0-1 0,0 1 0,-1 0 0,2 0 0,-2 0 0,1 0 0,0-2 0,0 1 0,1-2 0,0 2 0,0-2 0,0 2 0,-2-1 0,2 1 0,-2-2 0,2 1 0,0-1 0,0 2 0,0-2 0,0 0 0,0 1 0,0-1 0,0 0 0,0-1 0,0 1 0,0-1 0,0 0 0,0 0 0,0 0 0,0 2 0,0-2 0,2 2 0,0-2 0,1 0 0,-2 0 0,2 0 0,-1 0 0,1-1 0,2 1 0,-2-3 0,4 3 0,-2-2 0,4 0 0,-2 1 0,2-2 0,0 2 0,-2-2 0,4 0 0,-2 0 0,2 0 0,1 0 0,-1 0 0,-2 0 0,2 0 0,1 0 0,-2 0 0,2 0 0,-5 0 0,-2 0 0,2 0 0,-4 0 0,2 0 0,-2-2 0,0 2 0,0-3 0,0 2 0,0-1 0,-1-1 0,1 1 0,-3-1 0,3 1 0,-3 0 0,3 0 0,-1-1 0,0 0 0,0 1 0,-1-1 0,0 2 0,-1-2 0,-1 1 0,-1 1 0,-3 1 0,0 0 0,-2 0 0,-2 0 0,0 0 0,-2 0 0,-1 0 0,1 1 0,-3 0 0,0 2 0,0 0 0,-2 1 0,4-1 0,-4 1 0,5 0 0,-5 0 0,4 0 0,-2 0 0,3-2 0,0 1 0,-1-1 0,3 1 0,-2 0 0,4-3 0,-2 3 0,2-2 0,0 0 0,2 1 0,-2-2 0,4 1 0,-2-1 0,2 0 0,0 0 0,-1 0 0,1 0 0,2-1 0,-1-1 0,2-1 0,0-1 0,0 0 0,0-2 0,0 2 0,0-2 0,0 2 0,0-3 0,0 2 0,0-2 0,0 0 0,0 0 0,0 1 0,0-3 0,0 1 0,0-3 0,2 2 0,-2-2 0,4-1 0,-2 3 0,0-2 0,1 2 0,-1 0 0,0-2 0,1 3 0,-1-1 0,1 3 0,1-1 0,-2 0 0,1 2 0,-2-2 0,1 4 0,1-2 0,-3 2 0,3-2 0,-2 1 0,0-1 0,1 1 0,-2 0 0,3-1 0,-3 2 0,2 0 0,-1 0 0,-1 0 0,2 0 0,-2-1 0,1 0 0,0 0 0,0-1 0,1 0 0,-2 0 0,2 0 0,-2-2 0,1 2 0,0 0 0,0-2 0,1 2 0,-2-2 0,3 0 0,-3 1 0,4-1 0,-4 0 0,3 0 0,-3-2 0,3 2 0,-2-2 0,2 2 0,-3 0 0,3-2 0,-2 2 0,0-2 0,1 2 0,-2 0 0,2 0 0,-2 0 0,1-3 0,0 2 0,0 0 0,-1 2 0,2 0 0,-2 1 0,2-1 0,-2 2 0,1-1 0,-1 2 0,2 0 0,-2-2 0,1 2 0,0-2 0,0 0 0,-1 2 0,1-2 0,0 2 0,0-1 0,-1 1 0,1 2 0,0-2 0,0 1 0,0-1 0,0 0 0,0 0 0,0 1 0,0-1 0,0 2 0,-1-2 0,1 1 0,0-1 0,0 3 0,-1-1 0</inkml:trace>
  <inkml:trace contextRef="#ctx0" brushRef="#br0" timeOffset="2423">733 27 24575,'-4'0'0,"-1"0"0,-1 0 0,1 0 0,-3 0 0,4 0 0,-2 0 0,1 0 0,-2 0 0,-2 0 0,2 0 0,-7 0 0,5 0 0,-5 0 0,5 0 0,-5 0 0,7 0 0,-7 0 0,3 0 0,-1 0 0,0 0 0,1 0 0,2 0 0,0 0 0,-2 0 0,3 0 0,0 0 0,-1 0 0,1 0 0,-1 0 0,4 0 0,-1 0 0,1-2 0,-2 2 0,1-2 0,0 2 0,1 0 0,-2-1 0,2 0 0,-2 0 0,4-1 0,-4 2 0,3-2 0,-2 1 0,2 1 0,-2-2 0,2 2 0,0 0 0,-1-2 0,1 2 0,-2-1 0,2 1 0,-2 0 0,2-2 0,-2 2 0,2-2 0,-1 2 0,2-1 0,-2 1 0,2-2 0,-2 2 0,2 0 0,0-1 0,-1 0 0,1 0 0,-1 1 0,0 0 0,-1 0 0,2 0 0,0 0 0,-2 0 0,2 0 0,-4 0 0,4 0 0,-4 0 0,2 0 0,-2 0 0,0 0 0,0 0 0,0 0 0,0 0 0,2 0 0,-5 0 0,5 0 0,-5 0 0,3 0 0,0 0 0,0 0 0,2 0 0,-2 0 0,4 0 0,-4 0 0,4 0 0,-2 0 0,2 0 0,-2 0 0,1 0 0,-1 0 0,2 0 0,0 0 0,1 1 0,0 0 0,0 0 0,0 1 0,0-2 0,0 3 0,-1-2 0,0 1 0,1 0 0,-1-1 0,2 2 0,-2-2 0,-1 2 0,1-1 0,2 1 0,-2-3 0,1 3 0,-1-2 0,0 1 0,1 1 0,-1-3 0,3 3 0,-3-3 0,1 3 0,-1-3 0,2 3 0,-2-2 0,1 1 0,-1-1 0,0 1 0,0 0 0,-1 0 0,3 1 0,-4-2 0,3 3 0,-3-3 0,4 2 0,-2-1 0,1 0 0,-1 0 0,0-1 0,1 1 0,-1-1 0,3 1 0,-3-1 0,7-4 0,-4 2 0,4-4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57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7:44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949 135 24575,'24'-4'0,"6"0"0,-16 4 0,7 0 0,-4 0 0,4 0 0,5 0 0,2 0 0,2-8 0,-3 6 0,-4-14 0,3 14 0,-8-12 0,3 8 0,-4-6 0,-5 4 0,4-1 0,-8 5 0,4-3 0,-5 3 0,1-1 0,3-1 0,-3 5 0,3-2 0,-3-1 0,-1 3 0,4-2 0,-3-1 0,3 4 0,0-4 0,-3 1 0,2 2 0,-33 16 0,16-3 0,-29 16 0,23-11 0,0-1 0,-3 1 0,7 0 0,-7-4 0,7 2 0,-3-6 0,4 3 0,0-5 0,1 1 0,-1-1 0,0 1 0,1-1 0,-1 1 0,0 0 0,4-1 0,-3 1 0,3-1 0,-3 0 0,-1 1 0,1-1 0,-1 1 0,0-1 0,1 1 0,-5 0 0,3-1 0,-6 2 0,6-2 0,-7 1 0,8 0 0,-8 4 0,3-3 0,0 3 0,-2-1 0,6-2 0,-7 3 0,4-4 0,-1 0 0,-3 0 0,7 4 0,-3-3 0,0 3 0,4-5 0,-4 1 0,4 0 0,1-1 0,2 1 0,-1-1 0,2 0 0,20-2 0,-7-2 0,21-3 0,-18 0 0,4 0 0,-3 0 0,3 0 0,1 0 0,0 0 0,-5 0 0,4 0 0,-4 0 0,5 0 0,0 0 0,-5 0 0,4 0 0,-7 0 0,2 0 0,-3 0 0,2 0 0,-1 0 0,1 0 0,1 0 0,-3 0 0,2 0 0,1 0 0,-3 0 0,3 0 0,-1 0 0,-1 0 0,2 3 0,-4-2 0,4 2 0,-3-3 0,3 4 0,-3-4 0,2 7 0,-1-6 0,1 2 0,0-3 0,-2 0 0,3 3 0,-4 1 0,1 0 0,-33 2 0,14-5 0,-32 6 0,21-6 0,-6 7 0,1-7 0,-6 8 0,-2-4 0,1 1 0,-5 3 0,5-8 0,-6 8 0,0-8 0,0 3 0,6 0 0,-5-3 0,5 8 0,-6-4 0,0 1 0,0 3 0,0-8 0,6 7 0,-4-7 0,9 7 0,-4-7 0,5 7 0,5-7 0,-3 8 0,8-5 0,-8 1 0,8 3 0,-8-7 0,8 2 0,-4 1 0,5-3 0,5 3 0,-4-1 0,7-2 0,-6 3 0,6-1 0,-3-2 0,5 2 0,-1 1 0,-3 0 0,2 0 0,-2-1 0,4-3 0,-1 4 0,-3-3 0,-2 5 0,1-5 0,1 6 0,3-6 0,0 5 0,1-1 0,-1 2 0,-4 1 0,4 0 0,-8 0 0,3 0 0,1 0 0,-4 0 0,7 0 0,-6 0 0,6-4 0,-3 3 0,5-3 0,3 3 0,15 4 0,0-6 0,13 5 0,-7-9 0,4 7 0,-3-7 0,8 3 0,-3-4 0,4 0 0,1 0 0,-1 0 0,6 0 0,-4 0 0,9 0 0,-9 0 0,4 0 0,0 0 0,-4 0 0,3 0 0,-4 0 0,-1 0 0,-4 0 0,3 0 0,-8 0 0,3 0 0,-8 0 0,2 0 0,-6 0 0,3 0 0,-5 0 0,5 0 0,-4 0 0,8 0 0,0 0 0,1 0 0,3 0 0,-3 0 0,-1 0 0,-3 0 0,3 0 0,-4 0 0,5 0 0,-4 0 0,2 0 0,-6 0 0,6 0 0,-6 0 0,2 0 0,-3 0 0,3 0 0,-3 0 0,3 0 0,0 0 0,-3 0 0,3 0 0,0 0 0,-2 0 0,2 0 0,-3 0 0,3 0 0,-2 0 0,3 0 0,-5 0 0,4 0 0,-3 0 0,2 0 0,1 0 0,-3 0 0,3 0 0,0 0 0,-3 0 0,3 0 0,0 0 0,1 0 0,0 0 0,0 0 0,-1 0 0,-2 0 0,3 0 0,-5 0 0,4 0 0,-3 0 0,3 0 0,0 0 0,-3 0 0,2 0 0,1 0 0,-3 0 0,2 0 0,0 0 0,-2 0 0,5 0 0,-5 0 0,3 0 0,-1 0 0,-2 0 0,2 0 0,0 0 0,-1 0 0,1 0 0,1 0 0,-3 3 0,-29 2 0,4-1 0,-27-1 0,17-3 0,-1 0 0,1 0 0,-1 0 0,1 0 0,-1 0 0,6 0 0,-5 0 0,9 0 0,-8 0 0,8 0 0,-3 0 0,4 0 0,0 0 0,0 0 0,5 0 0,-4 0 0,8 0 0,-4 0 0,8 10 0,-3-4 0,6 7 0,-5-5 0,5-1 0,-6 4 0,3-7 0,0 6 0,-3-2 0,6 0 0,-2 6 0,3-6 0,0 2 0,-4 0 0,3-1 0,-2 1 0,3 1 0,0-2 0,0 2 0,0-1 0,0-1 0,0 2 0,0-1 0,-3-1 0,2 1 0,-3 1 0,4-3 0,0 5 0,0-1 0,0-1 0,0 5 0,0-8 0,0 4 0,0-5 0,0 4 0,-13-29 0,7 16 0,-9-22 0,12 21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7:46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547 0 24575,'-40'14'0,"10"0"0,-9 11 0,1 6 0,-7 3 0,-5 5 0,2-7 0,10-1 0,-9 1 0,22-8 0,-9 1 0,16-9 0,-3-2 0,4 2 0,0-7 0,5 3 0,0-4 0,4-1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7:52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683 0 24575,'38'4'0,"-6"9"0,-10-2 0,5 11 0,-7-12 0,18 14 0,-8-13 0,6 13 0,-3-9 0,0 4 0,1 0 0,-4-1 0,7 2 0,-13-7 0,14 6 0,-9-5 0,4 1 0,-6 2 0,-4-7 0,3 3 0,-8-1 0,-1-2 0,-1 2 0,-8-5 0,4 1 0,0 0 0,-4-4 0,4 3 0,-5-6 0,1 2 0,-19 15 0,-2-6 0,-12 15 0,3-10 0,6 0 0,-7 5 0,8-4 0,-11 6 0,15-8 0,-9 2 0,7-5 0,0 3 0,-3-7 0,6 6 0,-5-5 0,1 5 0,2-6 0,-4 3 0,3-4 0,0 4 0,-3-2 0,7 1 0,-2-3 0,-1 0 0,3 0 0,-2-1 0,3 1 0,0 0 0,1-1 0,-1 5 0,-4 0 0,3 1 0,-7 10 0,7-13 0,-3 13 0,5-14 0,-5 6 0,3-2 0,-3 0 0,4-2 0,-4 1 0,3 0 0,-3 1 0,0-1 0,0 0 0,-1-3 0,-3 2 0,3 1 0,1-3 0,-4 3 0,7-4 0,-6 0 0,6-1 0,-3 1 0,5 0 0,-1-4 0,0 3 0,-3-3 0,3 0 0,0 3 0,-2-3 0,5 3 0,-6-3 0,4 3 0,-1-3 0,0 3 0,1-2 0,-1 1 0,-3-2 0,3 4 0,-3-1 0,3 1 0,-3-4 0,2 3 0,-3-3 0,5 0 0,-1 3 0,0-3 0,-2 0 0,2-1 0,-3-3 0,0 3 0,3-2 0,-3 2 0,-1 1 0,3-3 0,-6 3 0,6-4 0,-3 0 0,5 0 0,-1 3 0,-3-2 0,3 2 0,-3-3 0,1 0 0,1 0 0,-6 0 0,7 0 0,-8 0 0,7 0 0,-6 0 0,2 0 0,0 0 0,-3 0 0,8 0 0,-8 0 0,7 0 0,-2 0 0,-1 0 0,3 0 0,-7 0 0,8 0 0,-4 0 0,4 0 0,-3 0 0,3 0 0,-3-3 0,3 2 0,1-6 0,-8 3 0,5-1 0,-5-2 0,8 7 0,3-7 0,-7 0 0,10-2 0,-6-1 0,7 2 0,0-3 0,0 2 0,0-12 0,0 3 0,0-10 0,4-5 0,6-1 0,6-6 0,9-1 0,2-1 0,10-1 0,1-1 0,7-5 0,-7 4 0,6 0 0,-6 3 0,5 3 0,0 1 0,-6 2 0,-1 5 0,-6 1 0,0 0 0,0 0 0,-6 6 0,4-5 0,-14 15 0,8-8 0,-10 9 0,1 1 0,-1-4 0,-5 7 0,1-2 0,0 3 0,-1 0 0,1 1 0,-1-1 0,5 0 0,-3-4 0,7 3 0,-3-3 0,0 0 0,2-1 0,3-1 0,-4-2 0,14-1 0,-17 4 0,8-3 0,-12 9 0,1 2 0,2-1 0,-1 5 0,1-6 0,-1 34 0,-1-11 0,1 26 0,0-19 0,-4 3 0,-2-8 0,1-1 0,-3-1 0,2-8 0,-3 4 0,0-5 0,0 4 0,0-2 0,0 1 0,0 5 0,0-1 0,0 2 0,-4-1 0,-1-2 0,-7 0 0,3 3 0,-3-8 0,4 4 0,-3-4 0,2-4 0,-3 3 0,5-6 0,-1 2 0,-2-3 0,1 4 0,-2-3 0,4 2 0,-4 0 0,2-2 0,-2 6 0,3-6 0,1 5 0,-1-1 0,1 2 0,-5 1 0,3 0 0,-7 0 0,8-1 0,-13 6 0,7 0 0,-7 4 0,-1 1 0,0-1 0,-6 1 0,5 0 0,-3 0 0,8-5 0,-3 0 0,11-5 0,-5 0 0,10 0 0,-6-4 0,0-1 0,-1-3 0,-4 0 0,-1 0 0,-4 0 0,3 0 0,-8 0 0,3 0 0,-5 0 0,6 0 0,0 0 0,5 0 0,1 0 0,-1 0 0,4 0 0,1 0 0,5 0 0,-7 0 0,9-7 0,-8 5 0,9-9 0,-3 10 0,-8-2 0,6 3 0,-6 0 0,3 0 0,4 0 0,-4 0 0,0 0 0,4 0 0,-4 0 0,5 0 0,-4-3 0,6-4 0,-2-1 0,7-3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8:55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1985 288 24575,'-38'-17'0,"6"3"0,6 1 0,3 0 0,-4 3 0,0-3 0,-1 3 0,1-3 0,-1 3 0,1-3 0,-6 3 0,4-3 0,-10 2 0,10-7 0,-9 7 0,3-3 0,1 1 0,-5 2 0,5-3 0,0 4 0,1 1 0,5-1 0,1 5 0,4-2 0,-3 6 0,3-3 0,0 4 0,-3 0 0,8 0 0,-3 0 0,4 0 0,4 0 0,-3 0 0,8 0 0,-4 0 0,4 7 0,4 1 0,1 3 0,3 0 0,0-4 0,0 5 0,0-4 0,0 8 0,0-4 0,0 5 0,0-4 0,0 2 0,0-6 0,0 2 0,0-3 0,7 3 0,-3-3 0,7-1 0,-4 0 0,1-6 0,3 5 0,1-5 0,4 3 0,1-4 0,4 0 0,-3 0 0,8 0 0,2 0 0,1 0 0,4 0 0,0 0 0,-4 0 0,9 0 0,-9 0 0,-1 0 0,-2 0 0,-8 0 0,-1 0 0,-1 0 0,-7 0 0,2 0 0,-3 0 0,2 0 0,-2 0 0,3 0 0,0 3 0,2 2 0,0 7 0,9 7 0,-11 4 0,10 0 0,-7 4 0,-1-10 0,4 5 0,-8-10 0,2 0 0,-3-5 0,-1 1 0,-2 0 0,1-1 0,-5 4 0,2-3 0,-3 3 0,0 4 0,0-2 0,3 3 0,-2-5 0,3 1 0,-4-3 0,0 2 0,0-1 0,-11-1 0,-4-2 0,-7 0 0,-4-2 0,-2 0 0,-6 4 0,-12-8 0,-2 8 0,-29-8 0,23 4 0,-44-5 0,51 0 0,-43 0 0,31 0 0,-17 0 0,-1 0 0,6 0 0,-7-5 0,9-2 0,6-4 0,-5-1 0,13 6 0,-6-4 0,7 4 0,6 0 0,2-3 0,6 8 0,0-4 0,6 5 0,1 0 0,5 0 0,1 0 0,-1 0 0,6 0 0,0 0 0,5 0 0,5 0 0,-4 0 0,7 0 0,-2 0 0,36-3 0,-3-2 0,30 1 0,-6 0 0,1 4 0,1 0 0,-2 0 0,0 0 0,-5 0 0,6 0 0,-1-5 0,-5-1 0,5-9 0,-6 4 0,0-8 0,-1 8 0,-4-7 0,3 7 0,-9-2 0,4-1 0,-11 4 0,0-3 0,-6 9 0,-3-4 0,-1 8 0,-5-4 0,-41 20 0,15 2 0,-36 14 0,25-2 0,-1 6 0,5 0 0,-5 11 0,3 8 0,0 7 0,-1 8 0,6-1 0,5 9-545,0 9 545,0 2 0,11-33 0,-1 1 0,-2-7 0,2-1 0,0 43 0,1-26 0,1-2 0,4-4 0,-4 0 0,0 0 0,4-2 0,-3 19 0,5-14 0,-5-9 0,4-8 0,-3-6 0,4 0 545,0 0-545,0-6 0,0-1 0,0 0 0,0-5 0,4 11 0,1-10 0,5 4 0,-1-1 0,1 3 0,0 11 0,0-5 0,-4 11 0,3-4 0,-8 6 0,9 0 0,-9-1 0,4 13 0,-5-21 0,0 5 0,0-27 0,0-2 0,0-8 0,0-2 0,0-3 0,3 3 0,4-6 0,-2 5 0,1 1 0,-6 3 0,0 11 0,0-3 0,0 6 0,0-1 0,0 0 0,-4 6 0,-6-4 0,-9 5 0,-6-5 0,1-5 0,-4-1 0,5-5 0,1-5 0,0 0 0,9-5 0,-2-3 0,6-2 0,-3-3 0,5 0 0,-6-12 0,3-9 0,-3-13 0,2-13 0,-4 0 0,2-22 0,2 18 0,1-23 0,3 17 0,1-12 0,-5-1 0,10 8 0,-4 1 0,5 7 0,-5 0 0,4 0 0,-4 6 0,1 2 0,-2 6 0,0 0 0,-2 6 0,7-5 0,-7 10 0,2-4 0,-3 6 0,0-1 0,4 6 0,-7-8 0,10 11 0,-9-2 0,11 10 0,-4 3 0,4 46 0,0-14 0,5 47 0,7-9 0,6 2 0,7 21 0,-4-27 0,-4-8 0,-2-1 0,3 1 0,12 41 0,-12-35 0,4 7 0,0-2 0,-5-14 0,-2-1 0,-6-11 0,1-2 0,-1-11 0,0 4 0,-1-3 0,1 0 0,0-2 0,-1-4 0,-3-1 0,2-3 0,-6-2 0,2-3 0,0 0 0,-2 2 0,6-2 0,-3 3 0,0 5 0,3-2 0,-1 17 0,2-7 0,2 15 0,0-10 0,-5 9 0,3-9 0,-7 9 0,7-14 0,-7 8 0,2-14 0,-3 3 0,0-8 0,0-2 0,0-3 0,0 3 0,10-3 0,-7-1 0,6-4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8:55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1985 288 24575,'-38'-17'0,"6"3"0,6 1 0,3 0 0,-4 3 0,0-3 0,-1 3 0,1-3 0,-1 3 0,1-3 0,-6 3 0,4-3 0,-10 2 0,10-7 0,-9 7 0,3-3 0,1 1 0,-5 2 0,5-3 0,0 4 0,1 1 0,5-1 0,1 5 0,4-2 0,-3 6 0,3-3 0,0 4 0,-3 0 0,8 0 0,-3 0 0,4 0 0,4 0 0,-3 0 0,8 0 0,-4 0 0,4 7 0,4 1 0,1 3 0,3 0 0,0-4 0,0 5 0,0-4 0,0 8 0,0-4 0,0 5 0,0-4 0,0 2 0,0-6 0,0 2 0,0-3 0,7 3 0,-3-3 0,7-1 0,-4 0 0,1-6 0,3 5 0,1-5 0,4 3 0,1-4 0,4 0 0,-3 0 0,8 0 0,2 0 0,1 0 0,4 0 0,0 0 0,-4 0 0,9 0 0,-9 0 0,-1 0 0,-2 0 0,-8 0 0,-1 0 0,-1 0 0,-7 0 0,2 0 0,-3 0 0,2 0 0,-2 0 0,3 0 0,0 3 0,2 2 0,0 7 0,9 7 0,-11 4 0,10 0 0,-7 4 0,-1-10 0,4 5 0,-8-10 0,2 0 0,-3-5 0,-1 1 0,-2 0 0,1-1 0,-5 4 0,2-3 0,-3 3 0,0 4 0,0-2 0,3 3 0,-2-5 0,3 1 0,-4-3 0,0 2 0,0-1 0,-11-1 0,-4-2 0,-7 0 0,-4-2 0,-2 0 0,-6 4 0,-12-8 0,-2 8 0,-29-8 0,23 4 0,-44-5 0,51 0 0,-43 0 0,31 0 0,-17 0 0,-1 0 0,6 0 0,-7-5 0,9-2 0,6-4 0,-5-1 0,13 6 0,-6-4 0,7 4 0,6 0 0,2-3 0,6 8 0,0-4 0,6 5 0,1 0 0,5 0 0,1 0 0,-1 0 0,6 0 0,0 0 0,5 0 0,5 0 0,-4 0 0,7 0 0,-2 0 0,36-3 0,-3-2 0,30 1 0,-6 0 0,1 4 0,1 0 0,-2 0 0,0 0 0,-5 0 0,6 0 0,-1-5 0,-5-1 0,5-9 0,-6 4 0,0-8 0,-1 8 0,-4-7 0,3 7 0,-9-2 0,4-1 0,-11 4 0,0-3 0,-6 9 0,-3-4 0,-1 8 0,-5-4 0,-41 20 0,15 2 0,-36 14 0,25-2 0,-1 6 0,5 0 0,-5 11 0,3 8 0,0 7 0,-1 8 0,6-1 0,5 9-545,0 9 545,0 2 0,11-33 0,-1 1 0,-2-7 0,2-1 0,0 43 0,1-26 0,1-2 0,4-4 0,-4 0 0,0 0 0,4-2 0,-3 19 0,5-14 0,-5-9 0,4-8 0,-3-6 0,4 0 545,0 0-545,0-6 0,0-1 0,0 0 0,0-5 0,4 11 0,1-10 0,5 4 0,-1-1 0,1 3 0,0 11 0,0-5 0,-4 11 0,3-4 0,-8 6 0,9 0 0,-9-1 0,4 13 0,-5-21 0,0 5 0,0-27 0,0-2 0,0-8 0,0-2 0,0-3 0,3 3 0,4-6 0,-2 5 0,1 1 0,-6 3 0,0 11 0,0-3 0,0 6 0,0-1 0,0 0 0,-4 6 0,-6-4 0,-9 5 0,-6-5 0,1-5 0,-4-1 0,5-5 0,1-5 0,0 0 0,9-5 0,-2-3 0,6-2 0,-3-3 0,5 0 0,-6-12 0,3-9 0,-3-13 0,2-13 0,-4 0 0,2-22 0,2 18 0,1-23 0,3 17 0,1-12 0,-5-1 0,10 8 0,-4 1 0,5 7 0,-5 0 0,4 0 0,-4 6 0,1 2 0,-2 6 0,0 0 0,-2 6 0,7-5 0,-7 10 0,2-4 0,-3 6 0,0-1 0,4 6 0,-7-8 0,10 11 0,-9-2 0,11 10 0,-4 3 0,4 46 0,0-14 0,5 47 0,7-9 0,6 2 0,7 21 0,-4-27 0,-4-8 0,-2-1 0,3 1 0,12 41 0,-12-35 0,4 7 0,0-2 0,-5-14 0,-2-1 0,-6-11 0,1-2 0,-1-11 0,0 4 0,-1-3 0,1 0 0,0-2 0,-1-4 0,-3-1 0,2-3 0,-6-2 0,2-3 0,0 0 0,-2 2 0,6-2 0,-3 3 0,0 5 0,3-2 0,-1 17 0,2-7 0,2 15 0,0-10 0,-5 9 0,3-9 0,-7 9 0,7-14 0,-7 8 0,2-14 0,-3 3 0,0-8 0,0-2 0,0-3 0,0 3 0,10-3 0,-7-1 0,6-4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5:58.7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2656 75 24575,'-15'0'0,"0"0"0,-2 0 0,-5 0 0,4 0 0,-8 0 0,8 0 0,-14 0 0,8 0 0,-4 0 0,2 0 0,3 0 0,-4 0 0,4 0 0,-3 0 0,8 0 0,-4 0 0,5 0 0,1 0 0,3 0 0,-3 0 0,8 0 0,-8 0 0,7 0 0,-6 0 0,6 0 0,-3 0 0,5 0 0,-1 0 0,1 0 0,-1 0 0,0 0 0,1 0 0,0 0 0,3 0 0,0 0 0</inkml:trace>
  <inkml:trace contextRef="#ctx0" brushRef="#br0" timeOffset="1432">1886 67 24575,'-11'0'0,"3"0"0,-4 0 0,4 0 0,-3 0 0,2 0 0,-7 0 0,3 0 0,1 0 0,-9 0 0,11 0 0,-10 0 0,7 0 0,0 0 0,-2 0 0,2 0 0,0 0 0,-2 0 0,6 0 0,-3 0 0,1 0 0,2-7 0,-3 5 0,4-5 0,0 7 0,1 0 0,-1 0 0,-4 0 0,4 0 0,-4 0 0,4 0 0,1 0 0,-4 0 0,-2 0 0,1 0 0,1 0 0,3 0 0,1 0 0,-1 0 0,1 0 0,-1 0 0,0 0 0,1 0 0,-1 0 0,-4 0 0,4 0 0,-4 0 0,5 0 0,-1 0 0,1 0 0,0 0 0,3 0 0,0 0 0</inkml:trace>
  <inkml:trace contextRef="#ctx0" brushRef="#br0" timeOffset="2799">1023 27 24575,'-11'0'0,"-3"0"0,5 0 0,-7 0 0,8 0 0,-8 0 0,3 0 0,-4 0 0,5 0 0,-4 0 0,3 0 0,-8 0 0,7 0 0,-7 0 0,13 0 0,-8 0 0,3 0 0,1 0 0,0 0 0,4 0 0,1 0 0,-1 0 0,1 0 0,-1 0 0,0 0 0,1 0 0,0 0 0,-1 0 0,1 0 0,-1 0 0,1 0 0,0 0 0,-1 0 0,1 0 0,-1 0 0,0 0 0,1 0 0,-1 0 0,-4 0 0,4 0 0,-4 0 0,4 0 0,1 0 0,-1 0 0,1 0 0,-1 0 0,4 0 0,1 0 0</inkml:trace>
  <inkml:trace contextRef="#ctx0" brushRef="#br0" timeOffset="4730">305 0 24575,'-7'0'0,"0"0"0,-1 0 0,1 0 0,0 0 0,-4 0 0,3 0 0,-3 0 0,4 0 0,-1 0 0,0 0 0,1 0 0,-1 0 0,1 0 0,0 0 0,-1 0 0,1 0 0,-5 0 0,3 0 0,-2 0 0,3 0 0,0 0 0,1 0 0,-5 0 0,3 0 0,-2 0 0,-1 0 0,3 0 0,-2 0 0,3 0 0,1 0 0,-1 0 0,0 0 0,1 0 0,0 0 0,3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06.6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24575,'11'0'0,"-3"0"0,8 0 0,-4 0 0,4 0 0,0 0 0,-3 0 0,-1 0 0,-1 0 0,-2 0 0,6 0 0,-6 0 0,6 0 0,-6 0 0,3 0 0,-1 0 0,-2 0 0,2 0 0,-3 0 0,3 0 0,-2 0 0,2 0 0,-3 0 0,-1 0 0,1 0 0,0 0 0,-1 0 0,1 0 0,-1 0 0,0 0 0,1 0 0,4 0 0,-4 0 0,4 0 0,-5 0 0,1 0 0,3 0 0,-2 3 0,2-2 0,-3 2 0,-1-3 0,0 3 0,0-2 0,1 2 0,-5 1 0,4-4 0,-10 4 0,2-4 0,-10 0 0,2 0 0,-6 0 0,2 0 0,-4 0 0,-4 0 0,3 0 0,-9 0 0,5 0 0,-1 0 0,-3 0 0,3 0 0,0 0 0,-3 0 0,8 0 0,-3 0 0,8 0 0,1 0 0,5 0 0,-1 0 0,1 0 0,5 0 0,7 0 0,12 0 0,6 0 0,-1 0 0,10 0 0,-8 0 0,9 0 0,-6 0 0,0 0 0,1 0 0,-1 4 0,-4-3 0,-2 3 0,-8-4 0,2 0 0,-6 0 0,2 0 0,-3 0 0,-4 3 0,-7-2 0,-6 2 0,-6-3 0,-7 0 0,4 0 0,-8 0 0,3 0 0,-4 0 0,-1 0 0,1 0 0,-1 0 0,1 0 0,4 0 0,-3 0 0,8 0 0,-8 0 0,8 0 0,0 0 0,3 0 0,6 3 0,-3-2 0,5 2 0,-1-3 0,0 0 0,1 0 0,9 0 0,9 0 0,5 0 0,5 0 0,1 0 0,-4 0 0,3 0 0,0 0 0,-7 0 0,6 0 0,-11 0 0,3 0 0,-5 0 0,-6 0 0,-9 0 0,-5 0 0,-7 0 0,3 0 0,0 0 0,4 0 0,-2 0 0,6 0 0,-3 0 0,5 0 0,-1 0 0,1 0 0,3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09.7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1.5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 1 24575,'0'7'0,"0"0"0,0 0 0,0 1 0,0-1 0,0 1 0,0-1 0,0 1 0,0-1 0,0 5 0,0-3 0,0 2 0,-8-3 0,6 0 0,-5-1 0,7 1 0,0-1 0,0 0 0,-3-3 0,2-1 0,-2-3 0</inkml:trace>
  <inkml:trace contextRef="#ctx0" brushRef="#br0" timeOffset="1113">8 293 24575,'0'8'0,"0"-1"0,0 0 0,0 1 0,0-1 0,0 1 0,0-1 0,0 1 0,0-1 0,-4-3 0,3 2 0,-2-5 0,3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4.4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 24575,'0'7'0,"0"0"0,0 1 0,0-1 0,0 1 0,0-1 0,0 1 0,0-1 0,0 5 0,0-4 0,0 8 0,0-8 0,0 4 0,0 0 0,0-4 0,-3 4 0,2-5 0,-3 1 0,4-1 0,0 1 0,0-1 0,0 1 0,0-1 0,0-3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5.85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7.0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24575,'0'8'0,"0"2"0,0-2 0,0 7 0,0-6 0,0 2 0,0 1 0,0-4 0,0 4 0,0-1 0,0-2 0,0 3 0,0-5 0,0 1 0,0-1 0,0-3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32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24575,'94'4'0,"0"0"0,-4 7 0,-25 5 0,-55-3 0,1 13 0,-10-19 0,2-1 0,-3 1 0,3 0 0,-2-2 0,2 0 0,-2-2 0,1 0 0,1 0 0,-2 1 0,3-1 0,-1 0 0,1 0 0,2-1 0,0-1 0,3 1 0,-1-2 0,2 2 0,0-2 0,-1 0 0,2 0 0,-2 0 0,0 0 0,2 0 0,-1 0 0,1 0 0,1 0 0,0 0 0,-3 0 0,-1 0 0,-3 0 0,2 0 0,1 0 0,-2 0 0,1 0 0,-3 0 0,2 0 0,-2 0 0,2 0 0,0 0 0,0 0 0,1 0 0,0 0 0,0 0 0,0 0 0,-2 0 0,1 0 0,-2 0 0,1-1 0,-2 0 0,0 0 0,0 1 0,-1 0 0,-1 0 0</inkml:trace>
  <inkml:trace contextRef="#ctx0" brushRef="#br0" timeOffset="2096">318 61 24575,'-4'8'0,"1"2"0,-1-2 0,-1 2 0,1-2 0,-1 1 0,1-1 0,-1 0 0,1 1 0,-1-1 0,1 0 0,-1 3 0,1-4 0,-1 2 0,1-2 0,1 1 0,1 0 0,-2 1 0,3-3 0,-1 1 0,-2 2 0,4-2 0,-3 2 0,2-2 0,-2 0 0,3 0 0,-3 2 0,2-2 0,-1 2 0,1-2 0,1 0 0,-2-2 0,0 1 0,2-1 0,-1 1 0,1 0 0,0-2 0,0 0 0,0 1 0,0-1 0,0 0 0,0-1 0,0 2 0,0-1 0,0 2 0,0-2 0,0 1 0,0-1 0,1 0 0,1 1 0,1-1 0,0 0 0,0 1 0,1-1 0,0 0 0,0 3 0,3-4 0,-4 2 0,4-1 0,-4-1 0,4 0 0,-4 0 0,2 0 0,0-1 0,0 1 0,2-3 0,-2 3 0,1-2 0,-1 0 0,2 1 0,-2-2 0,2 2 0,-2-2 0,0 0 0,2 0 0,-4 0 0,4 0 0,-2 0 0,0 0 0,1 0 0,-2 0 0,2 0 0,-2 0 0,1 0 0,-2 0 0,0 0 0,0 0 0,0 0 0,0 0 0,0 0 0,0 0 0,0 0 0,0 0 0,0 0 0,-1-2 0,-1 1 0,-1-1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0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6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39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2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6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0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24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77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75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57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88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10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91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18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58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40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62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59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44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08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1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03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02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15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8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85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6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7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3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0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0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5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2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454398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26" Type="http://schemas.openxmlformats.org/officeDocument/2006/relationships/image" Target="../media/image31.png"/><Relationship Id="rId3" Type="http://schemas.openxmlformats.org/officeDocument/2006/relationships/image" Target="../media/image17.png"/><Relationship Id="rId21" Type="http://schemas.openxmlformats.org/officeDocument/2006/relationships/image" Target="../media/image28.png"/><Relationship Id="rId34" Type="http://schemas.openxmlformats.org/officeDocument/2006/relationships/image" Target="../media/image35.png"/><Relationship Id="rId7" Type="http://schemas.openxmlformats.org/officeDocument/2006/relationships/image" Target="../media/image20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7.xml"/><Relationship Id="rId20" Type="http://schemas.openxmlformats.org/officeDocument/2006/relationships/image" Target="../media/image27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2.png"/><Relationship Id="rId24" Type="http://schemas.openxmlformats.org/officeDocument/2006/relationships/image" Target="../media/image30.png"/><Relationship Id="rId32" Type="http://schemas.openxmlformats.org/officeDocument/2006/relationships/image" Target="../media/image34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23" Type="http://schemas.openxmlformats.org/officeDocument/2006/relationships/customXml" Target="../ink/ink9.xml"/><Relationship Id="rId28" Type="http://schemas.openxmlformats.org/officeDocument/2006/relationships/image" Target="../media/image32.png"/><Relationship Id="rId10" Type="http://schemas.openxmlformats.org/officeDocument/2006/relationships/customXml" Target="../ink/ink4.xml"/><Relationship Id="rId19" Type="http://schemas.openxmlformats.org/officeDocument/2006/relationships/image" Target="../media/image18.png"/><Relationship Id="rId31" Type="http://schemas.openxmlformats.org/officeDocument/2006/relationships/customXml" Target="../ink/ink13.xml"/><Relationship Id="rId4" Type="http://schemas.openxmlformats.org/officeDocument/2006/relationships/customXml" Target="../ink/ink1.xml"/><Relationship Id="rId9" Type="http://schemas.openxmlformats.org/officeDocument/2006/relationships/image" Target="../media/image21.png"/><Relationship Id="rId14" Type="http://schemas.openxmlformats.org/officeDocument/2006/relationships/customXml" Target="../ink/ink6.xml"/><Relationship Id="rId22" Type="http://schemas.openxmlformats.org/officeDocument/2006/relationships/image" Target="../media/image29.png"/><Relationship Id="rId27" Type="http://schemas.openxmlformats.org/officeDocument/2006/relationships/customXml" Target="../ink/ink11.xml"/><Relationship Id="rId30" Type="http://schemas.openxmlformats.org/officeDocument/2006/relationships/image" Target="../media/image33.png"/><Relationship Id="rId8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4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90.png"/><Relationship Id="rId4" Type="http://schemas.openxmlformats.org/officeDocument/2006/relationships/image" Target="../media/image59.png"/><Relationship Id="rId9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62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8.png"/><Relationship Id="rId9" Type="http://schemas.openxmlformats.org/officeDocument/2006/relationships/image" Target="../media/image3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62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62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72.png"/><Relationship Id="rId3" Type="http://schemas.openxmlformats.org/officeDocument/2006/relationships/image" Target="../media/image70.png"/><Relationship Id="rId7" Type="http://schemas.openxmlformats.org/officeDocument/2006/relationships/customXml" Target="../ink/ink16.xml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90.png"/><Relationship Id="rId4" Type="http://schemas.openxmlformats.org/officeDocument/2006/relationships/image" Target="../media/image71.png"/><Relationship Id="rId9" Type="http://schemas.openxmlformats.org/officeDocument/2006/relationships/customXml" Target="../ink/ink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customXml" Target="../ink/ink19.xml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73.png"/><Relationship Id="rId10" Type="http://schemas.openxmlformats.org/officeDocument/2006/relationships/image" Target="../media/image98.png"/><Relationship Id="rId4" Type="http://schemas.openxmlformats.org/officeDocument/2006/relationships/image" Target="../media/image91.png"/><Relationship Id="rId9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71.png"/><Relationship Id="rId4" Type="http://schemas.openxmlformats.org/officeDocument/2006/relationships/image" Target="../media/image83.png"/><Relationship Id="rId9" Type="http://schemas.openxmlformats.org/officeDocument/2006/relationships/image" Target="../media/image10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0.png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#14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</a:rPr>
              <a:t>First Order RC Circuits - </a:t>
            </a:r>
            <a:r>
              <a:rPr lang="en-US" sz="2800" b="1" dirty="0">
                <a:solidFill>
                  <a:srgbClr val="FF0000"/>
                </a:solidFill>
              </a:rPr>
              <a:t>Natural responses</a:t>
            </a:r>
            <a:br>
              <a:rPr lang="en-US" sz="2800" i="1" u="sng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20667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729032" y="299887"/>
            <a:ext cx="473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Finding the Natural Response of 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66" y="1519030"/>
                <a:ext cx="1396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1)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6" y="1519030"/>
                <a:ext cx="1396664" cy="369332"/>
              </a:xfrm>
              <a:prstGeom prst="rect">
                <a:avLst/>
              </a:prstGeom>
              <a:blipFill>
                <a:blip r:embed="rId3"/>
                <a:stretch>
                  <a:fillRect l="-901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9AA968-C806-0343-ACF8-95285DC6267A}"/>
              </a:ext>
            </a:extLst>
          </p:cNvPr>
          <p:cNvSpPr txBox="1"/>
          <p:nvPr/>
        </p:nvSpPr>
        <p:spPr>
          <a:xfrm>
            <a:off x="308354" y="996388"/>
            <a:ext cx="214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the following: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B29109D-FED8-684D-8493-DF26707954AD}"/>
              </a:ext>
            </a:extLst>
          </p:cNvPr>
          <p:cNvSpPr/>
          <p:nvPr/>
        </p:nvSpPr>
        <p:spPr>
          <a:xfrm>
            <a:off x="928977" y="1970743"/>
            <a:ext cx="4708298" cy="68428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044D50-0FEA-8D4B-A27A-EBC1C8DEAB1F}"/>
              </a:ext>
            </a:extLst>
          </p:cNvPr>
          <p:cNvSpPr/>
          <p:nvPr/>
        </p:nvSpPr>
        <p:spPr>
          <a:xfrm>
            <a:off x="2092230" y="3374833"/>
            <a:ext cx="441815" cy="350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13BBDE-400E-834A-AFBB-C0C9614CA446}"/>
                  </a:ext>
                </a:extLst>
              </p:cNvPr>
              <p:cNvSpPr/>
              <p:nvPr/>
            </p:nvSpPr>
            <p:spPr>
              <a:xfrm>
                <a:off x="1023000" y="2023988"/>
                <a:ext cx="4651658" cy="458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0.37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13BBDE-400E-834A-AFBB-C0C9614CA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00" y="2023988"/>
                <a:ext cx="4651658" cy="458331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5CAB93-4B76-2D40-A9C5-4A9300F65E45}"/>
                  </a:ext>
                </a:extLst>
              </p:cNvPr>
              <p:cNvSpPr txBox="1"/>
              <p:nvPr/>
            </p:nvSpPr>
            <p:spPr>
              <a:xfrm>
                <a:off x="1206225" y="2718169"/>
                <a:ext cx="6298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means </a:t>
                </a:r>
                <a:r>
                  <a:rPr lang="en-US" i="1" dirty="0">
                    <a:solidFill>
                      <a:srgbClr val="FF0000"/>
                    </a:solidFill>
                  </a:rPr>
                  <a:t>after one time constant (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the capacitor voltage drops to 37% of its initial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5CAB93-4B76-2D40-A9C5-4A9300F65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25" y="2718169"/>
                <a:ext cx="6298161" cy="646331"/>
              </a:xfrm>
              <a:prstGeom prst="rect">
                <a:avLst/>
              </a:prstGeom>
              <a:blipFill>
                <a:blip r:embed="rId5"/>
                <a:stretch>
                  <a:fillRect l="-80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857A4D-EB77-1847-9BA0-A5AD55B4BE13}"/>
                  </a:ext>
                </a:extLst>
              </p:cNvPr>
              <p:cNvSpPr txBox="1"/>
              <p:nvPr/>
            </p:nvSpPr>
            <p:spPr>
              <a:xfrm>
                <a:off x="557707" y="4276355"/>
                <a:ext cx="1534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2)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857A4D-EB77-1847-9BA0-A5AD55B4B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07" y="4276355"/>
                <a:ext cx="1534523" cy="369332"/>
              </a:xfrm>
              <a:prstGeom prst="rect">
                <a:avLst/>
              </a:prstGeom>
              <a:blipFill>
                <a:blip r:embed="rId6"/>
                <a:stretch>
                  <a:fillRect l="-82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C9E8853-3F8E-564F-8DA7-C4241B448EFC}"/>
                  </a:ext>
                </a:extLst>
              </p:cNvPr>
              <p:cNvSpPr/>
              <p:nvPr/>
            </p:nvSpPr>
            <p:spPr>
              <a:xfrm>
                <a:off x="928977" y="4863519"/>
                <a:ext cx="4967450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0.0067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C9E8853-3F8E-564F-8DA7-C4241B448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77" y="4863519"/>
                <a:ext cx="4967450" cy="475451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4B3514-7A2C-9247-AE8B-9FAB4F72F0CC}"/>
                  </a:ext>
                </a:extLst>
              </p:cNvPr>
              <p:cNvSpPr txBox="1"/>
              <p:nvPr/>
            </p:nvSpPr>
            <p:spPr>
              <a:xfrm>
                <a:off x="1206225" y="5538446"/>
                <a:ext cx="6298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means </a:t>
                </a:r>
                <a:r>
                  <a:rPr lang="en-US" i="1" dirty="0">
                    <a:solidFill>
                      <a:srgbClr val="FF0000"/>
                    </a:solidFill>
                  </a:rPr>
                  <a:t>after five time constant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the capacitor voltage drops to 0.67% of its initial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4B3514-7A2C-9247-AE8B-9FAB4F72F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25" y="5538446"/>
                <a:ext cx="6298161" cy="646331"/>
              </a:xfrm>
              <a:prstGeom prst="rect">
                <a:avLst/>
              </a:prstGeom>
              <a:blipFill>
                <a:blip r:embed="rId8"/>
                <a:stretch>
                  <a:fillRect l="-80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53A8E6E-B0DB-FC47-9590-9B94E11E24F5}"/>
              </a:ext>
            </a:extLst>
          </p:cNvPr>
          <p:cNvSpPr txBox="1"/>
          <p:nvPr/>
        </p:nvSpPr>
        <p:spPr>
          <a:xfrm>
            <a:off x="2534045" y="3390166"/>
            <a:ext cx="559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capacitor voltage drops by 63% from its original value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70B980-4471-D241-A489-AC17B578218E}"/>
              </a:ext>
            </a:extLst>
          </p:cNvPr>
          <p:cNvSpPr txBox="1"/>
          <p:nvPr/>
        </p:nvSpPr>
        <p:spPr>
          <a:xfrm>
            <a:off x="2529533" y="6258325"/>
            <a:ext cx="588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capacitor voltage drops by 99.33% from its original value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B75668AB-6FE4-A448-A7C6-536F3687C619}"/>
              </a:ext>
            </a:extLst>
          </p:cNvPr>
          <p:cNvSpPr/>
          <p:nvPr/>
        </p:nvSpPr>
        <p:spPr>
          <a:xfrm>
            <a:off x="2010716" y="6253339"/>
            <a:ext cx="441815" cy="350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BEC7816-800E-474C-B1B7-0FD5DC9D6255}"/>
              </a:ext>
            </a:extLst>
          </p:cNvPr>
          <p:cNvSpPr/>
          <p:nvPr/>
        </p:nvSpPr>
        <p:spPr>
          <a:xfrm>
            <a:off x="984899" y="4729169"/>
            <a:ext cx="4911527" cy="68428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3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763811" y="647718"/>
            <a:ext cx="5468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Typical Sketch for Natural Response of RC circuits</a:t>
            </a: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79" y="1615002"/>
            <a:ext cx="7083375" cy="43595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A47500-60AE-5B4F-8EBA-98AF66EB0E54}"/>
                  </a:ext>
                </a:extLst>
              </p14:cNvPr>
              <p14:cNvContentPartPr/>
              <p14:nvPr/>
            </p14:nvContentPartPr>
            <p14:xfrm>
              <a:off x="3408236" y="5107572"/>
              <a:ext cx="6120" cy="16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A47500-60AE-5B4F-8EBA-98AF66EB0E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9236" y="5098932"/>
                <a:ext cx="237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336B7D-C754-F843-99FA-9E07AE7CC046}"/>
                  </a:ext>
                </a:extLst>
              </p14:cNvPr>
              <p14:cNvContentPartPr/>
              <p14:nvPr/>
            </p14:nvContentPartPr>
            <p14:xfrm>
              <a:off x="2521196" y="4444452"/>
              <a:ext cx="956520" cy="2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336B7D-C754-F843-99FA-9E07AE7CC0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2193" y="4435452"/>
                <a:ext cx="974167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13A6E7-8CAD-9046-AEE1-818CABC30B8D}"/>
                  </a:ext>
                </a:extLst>
              </p14:cNvPr>
              <p14:cNvContentPartPr/>
              <p14:nvPr/>
            </p14:nvContentPartPr>
            <p14:xfrm>
              <a:off x="2338316" y="4417812"/>
              <a:ext cx="162360" cy="16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13A6E7-8CAD-9046-AEE1-818CABC30B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9316" y="4409172"/>
                <a:ext cx="1800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DD81FE-E194-B749-B9F9-9EDF3B043B4E}"/>
                  </a:ext>
                </a:extLst>
              </p14:cNvPr>
              <p14:cNvContentPartPr/>
              <p14:nvPr/>
            </p14:nvContentPartPr>
            <p14:xfrm>
              <a:off x="3501116" y="451069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DD81FE-E194-B749-B9F9-9EDF3B043B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2476" y="4501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5DE8CC-0C64-7F4E-89F1-1A5202C493B3}"/>
                  </a:ext>
                </a:extLst>
              </p14:cNvPr>
              <p14:cNvContentPartPr/>
              <p14:nvPr/>
            </p14:nvContentPartPr>
            <p14:xfrm>
              <a:off x="3471596" y="4566852"/>
              <a:ext cx="11520" cy="135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5DE8CC-0C64-7F4E-89F1-1A5202C493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2596" y="4558212"/>
                <a:ext cx="29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00DDCC-6D73-B541-973E-5D66495AD2EE}"/>
                  </a:ext>
                </a:extLst>
              </p14:cNvPr>
              <p14:cNvContentPartPr/>
              <p14:nvPr/>
            </p14:nvContentPartPr>
            <p14:xfrm>
              <a:off x="3442436" y="4798692"/>
              <a:ext cx="3240" cy="7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00DDCC-6D73-B541-973E-5D66495AD2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33436" y="4790052"/>
                <a:ext cx="208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A6C27C-84A7-3F4D-B07A-D52129A0EB25}"/>
                  </a:ext>
                </a:extLst>
              </p14:cNvPr>
              <p14:cNvContentPartPr/>
              <p14:nvPr/>
            </p14:nvContentPartPr>
            <p14:xfrm>
              <a:off x="3427676" y="4974372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A6C27C-84A7-3F4D-B07A-D52129A0EB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8676" y="49657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0DD553-51DD-8143-B2A0-9E96B47A0CA1}"/>
                  </a:ext>
                </a:extLst>
              </p14:cNvPr>
              <p14:cNvContentPartPr/>
              <p14:nvPr/>
            </p14:nvContentPartPr>
            <p14:xfrm>
              <a:off x="3425156" y="5034492"/>
              <a:ext cx="360" cy="5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0DD553-51DD-8143-B2A0-9E96B47A0C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6156" y="5025492"/>
                <a:ext cx="18000" cy="734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7EA4D2A5-F819-DF44-AD08-C95D31BCA9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667" y="3875692"/>
            <a:ext cx="1559294" cy="63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8B8133-2928-C245-92A6-51E5DB621DF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4254" y="5216464"/>
            <a:ext cx="1185063" cy="48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4A6E01-DC74-C649-A999-AC7976779DBE}"/>
                  </a:ext>
                </a:extLst>
              </p:cNvPr>
              <p:cNvSpPr/>
              <p:nvPr/>
            </p:nvSpPr>
            <p:spPr>
              <a:xfrm>
                <a:off x="4168367" y="2349624"/>
                <a:ext cx="2951021" cy="60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4A6E01-DC74-C649-A999-AC7976779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367" y="2349624"/>
                <a:ext cx="2951021" cy="604333"/>
              </a:xfrm>
              <a:prstGeom prst="rect">
                <a:avLst/>
              </a:prstGeom>
              <a:blipFill>
                <a:blip r:embed="rId20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68F3D2-D626-5D42-9B31-FB3798ABF8CA}"/>
                  </a:ext>
                </a:extLst>
              </p:cNvPr>
              <p:cNvSpPr/>
              <p:nvPr/>
            </p:nvSpPr>
            <p:spPr>
              <a:xfrm>
                <a:off x="1060477" y="4256354"/>
                <a:ext cx="157629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0.37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68F3D2-D626-5D42-9B31-FB3798ABF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77" y="4256354"/>
                <a:ext cx="1576293" cy="276999"/>
              </a:xfrm>
              <a:prstGeom prst="rect">
                <a:avLst/>
              </a:prstGeom>
              <a:blipFill>
                <a:blip r:embed="rId2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6984CDD-9F82-7444-87FE-67DAFB3F8553}"/>
                  </a:ext>
                </a:extLst>
              </p:cNvPr>
              <p:cNvSpPr/>
              <p:nvPr/>
            </p:nvSpPr>
            <p:spPr>
              <a:xfrm>
                <a:off x="968339" y="4873212"/>
                <a:ext cx="157629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0.01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6984CDD-9F82-7444-87FE-67DAFB3F8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39" y="4873212"/>
                <a:ext cx="1576293" cy="276999"/>
              </a:xfrm>
              <a:prstGeom prst="rect">
                <a:avLst/>
              </a:prstGeom>
              <a:blipFill>
                <a:blip r:embed="rId22"/>
                <a:stretch>
                  <a:fillRect t="-45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CF4B6F-2DA3-5549-A0E9-5B5F7F7DA25B}"/>
              </a:ext>
            </a:extLst>
          </p:cNvPr>
          <p:cNvCxnSpPr>
            <a:cxnSpLocks/>
          </p:cNvCxnSpPr>
          <p:nvPr/>
        </p:nvCxnSpPr>
        <p:spPr>
          <a:xfrm flipH="1">
            <a:off x="2500676" y="5107572"/>
            <a:ext cx="3679408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2741F0-EDBD-1548-9D36-FE5127D385FD}"/>
              </a:ext>
            </a:extLst>
          </p:cNvPr>
          <p:cNvCxnSpPr>
            <a:cxnSpLocks/>
          </p:cNvCxnSpPr>
          <p:nvPr/>
        </p:nvCxnSpPr>
        <p:spPr>
          <a:xfrm flipH="1">
            <a:off x="2417961" y="4471452"/>
            <a:ext cx="108315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7BADBB-6E78-BF46-A444-1686EF7C73DA}"/>
              </a:ext>
            </a:extLst>
          </p:cNvPr>
          <p:cNvCxnSpPr>
            <a:cxnSpLocks/>
          </p:cNvCxnSpPr>
          <p:nvPr/>
        </p:nvCxnSpPr>
        <p:spPr>
          <a:xfrm flipV="1">
            <a:off x="3478939" y="4427205"/>
            <a:ext cx="31251" cy="715612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5208A-CCBD-2742-8CD2-D1305D95A353}"/>
                  </a:ext>
                </a:extLst>
              </p14:cNvPr>
              <p14:cNvContentPartPr/>
              <p14:nvPr/>
            </p14:nvContentPartPr>
            <p14:xfrm>
              <a:off x="3383312" y="5282517"/>
              <a:ext cx="244440" cy="168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5208A-CCBD-2742-8CD2-D1305D95A35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74312" y="5273877"/>
                <a:ext cx="2620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8886B97-E979-E348-9B36-BDC65206338E}"/>
                  </a:ext>
                </a:extLst>
              </p14:cNvPr>
              <p14:cNvContentPartPr/>
              <p14:nvPr/>
            </p14:nvContentPartPr>
            <p14:xfrm>
              <a:off x="6182212" y="5097837"/>
              <a:ext cx="360" cy="69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8886B97-E979-E348-9B36-BDC65206338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3212" y="5089197"/>
                <a:ext cx="18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5C98634-963A-9F42-AACD-C993EB995615}"/>
                  </a:ext>
                </a:extLst>
              </p14:cNvPr>
              <p14:cNvContentPartPr/>
              <p14:nvPr/>
            </p14:nvContentPartPr>
            <p14:xfrm>
              <a:off x="5914372" y="5384757"/>
              <a:ext cx="169560" cy="236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5C98634-963A-9F42-AACD-C993EB99561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05732" y="5375757"/>
                <a:ext cx="187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B061B33-A767-C147-B99B-AFC818A99791}"/>
                  </a:ext>
                </a:extLst>
              </p14:cNvPr>
              <p14:cNvContentPartPr/>
              <p14:nvPr/>
            </p14:nvContentPartPr>
            <p14:xfrm>
              <a:off x="6203092" y="5393037"/>
              <a:ext cx="242640" cy="24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B061B33-A767-C147-B99B-AFC818A997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94092" y="5384037"/>
                <a:ext cx="260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49CCA07-387D-7B47-8346-60CFB4B86511}"/>
                  </a:ext>
                </a:extLst>
              </p14:cNvPr>
              <p14:cNvContentPartPr/>
              <p14:nvPr/>
            </p14:nvContentPartPr>
            <p14:xfrm>
              <a:off x="6172132" y="5400237"/>
              <a:ext cx="264240" cy="254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49CCA07-387D-7B47-8346-60CFB4B8651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63132" y="5391237"/>
                <a:ext cx="2818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2546890-A027-9849-B4A2-E24A3B35C9C9}"/>
                  </a:ext>
                </a:extLst>
              </p14:cNvPr>
              <p14:cNvContentPartPr/>
              <p14:nvPr/>
            </p14:nvContentPartPr>
            <p14:xfrm>
              <a:off x="8884290" y="6161647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2546890-A027-9849-B4A2-E24A3B35C9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75650" y="615264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43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Assume the switch was closed for a long time.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Switch that is opened at t=0 to remove the applied current source.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Find the </a:t>
            </a:r>
            <a:r>
              <a:rPr lang="en-US" sz="1800" dirty="0">
                <a:solidFill>
                  <a:srgbClr val="FF0000"/>
                </a:solidFill>
              </a:rPr>
              <a:t>natural response (voltage </a:t>
            </a:r>
            <a:r>
              <a:rPr lang="en-US" sz="1800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sz="1800" dirty="0">
                <a:solidFill>
                  <a:srgbClr val="FF0000"/>
                </a:solidFill>
              </a:rPr>
              <a:t>) </a:t>
            </a:r>
            <a:r>
              <a:rPr lang="en-US" sz="1800" dirty="0"/>
              <a:t>after the switch has been opened.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460"/>
            <a:ext cx="3976509" cy="2406459"/>
          </a:xfrm>
          <a:prstGeom prst="rect">
            <a:avLst/>
          </a:prstGeom>
        </p:spPr>
      </p:pic>
      <p:pic>
        <p:nvPicPr>
          <p:cNvPr id="2" name="Picture 1" descr="Screen Shot 2016-03-15 at 9.08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29" y="2753159"/>
            <a:ext cx="4776171" cy="226340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796957" y="3553108"/>
            <a:ext cx="750425" cy="2886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58124" y="2524395"/>
            <a:ext cx="59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&gt; 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87299" y="5316707"/>
            <a:ext cx="259762" cy="69265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 rot="5400000">
            <a:off x="7659531" y="4535695"/>
            <a:ext cx="575061" cy="12001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7097" y="590276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voltage or current sources</a:t>
            </a:r>
          </a:p>
        </p:txBody>
      </p:sp>
    </p:spTree>
    <p:extLst>
      <p:ext uri="{BB962C8B-B14F-4D97-AF65-F5344CB8AC3E}">
        <p14:creationId xmlns:p14="http://schemas.microsoft.com/office/powerpoint/2010/main" val="223482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82" y="4662487"/>
            <a:ext cx="4627252" cy="2195513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Since we have </a:t>
            </a:r>
            <a:r>
              <a:rPr lang="en-US" sz="1800" u="sng" dirty="0"/>
              <a:t>DC current</a:t>
            </a:r>
            <a:r>
              <a:rPr lang="en-US" sz="1800" dirty="0"/>
              <a:t>, therefore, the capacitor behaves like an open circuit prior to opening the switch.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Since the voltage on the capacitor cannot change instantaneously,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29724" y="520065"/>
            <a:ext cx="473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Finding the Natural Response of RC circuits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84928" y="2168124"/>
          <a:ext cx="1587261" cy="67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8" name="Equation" r:id="rId5" imgW="952200" imgH="406080" progId="Equation.3">
                  <p:embed/>
                </p:oleObj>
              </mc:Choice>
              <mc:Fallback>
                <p:oleObj name="Equation" r:id="rId5" imgW="952200" imgH="4060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928" y="2168124"/>
                        <a:ext cx="1587261" cy="672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69457" y="2136077"/>
          <a:ext cx="2032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9" name="Equation" r:id="rId7" imgW="1218960" imgH="444240" progId="Equation.3">
                  <p:embed/>
                </p:oleObj>
              </mc:Choice>
              <mc:Fallback>
                <p:oleObj name="Equation" r:id="rId7" imgW="1218960" imgH="4442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457" y="2136077"/>
                        <a:ext cx="2032000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84928" y="3434674"/>
          <a:ext cx="38512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80" name="Equation" r:id="rId9" imgW="2311200" imgH="444240" progId="Equation.3">
                  <p:embed/>
                </p:oleObj>
              </mc:Choice>
              <mc:Fallback>
                <p:oleObj name="Equation" r:id="rId9" imgW="2311200" imgH="4442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928" y="3434674"/>
                        <a:ext cx="3851275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9223" y="904165"/>
            <a:ext cx="577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I) Find  for t &lt; 0 (Long time when the switch was closed): </a:t>
            </a:r>
          </a:p>
        </p:txBody>
      </p:sp>
    </p:spTree>
    <p:extLst>
      <p:ext uri="{BB962C8B-B14F-4D97-AF65-F5344CB8AC3E}">
        <p14:creationId xmlns:p14="http://schemas.microsoft.com/office/powerpoint/2010/main" val="95097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equivalent circuit for t &gt; 0.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Applying KVL around the loop.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98551" y="2529106"/>
          <a:ext cx="23066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4" name="Equation" r:id="rId4" imgW="1384200" imgH="406080" progId="Equation.3">
                  <p:embed/>
                </p:oleObj>
              </mc:Choice>
              <mc:Fallback>
                <p:oleObj name="Equation" r:id="rId4" imgW="1384200" imgH="4060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1" y="2529106"/>
                        <a:ext cx="2306637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0321" y="2588383"/>
            <a:ext cx="358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 ordinary first-order differential equation (DEQ) with constant coefficients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614738" y="2853241"/>
            <a:ext cx="635583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383" y="820596"/>
            <a:ext cx="8455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II) Find </a:t>
            </a:r>
            <a:r>
              <a:rPr lang="en-US" b="1" dirty="0" err="1">
                <a:solidFill>
                  <a:srgbClr val="0000FF"/>
                </a:solidFill>
              </a:rPr>
              <a:t>v</a:t>
            </a:r>
            <a:r>
              <a:rPr lang="en-US" b="1" baseline="-25000" dirty="0" err="1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(t) for t &gt; 0 (The time after the switch is opened):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5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245769" y="1415002"/>
            <a:ext cx="2684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Solve first order DEQ: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3889" y="2072104"/>
          <a:ext cx="23066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4" name="Equation" r:id="rId4" imgW="1384200" imgH="406080" progId="Equation.3">
                  <p:embed/>
                </p:oleObj>
              </mc:Choice>
              <mc:Fallback>
                <p:oleObj name="Equation" r:id="rId4" imgW="1384200" imgH="4060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9" y="2072104"/>
                        <a:ext cx="2306637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18" y="1360721"/>
            <a:ext cx="2313627" cy="235700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79601"/>
              </p:ext>
            </p:extLst>
          </p:nvPr>
        </p:nvGraphicFramePr>
        <p:xfrm>
          <a:off x="4362720" y="5892919"/>
          <a:ext cx="19272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5" name="Equation" r:id="rId7" imgW="1155600" imgH="355320" progId="Equation.3">
                  <p:embed/>
                </p:oleObj>
              </mc:Choice>
              <mc:Fallback>
                <p:oleObj name="Equation" r:id="rId7" imgW="1155600" imgH="3553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720" y="5892919"/>
                        <a:ext cx="1927225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371057" y="6363303"/>
            <a:ext cx="66448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937219-36EB-1B44-A0EC-352765D212F8}"/>
              </a:ext>
            </a:extLst>
          </p:cNvPr>
          <p:cNvSpPr txBox="1"/>
          <p:nvPr/>
        </p:nvSpPr>
        <p:spPr>
          <a:xfrm>
            <a:off x="183357" y="3865496"/>
            <a:ext cx="423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 the above equation from t=0 to t: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22ED324-720B-3045-B5EE-5A04276A3A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447" y="2992504"/>
            <a:ext cx="2057400" cy="9144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A142014-4261-A043-A015-0A13737B1D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57" y="4326217"/>
            <a:ext cx="3187700" cy="2374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EB5B2B-A34F-8946-9BDC-C9B5B159D333}"/>
              </a:ext>
            </a:extLst>
          </p:cNvPr>
          <p:cNvSpPr/>
          <p:nvPr/>
        </p:nvSpPr>
        <p:spPr>
          <a:xfrm>
            <a:off x="183357" y="2719960"/>
            <a:ext cx="315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Re-arrange the above equation,</a:t>
            </a:r>
          </a:p>
        </p:txBody>
      </p:sp>
    </p:spTree>
    <p:extLst>
      <p:ext uri="{BB962C8B-B14F-4D97-AF65-F5344CB8AC3E}">
        <p14:creationId xmlns:p14="http://schemas.microsoft.com/office/powerpoint/2010/main" val="108815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final expression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Where,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5713" y="1773238"/>
          <a:ext cx="17573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1" name="Equation" r:id="rId5" imgW="1054080" imgH="355320" progId="Equation.3">
                  <p:embed/>
                </p:oleObj>
              </mc:Choice>
              <mc:Fallback>
                <p:oleObj name="Equation" r:id="rId5" imgW="1054080" imgH="3553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773238"/>
                        <a:ext cx="175736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55713" y="2880677"/>
          <a:ext cx="1757362" cy="97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2" name="Equation" r:id="rId7" imgW="1143000" imgH="634680" progId="Equation.3">
                  <p:embed/>
                </p:oleObj>
              </mc:Choice>
              <mc:Fallback>
                <p:oleObj name="Equation" r:id="rId7" imgW="1143000" imgH="63468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2880677"/>
                        <a:ext cx="1757362" cy="970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60213" y="3535072"/>
            <a:ext cx="28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Time constant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62996" y="3734026"/>
            <a:ext cx="100277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95142" y="2935072"/>
            <a:ext cx="2207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Capacitor initial value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65771" y="3177550"/>
            <a:ext cx="100277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5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final expression is given by,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5713" y="1773238"/>
          <a:ext cx="17573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6" name="Equation" r:id="rId5" imgW="1054080" imgH="355320" progId="Equation.3">
                  <p:embed/>
                </p:oleObj>
              </mc:Choice>
              <mc:Fallback>
                <p:oleObj name="Equation" r:id="rId5" imgW="1054080" imgH="3553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773238"/>
                        <a:ext cx="175736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4845" y="2573166"/>
            <a:ext cx="557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At t=5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 </a:t>
            </a:r>
            <a:r>
              <a:rPr lang="en-US" dirty="0">
                <a:solidFill>
                  <a:srgbClr val="0070C0"/>
                </a:solidFill>
              </a:rPr>
              <a:t>the capacitor voltage becomes practically zero.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E5EF0-6421-F247-863A-128DFE1D8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098" y="3309258"/>
            <a:ext cx="5461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induced current in the resistor, is the same as the induced current in the capacitor,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75309" y="2222500"/>
          <a:ext cx="297815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9" name="Equation" r:id="rId5" imgW="1828800" imgH="1117440" progId="Equation.3">
                  <p:embed/>
                </p:oleObj>
              </mc:Choice>
              <mc:Fallback>
                <p:oleObj name="Equation" r:id="rId5" imgW="1828800" imgH="11174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309" y="2222500"/>
                        <a:ext cx="2978150" cy="180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33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Instantaneous power in the resistor,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Instantaneous energy dissipated in the resistor,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43559" y="1900238"/>
          <a:ext cx="3041650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1" name="Equation" r:id="rId5" imgW="1866600" imgH="1104840" progId="Equation.3">
                  <p:embed/>
                </p:oleObj>
              </mc:Choice>
              <mc:Fallback>
                <p:oleObj name="Equation" r:id="rId5" imgW="1866600" imgH="110484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559" y="1900238"/>
                        <a:ext cx="3041650" cy="178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43559" y="4635003"/>
          <a:ext cx="3870325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2" name="Equation" r:id="rId7" imgW="2374560" imgH="990360" progId="Equation.3">
                  <p:embed/>
                </p:oleObj>
              </mc:Choice>
              <mc:Fallback>
                <p:oleObj name="Equation" r:id="rId7" imgW="2374560" imgH="9903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559" y="4635003"/>
                        <a:ext cx="3870325" cy="160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35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Reading Materials</a:t>
            </a:r>
            <a:endParaRPr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13BFA-8868-7B47-B59C-4B25EF05934D}"/>
              </a:ext>
            </a:extLst>
          </p:cNvPr>
          <p:cNvSpPr/>
          <p:nvPr/>
        </p:nvSpPr>
        <p:spPr>
          <a:xfrm>
            <a:off x="478971" y="2953738"/>
            <a:ext cx="71003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Chapter 6 – Transient Response for RL and RC Circuits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Only the following sections:</a:t>
            </a:r>
          </a:p>
          <a:p>
            <a:pPr lvl="0"/>
            <a:r>
              <a:rPr lang="en-US" dirty="0"/>
              <a:t>6.1 The First Order Circuits</a:t>
            </a:r>
          </a:p>
          <a:p>
            <a:pPr lvl="0"/>
            <a:r>
              <a:rPr lang="en-US" dirty="0"/>
              <a:t>6.3 Natural Response of RC Circuits</a:t>
            </a:r>
          </a:p>
          <a:p>
            <a:pPr lvl="0"/>
            <a:r>
              <a:rPr lang="en-US" dirty="0"/>
              <a:t>6.4 Natural Response of RL Circuits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15B3DD0-9DEA-E040-92CA-C8E3B464E56C}"/>
              </a:ext>
            </a:extLst>
          </p:cNvPr>
          <p:cNvSpPr/>
          <p:nvPr/>
        </p:nvSpPr>
        <p:spPr>
          <a:xfrm>
            <a:off x="391886" y="2989074"/>
            <a:ext cx="8530930" cy="1592992"/>
          </a:xfrm>
          <a:prstGeom prst="roundRect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17119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At t=0, the energy dissipated in the resistor starts at zero value, and as t</a:t>
            </a:r>
            <a:r>
              <a:rPr lang="en-US" sz="1800" dirty="0">
                <a:sym typeface="Symbol" panose="05050102010706020507" pitchFamily="18" charset="2"/>
              </a:rPr>
              <a:t>∞ it </a:t>
            </a:r>
            <a:r>
              <a:rPr lang="en-US" sz="1800" dirty="0"/>
              <a:t>reaches,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Which is the amount of energy that was initially stored in the capacitor at t=0.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350438" y="2202795"/>
          <a:ext cx="10763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7" name="Equation" r:id="rId5" imgW="660240" imgH="393480" progId="Equation.3">
                  <p:embed/>
                </p:oleObj>
              </mc:Choice>
              <mc:Fallback>
                <p:oleObj name="Equation" r:id="rId5" imgW="660240" imgH="39348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438" y="2202795"/>
                        <a:ext cx="1076325" cy="636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49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Any given resistive-capacitive circuit without external independent DC sources that can be reduced to a parallel equivalent </a:t>
            </a:r>
            <a:r>
              <a:rPr lang="en-US" sz="1800" dirty="0" err="1"/>
              <a:t>R</a:t>
            </a:r>
            <a:r>
              <a:rPr lang="en-US" sz="1800" baseline="-25000" dirty="0" err="1"/>
              <a:t>Th</a:t>
            </a:r>
            <a:r>
              <a:rPr lang="en-US" sz="1800" dirty="0" err="1"/>
              <a:t>C</a:t>
            </a:r>
            <a:r>
              <a:rPr lang="en-US" sz="1800" baseline="-25000" dirty="0" err="1"/>
              <a:t>eq</a:t>
            </a:r>
            <a:r>
              <a:rPr lang="en-US" sz="1800" dirty="0"/>
              <a:t>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general solution for </a:t>
            </a:r>
            <a:r>
              <a:rPr lang="en-US" sz="1800" dirty="0" err="1"/>
              <a:t>v</a:t>
            </a:r>
            <a:r>
              <a:rPr lang="en-US" sz="1800" baseline="-25000" dirty="0" err="1"/>
              <a:t>C</a:t>
            </a:r>
            <a:r>
              <a:rPr lang="en-US" sz="1800" dirty="0"/>
              <a:t>(t) is given,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064707" y="520065"/>
            <a:ext cx="4866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FF"/>
                </a:solidFill>
              </a:rPr>
              <a:t>General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89" y="4153506"/>
            <a:ext cx="4829178" cy="241458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29310" y="2753044"/>
          <a:ext cx="2565399" cy="74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2" name="Equation" r:id="rId5" imgW="1346040" imgH="393480" progId="Equation.3">
                  <p:embed/>
                </p:oleObj>
              </mc:Choice>
              <mc:Fallback>
                <p:oleObj name="Equation" r:id="rId5" imgW="134604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310" y="2753044"/>
                        <a:ext cx="2565399" cy="743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/>
              <p:nvPr/>
            </p:nvSpPr>
            <p:spPr>
              <a:xfrm>
                <a:off x="5251360" y="2618512"/>
                <a:ext cx="3286465" cy="1520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overall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capacitor value</a:t>
                </a:r>
                <a:r>
                  <a:rPr lang="en-US" dirty="0">
                    <a:solidFill>
                      <a:srgbClr val="0070C0"/>
                    </a:solidFill>
                  </a:rPr>
                  <a:t>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60" y="2618512"/>
                <a:ext cx="3286465" cy="1520160"/>
              </a:xfrm>
              <a:prstGeom prst="rect">
                <a:avLst/>
              </a:prstGeom>
              <a:blipFill>
                <a:blip r:embed="rId7"/>
                <a:stretch>
                  <a:fillRect l="-1154" t="-826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462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following RC circuit with a DC voltage source. Initially the switch has been connected to position ‘a’ for a long time. At t=0, the switch moved to position ‘b’.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Determine the voltage response for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(t), for t≥0,</a:t>
            </a: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281809" y="3302000"/>
          <a:ext cx="340499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mF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43567"/>
            <a:ext cx="4283132" cy="23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0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capacitor is fully charged. Hence at t=0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24087" y="1641475"/>
          <a:ext cx="2219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7" name="Equation" r:id="rId4" imgW="1358640" imgH="660240" progId="Equation.3">
                  <p:embed/>
                </p:oleObj>
              </mc:Choice>
              <mc:Fallback>
                <p:oleObj name="Equation" r:id="rId4" imgW="1358640" imgH="6602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087" y="1641475"/>
                        <a:ext cx="2219025" cy="1073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32" y="1478673"/>
            <a:ext cx="3445045" cy="2214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B28EA-8ACE-434E-9232-C2A5360383C5}"/>
              </a:ext>
            </a:extLst>
          </p:cNvPr>
          <p:cNvSpPr txBox="1"/>
          <p:nvPr/>
        </p:nvSpPr>
        <p:spPr>
          <a:xfrm>
            <a:off x="357909" y="221041"/>
            <a:ext cx="709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1: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&lt; 0 (Long time when the switch was in position a):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D58D54-674B-1C4B-B5A0-92A5DBF26FC5}"/>
                  </a:ext>
                </a:extLst>
              </p:cNvPr>
              <p:cNvSpPr/>
              <p:nvPr/>
            </p:nvSpPr>
            <p:spPr>
              <a:xfrm>
                <a:off x="1469528" y="3768366"/>
                <a:ext cx="3235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=5.7 V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D58D54-674B-1C4B-B5A0-92A5DBF2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28" y="3768366"/>
                <a:ext cx="3235181" cy="369332"/>
              </a:xfrm>
              <a:prstGeom prst="rect">
                <a:avLst/>
              </a:prstGeom>
              <a:blipFill>
                <a:blip r:embed="rId7"/>
                <a:stretch>
                  <a:fillRect t="-6667" r="-78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AFA0C8-3B25-AB44-8D73-9E1BA952B79A}"/>
              </a:ext>
            </a:extLst>
          </p:cNvPr>
          <p:cNvSpPr txBox="1"/>
          <p:nvPr/>
        </p:nvSpPr>
        <p:spPr>
          <a:xfrm>
            <a:off x="1341120" y="3071810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Therefor,</a:t>
            </a:r>
          </a:p>
        </p:txBody>
      </p:sp>
    </p:spTree>
    <p:extLst>
      <p:ext uri="{BB962C8B-B14F-4D97-AF65-F5344CB8AC3E}">
        <p14:creationId xmlns:p14="http://schemas.microsoft.com/office/powerpoint/2010/main" val="2784984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&gt; 0</a:t>
            </a:r>
            <a:r>
              <a:rPr lang="en-US" dirty="0"/>
              <a:t>,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29" y="1443643"/>
            <a:ext cx="2600966" cy="189588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13674"/>
              </p:ext>
            </p:extLst>
          </p:nvPr>
        </p:nvGraphicFramePr>
        <p:xfrm>
          <a:off x="811658" y="1624011"/>
          <a:ext cx="21415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4" name="Equation" r:id="rId5" imgW="1307880" imgH="406080" progId="Equation.3">
                  <p:embed/>
                </p:oleObj>
              </mc:Choice>
              <mc:Fallback>
                <p:oleObj name="Equation" r:id="rId5" imgW="1307880" imgH="4060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658" y="1624011"/>
                        <a:ext cx="2141538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CB3D701-B58F-B742-AEAE-9A62D897FA94}"/>
              </a:ext>
            </a:extLst>
          </p:cNvPr>
          <p:cNvSpPr txBox="1"/>
          <p:nvPr/>
        </p:nvSpPr>
        <p:spPr>
          <a:xfrm>
            <a:off x="357909" y="221041"/>
            <a:ext cx="654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2: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&gt; 0 (after the switch is moved to position b):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34E742-EC52-9249-9448-18E43E02965E}"/>
              </a:ext>
            </a:extLst>
          </p:cNvPr>
          <p:cNvSpPr txBox="1"/>
          <p:nvPr/>
        </p:nvSpPr>
        <p:spPr>
          <a:xfrm>
            <a:off x="464168" y="2706748"/>
            <a:ext cx="46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general solution for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AEF47-5EDE-0346-B57E-A6BAA869EFC8}"/>
                  </a:ext>
                </a:extLst>
              </p:cNvPr>
              <p:cNvSpPr/>
              <p:nvPr/>
            </p:nvSpPr>
            <p:spPr>
              <a:xfrm>
                <a:off x="1239194" y="4233301"/>
                <a:ext cx="3235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=5.7 V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AEF47-5EDE-0346-B57E-A6BAA869E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94" y="4233301"/>
                <a:ext cx="3235181" cy="369332"/>
              </a:xfrm>
              <a:prstGeom prst="rect">
                <a:avLst/>
              </a:prstGeom>
              <a:blipFill>
                <a:blip r:embed="rId7"/>
                <a:stretch>
                  <a:fillRect t="-3333" r="-3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991ECD-E208-DF46-9ECD-42A0FD47052C}"/>
                  </a:ext>
                </a:extLst>
              </p:cNvPr>
              <p:cNvSpPr/>
              <p:nvPr/>
            </p:nvSpPr>
            <p:spPr>
              <a:xfrm>
                <a:off x="648479" y="3339528"/>
                <a:ext cx="2951021" cy="60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991ECD-E208-DF46-9ECD-42A0FD47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3339528"/>
                <a:ext cx="2951021" cy="604333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57F3233-8D50-0D42-8D48-737C6FC21BBE}"/>
                  </a:ext>
                </a:extLst>
              </p:cNvPr>
              <p:cNvSpPr/>
              <p:nvPr/>
            </p:nvSpPr>
            <p:spPr>
              <a:xfrm>
                <a:off x="1712383" y="4731750"/>
                <a:ext cx="4771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=4.5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F = 9.5 seconds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57F3233-8D50-0D42-8D48-737C6FC21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83" y="4731750"/>
                <a:ext cx="4771178" cy="369332"/>
              </a:xfrm>
              <a:prstGeom prst="rect">
                <a:avLst/>
              </a:prstGeom>
              <a:blipFill>
                <a:blip r:embed="rId9"/>
                <a:stretch>
                  <a:fillRect t="-6667" r="-26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DEFF1DE-9678-A040-82F2-499246BA0416}"/>
              </a:ext>
            </a:extLst>
          </p:cNvPr>
          <p:cNvSpPr txBox="1"/>
          <p:nvPr/>
        </p:nvSpPr>
        <p:spPr>
          <a:xfrm>
            <a:off x="6730495" y="4731750"/>
            <a:ext cx="1828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b="1" dirty="0">
                <a:solidFill>
                  <a:srgbClr val="92D050"/>
                </a:solidFill>
              </a:rPr>
              <a:t>When R in Ohms and C in Farads gives time in seconds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1BB9767-CF8D-5D4B-91AE-1C3EC3D1F63B}"/>
              </a:ext>
            </a:extLst>
          </p:cNvPr>
          <p:cNvSpPr/>
          <p:nvPr/>
        </p:nvSpPr>
        <p:spPr>
          <a:xfrm>
            <a:off x="6524026" y="4623163"/>
            <a:ext cx="2426208" cy="1767840"/>
          </a:xfrm>
          <a:prstGeom prst="roundRect">
            <a:avLst/>
          </a:prstGeom>
          <a:solidFill>
            <a:schemeClr val="bg1"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86A7824-70DD-614A-9969-017D3011C593}"/>
                  </a:ext>
                </a:extLst>
              </p:cNvPr>
              <p:cNvSpPr/>
              <p:nvPr/>
            </p:nvSpPr>
            <p:spPr>
              <a:xfrm>
                <a:off x="759158" y="5454191"/>
                <a:ext cx="5080750" cy="60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5.7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9.5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5.7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0.11 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400" dirty="0"/>
                  <a:t>Volts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86A7824-70DD-614A-9969-017D3011C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58" y="5454191"/>
                <a:ext cx="5080750" cy="604524"/>
              </a:xfrm>
              <a:prstGeom prst="rect">
                <a:avLst/>
              </a:prstGeom>
              <a:blipFill>
                <a:blip r:embed="rId10"/>
                <a:stretch>
                  <a:fillRect r="-750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029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following RC circuit with a DC voltage source. Initially the switch has been connected to position ‘a’ for a long time. At t=0, the switch moved to position ‘b’. Determine: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voltage response for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(t), for t≥0,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current i</a:t>
            </a:r>
            <a:r>
              <a:rPr lang="en-US" baseline="-25000" dirty="0">
                <a:solidFill>
                  <a:srgbClr val="0000FF"/>
                </a:solidFill>
              </a:rPr>
              <a:t>R1</a:t>
            </a:r>
            <a:r>
              <a:rPr lang="en-US" dirty="0">
                <a:solidFill>
                  <a:srgbClr val="0000FF"/>
                </a:solidFill>
              </a:rPr>
              <a:t>(t) for t&gt;0,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What is the voltage across the capacitor at t=3 s, 15 s and 30s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281809" y="3046293"/>
          <a:ext cx="340499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mF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02000"/>
            <a:ext cx="4426096" cy="1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capacitor is fully charged and acts like an open circuit. </a:t>
            </a:r>
          </a:p>
          <a:p>
            <a:endParaRPr lang="en-US" dirty="0"/>
          </a:p>
          <a:p>
            <a:r>
              <a:rPr lang="en-US" dirty="0"/>
              <a:t>Hence at t=0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28" y="2570072"/>
            <a:ext cx="3174540" cy="1833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C9BF0-D083-4241-9DD4-EE69DF648458}"/>
                  </a:ext>
                </a:extLst>
              </p:cNvPr>
              <p:cNvSpPr/>
              <p:nvPr/>
            </p:nvSpPr>
            <p:spPr>
              <a:xfrm>
                <a:off x="648479" y="4219076"/>
                <a:ext cx="3366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     V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C9BF0-D083-4241-9DD4-EE69DF648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4219076"/>
                <a:ext cx="3366627" cy="369332"/>
              </a:xfrm>
              <a:prstGeom prst="rect">
                <a:avLst/>
              </a:prstGeom>
              <a:blipFill>
                <a:blip r:embed="rId4"/>
                <a:stretch>
                  <a:fillRect t="-3333" r="-3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DF298D2-DAE9-7141-B7C5-F2204C765F2B}"/>
                  </a:ext>
                </a:extLst>
              </p:cNvPr>
              <p:cNvSpPr/>
              <p:nvPr/>
            </p:nvSpPr>
            <p:spPr>
              <a:xfrm>
                <a:off x="648479" y="2033327"/>
                <a:ext cx="4529060" cy="51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8+16+24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2=3.333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DF298D2-DAE9-7141-B7C5-F2204C765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2033327"/>
                <a:ext cx="4529060" cy="519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B6928D-A106-9147-8613-6D5280DCF7B5}"/>
                  </a:ext>
                </a:extLst>
              </p:cNvPr>
              <p:cNvSpPr/>
              <p:nvPr/>
            </p:nvSpPr>
            <p:spPr>
              <a:xfrm>
                <a:off x="648479" y="2878063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3.333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24=8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B6928D-A106-9147-8613-6D5280DCF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2878063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E9EDEB7-42E1-6B42-A82E-660E7ECF9489}"/>
              </a:ext>
            </a:extLst>
          </p:cNvPr>
          <p:cNvSpPr txBox="1"/>
          <p:nvPr/>
        </p:nvSpPr>
        <p:spPr>
          <a:xfrm>
            <a:off x="648479" y="3657601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A1D4F8-F27F-B047-89B4-A095688797BC}"/>
                  </a:ext>
                </a:extLst>
              </p:cNvPr>
              <p:cNvSpPr/>
              <p:nvPr/>
            </p:nvSpPr>
            <p:spPr>
              <a:xfrm>
                <a:off x="7154159" y="2964757"/>
                <a:ext cx="518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A1D4F8-F27F-B047-89B4-A09568879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159" y="2964757"/>
                <a:ext cx="518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CEF0DE-E4EE-724F-99D6-9E55E518694E}"/>
              </a:ext>
            </a:extLst>
          </p:cNvPr>
          <p:cNvCxnSpPr>
            <a:cxnSpLocks/>
          </p:cNvCxnSpPr>
          <p:nvPr/>
        </p:nvCxnSpPr>
        <p:spPr>
          <a:xfrm>
            <a:off x="7154159" y="2964757"/>
            <a:ext cx="0" cy="282638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8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3" y="1134341"/>
            <a:ext cx="3495676" cy="2011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&gt; 0</a:t>
            </a:r>
            <a:r>
              <a:rPr lang="en-US" dirty="0"/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270" y="3662900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dirty="0"/>
              <a:t>,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BAF06D-F48F-954D-ABC1-FCAAD9E872A5}"/>
              </a:ext>
            </a:extLst>
          </p:cNvPr>
          <p:cNvGrpSpPr/>
          <p:nvPr/>
        </p:nvGrpSpPr>
        <p:grpSpPr>
          <a:xfrm>
            <a:off x="5467222" y="1201674"/>
            <a:ext cx="2030333" cy="2147890"/>
            <a:chOff x="6043403" y="4019983"/>
            <a:chExt cx="2313627" cy="23570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C8B613-68E6-CA45-9681-1C34CAC55BF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61C0A3-DD71-7846-8635-07A2DFFAF58D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ight Arrow 1">
            <a:extLst>
              <a:ext uri="{FF2B5EF4-FFF2-40B4-BE49-F238E27FC236}">
                <a16:creationId xmlns:a16="http://schemas.microsoft.com/office/drawing/2014/main" id="{AA73C39E-2A63-7748-B3AF-D1AD9D2B10E6}"/>
              </a:ext>
            </a:extLst>
          </p:cNvPr>
          <p:cNvSpPr/>
          <p:nvPr/>
        </p:nvSpPr>
        <p:spPr>
          <a:xfrm>
            <a:off x="4397339" y="2291137"/>
            <a:ext cx="739740" cy="318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A56FD-E8D0-D449-B938-7AA272D934DC}"/>
                  </a:ext>
                </a:extLst>
              </p:cNvPr>
              <p:cNvSpPr/>
              <p:nvPr/>
            </p:nvSpPr>
            <p:spPr>
              <a:xfrm>
                <a:off x="5374591" y="3545399"/>
                <a:ext cx="29510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A56FD-E8D0-D449-B938-7AA272D93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591" y="3545399"/>
                <a:ext cx="2951021" cy="461665"/>
              </a:xfrm>
              <a:prstGeom prst="rect">
                <a:avLst/>
              </a:prstGeom>
              <a:blipFill>
                <a:blip r:embed="rId5"/>
                <a:stretch>
                  <a:fillRect l="-427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C9E2C-A791-BB47-8F5D-133B28E6521B}"/>
                  </a:ext>
                </a:extLst>
              </p:cNvPr>
              <p:cNvSpPr/>
              <p:nvPr/>
            </p:nvSpPr>
            <p:spPr>
              <a:xfrm>
                <a:off x="5715807" y="4202899"/>
                <a:ext cx="2951021" cy="619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4.5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4.5+2.4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=1.57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C9E2C-A791-BB47-8F5D-133B28E6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807" y="4202899"/>
                <a:ext cx="2951021" cy="619913"/>
              </a:xfrm>
              <a:prstGeom prst="rect">
                <a:avLst/>
              </a:prstGeom>
              <a:blipFill>
                <a:blip r:embed="rId6"/>
                <a:stretch>
                  <a:fillRect l="-300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831537-0D4C-2348-A6D5-1C752D7D1C2F}"/>
                  </a:ext>
                </a:extLst>
              </p:cNvPr>
              <p:cNvSpPr/>
              <p:nvPr/>
            </p:nvSpPr>
            <p:spPr>
              <a:xfrm>
                <a:off x="453270" y="4328189"/>
                <a:ext cx="32246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𝑅𝐶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=1.57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 = 3.29 seconds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831537-0D4C-2348-A6D5-1C752D7D1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70" y="4328189"/>
                <a:ext cx="3224601" cy="646331"/>
              </a:xfrm>
              <a:prstGeom prst="rect">
                <a:avLst/>
              </a:prstGeom>
              <a:blipFill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DB9E0F-64AD-A545-BB9D-50713740D7FD}"/>
                  </a:ext>
                </a:extLst>
              </p:cNvPr>
              <p:cNvSpPr txBox="1"/>
              <p:nvPr/>
            </p:nvSpPr>
            <p:spPr>
              <a:xfrm>
                <a:off x="416977" y="5238032"/>
                <a:ext cx="7080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(a) Substituting these values in the general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t&gt;0,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DB9E0F-64AD-A545-BB9D-50713740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7" y="5238032"/>
                <a:ext cx="7080578" cy="369332"/>
              </a:xfrm>
              <a:prstGeom prst="rect">
                <a:avLst/>
              </a:prstGeom>
              <a:blipFill>
                <a:blip r:embed="rId8"/>
                <a:stretch>
                  <a:fillRect l="-717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E20F7C-5725-D947-8E73-73C3EED640CA}"/>
                  </a:ext>
                </a:extLst>
              </p:cNvPr>
              <p:cNvSpPr/>
              <p:nvPr/>
            </p:nvSpPr>
            <p:spPr>
              <a:xfrm>
                <a:off x="590059" y="5720417"/>
                <a:ext cx="5718274" cy="604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3.29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E20F7C-5725-D947-8E73-73C3EED64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9" y="5720417"/>
                <a:ext cx="5718274" cy="604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0421956-694B-E340-B84F-C0AFFDCE4D6F}"/>
              </a:ext>
            </a:extLst>
          </p:cNvPr>
          <p:cNvSpPr/>
          <p:nvPr/>
        </p:nvSpPr>
        <p:spPr>
          <a:xfrm>
            <a:off x="6308333" y="5793294"/>
            <a:ext cx="64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Volts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A5B3B3-34DE-7C44-9FD2-C77C6C3F992D}"/>
              </a:ext>
            </a:extLst>
          </p:cNvPr>
          <p:cNvSpPr/>
          <p:nvPr/>
        </p:nvSpPr>
        <p:spPr>
          <a:xfrm>
            <a:off x="453270" y="5720417"/>
            <a:ext cx="6666721" cy="78312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27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135" y="375141"/>
            <a:ext cx="551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The current across the resistor can be calculated as,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A3135-BF95-E342-9799-7381EE5339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11" y="927695"/>
            <a:ext cx="3495676" cy="20117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109B47-CAB3-8844-B4D6-89E0BA160B08}"/>
              </a:ext>
            </a:extLst>
          </p:cNvPr>
          <p:cNvGrpSpPr/>
          <p:nvPr/>
        </p:nvGrpSpPr>
        <p:grpSpPr>
          <a:xfrm>
            <a:off x="1176432" y="1045347"/>
            <a:ext cx="2030333" cy="2147890"/>
            <a:chOff x="6043403" y="4019983"/>
            <a:chExt cx="2313627" cy="23570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315978-50CF-F848-BA69-35ABAA1FE13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90E41B-7F97-7046-8AAF-91480168A408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AB78F3B-4A9B-8749-B5B6-737440D58B38}"/>
              </a:ext>
            </a:extLst>
          </p:cNvPr>
          <p:cNvSpPr/>
          <p:nvPr/>
        </p:nvSpPr>
        <p:spPr>
          <a:xfrm>
            <a:off x="3635339" y="1933594"/>
            <a:ext cx="739740" cy="318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/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  <a:blipFill>
                <a:blip r:embed="rId5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/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4.5 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=1.77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  <a:blipFill>
                <a:blip r:embed="rId6"/>
                <a:stretch>
                  <a:fillRect l="-360" r="-14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55C4AF-9B20-9D43-A6CC-8831A44393F9}"/>
              </a:ext>
            </a:extLst>
          </p:cNvPr>
          <p:cNvSpPr txBox="1"/>
          <p:nvPr/>
        </p:nvSpPr>
        <p:spPr>
          <a:xfrm>
            <a:off x="4883411" y="4844143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Similarly,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/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2.4 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  <a:blipFill>
                <a:blip r:embed="rId7"/>
                <a:stretch>
                  <a:fillRect l="-379" r="-1894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017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135" y="375141"/>
            <a:ext cx="520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across the resistor can be calculated as,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A3135-BF95-E342-9799-7381EE5339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11" y="927695"/>
            <a:ext cx="3495676" cy="20117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109B47-CAB3-8844-B4D6-89E0BA160B08}"/>
              </a:ext>
            </a:extLst>
          </p:cNvPr>
          <p:cNvGrpSpPr/>
          <p:nvPr/>
        </p:nvGrpSpPr>
        <p:grpSpPr>
          <a:xfrm>
            <a:off x="1176432" y="1045347"/>
            <a:ext cx="2030333" cy="2147890"/>
            <a:chOff x="6043403" y="4019983"/>
            <a:chExt cx="2313627" cy="23570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315978-50CF-F848-BA69-35ABAA1FE13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90E41B-7F97-7046-8AAF-91480168A408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AB78F3B-4A9B-8749-B5B6-737440D58B38}"/>
              </a:ext>
            </a:extLst>
          </p:cNvPr>
          <p:cNvSpPr/>
          <p:nvPr/>
        </p:nvSpPr>
        <p:spPr>
          <a:xfrm>
            <a:off x="3635339" y="1933594"/>
            <a:ext cx="739740" cy="318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/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  <a:blipFill>
                <a:blip r:embed="rId5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/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4.5 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=1.77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  <a:blipFill>
                <a:blip r:embed="rId6"/>
                <a:stretch>
                  <a:fillRect l="-360" r="-14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55C4AF-9B20-9D43-A6CC-8831A44393F9}"/>
              </a:ext>
            </a:extLst>
          </p:cNvPr>
          <p:cNvSpPr txBox="1"/>
          <p:nvPr/>
        </p:nvSpPr>
        <p:spPr>
          <a:xfrm>
            <a:off x="4883411" y="4844143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Similarly,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/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2.4 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  <a:blipFill>
                <a:blip r:embed="rId7"/>
                <a:stretch>
                  <a:fillRect l="-379" r="-1894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E9A89F0-D417-4A49-B849-DC7E1FC87570}"/>
              </a:ext>
            </a:extLst>
          </p:cNvPr>
          <p:cNvSpPr txBox="1"/>
          <p:nvPr/>
        </p:nvSpPr>
        <p:spPr>
          <a:xfrm>
            <a:off x="180683" y="397040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Check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7DF30D-D0C8-3343-903B-37472B14953D}"/>
                  </a:ext>
                </a:extLst>
              </p:cNvPr>
              <p:cNvSpPr/>
              <p:nvPr/>
            </p:nvSpPr>
            <p:spPr>
              <a:xfrm>
                <a:off x="112717" y="4473515"/>
                <a:ext cx="4770694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5.07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   mA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7DF30D-D0C8-3343-903B-37472B149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7" y="4473515"/>
                <a:ext cx="4770694" cy="404983"/>
              </a:xfrm>
              <a:prstGeom prst="rect">
                <a:avLst/>
              </a:prstGeom>
              <a:blipFill>
                <a:blip r:embed="rId8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A1DE66-E5C9-B94E-9C86-DFED35AC2727}"/>
                  </a:ext>
                </a:extLst>
              </p:cNvPr>
              <p:cNvSpPr/>
              <p:nvPr/>
            </p:nvSpPr>
            <p:spPr>
              <a:xfrm>
                <a:off x="336641" y="5381361"/>
                <a:ext cx="3668568" cy="1051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   =</a:t>
                </a:r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0.3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          =5.04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  mA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A1DE66-E5C9-B94E-9C86-DFED35AC2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1" y="5381361"/>
                <a:ext cx="3668568" cy="1051826"/>
              </a:xfrm>
              <a:prstGeom prst="rect">
                <a:avLst/>
              </a:prstGeom>
              <a:blipFill>
                <a:blip r:embed="rId9"/>
                <a:stretch>
                  <a:fillRect r="-34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D90DB4B-65ED-514D-85EE-F14D85BA14E1}"/>
              </a:ext>
            </a:extLst>
          </p:cNvPr>
          <p:cNvSpPr txBox="1"/>
          <p:nvPr/>
        </p:nvSpPr>
        <p:spPr>
          <a:xfrm>
            <a:off x="246053" y="49541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74DDF01-71C3-8343-A074-43EFA389E00D}"/>
              </a:ext>
            </a:extLst>
          </p:cNvPr>
          <p:cNvSpPr/>
          <p:nvPr/>
        </p:nvSpPr>
        <p:spPr>
          <a:xfrm>
            <a:off x="0" y="3859929"/>
            <a:ext cx="4729803" cy="291737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1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2472362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This lecture will focus on:</a:t>
            </a:r>
          </a:p>
          <a:p>
            <a:pPr marL="0" lvl="0" indent="0" algn="l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Review of RC circuits with DC sources under </a:t>
            </a:r>
            <a:r>
              <a:rPr lang="en-US" sz="2800" b="1" u="sng" dirty="0">
                <a:solidFill>
                  <a:srgbClr val="FF0000"/>
                </a:solidFill>
              </a:rPr>
              <a:t>switching (natural response)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lvl="0" algn="l"/>
            <a:endParaRPr lang="en-US" sz="2800" b="1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 Natural response in RC Circuits with DC sources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13BFA-8868-7B47-B59C-4B25EF05934D}"/>
              </a:ext>
            </a:extLst>
          </p:cNvPr>
          <p:cNvSpPr/>
          <p:nvPr/>
        </p:nvSpPr>
        <p:spPr>
          <a:xfrm>
            <a:off x="835870" y="3673904"/>
            <a:ext cx="7100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44063713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5192" y="370677"/>
            <a:ext cx="735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 </a:t>
            </a:r>
            <a:r>
              <a:rPr lang="en-US" dirty="0">
                <a:solidFill>
                  <a:srgbClr val="0000FF"/>
                </a:solidFill>
              </a:rPr>
              <a:t>What is the voltage across the capacitor at t=1 s, 3.3 s, 15 s and 30s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21" y="1169799"/>
            <a:ext cx="3495676" cy="201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000D01-F6B3-B54B-A004-13B981CF6450}"/>
                  </a:ext>
                </a:extLst>
              </p:cNvPr>
              <p:cNvSpPr/>
              <p:nvPr/>
            </p:nvSpPr>
            <p:spPr>
              <a:xfrm>
                <a:off x="318079" y="1714032"/>
                <a:ext cx="47813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5.93 V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000D01-F6B3-B54B-A004-13B981CF6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9" y="1714032"/>
                <a:ext cx="4781341" cy="461665"/>
              </a:xfrm>
              <a:prstGeom prst="rect">
                <a:avLst/>
              </a:prstGeom>
              <a:blipFill>
                <a:blip r:embed="rId4"/>
                <a:stretch>
                  <a:fillRect t="-2703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3408E57-9E41-1243-A69E-03373C963114}"/>
              </a:ext>
            </a:extLst>
          </p:cNvPr>
          <p:cNvSpPr/>
          <p:nvPr/>
        </p:nvSpPr>
        <p:spPr>
          <a:xfrm>
            <a:off x="161190" y="1191909"/>
            <a:ext cx="89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At t=1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7D2592-E88F-4F4C-9629-98EEAD525CA9}"/>
                  </a:ext>
                </a:extLst>
              </p:cNvPr>
              <p:cNvSpPr/>
              <p:nvPr/>
            </p:nvSpPr>
            <p:spPr>
              <a:xfrm>
                <a:off x="161190" y="2688055"/>
                <a:ext cx="1775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At t=3.3 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7D2592-E88F-4F4C-9629-98EEAD52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0" y="2688055"/>
                <a:ext cx="1775551" cy="369332"/>
              </a:xfrm>
              <a:prstGeom prst="rect">
                <a:avLst/>
              </a:prstGeom>
              <a:blipFill>
                <a:blip r:embed="rId5"/>
                <a:stretch>
                  <a:fillRect l="-285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E91753-21DB-764D-B4AA-24BFF5C3D4A0}"/>
                  </a:ext>
                </a:extLst>
              </p:cNvPr>
              <p:cNvSpPr/>
              <p:nvPr/>
            </p:nvSpPr>
            <p:spPr>
              <a:xfrm>
                <a:off x="318078" y="3320144"/>
                <a:ext cx="6343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3.3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0.37=2.97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E91753-21DB-764D-B4AA-24BFF5C3D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8" y="3320144"/>
                <a:ext cx="6343979" cy="400110"/>
              </a:xfrm>
              <a:prstGeom prst="rect">
                <a:avLst/>
              </a:prstGeom>
              <a:blipFill>
                <a:blip r:embed="rId6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C45F73-AAED-F243-8C6C-E6922D02DECA}"/>
                  </a:ext>
                </a:extLst>
              </p:cNvPr>
              <p:cNvSpPr/>
              <p:nvPr/>
            </p:nvSpPr>
            <p:spPr>
              <a:xfrm>
                <a:off x="161190" y="4017168"/>
                <a:ext cx="1898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At t=15 s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C45F73-AAED-F243-8C6C-E6922D02D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0" y="4017168"/>
                <a:ext cx="1898981" cy="369332"/>
              </a:xfrm>
              <a:prstGeom prst="rect">
                <a:avLst/>
              </a:prstGeom>
              <a:blipFill>
                <a:blip r:embed="rId7"/>
                <a:stretch>
                  <a:fillRect l="-2667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5B56E3-6FFD-3945-B61E-F4BDA0F8CF81}"/>
                  </a:ext>
                </a:extLst>
              </p:cNvPr>
              <p:cNvSpPr/>
              <p:nvPr/>
            </p:nvSpPr>
            <p:spPr>
              <a:xfrm>
                <a:off x="318077" y="4650684"/>
                <a:ext cx="6343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0.011=0.088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5B56E3-6FFD-3945-B61E-F4BDA0F8C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7" y="4650684"/>
                <a:ext cx="6343979" cy="400110"/>
              </a:xfrm>
              <a:prstGeom prst="rect">
                <a:avLst/>
              </a:prstGeom>
              <a:blipFill>
                <a:blip r:embed="rId8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E25ABE-22A5-DF4D-9DB0-889F49B597CA}"/>
                  </a:ext>
                </a:extLst>
              </p:cNvPr>
              <p:cNvSpPr/>
              <p:nvPr/>
            </p:nvSpPr>
            <p:spPr>
              <a:xfrm>
                <a:off x="161190" y="5781169"/>
                <a:ext cx="6343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0.0001=0.0008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E25ABE-22A5-DF4D-9DB0-889F49B59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0" y="5781169"/>
                <a:ext cx="6343979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155F86A-35AF-CD47-97D4-592EAB1E09B0}"/>
              </a:ext>
            </a:extLst>
          </p:cNvPr>
          <p:cNvSpPr/>
          <p:nvPr/>
        </p:nvSpPr>
        <p:spPr>
          <a:xfrm>
            <a:off x="161190" y="5175857"/>
            <a:ext cx="1010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At t=30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48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the circuit, the switch has been closed for a long time and opened at t=0. Determine: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voltage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(t), and current i</a:t>
            </a:r>
            <a:r>
              <a:rPr lang="en-US" baseline="-25000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 for t ≥ 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Energy stored in the capacitor for t = 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Energy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at t = </a:t>
            </a:r>
            <a:r>
              <a:rPr lang="en-US" dirty="0">
                <a:solidFill>
                  <a:srgbClr val="0000FF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07495"/>
              </p:ext>
            </p:extLst>
          </p:nvPr>
        </p:nvGraphicFramePr>
        <p:xfrm>
          <a:off x="5281809" y="2744190"/>
          <a:ext cx="3404991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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56940"/>
            <a:ext cx="4419600" cy="24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6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26" y="804592"/>
            <a:ext cx="4860451" cy="2369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179" y="309803"/>
            <a:ext cx="660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capacitor is fully charged. Hence at t = 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3" y="3814427"/>
            <a:ext cx="3409171" cy="732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479" y="4699081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3" y="5068413"/>
            <a:ext cx="675037" cy="304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9" y="3359230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KVL around the loops,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479" y="5532534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i</a:t>
            </a:r>
            <a:r>
              <a:rPr lang="en-US" baseline="-25000" dirty="0"/>
              <a:t>2</a:t>
            </a:r>
            <a:r>
              <a:rPr lang="en-US" dirty="0"/>
              <a:t> yields,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16" y="5881435"/>
            <a:ext cx="1927744" cy="9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7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8479" y="3390032"/>
            <a:ext cx="382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initial capacitor voltage is given by,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479" y="836235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i</a:t>
            </a:r>
            <a:r>
              <a:rPr lang="en-US" baseline="-25000" dirty="0"/>
              <a:t>2</a:t>
            </a:r>
            <a:r>
              <a:rPr lang="en-US" dirty="0"/>
              <a:t> yields,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6" y="1327280"/>
            <a:ext cx="1927744" cy="970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6" y="3928657"/>
            <a:ext cx="2508684" cy="13434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832341"/>
            <a:ext cx="4860451" cy="23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3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switch is opened for t &gt; 0,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" y="1726320"/>
            <a:ext cx="2611527" cy="2189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9" y="4334203"/>
            <a:ext cx="989507" cy="43821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4C6364-44D4-C94E-B9E4-A4FC3144B07B}"/>
              </a:ext>
            </a:extLst>
          </p:cNvPr>
          <p:cNvGrpSpPr/>
          <p:nvPr/>
        </p:nvGrpSpPr>
        <p:grpSpPr>
          <a:xfrm>
            <a:off x="4055156" y="2564892"/>
            <a:ext cx="1152720" cy="558360"/>
            <a:chOff x="4055156" y="2564892"/>
            <a:chExt cx="115272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AA86A0-A53F-4744-988C-043B26D93D1A}"/>
                    </a:ext>
                  </a:extLst>
                </p14:cNvPr>
                <p14:cNvContentPartPr/>
                <p14:nvPr/>
              </p14:nvContentPartPr>
              <p14:xfrm>
                <a:off x="4225796" y="2564892"/>
                <a:ext cx="531720" cy="45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AA86A0-A53F-4744-988C-043B26D93D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63156" y="2501892"/>
                  <a:ext cx="6573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BD672D-C314-1548-A77C-D3716CDBE1FA}"/>
                    </a:ext>
                  </a:extLst>
                </p14:cNvPr>
                <p14:cNvContentPartPr/>
                <p14:nvPr/>
              </p14:nvContentPartPr>
              <p14:xfrm>
                <a:off x="4055156" y="2766492"/>
                <a:ext cx="196920" cy="140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BD672D-C314-1548-A77C-D3716CDBE1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2516" y="2703492"/>
                  <a:ext cx="322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D5A41B-F7E7-C349-AA0B-318D6F7336AC}"/>
                    </a:ext>
                  </a:extLst>
                </p14:cNvPr>
                <p14:cNvContentPartPr/>
                <p14:nvPr/>
              </p14:nvContentPartPr>
              <p14:xfrm>
                <a:off x="4699916" y="2680092"/>
                <a:ext cx="507960" cy="443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D5A41B-F7E7-C349-AA0B-318D6F7336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37276" y="2617092"/>
                  <a:ext cx="633600" cy="56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14:cNvPr>
              <p14:cNvContentPartPr/>
              <p14:nvPr/>
            </p14:nvContentPartPr>
            <p14:xfrm>
              <a:off x="4094756" y="5392332"/>
              <a:ext cx="714960" cy="133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2116" y="5329692"/>
                <a:ext cx="840600" cy="1457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F2CBF4-AF71-2745-A908-ED72C1688D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3616" y="1341707"/>
            <a:ext cx="4114800" cy="29591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B30A2F1-D7F2-7A49-AEDE-B2995385894D}"/>
              </a:ext>
            </a:extLst>
          </p:cNvPr>
          <p:cNvSpPr txBox="1"/>
          <p:nvPr/>
        </p:nvSpPr>
        <p:spPr>
          <a:xfrm>
            <a:off x="4572000" y="4772413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we find </a:t>
            </a:r>
            <a:r>
              <a:rPr lang="en-US" dirty="0" err="1"/>
              <a:t>R</a:t>
            </a:r>
            <a:r>
              <a:rPr lang="en-US" baseline="-25000" dirty="0" err="1"/>
              <a:t>Th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47718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switch is opened for t &gt; 0,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14:cNvPr>
              <p14:cNvContentPartPr/>
              <p14:nvPr/>
            </p14:nvContentPartPr>
            <p14:xfrm>
              <a:off x="4094756" y="5392332"/>
              <a:ext cx="714960" cy="133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2116" y="5329692"/>
                <a:ext cx="840600" cy="1457280"/>
              </a:xfrm>
              <a:prstGeom prst="rect">
                <a:avLst/>
              </a:prstGeom>
            </p:spPr>
          </p:pic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6FD5D7C7-D4B6-204A-B5FC-B70723E8F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16" y="1468459"/>
            <a:ext cx="4203700" cy="328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F556AC5-472E-0841-9E64-F8C2F6416B34}"/>
                  </a:ext>
                </a:extLst>
              </p:cNvPr>
              <p:cNvSpPr/>
              <p:nvPr/>
            </p:nvSpPr>
            <p:spPr>
              <a:xfrm>
                <a:off x="4572000" y="1612610"/>
                <a:ext cx="3667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F556AC5-472E-0841-9E64-F8C2F6416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12610"/>
                <a:ext cx="3667286" cy="461665"/>
              </a:xfrm>
              <a:prstGeom prst="rect">
                <a:avLst/>
              </a:prstGeom>
              <a:blipFill>
                <a:blip r:embed="rId6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BA4B69-6C78-A541-B53B-6066E8DA242B}"/>
                  </a:ext>
                </a:extLst>
              </p:cNvPr>
              <p:cNvSpPr/>
              <p:nvPr/>
            </p:nvSpPr>
            <p:spPr>
              <a:xfrm>
                <a:off x="4572000" y="3804636"/>
                <a:ext cx="2436500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BA4B69-6C78-A541-B53B-6066E8DA2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04636"/>
                <a:ext cx="2436500" cy="787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71AF2B19-F8DC-3C4A-86BD-1E8B450D71E4}"/>
              </a:ext>
            </a:extLst>
          </p:cNvPr>
          <p:cNvSpPr/>
          <p:nvPr/>
        </p:nvSpPr>
        <p:spPr>
          <a:xfrm>
            <a:off x="4491656" y="1110142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58D2A0F-1ECF-7241-9520-27DA6B7D1C2A}"/>
                  </a:ext>
                </a:extLst>
              </p:cNvPr>
              <p:cNvSpPr/>
              <p:nvPr/>
            </p:nvSpPr>
            <p:spPr>
              <a:xfrm>
                <a:off x="5205356" y="2655280"/>
                <a:ext cx="11742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58D2A0F-1ECF-7241-9520-27DA6B7D1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356" y="2655280"/>
                <a:ext cx="1174296" cy="523220"/>
              </a:xfrm>
              <a:prstGeom prst="rect">
                <a:avLst/>
              </a:prstGeom>
              <a:blipFill>
                <a:blip r:embed="rId8"/>
                <a:stretch>
                  <a:fillRect l="-1075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F315787-9E4C-2641-B77B-681FC1E4BA72}"/>
              </a:ext>
            </a:extLst>
          </p:cNvPr>
          <p:cNvSpPr/>
          <p:nvPr/>
        </p:nvSpPr>
        <p:spPr>
          <a:xfrm>
            <a:off x="4572000" y="2250209"/>
            <a:ext cx="139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But we have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3E9B6E9-6E49-0F47-BC42-744D4AAA3043}"/>
                  </a:ext>
                </a:extLst>
              </p:cNvPr>
              <p:cNvSpPr/>
              <p:nvPr/>
            </p:nvSpPr>
            <p:spPr>
              <a:xfrm>
                <a:off x="3513601" y="5383895"/>
                <a:ext cx="519885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=8−5+4=7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3E9B6E9-6E49-0F47-BC42-744D4AAA3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601" y="5383895"/>
                <a:ext cx="5198859" cy="738664"/>
              </a:xfrm>
              <a:prstGeom prst="rect">
                <a:avLst/>
              </a:prstGeom>
              <a:blipFill>
                <a:blip r:embed="rId9"/>
                <a:stretch>
                  <a:fillRect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474A1A9-DC50-AE45-BC3A-4640D791F6C0}"/>
                  </a:ext>
                </a:extLst>
              </p:cNvPr>
              <p:cNvSpPr/>
              <p:nvPr/>
            </p:nvSpPr>
            <p:spPr>
              <a:xfrm>
                <a:off x="3766866" y="6095221"/>
                <a:ext cx="39451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7x1.5=10. 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ms</a:t>
                </a: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474A1A9-DC50-AE45-BC3A-4640D791F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866" y="6095221"/>
                <a:ext cx="3945183" cy="523220"/>
              </a:xfrm>
              <a:prstGeom prst="rect">
                <a:avLst/>
              </a:prstGeom>
              <a:blipFill>
                <a:blip r:embed="rId10"/>
                <a:stretch>
                  <a:fillRect t="-14634" r="-2251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027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dirty="0"/>
              <a:t>(t),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2" y="969575"/>
            <a:ext cx="2611527" cy="2189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8" y="2974783"/>
            <a:ext cx="382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1265490"/>
            <a:ext cx="3945502" cy="1463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3467015"/>
            <a:ext cx="1981895" cy="17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8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419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i</a:t>
            </a:r>
            <a:r>
              <a:rPr lang="en-US" baseline="-25000" dirty="0"/>
              <a:t>x</a:t>
            </a:r>
            <a:r>
              <a:rPr lang="en-US" dirty="0"/>
              <a:t>(t) is calculated as follows,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2" y="969575"/>
            <a:ext cx="2611527" cy="2189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1329307"/>
            <a:ext cx="4651036" cy="18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0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419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initial energy stored in the capacitor,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2" y="969575"/>
            <a:ext cx="2611527" cy="2189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8" y="3052945"/>
            <a:ext cx="450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energy dissipated in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1226966"/>
            <a:ext cx="2194070" cy="1052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3575680"/>
            <a:ext cx="6803811" cy="2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18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&gt; 0,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456809"/>
            <a:ext cx="412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 the time constant is given by,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479" y="2869839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/>
              <a:t>, the capacitor acts as an open circuit,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68" y="1056878"/>
            <a:ext cx="2943871" cy="1997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1826141"/>
            <a:ext cx="1632695" cy="723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3239171"/>
            <a:ext cx="1875949" cy="771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8" y="4380063"/>
            <a:ext cx="752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general solution for the forced response of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4776990"/>
            <a:ext cx="5636141" cy="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If the circuit consists only of direct current and voltage sources (dc), </a:t>
            </a:r>
            <a:r>
              <a:rPr lang="en-US" sz="1800" u="sng" dirty="0"/>
              <a:t>and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the switch has been closed or opened for long time, </a:t>
            </a:r>
            <a:r>
              <a:rPr lang="en-US" sz="1800" dirty="0"/>
              <a:t>then the capacitor behaves as an open circuit, and the inductor behaves as a short circuit.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930725" y="520065"/>
            <a:ext cx="5134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RLC circuits with DC sources and </a:t>
            </a:r>
            <a:r>
              <a:rPr lang="en-US" sz="1800" u="sng" dirty="0">
                <a:solidFill>
                  <a:srgbClr val="FF0000"/>
                </a:solidFill>
              </a:rPr>
              <a:t>NO Switching</a:t>
            </a:r>
          </a:p>
          <a:p>
            <a:pPr algn="ctr"/>
            <a:r>
              <a:rPr lang="en-US" sz="1800" u="sng" dirty="0">
                <a:solidFill>
                  <a:srgbClr val="FF0000"/>
                </a:solidFill>
              </a:rPr>
              <a:t>(Steady-state)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12" y="3076504"/>
            <a:ext cx="4905340" cy="188125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48151" y="3357561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48150" y="4357419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65950-EF61-3142-A018-189ED6133497}"/>
              </a:ext>
            </a:extLst>
          </p:cNvPr>
          <p:cNvSpPr txBox="1"/>
          <p:nvPr/>
        </p:nvSpPr>
        <p:spPr>
          <a:xfrm>
            <a:off x="1562534" y="5395622"/>
            <a:ext cx="680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 DC conditions </a:t>
            </a:r>
            <a:r>
              <a:rPr lang="en-US" dirty="0"/>
              <a:t>– the circuit has been undisturbed for a long time</a:t>
            </a:r>
          </a:p>
        </p:txBody>
      </p:sp>
    </p:spTree>
    <p:extLst>
      <p:ext uri="{BB962C8B-B14F-4D97-AF65-F5344CB8AC3E}">
        <p14:creationId xmlns:p14="http://schemas.microsoft.com/office/powerpoint/2010/main" val="90020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5428" y="1713304"/>
            <a:ext cx="2867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Applying KVL around the loop,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5855" y="1293906"/>
            <a:ext cx="27068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After the switch is opened for t &gt; 0,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45" y="1584431"/>
            <a:ext cx="1958645" cy="164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2202465"/>
            <a:ext cx="2238511" cy="291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404" y="2800315"/>
            <a:ext cx="2867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Substituting i</a:t>
            </a:r>
            <a:r>
              <a:rPr lang="en-US" sz="1350" baseline="-25000" dirty="0"/>
              <a:t>x</a:t>
            </a:r>
            <a:r>
              <a:rPr lang="en-US" sz="1350" dirty="0"/>
              <a:t>, the equation becomes,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49" y="3382688"/>
            <a:ext cx="742130" cy="328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7" y="3226837"/>
            <a:ext cx="2265369" cy="477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6" y="3750648"/>
            <a:ext cx="1808975" cy="5036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9" y="4325408"/>
            <a:ext cx="2222506" cy="1050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B03854-EEE7-1C4E-9CDD-1839195B3248}"/>
              </a:ext>
            </a:extLst>
          </p:cNvPr>
          <p:cNvSpPr txBox="1"/>
          <p:nvPr/>
        </p:nvSpPr>
        <p:spPr>
          <a:xfrm>
            <a:off x="55864" y="968675"/>
            <a:ext cx="6084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What about using the differential Equation (DEQ) approach directly – finding the integral?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AFD7AB-801D-F94D-AE9B-0C6F9A5C9ECE}"/>
              </a:ext>
            </a:extLst>
          </p:cNvPr>
          <p:cNvCxnSpPr>
            <a:cxnSpLocks/>
          </p:cNvCxnSpPr>
          <p:nvPr/>
        </p:nvCxnSpPr>
        <p:spPr>
          <a:xfrm>
            <a:off x="3098037" y="5267988"/>
            <a:ext cx="782542" cy="21611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4D64DB-7F28-444E-ADA3-62EF5708478B}"/>
              </a:ext>
            </a:extLst>
          </p:cNvPr>
          <p:cNvSpPr/>
          <p:nvPr/>
        </p:nvSpPr>
        <p:spPr>
          <a:xfrm>
            <a:off x="1986784" y="5128591"/>
            <a:ext cx="1066277" cy="186359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21FCCE-F276-134B-9B4B-883B409F3F47}"/>
                  </a:ext>
                </a:extLst>
              </p:cNvPr>
              <p:cNvSpPr/>
              <p:nvPr/>
            </p:nvSpPr>
            <p:spPr>
              <a:xfrm>
                <a:off x="3983755" y="5361073"/>
                <a:ext cx="3279359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en-US" sz="21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dirty="0"/>
                            <m:t>+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1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21FCCE-F276-134B-9B4B-883B409F3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755" y="5361073"/>
                <a:ext cx="3279359" cy="415498"/>
              </a:xfrm>
              <a:prstGeom prst="rect">
                <a:avLst/>
              </a:prstGeom>
              <a:blipFill>
                <a:blip r:embed="rId9"/>
                <a:stretch>
                  <a:fillRect t="-2941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54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2">
            <a:extLst>
              <a:ext uri="{FF2B5EF4-FFF2-40B4-BE49-F238E27FC236}">
                <a16:creationId xmlns:a16="http://schemas.microsoft.com/office/drawing/2014/main" id="{B062E5D2-EEE3-5C49-923B-E398720A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04" y="252937"/>
            <a:ext cx="75206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/>
              <a:t>RC circuits with DC sources </a:t>
            </a:r>
            <a:r>
              <a:rPr lang="en-US" sz="2800" u="sng" dirty="0"/>
              <a:t>under switching</a:t>
            </a:r>
          </a:p>
          <a:p>
            <a:pPr algn="ctr"/>
            <a:r>
              <a:rPr lang="en-US" sz="2800" u="sng" dirty="0"/>
              <a:t>(Transient-state)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F4D85-73A6-CA4B-9FDE-102576B5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18" y="3122915"/>
            <a:ext cx="5590712" cy="3041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DDFF58-6061-6141-B8B7-7EBFD6D9D649}"/>
              </a:ext>
            </a:extLst>
          </p:cNvPr>
          <p:cNvSpPr txBox="1"/>
          <p:nvPr/>
        </p:nvSpPr>
        <p:spPr>
          <a:xfrm>
            <a:off x="0" y="1235022"/>
            <a:ext cx="82998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Assume the switch has been closed for long time, then</a:t>
            </a:r>
          </a:p>
          <a:p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 time t=0, the switch is opened. </a:t>
            </a:r>
          </a:p>
          <a:p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/>
              <a:t>What happens to the capacitor voltage after the current source </a:t>
            </a:r>
          </a:p>
          <a:p>
            <a:r>
              <a:rPr lang="en-US" sz="2400" b="1" dirty="0"/>
              <a:t>has been removed?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97517-414D-0D49-84CF-FC06BCC0962B}"/>
              </a:ext>
            </a:extLst>
          </p:cNvPr>
          <p:cNvSpPr txBox="1"/>
          <p:nvPr/>
        </p:nvSpPr>
        <p:spPr>
          <a:xfrm>
            <a:off x="6462445" y="3413170"/>
            <a:ext cx="2335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circuit will respond </a:t>
            </a:r>
            <a:r>
              <a:rPr lang="en-US" dirty="0">
                <a:solidFill>
                  <a:srgbClr val="FF0000"/>
                </a:solidFill>
              </a:rPr>
              <a:t>naturally</a:t>
            </a:r>
            <a:r>
              <a:rPr lang="en-US" dirty="0"/>
              <a:t> due to its circuit values and the way they are arranged.</a:t>
            </a:r>
          </a:p>
          <a:p>
            <a:endParaRPr lang="en-US" dirty="0"/>
          </a:p>
          <a:p>
            <a:r>
              <a:rPr lang="en-US" dirty="0"/>
              <a:t>We call it </a:t>
            </a:r>
            <a:r>
              <a:rPr lang="en-US" u="sng" dirty="0">
                <a:solidFill>
                  <a:srgbClr val="FF0000"/>
                </a:solidFill>
              </a:rPr>
              <a:t>natural response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u="sng" dirty="0">
                <a:solidFill>
                  <a:srgbClr val="FF0000"/>
                </a:solidFill>
              </a:rPr>
              <a:t>transient response.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091B88A-3DDF-7141-8FC9-FD3FD5628A71}"/>
              </a:ext>
            </a:extLst>
          </p:cNvPr>
          <p:cNvSpPr/>
          <p:nvPr/>
        </p:nvSpPr>
        <p:spPr>
          <a:xfrm>
            <a:off x="3637052" y="3616503"/>
            <a:ext cx="2229492" cy="254799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0A14A9-84B9-3D42-B1CD-FFBAF14F749E}"/>
              </a:ext>
            </a:extLst>
          </p:cNvPr>
          <p:cNvCxnSpPr/>
          <p:nvPr/>
        </p:nvCxnSpPr>
        <p:spPr>
          <a:xfrm flipH="1">
            <a:off x="5866544" y="3760342"/>
            <a:ext cx="452063" cy="318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E67B3A-32A3-3C43-9265-E3B5E4DC7BA4}"/>
              </a:ext>
            </a:extLst>
          </p:cNvPr>
          <p:cNvSpPr txBox="1"/>
          <p:nvPr/>
        </p:nvSpPr>
        <p:spPr>
          <a:xfrm>
            <a:off x="167042" y="6308333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Our goal to find the voltages, currents and power after t &gt; 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29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2">
            <a:extLst>
              <a:ext uri="{FF2B5EF4-FFF2-40B4-BE49-F238E27FC236}">
                <a16:creationId xmlns:a16="http://schemas.microsoft.com/office/drawing/2014/main" id="{B062E5D2-EEE3-5C49-923B-E398720A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97" y="257119"/>
            <a:ext cx="75206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/>
              <a:t>RC circuits with DC sources </a:t>
            </a:r>
            <a:r>
              <a:rPr lang="en-US" sz="2800" u="sng" dirty="0"/>
              <a:t>under switching</a:t>
            </a:r>
          </a:p>
          <a:p>
            <a:pPr algn="ctr"/>
            <a:r>
              <a:rPr lang="en-US" sz="2800" u="sng" dirty="0"/>
              <a:t>(Transient-state)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97517-414D-0D49-84CF-FC06BCC0962B}"/>
              </a:ext>
            </a:extLst>
          </p:cNvPr>
          <p:cNvSpPr txBox="1"/>
          <p:nvPr/>
        </p:nvSpPr>
        <p:spPr>
          <a:xfrm>
            <a:off x="6462445" y="3413170"/>
            <a:ext cx="2335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circuit will respond </a:t>
            </a:r>
            <a:r>
              <a:rPr lang="en-US" dirty="0">
                <a:solidFill>
                  <a:srgbClr val="FF0000"/>
                </a:solidFill>
              </a:rPr>
              <a:t>naturally</a:t>
            </a:r>
            <a:r>
              <a:rPr lang="en-US" dirty="0"/>
              <a:t> due to its circuit values and the way they are arranged.</a:t>
            </a:r>
          </a:p>
          <a:p>
            <a:endParaRPr lang="en-US" dirty="0"/>
          </a:p>
          <a:p>
            <a:r>
              <a:rPr lang="en-US" dirty="0"/>
              <a:t>We call it </a:t>
            </a:r>
            <a:r>
              <a:rPr lang="en-US" u="sng" dirty="0">
                <a:solidFill>
                  <a:srgbClr val="FF0000"/>
                </a:solidFill>
              </a:rPr>
              <a:t>natural response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u="sng" dirty="0">
                <a:solidFill>
                  <a:srgbClr val="FF0000"/>
                </a:solidFill>
              </a:rPr>
              <a:t>transient response.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3802CA-C44D-7244-8492-CAD501D50F5E}"/>
              </a:ext>
            </a:extLst>
          </p:cNvPr>
          <p:cNvGrpSpPr/>
          <p:nvPr/>
        </p:nvGrpSpPr>
        <p:grpSpPr>
          <a:xfrm>
            <a:off x="167042" y="1848919"/>
            <a:ext cx="5590712" cy="3041579"/>
            <a:chOff x="167042" y="1848919"/>
            <a:chExt cx="5590712" cy="30415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1F4D85-73A6-CA4B-9FDE-102576B51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042" y="1848919"/>
              <a:ext cx="5590712" cy="3041579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091B88A-3DDF-7141-8FC9-FD3FD5628A71}"/>
                </a:ext>
              </a:extLst>
            </p:cNvPr>
            <p:cNvSpPr/>
            <p:nvPr/>
          </p:nvSpPr>
          <p:spPr>
            <a:xfrm>
              <a:off x="3400747" y="2342507"/>
              <a:ext cx="2229492" cy="25479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R’s and L’s In Series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0A14A9-84B9-3D42-B1CD-FFBAF14F749E}"/>
              </a:ext>
            </a:extLst>
          </p:cNvPr>
          <p:cNvCxnSpPr/>
          <p:nvPr/>
        </p:nvCxnSpPr>
        <p:spPr>
          <a:xfrm flipH="1">
            <a:off x="5866544" y="3760342"/>
            <a:ext cx="452063" cy="318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E67B3A-32A3-3C43-9265-E3B5E4DC7BA4}"/>
              </a:ext>
            </a:extLst>
          </p:cNvPr>
          <p:cNvSpPr txBox="1"/>
          <p:nvPr/>
        </p:nvSpPr>
        <p:spPr>
          <a:xfrm>
            <a:off x="167042" y="6308333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Our goal to find the voltages, currents and power after t &gt; 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32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natural response for an RC circuits are obtained when the </a:t>
            </a:r>
            <a:r>
              <a:rPr lang="en-US" sz="1800" u="sng" dirty="0"/>
              <a:t>external independent source is set to </a:t>
            </a:r>
            <a:r>
              <a:rPr lang="en-US" sz="1800" dirty="0"/>
              <a:t>zero (removed).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For the natural responses to exist it is required that the </a:t>
            </a:r>
            <a:r>
              <a:rPr lang="en-US" sz="1800" b="1" u="sng" dirty="0"/>
              <a:t>capacitor has energy stored</a:t>
            </a:r>
            <a:r>
              <a:rPr lang="en-US" sz="1800" dirty="0"/>
              <a:t> in it at the moment of switching.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55504" y="520065"/>
            <a:ext cx="3485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i="1" u="sng" dirty="0">
                <a:solidFill>
                  <a:srgbClr val="FF0000"/>
                </a:solidFill>
              </a:rPr>
              <a:t>Natural Response </a:t>
            </a:r>
            <a:r>
              <a:rPr lang="en-US" sz="1800" dirty="0">
                <a:solidFill>
                  <a:srgbClr val="FF0000"/>
                </a:solidFill>
              </a:rPr>
              <a:t>of RC circuits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92629" y="4110344"/>
            <a:ext cx="2969492" cy="1976951"/>
            <a:chOff x="623889" y="3867320"/>
            <a:chExt cx="2969492" cy="1976951"/>
          </a:xfrm>
        </p:grpSpPr>
        <p:sp>
          <p:nvSpPr>
            <p:cNvPr id="2" name="Rectangle 1"/>
            <p:cNvSpPr/>
            <p:nvPr/>
          </p:nvSpPr>
          <p:spPr>
            <a:xfrm>
              <a:off x="1168931" y="3867320"/>
              <a:ext cx="2424450" cy="19769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R’s and C’s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23889" y="4228078"/>
              <a:ext cx="545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3889" y="5635914"/>
              <a:ext cx="545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284735" y="6212548"/>
            <a:ext cx="195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External source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401" y="4674742"/>
            <a:ext cx="209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certain action (switching)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475182-33B7-5846-B011-94F9B7019B4F}"/>
              </a:ext>
            </a:extLst>
          </p:cNvPr>
          <p:cNvSpPr/>
          <p:nvPr/>
        </p:nvSpPr>
        <p:spPr>
          <a:xfrm>
            <a:off x="437401" y="4489807"/>
            <a:ext cx="2090041" cy="1218026"/>
          </a:xfrm>
          <a:prstGeom prst="ellipse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705F0DB-9263-3343-BF35-AFE76D506F16}"/>
              </a:ext>
            </a:extLst>
          </p:cNvPr>
          <p:cNvSpPr/>
          <p:nvPr/>
        </p:nvSpPr>
        <p:spPr>
          <a:xfrm>
            <a:off x="2755504" y="4990354"/>
            <a:ext cx="1037125" cy="49604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8FAEA-696E-5F45-A589-7D6219AD6022}"/>
              </a:ext>
            </a:extLst>
          </p:cNvPr>
          <p:cNvSpPr txBox="1"/>
          <p:nvPr/>
        </p:nvSpPr>
        <p:spPr>
          <a:xfrm>
            <a:off x="7181636" y="4674742"/>
            <a:ext cx="174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 the currents and voltages</a:t>
            </a:r>
            <a:r>
              <a:rPr lang="en-US" dirty="0">
                <a:solidFill>
                  <a:srgbClr val="FF0000"/>
                </a:solidFill>
              </a:rPr>
              <a:t> (natural responses)</a:t>
            </a:r>
          </a:p>
        </p:txBody>
      </p:sp>
    </p:spTree>
    <p:extLst>
      <p:ext uri="{BB962C8B-B14F-4D97-AF65-F5344CB8AC3E}">
        <p14:creationId xmlns:p14="http://schemas.microsoft.com/office/powerpoint/2010/main" val="322963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2657097" y="1281227"/>
            <a:ext cx="4990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 DEFINITIONS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/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𝑑𝑒𝑓𝑖𝑛𝑒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/>
              <p:nvPr/>
            </p:nvSpPr>
            <p:spPr>
              <a:xfrm>
                <a:off x="2192831" y="3139355"/>
                <a:ext cx="4789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𝑐𝑎𝑝𝑎𝑐𝑖𝑡𝑜𝑟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31" y="3139355"/>
                <a:ext cx="4789516" cy="276999"/>
              </a:xfrm>
              <a:prstGeom prst="rect">
                <a:avLst/>
              </a:prstGeom>
              <a:blipFill>
                <a:blip r:embed="rId4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B70A2C-09BB-794C-A701-00C637190CD9}"/>
              </a:ext>
            </a:extLst>
          </p:cNvPr>
          <p:cNvSpPr txBox="1"/>
          <p:nvPr/>
        </p:nvSpPr>
        <p:spPr>
          <a:xfrm>
            <a:off x="1628081" y="2631616"/>
            <a:ext cx="2447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For t &lt; 0, we let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B5813-F415-6945-BFE4-5ACF0E64DBED}"/>
              </a:ext>
            </a:extLst>
          </p:cNvPr>
          <p:cNvSpPr/>
          <p:nvPr/>
        </p:nvSpPr>
        <p:spPr>
          <a:xfrm>
            <a:off x="1504791" y="393311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t &gt; 0, we let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E2BCD2-0429-3048-B8F9-9D54E7EC7B0C}"/>
                  </a:ext>
                </a:extLst>
              </p:cNvPr>
              <p:cNvSpPr txBox="1"/>
              <p:nvPr/>
            </p:nvSpPr>
            <p:spPr>
              <a:xfrm>
                <a:off x="2192831" y="4680714"/>
                <a:ext cx="4646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𝑐𝑎𝑝𝑎𝑐𝑖𝑡𝑜𝑟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E2BCD2-0429-3048-B8F9-9D54E7EC7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31" y="4680714"/>
                <a:ext cx="4646850" cy="276999"/>
              </a:xfrm>
              <a:prstGeom prst="rect">
                <a:avLst/>
              </a:prstGeom>
              <a:blipFill>
                <a:blip r:embed="rId5"/>
                <a:stretch>
                  <a:fillRect t="-909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DE7F6F-1B55-FD43-ABE8-D511B3E9D4CB}"/>
              </a:ext>
            </a:extLst>
          </p:cNvPr>
          <p:cNvSpPr txBox="1"/>
          <p:nvPr/>
        </p:nvSpPr>
        <p:spPr>
          <a:xfrm>
            <a:off x="436279" y="5702157"/>
            <a:ext cx="285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Therefore, for the capacitor: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40BF12-696D-9E43-910C-2FF6D6A4C418}"/>
                  </a:ext>
                </a:extLst>
              </p:cNvPr>
              <p:cNvSpPr/>
              <p:nvPr/>
            </p:nvSpPr>
            <p:spPr>
              <a:xfrm>
                <a:off x="3134254" y="6152741"/>
                <a:ext cx="2510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40BF12-696D-9E43-910C-2FF6D6A4C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54" y="6152741"/>
                <a:ext cx="2510624" cy="369332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73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729032" y="299887"/>
            <a:ext cx="473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Finding the Natural Response of 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66" y="1519030"/>
                <a:ext cx="619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 indent="-400050">
                  <a:buAutoNum type="romanUcParenR"/>
                </a:pPr>
                <a:r>
                  <a:rPr lang="en-US" b="1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for t &lt; 0 (Before the switching action took place)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6" y="1519030"/>
                <a:ext cx="6199005" cy="369332"/>
              </a:xfrm>
              <a:prstGeom prst="rect">
                <a:avLst/>
              </a:prstGeom>
              <a:blipFill>
                <a:blip r:embed="rId4"/>
                <a:stretch>
                  <a:fillRect l="-818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9AA968-C806-0343-ACF8-95285DC6267A}"/>
              </a:ext>
            </a:extLst>
          </p:cNvPr>
          <p:cNvSpPr txBox="1"/>
          <p:nvPr/>
        </p:nvSpPr>
        <p:spPr>
          <a:xfrm>
            <a:off x="308354" y="996388"/>
            <a:ext cx="284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follow two-step process: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88AC93-12AC-7B41-93A7-57C83679D5A8}"/>
                  </a:ext>
                </a:extLst>
              </p:cNvPr>
              <p:cNvSpPr/>
              <p:nvPr/>
            </p:nvSpPr>
            <p:spPr>
              <a:xfrm>
                <a:off x="3046203" y="2830506"/>
                <a:ext cx="15356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88AC93-12AC-7B41-93A7-57C83679D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203" y="2830506"/>
                <a:ext cx="1535677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B49E70-8D05-5E4C-842F-CAA54792CD3C}"/>
              </a:ext>
            </a:extLst>
          </p:cNvPr>
          <p:cNvSpPr txBox="1"/>
          <p:nvPr/>
        </p:nvSpPr>
        <p:spPr>
          <a:xfrm>
            <a:off x="824905" y="2091842"/>
            <a:ext cx="7332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But, since we have </a:t>
            </a:r>
            <a:r>
              <a:rPr lang="en-US" b="1" u="sng" dirty="0"/>
              <a:t>dc sources and no switching action </a:t>
            </a:r>
            <a:r>
              <a:rPr lang="en-US" dirty="0"/>
              <a:t>for long time, the capacitor voltage is constant and is equal to,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9E88B-C12E-6348-A745-07494FEFFD72}"/>
              </a:ext>
            </a:extLst>
          </p:cNvPr>
          <p:cNvSpPr/>
          <p:nvPr/>
        </p:nvSpPr>
        <p:spPr>
          <a:xfrm>
            <a:off x="5055891" y="2849320"/>
            <a:ext cx="184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For all time t &lt; 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5A4D22-252E-054C-8637-C6ED69C13E6E}"/>
                  </a:ext>
                </a:extLst>
              </p:cNvPr>
              <p:cNvSpPr txBox="1"/>
              <p:nvPr/>
            </p:nvSpPr>
            <p:spPr>
              <a:xfrm>
                <a:off x="695566" y="3372629"/>
                <a:ext cx="5917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II)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for t &gt; 0 (After the switching action took place)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5A4D22-252E-054C-8637-C6ED69C13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6" y="3372629"/>
                <a:ext cx="5917902" cy="369332"/>
              </a:xfrm>
              <a:prstGeom prst="rect">
                <a:avLst/>
              </a:prstGeom>
              <a:blipFill>
                <a:blip r:embed="rId6"/>
                <a:stretch>
                  <a:fillRect l="-85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B9A2CC5-E93A-A048-9F2C-C2F7B18849F3}"/>
              </a:ext>
            </a:extLst>
          </p:cNvPr>
          <p:cNvGrpSpPr/>
          <p:nvPr/>
        </p:nvGrpSpPr>
        <p:grpSpPr>
          <a:xfrm>
            <a:off x="191059" y="3914752"/>
            <a:ext cx="2030333" cy="2147890"/>
            <a:chOff x="6043403" y="4019983"/>
            <a:chExt cx="2313627" cy="23570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97026D-0FF8-EF44-ABD1-FB99E1394378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FA8232-6A0C-DE43-944A-B554CF91AFA4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0C7B65-FC3E-054B-9B6B-14E54EC52CF0}"/>
              </a:ext>
            </a:extLst>
          </p:cNvPr>
          <p:cNvSpPr txBox="1"/>
          <p:nvPr/>
        </p:nvSpPr>
        <p:spPr>
          <a:xfrm>
            <a:off x="356563" y="5921661"/>
            <a:ext cx="16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new circuit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A68C418-78D3-8A43-B155-4FCAC71CB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8837" y="4998689"/>
          <a:ext cx="2362788" cy="68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3" name="Equation" r:id="rId8" imgW="1384200" imgH="406080" progId="Equation.3">
                  <p:embed/>
                </p:oleObj>
              </mc:Choice>
              <mc:Fallback>
                <p:oleObj name="Equation" r:id="rId8" imgW="1384200" imgH="406080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A68C418-78D3-8A43-B155-4FCAC71CB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837" y="4998689"/>
                        <a:ext cx="2362788" cy="689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6CFB433-C375-7E40-B207-05DBD95F3E00}"/>
                  </a:ext>
                </a:extLst>
              </p:cNvPr>
              <p:cNvSpPr/>
              <p:nvPr/>
            </p:nvSpPr>
            <p:spPr>
              <a:xfrm>
                <a:off x="5419060" y="4375851"/>
                <a:ext cx="2951021" cy="60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6CFB433-C375-7E40-B207-05DBD95F3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60" y="4375851"/>
                <a:ext cx="2951021" cy="604333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77A21F7-CAA8-784A-B1AA-6A77108826ED}"/>
              </a:ext>
            </a:extLst>
          </p:cNvPr>
          <p:cNvSpPr txBox="1"/>
          <p:nvPr/>
        </p:nvSpPr>
        <p:spPr>
          <a:xfrm>
            <a:off x="2215065" y="3942797"/>
            <a:ext cx="259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 ordinary 1</a:t>
            </a:r>
            <a:r>
              <a:rPr lang="en-US" baseline="30000" dirty="0">
                <a:solidFill>
                  <a:srgbClr val="0070C0"/>
                </a:solidFill>
              </a:rPr>
              <a:t>st</a:t>
            </a:r>
            <a:r>
              <a:rPr lang="en-US" dirty="0">
                <a:solidFill>
                  <a:srgbClr val="0070C0"/>
                </a:solidFill>
              </a:rPr>
              <a:t> order DEQ with constant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36838-C5A6-AE4F-81B2-4DE9B211E030}"/>
                  </a:ext>
                </a:extLst>
              </p:cNvPr>
              <p:cNvSpPr txBox="1"/>
              <p:nvPr/>
            </p:nvSpPr>
            <p:spPr>
              <a:xfrm>
                <a:off x="5486688" y="5161581"/>
                <a:ext cx="3286465" cy="1520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overall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capacitor value</a:t>
                </a:r>
                <a:r>
                  <a:rPr lang="en-US" dirty="0">
                    <a:solidFill>
                      <a:srgbClr val="0070C0"/>
                    </a:solidFill>
                  </a:rPr>
                  <a:t> across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36838-C5A6-AE4F-81B2-4DE9B211E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88" y="5161581"/>
                <a:ext cx="3286465" cy="1520160"/>
              </a:xfrm>
              <a:prstGeom prst="rect">
                <a:avLst/>
              </a:prstGeom>
              <a:blipFill>
                <a:blip r:embed="rId11"/>
                <a:stretch>
                  <a:fillRect l="-1544" t="-826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3080BDDE-7DD7-9041-9FB6-E0203BF91A12}"/>
              </a:ext>
            </a:extLst>
          </p:cNvPr>
          <p:cNvSpPr/>
          <p:nvPr/>
        </p:nvSpPr>
        <p:spPr>
          <a:xfrm>
            <a:off x="5868295" y="3923358"/>
            <a:ext cx="2052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General solution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B29109D-FED8-684D-8493-DF26707954AD}"/>
              </a:ext>
            </a:extLst>
          </p:cNvPr>
          <p:cNvSpPr/>
          <p:nvPr/>
        </p:nvSpPr>
        <p:spPr>
          <a:xfrm>
            <a:off x="5437559" y="4292690"/>
            <a:ext cx="3028749" cy="2482149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AA885E-EC49-6142-BCA6-04AD8A3D0876}"/>
              </a:ext>
            </a:extLst>
          </p:cNvPr>
          <p:cNvSpPr/>
          <p:nvPr/>
        </p:nvSpPr>
        <p:spPr>
          <a:xfrm>
            <a:off x="2115856" y="4800600"/>
            <a:ext cx="2788653" cy="96775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044D50-0FEA-8D4B-A27A-EBC1C8DEAB1F}"/>
              </a:ext>
            </a:extLst>
          </p:cNvPr>
          <p:cNvSpPr/>
          <p:nvPr/>
        </p:nvSpPr>
        <p:spPr>
          <a:xfrm>
            <a:off x="4977245" y="4980184"/>
            <a:ext cx="441815" cy="350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3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14103</TotalTime>
  <Words>2126</Words>
  <Application>Microsoft Macintosh PowerPoint</Application>
  <PresentationFormat>On-screen Show (4:3)</PresentationFormat>
  <Paragraphs>351</Paragraphs>
  <Slides>40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Cambria Math</vt:lpstr>
      <vt:lpstr>Chalkboard</vt:lpstr>
      <vt:lpstr>Mathcad UniMath</vt:lpstr>
      <vt:lpstr>Symbol</vt:lpstr>
      <vt:lpstr>Times New Roman</vt:lpstr>
      <vt:lpstr>Times New Roman Bold</vt:lpstr>
      <vt:lpstr>Wingdings</vt:lpstr>
      <vt:lpstr>Office Theme</vt:lpstr>
      <vt:lpstr>Equation</vt:lpstr>
      <vt:lpstr>EEL 3004 Linear Circuits I   Lecture #14  First Order RC Circuits - Natural responses  </vt:lpstr>
      <vt:lpstr>Reading Materials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325</cp:revision>
  <dcterms:created xsi:type="dcterms:W3CDTF">2015-09-08T14:15:33Z</dcterms:created>
  <dcterms:modified xsi:type="dcterms:W3CDTF">2021-03-10T15:22:02Z</dcterms:modified>
</cp:coreProperties>
</file>