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530" r:id="rId2"/>
    <p:sldId id="949" r:id="rId3"/>
    <p:sldId id="298" r:id="rId4"/>
    <p:sldId id="665" r:id="rId5"/>
    <p:sldId id="697" r:id="rId6"/>
    <p:sldId id="950" r:id="rId7"/>
    <p:sldId id="846" r:id="rId8"/>
    <p:sldId id="850" r:id="rId9"/>
    <p:sldId id="927" r:id="rId10"/>
    <p:sldId id="959" r:id="rId11"/>
    <p:sldId id="928" r:id="rId12"/>
    <p:sldId id="752" r:id="rId13"/>
    <p:sldId id="417" r:id="rId14"/>
    <p:sldId id="426" r:id="rId15"/>
    <p:sldId id="753" r:id="rId16"/>
    <p:sldId id="817" r:id="rId17"/>
    <p:sldId id="818" r:id="rId18"/>
    <p:sldId id="819" r:id="rId19"/>
    <p:sldId id="825" r:id="rId20"/>
    <p:sldId id="929" r:id="rId21"/>
    <p:sldId id="82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05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45:55.944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1 24575,'0'7'0,"0"4"0,0 6 0,0 1 0,0 4 0,0-1 0,0 4 0,0 3 0,0 2 0,0-8 0,0 0 0,0-6 0,0-3 0,0-2 0,0-3 0,0-1 0,0 1 0,0-1 0,0 1 0,0-1 0,0 0 0,0 0 0,0 0 0,0 0 0,0 1 0,0-1 0,0 1 0,0 3 0,0-2 0,0 6 0,0-6 0,0 7 0,0-8 0,0 4 0,0-5 0,0 1 0,0-1 0,0-6 0,0-9 0,0-5 0,0-7 0,0-2 0,0 4 0,0-3 0,0 4 0,0 4 0,0-2 0,4 2 0,-3 0 0,2-2 0,1 6 0,-4-3 0,4 5 0,-4-1 0,0 1 0,0 0 0,0 0 0,0 0 0,0-1 0,0 1 0,0-1 0,0 0 0,0 1 0,0-1 0,0 0 0,0 1 0,0-1 0,0 0 0,0 1 0,0-1 0,0 1 0,0-1 0,0 1 0,0 6 0,0 5 0,0 4 0,0 3 0,0 0 0,0 2 0,0 3 0,0 1 0,0 0 0,0 4 0,0-3 0,0 3 0,0-4 0,0-1 0,0 1 0,0 0 0,0-1 0,0-3 0,0-2 0,0-3 0,0-1 0,0 1 0,0-1 0,0-6 0,0-5 0,0-4 0,0-3 0,0-1 0,0 4 0,0-8 0,0 3 0,0-4 0,0 1 0,0-1 0,0-5 0,0 5 0,0-10 0,0 9 0,0-3 0,0 4 0,-4 0 0,3 1 0,-3-1 0,4 4 0,0-2 0,0 6 0,0-2 0,0 10 0,0 8 0,0 1 0,0 6 0,0-7 0,0 1 0,0-1 0,0 1 0,0-1 0,0 5 0,0-3 0,0 2 0,0 1 0,0 0 0,0 1 0,0 2 0,0-6 0,0 7 0,0-8 0,0 4 0,0-1 0,0-2 0,0 2 0,0-3 0,0-1 0,0 1 0,0-4 0,0-1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52:38.9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24575,'0'6'0,"0"0"0,0 1 0,0 2 0,0-2 0,0 2 0,0 2 0,0-1 0,0 2 0,0-4 0,0 1 0,0-1 0,0 0 0,0-1 0,0 0 0,0-2 0,0 0 0,0 0 0,0-2 0,0 2 0,0-2 0,0 0 0,0 0 0,0 1 0,0-1 0,0 0 0,0 0 0,0 0 0,0 0 0,0 0 0,0 0 0,0 0 0,0 0 0,0 0 0,0-2 0,0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52:43.1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385 3 24575,'-8'-2'0,"1"1"0,-2 1 0,-1 0 0,-1 0 0,0 0 0,-1 0 0,-1 0 0,1 0 0,-2 0 0,3 0 0,-3 0 0,2 0 0,-3 0 0,3 0 0,-4 0 0,6 0 0,-3 0 0,5 0 0,-1 0 0,3 0 0,-1 0 0,0 0 0,2 0 0,0 0 0,2 0 0,-1 0 0,1 0 0,0 0 0,1 0 0,-1 0 0,0 0 0,0 0 0,1 1 0,1 3 0,3 3 0,0 2 0,3 2 0,-1 1 0,3-1 0,0 2 0,-2-1 0,1 2 0,-2-3 0,0 0 0,-1 1 0,1-3 0,-2 0 0,0-2 0,-2-1 0,0 1 0,0-2 0,0 2 0,0-4 0,0 4 0,0-4 0,0 2 0,0 0 0,0-2 0,0 4 0,0-4 0,0 2 0,0-2 0,0 0 0,0 1 0,0-1 0,0 0 0,0 0 0,0 0 0,0 0 0,0 0 0,0 0 0,0 0 0,0 0 0,0 0 0,0 0 0,0 0 0,0 0 0,0 0 0,1-1 0,1-1 0,1-1 0,1-2 0,1 2 0,1-2 0,0 2 0,1-1 0,1 0 0,0-2 0,1 3 0,-1-3 0,2 2 0,0-2 0,-1 3 0,2-2 0,-4 2 0,2 0 0,-2-2 0,0 2 0,0-2 0,-1 2 0,0 0 0,-2 0 0,1 0 0,-1 0 0,2 0 0,-3 0 0,2 0 0,0 0 0,-1 0 0,0 0 0,-1 0 0,0 0 0,2 0 0,-1 2 0,1-2 0,-2 3 0,0-1 0,0-1 0,0 2 0,0-3 0,0 3 0,0-1 0,0 0 0,0 0 0,0 0 0,1 0 0,-3 1 0,2-2 0,-1 1 0,1 1 0,0-2 0,-1 2 0,0 1 0,0-1 0,1 0 0,0 0 0,0 0 0,-1 0 0,1 0 0,-1 0 0,1 0 0,-2 0 0,2 0 0,-3 2 0,3-1 0,-2 2 0,1-2 0,-1 2 0,1-2 0,-1 2 0,2-1 0,-3 2 0,2 0 0,-1 0 0,-1 0 0,2 0 0,-2-1 0,2 1 0,-2 0 0,1 2 0,-1-3 0,0 2 0,0 0 0,0 0 0,0 0 0,0-1 0,0-4 0,0 3 0,0 0 0,0-1 0,0 1 0,0-2 0,0 2 0,0-1 0,0 1 0,0 0 0,-1-1 0,-3 2 0,1 0 0,-4 0 0,3 0 0,-2 0 0,0-1 0,-1 0 0,0 0 0,1-2 0,0 2 0,0-2 0,0 1 0,-1-1 0,1-1 0,-1 0 0,0 1 0,2-1 0,-2 1 0,3-1 0,-2 0 0,1-1 0,0 1 0,-2-1 0,4-1 0,-2 2 0,0-2 0,0 0 0,-1 0 0,0 0 0,1 0 0,-1-1 0,0 1 0,1 0 0,-2 0 0,2-1 0,-2 0 0,2 2 0,0-2 0,-2 2 0,4-2 0,-4 0 0,-1 0 0,0 1 0,-2 0 0,3 0 0,-1-1 0,0 0 0,-3 0 0,4 0 0,-4 0 0,2 0 0,-1 0 0,-1 0 0,4 0 0,-2 0 0,2 0 0,0 0 0,1 0 0,-1 0 0,0 0 0,0 0 0,0 0 0,0 0 0,2-1 0,-2-1 0,4-1 0,-2 1 0,2-1 0,0 1 0,0-1 0,-1 0 0,1 0 0,2 0 0,-2 0 0,2-1 0,-1 1 0,1 0 0,-1 0 0,1 0 0,0 0 0,1 0 0,0-1 0,0 1 0,0 0 0,0 0 0,0 0 0,-2 1 0,2-1 0,-1 2 0,1-2 0,0 0 0,-2 1 0,2 0 0,-1 0 0,-1-1 0,2 0 0,-1 0 0,1-2 0,0 1 0,0 0 0,0 0 0,0 1 0,0 0 0,0 1 0,0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52:46.3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673 40 24575,'-5'0'0,"0"0"0,-1 0 0,1 0 0,-2 0 0,0 0 0,0 0 0,1 0 0,-3 0 0,1 0 0,-3 0 0,2 0 0,0 0 0,-2 0 0,4 0 0,-2 0 0,2 0 0,-2 0 0,3 0 0,-4 0 0,4 0 0,-3 0 0,2 0 0,0 0 0,0 0 0,1 0 0,-1 2 0,0-2 0,0 2 0,0-1 0,0 0 0,-2 0 0,3-1 0,-4 2 0,4-2 0,-1 2 0,1-2 0,0 0 0,-1 0 0,2 0 0,-1 0 0,2 0 0,-2 0 0,2 0 0,-1 0 0,2 0 0,-2 0 0,2 0 0,-2 0 0,2 0 0,-2 0 0,1 0 0,0 0 0,-1 0 0,1 0 0,-2 0 0,1 0 0,-1 0 0,0 0 0,2 0 0,-1 0 0,1 0 0,0 0 0,-5 0 0,4 0 0,-4 0 0,5 0 0,-2 0 0,2 0 0,-1-2 0,0 2 0,2-1 0,-2-1 0,2 2 0,-2-1 0,2-1 0,-2 2 0,0-3 0,1 1 0,-1 0 0,2-1 0,0 3 0,-2-3 0,2 3 0,-2-3 0,2 2 0,0-1 0,0 0 0,0 0 0,-1 0 0,1 1 0,0-2 0,0 3 0,0-3 0,0 3 0,0-1 0,0-1 0,0 2 0,-1-2 0,1 1 0,0 1 0,0-2 0,0 2 0,0 0 0,0 0 0,-1-1 0,1 1 0,0-2 0,0 2 0,0 0 0,0 0 0,0 0 0,0 0 0,-2 0 0,1 0 0,-1 0 0,2 0 0,0 0 0,0 0 0,0 0 0,0 0 0,0 0 0,0 0 0,0 0 0,1 2 0,1-1 0,0 2 0,-1 0 0,-1 0 0,1 0 0,-1 1 0,2-1 0,-1 0 0,-1 0 0,2-2 0,-1 2 0,-1-3 0,3 3 0,-3-2 0,3 1 0,-3-2 0,3 3 0,-3-3 0,3 3 0,-3-2 0,1 2 0,1 0 0,-2 0 0,3 0 0,-2 0 0,2 0 0,0-1 0,0-1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52:50.4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360 92 24575,'0'6'0,"0"2"0,0-5 0,0 2 0,0 0 0,0-2 0,0 2 0,0 0 0,0-2 0,0 2 0,0 0 0,0 0 0,0 2 0,0-2 0,-2 1 0,2-2 0,-2 2 0,2-2 0,-1 2 0,0 0 0,-2-1 0,3 1 0,-1-2 0,-1 2 0,2-2 0,-2 2 0,2-1 0,-1 2 0,0 0 0,-2 0 0,3 0 0,-2-2 0,1 1 0,0-1 0,0 1 0,-1 0 0,2-1 0,-2 0 0,1 2 0,0-2 0,0 0 0,-1 2 0,2-2 0,-2 2 0,1-1 0,0 1 0,0 0 0,1 0 0,0-2 0,0 2 0,-1-4 0,0 4 0,0-2 0,-1 0 0,2 1 0,-1-2 0,-1 2 0,2-2 0,-2 2 0,1-2 0,0 1 0,0-2 0,1 0 0,-1 2 0,0-2 0,0 2 0,-1-2 0,2 2 0,-2-2 0,2 5 0,-1-4 0,1 4 0,-2-5 0,2 4 0,0-2 0,0 2 0,-1 0 0,0-1 0,0 1 0,-1 0 0,2 0 0,-2 0 0,1 0 0,0-2 0,0 1 0,1-2 0,0 2 0,0-2 0,0 2 0,-2-1 0,2 1 0,-2-2 0,2 1 0,0-1 0,0 2 0,0-2 0,0 0 0,0 1 0,0-1 0,0 0 0,0-1 0,0 1 0,0-1 0,0 0 0,0 0 0,0 0 0,0 2 0,0-2 0,2 2 0,0-2 0,1 0 0,-2 0 0,2 0 0,-1 0 0,1-1 0,2 1 0,-2-3 0,4 3 0,-2-2 0,4 0 0,-2 1 0,2-2 0,0 2 0,-2-2 0,4 0 0,-2 0 0,2 0 0,1 0 0,-1 0 0,-2 0 0,2 0 0,1 0 0,-2 0 0,2 0 0,-5 0 0,-2 0 0,2 0 0,-4 0 0,2 0 0,-2-2 0,0 2 0,0-3 0,0 2 0,0-1 0,-1-1 0,1 1 0,-3-1 0,3 1 0,-3 0 0,3 0 0,-1-1 0,0 0 0,0 1 0,-1-1 0,0 2 0,-1-2 0,-1 1 0,-1 1 0,-3 1 0,0 0 0,-2 0 0,-2 0 0,0 0 0,-2 0 0,-1 0 0,1 1 0,-3 0 0,0 2 0,0 0 0,-2 1 0,4-1 0,-4 1 0,5 0 0,-5 0 0,4 0 0,-2 0 0,3-2 0,0 1 0,-1-1 0,3 1 0,-2 0 0,4-3 0,-2 3 0,2-2 0,0 0 0,2 1 0,-2-2 0,4 1 0,-2-1 0,2 0 0,0 0 0,-1 0 0,1 0 0,2-1 0,-1-1 0,2-1 0,0-1 0,0 0 0,0-2 0,0 2 0,0-2 0,0 2 0,0-3 0,0 2 0,0-2 0,0 0 0,0 0 0,0 1 0,0-3 0,0 1 0,0-3 0,2 2 0,-2-2 0,4-1 0,-2 3 0,0-2 0,1 2 0,-1 0 0,0-2 0,1 3 0,-1-1 0,1 3 0,1-1 0,-2 0 0,1 2 0,-2-2 0,1 4 0,1-2 0,-3 2 0,3-2 0,-2 1 0,0-1 0,1 1 0,-2 0 0,3-1 0,-3 2 0,2 0 0,-1 0 0,-1 0 0,2 0 0,-2-1 0,1 0 0,0 0 0,0-1 0,1 0 0,-2 0 0,2 0 0,-2-2 0,1 2 0,0 0 0,0-2 0,1 2 0,-2-2 0,3 0 0,-3 1 0,4-1 0,-4 0 0,3 0 0,-3-2 0,3 2 0,-2-2 0,2 2 0,-3 0 0,3-2 0,-2 2 0,0-2 0,1 2 0,-2 0 0,2 0 0,-2 0 0,1-3 0,0 2 0,0 0 0,-1 2 0,2 0 0,-2 1 0,2-1 0,-2 2 0,1-1 0,-1 2 0,2 0 0,-2-2 0,1 2 0,0-2 0,0 0 0,-1 2 0,1-2 0,0 2 0,0-1 0,-1 1 0,1 2 0,0-2 0,0 1 0,0-1 0,0 0 0,0 0 0,0 1 0,0-1 0,0 2 0,-1-2 0,1 1 0,0-1 0,0 3 0,-1-1 0</inkml:trace>
  <inkml:trace contextRef="#ctx0" brushRef="#br0" timeOffset="2423">733 27 24575,'-4'0'0,"-1"0"0,-1 0 0,1 0 0,-3 0 0,4 0 0,-2 0 0,1 0 0,-2 0 0,-2 0 0,2 0 0,-7 0 0,5 0 0,-5 0 0,5 0 0,-5 0 0,7 0 0,-7 0 0,3 0 0,-1 0 0,0 0 0,1 0 0,2 0 0,0 0 0,-2 0 0,3 0 0,0 0 0,-1 0 0,1 0 0,-1 0 0,4 0 0,-1 0 0,1-2 0,-2 2 0,1-2 0,0 2 0,1 0 0,-2-1 0,2 0 0,-2 0 0,4-1 0,-4 2 0,3-2 0,-2 1 0,2 1 0,-2-2 0,2 2 0,0 0 0,-1-2 0,1 2 0,-2-1 0,2 1 0,-2 0 0,2-2 0,-2 2 0,2-2 0,-1 2 0,2-1 0,-2 1 0,2-2 0,-2 2 0,2 0 0,0-1 0,-1 0 0,1 0 0,-1 1 0,0 0 0,-1 0 0,2 0 0,0 0 0,-2 0 0,2 0 0,-4 0 0,4 0 0,-4 0 0,2 0 0,-2 0 0,0 0 0,0 0 0,0 0 0,0 0 0,2 0 0,-5 0 0,5 0 0,-5 0 0,3 0 0,0 0 0,0 0 0,2 0 0,-2 0 0,4 0 0,-4 0 0,4 0 0,-2 0 0,2 0 0,-2 0 0,1 0 0,-1 0 0,2 0 0,0 0 0,1 1 0,0 0 0,0 0 0,0 1 0,0-2 0,0 3 0,-1-2 0,0 1 0,1 0 0,-1-1 0,2 2 0,-2-2 0,-1 2 0,1-1 0,2 1 0,-2-3 0,1 3 0,-1-2 0,0 1 0,1 1 0,-1-3 0,3 3 0,-3-3 0,1 3 0,-1-3 0,2 3 0,-2-2 0,1 1 0,-1-1 0,0 1 0,0 0 0,-1 0 0,3 1 0,-4-2 0,3 3 0,-3-3 0,4 2 0,-2-1 0,1 0 0,-1 0 0,0-1 0,1 1 0,-1-1 0,3 1 0,-3-1 0,7-4 0,-4 2 0,4-4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52:57.5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45:58.767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2656 75 24575,'-15'0'0,"0"0"0,-2 0 0,-5 0 0,4 0 0,-8 0 0,8 0 0,-14 0 0,8 0 0,-4 0 0,2 0 0,3 0 0,-4 0 0,4 0 0,-3 0 0,8 0 0,-4 0 0,5 0 0,1 0 0,3 0 0,-3 0 0,8 0 0,-8 0 0,7 0 0,-6 0 0,6 0 0,-3 0 0,5 0 0,-1 0 0,1 0 0,-1 0 0,0 0 0,1 0 0,0 0 0,3 0 0,0 0 0</inkml:trace>
  <inkml:trace contextRef="#ctx0" brushRef="#br0" timeOffset="1432">1886 67 24575,'-11'0'0,"3"0"0,-4 0 0,4 0 0,-3 0 0,2 0 0,-7 0 0,3 0 0,1 0 0,-9 0 0,11 0 0,-10 0 0,7 0 0,0 0 0,-2 0 0,2 0 0,0 0 0,-2 0 0,6 0 0,-3 0 0,1 0 0,2-7 0,-3 5 0,4-5 0,0 7 0,1 0 0,-1 0 0,-4 0 0,4 0 0,-4 0 0,4 0 0,1 0 0,-4 0 0,-2 0 0,1 0 0,1 0 0,3 0 0,1 0 0,-1 0 0,1 0 0,-1 0 0,0 0 0,1 0 0,-1 0 0,-4 0 0,4 0 0,-4 0 0,5 0 0,-1 0 0,1 0 0,0 0 0,3 0 0,0 0 0</inkml:trace>
  <inkml:trace contextRef="#ctx0" brushRef="#br0" timeOffset="2799">1023 27 24575,'-11'0'0,"-3"0"0,5 0 0,-7 0 0,8 0 0,-8 0 0,3 0 0,-4 0 0,5 0 0,-4 0 0,3 0 0,-8 0 0,7 0 0,-7 0 0,13 0 0,-8 0 0,3 0 0,1 0 0,0 0 0,4 0 0,1 0 0,-1 0 0,1 0 0,-1 0 0,0 0 0,1 0 0,0 0 0,-1 0 0,1 0 0,-1 0 0,1 0 0,0 0 0,-1 0 0,1 0 0,-1 0 0,0 0 0,1 0 0,-1 0 0,-4 0 0,4 0 0,-4 0 0,4 0 0,1 0 0,-1 0 0,1 0 0,-1 0 0,4 0 0,1 0 0</inkml:trace>
  <inkml:trace contextRef="#ctx0" brushRef="#br0" timeOffset="4730">305 0 24575,'-7'0'0,"0"0"0,-1 0 0,1 0 0,0 0 0,-4 0 0,3 0 0,-3 0 0,4 0 0,-1 0 0,0 0 0,1 0 0,-1 0 0,1 0 0,0 0 0,-1 0 0,1 0 0,-5 0 0,3 0 0,-2 0 0,3 0 0,0 0 0,1 0 0,-5 0 0,3 0 0,-2 0 0,-1 0 0,3 0 0,-2 0 0,3 0 0,1 0 0,-1 0 0,0 0 0,1 0 0,0 0 0,3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46:06.632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1 24575,'11'0'0,"-3"0"0,8 0 0,-4 0 0,4 0 0,0 0 0,-3 0 0,-1 0 0,-1 0 0,-2 0 0,6 0 0,-6 0 0,6 0 0,-6 0 0,3 0 0,-1 0 0,-2 0 0,2 0 0,-3 0 0,3 0 0,-2 0 0,2 0 0,-3 0 0,-1 0 0,1 0 0,0 0 0,-1 0 0,1 0 0,-1 0 0,0 0 0,1 0 0,4 0 0,-4 0 0,4 0 0,-5 0 0,1 0 0,3 0 0,-2 3 0,2-2 0,-3 2 0,-1-3 0,0 3 0,0-2 0,1 2 0,-5 1 0,4-4 0,-10 4 0,2-4 0,-10 0 0,2 0 0,-6 0 0,2 0 0,-4 0 0,-4 0 0,3 0 0,-9 0 0,5 0 0,-1 0 0,-3 0 0,3 0 0,0 0 0,-3 0 0,8 0 0,-3 0 0,8 0 0,1 0 0,5 0 0,-1 0 0,1 0 0,5 0 0,7 0 0,12 0 0,6 0 0,-1 0 0,10 0 0,-8 0 0,9 0 0,-6 0 0,0 0 0,1 0 0,-1 4 0,-4-3 0,-2 3 0,-8-4 0,2 0 0,-6 0 0,2 0 0,-3 0 0,-4 3 0,-7-2 0,-6 2 0,-6-3 0,-7 0 0,4 0 0,-8 0 0,3 0 0,-4 0 0,-1 0 0,1 0 0,-1 0 0,1 0 0,4 0 0,-3 0 0,8 0 0,-8 0 0,8 0 0,0 0 0,3 0 0,6 3 0,-3-2 0,5 2 0,-1-3 0,0 0 0,1 0 0,9 0 0,9 0 0,5 0 0,5 0 0,1 0 0,-4 0 0,3 0 0,0 0 0,-7 0 0,6 0 0,-11 0 0,3 0 0,-5 0 0,-6 0 0,-9 0 0,-5 0 0,-7 0 0,3 0 0,0 0 0,4 0 0,-2 0 0,6 0 0,-3 0 0,5 0 0,-1 0 0,1 0 0,3 0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46:09.791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 0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46:11.591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32 1 24575,'0'7'0,"0"0"0,0 0 0,0 1 0,0-1 0,0 1 0,0-1 0,0 1 0,0-1 0,0 5 0,0-3 0,0 2 0,-8-3 0,6 0 0,-5-1 0,7 1 0,0-1 0,0 0 0,-3-3 0,2-1 0,-2-3 0</inkml:trace>
  <inkml:trace contextRef="#ctx0" brushRef="#br0" timeOffset="1113">8 293 24575,'0'8'0,"0"-1"0,0 0 0,0 1 0,0-1 0,0 1 0,0-1 0,0 1 0,0-1 0,-4-3 0,3 2 0,-2-5 0,3 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46:14.415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8 1 24575,'0'7'0,"0"0"0,0 1 0,0-1 0,0 1 0,0-1 0,0 1 0,0-1 0,0 5 0,0-4 0,0 8 0,0-8 0,0 4 0,0 0 0,0-4 0,-3 4 0,2-5 0,-3 1 0,4-1 0,0 1 0,0-1 0,0 1 0,0-1 0,0-3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46:15.855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46:17.066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0 0 24575,'0'8'0,"0"2"0,0-2 0,0 7 0,0-6 0,0 2 0,0 1 0,0-4 0,0 4 0,0-1 0,0-2 0,0 3 0,0-5 0,0 1 0,0-1 0,0-3 0,0-1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8:52:32.2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24575,'94'4'0,"0"0"0,-4 7 0,-25 5 0,-55-3 0,1 13 0,-10-19 0,2-1 0,-3 1 0,3 0 0,-2-2 0,2 0 0,-2-2 0,1 0 0,1 0 0,-2 1 0,3-1 0,-1 0 0,1 0 0,2-1 0,0-1 0,3 1 0,-1-2 0,2 2 0,0-2 0,-1 0 0,2 0 0,-2 0 0,0 0 0,2 0 0,-1 0 0,1 0 0,1 0 0,0 0 0,-3 0 0,-1 0 0,-3 0 0,2 0 0,1 0 0,-2 0 0,1 0 0,-3 0 0,2 0 0,-2 0 0,2 0 0,0 0 0,0 0 0,1 0 0,0 0 0,0 0 0,0 0 0,-2 0 0,1 0 0,-2 0 0,1-1 0,-2 0 0,0 0 0,0 1 0,-1 0 0,-1 0 0</inkml:trace>
  <inkml:trace contextRef="#ctx0" brushRef="#br0" timeOffset="2096">318 61 24575,'-4'8'0,"1"2"0,-1-2 0,-1 2 0,1-2 0,-1 1 0,1-1 0,-1 0 0,1 1 0,-1-1 0,1 0 0,-1 3 0,1-4 0,-1 2 0,1-2 0,1 1 0,1 0 0,-2 1 0,3-3 0,-1 1 0,-2 2 0,4-2 0,-3 2 0,2-2 0,-2 0 0,3 0 0,-3 2 0,2-2 0,-1 2 0,1-2 0,1 0 0,-2-2 0,0 1 0,2-1 0,-1 1 0,1 0 0,0-2 0,0 0 0,0 1 0,0-1 0,0 0 0,0-1 0,0 2 0,0-1 0,0 2 0,0-2 0,0 1 0,0-1 0,1 0 0,1 1 0,1-1 0,0 0 0,0 1 0,1-1 0,0 0 0,0 3 0,3-4 0,-4 2 0,4-1 0,-4-1 0,4 0 0,-4 0 0,2 0 0,0-1 0,0 1 0,2-3 0,-2 3 0,1-2 0,-1 0 0,2 1 0,-2-2 0,2 2 0,-2-2 0,0 0 0,2 0 0,-4 0 0,4 0 0,-2 0 0,0 0 0,1 0 0,-2 0 0,2 0 0,-2 0 0,1 0 0,-2 0 0,0 0 0,0 0 0,0 0 0,0 0 0,0 0 0,0 0 0,0 0 0,0 0 0,0 0 0,-1-2 0,-1 1 0,-1-1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D41DC-1EFB-7F42-B5C4-04EACB50A421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8F730-664C-EC4C-8430-1648CEE1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4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705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3AC758CA-5DAD-E648-9F4C-1B73EAE70757}" type="slidenum">
              <a:rPr lang="en-US" sz="1200">
                <a:latin typeface="Arial" charset="0"/>
              </a:rPr>
              <a:pPr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34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642549A1-32A2-0A43-B15C-AC49529A38D5}" type="slidenum">
              <a:rPr lang="en-US" sz="1200">
                <a:latin typeface="Arial" charset="0"/>
              </a:rPr>
              <a:pPr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10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3AC758CA-5DAD-E648-9F4C-1B73EAE70757}" type="slidenum">
              <a:rPr lang="en-US" sz="1200">
                <a:latin typeface="Arial" charset="0"/>
              </a:rPr>
              <a:pPr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691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3AC758CA-5DAD-E648-9F4C-1B73EAE70757}" type="slidenum">
              <a:rPr lang="en-US" sz="1200">
                <a:latin typeface="Arial" charset="0"/>
              </a:rPr>
              <a:pPr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18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3AC758CA-5DAD-E648-9F4C-1B73EAE70757}" type="slidenum">
              <a:rPr lang="en-US" sz="1200">
                <a:latin typeface="Arial" charset="0"/>
              </a:rPr>
              <a:pPr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58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3AC758CA-5DAD-E648-9F4C-1B73EAE70757}" type="slidenum">
              <a:rPr lang="en-US" sz="1200">
                <a:latin typeface="Arial" charset="0"/>
              </a:rPr>
              <a:pPr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40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3AC758CA-5DAD-E648-9F4C-1B73EAE70757}" type="slidenum">
              <a:rPr lang="en-US" sz="1200">
                <a:latin typeface="Arial" charset="0"/>
              </a:rPr>
              <a:pPr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62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8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03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1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33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08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77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642549A1-32A2-0A43-B15C-AC49529A38D5}" type="slidenum">
              <a:rPr lang="en-US" sz="1200">
                <a:latin typeface="Arial" charset="0"/>
              </a:rPr>
              <a:pPr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75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3AC758CA-5DAD-E648-9F4C-1B73EAE70757}" type="slidenum">
              <a:rPr lang="en-US" sz="1200">
                <a:latin typeface="Arial" charset="0"/>
              </a:rPr>
              <a:pPr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5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0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40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44543981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9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5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8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8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8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8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EC3CA-A8B7-6D4A-B8A4-75E1800DB7CC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1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25.png"/><Relationship Id="rId26" Type="http://schemas.openxmlformats.org/officeDocument/2006/relationships/image" Target="../media/image31.png"/><Relationship Id="rId3" Type="http://schemas.openxmlformats.org/officeDocument/2006/relationships/image" Target="../media/image17.png"/><Relationship Id="rId21" Type="http://schemas.openxmlformats.org/officeDocument/2006/relationships/image" Target="../media/image28.png"/><Relationship Id="rId34" Type="http://schemas.openxmlformats.org/officeDocument/2006/relationships/image" Target="../media/image35.png"/><Relationship Id="rId7" Type="http://schemas.openxmlformats.org/officeDocument/2006/relationships/image" Target="../media/image20.png"/><Relationship Id="rId12" Type="http://schemas.openxmlformats.org/officeDocument/2006/relationships/customXml" Target="../ink/ink5.xml"/><Relationship Id="rId17" Type="http://schemas.openxmlformats.org/officeDocument/2006/relationships/customXml" Target="../ink/ink8.xml"/><Relationship Id="rId25" Type="http://schemas.openxmlformats.org/officeDocument/2006/relationships/customXml" Target="../ink/ink10.xml"/><Relationship Id="rId33" Type="http://schemas.openxmlformats.org/officeDocument/2006/relationships/customXml" Target="../ink/ink14.xml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7.xml"/><Relationship Id="rId20" Type="http://schemas.openxmlformats.org/officeDocument/2006/relationships/image" Target="../media/image27.png"/><Relationship Id="rId29" Type="http://schemas.openxmlformats.org/officeDocument/2006/relationships/customXml" Target="../ink/ink1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22.png"/><Relationship Id="rId24" Type="http://schemas.openxmlformats.org/officeDocument/2006/relationships/image" Target="../media/image30.png"/><Relationship Id="rId32" Type="http://schemas.openxmlformats.org/officeDocument/2006/relationships/image" Target="../media/image34.png"/><Relationship Id="rId5" Type="http://schemas.openxmlformats.org/officeDocument/2006/relationships/image" Target="../media/image19.png"/><Relationship Id="rId15" Type="http://schemas.openxmlformats.org/officeDocument/2006/relationships/image" Target="../media/image24.png"/><Relationship Id="rId23" Type="http://schemas.openxmlformats.org/officeDocument/2006/relationships/customXml" Target="../ink/ink9.xml"/><Relationship Id="rId28" Type="http://schemas.openxmlformats.org/officeDocument/2006/relationships/image" Target="../media/image32.png"/><Relationship Id="rId10" Type="http://schemas.openxmlformats.org/officeDocument/2006/relationships/customXml" Target="../ink/ink4.xml"/><Relationship Id="rId19" Type="http://schemas.openxmlformats.org/officeDocument/2006/relationships/image" Target="../media/image18.png"/><Relationship Id="rId31" Type="http://schemas.openxmlformats.org/officeDocument/2006/relationships/customXml" Target="../ink/ink13.xml"/><Relationship Id="rId4" Type="http://schemas.openxmlformats.org/officeDocument/2006/relationships/customXml" Target="../ink/ink1.xml"/><Relationship Id="rId9" Type="http://schemas.openxmlformats.org/officeDocument/2006/relationships/image" Target="../media/image21.png"/><Relationship Id="rId14" Type="http://schemas.openxmlformats.org/officeDocument/2006/relationships/customXml" Target="../ink/ink6.xml"/><Relationship Id="rId22" Type="http://schemas.openxmlformats.org/officeDocument/2006/relationships/image" Target="../media/image29.png"/><Relationship Id="rId27" Type="http://schemas.openxmlformats.org/officeDocument/2006/relationships/customXml" Target="../ink/ink11.xml"/><Relationship Id="rId30" Type="http://schemas.openxmlformats.org/officeDocument/2006/relationships/image" Target="../media/image33.png"/><Relationship Id="rId8" Type="http://schemas.openxmlformats.org/officeDocument/2006/relationships/customXml" Target="../ink/ink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8.png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90.png"/><Relationship Id="rId4" Type="http://schemas.openxmlformats.org/officeDocument/2006/relationships/image" Target="../media/image40.png"/><Relationship Id="rId9" Type="http://schemas.openxmlformats.org/officeDocument/2006/relationships/image" Target="../media/image18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2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0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3" Type="http://schemas.openxmlformats.org/officeDocument/2006/relationships/image" Target="../media/image44.png"/><Relationship Id="rId7" Type="http://schemas.openxmlformats.org/officeDocument/2006/relationships/image" Target="../media/image29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4" Type="http://schemas.openxmlformats.org/officeDocument/2006/relationships/image" Target="../media/image8.png"/><Relationship Id="rId9" Type="http://schemas.openxmlformats.org/officeDocument/2006/relationships/image" Target="../media/image3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37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3" Type="http://schemas.openxmlformats.org/officeDocument/2006/relationships/image" Target="../media/image44.png"/><Relationship Id="rId7" Type="http://schemas.openxmlformats.org/officeDocument/2006/relationships/image" Target="../media/image37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4" Type="http://schemas.openxmlformats.org/officeDocument/2006/relationships/image" Target="../media/image8.png"/><Relationship Id="rId9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3" Type="http://schemas.openxmlformats.org/officeDocument/2006/relationships/image" Target="../media/image44.png"/><Relationship Id="rId7" Type="http://schemas.openxmlformats.org/officeDocument/2006/relationships/image" Target="../media/image47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0.png"/><Relationship Id="rId5" Type="http://schemas.openxmlformats.org/officeDocument/2006/relationships/image" Target="../media/image410.png"/><Relationship Id="rId4" Type="http://schemas.openxmlformats.org/officeDocument/2006/relationships/image" Target="../media/image400.png"/><Relationship Id="rId9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0.png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696200" cy="3505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 sz="1800"/>
            </a:pPr>
            <a:r>
              <a:rPr lang="en-US" sz="2800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EEL 3004 </a:t>
            </a:r>
            <a:r>
              <a:rPr lang="en-US" sz="2800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imes New Roman Bold"/>
                <a:cs typeface="Times New Roman Bold"/>
              </a:rPr>
              <a:t>Linear Circuits I</a:t>
            </a:r>
            <a:br>
              <a:rPr lang="en-US" sz="2800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imes New Roman Bold"/>
                <a:cs typeface="Times New Roman Bold"/>
              </a:rPr>
            </a:br>
            <a:br>
              <a:rPr sz="2800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en-US" sz="2800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 Lecture #14</a:t>
            </a:r>
            <a:br>
              <a:rPr lang="en-US" sz="2800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br>
              <a:rPr lang="en-US" sz="2800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en-US" sz="2800" dirty="0">
                <a:solidFill>
                  <a:srgbClr val="FF0000"/>
                </a:solidFill>
              </a:rPr>
              <a:t>First Order RC Circuits - </a:t>
            </a:r>
            <a:r>
              <a:rPr lang="en-US" sz="2800" b="1" dirty="0">
                <a:solidFill>
                  <a:srgbClr val="FF0000"/>
                </a:solidFill>
              </a:rPr>
              <a:t>Natural responses</a:t>
            </a:r>
            <a:br>
              <a:rPr lang="en-US" sz="2800" i="1" u="sng" dirty="0">
                <a:solidFill>
                  <a:srgbClr val="FF0000"/>
                </a:solidFill>
              </a:rPr>
            </a:br>
            <a:br>
              <a:rPr lang="en-US" sz="2800" i="1" dirty="0">
                <a:solidFill>
                  <a:srgbClr val="FF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Times New Roman Bold"/>
                <a:cs typeface="Times New Roman Bold"/>
                <a:sym typeface="Times New Roman Bold"/>
              </a:rPr>
            </a:br>
            <a:endParaRPr sz="2800" i="1" dirty="0">
              <a:solidFill>
                <a:srgbClr val="FF0000"/>
              </a:solidFill>
              <a:effectLst>
                <a:outerShdw blurRad="12700" dist="25400" dir="2700000" rotWithShape="0">
                  <a:srgbClr val="DDDDDD"/>
                </a:outerShdw>
              </a:effectLst>
              <a:latin typeface="Times New Roman Bold"/>
              <a:cs typeface="Times New Roman Bold"/>
            </a:endParaRPr>
          </a:p>
        </p:txBody>
      </p:sp>
      <p:pic>
        <p:nvPicPr>
          <p:cNvPr id="34" name="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2819400" y="685800"/>
            <a:ext cx="2857500" cy="17526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9206677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72"/>
          <p:cNvSpPr txBox="1">
            <a:spLocks noChangeArrowheads="1"/>
          </p:cNvSpPr>
          <p:nvPr/>
        </p:nvSpPr>
        <p:spPr bwMode="auto">
          <a:xfrm>
            <a:off x="1729032" y="299887"/>
            <a:ext cx="47369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FF0000"/>
                </a:solidFill>
              </a:rPr>
              <a:t>Finding the Natural Response of RC circuits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66" y="1519030"/>
                <a:ext cx="1396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00FF"/>
                    </a:solidFill>
                  </a:rPr>
                  <a:t>1)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1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66" y="1519030"/>
                <a:ext cx="1396664" cy="369332"/>
              </a:xfrm>
              <a:prstGeom prst="rect">
                <a:avLst/>
              </a:prstGeom>
              <a:blipFill>
                <a:blip r:embed="rId3"/>
                <a:stretch>
                  <a:fillRect l="-901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19AA968-C806-0343-ACF8-95285DC6267A}"/>
              </a:ext>
            </a:extLst>
          </p:cNvPr>
          <p:cNvSpPr txBox="1"/>
          <p:nvPr/>
        </p:nvSpPr>
        <p:spPr>
          <a:xfrm>
            <a:off x="308354" y="996388"/>
            <a:ext cx="214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Notice the following: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B29109D-FED8-684D-8493-DF26707954AD}"/>
              </a:ext>
            </a:extLst>
          </p:cNvPr>
          <p:cNvSpPr/>
          <p:nvPr/>
        </p:nvSpPr>
        <p:spPr>
          <a:xfrm>
            <a:off x="928977" y="1970743"/>
            <a:ext cx="4708298" cy="684281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BB044D50-0FEA-8D4B-A27A-EBC1C8DEAB1F}"/>
              </a:ext>
            </a:extLst>
          </p:cNvPr>
          <p:cNvSpPr/>
          <p:nvPr/>
        </p:nvSpPr>
        <p:spPr>
          <a:xfrm>
            <a:off x="2092230" y="3374833"/>
            <a:ext cx="441815" cy="350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A13BBDE-400E-834A-AFBB-C0C9614CA446}"/>
                  </a:ext>
                </a:extLst>
              </p:cNvPr>
              <p:cNvSpPr/>
              <p:nvPr/>
            </p:nvSpPr>
            <p:spPr>
              <a:xfrm>
                <a:off x="1023000" y="2023988"/>
                <a:ext cx="4651658" cy="458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= 0.37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A13BBDE-400E-834A-AFBB-C0C9614CA4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000" y="2023988"/>
                <a:ext cx="4651658" cy="458331"/>
              </a:xfrm>
              <a:prstGeom prst="rect">
                <a:avLst/>
              </a:prstGeom>
              <a:blipFill>
                <a:blip r:embed="rId4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95CAB93-4B76-2D40-A9C5-4A9300F65E45}"/>
                  </a:ext>
                </a:extLst>
              </p:cNvPr>
              <p:cNvSpPr txBox="1"/>
              <p:nvPr/>
            </p:nvSpPr>
            <p:spPr>
              <a:xfrm>
                <a:off x="1206225" y="2718169"/>
                <a:ext cx="62981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This means </a:t>
                </a:r>
                <a:r>
                  <a:rPr lang="en-US" i="1" dirty="0">
                    <a:solidFill>
                      <a:srgbClr val="FF0000"/>
                    </a:solidFill>
                  </a:rPr>
                  <a:t>after one time constant (</a:t>
                </a:r>
                <a14:m>
                  <m:oMath xmlns:m="http://schemas.openxmlformats.org/officeDocument/2006/math">
                    <m:r>
                      <a:rPr lang="en-US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i="1" dirty="0">
                    <a:solidFill>
                      <a:srgbClr val="FF0000"/>
                    </a:solidFill>
                  </a:rPr>
                  <a:t>) </a:t>
                </a:r>
                <a:r>
                  <a:rPr lang="en-US" dirty="0"/>
                  <a:t>the capacitor voltage drops to 37% of its initial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95CAB93-4B76-2D40-A9C5-4A9300F65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225" y="2718169"/>
                <a:ext cx="6298161" cy="646331"/>
              </a:xfrm>
              <a:prstGeom prst="rect">
                <a:avLst/>
              </a:prstGeom>
              <a:blipFill>
                <a:blip r:embed="rId5"/>
                <a:stretch>
                  <a:fillRect l="-805" t="-3846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8857A4D-EB77-1847-9BA0-A5AD55B4BE13}"/>
                  </a:ext>
                </a:extLst>
              </p:cNvPr>
              <p:cNvSpPr txBox="1"/>
              <p:nvPr/>
            </p:nvSpPr>
            <p:spPr>
              <a:xfrm>
                <a:off x="557707" y="4276355"/>
                <a:ext cx="15345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00FF"/>
                    </a:solidFill>
                  </a:rPr>
                  <a:t>2)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1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8857A4D-EB77-1847-9BA0-A5AD55B4B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07" y="4276355"/>
                <a:ext cx="1534523" cy="369332"/>
              </a:xfrm>
              <a:prstGeom prst="rect">
                <a:avLst/>
              </a:prstGeom>
              <a:blipFill>
                <a:blip r:embed="rId6"/>
                <a:stretch>
                  <a:fillRect l="-82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C9E8853-3F8E-564F-8DA7-C4241B448EFC}"/>
                  </a:ext>
                </a:extLst>
              </p:cNvPr>
              <p:cNvSpPr/>
              <p:nvPr/>
            </p:nvSpPr>
            <p:spPr>
              <a:xfrm>
                <a:off x="928977" y="4863519"/>
                <a:ext cx="4967450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= 0.0067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C9E8853-3F8E-564F-8DA7-C4241B448E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77" y="4863519"/>
                <a:ext cx="4967450" cy="475451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D4B3514-7A2C-9247-AE8B-9FAB4F72F0CC}"/>
                  </a:ext>
                </a:extLst>
              </p:cNvPr>
              <p:cNvSpPr txBox="1"/>
              <p:nvPr/>
            </p:nvSpPr>
            <p:spPr>
              <a:xfrm>
                <a:off x="1206225" y="5538446"/>
                <a:ext cx="62981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This means </a:t>
                </a:r>
                <a:r>
                  <a:rPr lang="en-US" i="1" dirty="0">
                    <a:solidFill>
                      <a:srgbClr val="FF0000"/>
                    </a:solidFill>
                  </a:rPr>
                  <a:t>after five time constant 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i="1" dirty="0">
                    <a:solidFill>
                      <a:srgbClr val="FF0000"/>
                    </a:solidFill>
                  </a:rPr>
                  <a:t>) </a:t>
                </a:r>
                <a:r>
                  <a:rPr lang="en-US" dirty="0"/>
                  <a:t>the capacitor voltage drops to 0.67% of its initial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D4B3514-7A2C-9247-AE8B-9FAB4F72F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225" y="5538446"/>
                <a:ext cx="6298161" cy="646331"/>
              </a:xfrm>
              <a:prstGeom prst="rect">
                <a:avLst/>
              </a:prstGeom>
              <a:blipFill>
                <a:blip r:embed="rId8"/>
                <a:stretch>
                  <a:fillRect l="-805" t="-3846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553A8E6E-B0DB-FC47-9590-9B94E11E24F5}"/>
              </a:ext>
            </a:extLst>
          </p:cNvPr>
          <p:cNvSpPr txBox="1"/>
          <p:nvPr/>
        </p:nvSpPr>
        <p:spPr>
          <a:xfrm>
            <a:off x="2534045" y="3390166"/>
            <a:ext cx="5591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capacitor voltage drops by 63% from its original value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70B980-4471-D241-A489-AC17B578218E}"/>
              </a:ext>
            </a:extLst>
          </p:cNvPr>
          <p:cNvSpPr txBox="1"/>
          <p:nvPr/>
        </p:nvSpPr>
        <p:spPr>
          <a:xfrm>
            <a:off x="2529533" y="6258325"/>
            <a:ext cx="588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capacitor voltage drops by 99.33% from its original value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B75668AB-6FE4-A448-A7C6-536F3687C619}"/>
              </a:ext>
            </a:extLst>
          </p:cNvPr>
          <p:cNvSpPr/>
          <p:nvPr/>
        </p:nvSpPr>
        <p:spPr>
          <a:xfrm>
            <a:off x="2010716" y="6253339"/>
            <a:ext cx="441815" cy="350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7BEC7816-800E-474C-B1B7-0FD5DC9D6255}"/>
              </a:ext>
            </a:extLst>
          </p:cNvPr>
          <p:cNvSpPr/>
          <p:nvPr/>
        </p:nvSpPr>
        <p:spPr>
          <a:xfrm>
            <a:off x="984899" y="4729169"/>
            <a:ext cx="4911527" cy="684281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72"/>
          <p:cNvSpPr txBox="1">
            <a:spLocks noChangeArrowheads="1"/>
          </p:cNvSpPr>
          <p:nvPr/>
        </p:nvSpPr>
        <p:spPr bwMode="auto">
          <a:xfrm>
            <a:off x="1763811" y="647718"/>
            <a:ext cx="54687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Typical Sketch for Natural Response of RC circuits</a:t>
            </a:r>
          </a:p>
        </p:txBody>
      </p:sp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79" y="1615002"/>
            <a:ext cx="7083375" cy="435952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3A47500-60AE-5B4F-8EBA-98AF66EB0E54}"/>
                  </a:ext>
                </a:extLst>
              </p14:cNvPr>
              <p14:cNvContentPartPr/>
              <p14:nvPr/>
            </p14:nvContentPartPr>
            <p14:xfrm>
              <a:off x="3408236" y="5107572"/>
              <a:ext cx="6120" cy="167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3A47500-60AE-5B4F-8EBA-98AF66EB0E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99236" y="5098932"/>
                <a:ext cx="2376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6336B7D-C754-F843-99FA-9E07AE7CC046}"/>
                  </a:ext>
                </a:extLst>
              </p14:cNvPr>
              <p14:cNvContentPartPr/>
              <p14:nvPr/>
            </p14:nvContentPartPr>
            <p14:xfrm>
              <a:off x="2521196" y="4444452"/>
              <a:ext cx="956520" cy="270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6336B7D-C754-F843-99FA-9E07AE7CC04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12193" y="4435452"/>
                <a:ext cx="974167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B13A6E7-8CAD-9046-AEE1-818CABC30B8D}"/>
                  </a:ext>
                </a:extLst>
              </p14:cNvPr>
              <p14:cNvContentPartPr/>
              <p14:nvPr/>
            </p14:nvContentPartPr>
            <p14:xfrm>
              <a:off x="2338316" y="4417812"/>
              <a:ext cx="162360" cy="169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B13A6E7-8CAD-9046-AEE1-818CABC30B8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29316" y="4409172"/>
                <a:ext cx="18000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4DD81FE-E194-B749-B9F9-9EDF3B043B4E}"/>
                  </a:ext>
                </a:extLst>
              </p14:cNvPr>
              <p14:cNvContentPartPr/>
              <p14:nvPr/>
            </p14:nvContentPartPr>
            <p14:xfrm>
              <a:off x="3501116" y="4510692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4DD81FE-E194-B749-B9F9-9EDF3B043B4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92476" y="450169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B5DE8CC-0C64-7F4E-89F1-1A5202C493B3}"/>
                  </a:ext>
                </a:extLst>
              </p14:cNvPr>
              <p14:cNvContentPartPr/>
              <p14:nvPr/>
            </p14:nvContentPartPr>
            <p14:xfrm>
              <a:off x="3471596" y="4566852"/>
              <a:ext cx="11520" cy="1350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B5DE8CC-0C64-7F4E-89F1-1A5202C493B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62596" y="4558212"/>
                <a:ext cx="291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A00DDCC-6D73-B541-973E-5D66495AD2EE}"/>
                  </a:ext>
                </a:extLst>
              </p14:cNvPr>
              <p14:cNvContentPartPr/>
              <p14:nvPr/>
            </p14:nvContentPartPr>
            <p14:xfrm>
              <a:off x="3442436" y="4798692"/>
              <a:ext cx="3240" cy="745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A00DDCC-6D73-B541-973E-5D66495AD2E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33436" y="4790052"/>
                <a:ext cx="2088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FA6C27C-84A7-3F4D-B07A-D52129A0EB25}"/>
                  </a:ext>
                </a:extLst>
              </p14:cNvPr>
              <p14:cNvContentPartPr/>
              <p14:nvPr/>
            </p14:nvContentPartPr>
            <p14:xfrm>
              <a:off x="3427676" y="4974372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FA6C27C-84A7-3F4D-B07A-D52129A0EB2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18676" y="496573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90DD553-51DD-8143-B2A0-9E96B47A0CA1}"/>
                  </a:ext>
                </a:extLst>
              </p14:cNvPr>
              <p14:cNvContentPartPr/>
              <p14:nvPr/>
            </p14:nvContentPartPr>
            <p14:xfrm>
              <a:off x="3425156" y="5034492"/>
              <a:ext cx="360" cy="558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90DD553-51DD-8143-B2A0-9E96B47A0C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16156" y="5025492"/>
                <a:ext cx="18000" cy="73440"/>
              </a:xfrm>
              <a:prstGeom prst="rect">
                <a:avLst/>
              </a:prstGeom>
            </p:spPr>
          </p:pic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7EA4D2A5-F819-DF44-AD08-C95D31BCA9F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58667" y="3875692"/>
            <a:ext cx="1559294" cy="635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C8B8133-2928-C245-92A6-51E5DB621DF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724254" y="5216464"/>
            <a:ext cx="1185063" cy="482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B4A6E01-DC74-C649-A999-AC7976779DBE}"/>
                  </a:ext>
                </a:extLst>
              </p:cNvPr>
              <p:cNvSpPr/>
              <p:nvPr/>
            </p:nvSpPr>
            <p:spPr>
              <a:xfrm>
                <a:off x="4168367" y="2349624"/>
                <a:ext cx="2951021" cy="604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B4A6E01-DC74-C649-A999-AC7976779D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367" y="2349624"/>
                <a:ext cx="2951021" cy="604333"/>
              </a:xfrm>
              <a:prstGeom prst="rect">
                <a:avLst/>
              </a:prstGeom>
              <a:blipFill>
                <a:blip r:embed="rId20"/>
                <a:stretch>
                  <a:fillRect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068F3D2-D626-5D42-9B31-FB3798ABF8CA}"/>
                  </a:ext>
                </a:extLst>
              </p:cNvPr>
              <p:cNvSpPr/>
              <p:nvPr/>
            </p:nvSpPr>
            <p:spPr>
              <a:xfrm>
                <a:off x="1060477" y="4256354"/>
                <a:ext cx="157629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bg1"/>
                    </a:solidFill>
                  </a:rPr>
                  <a:t>0.37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1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068F3D2-D626-5D42-9B31-FB3798ABF8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477" y="4256354"/>
                <a:ext cx="1576293" cy="276999"/>
              </a:xfrm>
              <a:prstGeom prst="rect">
                <a:avLst/>
              </a:prstGeom>
              <a:blipFill>
                <a:blip r:embed="rId21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6984CDD-9F82-7444-87FE-67DAFB3F8553}"/>
                  </a:ext>
                </a:extLst>
              </p:cNvPr>
              <p:cNvSpPr/>
              <p:nvPr/>
            </p:nvSpPr>
            <p:spPr>
              <a:xfrm>
                <a:off x="968339" y="4873212"/>
                <a:ext cx="157629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1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bg1"/>
                    </a:solidFill>
                  </a:rPr>
                  <a:t>0.01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1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6984CDD-9F82-7444-87FE-67DAFB3F85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339" y="4873212"/>
                <a:ext cx="1576293" cy="276999"/>
              </a:xfrm>
              <a:prstGeom prst="rect">
                <a:avLst/>
              </a:prstGeom>
              <a:blipFill>
                <a:blip r:embed="rId22"/>
                <a:stretch>
                  <a:fillRect t="-4545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CCF4B6F-2DA3-5549-A0E9-5B5F7F7DA25B}"/>
              </a:ext>
            </a:extLst>
          </p:cNvPr>
          <p:cNvCxnSpPr>
            <a:cxnSpLocks/>
          </p:cNvCxnSpPr>
          <p:nvPr/>
        </p:nvCxnSpPr>
        <p:spPr>
          <a:xfrm flipH="1">
            <a:off x="2500676" y="5107572"/>
            <a:ext cx="3679408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72741F0-EDBD-1548-9D36-FE5127D385FD}"/>
              </a:ext>
            </a:extLst>
          </p:cNvPr>
          <p:cNvCxnSpPr>
            <a:cxnSpLocks/>
          </p:cNvCxnSpPr>
          <p:nvPr/>
        </p:nvCxnSpPr>
        <p:spPr>
          <a:xfrm flipH="1">
            <a:off x="2417961" y="4471452"/>
            <a:ext cx="1083155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17BADBB-6E78-BF46-A444-1686EF7C73DA}"/>
              </a:ext>
            </a:extLst>
          </p:cNvPr>
          <p:cNvCxnSpPr>
            <a:cxnSpLocks/>
          </p:cNvCxnSpPr>
          <p:nvPr/>
        </p:nvCxnSpPr>
        <p:spPr>
          <a:xfrm flipV="1">
            <a:off x="3478939" y="4427205"/>
            <a:ext cx="31251" cy="715612"/>
          </a:xfrm>
          <a:prstGeom prst="line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26C5208A-CCBD-2742-8CD2-D1305D95A353}"/>
                  </a:ext>
                </a:extLst>
              </p14:cNvPr>
              <p14:cNvContentPartPr/>
              <p14:nvPr/>
            </p14:nvContentPartPr>
            <p14:xfrm>
              <a:off x="3383312" y="5282517"/>
              <a:ext cx="244440" cy="1681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26C5208A-CCBD-2742-8CD2-D1305D95A353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374312" y="5273877"/>
                <a:ext cx="26208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58886B97-E979-E348-9B36-BDC65206338E}"/>
                  </a:ext>
                </a:extLst>
              </p14:cNvPr>
              <p14:cNvContentPartPr/>
              <p14:nvPr/>
            </p14:nvContentPartPr>
            <p14:xfrm>
              <a:off x="6182212" y="5097837"/>
              <a:ext cx="360" cy="698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58886B97-E979-E348-9B36-BDC65206338E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173212" y="5089197"/>
                <a:ext cx="1800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55C98634-963A-9F42-AACD-C993EB995615}"/>
                  </a:ext>
                </a:extLst>
              </p14:cNvPr>
              <p14:cNvContentPartPr/>
              <p14:nvPr/>
            </p14:nvContentPartPr>
            <p14:xfrm>
              <a:off x="5914372" y="5384757"/>
              <a:ext cx="169560" cy="23616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55C98634-963A-9F42-AACD-C993EB99561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905732" y="5375757"/>
                <a:ext cx="18720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FB061B33-A767-C147-B99B-AFC818A99791}"/>
                  </a:ext>
                </a:extLst>
              </p14:cNvPr>
              <p14:cNvContentPartPr/>
              <p14:nvPr/>
            </p14:nvContentPartPr>
            <p14:xfrm>
              <a:off x="6203092" y="5393037"/>
              <a:ext cx="242640" cy="2412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FB061B33-A767-C147-B99B-AFC818A9979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194092" y="5384037"/>
                <a:ext cx="26028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D49CCA07-387D-7B47-8346-60CFB4B86511}"/>
                  </a:ext>
                </a:extLst>
              </p14:cNvPr>
              <p14:cNvContentPartPr/>
              <p14:nvPr/>
            </p14:nvContentPartPr>
            <p14:xfrm>
              <a:off x="6172132" y="5400237"/>
              <a:ext cx="264240" cy="2541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D49CCA07-387D-7B47-8346-60CFB4B8651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163132" y="5391237"/>
                <a:ext cx="28188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52546890-A027-9849-B4A2-E24A3B35C9C9}"/>
                  </a:ext>
                </a:extLst>
              </p14:cNvPr>
              <p14:cNvContentPartPr/>
              <p14:nvPr/>
            </p14:nvContentPartPr>
            <p14:xfrm>
              <a:off x="8884290" y="6161647"/>
              <a:ext cx="360" cy="3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52546890-A027-9849-B4A2-E24A3B35C9C9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875650" y="615264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243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66"/>
          <p:cNvSpPr txBox="1">
            <a:spLocks noChangeArrowheads="1"/>
          </p:cNvSpPr>
          <p:nvPr/>
        </p:nvSpPr>
        <p:spPr bwMode="auto">
          <a:xfrm>
            <a:off x="623889" y="1403349"/>
            <a:ext cx="77485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Any given resistive-capacitive circuit without external independent DC sources that can be reduced to a parallel equivalent </a:t>
            </a:r>
            <a:r>
              <a:rPr lang="en-US" sz="1800" dirty="0" err="1"/>
              <a:t>R</a:t>
            </a:r>
            <a:r>
              <a:rPr lang="en-US" sz="1800" baseline="-25000" dirty="0" err="1"/>
              <a:t>Th</a:t>
            </a:r>
            <a:r>
              <a:rPr lang="en-US" sz="1800" dirty="0" err="1"/>
              <a:t>C</a:t>
            </a:r>
            <a:r>
              <a:rPr lang="en-US" sz="1800" baseline="-25000" dirty="0" err="1"/>
              <a:t>eq</a:t>
            </a:r>
            <a:r>
              <a:rPr lang="en-US" sz="1800" dirty="0"/>
              <a:t> circuit.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/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general solution for </a:t>
            </a:r>
            <a:r>
              <a:rPr lang="en-US" sz="1800" dirty="0" err="1"/>
              <a:t>v</a:t>
            </a:r>
            <a:r>
              <a:rPr lang="en-US" sz="1800" baseline="-25000" dirty="0" err="1"/>
              <a:t>C</a:t>
            </a:r>
            <a:r>
              <a:rPr lang="en-US" sz="1800" dirty="0"/>
              <a:t>(t) is given,</a:t>
            </a:r>
          </a:p>
        </p:txBody>
      </p:sp>
      <p:sp>
        <p:nvSpPr>
          <p:cNvPr id="9" name="TextBox 72"/>
          <p:cNvSpPr txBox="1">
            <a:spLocks noChangeArrowheads="1"/>
          </p:cNvSpPr>
          <p:nvPr/>
        </p:nvSpPr>
        <p:spPr bwMode="auto">
          <a:xfrm>
            <a:off x="2064707" y="520065"/>
            <a:ext cx="4866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FF"/>
                </a:solidFill>
              </a:rPr>
              <a:t>General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Natural Response of RC circuits</a:t>
            </a:r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689" y="4153506"/>
            <a:ext cx="4829178" cy="241458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29310" y="2753044"/>
          <a:ext cx="2565399" cy="74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33" name="Equation" r:id="rId5" imgW="1346040" imgH="393480" progId="Equation.3">
                  <p:embed/>
                </p:oleObj>
              </mc:Choice>
              <mc:Fallback>
                <p:oleObj name="Equation" r:id="rId5" imgW="1346040" imgH="3934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310" y="2753044"/>
                        <a:ext cx="2565399" cy="743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99455A-0F6B-0742-A93D-DFDB1F3F5347}"/>
                  </a:ext>
                </a:extLst>
              </p:cNvPr>
              <p:cNvSpPr txBox="1"/>
              <p:nvPr/>
            </p:nvSpPr>
            <p:spPr>
              <a:xfrm>
                <a:off x="5251360" y="2618512"/>
                <a:ext cx="3286465" cy="1520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𝑇h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 is the overall </a:t>
                </a:r>
                <a:r>
                  <a:rPr lang="en-US" dirty="0">
                    <a:solidFill>
                      <a:srgbClr val="FF0000"/>
                    </a:solidFill>
                  </a:rPr>
                  <a:t>time constant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 is the </a:t>
                </a:r>
                <a:r>
                  <a:rPr lang="en-US" dirty="0">
                    <a:solidFill>
                      <a:srgbClr val="FF0000"/>
                    </a:solidFill>
                  </a:rPr>
                  <a:t>initial capacitor value</a:t>
                </a:r>
                <a:r>
                  <a:rPr lang="en-US" dirty="0">
                    <a:solidFill>
                      <a:srgbClr val="0070C0"/>
                    </a:solidFill>
                  </a:rPr>
                  <a:t> across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99455A-0F6B-0742-A93D-DFDB1F3F5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360" y="2618512"/>
                <a:ext cx="3286465" cy="1520160"/>
              </a:xfrm>
              <a:prstGeom prst="rect">
                <a:avLst/>
              </a:prstGeom>
              <a:blipFill>
                <a:blip r:embed="rId7"/>
                <a:stretch>
                  <a:fillRect l="-1154" t="-826" b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46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495300" y="522288"/>
            <a:ext cx="981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5362" name="Rectangle 67"/>
          <p:cNvSpPr>
            <a:spLocks noChangeArrowheads="1"/>
          </p:cNvSpPr>
          <p:nvPr/>
        </p:nvSpPr>
        <p:spPr bwMode="auto">
          <a:xfrm>
            <a:off x="495300" y="938213"/>
            <a:ext cx="81915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For the following RC circuit with a DC voltage source. Initially the switch has been connected to position ‘a’ for a long time. At t=0, the switch moved to position ‘b’.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Determine the voltage response for 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(t), for t≥0,</a:t>
            </a:r>
          </a:p>
          <a:p>
            <a:pPr marL="342900" indent="-342900">
              <a:buAutoNum type="alphaLcParenR"/>
            </a:pP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20" name="Table 119"/>
          <p:cNvGraphicFramePr>
            <a:graphicFrameLocks noGrp="1"/>
          </p:cNvGraphicFramePr>
          <p:nvPr/>
        </p:nvGraphicFramePr>
        <p:xfrm>
          <a:off x="5281809" y="3302000"/>
          <a:ext cx="3404991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3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V</a:t>
                      </a:r>
                      <a:r>
                        <a:rPr lang="en-US" sz="1600" baseline="-250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R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o1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C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mF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3143567"/>
            <a:ext cx="4283132" cy="232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290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8479" y="832342"/>
            <a:ext cx="811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t &lt; 0 </a:t>
            </a:r>
            <a:r>
              <a:rPr lang="en-US" dirty="0"/>
              <a:t>the capacitor is fully charged. Hence at t=0</a:t>
            </a:r>
            <a:r>
              <a:rPr lang="en-US" baseline="30000" dirty="0"/>
              <a:t>-</a:t>
            </a:r>
            <a:r>
              <a:rPr lang="en-US" dirty="0"/>
              <a:t> we have,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024087" y="1641475"/>
          <a:ext cx="22190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48" name="Equation" r:id="rId4" imgW="1358640" imgH="660240" progId="Equation.3">
                  <p:embed/>
                </p:oleObj>
              </mc:Choice>
              <mc:Fallback>
                <p:oleObj name="Equation" r:id="rId4" imgW="1358640" imgH="66024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087" y="1641475"/>
                        <a:ext cx="2219025" cy="107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732" y="1478673"/>
            <a:ext cx="3445045" cy="2214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9B28EA-8ACE-434E-9232-C2A5360383C5}"/>
              </a:ext>
            </a:extLst>
          </p:cNvPr>
          <p:cNvSpPr txBox="1"/>
          <p:nvPr/>
        </p:nvSpPr>
        <p:spPr>
          <a:xfrm>
            <a:off x="357909" y="221041"/>
            <a:ext cx="709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Step 1: Find </a:t>
            </a:r>
            <a:r>
              <a:rPr lang="en-US" b="1" dirty="0" err="1">
                <a:solidFill>
                  <a:srgbClr val="0000FF"/>
                </a:solidFill>
              </a:rPr>
              <a:t>vc</a:t>
            </a:r>
            <a:r>
              <a:rPr lang="en-US" b="1" dirty="0">
                <a:solidFill>
                  <a:srgbClr val="0000FF"/>
                </a:solidFill>
              </a:rPr>
              <a:t> for t &lt; 0 (Long time when the switch was in position a):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1D58D54-674B-1C4B-B5A0-92A5DBF26FC5}"/>
                  </a:ext>
                </a:extLst>
              </p:cNvPr>
              <p:cNvSpPr/>
              <p:nvPr/>
            </p:nvSpPr>
            <p:spPr>
              <a:xfrm>
                <a:off x="1469528" y="3768366"/>
                <a:ext cx="32351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=5.7 V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1D58D54-674B-1C4B-B5A0-92A5DBF26F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528" y="3768366"/>
                <a:ext cx="3235181" cy="369332"/>
              </a:xfrm>
              <a:prstGeom prst="rect">
                <a:avLst/>
              </a:prstGeom>
              <a:blipFill>
                <a:blip r:embed="rId7"/>
                <a:stretch>
                  <a:fillRect t="-6667" r="-784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0AFA0C8-3B25-AB44-8D73-9E1BA952B79A}"/>
              </a:ext>
            </a:extLst>
          </p:cNvPr>
          <p:cNvSpPr txBox="1"/>
          <p:nvPr/>
        </p:nvSpPr>
        <p:spPr>
          <a:xfrm>
            <a:off x="1341120" y="3071810"/>
            <a:ext cx="103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Therefor,</a:t>
            </a:r>
          </a:p>
        </p:txBody>
      </p:sp>
    </p:spTree>
    <p:extLst>
      <p:ext uri="{BB962C8B-B14F-4D97-AF65-F5344CB8AC3E}">
        <p14:creationId xmlns:p14="http://schemas.microsoft.com/office/powerpoint/2010/main" val="2784984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8479" y="832342"/>
            <a:ext cx="811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t &gt; 0</a:t>
            </a:r>
            <a:r>
              <a:rPr lang="en-US" dirty="0"/>
              <a:t>,</a:t>
            </a:r>
          </a:p>
        </p:txBody>
      </p:sp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529" y="1443643"/>
            <a:ext cx="2600966" cy="1895885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213674"/>
              </p:ext>
            </p:extLst>
          </p:nvPr>
        </p:nvGraphicFramePr>
        <p:xfrm>
          <a:off x="811658" y="1624011"/>
          <a:ext cx="21415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75" name="Equation" r:id="rId5" imgW="1307880" imgH="406080" progId="Equation.3">
                  <p:embed/>
                </p:oleObj>
              </mc:Choice>
              <mc:Fallback>
                <p:oleObj name="Equation" r:id="rId5" imgW="1307880" imgH="40608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658" y="1624011"/>
                        <a:ext cx="2141538" cy="66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CB3D701-B58F-B742-AEAE-9A62D897FA94}"/>
              </a:ext>
            </a:extLst>
          </p:cNvPr>
          <p:cNvSpPr txBox="1"/>
          <p:nvPr/>
        </p:nvSpPr>
        <p:spPr>
          <a:xfrm>
            <a:off x="357909" y="221041"/>
            <a:ext cx="654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Step 2: Find </a:t>
            </a:r>
            <a:r>
              <a:rPr lang="en-US" b="1" dirty="0" err="1">
                <a:solidFill>
                  <a:srgbClr val="0000FF"/>
                </a:solidFill>
              </a:rPr>
              <a:t>vc</a:t>
            </a:r>
            <a:r>
              <a:rPr lang="en-US" b="1" dirty="0">
                <a:solidFill>
                  <a:srgbClr val="0000FF"/>
                </a:solidFill>
              </a:rPr>
              <a:t> for t &gt; 0 (after the switch is moved to position b):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34E742-EC52-9249-9448-18E43E02965E}"/>
              </a:ext>
            </a:extLst>
          </p:cNvPr>
          <p:cNvSpPr txBox="1"/>
          <p:nvPr/>
        </p:nvSpPr>
        <p:spPr>
          <a:xfrm>
            <a:off x="464168" y="2706748"/>
            <a:ext cx="465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general solution for </a:t>
            </a:r>
            <a:r>
              <a:rPr lang="en-US" dirty="0" err="1"/>
              <a:t>v</a:t>
            </a:r>
            <a:r>
              <a:rPr lang="en-US" baseline="-25000" dirty="0" err="1"/>
              <a:t>C</a:t>
            </a:r>
            <a:r>
              <a:rPr lang="en-US" dirty="0"/>
              <a:t>(t) is given by,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44AEF47-5EDE-0346-B57E-A6BAA869EFC8}"/>
                  </a:ext>
                </a:extLst>
              </p:cNvPr>
              <p:cNvSpPr/>
              <p:nvPr/>
            </p:nvSpPr>
            <p:spPr>
              <a:xfrm>
                <a:off x="1239194" y="4233301"/>
                <a:ext cx="32351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=5.7 V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44AEF47-5EDE-0346-B57E-A6BAA869EF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194" y="4233301"/>
                <a:ext cx="3235181" cy="369332"/>
              </a:xfrm>
              <a:prstGeom prst="rect">
                <a:avLst/>
              </a:prstGeom>
              <a:blipFill>
                <a:blip r:embed="rId7"/>
                <a:stretch>
                  <a:fillRect t="-3333" r="-39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2991ECD-E208-DF46-9ECD-42A0FD47052C}"/>
                  </a:ext>
                </a:extLst>
              </p:cNvPr>
              <p:cNvSpPr/>
              <p:nvPr/>
            </p:nvSpPr>
            <p:spPr>
              <a:xfrm>
                <a:off x="648479" y="3339528"/>
                <a:ext cx="2951021" cy="604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2991ECD-E208-DF46-9ECD-42A0FD4705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479" y="3339528"/>
                <a:ext cx="2951021" cy="604333"/>
              </a:xfrm>
              <a:prstGeom prst="rect">
                <a:avLst/>
              </a:prstGeom>
              <a:blipFill>
                <a:blip r:embed="rId8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57F3233-8D50-0D42-8D48-737C6FC21BBE}"/>
                  </a:ext>
                </a:extLst>
              </p:cNvPr>
              <p:cNvSpPr/>
              <p:nvPr/>
            </p:nvSpPr>
            <p:spPr>
              <a:xfrm>
                <a:off x="1712383" y="4731750"/>
                <a:ext cx="47711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𝑅𝐶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=4.5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.1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F = 9.5 seconds 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57F3233-8D50-0D42-8D48-737C6FC21B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83" y="4731750"/>
                <a:ext cx="4771178" cy="369332"/>
              </a:xfrm>
              <a:prstGeom prst="rect">
                <a:avLst/>
              </a:prstGeom>
              <a:blipFill>
                <a:blip r:embed="rId9"/>
                <a:stretch>
                  <a:fillRect t="-6667" r="-265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DEFF1DE-9678-A040-82F2-499246BA0416}"/>
              </a:ext>
            </a:extLst>
          </p:cNvPr>
          <p:cNvSpPr txBox="1"/>
          <p:nvPr/>
        </p:nvSpPr>
        <p:spPr>
          <a:xfrm>
            <a:off x="6730495" y="4731750"/>
            <a:ext cx="18282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</a:t>
            </a:r>
          </a:p>
          <a:p>
            <a:r>
              <a:rPr lang="en-US" b="1" dirty="0">
                <a:solidFill>
                  <a:srgbClr val="92D050"/>
                </a:solidFill>
              </a:rPr>
              <a:t>When R in Ohms and C in Farads gives time in seconds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1BB9767-CF8D-5D4B-91AE-1C3EC3D1F63B}"/>
              </a:ext>
            </a:extLst>
          </p:cNvPr>
          <p:cNvSpPr/>
          <p:nvPr/>
        </p:nvSpPr>
        <p:spPr>
          <a:xfrm>
            <a:off x="6524026" y="4623163"/>
            <a:ext cx="2426208" cy="1767840"/>
          </a:xfrm>
          <a:prstGeom prst="roundRect">
            <a:avLst/>
          </a:prstGeom>
          <a:solidFill>
            <a:schemeClr val="bg1">
              <a:alpha val="1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86A7824-70DD-614A-9969-017D3011C593}"/>
                  </a:ext>
                </a:extLst>
              </p:cNvPr>
              <p:cNvSpPr/>
              <p:nvPr/>
            </p:nvSpPr>
            <p:spPr>
              <a:xfrm>
                <a:off x="759158" y="5454191"/>
                <a:ext cx="5080750" cy="6045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5.7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9.5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5.7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0.11 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n-US" sz="2400" dirty="0"/>
                  <a:t>Volts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86A7824-70DD-614A-9969-017D3011C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58" y="5454191"/>
                <a:ext cx="5080750" cy="604524"/>
              </a:xfrm>
              <a:prstGeom prst="rect">
                <a:avLst/>
              </a:prstGeom>
              <a:blipFill>
                <a:blip r:embed="rId10"/>
                <a:stretch>
                  <a:fillRect r="-750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029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495300" y="522288"/>
            <a:ext cx="981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5362" name="Rectangle 67"/>
          <p:cNvSpPr>
            <a:spLocks noChangeArrowheads="1"/>
          </p:cNvSpPr>
          <p:nvPr/>
        </p:nvSpPr>
        <p:spPr bwMode="auto">
          <a:xfrm>
            <a:off x="495300" y="938213"/>
            <a:ext cx="81915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For the following RC circuit with a DC voltage source. Initially the switch has been connected to position ‘a’ for a long time. At t=0, the switch moved to position ‘b’. Determine: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00FF"/>
                </a:solidFill>
              </a:rPr>
              <a:t>The voltage response for </a:t>
            </a:r>
            <a:r>
              <a:rPr lang="en-US" dirty="0" err="1">
                <a:solidFill>
                  <a:srgbClr val="0000FF"/>
                </a:solidFill>
              </a:rPr>
              <a:t>v</a:t>
            </a:r>
            <a:r>
              <a:rPr lang="en-US" baseline="-25000" dirty="0" err="1">
                <a:solidFill>
                  <a:srgbClr val="0000FF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(t), for t≥0,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00FF"/>
                </a:solidFill>
              </a:rPr>
              <a:t>The current i</a:t>
            </a:r>
            <a:r>
              <a:rPr lang="en-US" baseline="-25000" dirty="0">
                <a:solidFill>
                  <a:srgbClr val="0000FF"/>
                </a:solidFill>
              </a:rPr>
              <a:t>R1</a:t>
            </a:r>
            <a:r>
              <a:rPr lang="en-US" dirty="0">
                <a:solidFill>
                  <a:srgbClr val="0000FF"/>
                </a:solidFill>
              </a:rPr>
              <a:t>(t) for t&gt;0,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00FF"/>
                </a:solidFill>
              </a:rPr>
              <a:t>What is the voltage across the capacitor at t=3 s, 15 s and 30s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 marL="342900" indent="-342900">
              <a:buAutoNum type="alphaLcParenR"/>
            </a:pP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20" name="Table 119"/>
          <p:cNvGraphicFramePr>
            <a:graphicFrameLocks noGrp="1"/>
          </p:cNvGraphicFramePr>
          <p:nvPr/>
        </p:nvGraphicFramePr>
        <p:xfrm>
          <a:off x="5281809" y="3046293"/>
          <a:ext cx="3404991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3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I</a:t>
                      </a:r>
                      <a:r>
                        <a:rPr lang="en-US" sz="1600" baseline="-250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o1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C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mF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3302000"/>
            <a:ext cx="4426096" cy="183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87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8479" y="832342"/>
            <a:ext cx="8112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t &lt; 0 </a:t>
            </a:r>
            <a:r>
              <a:rPr lang="en-US" dirty="0"/>
              <a:t>the capacitor is fully charged and acts like an open circuit. </a:t>
            </a:r>
          </a:p>
          <a:p>
            <a:endParaRPr lang="en-US" dirty="0"/>
          </a:p>
          <a:p>
            <a:r>
              <a:rPr lang="en-US" dirty="0"/>
              <a:t>Hence at t=0</a:t>
            </a:r>
            <a:r>
              <a:rPr lang="en-US" baseline="30000" dirty="0"/>
              <a:t>-</a:t>
            </a:r>
            <a:r>
              <a:rPr lang="en-US" dirty="0"/>
              <a:t> we have,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528" y="2570072"/>
            <a:ext cx="3174540" cy="18336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3C9BF0-D083-4241-9DD4-EE69DF648458}"/>
                  </a:ext>
                </a:extLst>
              </p:cNvPr>
              <p:cNvSpPr/>
              <p:nvPr/>
            </p:nvSpPr>
            <p:spPr>
              <a:xfrm>
                <a:off x="648479" y="4219076"/>
                <a:ext cx="33666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8     V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3C9BF0-D083-4241-9DD4-EE69DF6484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479" y="4219076"/>
                <a:ext cx="3366627" cy="369332"/>
              </a:xfrm>
              <a:prstGeom prst="rect">
                <a:avLst/>
              </a:prstGeom>
              <a:blipFill>
                <a:blip r:embed="rId4"/>
                <a:stretch>
                  <a:fillRect t="-3333" r="-37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DF298D2-DAE9-7141-B7C5-F2204C765F2B}"/>
                  </a:ext>
                </a:extLst>
              </p:cNvPr>
              <p:cNvSpPr/>
              <p:nvPr/>
            </p:nvSpPr>
            <p:spPr>
              <a:xfrm>
                <a:off x="648479" y="2033327"/>
                <a:ext cx="4529060" cy="519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8+16+24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2=3.333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𝑚𝐴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DF298D2-DAE9-7141-B7C5-F2204C765F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479" y="2033327"/>
                <a:ext cx="4529060" cy="519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AB6928D-A106-9147-8613-6D5280DCF7B5}"/>
                  </a:ext>
                </a:extLst>
              </p:cNvPr>
              <p:cNvSpPr/>
              <p:nvPr/>
            </p:nvSpPr>
            <p:spPr>
              <a:xfrm>
                <a:off x="648479" y="2878063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3.333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24=8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AB6928D-A106-9147-8613-6D5280DCF7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479" y="2878063"/>
                <a:ext cx="4572000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E9EDEB7-42E1-6B42-A82E-660E7ECF9489}"/>
              </a:ext>
            </a:extLst>
          </p:cNvPr>
          <p:cNvSpPr txBox="1"/>
          <p:nvPr/>
        </p:nvSpPr>
        <p:spPr>
          <a:xfrm>
            <a:off x="648479" y="3657601"/>
            <a:ext cx="103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Therefor,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0A1D4F8-F27F-B047-89B4-A095688797BC}"/>
                  </a:ext>
                </a:extLst>
              </p:cNvPr>
              <p:cNvSpPr/>
              <p:nvPr/>
            </p:nvSpPr>
            <p:spPr>
              <a:xfrm>
                <a:off x="7154159" y="2964757"/>
                <a:ext cx="518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0A1D4F8-F27F-B047-89B4-A095688797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159" y="2964757"/>
                <a:ext cx="5180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CEF0DE-E4EE-724F-99D6-9E55E518694E}"/>
              </a:ext>
            </a:extLst>
          </p:cNvPr>
          <p:cNvCxnSpPr>
            <a:cxnSpLocks/>
          </p:cNvCxnSpPr>
          <p:nvPr/>
        </p:nvCxnSpPr>
        <p:spPr>
          <a:xfrm>
            <a:off x="7154159" y="2964757"/>
            <a:ext cx="0" cy="282638"/>
          </a:xfrm>
          <a:prstGeom prst="straightConnector1">
            <a:avLst/>
          </a:prstGeom>
          <a:ln w="349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884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3" y="1134341"/>
            <a:ext cx="3495676" cy="2011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8479" y="832342"/>
            <a:ext cx="811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t &gt; 0</a:t>
            </a:r>
            <a:r>
              <a:rPr lang="en-US" dirty="0"/>
              <a:t>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270" y="3662900"/>
            <a:ext cx="356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Calculating </a:t>
            </a:r>
            <a:r>
              <a:rPr lang="en-US" dirty="0">
                <a:sym typeface="Symbol" panose="05050102010706020507" pitchFamily="18" charset="2"/>
              </a:rPr>
              <a:t></a:t>
            </a:r>
            <a:r>
              <a:rPr lang="en-US" dirty="0"/>
              <a:t>,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BAF06D-F48F-954D-ABC1-FCAAD9E872A5}"/>
              </a:ext>
            </a:extLst>
          </p:cNvPr>
          <p:cNvGrpSpPr/>
          <p:nvPr/>
        </p:nvGrpSpPr>
        <p:grpSpPr>
          <a:xfrm>
            <a:off x="5467222" y="1201674"/>
            <a:ext cx="2030333" cy="2147890"/>
            <a:chOff x="6043403" y="4019983"/>
            <a:chExt cx="2313627" cy="235700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6C8B613-68E6-CA45-9681-1C34CAC55BFC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3403" y="4019983"/>
              <a:ext cx="2313627" cy="2357007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661C0A3-DD71-7846-8635-07A2DFFAF58D}"/>
                </a:ext>
              </a:extLst>
            </p:cNvPr>
            <p:cNvSpPr/>
            <p:nvPr/>
          </p:nvSpPr>
          <p:spPr>
            <a:xfrm>
              <a:off x="6232000" y="4397339"/>
              <a:ext cx="189348" cy="410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ight Arrow 1">
            <a:extLst>
              <a:ext uri="{FF2B5EF4-FFF2-40B4-BE49-F238E27FC236}">
                <a16:creationId xmlns:a16="http://schemas.microsoft.com/office/drawing/2014/main" id="{AA73C39E-2A63-7748-B3AF-D1AD9D2B10E6}"/>
              </a:ext>
            </a:extLst>
          </p:cNvPr>
          <p:cNvSpPr/>
          <p:nvPr/>
        </p:nvSpPr>
        <p:spPr>
          <a:xfrm>
            <a:off x="4397339" y="2291137"/>
            <a:ext cx="739740" cy="31849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AEA56FD-E8D0-D449-B938-7AA272D934DC}"/>
                  </a:ext>
                </a:extLst>
              </p:cNvPr>
              <p:cNvSpPr/>
              <p:nvPr/>
            </p:nvSpPr>
            <p:spPr>
              <a:xfrm>
                <a:off x="5374591" y="3545399"/>
                <a:ext cx="295102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//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AEA56FD-E8D0-D449-B938-7AA272D934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591" y="3545399"/>
                <a:ext cx="2951021" cy="461665"/>
              </a:xfrm>
              <a:prstGeom prst="rect">
                <a:avLst/>
              </a:prstGeom>
              <a:blipFill>
                <a:blip r:embed="rId5"/>
                <a:stretch>
                  <a:fillRect l="-427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EAC9E2C-A791-BB47-8F5D-133B28E6521B}"/>
                  </a:ext>
                </a:extLst>
              </p:cNvPr>
              <p:cNvSpPr/>
              <p:nvPr/>
            </p:nvSpPr>
            <p:spPr>
              <a:xfrm>
                <a:off x="5715807" y="4202899"/>
                <a:ext cx="2951021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4.5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2.4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4.5+2.4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=1.57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sty m:val="p"/>
                      </m:rPr>
                      <a:rPr lang="el-G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EAC9E2C-A791-BB47-8F5D-133B28E652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807" y="4202899"/>
                <a:ext cx="2951021" cy="619913"/>
              </a:xfrm>
              <a:prstGeom prst="rect">
                <a:avLst/>
              </a:prstGeom>
              <a:blipFill>
                <a:blip r:embed="rId6"/>
                <a:stretch>
                  <a:fillRect l="-300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4831537-0D4C-2348-A6D5-1C752D7D1C2F}"/>
                  </a:ext>
                </a:extLst>
              </p:cNvPr>
              <p:cNvSpPr/>
              <p:nvPr/>
            </p:nvSpPr>
            <p:spPr>
              <a:xfrm>
                <a:off x="453270" y="4328189"/>
                <a:ext cx="322460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𝑅𝐶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=1.57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2.1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    = 3.29 seconds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4831537-0D4C-2348-A6D5-1C752D7D1C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70" y="4328189"/>
                <a:ext cx="3224601" cy="646331"/>
              </a:xfrm>
              <a:prstGeom prst="rect">
                <a:avLst/>
              </a:prstGeom>
              <a:blipFill>
                <a:blip r:embed="rId7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6DB9E0F-64AD-A545-BB9D-50713740D7FD}"/>
                  </a:ext>
                </a:extLst>
              </p:cNvPr>
              <p:cNvSpPr txBox="1"/>
              <p:nvPr/>
            </p:nvSpPr>
            <p:spPr>
              <a:xfrm>
                <a:off x="416977" y="5238032"/>
                <a:ext cx="70805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(a) Substituting these values in the general expression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for t&gt;0,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6DB9E0F-64AD-A545-BB9D-50713740D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77" y="5238032"/>
                <a:ext cx="7080578" cy="369332"/>
              </a:xfrm>
              <a:prstGeom prst="rect">
                <a:avLst/>
              </a:prstGeom>
              <a:blipFill>
                <a:blip r:embed="rId8"/>
                <a:stretch>
                  <a:fillRect l="-717" t="-3226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E20F7C-5725-D947-8E73-73C3EED640CA}"/>
                  </a:ext>
                </a:extLst>
              </p:cNvPr>
              <p:cNvSpPr/>
              <p:nvPr/>
            </p:nvSpPr>
            <p:spPr>
              <a:xfrm>
                <a:off x="590059" y="5720417"/>
                <a:ext cx="5718274" cy="604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=8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3.29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=8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E20F7C-5725-D947-8E73-73C3EED640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59" y="5720417"/>
                <a:ext cx="5718274" cy="6043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30421956-694B-E340-B84F-C0AFFDCE4D6F}"/>
              </a:ext>
            </a:extLst>
          </p:cNvPr>
          <p:cNvSpPr/>
          <p:nvPr/>
        </p:nvSpPr>
        <p:spPr>
          <a:xfrm>
            <a:off x="6308333" y="5793294"/>
            <a:ext cx="647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Volts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7A5B3B3-34DE-7C44-9FD2-C77C6C3F992D}"/>
              </a:ext>
            </a:extLst>
          </p:cNvPr>
          <p:cNvSpPr/>
          <p:nvPr/>
        </p:nvSpPr>
        <p:spPr>
          <a:xfrm>
            <a:off x="453270" y="5720417"/>
            <a:ext cx="6666721" cy="783125"/>
          </a:xfrm>
          <a:prstGeom prst="roundRect">
            <a:avLst/>
          </a:prstGeom>
          <a:solidFill>
            <a:schemeClr val="accent5">
              <a:lumMod val="60000"/>
              <a:lumOff val="40000"/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27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9135" y="375141"/>
            <a:ext cx="551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(b) The current across the resistor can be calculated as,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BA3135-BF95-E342-9799-7381EE53397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411" y="927695"/>
            <a:ext cx="3495676" cy="201179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5109B47-CAB3-8844-B4D6-89E0BA160B08}"/>
              </a:ext>
            </a:extLst>
          </p:cNvPr>
          <p:cNvGrpSpPr/>
          <p:nvPr/>
        </p:nvGrpSpPr>
        <p:grpSpPr>
          <a:xfrm>
            <a:off x="1176432" y="1045347"/>
            <a:ext cx="2030333" cy="2147890"/>
            <a:chOff x="6043403" y="4019983"/>
            <a:chExt cx="2313627" cy="23570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9315978-50CF-F848-BA69-35ABAA1FE136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3403" y="4019983"/>
              <a:ext cx="2313627" cy="2357007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490E41B-7F97-7046-8AAF-91480168A408}"/>
                </a:ext>
              </a:extLst>
            </p:cNvPr>
            <p:cNvSpPr/>
            <p:nvPr/>
          </p:nvSpPr>
          <p:spPr>
            <a:xfrm>
              <a:off x="6232000" y="4397339"/>
              <a:ext cx="189348" cy="410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ight Arrow 13">
            <a:extLst>
              <a:ext uri="{FF2B5EF4-FFF2-40B4-BE49-F238E27FC236}">
                <a16:creationId xmlns:a16="http://schemas.microsoft.com/office/drawing/2014/main" id="{0AB78F3B-4A9B-8749-B5B6-737440D58B38}"/>
              </a:ext>
            </a:extLst>
          </p:cNvPr>
          <p:cNvSpPr/>
          <p:nvPr/>
        </p:nvSpPr>
        <p:spPr>
          <a:xfrm>
            <a:off x="3635339" y="1933594"/>
            <a:ext cx="739740" cy="31849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4BE59E8-4AFC-3D46-BC68-9F198E248392}"/>
                  </a:ext>
                </a:extLst>
              </p:cNvPr>
              <p:cNvSpPr/>
              <p:nvPr/>
            </p:nvSpPr>
            <p:spPr>
              <a:xfrm>
                <a:off x="1055200" y="3158693"/>
                <a:ext cx="27003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4BE59E8-4AFC-3D46-BC68-9F198E2483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200" y="3158693"/>
                <a:ext cx="2700372" cy="461665"/>
              </a:xfrm>
              <a:prstGeom prst="rect">
                <a:avLst/>
              </a:prstGeom>
              <a:blipFill>
                <a:blip r:embed="rId5"/>
                <a:stretch>
                  <a:fillRect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2CF1DF-D14B-ED4A-8C40-4D21EB897100}"/>
                  </a:ext>
                </a:extLst>
              </p:cNvPr>
              <p:cNvSpPr/>
              <p:nvPr/>
            </p:nvSpPr>
            <p:spPr>
              <a:xfrm>
                <a:off x="4729803" y="3389525"/>
                <a:ext cx="3522631" cy="1086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− 0.3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4.5 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den>
                    </m:f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US" sz="2400" b="0" dirty="0"/>
                  <a:t>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=1.77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/>
                  <a:t>    mA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2CF1DF-D14B-ED4A-8C40-4D21EB8971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803" y="3389525"/>
                <a:ext cx="3522631" cy="1086259"/>
              </a:xfrm>
              <a:prstGeom prst="rect">
                <a:avLst/>
              </a:prstGeom>
              <a:blipFill>
                <a:blip r:embed="rId6"/>
                <a:stretch>
                  <a:fillRect l="-360" r="-1439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D55C4AF-9B20-9D43-A6CC-8831A44393F9}"/>
              </a:ext>
            </a:extLst>
          </p:cNvPr>
          <p:cNvSpPr txBox="1"/>
          <p:nvPr/>
        </p:nvSpPr>
        <p:spPr>
          <a:xfrm>
            <a:off x="4883411" y="4844143"/>
            <a:ext cx="1022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Similarly,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8D0824D-4EB8-554D-A78F-F2A7F84A730E}"/>
                  </a:ext>
                </a:extLst>
              </p:cNvPr>
              <p:cNvSpPr/>
              <p:nvPr/>
            </p:nvSpPr>
            <p:spPr>
              <a:xfrm>
                <a:off x="4729803" y="5381611"/>
                <a:ext cx="3352713" cy="1100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− 0.3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2.4 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den>
                    </m:f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US" sz="2400" b="0" dirty="0"/>
                  <a:t>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=3.3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/>
                  <a:t>    mA</a:t>
                </a:r>
                <a:endParaRPr lang="en-US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8D0824D-4EB8-554D-A78F-F2A7F84A73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803" y="5381611"/>
                <a:ext cx="3352713" cy="1100814"/>
              </a:xfrm>
              <a:prstGeom prst="rect">
                <a:avLst/>
              </a:prstGeom>
              <a:blipFill>
                <a:blip r:embed="rId7"/>
                <a:stretch>
                  <a:fillRect l="-379" r="-1894" b="-9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01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lang="en-US" sz="3200" b="1" dirty="0"/>
              <a:t>Reading Materials</a:t>
            </a:r>
            <a:endParaRPr sz="3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D13BFA-8868-7B47-B59C-4B25EF05934D}"/>
              </a:ext>
            </a:extLst>
          </p:cNvPr>
          <p:cNvSpPr/>
          <p:nvPr/>
        </p:nvSpPr>
        <p:spPr>
          <a:xfrm>
            <a:off x="478971" y="2953738"/>
            <a:ext cx="71003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Chapter 6 – Transient Response for RL and RC Circuits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Only the following sections:</a:t>
            </a:r>
          </a:p>
          <a:p>
            <a:pPr lvl="0"/>
            <a:r>
              <a:rPr lang="en-US" dirty="0"/>
              <a:t>6.1 The First Order Circuits</a:t>
            </a:r>
          </a:p>
          <a:p>
            <a:pPr lvl="0"/>
            <a:r>
              <a:rPr lang="en-US" dirty="0"/>
              <a:t>6.3 Natural Response of RC Circuits</a:t>
            </a:r>
          </a:p>
          <a:p>
            <a:pPr lvl="0"/>
            <a:r>
              <a:rPr lang="en-US" dirty="0"/>
              <a:t>6.4 Natural Response of RL Circuits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15B3DD0-9DEA-E040-92CA-C8E3B464E56C}"/>
              </a:ext>
            </a:extLst>
          </p:cNvPr>
          <p:cNvSpPr/>
          <p:nvPr/>
        </p:nvSpPr>
        <p:spPr>
          <a:xfrm>
            <a:off x="391886" y="2989074"/>
            <a:ext cx="8530930" cy="1592992"/>
          </a:xfrm>
          <a:prstGeom prst="roundRect">
            <a:avLst/>
          </a:prstGeom>
          <a:solidFill>
            <a:srgbClr val="FFFFFF">
              <a:alpha val="28000"/>
            </a:srgbClr>
          </a:solidFill>
          <a:ln w="25400" cap="flat">
            <a:solidFill>
              <a:srgbClr val="00CC99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1711970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9135" y="375141"/>
            <a:ext cx="520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current across the resistor can be calculated as,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BA3135-BF95-E342-9799-7381EE53397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411" y="927695"/>
            <a:ext cx="3495676" cy="201179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5109B47-CAB3-8844-B4D6-89E0BA160B08}"/>
              </a:ext>
            </a:extLst>
          </p:cNvPr>
          <p:cNvGrpSpPr/>
          <p:nvPr/>
        </p:nvGrpSpPr>
        <p:grpSpPr>
          <a:xfrm>
            <a:off x="1176432" y="1045347"/>
            <a:ext cx="2030333" cy="2147890"/>
            <a:chOff x="6043403" y="4019983"/>
            <a:chExt cx="2313627" cy="23570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9315978-50CF-F848-BA69-35ABAA1FE136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3403" y="4019983"/>
              <a:ext cx="2313627" cy="2357007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490E41B-7F97-7046-8AAF-91480168A408}"/>
                </a:ext>
              </a:extLst>
            </p:cNvPr>
            <p:cNvSpPr/>
            <p:nvPr/>
          </p:nvSpPr>
          <p:spPr>
            <a:xfrm>
              <a:off x="6232000" y="4397339"/>
              <a:ext cx="189348" cy="410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ight Arrow 13">
            <a:extLst>
              <a:ext uri="{FF2B5EF4-FFF2-40B4-BE49-F238E27FC236}">
                <a16:creationId xmlns:a16="http://schemas.microsoft.com/office/drawing/2014/main" id="{0AB78F3B-4A9B-8749-B5B6-737440D58B38}"/>
              </a:ext>
            </a:extLst>
          </p:cNvPr>
          <p:cNvSpPr/>
          <p:nvPr/>
        </p:nvSpPr>
        <p:spPr>
          <a:xfrm>
            <a:off x="3635339" y="1933594"/>
            <a:ext cx="739740" cy="31849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4BE59E8-4AFC-3D46-BC68-9F198E248392}"/>
                  </a:ext>
                </a:extLst>
              </p:cNvPr>
              <p:cNvSpPr/>
              <p:nvPr/>
            </p:nvSpPr>
            <p:spPr>
              <a:xfrm>
                <a:off x="1055200" y="3158693"/>
                <a:ext cx="27003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4BE59E8-4AFC-3D46-BC68-9F198E2483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200" y="3158693"/>
                <a:ext cx="2700372" cy="461665"/>
              </a:xfrm>
              <a:prstGeom prst="rect">
                <a:avLst/>
              </a:prstGeom>
              <a:blipFill>
                <a:blip r:embed="rId5"/>
                <a:stretch>
                  <a:fillRect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2CF1DF-D14B-ED4A-8C40-4D21EB897100}"/>
                  </a:ext>
                </a:extLst>
              </p:cNvPr>
              <p:cNvSpPr/>
              <p:nvPr/>
            </p:nvSpPr>
            <p:spPr>
              <a:xfrm>
                <a:off x="4729803" y="3389525"/>
                <a:ext cx="3522631" cy="1086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− 0.3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4.5 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den>
                    </m:f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US" sz="2400" b="0" dirty="0"/>
                  <a:t>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=1.77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/>
                  <a:t>    mA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2CF1DF-D14B-ED4A-8C40-4D21EB8971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803" y="3389525"/>
                <a:ext cx="3522631" cy="1086259"/>
              </a:xfrm>
              <a:prstGeom prst="rect">
                <a:avLst/>
              </a:prstGeom>
              <a:blipFill>
                <a:blip r:embed="rId6"/>
                <a:stretch>
                  <a:fillRect l="-360" r="-1439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D55C4AF-9B20-9D43-A6CC-8831A44393F9}"/>
              </a:ext>
            </a:extLst>
          </p:cNvPr>
          <p:cNvSpPr txBox="1"/>
          <p:nvPr/>
        </p:nvSpPr>
        <p:spPr>
          <a:xfrm>
            <a:off x="4883411" y="4844143"/>
            <a:ext cx="1022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Similarly,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8D0824D-4EB8-554D-A78F-F2A7F84A730E}"/>
                  </a:ext>
                </a:extLst>
              </p:cNvPr>
              <p:cNvSpPr/>
              <p:nvPr/>
            </p:nvSpPr>
            <p:spPr>
              <a:xfrm>
                <a:off x="4729803" y="5381611"/>
                <a:ext cx="3352713" cy="1100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− 0.3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2.4 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den>
                    </m:f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US" sz="2400" b="0" dirty="0"/>
                  <a:t>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=3.3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/>
                  <a:t>    mA</a:t>
                </a:r>
                <a:endParaRPr lang="en-US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8D0824D-4EB8-554D-A78F-F2A7F84A73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803" y="5381611"/>
                <a:ext cx="3352713" cy="1100814"/>
              </a:xfrm>
              <a:prstGeom prst="rect">
                <a:avLst/>
              </a:prstGeom>
              <a:blipFill>
                <a:blip r:embed="rId7"/>
                <a:stretch>
                  <a:fillRect l="-379" r="-1894" b="-9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E9A89F0-D417-4A49-B849-DC7E1FC87570}"/>
              </a:ext>
            </a:extLst>
          </p:cNvPr>
          <p:cNvSpPr txBox="1"/>
          <p:nvPr/>
        </p:nvSpPr>
        <p:spPr>
          <a:xfrm>
            <a:off x="180683" y="397040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Check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87DF30D-D0C8-3343-903B-37472B14953D}"/>
                  </a:ext>
                </a:extLst>
              </p:cNvPr>
              <p:cNvSpPr/>
              <p:nvPr/>
            </p:nvSpPr>
            <p:spPr>
              <a:xfrm>
                <a:off x="112717" y="4473515"/>
                <a:ext cx="4770694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5.07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   mA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87DF30D-D0C8-3343-903B-37472B1495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17" y="4473515"/>
                <a:ext cx="4770694" cy="404983"/>
              </a:xfrm>
              <a:prstGeom prst="rect">
                <a:avLst/>
              </a:prstGeom>
              <a:blipFill>
                <a:blip r:embed="rId8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EA1DE66-E5C9-B94E-9C86-DFED35AC2727}"/>
                  </a:ext>
                </a:extLst>
              </p:cNvPr>
              <p:cNvSpPr/>
              <p:nvPr/>
            </p:nvSpPr>
            <p:spPr>
              <a:xfrm>
                <a:off x="336641" y="5381361"/>
                <a:ext cx="3668568" cy="1051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C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(−8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      =</a:t>
                </a:r>
                <a:r>
                  <a:rPr lang="en-US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2.1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0.3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           =5.04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  mA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EA1DE66-E5C9-B94E-9C86-DFED35AC27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41" y="5381361"/>
                <a:ext cx="3668568" cy="1051826"/>
              </a:xfrm>
              <a:prstGeom prst="rect">
                <a:avLst/>
              </a:prstGeom>
              <a:blipFill>
                <a:blip r:embed="rId9"/>
                <a:stretch>
                  <a:fillRect r="-346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D90DB4B-65ED-514D-85EE-F14D85BA14E1}"/>
              </a:ext>
            </a:extLst>
          </p:cNvPr>
          <p:cNvSpPr txBox="1"/>
          <p:nvPr/>
        </p:nvSpPr>
        <p:spPr>
          <a:xfrm>
            <a:off x="246053" y="495411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74DDF01-71C3-8343-A074-43EFA389E00D}"/>
              </a:ext>
            </a:extLst>
          </p:cNvPr>
          <p:cNvSpPr/>
          <p:nvPr/>
        </p:nvSpPr>
        <p:spPr>
          <a:xfrm>
            <a:off x="0" y="3859929"/>
            <a:ext cx="4729803" cy="2917371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4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5192" y="370677"/>
            <a:ext cx="7352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c) </a:t>
            </a:r>
            <a:r>
              <a:rPr lang="en-US" dirty="0">
                <a:solidFill>
                  <a:srgbClr val="0000FF"/>
                </a:solidFill>
              </a:rPr>
              <a:t>What is the voltage across the capacitor at t=1 s, 3.3 s, 15 s and 30s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421" y="1169799"/>
            <a:ext cx="3495676" cy="20117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E000D01-F6B3-B54B-A004-13B981CF6450}"/>
                  </a:ext>
                </a:extLst>
              </p:cNvPr>
              <p:cNvSpPr/>
              <p:nvPr/>
            </p:nvSpPr>
            <p:spPr>
              <a:xfrm>
                <a:off x="318079" y="1714032"/>
                <a:ext cx="478134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− 0.3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5.93 V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E000D01-F6B3-B54B-A004-13B981CF64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9" y="1714032"/>
                <a:ext cx="4781341" cy="461665"/>
              </a:xfrm>
              <a:prstGeom prst="rect">
                <a:avLst/>
              </a:prstGeom>
              <a:blipFill>
                <a:blip r:embed="rId4"/>
                <a:stretch>
                  <a:fillRect t="-2703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3408E57-9E41-1243-A69E-03373C963114}"/>
              </a:ext>
            </a:extLst>
          </p:cNvPr>
          <p:cNvSpPr/>
          <p:nvPr/>
        </p:nvSpPr>
        <p:spPr>
          <a:xfrm>
            <a:off x="161190" y="1191909"/>
            <a:ext cx="893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 t=1 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87D2592-E88F-4F4C-9629-98EEAD525CA9}"/>
                  </a:ext>
                </a:extLst>
              </p:cNvPr>
              <p:cNvSpPr/>
              <p:nvPr/>
            </p:nvSpPr>
            <p:spPr>
              <a:xfrm>
                <a:off x="161190" y="2688055"/>
                <a:ext cx="17755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At t=3.3 s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87D2592-E88F-4F4C-9629-98EEAD525C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90" y="2688055"/>
                <a:ext cx="1775551" cy="369332"/>
              </a:xfrm>
              <a:prstGeom prst="rect">
                <a:avLst/>
              </a:prstGeom>
              <a:blipFill>
                <a:blip r:embed="rId5"/>
                <a:stretch>
                  <a:fillRect l="-2857" t="-6667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BE91753-21DB-764D-B4AA-24BFF5C3D4A0}"/>
                  </a:ext>
                </a:extLst>
              </p:cNvPr>
              <p:cNvSpPr/>
              <p:nvPr/>
            </p:nvSpPr>
            <p:spPr>
              <a:xfrm>
                <a:off x="318078" y="3320144"/>
                <a:ext cx="63439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− 0.3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3.3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0.37=2.97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V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BE91753-21DB-764D-B4AA-24BFF5C3D4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8" y="3320144"/>
                <a:ext cx="6343979" cy="400110"/>
              </a:xfrm>
              <a:prstGeom prst="rect">
                <a:avLst/>
              </a:prstGeom>
              <a:blipFill>
                <a:blip r:embed="rId6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BC45F73-AAED-F243-8C6C-E6922D02DECA}"/>
                  </a:ext>
                </a:extLst>
              </p:cNvPr>
              <p:cNvSpPr/>
              <p:nvPr/>
            </p:nvSpPr>
            <p:spPr>
              <a:xfrm>
                <a:off x="161190" y="4017168"/>
                <a:ext cx="18989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At t=15 s 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BC45F73-AAED-F243-8C6C-E6922D02DE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90" y="4017168"/>
                <a:ext cx="1898981" cy="369332"/>
              </a:xfrm>
              <a:prstGeom prst="rect">
                <a:avLst/>
              </a:prstGeom>
              <a:blipFill>
                <a:blip r:embed="rId7"/>
                <a:stretch>
                  <a:fillRect l="-2667" t="-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B5B56E3-6FFD-3945-B61E-F4BDA0F8CF81}"/>
                  </a:ext>
                </a:extLst>
              </p:cNvPr>
              <p:cNvSpPr/>
              <p:nvPr/>
            </p:nvSpPr>
            <p:spPr>
              <a:xfrm>
                <a:off x="318077" y="4650684"/>
                <a:ext cx="63439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− 0.3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0.011=0.088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V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B5B56E3-6FFD-3945-B61E-F4BDA0F8CF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7" y="4650684"/>
                <a:ext cx="6343979" cy="400110"/>
              </a:xfrm>
              <a:prstGeom prst="rect">
                <a:avLst/>
              </a:prstGeom>
              <a:blipFill>
                <a:blip r:embed="rId8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E25ABE-22A5-DF4D-9DB0-889F49B597CA}"/>
                  </a:ext>
                </a:extLst>
              </p:cNvPr>
              <p:cNvSpPr/>
              <p:nvPr/>
            </p:nvSpPr>
            <p:spPr>
              <a:xfrm>
                <a:off x="161190" y="5781169"/>
                <a:ext cx="63439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− 0.3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− 0.3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0.0001=0.0008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V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E25ABE-22A5-DF4D-9DB0-889F49B597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90" y="5781169"/>
                <a:ext cx="6343979" cy="400110"/>
              </a:xfrm>
              <a:prstGeom prst="rect">
                <a:avLst/>
              </a:prstGeom>
              <a:blipFill>
                <a:blip r:embed="rId9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2155F86A-35AF-CD47-97D4-592EAB1E09B0}"/>
              </a:ext>
            </a:extLst>
          </p:cNvPr>
          <p:cNvSpPr/>
          <p:nvPr/>
        </p:nvSpPr>
        <p:spPr>
          <a:xfrm>
            <a:off x="161190" y="5175857"/>
            <a:ext cx="1010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 t=30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4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609600" y="-1"/>
            <a:ext cx="7772400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lang="en-US" sz="3200" b="1" dirty="0"/>
              <a:t>Lecture Objectives</a:t>
            </a:r>
            <a:endParaRPr sz="3200" b="1" dirty="0"/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965200" y="1041400"/>
            <a:ext cx="7207250" cy="2472362"/>
          </a:xfrm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lvl="0" algn="l">
              <a:buSzTx/>
              <a:buNone/>
            </a:pPr>
            <a:endParaRPr sz="1400" i="1" dirty="0"/>
          </a:p>
          <a:p>
            <a:pPr marL="0" lvl="0" indent="0" algn="l">
              <a:buNone/>
            </a:pPr>
            <a:r>
              <a:rPr lang="en-US" sz="2000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This lecture will focus on:</a:t>
            </a:r>
          </a:p>
          <a:p>
            <a:pPr marL="0" lvl="0" indent="0" algn="l">
              <a:buNone/>
            </a:pPr>
            <a:endParaRPr lang="en-US" sz="2000" dirty="0">
              <a:effectLst>
                <a:outerShdw blurRad="12700" dist="25400" dir="2700000" rotWithShape="0">
                  <a:srgbClr val="DDDDDD"/>
                </a:outerShdw>
              </a:effectLst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marL="342900" lvl="0" indent="-342900" algn="l">
              <a:buFont typeface="Wingdings" charset="2"/>
              <a:buChar char="Ø"/>
            </a:pPr>
            <a:r>
              <a:rPr lang="en-US" sz="2800" b="1" dirty="0">
                <a:solidFill>
                  <a:srgbClr val="FF0000"/>
                </a:solidFill>
              </a:rPr>
              <a:t>Review of RC circuits with DC sources under </a:t>
            </a:r>
            <a:r>
              <a:rPr lang="en-US" sz="2800" b="1" u="sng" dirty="0">
                <a:solidFill>
                  <a:srgbClr val="FF0000"/>
                </a:solidFill>
              </a:rPr>
              <a:t>switching (natural response)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lvl="0" algn="l"/>
            <a:endParaRPr lang="en-US" sz="2800" b="1" dirty="0">
              <a:solidFill>
                <a:srgbClr val="FF0000"/>
              </a:solidFill>
            </a:endParaRPr>
          </a:p>
          <a:p>
            <a:pPr marL="342900" lvl="0" indent="-342900" algn="l">
              <a:buFont typeface="Wingdings" charset="2"/>
              <a:buChar char="Ø"/>
            </a:pPr>
            <a:r>
              <a:rPr lang="en-US" sz="2800" b="1" dirty="0">
                <a:solidFill>
                  <a:srgbClr val="FF0000"/>
                </a:solidFill>
              </a:rPr>
              <a:t> Natural response in RC Circuits with DC sources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D13BFA-8868-7B47-B59C-4B25EF05934D}"/>
              </a:ext>
            </a:extLst>
          </p:cNvPr>
          <p:cNvSpPr/>
          <p:nvPr/>
        </p:nvSpPr>
        <p:spPr>
          <a:xfrm>
            <a:off x="835870" y="3673904"/>
            <a:ext cx="71003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charset="2"/>
              <a:buChar char="Ø"/>
            </a:pPr>
            <a:r>
              <a:rPr lang="en-US" sz="2800" b="1" dirty="0">
                <a:solidFill>
                  <a:srgbClr val="FF0000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44063713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66"/>
          <p:cNvSpPr txBox="1">
            <a:spLocks noChangeArrowheads="1"/>
          </p:cNvSpPr>
          <p:nvPr/>
        </p:nvSpPr>
        <p:spPr bwMode="auto">
          <a:xfrm>
            <a:off x="623889" y="1403349"/>
            <a:ext cx="77485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/>
              <a:t>If the circuit consists only of direct current and voltage sources (dc), </a:t>
            </a:r>
            <a:r>
              <a:rPr lang="en-US" sz="1800" u="sng" dirty="0"/>
              <a:t>and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the switch has been closed or opened for long time, </a:t>
            </a:r>
            <a:r>
              <a:rPr lang="en-US" sz="1800" dirty="0"/>
              <a:t>then the capacitor behaves as an open circuit, and the inductor behaves as a short circuit.</a:t>
            </a:r>
            <a:endParaRPr lang="en-US" altLang="en-US" sz="1800" dirty="0"/>
          </a:p>
        </p:txBody>
      </p:sp>
      <p:sp>
        <p:nvSpPr>
          <p:cNvPr id="9" name="TextBox 72"/>
          <p:cNvSpPr txBox="1">
            <a:spLocks noChangeArrowheads="1"/>
          </p:cNvSpPr>
          <p:nvPr/>
        </p:nvSpPr>
        <p:spPr bwMode="auto">
          <a:xfrm>
            <a:off x="1930725" y="520065"/>
            <a:ext cx="51349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FF0000"/>
                </a:solidFill>
              </a:rPr>
              <a:t>RLC circuits with DC sources and </a:t>
            </a:r>
            <a:r>
              <a:rPr lang="en-US" sz="1800" u="sng" dirty="0">
                <a:solidFill>
                  <a:srgbClr val="FF0000"/>
                </a:solidFill>
              </a:rPr>
              <a:t>NO Switching</a:t>
            </a:r>
          </a:p>
          <a:p>
            <a:pPr algn="ctr"/>
            <a:r>
              <a:rPr lang="en-US" sz="1800" u="sng" dirty="0">
                <a:solidFill>
                  <a:srgbClr val="FF0000"/>
                </a:solidFill>
              </a:rPr>
              <a:t>(Steady-state)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512" y="3076504"/>
            <a:ext cx="4905340" cy="1881259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248151" y="3357561"/>
            <a:ext cx="528637" cy="3571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248150" y="4357419"/>
            <a:ext cx="528637" cy="3571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C65950-EF61-3142-A018-189ED6133497}"/>
              </a:ext>
            </a:extLst>
          </p:cNvPr>
          <p:cNvSpPr txBox="1"/>
          <p:nvPr/>
        </p:nvSpPr>
        <p:spPr>
          <a:xfrm>
            <a:off x="1562534" y="5395622"/>
            <a:ext cx="680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Under DC conditions </a:t>
            </a:r>
            <a:r>
              <a:rPr lang="en-US" dirty="0"/>
              <a:t>– the circuit has been undisturbed for a long time</a:t>
            </a:r>
          </a:p>
        </p:txBody>
      </p:sp>
    </p:spTree>
    <p:extLst>
      <p:ext uri="{BB962C8B-B14F-4D97-AF65-F5344CB8AC3E}">
        <p14:creationId xmlns:p14="http://schemas.microsoft.com/office/powerpoint/2010/main" val="90020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2">
            <a:extLst>
              <a:ext uri="{FF2B5EF4-FFF2-40B4-BE49-F238E27FC236}">
                <a16:creationId xmlns:a16="http://schemas.microsoft.com/office/drawing/2014/main" id="{B062E5D2-EEE3-5C49-923B-E398720A2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04" y="252937"/>
            <a:ext cx="75206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/>
              <a:t>RC circuits with DC sources </a:t>
            </a:r>
            <a:r>
              <a:rPr lang="en-US" sz="2800" u="sng" dirty="0"/>
              <a:t>under switching</a:t>
            </a:r>
          </a:p>
          <a:p>
            <a:pPr algn="ctr"/>
            <a:r>
              <a:rPr lang="en-US" sz="2800" u="sng" dirty="0"/>
              <a:t>(Transient-state)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1F4D85-73A6-CA4B-9FDE-102576B51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18" y="3122915"/>
            <a:ext cx="5590712" cy="30415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DDFF58-6061-6141-B8B7-7EBFD6D9D649}"/>
              </a:ext>
            </a:extLst>
          </p:cNvPr>
          <p:cNvSpPr txBox="1"/>
          <p:nvPr/>
        </p:nvSpPr>
        <p:spPr>
          <a:xfrm>
            <a:off x="0" y="1235022"/>
            <a:ext cx="82998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Assume the switch has been closed for long time, then</a:t>
            </a:r>
          </a:p>
          <a:p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At time t=0, the switch is opened. </a:t>
            </a:r>
          </a:p>
          <a:p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/>
              <a:t>What happens to the capacitor voltage after the current source </a:t>
            </a:r>
          </a:p>
          <a:p>
            <a:r>
              <a:rPr lang="en-US" sz="2400" b="1" dirty="0"/>
              <a:t>has been removed?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97517-414D-0D49-84CF-FC06BCC0962B}"/>
              </a:ext>
            </a:extLst>
          </p:cNvPr>
          <p:cNvSpPr txBox="1"/>
          <p:nvPr/>
        </p:nvSpPr>
        <p:spPr>
          <a:xfrm>
            <a:off x="6462445" y="3413170"/>
            <a:ext cx="23359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circuit will respond </a:t>
            </a:r>
            <a:r>
              <a:rPr lang="en-US" dirty="0">
                <a:solidFill>
                  <a:srgbClr val="FF0000"/>
                </a:solidFill>
              </a:rPr>
              <a:t>naturally</a:t>
            </a:r>
            <a:r>
              <a:rPr lang="en-US" dirty="0"/>
              <a:t> due to its circuit values and the way they are arranged.</a:t>
            </a:r>
          </a:p>
          <a:p>
            <a:endParaRPr lang="en-US" dirty="0"/>
          </a:p>
          <a:p>
            <a:r>
              <a:rPr lang="en-US" dirty="0"/>
              <a:t>We call it </a:t>
            </a:r>
            <a:r>
              <a:rPr lang="en-US" u="sng" dirty="0">
                <a:solidFill>
                  <a:srgbClr val="FF0000"/>
                </a:solidFill>
              </a:rPr>
              <a:t>natural response </a:t>
            </a:r>
            <a:r>
              <a:rPr lang="en-US" dirty="0">
                <a:solidFill>
                  <a:srgbClr val="FF0000"/>
                </a:solidFill>
              </a:rPr>
              <a:t>or </a:t>
            </a:r>
            <a:r>
              <a:rPr lang="en-US" u="sng" dirty="0">
                <a:solidFill>
                  <a:srgbClr val="FF0000"/>
                </a:solidFill>
              </a:rPr>
              <a:t>transient response.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091B88A-3DDF-7141-8FC9-FD3FD5628A71}"/>
              </a:ext>
            </a:extLst>
          </p:cNvPr>
          <p:cNvSpPr/>
          <p:nvPr/>
        </p:nvSpPr>
        <p:spPr>
          <a:xfrm>
            <a:off x="3637052" y="3616503"/>
            <a:ext cx="2229492" cy="2547991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0A14A9-84B9-3D42-B1CD-FFBAF14F749E}"/>
              </a:ext>
            </a:extLst>
          </p:cNvPr>
          <p:cNvCxnSpPr/>
          <p:nvPr/>
        </p:nvCxnSpPr>
        <p:spPr>
          <a:xfrm flipH="1">
            <a:off x="5866544" y="3760342"/>
            <a:ext cx="452063" cy="3184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6E67B3A-32A3-3C43-9265-E3B5E4DC7BA4}"/>
              </a:ext>
            </a:extLst>
          </p:cNvPr>
          <p:cNvSpPr txBox="1"/>
          <p:nvPr/>
        </p:nvSpPr>
        <p:spPr>
          <a:xfrm>
            <a:off x="167042" y="6308333"/>
            <a:ext cx="5925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Our goal to find the voltages, currents and power after t &gt; 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129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2">
            <a:extLst>
              <a:ext uri="{FF2B5EF4-FFF2-40B4-BE49-F238E27FC236}">
                <a16:creationId xmlns:a16="http://schemas.microsoft.com/office/drawing/2014/main" id="{B062E5D2-EEE3-5C49-923B-E398720A2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597" y="257119"/>
            <a:ext cx="75206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/>
              <a:t>RC circuits with DC sources </a:t>
            </a:r>
            <a:r>
              <a:rPr lang="en-US" sz="2800" u="sng" dirty="0"/>
              <a:t>under switching</a:t>
            </a:r>
          </a:p>
          <a:p>
            <a:pPr algn="ctr"/>
            <a:r>
              <a:rPr lang="en-US" sz="2800" u="sng" dirty="0"/>
              <a:t>(Transient-state)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97517-414D-0D49-84CF-FC06BCC0962B}"/>
              </a:ext>
            </a:extLst>
          </p:cNvPr>
          <p:cNvSpPr txBox="1"/>
          <p:nvPr/>
        </p:nvSpPr>
        <p:spPr>
          <a:xfrm>
            <a:off x="6462445" y="3413170"/>
            <a:ext cx="23359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circuit will respond </a:t>
            </a:r>
            <a:r>
              <a:rPr lang="en-US" dirty="0">
                <a:solidFill>
                  <a:srgbClr val="FF0000"/>
                </a:solidFill>
              </a:rPr>
              <a:t>naturally</a:t>
            </a:r>
            <a:r>
              <a:rPr lang="en-US" dirty="0"/>
              <a:t> due to its circuit values and the way they are arranged.</a:t>
            </a:r>
          </a:p>
          <a:p>
            <a:endParaRPr lang="en-US" dirty="0"/>
          </a:p>
          <a:p>
            <a:r>
              <a:rPr lang="en-US" dirty="0"/>
              <a:t>We call it </a:t>
            </a:r>
            <a:r>
              <a:rPr lang="en-US" u="sng" dirty="0">
                <a:solidFill>
                  <a:srgbClr val="FF0000"/>
                </a:solidFill>
              </a:rPr>
              <a:t>natural response </a:t>
            </a:r>
            <a:r>
              <a:rPr lang="en-US" dirty="0">
                <a:solidFill>
                  <a:srgbClr val="FF0000"/>
                </a:solidFill>
              </a:rPr>
              <a:t>or </a:t>
            </a:r>
            <a:r>
              <a:rPr lang="en-US" u="sng" dirty="0">
                <a:solidFill>
                  <a:srgbClr val="FF0000"/>
                </a:solidFill>
              </a:rPr>
              <a:t>transient response.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3802CA-C44D-7244-8492-CAD501D50F5E}"/>
              </a:ext>
            </a:extLst>
          </p:cNvPr>
          <p:cNvGrpSpPr/>
          <p:nvPr/>
        </p:nvGrpSpPr>
        <p:grpSpPr>
          <a:xfrm>
            <a:off x="167042" y="1848919"/>
            <a:ext cx="5590712" cy="3041579"/>
            <a:chOff x="167042" y="1848919"/>
            <a:chExt cx="5590712" cy="304157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D1F4D85-73A6-CA4B-9FDE-102576B51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7042" y="1848919"/>
              <a:ext cx="5590712" cy="3041579"/>
            </a:xfrm>
            <a:prstGeom prst="rect">
              <a:avLst/>
            </a:prstGeom>
          </p:spPr>
        </p:pic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A091B88A-3DDF-7141-8FC9-FD3FD5628A71}"/>
                </a:ext>
              </a:extLst>
            </p:cNvPr>
            <p:cNvSpPr/>
            <p:nvPr/>
          </p:nvSpPr>
          <p:spPr>
            <a:xfrm>
              <a:off x="3400747" y="2342507"/>
              <a:ext cx="2229492" cy="25479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R’s and L’s In Series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0A14A9-84B9-3D42-B1CD-FFBAF14F749E}"/>
              </a:ext>
            </a:extLst>
          </p:cNvPr>
          <p:cNvCxnSpPr/>
          <p:nvPr/>
        </p:nvCxnSpPr>
        <p:spPr>
          <a:xfrm flipH="1">
            <a:off x="5866544" y="3760342"/>
            <a:ext cx="452063" cy="3184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6E67B3A-32A3-3C43-9265-E3B5E4DC7BA4}"/>
              </a:ext>
            </a:extLst>
          </p:cNvPr>
          <p:cNvSpPr txBox="1"/>
          <p:nvPr/>
        </p:nvSpPr>
        <p:spPr>
          <a:xfrm>
            <a:off x="167042" y="6308333"/>
            <a:ext cx="5925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Our goal to find the voltages, currents and power after t &gt; 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32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66"/>
          <p:cNvSpPr txBox="1">
            <a:spLocks noChangeArrowheads="1"/>
          </p:cNvSpPr>
          <p:nvPr/>
        </p:nvSpPr>
        <p:spPr bwMode="auto">
          <a:xfrm>
            <a:off x="623889" y="1403349"/>
            <a:ext cx="774858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/>
              <a:t>The natural response for an RC circuits are obtained when the </a:t>
            </a:r>
            <a:r>
              <a:rPr lang="en-US" sz="1800" u="sng" dirty="0"/>
              <a:t>external independent source is set to </a:t>
            </a:r>
            <a:r>
              <a:rPr lang="en-US" sz="1800" dirty="0"/>
              <a:t>zero (removed).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/>
              <a:t>For the natural responses to exist it is required that the </a:t>
            </a:r>
            <a:r>
              <a:rPr lang="en-US" sz="1800" b="1" u="sng" dirty="0"/>
              <a:t>capacitor has energy stored</a:t>
            </a:r>
            <a:r>
              <a:rPr lang="en-US" sz="1800" dirty="0"/>
              <a:t> in it at the moment of switching.</a:t>
            </a:r>
            <a:endParaRPr lang="en-US" altLang="en-US" sz="1800" dirty="0"/>
          </a:p>
        </p:txBody>
      </p:sp>
      <p:sp>
        <p:nvSpPr>
          <p:cNvPr id="9" name="TextBox 72"/>
          <p:cNvSpPr txBox="1">
            <a:spLocks noChangeArrowheads="1"/>
          </p:cNvSpPr>
          <p:nvPr/>
        </p:nvSpPr>
        <p:spPr bwMode="auto">
          <a:xfrm>
            <a:off x="2755504" y="520065"/>
            <a:ext cx="3485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1800" i="1" u="sng" dirty="0">
                <a:solidFill>
                  <a:srgbClr val="FF0000"/>
                </a:solidFill>
              </a:rPr>
              <a:t>Natural Response </a:t>
            </a:r>
            <a:r>
              <a:rPr lang="en-US" sz="1800" dirty="0">
                <a:solidFill>
                  <a:srgbClr val="FF0000"/>
                </a:solidFill>
              </a:rPr>
              <a:t>of RC circuits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792629" y="4110344"/>
            <a:ext cx="2969492" cy="1976951"/>
            <a:chOff x="623889" y="3867320"/>
            <a:chExt cx="2969492" cy="1976951"/>
          </a:xfrm>
        </p:grpSpPr>
        <p:sp>
          <p:nvSpPr>
            <p:cNvPr id="2" name="Rectangle 1"/>
            <p:cNvSpPr/>
            <p:nvPr/>
          </p:nvSpPr>
          <p:spPr>
            <a:xfrm>
              <a:off x="1168931" y="3867320"/>
              <a:ext cx="2424450" cy="19769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R’s and C’s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23889" y="4228078"/>
              <a:ext cx="5450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3889" y="5635914"/>
              <a:ext cx="5450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4284735" y="6212548"/>
            <a:ext cx="1956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 External source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7401" y="4674742"/>
            <a:ext cx="209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 certain action (switching)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F475182-33B7-5846-B011-94F9B7019B4F}"/>
              </a:ext>
            </a:extLst>
          </p:cNvPr>
          <p:cNvSpPr/>
          <p:nvPr/>
        </p:nvSpPr>
        <p:spPr>
          <a:xfrm>
            <a:off x="437401" y="4489807"/>
            <a:ext cx="2090041" cy="1218026"/>
          </a:xfrm>
          <a:prstGeom prst="ellipse">
            <a:avLst/>
          </a:prstGeom>
          <a:solidFill>
            <a:schemeClr val="accent3">
              <a:lumMod val="40000"/>
              <a:lumOff val="60000"/>
              <a:alpha val="16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705F0DB-9263-3343-BF35-AFE76D506F16}"/>
              </a:ext>
            </a:extLst>
          </p:cNvPr>
          <p:cNvSpPr/>
          <p:nvPr/>
        </p:nvSpPr>
        <p:spPr>
          <a:xfrm>
            <a:off x="2755504" y="4990354"/>
            <a:ext cx="1037125" cy="49604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68FAEA-696E-5F45-A589-7D6219AD6022}"/>
              </a:ext>
            </a:extLst>
          </p:cNvPr>
          <p:cNvSpPr txBox="1"/>
          <p:nvPr/>
        </p:nvSpPr>
        <p:spPr>
          <a:xfrm>
            <a:off x="7181636" y="4674742"/>
            <a:ext cx="174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Determine the currents and voltages</a:t>
            </a:r>
            <a:r>
              <a:rPr lang="en-US" dirty="0">
                <a:solidFill>
                  <a:srgbClr val="FF0000"/>
                </a:solidFill>
              </a:rPr>
              <a:t> (natural responses)</a:t>
            </a:r>
          </a:p>
        </p:txBody>
      </p:sp>
    </p:spTree>
    <p:extLst>
      <p:ext uri="{BB962C8B-B14F-4D97-AF65-F5344CB8AC3E}">
        <p14:creationId xmlns:p14="http://schemas.microsoft.com/office/powerpoint/2010/main" val="322963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66"/>
          <p:cNvSpPr txBox="1">
            <a:spLocks noChangeArrowheads="1"/>
          </p:cNvSpPr>
          <p:nvPr/>
        </p:nvSpPr>
        <p:spPr bwMode="auto">
          <a:xfrm>
            <a:off x="2657097" y="1281227"/>
            <a:ext cx="4990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IMPORTANT DEFINITIONS</a:t>
            </a:r>
          </a:p>
        </p:txBody>
      </p:sp>
      <p:sp>
        <p:nvSpPr>
          <p:cNvPr id="9" name="TextBox 72"/>
          <p:cNvSpPr txBox="1">
            <a:spLocks noChangeArrowheads="1"/>
          </p:cNvSpPr>
          <p:nvPr/>
        </p:nvSpPr>
        <p:spPr bwMode="auto">
          <a:xfrm>
            <a:off x="2764384" y="520065"/>
            <a:ext cx="34676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FF0000"/>
                </a:solidFill>
              </a:rPr>
              <a:t>Natural Response of RC circuits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EACD410-7776-2645-A008-233B3EE2878A}"/>
                  </a:ext>
                </a:extLst>
              </p:cNvPr>
              <p:cNvSpPr/>
              <p:nvPr/>
            </p:nvSpPr>
            <p:spPr>
              <a:xfrm>
                <a:off x="436279" y="2088699"/>
                <a:ext cx="13874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𝑑𝑒𝑓𝑖𝑛𝑒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EACD410-7776-2645-A008-233B3EE28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79" y="2088699"/>
                <a:ext cx="1387431" cy="369332"/>
              </a:xfrm>
              <a:prstGeom prst="rect">
                <a:avLst/>
              </a:prstGeom>
              <a:blipFill>
                <a:blip r:embed="rId3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834B82-EE56-DF4B-B30E-4BF814E66BBA}"/>
                  </a:ext>
                </a:extLst>
              </p:cNvPr>
              <p:cNvSpPr txBox="1"/>
              <p:nvPr/>
            </p:nvSpPr>
            <p:spPr>
              <a:xfrm>
                <a:off x="2192831" y="3139355"/>
                <a:ext cx="47895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𝑐𝑎𝑝𝑎𝑐𝑖𝑡𝑜𝑟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𝑣𝑜𝑙𝑡𝑎𝑔𝑒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𝑗𝑢𝑠𝑡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𝑏𝑒𝑓𝑜𝑟𝑒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834B82-EE56-DF4B-B30E-4BF814E66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831" y="3139355"/>
                <a:ext cx="4789516" cy="276999"/>
              </a:xfrm>
              <a:prstGeom prst="rect">
                <a:avLst/>
              </a:prstGeom>
              <a:blipFill>
                <a:blip r:embed="rId4"/>
                <a:stretch>
                  <a:fillRect t="-4348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BB70A2C-09BB-794C-A701-00C637190CD9}"/>
              </a:ext>
            </a:extLst>
          </p:cNvPr>
          <p:cNvSpPr txBox="1"/>
          <p:nvPr/>
        </p:nvSpPr>
        <p:spPr>
          <a:xfrm>
            <a:off x="1628081" y="2631616"/>
            <a:ext cx="244781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For t &lt; 0, we let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4B5813-F415-6945-BFE4-5ACF0E64DBED}"/>
              </a:ext>
            </a:extLst>
          </p:cNvPr>
          <p:cNvSpPr/>
          <p:nvPr/>
        </p:nvSpPr>
        <p:spPr>
          <a:xfrm>
            <a:off x="1504791" y="3933118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 t &gt; 0, we let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EE2BCD2-0429-3048-B8F9-9D54E7EC7B0C}"/>
                  </a:ext>
                </a:extLst>
              </p:cNvPr>
              <p:cNvSpPr txBox="1"/>
              <p:nvPr/>
            </p:nvSpPr>
            <p:spPr>
              <a:xfrm>
                <a:off x="2192831" y="4680714"/>
                <a:ext cx="46468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𝑐𝑎𝑝𝑎𝑐𝑖𝑡𝑜𝑟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𝑣𝑜𝑙𝑡𝑎𝑔𝑒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𝑗𝑢𝑠𝑡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𝑎𝑓𝑡𝑒𝑟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EE2BCD2-0429-3048-B8F9-9D54E7EC7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831" y="4680714"/>
                <a:ext cx="4646850" cy="276999"/>
              </a:xfrm>
              <a:prstGeom prst="rect">
                <a:avLst/>
              </a:prstGeom>
              <a:blipFill>
                <a:blip r:embed="rId5"/>
                <a:stretch>
                  <a:fillRect t="-9091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9DE7F6F-1B55-FD43-ABE8-D511B3E9D4CB}"/>
              </a:ext>
            </a:extLst>
          </p:cNvPr>
          <p:cNvSpPr txBox="1"/>
          <p:nvPr/>
        </p:nvSpPr>
        <p:spPr>
          <a:xfrm>
            <a:off x="436279" y="5702157"/>
            <a:ext cx="2858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Therefore, for the capacitor: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B40BF12-696D-9E43-910C-2FF6D6A4C418}"/>
                  </a:ext>
                </a:extLst>
              </p:cNvPr>
              <p:cNvSpPr/>
              <p:nvPr/>
            </p:nvSpPr>
            <p:spPr>
              <a:xfrm>
                <a:off x="3134254" y="6152741"/>
                <a:ext cx="25106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B40BF12-696D-9E43-910C-2FF6D6A4C4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254" y="6152741"/>
                <a:ext cx="2510624" cy="369332"/>
              </a:xfrm>
              <a:prstGeom prst="rect">
                <a:avLst/>
              </a:prstGeom>
              <a:blipFill>
                <a:blip r:embed="rId6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73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72"/>
          <p:cNvSpPr txBox="1">
            <a:spLocks noChangeArrowheads="1"/>
          </p:cNvSpPr>
          <p:nvPr/>
        </p:nvSpPr>
        <p:spPr bwMode="auto">
          <a:xfrm>
            <a:off x="1729032" y="299887"/>
            <a:ext cx="47369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FF0000"/>
                </a:solidFill>
              </a:rPr>
              <a:t>Finding the Natural Response of RC circuits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66" y="1519030"/>
                <a:ext cx="619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00050" indent="-400050">
                  <a:buAutoNum type="romanUcParenR"/>
                </a:pPr>
                <a:r>
                  <a:rPr lang="en-US" b="1" dirty="0">
                    <a:solidFill>
                      <a:srgbClr val="0000FF"/>
                    </a:solidFill>
                  </a:rPr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b="1" dirty="0">
                    <a:solidFill>
                      <a:srgbClr val="0000FF"/>
                    </a:solidFill>
                  </a:rPr>
                  <a:t> for t &lt; 0 (Before the switching action took place)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66" y="1519030"/>
                <a:ext cx="6199005" cy="369332"/>
              </a:xfrm>
              <a:prstGeom prst="rect">
                <a:avLst/>
              </a:prstGeom>
              <a:blipFill>
                <a:blip r:embed="rId4"/>
                <a:stretch>
                  <a:fillRect l="-818" t="-10345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19AA968-C806-0343-ACF8-95285DC6267A}"/>
              </a:ext>
            </a:extLst>
          </p:cNvPr>
          <p:cNvSpPr txBox="1"/>
          <p:nvPr/>
        </p:nvSpPr>
        <p:spPr>
          <a:xfrm>
            <a:off x="308354" y="996388"/>
            <a:ext cx="284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follow two-step process: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888AC93-12AC-7B41-93A7-57C83679D5A8}"/>
                  </a:ext>
                </a:extLst>
              </p:cNvPr>
              <p:cNvSpPr/>
              <p:nvPr/>
            </p:nvSpPr>
            <p:spPr>
              <a:xfrm>
                <a:off x="3046203" y="2830506"/>
                <a:ext cx="15356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888AC93-12AC-7B41-93A7-57C83679D5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203" y="2830506"/>
                <a:ext cx="1535677" cy="369332"/>
              </a:xfrm>
              <a:prstGeom prst="rect">
                <a:avLst/>
              </a:prstGeom>
              <a:blipFill>
                <a:blip r:embed="rId5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6B49E70-8D05-5E4C-842F-CAA54792CD3C}"/>
              </a:ext>
            </a:extLst>
          </p:cNvPr>
          <p:cNvSpPr txBox="1"/>
          <p:nvPr/>
        </p:nvSpPr>
        <p:spPr>
          <a:xfrm>
            <a:off x="824905" y="2091842"/>
            <a:ext cx="733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But, since we have </a:t>
            </a:r>
            <a:r>
              <a:rPr lang="en-US" b="1" u="sng" dirty="0"/>
              <a:t>dc sources and no switching action </a:t>
            </a:r>
            <a:r>
              <a:rPr lang="en-US" dirty="0"/>
              <a:t>for long time, the capacitor voltage is constant and is equal to,</a:t>
            </a:r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9E88B-C12E-6348-A745-07494FEFFD72}"/>
              </a:ext>
            </a:extLst>
          </p:cNvPr>
          <p:cNvSpPr/>
          <p:nvPr/>
        </p:nvSpPr>
        <p:spPr>
          <a:xfrm>
            <a:off x="5055891" y="2849320"/>
            <a:ext cx="184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For all time t &lt; 0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5A4D22-252E-054C-8637-C6ED69C13E6E}"/>
                  </a:ext>
                </a:extLst>
              </p:cNvPr>
              <p:cNvSpPr txBox="1"/>
              <p:nvPr/>
            </p:nvSpPr>
            <p:spPr>
              <a:xfrm>
                <a:off x="695566" y="3372629"/>
                <a:ext cx="59179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00FF"/>
                    </a:solidFill>
                  </a:rPr>
                  <a:t>II)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b="1" dirty="0">
                    <a:solidFill>
                      <a:srgbClr val="0000FF"/>
                    </a:solidFill>
                  </a:rPr>
                  <a:t> for t &gt; 0 (After the switching action took place)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5A4D22-252E-054C-8637-C6ED69C13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66" y="3372629"/>
                <a:ext cx="5917902" cy="369332"/>
              </a:xfrm>
              <a:prstGeom prst="rect">
                <a:avLst/>
              </a:prstGeom>
              <a:blipFill>
                <a:blip r:embed="rId6"/>
                <a:stretch>
                  <a:fillRect l="-857" t="-6667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3B9A2CC5-E93A-A048-9F2C-C2F7B18849F3}"/>
              </a:ext>
            </a:extLst>
          </p:cNvPr>
          <p:cNvGrpSpPr/>
          <p:nvPr/>
        </p:nvGrpSpPr>
        <p:grpSpPr>
          <a:xfrm>
            <a:off x="191059" y="3914752"/>
            <a:ext cx="2030333" cy="2147890"/>
            <a:chOff x="6043403" y="4019983"/>
            <a:chExt cx="2313627" cy="235700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897026D-0FF8-EF44-ABD1-FB99E1394378}"/>
                </a:ext>
              </a:extLst>
            </p:cNvPr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3403" y="4019983"/>
              <a:ext cx="2313627" cy="2357007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3FA8232-6A0C-DE43-944A-B554CF91AFA4}"/>
                </a:ext>
              </a:extLst>
            </p:cNvPr>
            <p:cNvSpPr/>
            <p:nvPr/>
          </p:nvSpPr>
          <p:spPr>
            <a:xfrm>
              <a:off x="6232000" y="4397339"/>
              <a:ext cx="189348" cy="410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C0C7B65-FC3E-054B-9B6B-14E54EC52CF0}"/>
              </a:ext>
            </a:extLst>
          </p:cNvPr>
          <p:cNvSpPr txBox="1"/>
          <p:nvPr/>
        </p:nvSpPr>
        <p:spPr>
          <a:xfrm>
            <a:off x="356563" y="5921661"/>
            <a:ext cx="161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new circuit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A68C418-78D3-8A43-B155-4FCAC71CBB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8837" y="4998689"/>
          <a:ext cx="2362788" cy="689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84" name="Equation" r:id="rId8" imgW="1384200" imgH="406080" progId="Equation.3">
                  <p:embed/>
                </p:oleObj>
              </mc:Choice>
              <mc:Fallback>
                <p:oleObj name="Equation" r:id="rId8" imgW="1384200" imgH="406080" progId="Equation.3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CA68C418-78D3-8A43-B155-4FCAC71CB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8837" y="4998689"/>
                        <a:ext cx="2362788" cy="6894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6CFB433-C375-7E40-B207-05DBD95F3E00}"/>
                  </a:ext>
                </a:extLst>
              </p:cNvPr>
              <p:cNvSpPr/>
              <p:nvPr/>
            </p:nvSpPr>
            <p:spPr>
              <a:xfrm>
                <a:off x="5419060" y="4375851"/>
                <a:ext cx="2951021" cy="604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6CFB433-C375-7E40-B207-05DBD95F3E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060" y="4375851"/>
                <a:ext cx="2951021" cy="604333"/>
              </a:xfrm>
              <a:prstGeom prst="rect">
                <a:avLst/>
              </a:prstGeom>
              <a:blipFill>
                <a:blip r:embed="rId10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F77A21F7-CAA8-784A-B1AA-6A77108826ED}"/>
              </a:ext>
            </a:extLst>
          </p:cNvPr>
          <p:cNvSpPr txBox="1"/>
          <p:nvPr/>
        </p:nvSpPr>
        <p:spPr>
          <a:xfrm>
            <a:off x="2215065" y="3942797"/>
            <a:ext cx="2590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An ordinary 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order DEQ with constant coefficients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0C36838-C5A6-AE4F-81B2-4DE9B211E030}"/>
                  </a:ext>
                </a:extLst>
              </p:cNvPr>
              <p:cNvSpPr txBox="1"/>
              <p:nvPr/>
            </p:nvSpPr>
            <p:spPr>
              <a:xfrm>
                <a:off x="5486688" y="5161581"/>
                <a:ext cx="3286465" cy="1520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𝑅𝐶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 is the overall </a:t>
                </a:r>
                <a:r>
                  <a:rPr lang="en-US" dirty="0">
                    <a:solidFill>
                      <a:srgbClr val="FF0000"/>
                    </a:solidFill>
                  </a:rPr>
                  <a:t>time constant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is the </a:t>
                </a:r>
                <a:r>
                  <a:rPr lang="en-US" dirty="0">
                    <a:solidFill>
                      <a:srgbClr val="FF0000"/>
                    </a:solidFill>
                  </a:rPr>
                  <a:t>initial capacitor value</a:t>
                </a:r>
                <a:r>
                  <a:rPr lang="en-US" dirty="0">
                    <a:solidFill>
                      <a:srgbClr val="0070C0"/>
                    </a:solidFill>
                  </a:rPr>
                  <a:t> across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0C36838-C5A6-AE4F-81B2-4DE9B211E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688" y="5161581"/>
                <a:ext cx="3286465" cy="1520160"/>
              </a:xfrm>
              <a:prstGeom prst="rect">
                <a:avLst/>
              </a:prstGeom>
              <a:blipFill>
                <a:blip r:embed="rId11"/>
                <a:stretch>
                  <a:fillRect l="-1544" t="-826" b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3080BDDE-7DD7-9041-9FB6-E0203BF91A12}"/>
              </a:ext>
            </a:extLst>
          </p:cNvPr>
          <p:cNvSpPr/>
          <p:nvPr/>
        </p:nvSpPr>
        <p:spPr>
          <a:xfrm>
            <a:off x="5868295" y="3923358"/>
            <a:ext cx="2052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General solution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B29109D-FED8-684D-8493-DF26707954AD}"/>
              </a:ext>
            </a:extLst>
          </p:cNvPr>
          <p:cNvSpPr/>
          <p:nvPr/>
        </p:nvSpPr>
        <p:spPr>
          <a:xfrm>
            <a:off x="5437559" y="4292690"/>
            <a:ext cx="3028749" cy="2482149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E1AA885E-EC49-6142-BCA6-04AD8A3D0876}"/>
              </a:ext>
            </a:extLst>
          </p:cNvPr>
          <p:cNvSpPr/>
          <p:nvPr/>
        </p:nvSpPr>
        <p:spPr>
          <a:xfrm>
            <a:off x="2115856" y="4800600"/>
            <a:ext cx="2788653" cy="96775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BB044D50-0FEA-8D4B-A27A-EBC1C8DEAB1F}"/>
              </a:ext>
            </a:extLst>
          </p:cNvPr>
          <p:cNvSpPr/>
          <p:nvPr/>
        </p:nvSpPr>
        <p:spPr>
          <a:xfrm>
            <a:off x="4977245" y="4980184"/>
            <a:ext cx="441815" cy="350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34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14107</TotalTime>
  <Words>1472</Words>
  <Application>Microsoft Macintosh PowerPoint</Application>
  <PresentationFormat>On-screen Show (4:3)</PresentationFormat>
  <Paragraphs>216</Paragraphs>
  <Slides>21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Cambria Math</vt:lpstr>
      <vt:lpstr>Chalkboard</vt:lpstr>
      <vt:lpstr>Times New Roman</vt:lpstr>
      <vt:lpstr>Times New Roman Bold</vt:lpstr>
      <vt:lpstr>Wingdings</vt:lpstr>
      <vt:lpstr>Office Theme</vt:lpstr>
      <vt:lpstr>Equation</vt:lpstr>
      <vt:lpstr>EEL 3004 Linear Circuits I   Lecture #14  First Order RC Circuits - Natural responses  </vt:lpstr>
      <vt:lpstr>Reading Materials</vt:lpstr>
      <vt:lpstr>Lecture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Issa Batarseh</cp:lastModifiedBy>
  <cp:revision>326</cp:revision>
  <dcterms:created xsi:type="dcterms:W3CDTF">2015-09-08T14:15:33Z</dcterms:created>
  <dcterms:modified xsi:type="dcterms:W3CDTF">2022-03-01T11:08:44Z</dcterms:modified>
</cp:coreProperties>
</file>