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3.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530" r:id="rId2"/>
    <p:sldId id="298" r:id="rId3"/>
    <p:sldId id="949" r:id="rId4"/>
    <p:sldId id="260" r:id="rId5"/>
    <p:sldId id="626" r:id="rId6"/>
    <p:sldId id="668" r:id="rId7"/>
    <p:sldId id="581" r:id="rId8"/>
    <p:sldId id="679" r:id="rId9"/>
    <p:sldId id="682" r:id="rId10"/>
    <p:sldId id="680" r:id="rId11"/>
    <p:sldId id="582" r:id="rId12"/>
    <p:sldId id="580" r:id="rId13"/>
    <p:sldId id="578" r:id="rId14"/>
    <p:sldId id="583" r:id="rId15"/>
    <p:sldId id="584" r:id="rId16"/>
    <p:sldId id="417" r:id="rId17"/>
    <p:sldId id="585" r:id="rId18"/>
    <p:sldId id="535" r:id="rId19"/>
    <p:sldId id="536" r:id="rId20"/>
    <p:sldId id="586" r:id="rId21"/>
    <p:sldId id="665" r:id="rId22"/>
    <p:sldId id="587" r:id="rId23"/>
    <p:sldId id="563" r:id="rId24"/>
    <p:sldId id="588" r:id="rId25"/>
    <p:sldId id="589" r:id="rId26"/>
    <p:sldId id="627" r:id="rId27"/>
    <p:sldId id="593" r:id="rId28"/>
    <p:sldId id="594" r:id="rId29"/>
    <p:sldId id="595" r:id="rId30"/>
    <p:sldId id="596" r:id="rId31"/>
    <p:sldId id="597" r:id="rId32"/>
    <p:sldId id="599" r:id="rId33"/>
    <p:sldId id="591" r:id="rId34"/>
    <p:sldId id="606" r:id="rId35"/>
    <p:sldId id="607" r:id="rId36"/>
    <p:sldId id="608" r:id="rId37"/>
    <p:sldId id="609" r:id="rId38"/>
    <p:sldId id="610" r:id="rId39"/>
    <p:sldId id="614" r:id="rId40"/>
    <p:sldId id="611" r:id="rId41"/>
    <p:sldId id="669" r:id="rId42"/>
    <p:sldId id="637" r:id="rId43"/>
    <p:sldId id="638" r:id="rId44"/>
    <p:sldId id="670" r:id="rId45"/>
    <p:sldId id="639" r:id="rId46"/>
    <p:sldId id="640" r:id="rId47"/>
    <p:sldId id="671" r:id="rId48"/>
    <p:sldId id="672" r:id="rId49"/>
    <p:sldId id="642" r:id="rId50"/>
    <p:sldId id="643" r:id="rId51"/>
    <p:sldId id="644" r:id="rId52"/>
    <p:sldId id="645" r:id="rId53"/>
    <p:sldId id="646" r:id="rId54"/>
    <p:sldId id="647" r:id="rId55"/>
    <p:sldId id="649" r:id="rId56"/>
    <p:sldId id="650" r:id="rId57"/>
    <p:sldId id="651" r:id="rId58"/>
    <p:sldId id="652" r:id="rId59"/>
    <p:sldId id="654" r:id="rId60"/>
    <p:sldId id="655" r:id="rId61"/>
    <p:sldId id="656" r:id="rId62"/>
    <p:sldId id="674" r:id="rId63"/>
    <p:sldId id="67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p:restoredTop sz="94694"/>
  </p:normalViewPr>
  <p:slideViewPr>
    <p:cSldViewPr snapToGrid="0" snapToObjects="1">
      <p:cViewPr varScale="1">
        <p:scale>
          <a:sx n="121" d="100"/>
          <a:sy n="121" d="100"/>
        </p:scale>
        <p:origin x="11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25.wmf"/><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8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0.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0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4.wmf"/><Relationship Id="rId1" Type="http://schemas.openxmlformats.org/officeDocument/2006/relationships/image" Target="../media/image1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3T21:40:30.842"/>
    </inkml:context>
    <inkml:brush xml:id="br0">
      <inkml:brushProperty name="width" value="0.05" units="cm"/>
      <inkml:brushProperty name="height" value="0.05" units="cm"/>
    </inkml:brush>
  </inkml:definitions>
  <inkml:trace contextRef="#ctx0" brushRef="#br0">151 0 24575,'4'8'0,"-1"9"0,-3-7 0,0 29 0,0-26 0,0 26 0,0-19 0,0 21 0,-4-8 0,3 9 0,-11 12 0,5-19 0,-1 19 0,-3-12 0,9-10 0,-8 10 0,8-12 0,-2 11 0,1-15 0,2 27 0,-2-27 0,-4 9 0,5 5 0,-4-21 0,1 21 0,4-5 0,-3-9 0,-1 14 0,4-23 0,-3 11 0,1-12 0,2 12 0,-3-12 0,4 12 0,0-12 0,-8 12 0,6-12 0,-7 5 0,4 1 0,4 0 0,-3 1 0,4-5 0,-5 3 0,4-8 0,-3 8 0,4-6 0,0-4 0,-3 3 0,2-6 0,-3 3 0,4-4 0,0 4 0,0-3 0,0 3 0,0-4 0,0 4 0,0-3 0,0 2 0,0-2 0,0 2 0,0-2 0,0 3 0,0-4 0,0 4 0,0-3 0,0 3 0,0-4 0,0 4 0,0-3 0,0-1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3T21:40:39.930"/>
    </inkml:context>
    <inkml:brush xml:id="br0">
      <inkml:brushProperty name="width" value="0.05" units="cm"/>
      <inkml:brushProperty name="height" value="0.05" units="cm"/>
      <inkml:brushProperty name="color" value="#E71224"/>
    </inkml:brush>
  </inkml:definitions>
  <inkml:trace contextRef="#ctx0" brushRef="#br0">358 60 24575,'-7'-4'0,"-1"1"0,1 3 0,-1 3 0,1 1 0,-1 3 0,-3 4 0,3-3 0,-6 6 0,6-9 0,-3 5 0,4-3 0,-4 5 0,3-1 0,-3 0 0,-6-3 0,7 0 0,-8 0 0,11-1 0,-4 1 0,0 2 0,-1-1 0,-2 1 0,6-2 0,0-11 0,2-2 0,5-6 0,-6-3 0,6 5 0,-5-5 0,2 6 0,-4-6 0,4 6 0,1-3 0,3 0 0,-4 3 0,3-3 0,-5 0 0,5 3 0,-6-6 0,3 6 0,-3-3 0,3 4 0,-3-1 0,6 1 0,-6-1 0,3 1 0,-3-1 0,3 4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1T11:03:08.723"/>
    </inkml:context>
    <inkml:brush xml:id="br0">
      <inkml:brushProperty name="width" value="0.35" units="cm"/>
      <inkml:brushProperty name="height" value="0.35" units="cm"/>
      <inkml:brushProperty name="color" value="#FFFFFF"/>
    </inkml:brush>
  </inkml:definitions>
  <inkml:trace contextRef="#ctx0" brushRef="#br0">2803 17 24575,'-45'0'0,"2"0"0,-2 0 0,-8 0 0,-5 0 0,-3 0 0,9 0 0,1 0 0,6 0 0,-15 0 0,22 0 0,-18 0 0,21 0 0,-11 0 0,2 0 0,0 0 0,4 0 0,0 0 0,3 0 0,0 0 0,0 0 0,3 0 0,-4 0 0,0 0 0,1 0 0,3 0 0,4 0 0,2 0 0,-1 0 0,2 0 0,2 0 0,-1 0 0,1 0 0,-3 0 0,0 0 0,1 0 0,3 0 0,-1 0 0,-1 0 0,-2 0 0,0 0 0,-2 0 0,7 0 0,-5 0 0,7 0 0,-9 0 0,-1 0 0,0 0 0,-2 0 0,-1 0 0,-3 0 0,-2 0 0,2 0 0,3 0 0,2 0 0,2 0 0,2 0 0,1 0 0,1 0 0,0 0 0,1 0 0,0 0 0,1 0 0,0 0 0,1 0 0,1 0 0,1 0 0,0 0 0,0 0 0,-2 0 0,-1 0 0,0-3 0,-1-2 0,-6 1 0,9 0 0,-11 3 0,14 1 0,-3 0 0,5 0 0,5 0 0,2 0 0,2 0 0,-1 0 0,-4 0 0,0 0 0,-4 0 0,3 0 0,-1 1 0,-2 2 0,2 3 0,-1 0 0,1 1 0,2-2 0,2 1 0,3 1 0,1 0 0,1 0 0,2 1 0,1 1 0,1 2 0,2-2 0,2 0 0,5-1 0,-1-2 0,3 1 0,-3-2 0,1 2 0,0 0 0,1 1 0,1 0 0,1 0 0,1 0 0,3 0 0,1 0 0,1 1 0,1-1 0,2 1 0,1-2 0,2 0 0,2-1 0,1 2 0,11 3 0,-15-3 0,10 3 0,-13-5 0,7 3 0,0 2 0,-3 0 0,-1 0 0,-3-1 0,-1-1 0,0-1 0,-4 0 0,0-1 0,-3-1 0,-1-3 0,1 0 0,1 0 0,2-1 0,1 0 0,0 1 0,-1 0 0,0 1 0,-1 0 0,1 0 0,1 0 0,1 0 0,1 0 0,3 0 0,4 1 0,1-1 0,4 1 0,-1 1 0,-1 1 0,6 0 0,-16-1 0,6-2 0,-13-2 0,1 2 0,-1-2 0,-1 0 0,-44 8 0,8-5 0,-40 7 0,3-1 0,5-4 0,-37 3 0,13-6 0,13-2 0,8-2 0,35 0 0,-4 0 0,8 0 0,4 0 0,6 0 0,2 0 0,4 2 0,4 10 0,2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D41DC-1EFB-7F42-B5C4-04EACB50A421}" type="datetimeFigureOut">
              <a:rPr lang="en-US" smtClean="0"/>
              <a:t>3/1/22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8F730-664C-EC4C-8430-1648CEE1772A}" type="slidenum">
              <a:rPr lang="en-US" smtClean="0"/>
              <a:t>‹#›</a:t>
            </a:fld>
            <a:endParaRPr lang="en-US"/>
          </a:p>
        </p:txBody>
      </p:sp>
    </p:spTree>
    <p:extLst>
      <p:ext uri="{BB962C8B-B14F-4D97-AF65-F5344CB8AC3E}">
        <p14:creationId xmlns:p14="http://schemas.microsoft.com/office/powerpoint/2010/main" val="3830240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4820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7407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465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53077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16</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9839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29929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18</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3942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9534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4523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4523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22</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7491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026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82469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828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8911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9359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1431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1665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29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479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3190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5334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4834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41355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93598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810791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485226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0970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37</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21278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8979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41915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95824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2487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5362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9289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12266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4820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51226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94183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84887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85759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8534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14818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70452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53</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7456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94467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3903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585071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4971727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57</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22707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987245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59</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40054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01151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38212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73624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7710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4308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6624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1447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1084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6EC3CA-A8B7-6D4A-B8A4-75E1800DB7CC}"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1700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069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9686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895176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2571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EC3CA-A8B7-6D4A-B8A4-75E1800DB7CC}"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0071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6EC3CA-A8B7-6D4A-B8A4-75E1800DB7CC}"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2235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6EC3CA-A8B7-6D4A-B8A4-75E1800DB7CC}" type="datetimeFigureOut">
              <a:rPr lang="en-US" smtClean="0"/>
              <a:t>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40998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6EC3CA-A8B7-6D4A-B8A4-75E1800DB7CC}" type="datetimeFigureOut">
              <a:rPr lang="en-US" smtClean="0"/>
              <a:t>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1064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EC3CA-A8B7-6D4A-B8A4-75E1800DB7CC}" type="datetimeFigureOut">
              <a:rPr lang="en-US" smtClean="0"/>
              <a:t>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58048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0350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6799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EC3CA-A8B7-6D4A-B8A4-75E1800DB7CC}" type="datetimeFigureOut">
              <a:rPr lang="en-US" smtClean="0"/>
              <a:t>3/1/22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0C428-0E8C-C54A-A307-31D54E23AB84}" type="slidenum">
              <a:rPr lang="en-US" smtClean="0"/>
              <a:t>‹#›</a:t>
            </a:fld>
            <a:endParaRPr lang="en-US"/>
          </a:p>
        </p:txBody>
      </p:sp>
    </p:spTree>
    <p:extLst>
      <p:ext uri="{BB962C8B-B14F-4D97-AF65-F5344CB8AC3E}">
        <p14:creationId xmlns:p14="http://schemas.microsoft.com/office/powerpoint/2010/main" val="270071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wmf"/><Relationship Id="rId11" Type="http://schemas.openxmlformats.org/officeDocument/2006/relationships/image" Target="../media/image29.png"/><Relationship Id="rId5" Type="http://schemas.openxmlformats.org/officeDocument/2006/relationships/oleObject" Target="../embeddings/oleObject4.bin"/><Relationship Id="rId10" Type="http://schemas.openxmlformats.org/officeDocument/2006/relationships/image" Target="../media/image27.wmf"/><Relationship Id="rId4" Type="http://schemas.openxmlformats.org/officeDocument/2006/relationships/image" Target="../media/image28.png"/><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9.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3.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3.emf"/><Relationship Id="rId3" Type="http://schemas.openxmlformats.org/officeDocument/2006/relationships/notesSlide" Target="../notesSlides/notesSlide18.xml"/><Relationship Id="rId7" Type="http://schemas.openxmlformats.org/officeDocument/2006/relationships/image" Target="../media/image40.emf"/><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5.bin"/><Relationship Id="rId11" Type="http://schemas.openxmlformats.org/officeDocument/2006/relationships/image" Target="../media/image42.emf"/><Relationship Id="rId5" Type="http://schemas.openxmlformats.org/officeDocument/2006/relationships/image" Target="../media/image37.png"/><Relationship Id="rId10" Type="http://schemas.openxmlformats.org/officeDocument/2006/relationships/oleObject" Target="../embeddings/oleObject17.bin"/><Relationship Id="rId4" Type="http://schemas.openxmlformats.org/officeDocument/2006/relationships/image" Target="../media/image39.png"/><Relationship Id="rId9"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46.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48.emf"/><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2.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5.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0.png"/><Relationship Id="rId4" Type="http://schemas.openxmlformats.org/officeDocument/2006/relationships/image" Target="../media/image55.jpeg"/><Relationship Id="rId9"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gif"/></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1.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customXml" Target="../ink/ink2.xml"/><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customXml" Target="../ink/ink1.xml"/></Relationships>
</file>

<file path=ppt/slides/_rels/slide3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71.wmf"/><Relationship Id="rId10" Type="http://schemas.openxmlformats.org/officeDocument/2006/relationships/image" Target="../media/image72.png"/><Relationship Id="rId4" Type="http://schemas.openxmlformats.org/officeDocument/2006/relationships/oleObject" Target="../embeddings/oleObject28.bin"/><Relationship Id="rId9"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31.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0.bin"/><Relationship Id="rId5" Type="http://schemas.openxmlformats.org/officeDocument/2006/relationships/image" Target="../media/image77.wmf"/><Relationship Id="rId10" Type="http://schemas.openxmlformats.org/officeDocument/2006/relationships/image" Target="../media/image82.png"/><Relationship Id="rId4" Type="http://schemas.openxmlformats.org/officeDocument/2006/relationships/oleObject" Target="../embeddings/oleObject29.bin"/><Relationship Id="rId9" Type="http://schemas.openxmlformats.org/officeDocument/2006/relationships/image" Target="../media/image78.wmf"/></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32.xml"/><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83.wmf"/><Relationship Id="rId10" Type="http://schemas.openxmlformats.org/officeDocument/2006/relationships/image" Target="../media/image85.wmf"/><Relationship Id="rId4" Type="http://schemas.openxmlformats.org/officeDocument/2006/relationships/oleObject" Target="../embeddings/oleObject32.bin"/><Relationship Id="rId9"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9.bin"/><Relationship Id="rId5" Type="http://schemas.openxmlformats.org/officeDocument/2006/relationships/image" Target="../media/image87.emf"/><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0.png"/><Relationship Id="rId5" Type="http://schemas.openxmlformats.org/officeDocument/2006/relationships/image" Target="../media/image88.wmf"/><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35.xml"/><Relationship Id="rId7"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8.bin"/><Relationship Id="rId5" Type="http://schemas.openxmlformats.org/officeDocument/2006/relationships/image" Target="../media/image91.wmf"/><Relationship Id="rId4" Type="http://schemas.openxmlformats.org/officeDocument/2006/relationships/oleObject" Target="../embeddings/oleObject37.bin"/><Relationship Id="rId9" Type="http://schemas.openxmlformats.org/officeDocument/2006/relationships/image" Target="../media/image93.wmf"/></Relationships>
</file>

<file path=ppt/slides/_rels/slide39.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notesSlide" Target="../notesSlides/notesSlide36.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94.wmf"/><Relationship Id="rId5" Type="http://schemas.openxmlformats.org/officeDocument/2006/relationships/oleObject" Target="../embeddings/oleObject40.bin"/><Relationship Id="rId4" Type="http://schemas.openxmlformats.org/officeDocument/2006/relationships/image" Target="../media/image86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8" Type="http://schemas.openxmlformats.org/officeDocument/2006/relationships/image" Target="../media/image980.png"/><Relationship Id="rId3" Type="http://schemas.openxmlformats.org/officeDocument/2006/relationships/image" Target="../media/image96.png"/><Relationship Id="rId7" Type="http://schemas.openxmlformats.org/officeDocument/2006/relationships/image" Target="../media/image97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0.wmf"/><Relationship Id="rId5" Type="http://schemas.openxmlformats.org/officeDocument/2006/relationships/oleObject" Target="../embeddings/oleObject42.bin"/><Relationship Id="rId4" Type="http://schemas.openxmlformats.org/officeDocument/2006/relationships/image" Target="../media/image101.png"/></Relationships>
</file>

<file path=ppt/slides/_rels/slide44.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40.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0.wmf"/><Relationship Id="rId5" Type="http://schemas.openxmlformats.org/officeDocument/2006/relationships/oleObject" Target="../embeddings/oleObject42.bin"/><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48.bin"/><Relationship Id="rId18" Type="http://schemas.openxmlformats.org/officeDocument/2006/relationships/image" Target="../media/image107.wmf"/><Relationship Id="rId3" Type="http://schemas.openxmlformats.org/officeDocument/2006/relationships/notesSlide" Target="../notesSlides/notesSlide41.xml"/><Relationship Id="rId7" Type="http://schemas.openxmlformats.org/officeDocument/2006/relationships/oleObject" Target="../embeddings/oleObject45.bin"/><Relationship Id="rId12" Type="http://schemas.openxmlformats.org/officeDocument/2006/relationships/image" Target="../media/image104.wmf"/><Relationship Id="rId17" Type="http://schemas.openxmlformats.org/officeDocument/2006/relationships/oleObject" Target="../embeddings/oleObject50.bin"/><Relationship Id="rId2" Type="http://schemas.openxmlformats.org/officeDocument/2006/relationships/slideLayout" Target="../slideLayouts/slideLayout7.xml"/><Relationship Id="rId16" Type="http://schemas.openxmlformats.org/officeDocument/2006/relationships/image" Target="../media/image106.wmf"/><Relationship Id="rId1" Type="http://schemas.openxmlformats.org/officeDocument/2006/relationships/vmlDrawing" Target="../drawings/vmlDrawing24.vml"/><Relationship Id="rId6" Type="http://schemas.openxmlformats.org/officeDocument/2006/relationships/image" Target="../media/image100.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103.wmf"/><Relationship Id="rId4" Type="http://schemas.openxmlformats.org/officeDocument/2006/relationships/image" Target="../media/image101.png"/><Relationship Id="rId9" Type="http://schemas.openxmlformats.org/officeDocument/2006/relationships/oleObject" Target="../embeddings/oleObject46.bin"/><Relationship Id="rId14" Type="http://schemas.openxmlformats.org/officeDocument/2006/relationships/image" Target="../media/image105.wmf"/></Relationships>
</file>

<file path=ppt/slides/_rels/slide4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notesSlide" Target="../notesSlides/notesSlide42.xml"/><Relationship Id="rId7" Type="http://schemas.openxmlformats.org/officeDocument/2006/relationships/image" Target="../media/image108.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1.bin"/><Relationship Id="rId5" Type="http://schemas.openxmlformats.org/officeDocument/2006/relationships/image" Target="../media/image109.png"/><Relationship Id="rId10" Type="http://schemas.openxmlformats.org/officeDocument/2006/relationships/image" Target="../media/image110.png"/><Relationship Id="rId4" Type="http://schemas.openxmlformats.org/officeDocument/2006/relationships/image" Target="../media/image101.png"/><Relationship Id="rId9" Type="http://schemas.openxmlformats.org/officeDocument/2006/relationships/image" Target="../media/image1091.png"/></Relationships>
</file>

<file path=ppt/slides/_rels/slide4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notesSlide" Target="../notesSlides/notesSlide43.xml"/><Relationship Id="rId7" Type="http://schemas.openxmlformats.org/officeDocument/2006/relationships/image" Target="../media/image112.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11.png"/><Relationship Id="rId5" Type="http://schemas.openxmlformats.org/officeDocument/2006/relationships/image" Target="../media/image100.wmf"/><Relationship Id="rId4" Type="http://schemas.openxmlformats.org/officeDocument/2006/relationships/oleObject" Target="../embeddings/oleObject42.bin"/></Relationships>
</file>

<file path=ppt/slides/_rels/slide4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notesSlide" Target="../notesSlides/notesSlide44.xml"/><Relationship Id="rId7" Type="http://schemas.openxmlformats.org/officeDocument/2006/relationships/image" Target="../media/image112.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11.png"/><Relationship Id="rId5" Type="http://schemas.openxmlformats.org/officeDocument/2006/relationships/image" Target="../media/image100.wmf"/><Relationship Id="rId10" Type="http://schemas.openxmlformats.org/officeDocument/2006/relationships/image" Target="../media/image114.wmf"/><Relationship Id="rId4" Type="http://schemas.openxmlformats.org/officeDocument/2006/relationships/oleObject" Target="../embeddings/oleObject42.bin"/><Relationship Id="rId9" Type="http://schemas.openxmlformats.org/officeDocument/2006/relationships/oleObject" Target="../embeddings/oleObject52.bin"/></Relationships>
</file>

<file path=ppt/slides/_rels/slide49.xml.rels><?xml version="1.0" encoding="UTF-8" standalone="yes"?>
<Relationships xmlns="http://schemas.openxmlformats.org/package/2006/relationships"><Relationship Id="rId8" Type="http://schemas.openxmlformats.org/officeDocument/2006/relationships/image" Target="../media/image1180.png"/><Relationship Id="rId3" Type="http://schemas.openxmlformats.org/officeDocument/2006/relationships/notesSlide" Target="../notesSlides/notesSlide45.xml"/><Relationship Id="rId7" Type="http://schemas.openxmlformats.org/officeDocument/2006/relationships/image" Target="../media/image112.pn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15.wmf"/><Relationship Id="rId5" Type="http://schemas.openxmlformats.org/officeDocument/2006/relationships/oleObject" Target="../embeddings/oleObject53.bin"/><Relationship Id="rId4" Type="http://schemas.openxmlformats.org/officeDocument/2006/relationships/image" Target="../media/image111.png"/><Relationship Id="rId9" Type="http://schemas.openxmlformats.org/officeDocument/2006/relationships/image" Target="../media/image119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46.xml"/><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11.png"/><Relationship Id="rId5" Type="http://schemas.openxmlformats.org/officeDocument/2006/relationships/image" Target="../media/image116.wmf"/><Relationship Id="rId10" Type="http://schemas.openxmlformats.org/officeDocument/2006/relationships/image" Target="../media/image113.png"/><Relationship Id="rId4" Type="http://schemas.openxmlformats.org/officeDocument/2006/relationships/oleObject" Target="../embeddings/oleObject54.bin"/><Relationship Id="rId9" Type="http://schemas.openxmlformats.org/officeDocument/2006/relationships/image" Target="../media/image11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20.png"/><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18.wmf"/><Relationship Id="rId5" Type="http://schemas.openxmlformats.org/officeDocument/2006/relationships/oleObject" Target="../embeddings/oleObject56.bin"/><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22.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21.wmf"/><Relationship Id="rId5" Type="http://schemas.openxmlformats.org/officeDocument/2006/relationships/oleObject" Target="../embeddings/oleObject57.bin"/><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notesSlide" Target="../notesSlides/notesSlide50.xml"/><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26.png"/><Relationship Id="rId5" Type="http://schemas.openxmlformats.org/officeDocument/2006/relationships/image" Target="../media/image124.wmf"/><Relationship Id="rId4" Type="http://schemas.openxmlformats.org/officeDocument/2006/relationships/oleObject" Target="../embeddings/oleObject58.bin"/><Relationship Id="rId9" Type="http://schemas.openxmlformats.org/officeDocument/2006/relationships/image" Target="../media/image12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30.png"/><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28.wmf"/><Relationship Id="rId5" Type="http://schemas.openxmlformats.org/officeDocument/2006/relationships/oleObject" Target="../embeddings/oleObject60.bin"/><Relationship Id="rId4" Type="http://schemas.openxmlformats.org/officeDocument/2006/relationships/image" Target="../media/image12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32.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31.wmf"/><Relationship Id="rId5" Type="http://schemas.openxmlformats.org/officeDocument/2006/relationships/oleObject" Target="../embeddings/oleObject61.bin"/><Relationship Id="rId4" Type="http://schemas.openxmlformats.org/officeDocument/2006/relationships/image" Target="../media/image129.png"/></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notesSlide" Target="../notesSlides/notesSlide54.xml"/><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34.wmf"/><Relationship Id="rId5" Type="http://schemas.openxmlformats.org/officeDocument/2006/relationships/oleObject" Target="../embeddings/oleObject62.bin"/><Relationship Id="rId4" Type="http://schemas.openxmlformats.org/officeDocument/2006/relationships/image" Target="../media/image136.png"/><Relationship Id="rId9" Type="http://schemas.openxmlformats.org/officeDocument/2006/relationships/image" Target="../media/image137.png"/></Relationships>
</file>

<file path=ppt/slides/_rels/slide5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39.png"/><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6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notesSlide" Target="../notesSlides/notesSlide57.xml"/><Relationship Id="rId7" Type="http://schemas.openxmlformats.org/officeDocument/2006/relationships/image" Target="../media/image138.png"/><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42.png"/><Relationship Id="rId5" Type="http://schemas.openxmlformats.org/officeDocument/2006/relationships/image" Target="../media/image141.wmf"/><Relationship Id="rId4" Type="http://schemas.openxmlformats.org/officeDocument/2006/relationships/oleObject" Target="../embeddings/oleObject64.bin"/></Relationships>
</file>

<file path=ppt/slides/_rels/slide62.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notesSlide" Target="../notesSlides/notesSlide58.xml"/><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45.png"/><Relationship Id="rId11" Type="http://schemas.openxmlformats.org/officeDocument/2006/relationships/image" Target="../media/image143.png"/><Relationship Id="rId5" Type="http://schemas.openxmlformats.org/officeDocument/2006/relationships/image" Target="../media/image141.wmf"/><Relationship Id="rId10" Type="http://schemas.openxmlformats.org/officeDocument/2006/relationships/image" Target="../media/image146.png"/><Relationship Id="rId4" Type="http://schemas.openxmlformats.org/officeDocument/2006/relationships/oleObject" Target="../embeddings/oleObject65.bin"/><Relationship Id="rId9" Type="http://schemas.openxmlformats.org/officeDocument/2006/relationships/image" Target="../media/image142.png"/></Relationships>
</file>

<file path=ppt/slides/_rels/slide63.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image" Target="../media/image147.wmf"/><Relationship Id="rId3" Type="http://schemas.openxmlformats.org/officeDocument/2006/relationships/notesSlide" Target="../notesSlides/notesSlide59.xml"/><Relationship Id="rId7" Type="http://schemas.openxmlformats.org/officeDocument/2006/relationships/oleObject" Target="../embeddings/oleObject66.bin"/><Relationship Id="rId12"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45.png"/><Relationship Id="rId11" Type="http://schemas.openxmlformats.org/officeDocument/2006/relationships/image" Target="../media/image148.png"/><Relationship Id="rId5" Type="http://schemas.openxmlformats.org/officeDocument/2006/relationships/image" Target="../media/image141.wmf"/><Relationship Id="rId10" Type="http://schemas.openxmlformats.org/officeDocument/2006/relationships/image" Target="../media/image146.png"/><Relationship Id="rId4" Type="http://schemas.openxmlformats.org/officeDocument/2006/relationships/oleObject" Target="../embeddings/oleObject65.bin"/><Relationship Id="rId9" Type="http://schemas.openxmlformats.org/officeDocument/2006/relationships/image" Target="../media/image142.png"/><Relationship Id="rId14" Type="http://schemas.openxmlformats.org/officeDocument/2006/relationships/image" Target="../media/image143.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a:t>
            </a:r>
            <a:r>
              <a:rPr lang="en-US" sz="2800" dirty="0">
                <a:effectLst>
                  <a:outerShdw blurRad="12700" dist="25400" dir="2700000" rotWithShape="0">
                    <a:srgbClr val="DDDDDD"/>
                  </a:outerShdw>
                </a:effectLst>
                <a:latin typeface="Times New Roman Bold"/>
                <a:cs typeface="Times New Roman Bold"/>
              </a:rPr>
              <a:t>Linear Circuits I</a:t>
            </a:r>
            <a:br>
              <a:rPr lang="en-US" sz="2800" dirty="0">
                <a:effectLst>
                  <a:outerShdw blurRad="12700" dist="25400" dir="2700000" rotWithShape="0">
                    <a:srgbClr val="DDDDDD"/>
                  </a:outerShdw>
                </a:effectLst>
                <a:latin typeface="Times New Roman Bold"/>
                <a:cs typeface="Times New Roman Bold"/>
              </a:rPr>
            </a:br>
            <a:br>
              <a:rPr lang="en-US" sz="2800" dirty="0">
                <a:effectLst>
                  <a:outerShdw blurRad="12700" dist="25400" dir="2700000" rotWithShape="0">
                    <a:srgbClr val="DDDDDD"/>
                  </a:outerShdw>
                </a:effectLst>
                <a:latin typeface="Times New Roman Bold"/>
                <a:cs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 Lecture #12</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solidFill>
                  <a:srgbClr val="FF0000"/>
                </a:solidFill>
              </a:rPr>
              <a:t>Energy Storage Elements: Capacitors &amp; Inductors</a:t>
            </a:r>
            <a:br>
              <a:rPr lang="en-US" sz="2800" i="1" u="sng" dirty="0">
                <a:solidFill>
                  <a:srgbClr val="FF0000"/>
                </a:solidFill>
              </a:rPr>
            </a:br>
            <a:br>
              <a:rPr lang="en-US" sz="2800" i="1" dirty="0">
                <a:solidFill>
                  <a:srgbClr val="FF0000"/>
                </a:solidFill>
                <a:effectLst>
                  <a:outerShdw blurRad="12700" dist="25400" dir="2700000" rotWithShape="0">
                    <a:srgbClr val="DDDDDD"/>
                  </a:outerShdw>
                </a:effectLst>
                <a:latin typeface="Times New Roman Bold"/>
                <a:cs typeface="Times New Roman Bold"/>
                <a:sym typeface="Times New Roman Bold"/>
              </a:rPr>
            </a:br>
            <a:endParaRPr sz="2800" i="1" dirty="0">
              <a:solidFill>
                <a:srgbClr val="FF0000"/>
              </a:solidFill>
              <a:effectLst>
                <a:outerShdw blurRad="12700" dist="25400" dir="2700000" rotWithShape="0">
                  <a:srgbClr val="DDDDDD"/>
                </a:outerShdw>
              </a:effectLst>
              <a:latin typeface="Times New Roman Bold"/>
              <a:cs typeface="Times New Roman Bold"/>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Tree>
    <p:extLst>
      <p:ext uri="{BB962C8B-B14F-4D97-AF65-F5344CB8AC3E}">
        <p14:creationId xmlns:p14="http://schemas.microsoft.com/office/powerpoint/2010/main" val="29037325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2"/>
          <p:cNvSpPr txBox="1">
            <a:spLocks noChangeArrowheads="1"/>
          </p:cNvSpPr>
          <p:nvPr/>
        </p:nvSpPr>
        <p:spPr bwMode="auto">
          <a:xfrm>
            <a:off x="1166903" y="520065"/>
            <a:ext cx="66625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Parasitic Capacitors – Distributed and undesired</a:t>
            </a:r>
          </a:p>
        </p:txBody>
      </p:sp>
      <p:sp>
        <p:nvSpPr>
          <p:cNvPr id="3" name="TextBox 2"/>
          <p:cNvSpPr txBox="1"/>
          <p:nvPr/>
        </p:nvSpPr>
        <p:spPr>
          <a:xfrm>
            <a:off x="3834696" y="6337935"/>
            <a:ext cx="3626027" cy="369332"/>
          </a:xfrm>
          <a:prstGeom prst="rect">
            <a:avLst/>
          </a:prstGeom>
          <a:noFill/>
        </p:spPr>
        <p:txBody>
          <a:bodyPr wrap="square" rtlCol="0">
            <a:spAutoFit/>
          </a:bodyPr>
          <a:lstStyle/>
          <a:p>
            <a:r>
              <a:rPr lang="en-US" b="1" dirty="0"/>
              <a:t>Digital Logic Circuits</a:t>
            </a:r>
            <a:r>
              <a:rPr lang="en-US" dirty="0"/>
              <a:t> </a:t>
            </a:r>
          </a:p>
        </p:txBody>
      </p:sp>
      <p:pic>
        <p:nvPicPr>
          <p:cNvPr id="4" name="Picture 3">
            <a:extLst>
              <a:ext uri="{FF2B5EF4-FFF2-40B4-BE49-F238E27FC236}">
                <a16:creationId xmlns:a16="http://schemas.microsoft.com/office/drawing/2014/main" id="{C22A818B-1A42-8A4E-87FD-2B783B279E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2196" y="1209363"/>
            <a:ext cx="3492500" cy="1905000"/>
          </a:xfrm>
          <a:prstGeom prst="rect">
            <a:avLst/>
          </a:prstGeom>
        </p:spPr>
      </p:pic>
      <p:pic>
        <p:nvPicPr>
          <p:cNvPr id="5" name="Picture 4">
            <a:extLst>
              <a:ext uri="{FF2B5EF4-FFF2-40B4-BE49-F238E27FC236}">
                <a16:creationId xmlns:a16="http://schemas.microsoft.com/office/drawing/2014/main" id="{209FA364-5899-A247-98A8-E5D667FE029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7717" y="3297399"/>
            <a:ext cx="3492500" cy="1905000"/>
          </a:xfrm>
          <a:prstGeom prst="rect">
            <a:avLst/>
          </a:prstGeom>
        </p:spPr>
      </p:pic>
      <p:pic>
        <p:nvPicPr>
          <p:cNvPr id="6" name="Picture 5">
            <a:extLst>
              <a:ext uri="{FF2B5EF4-FFF2-40B4-BE49-F238E27FC236}">
                <a16:creationId xmlns:a16="http://schemas.microsoft.com/office/drawing/2014/main" id="{7A15F8D0-C0EB-7B4F-9BC3-5652FF8D56B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9270" y="1392399"/>
            <a:ext cx="3492500" cy="1905000"/>
          </a:xfrm>
          <a:prstGeom prst="rect">
            <a:avLst/>
          </a:prstGeom>
        </p:spPr>
      </p:pic>
      <p:pic>
        <p:nvPicPr>
          <p:cNvPr id="7" name="Picture 6">
            <a:extLst>
              <a:ext uri="{FF2B5EF4-FFF2-40B4-BE49-F238E27FC236}">
                <a16:creationId xmlns:a16="http://schemas.microsoft.com/office/drawing/2014/main" id="{4B0849A4-B0DE-7C46-B6E2-5CBB03C5DC8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162073" y="3717701"/>
            <a:ext cx="4318000" cy="1905000"/>
          </a:xfrm>
          <a:prstGeom prst="rect">
            <a:avLst/>
          </a:prstGeom>
        </p:spPr>
      </p:pic>
    </p:spTree>
    <p:extLst>
      <p:ext uri="{BB962C8B-B14F-4D97-AF65-F5344CB8AC3E}">
        <p14:creationId xmlns:p14="http://schemas.microsoft.com/office/powerpoint/2010/main" val="6041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mj-lt"/>
              <a:buAutoNum type="arabicPeriod"/>
            </a:pPr>
            <a:r>
              <a:rPr lang="en-US" altLang="en-US" sz="1800" dirty="0"/>
              <a:t>Once the capacitor is connected, </a:t>
            </a:r>
            <a:r>
              <a:rPr lang="en-US" sz="1800" dirty="0"/>
              <a:t>positive charge is transported onto the plate of the positive side of the terminal.</a:t>
            </a:r>
          </a:p>
          <a:p>
            <a:pPr marL="342900" lvl="0" indent="-342900" defTabSz="914400" eaLnBrk="0" fontAlgn="base" hangingPunct="0">
              <a:spcBef>
                <a:spcPct val="0"/>
              </a:spcBef>
              <a:spcAft>
                <a:spcPct val="0"/>
              </a:spcAft>
              <a:buFont typeface="+mj-lt"/>
              <a:buAutoNum type="arabicPeriod"/>
            </a:pPr>
            <a:r>
              <a:rPr lang="en-US" sz="1800" dirty="0"/>
              <a:t>Through the formed electric field, an equivalent negative and equal charge q</a:t>
            </a:r>
            <a:r>
              <a:rPr lang="en-US" sz="1800" baseline="30000" dirty="0"/>
              <a:t>-</a:t>
            </a:r>
            <a:r>
              <a:rPr lang="en-US" sz="1800" dirty="0"/>
              <a:t> is formed on the lower conducting plate.</a:t>
            </a:r>
          </a:p>
          <a:p>
            <a:pPr marL="342900" lvl="0" indent="-342900" defTabSz="914400" eaLnBrk="0" fontAlgn="base" hangingPunct="0">
              <a:spcBef>
                <a:spcPct val="0"/>
              </a:spcBef>
              <a:spcAft>
                <a:spcPct val="0"/>
              </a:spcAft>
              <a:buFont typeface="+mj-lt"/>
              <a:buAutoNum type="arabicPeriod"/>
            </a:pPr>
            <a:r>
              <a:rPr lang="en-US" altLang="en-US" sz="1800" dirty="0"/>
              <a:t>Current </a:t>
            </a:r>
            <a:r>
              <a:rPr lang="en-US" altLang="en-US" sz="1800" dirty="0" err="1"/>
              <a:t>i</a:t>
            </a:r>
            <a:r>
              <a:rPr lang="en-US" altLang="en-US" sz="1800" dirty="0"/>
              <a:t>, </a:t>
            </a:r>
            <a:r>
              <a:rPr lang="en-US" sz="1800" dirty="0"/>
              <a:t>starts leaving this negative terminal.</a:t>
            </a:r>
          </a:p>
          <a:p>
            <a:pPr marL="342900" lvl="0" indent="-342900" defTabSz="914400" eaLnBrk="0" fontAlgn="base" hangingPunct="0">
              <a:spcBef>
                <a:spcPct val="0"/>
              </a:spcBef>
              <a:spcAft>
                <a:spcPct val="0"/>
              </a:spcAft>
              <a:buFont typeface="+mj-lt"/>
              <a:buAutoNum type="arabicPeriod"/>
            </a:pPr>
            <a:r>
              <a:rPr lang="en-US" sz="1800" dirty="0"/>
              <a:t>An electric field is formed across the dielectric.</a:t>
            </a:r>
          </a:p>
        </p:txBody>
      </p:sp>
      <p:sp>
        <p:nvSpPr>
          <p:cNvPr id="12" name="TextBox 72"/>
          <p:cNvSpPr txBox="1">
            <a:spLocks noChangeArrowheads="1"/>
          </p:cNvSpPr>
          <p:nvPr/>
        </p:nvSpPr>
        <p:spPr bwMode="auto">
          <a:xfrm>
            <a:off x="2685223" y="520065"/>
            <a:ext cx="36259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Principle of Operation</a:t>
            </a:r>
          </a:p>
        </p:txBody>
      </p:sp>
      <p:sp>
        <p:nvSpPr>
          <p:cNvPr id="4" name="TextBox 3"/>
          <p:cNvSpPr txBox="1"/>
          <p:nvPr/>
        </p:nvSpPr>
        <p:spPr>
          <a:xfrm>
            <a:off x="623889" y="4090167"/>
            <a:ext cx="3400419" cy="1754326"/>
          </a:xfrm>
          <a:prstGeom prst="rect">
            <a:avLst/>
          </a:prstGeom>
          <a:noFill/>
        </p:spPr>
        <p:txBody>
          <a:bodyPr wrap="square" rtlCol="0">
            <a:spAutoFit/>
          </a:bodyPr>
          <a:lstStyle/>
          <a:p>
            <a:pPr lvl="0"/>
            <a:r>
              <a:rPr lang="en-US" dirty="0">
                <a:solidFill>
                  <a:srgbClr val="0070C0"/>
                </a:solidFill>
              </a:rPr>
              <a:t>the amount of the net charge variation is zero. Hence, the charge accumulated on one side of the plates is equal to the charge accumulated on the other side of the plates.</a:t>
            </a:r>
            <a:endParaRPr lang="en-US" altLang="en-US" dirty="0">
              <a:solidFill>
                <a:srgbClr val="0070C0"/>
              </a:solidFill>
            </a:endParaRPr>
          </a:p>
        </p:txBody>
      </p:sp>
      <p:pic>
        <p:nvPicPr>
          <p:cNvPr id="14" name="Picture 13">
            <a:extLst>
              <a:ext uri="{FF2B5EF4-FFF2-40B4-BE49-F238E27FC236}">
                <a16:creationId xmlns:a16="http://schemas.microsoft.com/office/drawing/2014/main" id="{9C579C1F-6215-EE43-8525-533C47E946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10902" y="3671627"/>
            <a:ext cx="4325098" cy="2413084"/>
          </a:xfrm>
          <a:prstGeom prst="rect">
            <a:avLst/>
          </a:prstGeom>
        </p:spPr>
      </p:pic>
    </p:spTree>
    <p:extLst>
      <p:ext uri="{BB962C8B-B14F-4D97-AF65-F5344CB8AC3E}">
        <p14:creationId xmlns:p14="http://schemas.microsoft.com/office/powerpoint/2010/main" val="41958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If the dimensions of the parallel plate capacitor are known, then the capacitance value can be found,</a:t>
            </a:r>
            <a:endParaRPr lang="en-US" alt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739282197"/>
              </p:ext>
            </p:extLst>
          </p:nvPr>
        </p:nvGraphicFramePr>
        <p:xfrm>
          <a:off x="1447800" y="2198306"/>
          <a:ext cx="960438" cy="696913"/>
        </p:xfrm>
        <a:graphic>
          <a:graphicData uri="http://schemas.openxmlformats.org/presentationml/2006/ole">
            <mc:AlternateContent xmlns:mc="http://schemas.openxmlformats.org/markup-compatibility/2006">
              <mc:Choice xmlns:v="urn:schemas-microsoft-com:vml" Requires="v">
                <p:oleObj spid="_x0000_s131238" name="Equation" r:id="rId4" imgW="545760" imgH="393480" progId="Equation.3">
                  <p:embed/>
                </p:oleObj>
              </mc:Choice>
              <mc:Fallback>
                <p:oleObj name="Equation" r:id="rId4" imgW="545760" imgH="393480" progId="Equation.3">
                  <p:embed/>
                  <p:pic>
                    <p:nvPicPr>
                      <p:cNvPr id="0" name=""/>
                      <p:cNvPicPr>
                        <a:picLocks noChangeAspect="1" noChangeArrowheads="1"/>
                      </p:cNvPicPr>
                      <p:nvPr/>
                    </p:nvPicPr>
                    <p:blipFill>
                      <a:blip r:embed="rId5"/>
                      <a:srcRect/>
                      <a:stretch>
                        <a:fillRect/>
                      </a:stretch>
                    </p:blipFill>
                    <p:spPr bwMode="auto">
                      <a:xfrm>
                        <a:off x="1447800" y="2198306"/>
                        <a:ext cx="960438" cy="696913"/>
                      </a:xfrm>
                      <a:prstGeom prst="rect">
                        <a:avLst/>
                      </a:prstGeom>
                      <a:noFill/>
                    </p:spPr>
                  </p:pic>
                </p:oleObj>
              </mc:Fallback>
            </mc:AlternateContent>
          </a:graphicData>
        </a:graphic>
      </p:graphicFrame>
      <p:sp>
        <p:nvSpPr>
          <p:cNvPr id="2" name="TextBox 1"/>
          <p:cNvSpPr txBox="1"/>
          <p:nvPr/>
        </p:nvSpPr>
        <p:spPr>
          <a:xfrm>
            <a:off x="3226038" y="2198306"/>
            <a:ext cx="5546486" cy="923330"/>
          </a:xfrm>
          <a:prstGeom prst="rect">
            <a:avLst/>
          </a:prstGeom>
          <a:noFill/>
        </p:spPr>
        <p:txBody>
          <a:bodyPr wrap="square" rtlCol="0">
            <a:spAutoFit/>
          </a:bodyPr>
          <a:lstStyle/>
          <a:p>
            <a:r>
              <a:rPr lang="en-US" dirty="0"/>
              <a:t>A is the area of the parallel plate</a:t>
            </a:r>
          </a:p>
          <a:p>
            <a:r>
              <a:rPr lang="en-US" dirty="0"/>
              <a:t>d is the separation of the parallel plates</a:t>
            </a:r>
          </a:p>
          <a:p>
            <a:r>
              <a:rPr lang="el-GR" i="1" dirty="0">
                <a:latin typeface="Calibri" panose="020F0502020204030204" pitchFamily="34" charset="0"/>
              </a:rPr>
              <a:t>ε</a:t>
            </a:r>
            <a:r>
              <a:rPr lang="en-US" dirty="0"/>
              <a:t> is the </a:t>
            </a:r>
            <a:r>
              <a:rPr lang="en-US" i="1" dirty="0"/>
              <a:t>capacitance permittivity</a:t>
            </a:r>
          </a:p>
        </p:txBody>
      </p:sp>
      <p:graphicFrame>
        <p:nvGraphicFramePr>
          <p:cNvPr id="8" name="Object 7"/>
          <p:cNvGraphicFramePr>
            <a:graphicFrameLocks noChangeAspect="1"/>
          </p:cNvGraphicFramePr>
          <p:nvPr>
            <p:extLst>
              <p:ext uri="{D42A27DB-BD31-4B8C-83A1-F6EECF244321}">
                <p14:modId xmlns:p14="http://schemas.microsoft.com/office/powerpoint/2010/main" val="4047940577"/>
              </p:ext>
            </p:extLst>
          </p:nvPr>
        </p:nvGraphicFramePr>
        <p:xfrm>
          <a:off x="1447800" y="3386138"/>
          <a:ext cx="960438" cy="404812"/>
        </p:xfrm>
        <a:graphic>
          <a:graphicData uri="http://schemas.openxmlformats.org/presentationml/2006/ole">
            <mc:AlternateContent xmlns:mc="http://schemas.openxmlformats.org/markup-compatibility/2006">
              <mc:Choice xmlns:v="urn:schemas-microsoft-com:vml" Requires="v">
                <p:oleObj spid="_x0000_s131239" name="Equation" r:id="rId6" imgW="545760" imgH="228600" progId="Equation.3">
                  <p:embed/>
                </p:oleObj>
              </mc:Choice>
              <mc:Fallback>
                <p:oleObj name="Equation" r:id="rId6" imgW="545760" imgH="228600" progId="Equation.3">
                  <p:embed/>
                  <p:pic>
                    <p:nvPicPr>
                      <p:cNvPr id="0" name=""/>
                      <p:cNvPicPr>
                        <a:picLocks noChangeAspect="1" noChangeArrowheads="1"/>
                      </p:cNvPicPr>
                      <p:nvPr/>
                    </p:nvPicPr>
                    <p:blipFill>
                      <a:blip r:embed="rId7"/>
                      <a:srcRect/>
                      <a:stretch>
                        <a:fillRect/>
                      </a:stretch>
                    </p:blipFill>
                    <p:spPr bwMode="auto">
                      <a:xfrm>
                        <a:off x="1447800" y="3386138"/>
                        <a:ext cx="960438" cy="404812"/>
                      </a:xfrm>
                      <a:prstGeom prst="rect">
                        <a:avLst/>
                      </a:prstGeom>
                      <a:noFill/>
                    </p:spPr>
                  </p:pic>
                </p:oleObj>
              </mc:Fallback>
            </mc:AlternateContent>
          </a:graphicData>
        </a:graphic>
      </p:graphicFrame>
      <p:sp>
        <p:nvSpPr>
          <p:cNvPr id="10" name="TextBox 9"/>
          <p:cNvSpPr txBox="1"/>
          <p:nvPr/>
        </p:nvSpPr>
        <p:spPr>
          <a:xfrm>
            <a:off x="3226038" y="3385259"/>
            <a:ext cx="5803662" cy="646331"/>
          </a:xfrm>
          <a:prstGeom prst="rect">
            <a:avLst/>
          </a:prstGeom>
          <a:noFill/>
        </p:spPr>
        <p:txBody>
          <a:bodyPr wrap="square" rtlCol="0">
            <a:spAutoFit/>
          </a:bodyPr>
          <a:lstStyle/>
          <a:p>
            <a:r>
              <a:rPr lang="el-GR" i="1" dirty="0">
                <a:latin typeface="Calibri" panose="020F0502020204030204" pitchFamily="34" charset="0"/>
              </a:rPr>
              <a:t>ε</a:t>
            </a:r>
            <a:r>
              <a:rPr lang="en-US" i="1" baseline="-25000" dirty="0">
                <a:latin typeface="Calibri" panose="020F0502020204030204" pitchFamily="34" charset="0"/>
              </a:rPr>
              <a:t>o</a:t>
            </a:r>
            <a:r>
              <a:rPr lang="en-US" dirty="0"/>
              <a:t> is the relative permittivity of free space (8.85x10</a:t>
            </a:r>
            <a:r>
              <a:rPr lang="en-US" baseline="30000" dirty="0"/>
              <a:t>-12</a:t>
            </a:r>
            <a:r>
              <a:rPr lang="en-US" dirty="0"/>
              <a:t>  F/m)</a:t>
            </a:r>
          </a:p>
          <a:p>
            <a:r>
              <a:rPr lang="el-GR" i="1" dirty="0">
                <a:latin typeface="Calibri" panose="020F0502020204030204" pitchFamily="34" charset="0"/>
              </a:rPr>
              <a:t>ε</a:t>
            </a:r>
            <a:r>
              <a:rPr lang="en-US" i="1" baseline="-25000" dirty="0">
                <a:latin typeface="Calibri" panose="020F0502020204030204" pitchFamily="34" charset="0"/>
              </a:rPr>
              <a:t>r</a:t>
            </a:r>
            <a:r>
              <a:rPr lang="en-US" dirty="0"/>
              <a:t> is the dielectric constant of the insulating material</a:t>
            </a:r>
          </a:p>
        </p:txBody>
      </p:sp>
      <p:sp>
        <p:nvSpPr>
          <p:cNvPr id="11" name="TextBox 72"/>
          <p:cNvSpPr txBox="1">
            <a:spLocks noChangeArrowheads="1"/>
          </p:cNvSpPr>
          <p:nvPr/>
        </p:nvSpPr>
        <p:spPr bwMode="auto">
          <a:xfrm>
            <a:off x="3287854" y="520065"/>
            <a:ext cx="24206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600" b="1" dirty="0">
                <a:solidFill>
                  <a:srgbClr val="FF0000"/>
                </a:solidFill>
              </a:rPr>
              <a:t>Capacitors</a:t>
            </a:r>
            <a:endParaRPr lang="en-US" sz="1800" b="1" dirty="0">
              <a:solidFill>
                <a:srgbClr val="FF0000"/>
              </a:solidFill>
            </a:endParaRPr>
          </a:p>
        </p:txBody>
      </p:sp>
      <p:pic>
        <p:nvPicPr>
          <p:cNvPr id="9" name="Picture 8">
            <a:extLst>
              <a:ext uri="{FF2B5EF4-FFF2-40B4-BE49-F238E27FC236}">
                <a16:creationId xmlns:a16="http://schemas.microsoft.com/office/drawing/2014/main" id="{56A851A8-F33C-7E4F-911F-02BD48D760C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408238" y="4295213"/>
            <a:ext cx="4089400" cy="2146300"/>
          </a:xfrm>
          <a:prstGeom prst="rect">
            <a:avLst/>
          </a:prstGeom>
        </p:spPr>
      </p:pic>
    </p:spTree>
    <p:extLst>
      <p:ext uri="{BB962C8B-B14F-4D97-AF65-F5344CB8AC3E}">
        <p14:creationId xmlns:p14="http://schemas.microsoft.com/office/powerpoint/2010/main" val="403288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The charge on the capacitor is proportional to the voltage applied,</a:t>
            </a:r>
            <a:endParaRPr lang="en-US" alt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96010460"/>
              </p:ext>
            </p:extLst>
          </p:nvPr>
        </p:nvGraphicFramePr>
        <p:xfrm>
          <a:off x="1526381" y="2361865"/>
          <a:ext cx="804862" cy="361632"/>
        </p:xfrm>
        <a:graphic>
          <a:graphicData uri="http://schemas.openxmlformats.org/presentationml/2006/ole">
            <mc:AlternateContent xmlns:mc="http://schemas.openxmlformats.org/markup-compatibility/2006">
              <mc:Choice xmlns:v="urn:schemas-microsoft-com:vml" Requires="v">
                <p:oleObj spid="_x0000_s130129" name="Equation" r:id="rId4" imgW="457200" imgH="203040" progId="Equation.3">
                  <p:embed/>
                </p:oleObj>
              </mc:Choice>
              <mc:Fallback>
                <p:oleObj name="Equation" r:id="rId4" imgW="457200" imgH="203040" progId="Equation.3">
                  <p:embed/>
                  <p:pic>
                    <p:nvPicPr>
                      <p:cNvPr id="0" name=""/>
                      <p:cNvPicPr>
                        <a:picLocks noChangeAspect="1" noChangeArrowheads="1"/>
                      </p:cNvPicPr>
                      <p:nvPr/>
                    </p:nvPicPr>
                    <p:blipFill>
                      <a:blip r:embed="rId5"/>
                      <a:srcRect/>
                      <a:stretch>
                        <a:fillRect/>
                      </a:stretch>
                    </p:blipFill>
                    <p:spPr bwMode="auto">
                      <a:xfrm>
                        <a:off x="1526381" y="2361865"/>
                        <a:ext cx="804862" cy="361632"/>
                      </a:xfrm>
                      <a:prstGeom prst="rect">
                        <a:avLst/>
                      </a:prstGeom>
                      <a:noFill/>
                    </p:spPr>
                  </p:pic>
                </p:oleObj>
              </mc:Fallback>
            </mc:AlternateContent>
          </a:graphicData>
        </a:graphic>
      </p:graphicFrame>
      <p:sp>
        <p:nvSpPr>
          <p:cNvPr id="2" name="TextBox 1"/>
          <p:cNvSpPr txBox="1"/>
          <p:nvPr/>
        </p:nvSpPr>
        <p:spPr>
          <a:xfrm>
            <a:off x="3226038" y="2195955"/>
            <a:ext cx="5460762" cy="923330"/>
          </a:xfrm>
          <a:prstGeom prst="rect">
            <a:avLst/>
          </a:prstGeom>
          <a:noFill/>
        </p:spPr>
        <p:txBody>
          <a:bodyPr wrap="square" rtlCol="0">
            <a:spAutoFit/>
          </a:bodyPr>
          <a:lstStyle/>
          <a:p>
            <a:r>
              <a:rPr lang="en-US" dirty="0"/>
              <a:t>q is charge in units of Coulombs</a:t>
            </a:r>
          </a:p>
          <a:p>
            <a:r>
              <a:rPr lang="en-US" dirty="0"/>
              <a:t>v is the applied voltage across the capacitor in volts</a:t>
            </a:r>
          </a:p>
          <a:p>
            <a:r>
              <a:rPr lang="en-US" dirty="0"/>
              <a:t>C is the constant of proportionality, called Capacitance</a:t>
            </a:r>
          </a:p>
        </p:txBody>
      </p:sp>
      <p:sp>
        <p:nvSpPr>
          <p:cNvPr id="3" name="TextBox 2"/>
          <p:cNvSpPr txBox="1"/>
          <p:nvPr/>
        </p:nvSpPr>
        <p:spPr>
          <a:xfrm>
            <a:off x="3226038" y="3312682"/>
            <a:ext cx="5593406" cy="369332"/>
          </a:xfrm>
          <a:prstGeom prst="rect">
            <a:avLst/>
          </a:prstGeom>
          <a:noFill/>
        </p:spPr>
        <p:txBody>
          <a:bodyPr wrap="square" rtlCol="0">
            <a:spAutoFit/>
          </a:bodyPr>
          <a:lstStyle/>
          <a:p>
            <a:r>
              <a:rPr lang="en-US" dirty="0">
                <a:solidFill>
                  <a:srgbClr val="0070C0"/>
                </a:solidFill>
              </a:rPr>
              <a:t>The unit for the capacitance is </a:t>
            </a:r>
            <a:r>
              <a:rPr lang="en-US" dirty="0">
                <a:solidFill>
                  <a:srgbClr val="FF0000"/>
                </a:solidFill>
              </a:rPr>
              <a:t>Farad =Coulombs/Volts.</a:t>
            </a:r>
          </a:p>
        </p:txBody>
      </p:sp>
      <p:sp>
        <p:nvSpPr>
          <p:cNvPr id="9" name="TextBox 72">
            <a:extLst>
              <a:ext uri="{FF2B5EF4-FFF2-40B4-BE49-F238E27FC236}">
                <a16:creationId xmlns:a16="http://schemas.microsoft.com/office/drawing/2014/main" id="{40E76A16-2914-DD49-ABF9-8D9E098FA97B}"/>
              </a:ext>
            </a:extLst>
          </p:cNvPr>
          <p:cNvSpPr txBox="1">
            <a:spLocks noChangeArrowheads="1"/>
          </p:cNvSpPr>
          <p:nvPr/>
        </p:nvSpPr>
        <p:spPr bwMode="auto">
          <a:xfrm>
            <a:off x="3287854" y="520065"/>
            <a:ext cx="24206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600" b="1" dirty="0">
                <a:solidFill>
                  <a:srgbClr val="FF0000"/>
                </a:solidFill>
              </a:rPr>
              <a:t>Capacitors</a:t>
            </a:r>
            <a:endParaRPr lang="en-US" sz="1800" b="1" dirty="0">
              <a:solidFill>
                <a:srgbClr val="FF0000"/>
              </a:solidFill>
            </a:endParaRPr>
          </a:p>
        </p:txBody>
      </p:sp>
      <p:pic>
        <p:nvPicPr>
          <p:cNvPr id="10" name="Picture 9">
            <a:extLst>
              <a:ext uri="{FF2B5EF4-FFF2-40B4-BE49-F238E27FC236}">
                <a16:creationId xmlns:a16="http://schemas.microsoft.com/office/drawing/2014/main" id="{D1647EA9-2D70-E049-8CE9-A7BB483EF8B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408238" y="4295213"/>
            <a:ext cx="4089400" cy="2146300"/>
          </a:xfrm>
          <a:prstGeom prst="rect">
            <a:avLst/>
          </a:prstGeom>
        </p:spPr>
      </p:pic>
    </p:spTree>
    <p:extLst>
      <p:ext uri="{BB962C8B-B14F-4D97-AF65-F5344CB8AC3E}">
        <p14:creationId xmlns:p14="http://schemas.microsoft.com/office/powerpoint/2010/main" val="131609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err="1"/>
              <a:t>i</a:t>
            </a:r>
            <a:r>
              <a:rPr lang="en-US" sz="1800" baseline="-25000" dirty="0" err="1"/>
              <a:t>C</a:t>
            </a:r>
            <a:r>
              <a:rPr lang="en-US" sz="1800" dirty="0"/>
              <a:t>(t) and v</a:t>
            </a:r>
            <a:r>
              <a:rPr lang="en-US" sz="1800" baseline="-25000" dirty="0"/>
              <a:t>C</a:t>
            </a:r>
            <a:r>
              <a:rPr lang="en-US" sz="1800" dirty="0"/>
              <a:t>(t) are now functions of time,</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capacitor’s current is given by,</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Therefore,</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capacitor’s voltage is given by,</a:t>
            </a:r>
          </a:p>
        </p:txBody>
      </p:sp>
      <p:sp>
        <p:nvSpPr>
          <p:cNvPr id="12" name="TextBox 72"/>
          <p:cNvSpPr txBox="1">
            <a:spLocks noChangeArrowheads="1"/>
          </p:cNvSpPr>
          <p:nvPr/>
        </p:nvSpPr>
        <p:spPr bwMode="auto">
          <a:xfrm>
            <a:off x="2319710" y="520065"/>
            <a:ext cx="4356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Current-Voltage Relationship</a:t>
            </a:r>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272676" y="1632453"/>
            <a:ext cx="2099799" cy="1490681"/>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1113419342"/>
              </p:ext>
            </p:extLst>
          </p:nvPr>
        </p:nvGraphicFramePr>
        <p:xfrm>
          <a:off x="3378125" y="2453521"/>
          <a:ext cx="1450975" cy="695325"/>
        </p:xfrm>
        <a:graphic>
          <a:graphicData uri="http://schemas.openxmlformats.org/presentationml/2006/ole">
            <mc:AlternateContent xmlns:mc="http://schemas.openxmlformats.org/markup-compatibility/2006">
              <mc:Choice xmlns:v="urn:schemas-microsoft-com:vml" Requires="v">
                <p:oleObj spid="_x0000_s133425" name="Equation" r:id="rId5" imgW="825480" imgH="393480" progId="Equation.3">
                  <p:embed/>
                </p:oleObj>
              </mc:Choice>
              <mc:Fallback>
                <p:oleObj name="Equation" r:id="rId5" imgW="825480" imgH="393480" progId="Equation.3">
                  <p:embed/>
                  <p:pic>
                    <p:nvPicPr>
                      <p:cNvPr id="0" name=""/>
                      <p:cNvPicPr>
                        <a:picLocks noChangeAspect="1" noChangeArrowheads="1"/>
                      </p:cNvPicPr>
                      <p:nvPr/>
                    </p:nvPicPr>
                    <p:blipFill>
                      <a:blip r:embed="rId6"/>
                      <a:srcRect/>
                      <a:stretch>
                        <a:fillRect/>
                      </a:stretch>
                    </p:blipFill>
                    <p:spPr bwMode="auto">
                      <a:xfrm>
                        <a:off x="3378125" y="2453521"/>
                        <a:ext cx="1450975" cy="695325"/>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43362891"/>
              </p:ext>
            </p:extLst>
          </p:nvPr>
        </p:nvGraphicFramePr>
        <p:xfrm>
          <a:off x="896296" y="2544265"/>
          <a:ext cx="1495425" cy="404812"/>
        </p:xfrm>
        <a:graphic>
          <a:graphicData uri="http://schemas.openxmlformats.org/presentationml/2006/ole">
            <mc:AlternateContent xmlns:mc="http://schemas.openxmlformats.org/markup-compatibility/2006">
              <mc:Choice xmlns:v="urn:schemas-microsoft-com:vml" Requires="v">
                <p:oleObj spid="_x0000_s133426" name="Equation" r:id="rId7" imgW="850680" imgH="228600" progId="Equation.3">
                  <p:embed/>
                </p:oleObj>
              </mc:Choice>
              <mc:Fallback>
                <p:oleObj name="Equation" r:id="rId7" imgW="850680" imgH="228600" progId="Equation.3">
                  <p:embed/>
                  <p:pic>
                    <p:nvPicPr>
                      <p:cNvPr id="0" name=""/>
                      <p:cNvPicPr>
                        <a:picLocks noChangeAspect="1" noChangeArrowheads="1"/>
                      </p:cNvPicPr>
                      <p:nvPr/>
                    </p:nvPicPr>
                    <p:blipFill>
                      <a:blip r:embed="rId8"/>
                      <a:srcRect/>
                      <a:stretch>
                        <a:fillRect/>
                      </a:stretch>
                    </p:blipFill>
                    <p:spPr bwMode="auto">
                      <a:xfrm>
                        <a:off x="896296" y="2544265"/>
                        <a:ext cx="1495425" cy="404812"/>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05667420"/>
              </p:ext>
            </p:extLst>
          </p:nvPr>
        </p:nvGraphicFramePr>
        <p:xfrm>
          <a:off x="1422104" y="4819669"/>
          <a:ext cx="2992438" cy="876300"/>
        </p:xfrm>
        <a:graphic>
          <a:graphicData uri="http://schemas.openxmlformats.org/presentationml/2006/ole">
            <mc:AlternateContent xmlns:mc="http://schemas.openxmlformats.org/markup-compatibility/2006">
              <mc:Choice xmlns:v="urn:schemas-microsoft-com:vml" Requires="v">
                <p:oleObj spid="_x0000_s133427" name="Equation" r:id="rId9" imgW="1701720" imgH="495000" progId="Equation.3">
                  <p:embed/>
                </p:oleObj>
              </mc:Choice>
              <mc:Fallback>
                <p:oleObj name="Equation" r:id="rId9" imgW="1701720" imgH="495000" progId="Equation.3">
                  <p:embed/>
                  <p:pic>
                    <p:nvPicPr>
                      <p:cNvPr id="0" name=""/>
                      <p:cNvPicPr>
                        <a:picLocks noChangeAspect="1" noChangeArrowheads="1"/>
                      </p:cNvPicPr>
                      <p:nvPr/>
                    </p:nvPicPr>
                    <p:blipFill>
                      <a:blip r:embed="rId10"/>
                      <a:srcRect/>
                      <a:stretch>
                        <a:fillRect/>
                      </a:stretch>
                    </p:blipFill>
                    <p:spPr bwMode="auto">
                      <a:xfrm>
                        <a:off x="1422104" y="4819669"/>
                        <a:ext cx="2992438" cy="876300"/>
                      </a:xfrm>
                      <a:prstGeom prst="rect">
                        <a:avLst/>
                      </a:prstGeom>
                      <a:noFill/>
                    </p:spPr>
                  </p:pic>
                </p:oleObj>
              </mc:Fallback>
            </mc:AlternateContent>
          </a:graphicData>
        </a:graphic>
      </p:graphicFrame>
      <p:sp>
        <p:nvSpPr>
          <p:cNvPr id="2" name="TextBox 1"/>
          <p:cNvSpPr txBox="1"/>
          <p:nvPr/>
        </p:nvSpPr>
        <p:spPr>
          <a:xfrm>
            <a:off x="5269381" y="3288511"/>
            <a:ext cx="3103094" cy="646331"/>
          </a:xfrm>
          <a:prstGeom prst="rect">
            <a:avLst/>
          </a:prstGeom>
          <a:noFill/>
        </p:spPr>
        <p:txBody>
          <a:bodyPr wrap="square" rtlCol="0">
            <a:spAutoFit/>
          </a:bodyPr>
          <a:lstStyle/>
          <a:p>
            <a:r>
              <a:rPr lang="en-US" dirty="0"/>
              <a:t>q(t) is the total charge stored in the capacitor</a:t>
            </a:r>
          </a:p>
        </p:txBody>
      </p:sp>
      <p:sp>
        <p:nvSpPr>
          <p:cNvPr id="20" name="TextBox 19"/>
          <p:cNvSpPr txBox="1"/>
          <p:nvPr/>
        </p:nvSpPr>
        <p:spPr>
          <a:xfrm>
            <a:off x="5361830" y="4934653"/>
            <a:ext cx="3103094" cy="923330"/>
          </a:xfrm>
          <a:prstGeom prst="rect">
            <a:avLst/>
          </a:prstGeom>
          <a:noFill/>
        </p:spPr>
        <p:txBody>
          <a:bodyPr wrap="square" rtlCol="0">
            <a:spAutoFit/>
          </a:bodyPr>
          <a:lstStyle/>
          <a:p>
            <a:r>
              <a:rPr lang="en-US" dirty="0"/>
              <a:t>v(t</a:t>
            </a:r>
            <a:r>
              <a:rPr lang="en-US" baseline="-25000" dirty="0"/>
              <a:t>o</a:t>
            </a:r>
            <a:r>
              <a:rPr lang="en-US" dirty="0"/>
              <a:t>) is the initial capacitor voltage; the capacitor voltage at t=t</a:t>
            </a:r>
            <a:r>
              <a:rPr lang="en-US" baseline="-25000" dirty="0"/>
              <a:t>o</a:t>
            </a:r>
            <a:endParaRPr lang="en-US" dirty="0"/>
          </a:p>
        </p:txBody>
      </p:sp>
      <p:sp>
        <p:nvSpPr>
          <p:cNvPr id="11" name="Rounded Rectangle 10">
            <a:extLst>
              <a:ext uri="{FF2B5EF4-FFF2-40B4-BE49-F238E27FC236}">
                <a16:creationId xmlns:a16="http://schemas.microsoft.com/office/drawing/2014/main" id="{DAE6EEF8-FFE1-F84C-B7D0-EB01E13776C2}"/>
              </a:ext>
            </a:extLst>
          </p:cNvPr>
          <p:cNvSpPr/>
          <p:nvPr/>
        </p:nvSpPr>
        <p:spPr>
          <a:xfrm>
            <a:off x="1782396" y="3651761"/>
            <a:ext cx="2223374" cy="746769"/>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5E7FC1D-097C-1242-A9CB-1E09EE5E3FFE}"/>
              </a:ext>
            </a:extLst>
          </p:cNvPr>
          <p:cNvSpPr/>
          <p:nvPr/>
        </p:nvSpPr>
        <p:spPr>
          <a:xfrm>
            <a:off x="529296" y="5695969"/>
            <a:ext cx="3252875" cy="1315553"/>
          </a:xfrm>
          <a:prstGeom prst="rect">
            <a:avLst/>
          </a:prstGeom>
        </p:spPr>
        <p:txBody>
          <a:bodyPr wrap="square">
            <a:spAutoFit/>
          </a:bodyPr>
          <a:lstStyle/>
          <a:p>
            <a:pPr indent="457200"/>
            <a:r>
              <a:rPr lang="en-US" sz="2800" i="1"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indent="457200"/>
            <a:r>
              <a:rPr lang="en-US" sz="1050" dirty="0">
                <a:solidFill>
                  <a:srgbClr val="000000"/>
                </a:solidFill>
                <a:effectLst/>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BCB9DFC-5124-2D44-8FE9-47DA87B99809}"/>
                  </a:ext>
                </a:extLst>
              </p:cNvPr>
              <p:cNvSpPr/>
              <p:nvPr/>
            </p:nvSpPr>
            <p:spPr>
              <a:xfrm>
                <a:off x="1853577" y="3717693"/>
                <a:ext cx="1924052"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rPr>
                          </m:ctrlPr>
                        </m:sSubPr>
                        <m:e>
                          <m:r>
                            <a:rPr lang="en-US" i="1">
                              <a:solidFill>
                                <a:srgbClr val="000000"/>
                              </a:solidFill>
                              <a:latin typeface="Cambria Math" panose="02040503050406030204" pitchFamily="18" charset="0"/>
                              <a:ea typeface="Times New Roman" panose="02020603050405020304" pitchFamily="18" charset="0"/>
                            </a:rPr>
                            <m:t>𝑖</m:t>
                          </m:r>
                        </m:e>
                        <m:sub>
                          <m:r>
                            <a:rPr lang="en-US" i="1">
                              <a:solidFill>
                                <a:srgbClr val="000000"/>
                              </a:solidFill>
                              <a:latin typeface="Cambria Math" panose="02040503050406030204" pitchFamily="18" charset="0"/>
                              <a:ea typeface="Times New Roman" panose="02020603050405020304" pitchFamily="18" charset="0"/>
                            </a:rPr>
                            <m:t>𝐶</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𝐶</m:t>
                      </m:r>
                      <m:r>
                        <a:rPr lang="en-US" i="1">
                          <a:solidFill>
                            <a:srgbClr val="000000"/>
                          </a:solidFill>
                          <a:latin typeface="Cambria Math" panose="02040503050406030204" pitchFamily="18" charset="0"/>
                          <a:ea typeface="Times New Roman" panose="020206030504050203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𝑑𝑣</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3" name="Rectangle 2">
                <a:extLst>
                  <a:ext uri="{FF2B5EF4-FFF2-40B4-BE49-F238E27FC236}">
                    <a16:creationId xmlns:a16="http://schemas.microsoft.com/office/drawing/2014/main" id="{4BCB9DFC-5124-2D44-8FE9-47DA87B99809}"/>
                  </a:ext>
                </a:extLst>
              </p:cNvPr>
              <p:cNvSpPr>
                <a:spLocks noRot="1" noChangeAspect="1" noMove="1" noResize="1" noEditPoints="1" noAdjustHandles="1" noChangeArrowheads="1" noChangeShapeType="1" noTextEdit="1"/>
              </p:cNvSpPr>
              <p:nvPr/>
            </p:nvSpPr>
            <p:spPr>
              <a:xfrm>
                <a:off x="1853577" y="3717693"/>
                <a:ext cx="1924052" cy="619913"/>
              </a:xfrm>
              <a:prstGeom prst="rect">
                <a:avLst/>
              </a:prstGeom>
              <a:blipFill>
                <a:blip r:embed="rId11"/>
                <a:stretch>
                  <a:fillRect b="-6000"/>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844B5E-FD52-4542-A144-E248C94A7B1B}"/>
              </a:ext>
            </a:extLst>
          </p:cNvPr>
          <p:cNvSpPr/>
          <p:nvPr/>
        </p:nvSpPr>
        <p:spPr>
          <a:xfrm>
            <a:off x="1395088" y="4894962"/>
            <a:ext cx="3103094" cy="923330"/>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DEB21FC-FBAA-0C43-8F8E-FF1B91E42691}"/>
                  </a:ext>
                </a:extLst>
              </p:cNvPr>
              <p:cNvSpPr/>
              <p:nvPr/>
            </p:nvSpPr>
            <p:spPr>
              <a:xfrm>
                <a:off x="7206504" y="1632453"/>
                <a:ext cx="3855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rPr>
                        <m:t>𝐶</m:t>
                      </m:r>
                    </m:oMath>
                  </m:oMathPara>
                </a14:m>
                <a:endParaRPr lang="en-US" dirty="0"/>
              </a:p>
            </p:txBody>
          </p:sp>
        </mc:Choice>
        <mc:Fallback xmlns="">
          <p:sp>
            <p:nvSpPr>
              <p:cNvPr id="4" name="Rectangle 3">
                <a:extLst>
                  <a:ext uri="{FF2B5EF4-FFF2-40B4-BE49-F238E27FC236}">
                    <a16:creationId xmlns:a16="http://schemas.microsoft.com/office/drawing/2014/main" id="{0DEB21FC-FBAA-0C43-8F8E-FF1B91E42691}"/>
                  </a:ext>
                </a:extLst>
              </p:cNvPr>
              <p:cNvSpPr>
                <a:spLocks noRot="1" noChangeAspect="1" noMove="1" noResize="1" noEditPoints="1" noAdjustHandles="1" noChangeArrowheads="1" noChangeShapeType="1" noTextEdit="1"/>
              </p:cNvSpPr>
              <p:nvPr/>
            </p:nvSpPr>
            <p:spPr>
              <a:xfrm>
                <a:off x="7206504" y="1632453"/>
                <a:ext cx="385555"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64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the capacitor’s ability to hold charge from past current variations translates to the ability of the capacitor to store energy,</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The power delivered to the capacitor,</a:t>
            </a:r>
          </a:p>
        </p:txBody>
      </p:sp>
      <p:sp>
        <p:nvSpPr>
          <p:cNvPr id="12" name="TextBox 72"/>
          <p:cNvSpPr txBox="1">
            <a:spLocks noChangeArrowheads="1"/>
          </p:cNvSpPr>
          <p:nvPr/>
        </p:nvSpPr>
        <p:spPr bwMode="auto">
          <a:xfrm>
            <a:off x="2616912" y="520065"/>
            <a:ext cx="37625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Power and Energy in the Capacitor</a:t>
            </a:r>
          </a:p>
        </p:txBody>
      </p:sp>
      <p:graphicFrame>
        <p:nvGraphicFramePr>
          <p:cNvPr id="19" name="Object 18"/>
          <p:cNvGraphicFramePr>
            <a:graphicFrameLocks noChangeAspect="1"/>
          </p:cNvGraphicFramePr>
          <p:nvPr>
            <p:extLst>
              <p:ext uri="{D42A27DB-BD31-4B8C-83A1-F6EECF244321}">
                <p14:modId xmlns:p14="http://schemas.microsoft.com/office/powerpoint/2010/main" val="578227693"/>
              </p:ext>
            </p:extLst>
          </p:nvPr>
        </p:nvGraphicFramePr>
        <p:xfrm>
          <a:off x="1612024" y="2336800"/>
          <a:ext cx="2009775" cy="696913"/>
        </p:xfrm>
        <a:graphic>
          <a:graphicData uri="http://schemas.openxmlformats.org/presentationml/2006/ole">
            <mc:AlternateContent xmlns:mc="http://schemas.openxmlformats.org/markup-compatibility/2006">
              <mc:Choice xmlns:v="urn:schemas-microsoft-com:vml" Requires="v">
                <p:oleObj spid="_x0000_s134302" name="Equation" r:id="rId4" imgW="1143000" imgH="393480" progId="Equation.3">
                  <p:embed/>
                </p:oleObj>
              </mc:Choice>
              <mc:Fallback>
                <p:oleObj name="Equation" r:id="rId4" imgW="1143000" imgH="393480" progId="Equation.3">
                  <p:embed/>
                  <p:pic>
                    <p:nvPicPr>
                      <p:cNvPr id="0" name=""/>
                      <p:cNvPicPr>
                        <a:picLocks noChangeAspect="1" noChangeArrowheads="1"/>
                      </p:cNvPicPr>
                      <p:nvPr/>
                    </p:nvPicPr>
                    <p:blipFill>
                      <a:blip r:embed="rId5"/>
                      <a:srcRect/>
                      <a:stretch>
                        <a:fillRect/>
                      </a:stretch>
                    </p:blipFill>
                    <p:spPr bwMode="auto">
                      <a:xfrm>
                        <a:off x="1612024" y="2336800"/>
                        <a:ext cx="2009775" cy="696913"/>
                      </a:xfrm>
                      <a:prstGeom prst="rect">
                        <a:avLst/>
                      </a:prstGeom>
                      <a:noFill/>
                    </p:spPr>
                  </p:pic>
                </p:oleObj>
              </mc:Fallback>
            </mc:AlternateContent>
          </a:graphicData>
        </a:graphic>
      </p:graphicFrame>
      <p:sp>
        <p:nvSpPr>
          <p:cNvPr id="2" name="TextBox 1"/>
          <p:cNvSpPr txBox="1"/>
          <p:nvPr/>
        </p:nvSpPr>
        <p:spPr>
          <a:xfrm>
            <a:off x="5426544" y="2336800"/>
            <a:ext cx="3103094" cy="646331"/>
          </a:xfrm>
          <a:prstGeom prst="rect">
            <a:avLst/>
          </a:prstGeom>
          <a:noFill/>
        </p:spPr>
        <p:txBody>
          <a:bodyPr wrap="square" rtlCol="0">
            <a:spAutoFit/>
          </a:bodyPr>
          <a:lstStyle/>
          <a:p>
            <a:r>
              <a:rPr lang="en-US" dirty="0" err="1"/>
              <a:t>w</a:t>
            </a:r>
            <a:r>
              <a:rPr lang="en-US" baseline="-25000" dirty="0" err="1"/>
              <a:t>C</a:t>
            </a:r>
            <a:r>
              <a:rPr lang="en-US" dirty="0"/>
              <a:t>(t) is the energy stored in the capacitor</a:t>
            </a:r>
          </a:p>
        </p:txBody>
      </p:sp>
      <p:graphicFrame>
        <p:nvGraphicFramePr>
          <p:cNvPr id="11" name="Object 10"/>
          <p:cNvGraphicFramePr>
            <a:graphicFrameLocks noChangeAspect="1"/>
          </p:cNvGraphicFramePr>
          <p:nvPr>
            <p:extLst>
              <p:ext uri="{D42A27DB-BD31-4B8C-83A1-F6EECF244321}">
                <p14:modId xmlns:p14="http://schemas.microsoft.com/office/powerpoint/2010/main" val="1051522822"/>
              </p:ext>
            </p:extLst>
          </p:nvPr>
        </p:nvGraphicFramePr>
        <p:xfrm>
          <a:off x="1611313" y="4105145"/>
          <a:ext cx="2009775" cy="404812"/>
        </p:xfrm>
        <a:graphic>
          <a:graphicData uri="http://schemas.openxmlformats.org/presentationml/2006/ole">
            <mc:AlternateContent xmlns:mc="http://schemas.openxmlformats.org/markup-compatibility/2006">
              <mc:Choice xmlns:v="urn:schemas-microsoft-com:vml" Requires="v">
                <p:oleObj spid="_x0000_s134303" name="Equation" r:id="rId6" imgW="1143000" imgH="228600" progId="Equation.3">
                  <p:embed/>
                </p:oleObj>
              </mc:Choice>
              <mc:Fallback>
                <p:oleObj name="Equation" r:id="rId6" imgW="1143000" imgH="228600" progId="Equation.3">
                  <p:embed/>
                  <p:pic>
                    <p:nvPicPr>
                      <p:cNvPr id="0" name=""/>
                      <p:cNvPicPr>
                        <a:picLocks noChangeAspect="1" noChangeArrowheads="1"/>
                      </p:cNvPicPr>
                      <p:nvPr/>
                    </p:nvPicPr>
                    <p:blipFill>
                      <a:blip r:embed="rId7"/>
                      <a:srcRect/>
                      <a:stretch>
                        <a:fillRect/>
                      </a:stretch>
                    </p:blipFill>
                    <p:spPr bwMode="auto">
                      <a:xfrm>
                        <a:off x="1611313" y="4105145"/>
                        <a:ext cx="2009775" cy="404812"/>
                      </a:xfrm>
                      <a:prstGeom prst="rect">
                        <a:avLst/>
                      </a:prstGeom>
                      <a:noFill/>
                    </p:spPr>
                  </p:pic>
                </p:oleObj>
              </mc:Fallback>
            </mc:AlternateContent>
          </a:graphicData>
        </a:graphic>
      </p:graphicFrame>
      <p:sp>
        <p:nvSpPr>
          <p:cNvPr id="3" name="Rounded Rectangle 2"/>
          <p:cNvSpPr/>
          <p:nvPr/>
        </p:nvSpPr>
        <p:spPr>
          <a:xfrm>
            <a:off x="1342239" y="2199103"/>
            <a:ext cx="2519278" cy="1032442"/>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1342239" y="3988672"/>
            <a:ext cx="2519278" cy="626346"/>
          </a:xfrm>
          <a:prstGeom prst="roundRect">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25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rPr>
              <a:t>A capacitor is made with two parallel conducting plates separated by air, and each plate has an area A = 1 cm</a:t>
            </a:r>
            <a:r>
              <a:rPr lang="en-US" baseline="30000" dirty="0">
                <a:solidFill>
                  <a:srgbClr val="0000FF"/>
                </a:solidFill>
              </a:rPr>
              <a:t>2</a:t>
            </a:r>
            <a:r>
              <a:rPr lang="en-US" dirty="0">
                <a:solidFill>
                  <a:srgbClr val="0000FF"/>
                </a:solidFill>
              </a:rPr>
              <a:t>, and thickness d = 100 </a:t>
            </a:r>
            <a:r>
              <a:rPr lang="el-GR" dirty="0">
                <a:solidFill>
                  <a:srgbClr val="0000FF"/>
                </a:solidFill>
                <a:latin typeface="Calibri" panose="020F0502020204030204" pitchFamily="34" charset="0"/>
              </a:rPr>
              <a:t>μ</a:t>
            </a:r>
            <a:r>
              <a:rPr lang="en-US" dirty="0">
                <a:solidFill>
                  <a:srgbClr val="0000FF"/>
                </a:solidFill>
              </a:rPr>
              <a:t>m. </a:t>
            </a:r>
            <a:r>
              <a:rPr lang="en-US" b="1" dirty="0">
                <a:solidFill>
                  <a:srgbClr val="FF0000"/>
                </a:solidFill>
              </a:rPr>
              <a:t>Find the capacitance, C.</a:t>
            </a:r>
          </a:p>
        </p:txBody>
      </p:sp>
      <p:sp>
        <p:nvSpPr>
          <p:cNvPr id="7" name="TextBox 6"/>
          <p:cNvSpPr txBox="1"/>
          <p:nvPr/>
        </p:nvSpPr>
        <p:spPr>
          <a:xfrm>
            <a:off x="811778" y="3105121"/>
            <a:ext cx="3789902" cy="369332"/>
          </a:xfrm>
          <a:prstGeom prst="rect">
            <a:avLst/>
          </a:prstGeom>
          <a:noFill/>
        </p:spPr>
        <p:txBody>
          <a:bodyPr wrap="square" rtlCol="0">
            <a:spAutoFit/>
          </a:bodyPr>
          <a:lstStyle/>
          <a:p>
            <a:r>
              <a:rPr lang="en-US" dirty="0"/>
              <a:t>The capacitance C, is given by,</a:t>
            </a:r>
          </a:p>
        </p:txBody>
      </p:sp>
      <p:graphicFrame>
        <p:nvGraphicFramePr>
          <p:cNvPr id="8" name="Object 7"/>
          <p:cNvGraphicFramePr>
            <a:graphicFrameLocks noChangeAspect="1"/>
          </p:cNvGraphicFramePr>
          <p:nvPr>
            <p:extLst>
              <p:ext uri="{D42A27DB-BD31-4B8C-83A1-F6EECF244321}">
                <p14:modId xmlns:p14="http://schemas.microsoft.com/office/powerpoint/2010/main" val="3763956076"/>
              </p:ext>
            </p:extLst>
          </p:nvPr>
        </p:nvGraphicFramePr>
        <p:xfrm>
          <a:off x="1274762" y="3586156"/>
          <a:ext cx="1652588" cy="1123950"/>
        </p:xfrm>
        <a:graphic>
          <a:graphicData uri="http://schemas.openxmlformats.org/presentationml/2006/ole">
            <mc:AlternateContent xmlns:mc="http://schemas.openxmlformats.org/markup-compatibility/2006">
              <mc:Choice xmlns:v="urn:schemas-microsoft-com:vml" Requires="v">
                <p:oleObj spid="_x0000_s132257" name="Equation" r:id="rId4" imgW="939600" imgH="634680" progId="Equation.3">
                  <p:embed/>
                </p:oleObj>
              </mc:Choice>
              <mc:Fallback>
                <p:oleObj name="Equation" r:id="rId4" imgW="939600" imgH="634680" progId="Equation.3">
                  <p:embed/>
                  <p:pic>
                    <p:nvPicPr>
                      <p:cNvPr id="0" name=""/>
                      <p:cNvPicPr>
                        <a:picLocks noChangeAspect="1" noChangeArrowheads="1"/>
                      </p:cNvPicPr>
                      <p:nvPr/>
                    </p:nvPicPr>
                    <p:blipFill>
                      <a:blip r:embed="rId5"/>
                      <a:srcRect/>
                      <a:stretch>
                        <a:fillRect/>
                      </a:stretch>
                    </p:blipFill>
                    <p:spPr bwMode="auto">
                      <a:xfrm>
                        <a:off x="1274762" y="3586156"/>
                        <a:ext cx="1652588" cy="1123950"/>
                      </a:xfrm>
                      <a:prstGeom prst="rect">
                        <a:avLst/>
                      </a:prstGeom>
                      <a:noFill/>
                    </p:spPr>
                  </p:pic>
                </p:oleObj>
              </mc:Fallback>
            </mc:AlternateContent>
          </a:graphicData>
        </a:graphic>
      </p:graphicFrame>
      <p:sp>
        <p:nvSpPr>
          <p:cNvPr id="9" name="TextBox 8"/>
          <p:cNvSpPr txBox="1"/>
          <p:nvPr/>
        </p:nvSpPr>
        <p:spPr>
          <a:xfrm>
            <a:off x="811778" y="1804965"/>
            <a:ext cx="4117410" cy="369332"/>
          </a:xfrm>
          <a:prstGeom prst="rect">
            <a:avLst/>
          </a:prstGeom>
          <a:noFill/>
        </p:spPr>
        <p:txBody>
          <a:bodyPr wrap="square" rtlCol="0">
            <a:spAutoFit/>
          </a:bodyPr>
          <a:lstStyle/>
          <a:p>
            <a:r>
              <a:rPr lang="en-US" dirty="0"/>
              <a:t>The relative dielectric constant of air is,</a:t>
            </a:r>
          </a:p>
        </p:txBody>
      </p:sp>
      <p:graphicFrame>
        <p:nvGraphicFramePr>
          <p:cNvPr id="10" name="Object 9"/>
          <p:cNvGraphicFramePr>
            <a:graphicFrameLocks noChangeAspect="1"/>
          </p:cNvGraphicFramePr>
          <p:nvPr>
            <p:extLst>
              <p:ext uri="{D42A27DB-BD31-4B8C-83A1-F6EECF244321}">
                <p14:modId xmlns:p14="http://schemas.microsoft.com/office/powerpoint/2010/main" val="3423774031"/>
              </p:ext>
            </p:extLst>
          </p:nvPr>
        </p:nvGraphicFramePr>
        <p:xfrm>
          <a:off x="1274762" y="2286000"/>
          <a:ext cx="692150" cy="381000"/>
        </p:xfrm>
        <a:graphic>
          <a:graphicData uri="http://schemas.openxmlformats.org/presentationml/2006/ole">
            <mc:AlternateContent xmlns:mc="http://schemas.openxmlformats.org/markup-compatibility/2006">
              <mc:Choice xmlns:v="urn:schemas-microsoft-com:vml" Requires="v">
                <p:oleObj spid="_x0000_s132258" name="Equation" r:id="rId6" imgW="393480" imgH="215640" progId="Equation.3">
                  <p:embed/>
                </p:oleObj>
              </mc:Choice>
              <mc:Fallback>
                <p:oleObj name="Equation" r:id="rId6" imgW="393480" imgH="215640" progId="Equation.3">
                  <p:embed/>
                  <p:pic>
                    <p:nvPicPr>
                      <p:cNvPr id="0" name=""/>
                      <p:cNvPicPr>
                        <a:picLocks noChangeAspect="1" noChangeArrowheads="1"/>
                      </p:cNvPicPr>
                      <p:nvPr/>
                    </p:nvPicPr>
                    <p:blipFill>
                      <a:blip r:embed="rId7"/>
                      <a:srcRect/>
                      <a:stretch>
                        <a:fillRect/>
                      </a:stretch>
                    </p:blipFill>
                    <p:spPr bwMode="auto">
                      <a:xfrm>
                        <a:off x="1274762" y="2286000"/>
                        <a:ext cx="692150" cy="381000"/>
                      </a:xfrm>
                      <a:prstGeom prst="rect">
                        <a:avLst/>
                      </a:prstGeom>
                      <a:noFill/>
                    </p:spPr>
                  </p:pic>
                </p:oleObj>
              </mc:Fallback>
            </mc:AlternateContent>
          </a:graphicData>
        </a:graphic>
      </p:graphicFrame>
    </p:spTree>
    <p:extLst>
      <p:ext uri="{BB962C8B-B14F-4D97-AF65-F5344CB8AC3E}">
        <p14:creationId xmlns:p14="http://schemas.microsoft.com/office/powerpoint/2010/main" val="214623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8110986" cy="4801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indent="-342900" defTabSz="914400" eaLnBrk="0" fontAlgn="base" hangingPunct="0">
              <a:spcBef>
                <a:spcPct val="0"/>
              </a:spcBef>
              <a:spcAft>
                <a:spcPct val="0"/>
              </a:spcAft>
              <a:buFont typeface="Arial" panose="020B0604020202020204" pitchFamily="34" charset="0"/>
              <a:buChar char="•"/>
            </a:pPr>
            <a:r>
              <a:rPr lang="en-US" sz="1800" dirty="0"/>
              <a:t>Like the resistor, the capacitor exhibits an algebraic relationship between its branch voltage and the stored charge on its plate.</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Time varying voltage applied across the capacitor will </a:t>
            </a:r>
            <a:r>
              <a:rPr lang="en-US" sz="1800" i="1" dirty="0">
                <a:solidFill>
                  <a:srgbClr val="FF0000"/>
                </a:solidFill>
              </a:rPr>
              <a:t>induce current </a:t>
            </a:r>
            <a:r>
              <a:rPr lang="en-US" sz="1800" dirty="0"/>
              <a:t>flow in the capacitor caused by charge variations through the charging process.</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Constant voltage (DC) applied across the capacitor will result in </a:t>
            </a:r>
            <a:r>
              <a:rPr lang="en-US" sz="1800" b="1" dirty="0">
                <a:solidFill>
                  <a:srgbClr val="FF0000"/>
                </a:solidFill>
              </a:rPr>
              <a:t>zero capacitor current.</a:t>
            </a:r>
          </a:p>
          <a:p>
            <a:pPr marL="342900" lvl="0" indent="-342900" defTabSz="914400" eaLnBrk="0" fontAlgn="base" hangingPunct="0">
              <a:spcBef>
                <a:spcPct val="0"/>
              </a:spcBef>
              <a:spcAft>
                <a:spcPct val="0"/>
              </a:spcAft>
              <a:buFont typeface="Arial" panose="020B0604020202020204" pitchFamily="34" charset="0"/>
              <a:buChar char="•"/>
            </a:pPr>
            <a:endParaRPr lang="en-US" sz="1800" b="1" dirty="0">
              <a:solidFill>
                <a:srgbClr val="FF0000"/>
              </a:solidFill>
            </a:endParaRPr>
          </a:p>
          <a:p>
            <a:pPr marL="342900" lvl="0" indent="-342900" defTabSz="914400" eaLnBrk="0" fontAlgn="base" hangingPunct="0">
              <a:spcBef>
                <a:spcPct val="0"/>
              </a:spcBef>
              <a:spcAft>
                <a:spcPct val="0"/>
              </a:spcAft>
              <a:buFont typeface="Arial" panose="020B0604020202020204" pitchFamily="34" charset="0"/>
              <a:buChar char="•"/>
            </a:pPr>
            <a:r>
              <a:rPr lang="en-US" sz="1800" dirty="0"/>
              <a:t>If the voltage across the capacitor changes its value instantly i.e. </a:t>
            </a:r>
            <a:r>
              <a:rPr lang="en-US" sz="1800" dirty="0" err="1"/>
              <a:t>dt</a:t>
            </a:r>
            <a:r>
              <a:rPr lang="en-US" sz="1800" dirty="0"/>
              <a:t>=0, then </a:t>
            </a:r>
            <a:r>
              <a:rPr lang="en-US" sz="1800" b="1" dirty="0">
                <a:solidFill>
                  <a:srgbClr val="FF0000"/>
                </a:solidFill>
              </a:rPr>
              <a:t>an infinite current </a:t>
            </a:r>
            <a:r>
              <a:rPr lang="en-US" sz="1800" dirty="0"/>
              <a:t>is required. hence,</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r>
              <a:rPr lang="en-US" sz="1800" i="1" dirty="0"/>
              <a:t>the</a:t>
            </a:r>
            <a:r>
              <a:rPr lang="en-US" sz="1800" dirty="0"/>
              <a:t> </a:t>
            </a:r>
            <a:r>
              <a:rPr lang="en-US" sz="1800" i="1" dirty="0"/>
              <a:t>capacitor voltage cannot change its value in zero time (instantaneously)</a:t>
            </a:r>
            <a:endParaRPr lang="en-US" sz="1800" dirty="0"/>
          </a:p>
          <a:p>
            <a:pPr lvl="0" defTabSz="914400" eaLnBrk="0" fontAlgn="base" hangingPunct="0">
              <a:spcBef>
                <a:spcPct val="0"/>
              </a:spcBef>
              <a:spcAft>
                <a:spcPct val="0"/>
              </a:spcAft>
            </a:pPr>
            <a:endParaRPr lang="en-US" sz="1800" dirty="0"/>
          </a:p>
        </p:txBody>
      </p:sp>
      <p:sp>
        <p:nvSpPr>
          <p:cNvPr id="12" name="TextBox 72"/>
          <p:cNvSpPr txBox="1">
            <a:spLocks noChangeArrowheads="1"/>
          </p:cNvSpPr>
          <p:nvPr/>
        </p:nvSpPr>
        <p:spPr bwMode="auto">
          <a:xfrm>
            <a:off x="3200407" y="520065"/>
            <a:ext cx="25955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 Observations</a:t>
            </a:r>
          </a:p>
        </p:txBody>
      </p:sp>
      <p:sp>
        <p:nvSpPr>
          <p:cNvPr id="2" name="Rounded Rectangle 1"/>
          <p:cNvSpPr/>
          <p:nvPr/>
        </p:nvSpPr>
        <p:spPr>
          <a:xfrm>
            <a:off x="623889" y="5750172"/>
            <a:ext cx="8074080" cy="557518"/>
          </a:xfrm>
          <a:prstGeom prst="roundRect">
            <a:avLst/>
          </a:prstGeom>
          <a:solidFill>
            <a:schemeClr val="accent2">
              <a:lumMod val="60000"/>
              <a:lumOff val="4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87972846"/>
              </p:ext>
            </p:extLst>
          </p:nvPr>
        </p:nvGraphicFramePr>
        <p:xfrm>
          <a:off x="3200407" y="2179367"/>
          <a:ext cx="1519238" cy="427037"/>
        </p:xfrm>
        <a:graphic>
          <a:graphicData uri="http://schemas.openxmlformats.org/presentationml/2006/ole">
            <mc:AlternateContent xmlns:mc="http://schemas.openxmlformats.org/markup-compatibility/2006">
              <mc:Choice xmlns:v="urn:schemas-microsoft-com:vml" Requires="v">
                <p:oleObj spid="_x0000_s1080" name="Equation" r:id="rId4" imgW="863600" imgH="241300" progId="Equation.3">
                  <p:embed/>
                </p:oleObj>
              </mc:Choice>
              <mc:Fallback>
                <p:oleObj name="Equation" r:id="rId4" imgW="863600" imgH="241300" progId="Equation.3">
                  <p:embed/>
                  <p:pic>
                    <p:nvPicPr>
                      <p:cNvPr id="0" name=""/>
                      <p:cNvPicPr>
                        <a:picLocks noChangeAspect="1" noChangeArrowheads="1"/>
                      </p:cNvPicPr>
                      <p:nvPr/>
                    </p:nvPicPr>
                    <p:blipFill>
                      <a:blip r:embed="rId5"/>
                      <a:srcRect/>
                      <a:stretch>
                        <a:fillRect/>
                      </a:stretch>
                    </p:blipFill>
                    <p:spPr bwMode="auto">
                      <a:xfrm>
                        <a:off x="3200407" y="2179367"/>
                        <a:ext cx="1519238" cy="42703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DA6A39E-3314-E94A-BABB-CAB4E066ECFD}"/>
                  </a:ext>
                </a:extLst>
              </p:cNvPr>
              <p:cNvSpPr/>
              <p:nvPr/>
            </p:nvSpPr>
            <p:spPr>
              <a:xfrm>
                <a:off x="2965264" y="3505913"/>
                <a:ext cx="1924052"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rPr>
                          </m:ctrlPr>
                        </m:sSubPr>
                        <m:e>
                          <m:r>
                            <a:rPr lang="en-US" i="1">
                              <a:solidFill>
                                <a:srgbClr val="000000"/>
                              </a:solidFill>
                              <a:latin typeface="Cambria Math" panose="02040503050406030204" pitchFamily="18" charset="0"/>
                              <a:ea typeface="Times New Roman" panose="02020603050405020304" pitchFamily="18" charset="0"/>
                            </a:rPr>
                            <m:t>𝑖</m:t>
                          </m:r>
                        </m:e>
                        <m:sub>
                          <m:r>
                            <a:rPr lang="en-US" i="1">
                              <a:solidFill>
                                <a:srgbClr val="000000"/>
                              </a:solidFill>
                              <a:latin typeface="Cambria Math" panose="02040503050406030204" pitchFamily="18" charset="0"/>
                              <a:ea typeface="Times New Roman" panose="02020603050405020304" pitchFamily="18" charset="0"/>
                            </a:rPr>
                            <m:t>𝐶</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𝐶</m:t>
                      </m:r>
                      <m:r>
                        <a:rPr lang="en-US" i="1">
                          <a:solidFill>
                            <a:srgbClr val="000000"/>
                          </a:solidFill>
                          <a:latin typeface="Cambria Math" panose="02040503050406030204" pitchFamily="18" charset="0"/>
                          <a:ea typeface="Times New Roman" panose="020206030504050203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𝑑𝑣</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8" name="Rectangle 7">
                <a:extLst>
                  <a:ext uri="{FF2B5EF4-FFF2-40B4-BE49-F238E27FC236}">
                    <a16:creationId xmlns:a16="http://schemas.microsoft.com/office/drawing/2014/main" id="{FDA6A39E-3314-E94A-BABB-CAB4E066ECFD}"/>
                  </a:ext>
                </a:extLst>
              </p:cNvPr>
              <p:cNvSpPr>
                <a:spLocks noRot="1" noChangeAspect="1" noMove="1" noResize="1" noEditPoints="1" noAdjustHandles="1" noChangeArrowheads="1" noChangeShapeType="1" noTextEdit="1"/>
              </p:cNvSpPr>
              <p:nvPr/>
            </p:nvSpPr>
            <p:spPr>
              <a:xfrm>
                <a:off x="2965264" y="3505913"/>
                <a:ext cx="1924052" cy="619913"/>
              </a:xfrm>
              <a:prstGeom prst="rect">
                <a:avLst/>
              </a:prstGeom>
              <a:blipFill>
                <a:blip r:embed="rId6"/>
                <a:stretch>
                  <a:fillRect b="-6122"/>
                </a:stretch>
              </a:blipFill>
            </p:spPr>
            <p:txBody>
              <a:bodyPr/>
              <a:lstStyle/>
              <a:p>
                <a:r>
                  <a:rPr lang="en-US">
                    <a:noFill/>
                  </a:rPr>
                  <a:t> </a:t>
                </a:r>
              </a:p>
            </p:txBody>
          </p:sp>
        </mc:Fallback>
      </mc:AlternateContent>
    </p:spTree>
    <p:extLst>
      <p:ext uri="{BB962C8B-B14F-4D97-AF65-F5344CB8AC3E}">
        <p14:creationId xmlns:p14="http://schemas.microsoft.com/office/powerpoint/2010/main" val="224450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rPr>
              <a:t>Given the voltage source,</a:t>
            </a:r>
          </a:p>
          <a:p>
            <a:endParaRPr lang="en-US" dirty="0">
              <a:solidFill>
                <a:srgbClr val="0000FF"/>
              </a:solidFill>
            </a:endParaRPr>
          </a:p>
          <a:p>
            <a:endParaRPr lang="en-US" dirty="0">
              <a:solidFill>
                <a:srgbClr val="0000FF"/>
              </a:solidFill>
            </a:endParaRPr>
          </a:p>
          <a:p>
            <a:r>
              <a:rPr lang="en-US" dirty="0">
                <a:solidFill>
                  <a:srgbClr val="0000FF"/>
                </a:solidFill>
              </a:rPr>
              <a:t>Sketch the voltage </a:t>
            </a:r>
            <a:r>
              <a:rPr lang="en-US" dirty="0" err="1">
                <a:solidFill>
                  <a:srgbClr val="0000FF"/>
                </a:solidFill>
              </a:rPr>
              <a:t>v</a:t>
            </a:r>
            <a:r>
              <a:rPr lang="en-US" baseline="-25000" dirty="0" err="1">
                <a:solidFill>
                  <a:srgbClr val="0000FF"/>
                </a:solidFill>
              </a:rPr>
              <a:t>C</a:t>
            </a:r>
            <a:r>
              <a:rPr lang="en-US" dirty="0">
                <a:solidFill>
                  <a:srgbClr val="0000FF"/>
                </a:solidFill>
              </a:rPr>
              <a:t>(t) and the current </a:t>
            </a:r>
            <a:r>
              <a:rPr lang="en-US" dirty="0" err="1">
                <a:solidFill>
                  <a:srgbClr val="0000FF"/>
                </a:solidFill>
              </a:rPr>
              <a:t>i</a:t>
            </a:r>
            <a:r>
              <a:rPr lang="en-US" baseline="-25000" dirty="0" err="1">
                <a:solidFill>
                  <a:srgbClr val="0000FF"/>
                </a:solidFill>
              </a:rPr>
              <a:t>C</a:t>
            </a:r>
            <a:r>
              <a:rPr lang="en-US" dirty="0">
                <a:solidFill>
                  <a:srgbClr val="0000FF"/>
                </a:solidFill>
              </a:rPr>
              <a:t>(t)</a:t>
            </a:r>
          </a:p>
        </p:txBody>
      </p:sp>
      <p:graphicFrame>
        <p:nvGraphicFramePr>
          <p:cNvPr id="120" name="Table 119"/>
          <p:cNvGraphicFramePr>
            <a:graphicFrameLocks noGrp="1"/>
          </p:cNvGraphicFramePr>
          <p:nvPr>
            <p:extLst>
              <p:ext uri="{D42A27DB-BD31-4B8C-83A1-F6EECF244321}">
                <p14:modId xmlns:p14="http://schemas.microsoft.com/office/powerpoint/2010/main" val="1102722917"/>
              </p:ext>
            </p:extLst>
          </p:nvPr>
        </p:nvGraphicFramePr>
        <p:xfrm>
          <a:off x="2581471" y="5126990"/>
          <a:ext cx="4019157" cy="1341120"/>
        </p:xfrm>
        <a:graphic>
          <a:graphicData uri="http://schemas.openxmlformats.org/drawingml/2006/table">
            <a:tbl>
              <a:tblPr firstRow="1" bandRow="1">
                <a:tableStyleId>{5940675A-B579-460E-94D1-54222C63F5DA}</a:tableStyleId>
              </a:tblPr>
              <a:tblGrid>
                <a:gridCol w="1339719">
                  <a:extLst>
                    <a:ext uri="{9D8B030D-6E8A-4147-A177-3AD203B41FA5}">
                      <a16:colId xmlns:a16="http://schemas.microsoft.com/office/drawing/2014/main" val="20000"/>
                    </a:ext>
                  </a:extLst>
                </a:gridCol>
                <a:gridCol w="1339719">
                  <a:extLst>
                    <a:ext uri="{9D8B030D-6E8A-4147-A177-3AD203B41FA5}">
                      <a16:colId xmlns:a16="http://schemas.microsoft.com/office/drawing/2014/main" val="20001"/>
                    </a:ext>
                  </a:extLst>
                </a:gridCol>
                <a:gridCol w="1339719">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o</a:t>
                      </a:r>
                    </a:p>
                  </a:txBody>
                  <a:tcPr/>
                </a:tc>
                <a:tc>
                  <a:txBody>
                    <a:bodyPr/>
                    <a:lstStyle/>
                    <a:p>
                      <a:pPr algn="ctr"/>
                      <a:r>
                        <a:rPr lang="en-US" sz="1600" dirty="0"/>
                        <a:t>8</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l-GR" sz="1600" baseline="0" dirty="0">
                          <a:latin typeface="Calibri" panose="020F0502020204030204" pitchFamily="34" charset="0"/>
                        </a:rPr>
                        <a:t>α</a:t>
                      </a:r>
                      <a:endParaRPr lang="en-US" sz="1600" baseline="-25000" dirty="0"/>
                    </a:p>
                  </a:txBody>
                  <a:tcPr/>
                </a:tc>
                <a:tc>
                  <a:txBody>
                    <a:bodyPr/>
                    <a:lstStyle/>
                    <a:p>
                      <a:pPr algn="ctr"/>
                      <a:r>
                        <a:rPr lang="en-US" sz="1600" dirty="0"/>
                        <a:t>5</a:t>
                      </a:r>
                    </a:p>
                  </a:txBody>
                  <a:tcPr/>
                </a:tc>
                <a:tc>
                  <a:txBody>
                    <a:bodyPr/>
                    <a:lstStyle/>
                    <a:p>
                      <a:pPr algn="ctr"/>
                      <a:r>
                        <a:rPr lang="en-US" sz="1600" dirty="0"/>
                        <a:t>s</a:t>
                      </a:r>
                      <a:r>
                        <a:rPr lang="en-US" sz="1600" baseline="30000" dirty="0"/>
                        <a:t>-1</a:t>
                      </a:r>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2.4</a:t>
                      </a:r>
                    </a:p>
                  </a:txBody>
                  <a:tcPr/>
                </a:tc>
                <a:tc>
                  <a:txBody>
                    <a:bodyPr/>
                    <a:lstStyle/>
                    <a:p>
                      <a:pPr algn="ctr"/>
                      <a:r>
                        <a:rPr lang="el-GR" sz="1600" dirty="0">
                          <a:latin typeface="Calibri" panose="020F0502020204030204" pitchFamily="34" charset="0"/>
                        </a:rPr>
                        <a:t>μ</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3"/>
                  </a:ext>
                </a:extLst>
              </a:tr>
            </a:tbl>
          </a:graphicData>
        </a:graphic>
      </p:graphicFrame>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114357" y="2400266"/>
            <a:ext cx="2957831" cy="24650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032682730"/>
              </p:ext>
            </p:extLst>
          </p:nvPr>
        </p:nvGraphicFramePr>
        <p:xfrm>
          <a:off x="986010" y="1360577"/>
          <a:ext cx="2827338" cy="355600"/>
        </p:xfrm>
        <a:graphic>
          <a:graphicData uri="http://schemas.openxmlformats.org/presentationml/2006/ole">
            <mc:AlternateContent xmlns:mc="http://schemas.openxmlformats.org/markup-compatibility/2006">
              <mc:Choice xmlns:v="urn:schemas-microsoft-com:vml" Requires="v">
                <p:oleObj spid="_x0000_s135252" name="Equation" r:id="rId5" imgW="1930320" imgH="241200" progId="Equation.3">
                  <p:embed/>
                </p:oleObj>
              </mc:Choice>
              <mc:Fallback>
                <p:oleObj name="Equation" r:id="rId5" imgW="1930320" imgH="241200" progId="Equation.3">
                  <p:embed/>
                  <p:pic>
                    <p:nvPicPr>
                      <p:cNvPr id="0" name=""/>
                      <p:cNvPicPr>
                        <a:picLocks noChangeAspect="1" noChangeArrowheads="1"/>
                      </p:cNvPicPr>
                      <p:nvPr/>
                    </p:nvPicPr>
                    <p:blipFill>
                      <a:blip r:embed="rId6"/>
                      <a:srcRect/>
                      <a:stretch>
                        <a:fillRect/>
                      </a:stretch>
                    </p:blipFill>
                    <p:spPr bwMode="auto">
                      <a:xfrm>
                        <a:off x="986010" y="1360577"/>
                        <a:ext cx="2827338" cy="355600"/>
                      </a:xfrm>
                      <a:prstGeom prst="rect">
                        <a:avLst/>
                      </a:prstGeom>
                      <a:noFill/>
                    </p:spPr>
                  </p:pic>
                </p:oleObj>
              </mc:Fallback>
            </mc:AlternateContent>
          </a:graphicData>
        </a:graphic>
      </p:graphicFrame>
    </p:spTree>
    <p:extLst>
      <p:ext uri="{BB962C8B-B14F-4D97-AF65-F5344CB8AC3E}">
        <p14:creationId xmlns:p14="http://schemas.microsoft.com/office/powerpoint/2010/main" val="9176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6660585" cy="369332"/>
          </a:xfrm>
          <a:prstGeom prst="rect">
            <a:avLst/>
          </a:prstGeom>
          <a:noFill/>
        </p:spPr>
        <p:txBody>
          <a:bodyPr wrap="square" rtlCol="0">
            <a:spAutoFit/>
          </a:bodyPr>
          <a:lstStyle/>
          <a:p>
            <a:r>
              <a:rPr lang="en-US" dirty="0"/>
              <a:t>the capacitor voltage is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159933213"/>
              </p:ext>
            </p:extLst>
          </p:nvPr>
        </p:nvGraphicFramePr>
        <p:xfrm>
          <a:off x="1344614" y="1097972"/>
          <a:ext cx="1431925" cy="674688"/>
        </p:xfrm>
        <a:graphic>
          <a:graphicData uri="http://schemas.openxmlformats.org/presentationml/2006/ole">
            <mc:AlternateContent xmlns:mc="http://schemas.openxmlformats.org/markup-compatibility/2006">
              <mc:Choice xmlns:v="urn:schemas-microsoft-com:vml" Requires="v">
                <p:oleObj spid="_x0000_s136274" name="Equation" r:id="rId4" imgW="977760" imgH="457200" progId="Equation.3">
                  <p:embed/>
                </p:oleObj>
              </mc:Choice>
              <mc:Fallback>
                <p:oleObj name="Equation" r:id="rId4" imgW="977760" imgH="457200" progId="Equation.3">
                  <p:embed/>
                  <p:pic>
                    <p:nvPicPr>
                      <p:cNvPr id="0" name=""/>
                      <p:cNvPicPr>
                        <a:picLocks noChangeAspect="1" noChangeArrowheads="1"/>
                      </p:cNvPicPr>
                      <p:nvPr/>
                    </p:nvPicPr>
                    <p:blipFill>
                      <a:blip r:embed="rId5"/>
                      <a:srcRect/>
                      <a:stretch>
                        <a:fillRect/>
                      </a:stretch>
                    </p:blipFill>
                    <p:spPr bwMode="auto">
                      <a:xfrm>
                        <a:off x="1344614" y="1097972"/>
                        <a:ext cx="1431925" cy="674688"/>
                      </a:xfrm>
                      <a:prstGeom prst="rect">
                        <a:avLst/>
                      </a:prstGeom>
                      <a:noFill/>
                    </p:spPr>
                  </p:pic>
                </p:oleObj>
              </mc:Fallback>
            </mc:AlternateContent>
          </a:graphicData>
        </a:graphic>
      </p:graphicFrame>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1697602" y="2276474"/>
            <a:ext cx="5517585" cy="4299417"/>
          </a:xfrm>
          <a:prstGeom prst="rect">
            <a:avLst/>
          </a:prstGeom>
          <a:noFill/>
          <a:ln>
            <a:noFill/>
          </a:ln>
        </p:spPr>
      </p:pic>
    </p:spTree>
    <p:extLst>
      <p:ext uri="{BB962C8B-B14F-4D97-AF65-F5344CB8AC3E}">
        <p14:creationId xmlns:p14="http://schemas.microsoft.com/office/powerpoint/2010/main" val="219930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Lecture Objectives</a:t>
            </a:r>
            <a:endParaRPr sz="3200" b="1" dirty="0"/>
          </a:p>
        </p:txBody>
      </p:sp>
      <p:sp>
        <p:nvSpPr>
          <p:cNvPr id="37" name="Shape 37"/>
          <p:cNvSpPr>
            <a:spLocks noGrp="1"/>
          </p:cNvSpPr>
          <p:nvPr>
            <p:ph type="body" idx="1"/>
          </p:nvPr>
        </p:nvSpPr>
        <p:spPr>
          <a:xfrm>
            <a:off x="965200" y="1041400"/>
            <a:ext cx="7207250" cy="4114800"/>
          </a:xfrm>
          <a:prstGeom prst="rect">
            <a:avLst/>
          </a:prstGeom>
        </p:spPr>
        <p:txBody>
          <a:bodyPr lIns="0" tIns="0" rIns="0" bIns="0">
            <a:normAutofit/>
          </a:bodyPr>
          <a:lstStyle/>
          <a:p>
            <a:pPr lvl="0" algn="l">
              <a:buSzTx/>
              <a:buNone/>
            </a:pPr>
            <a:endParaRPr sz="1400" i="1" dirty="0"/>
          </a:p>
          <a:p>
            <a:pPr marL="0" lvl="0" indent="0" algn="l">
              <a:buNone/>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The lecture today will focus on:</a:t>
            </a:r>
          </a:p>
          <a:p>
            <a:pPr marL="0" lvl="0" indent="0" algn="l">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42900" lvl="0" indent="-342900" algn="l">
              <a:buFont typeface="Wingdings" charset="2"/>
              <a:buChar char="Ø"/>
            </a:pPr>
            <a:r>
              <a:rPr lang="en-US" sz="2000" u="sng" dirty="0"/>
              <a:t>Energy storage </a:t>
            </a:r>
            <a:r>
              <a:rPr lang="en-US" sz="2000" dirty="0"/>
              <a:t>elements: </a:t>
            </a:r>
            <a:r>
              <a:rPr lang="en-US" sz="2000" i="1" u="sng" dirty="0">
                <a:solidFill>
                  <a:srgbClr val="FF0000"/>
                </a:solidFill>
              </a:rPr>
              <a:t>Capacitor</a:t>
            </a:r>
            <a:r>
              <a:rPr lang="en-US" sz="2000" i="1" dirty="0">
                <a:solidFill>
                  <a:srgbClr val="FF0000"/>
                </a:solidFill>
              </a:rPr>
              <a:t>s</a:t>
            </a:r>
            <a:r>
              <a:rPr lang="en-US" sz="2000" i="1" dirty="0"/>
              <a:t> </a:t>
            </a:r>
            <a:r>
              <a:rPr lang="en-US" sz="2000" dirty="0"/>
              <a:t>and</a:t>
            </a:r>
            <a:r>
              <a:rPr lang="en-US" sz="2000" i="1" dirty="0"/>
              <a:t> </a:t>
            </a:r>
            <a:r>
              <a:rPr lang="en-US" sz="2000" i="1" u="sng" dirty="0">
                <a:solidFill>
                  <a:srgbClr val="FF0000"/>
                </a:solidFill>
              </a:rPr>
              <a:t>Inductors</a:t>
            </a:r>
          </a:p>
          <a:p>
            <a:pPr marL="342900" lvl="0" indent="-342900" algn="l">
              <a:buFont typeface="Wingdings" charset="2"/>
              <a:buChar char="Ø"/>
            </a:pPr>
            <a:r>
              <a:rPr lang="en-US" sz="2000" dirty="0"/>
              <a:t>Capacitor structure, capacitor types, principle of operation, current-voltage relationship, power and energy.</a:t>
            </a:r>
          </a:p>
          <a:p>
            <a:pPr marL="342900" indent="-342900" algn="l">
              <a:buFont typeface="Wingdings" charset="2"/>
              <a:buChar char="Ø"/>
            </a:pPr>
            <a:r>
              <a:rPr lang="en-US" sz="2000" dirty="0"/>
              <a:t>Inductor structure, capacitor types, principle of operation, current-voltage relationship, power and energy.</a:t>
            </a:r>
          </a:p>
          <a:p>
            <a:pPr marL="342900" lvl="0" indent="-342900" algn="l">
              <a:buFont typeface="Wingdings" charset="2"/>
              <a:buChar char="Ø"/>
            </a:pPr>
            <a:r>
              <a:rPr lang="en-US" sz="2000" dirty="0"/>
              <a:t>Capacitors series and parallel combinations.</a:t>
            </a:r>
          </a:p>
          <a:p>
            <a:pPr marL="342900" lvl="0" indent="-342900" algn="l">
              <a:buFont typeface="Wingdings" charset="2"/>
              <a:buChar char="Ø"/>
            </a:pPr>
            <a:r>
              <a:rPr lang="en-US" sz="2000" dirty="0"/>
              <a:t>Inductors series and parallel combinations.</a:t>
            </a:r>
          </a:p>
        </p:txBody>
      </p:sp>
    </p:spTree>
    <p:extLst>
      <p:ext uri="{BB962C8B-B14F-4D97-AF65-F5344CB8AC3E}">
        <p14:creationId xmlns:p14="http://schemas.microsoft.com/office/powerpoint/2010/main" val="1413971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884974916"/>
              </p:ext>
            </p:extLst>
          </p:nvPr>
        </p:nvGraphicFramePr>
        <p:xfrm>
          <a:off x="1419225" y="1035050"/>
          <a:ext cx="2476500" cy="936625"/>
        </p:xfrm>
        <a:graphic>
          <a:graphicData uri="http://schemas.openxmlformats.org/presentationml/2006/ole">
            <mc:AlternateContent xmlns:mc="http://schemas.openxmlformats.org/markup-compatibility/2006">
              <mc:Choice xmlns:v="urn:schemas-microsoft-com:vml" Requires="v">
                <p:oleObj spid="_x0000_s137298" name="Equation" r:id="rId4" imgW="1689100" imgH="635000" progId="Equation.3">
                  <p:embed/>
                </p:oleObj>
              </mc:Choice>
              <mc:Fallback>
                <p:oleObj name="Equation" r:id="rId4" imgW="1689100" imgH="635000" progId="Equation.3">
                  <p:embed/>
                  <p:pic>
                    <p:nvPicPr>
                      <p:cNvPr id="0" name=""/>
                      <p:cNvPicPr>
                        <a:picLocks noChangeAspect="1" noChangeArrowheads="1"/>
                      </p:cNvPicPr>
                      <p:nvPr/>
                    </p:nvPicPr>
                    <p:blipFill>
                      <a:blip r:embed="rId5"/>
                      <a:srcRect/>
                      <a:stretch>
                        <a:fillRect/>
                      </a:stretch>
                    </p:blipFill>
                    <p:spPr bwMode="auto">
                      <a:xfrm>
                        <a:off x="1419225" y="1035050"/>
                        <a:ext cx="2476500" cy="936625"/>
                      </a:xfrm>
                      <a:prstGeom prst="rect">
                        <a:avLst/>
                      </a:prstGeom>
                      <a:noFill/>
                    </p:spPr>
                  </p:pic>
                </p:oleObj>
              </mc:Fallback>
            </mc:AlternateContent>
          </a:graphicData>
        </a:graphic>
      </p:graphicFrame>
      <p:sp>
        <p:nvSpPr>
          <p:cNvPr id="8" name="TextBox 7"/>
          <p:cNvSpPr txBox="1"/>
          <p:nvPr/>
        </p:nvSpPr>
        <p:spPr>
          <a:xfrm>
            <a:off x="811778" y="647677"/>
            <a:ext cx="3788797" cy="369332"/>
          </a:xfrm>
          <a:prstGeom prst="rect">
            <a:avLst/>
          </a:prstGeom>
          <a:noFill/>
        </p:spPr>
        <p:txBody>
          <a:bodyPr wrap="square" rtlCol="0">
            <a:spAutoFit/>
          </a:bodyPr>
          <a:lstStyle/>
          <a:p>
            <a:r>
              <a:rPr lang="en-US" dirty="0"/>
              <a:t>the capacitor current is given by,</a:t>
            </a:r>
          </a:p>
        </p:txBody>
      </p:sp>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697602" y="2276474"/>
            <a:ext cx="5372099" cy="4303399"/>
          </a:xfrm>
          <a:prstGeom prst="rect">
            <a:avLst/>
          </a:prstGeom>
          <a:noFill/>
          <a:ln>
            <a:noFill/>
          </a:ln>
        </p:spPr>
      </p:pic>
    </p:spTree>
    <p:extLst>
      <p:ext uri="{BB962C8B-B14F-4D97-AF65-F5344CB8AC3E}">
        <p14:creationId xmlns:p14="http://schemas.microsoft.com/office/powerpoint/2010/main" val="346801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823953" y="205525"/>
            <a:ext cx="6423514" cy="6652475"/>
            <a:chOff x="823953" y="205525"/>
            <a:chExt cx="5623260" cy="6177209"/>
          </a:xfrm>
        </p:grpSpPr>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823953" y="3627446"/>
              <a:ext cx="5623260" cy="2755288"/>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823953" y="205525"/>
              <a:ext cx="5623260" cy="3256846"/>
            </a:xfrm>
            <a:prstGeom prst="rect">
              <a:avLst/>
            </a:prstGeom>
            <a:noFill/>
            <a:ln>
              <a:noFill/>
            </a:ln>
          </p:spPr>
        </p:pic>
        <p:cxnSp>
          <p:nvCxnSpPr>
            <p:cNvPr id="3" name="Straight Connector 2"/>
            <p:cNvCxnSpPr/>
            <p:nvPr/>
          </p:nvCxnSpPr>
          <p:spPr>
            <a:xfrm>
              <a:off x="1666406" y="768517"/>
              <a:ext cx="64715" cy="4910417"/>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1150328199"/>
                </p:ext>
              </p:extLst>
            </p:nvPr>
          </p:nvGraphicFramePr>
          <p:xfrm>
            <a:off x="2441271" y="489759"/>
            <a:ext cx="508000" cy="393700"/>
          </p:xfrm>
          <a:graphic>
            <a:graphicData uri="http://schemas.openxmlformats.org/presentationml/2006/ole">
              <mc:AlternateContent xmlns:mc="http://schemas.openxmlformats.org/markup-compatibility/2006">
                <mc:Choice xmlns:v="urn:schemas-microsoft-com:vml" Requires="v">
                  <p:oleObj spid="_x0000_s194725" name="Equation" r:id="rId6" imgW="508000" imgH="393700" progId="Equation.3">
                    <p:embed/>
                  </p:oleObj>
                </mc:Choice>
                <mc:Fallback>
                  <p:oleObj name="Equation" r:id="rId6" imgW="508000" imgH="393700" progId="Equation.3">
                    <p:embed/>
                    <p:pic>
                      <p:nvPicPr>
                        <p:cNvPr id="0" name=""/>
                        <p:cNvPicPr/>
                        <p:nvPr/>
                      </p:nvPicPr>
                      <p:blipFill>
                        <a:blip r:embed="rId7"/>
                        <a:stretch>
                          <a:fillRect/>
                        </a:stretch>
                      </p:blipFill>
                      <p:spPr>
                        <a:xfrm>
                          <a:off x="2441271" y="489759"/>
                          <a:ext cx="508000" cy="393700"/>
                        </a:xfrm>
                        <a:prstGeom prst="rect">
                          <a:avLst/>
                        </a:prstGeom>
                      </p:spPr>
                    </p:pic>
                  </p:oleObj>
                </mc:Fallback>
              </mc:AlternateContent>
            </a:graphicData>
          </a:graphic>
        </p:graphicFrame>
        <p:cxnSp>
          <p:nvCxnSpPr>
            <p:cNvPr id="12" name="Straight Arrow Connector 11"/>
            <p:cNvCxnSpPr/>
            <p:nvPr/>
          </p:nvCxnSpPr>
          <p:spPr>
            <a:xfrm flipH="1">
              <a:off x="1456083" y="768517"/>
              <a:ext cx="881739" cy="7118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421141043"/>
                </p:ext>
              </p:extLst>
            </p:nvPr>
          </p:nvGraphicFramePr>
          <p:xfrm>
            <a:off x="3153133" y="1678937"/>
            <a:ext cx="508000" cy="393700"/>
          </p:xfrm>
          <a:graphic>
            <a:graphicData uri="http://schemas.openxmlformats.org/presentationml/2006/ole">
              <mc:AlternateContent xmlns:mc="http://schemas.openxmlformats.org/markup-compatibility/2006">
                <mc:Choice xmlns:v="urn:schemas-microsoft-com:vml" Requires="v">
                  <p:oleObj spid="_x0000_s194726" name="Equation" r:id="rId8" imgW="508000" imgH="393700" progId="Equation.3">
                    <p:embed/>
                  </p:oleObj>
                </mc:Choice>
                <mc:Fallback>
                  <p:oleObj name="Equation" r:id="rId8" imgW="508000" imgH="393700" progId="Equation.3">
                    <p:embed/>
                    <p:pic>
                      <p:nvPicPr>
                        <p:cNvPr id="0" name=""/>
                        <p:cNvPicPr/>
                        <p:nvPr/>
                      </p:nvPicPr>
                      <p:blipFill>
                        <a:blip r:embed="rId9"/>
                        <a:stretch>
                          <a:fillRect/>
                        </a:stretch>
                      </p:blipFill>
                      <p:spPr>
                        <a:xfrm>
                          <a:off x="3153133" y="1678937"/>
                          <a:ext cx="508000" cy="393700"/>
                        </a:xfrm>
                        <a:prstGeom prst="rect">
                          <a:avLst/>
                        </a:prstGeom>
                      </p:spPr>
                    </p:pic>
                  </p:oleObj>
                </mc:Fallback>
              </mc:AlternateContent>
            </a:graphicData>
          </a:graphic>
        </p:graphicFrame>
        <p:cxnSp>
          <p:nvCxnSpPr>
            <p:cNvPr id="16" name="Straight Arrow Connector 15"/>
            <p:cNvCxnSpPr/>
            <p:nvPr/>
          </p:nvCxnSpPr>
          <p:spPr>
            <a:xfrm flipH="1">
              <a:off x="2337822" y="1941516"/>
              <a:ext cx="711863" cy="3154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349208" y="5565678"/>
              <a:ext cx="4822966" cy="56628"/>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1978289160"/>
                </p:ext>
              </p:extLst>
            </p:nvPr>
          </p:nvGraphicFramePr>
          <p:xfrm>
            <a:off x="1936999" y="4029799"/>
            <a:ext cx="667772" cy="378404"/>
          </p:xfrm>
          <a:graphic>
            <a:graphicData uri="http://schemas.openxmlformats.org/presentationml/2006/ole">
              <mc:AlternateContent xmlns:mc="http://schemas.openxmlformats.org/markup-compatibility/2006">
                <mc:Choice xmlns:v="urn:schemas-microsoft-com:vml" Requires="v">
                  <p:oleObj spid="_x0000_s194727" name="Equation" r:id="rId10" imgW="381000" imgH="215900" progId="Equation.3">
                    <p:embed/>
                  </p:oleObj>
                </mc:Choice>
                <mc:Fallback>
                  <p:oleObj name="Equation" r:id="rId10" imgW="381000" imgH="215900" progId="Equation.3">
                    <p:embed/>
                    <p:pic>
                      <p:nvPicPr>
                        <p:cNvPr id="0" name=""/>
                        <p:cNvPicPr/>
                        <p:nvPr/>
                      </p:nvPicPr>
                      <p:blipFill>
                        <a:blip r:embed="rId11"/>
                        <a:stretch>
                          <a:fillRect/>
                        </a:stretch>
                      </p:blipFill>
                      <p:spPr>
                        <a:xfrm>
                          <a:off x="1936999" y="4029799"/>
                          <a:ext cx="667772" cy="378404"/>
                        </a:xfrm>
                        <a:prstGeom prst="rect">
                          <a:avLst/>
                        </a:prstGeom>
                      </p:spPr>
                    </p:pic>
                  </p:oleObj>
                </mc:Fallback>
              </mc:AlternateContent>
            </a:graphicData>
          </a:graphic>
        </p:graphicFrame>
        <p:cxnSp>
          <p:nvCxnSpPr>
            <p:cNvPr id="22" name="Straight Arrow Connector 21"/>
            <p:cNvCxnSpPr/>
            <p:nvPr/>
          </p:nvCxnSpPr>
          <p:spPr>
            <a:xfrm flipH="1">
              <a:off x="1496130" y="4408203"/>
              <a:ext cx="590923" cy="47664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349208" y="4884845"/>
              <a:ext cx="38191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31121" y="5784099"/>
              <a:ext cx="0" cy="266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731121" y="5873085"/>
              <a:ext cx="4513858" cy="404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546027011"/>
                </p:ext>
              </p:extLst>
            </p:nvPr>
          </p:nvGraphicFramePr>
          <p:xfrm>
            <a:off x="3049685" y="4371401"/>
            <a:ext cx="667772" cy="378404"/>
          </p:xfrm>
          <a:graphic>
            <a:graphicData uri="http://schemas.openxmlformats.org/presentationml/2006/ole">
              <mc:AlternateContent xmlns:mc="http://schemas.openxmlformats.org/markup-compatibility/2006">
                <mc:Choice xmlns:v="urn:schemas-microsoft-com:vml" Requires="v">
                  <p:oleObj spid="_x0000_s194728" name="Equation" r:id="rId12" imgW="381000" imgH="215900" progId="Equation.3">
                    <p:embed/>
                  </p:oleObj>
                </mc:Choice>
                <mc:Fallback>
                  <p:oleObj name="Equation" r:id="rId12" imgW="381000" imgH="215900" progId="Equation.3">
                    <p:embed/>
                    <p:pic>
                      <p:nvPicPr>
                        <p:cNvPr id="0" name=""/>
                        <p:cNvPicPr/>
                        <p:nvPr/>
                      </p:nvPicPr>
                      <p:blipFill>
                        <a:blip r:embed="rId13"/>
                        <a:stretch>
                          <a:fillRect/>
                        </a:stretch>
                      </p:blipFill>
                      <p:spPr>
                        <a:xfrm>
                          <a:off x="3049685" y="4371401"/>
                          <a:ext cx="667772" cy="378404"/>
                        </a:xfrm>
                        <a:prstGeom prst="rect">
                          <a:avLst/>
                        </a:prstGeom>
                      </p:spPr>
                    </p:pic>
                  </p:oleObj>
                </mc:Fallback>
              </mc:AlternateContent>
            </a:graphicData>
          </a:graphic>
        </p:graphicFrame>
        <p:cxnSp>
          <p:nvCxnSpPr>
            <p:cNvPr id="33" name="Straight Arrow Connector 32"/>
            <p:cNvCxnSpPr/>
            <p:nvPr/>
          </p:nvCxnSpPr>
          <p:spPr>
            <a:xfrm flipH="1">
              <a:off x="1936999" y="4727097"/>
              <a:ext cx="1023705" cy="11459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262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rPr>
              <a:t>For the parallel RC circuit with applied voltage,</a:t>
            </a:r>
          </a:p>
          <a:p>
            <a:endParaRPr lang="en-US" dirty="0">
              <a:solidFill>
                <a:srgbClr val="0000FF"/>
              </a:solidFill>
            </a:endParaRPr>
          </a:p>
          <a:p>
            <a:endParaRPr lang="en-US" dirty="0">
              <a:solidFill>
                <a:srgbClr val="0000FF"/>
              </a:solidFill>
            </a:endParaRPr>
          </a:p>
          <a:p>
            <a:r>
              <a:rPr lang="en-US" dirty="0">
                <a:solidFill>
                  <a:srgbClr val="0000FF"/>
                </a:solidFill>
              </a:rPr>
              <a:t>Find:</a:t>
            </a:r>
          </a:p>
          <a:p>
            <a:pPr marL="800100" lvl="1" indent="-342900">
              <a:buAutoNum type="alphaLcParenR"/>
            </a:pPr>
            <a:r>
              <a:rPr lang="en-US" dirty="0">
                <a:solidFill>
                  <a:srgbClr val="0000FF"/>
                </a:solidFill>
              </a:rPr>
              <a:t>the currents </a:t>
            </a:r>
            <a:r>
              <a:rPr lang="en-US" dirty="0" err="1">
                <a:solidFill>
                  <a:srgbClr val="0000FF"/>
                </a:solidFill>
              </a:rPr>
              <a:t>i</a:t>
            </a:r>
            <a:r>
              <a:rPr lang="en-US" baseline="-25000" dirty="0" err="1">
                <a:solidFill>
                  <a:srgbClr val="0000FF"/>
                </a:solidFill>
              </a:rPr>
              <a:t>C</a:t>
            </a:r>
            <a:r>
              <a:rPr lang="en-US" dirty="0">
                <a:solidFill>
                  <a:srgbClr val="0000FF"/>
                </a:solidFill>
              </a:rPr>
              <a:t>(t) and </a:t>
            </a:r>
            <a:r>
              <a:rPr lang="en-US" dirty="0" err="1">
                <a:solidFill>
                  <a:srgbClr val="0000FF"/>
                </a:solidFill>
              </a:rPr>
              <a:t>i</a:t>
            </a:r>
            <a:r>
              <a:rPr lang="en-US" baseline="-25000" dirty="0" err="1">
                <a:solidFill>
                  <a:srgbClr val="0000FF"/>
                </a:solidFill>
              </a:rPr>
              <a:t>R</a:t>
            </a:r>
            <a:r>
              <a:rPr lang="en-US" dirty="0">
                <a:solidFill>
                  <a:srgbClr val="0000FF"/>
                </a:solidFill>
              </a:rPr>
              <a:t>(t),</a:t>
            </a:r>
          </a:p>
          <a:p>
            <a:pPr marL="800100" lvl="1" indent="-342900">
              <a:buAutoNum type="alphaLcParenR"/>
            </a:pPr>
            <a:r>
              <a:rPr lang="en-US" dirty="0">
                <a:solidFill>
                  <a:srgbClr val="0000FF"/>
                </a:solidFill>
              </a:rPr>
              <a:t>The expressions for the power dissipated in R and the energy stored in C,</a:t>
            </a:r>
          </a:p>
          <a:p>
            <a:pPr marL="800100" lvl="1" indent="-342900">
              <a:buAutoNum type="alphaLcParenR"/>
            </a:pPr>
            <a:r>
              <a:rPr lang="en-US" dirty="0">
                <a:solidFill>
                  <a:srgbClr val="0000FF"/>
                </a:solidFill>
              </a:rPr>
              <a:t>Maximum power dissipation in R, when does it occur in the first cycle,</a:t>
            </a:r>
          </a:p>
          <a:p>
            <a:pPr marL="800100" lvl="1" indent="-342900">
              <a:buAutoNum type="alphaLcParenR"/>
            </a:pPr>
            <a:r>
              <a:rPr lang="en-US" dirty="0">
                <a:solidFill>
                  <a:srgbClr val="0000FF"/>
                </a:solidFill>
              </a:rPr>
              <a:t>Maximum energy stored in C, what time does it occur in the first cycle.</a:t>
            </a:r>
          </a:p>
        </p:txBody>
      </p:sp>
      <p:graphicFrame>
        <p:nvGraphicFramePr>
          <p:cNvPr id="120" name="Table 119"/>
          <p:cNvGraphicFramePr>
            <a:graphicFrameLocks noGrp="1"/>
          </p:cNvGraphicFramePr>
          <p:nvPr>
            <p:extLst>
              <p:ext uri="{D42A27DB-BD31-4B8C-83A1-F6EECF244321}">
                <p14:modId xmlns:p14="http://schemas.microsoft.com/office/powerpoint/2010/main" val="139721094"/>
              </p:ext>
            </p:extLst>
          </p:nvPr>
        </p:nvGraphicFramePr>
        <p:xfrm>
          <a:off x="4591050" y="3879601"/>
          <a:ext cx="3419280" cy="201168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err="1"/>
                        <a:t>V</a:t>
                      </a:r>
                      <a:r>
                        <a:rPr lang="en-US" sz="1600" baseline="-25000" dirty="0" err="1"/>
                        <a:t>m</a:t>
                      </a:r>
                      <a:endParaRPr lang="en-US" sz="1600" baseline="-25000" dirty="0"/>
                    </a:p>
                  </a:txBody>
                  <a:tcPr/>
                </a:tc>
                <a:tc>
                  <a:txBody>
                    <a:bodyPr/>
                    <a:lstStyle/>
                    <a:p>
                      <a:pPr algn="ctr"/>
                      <a:r>
                        <a:rPr lang="en-US" sz="1600" dirty="0"/>
                        <a:t>160</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l-GR" sz="1600" baseline="0" dirty="0">
                          <a:latin typeface="Calibri" panose="020F0502020204030204" pitchFamily="34" charset="0"/>
                        </a:rPr>
                        <a:t>ω</a:t>
                      </a:r>
                      <a:endParaRPr lang="en-US" sz="1600" baseline="-25000" dirty="0"/>
                    </a:p>
                  </a:txBody>
                  <a:tcPr/>
                </a:tc>
                <a:tc>
                  <a:txBody>
                    <a:bodyPr/>
                    <a:lstStyle/>
                    <a:p>
                      <a:pPr algn="ctr"/>
                      <a:r>
                        <a:rPr lang="en-US" sz="1600" dirty="0"/>
                        <a:t>120</a:t>
                      </a:r>
                      <a:r>
                        <a:rPr lang="en-US" sz="1600" dirty="0">
                          <a:latin typeface="Calibri" panose="020F0502020204030204" pitchFamily="34" charset="0"/>
                          <a:sym typeface="Symbol" panose="05050102010706020507" pitchFamily="18" charset="2"/>
                        </a:rPr>
                        <a:t>π</a:t>
                      </a:r>
                      <a:endParaRPr lang="en-US" sz="1600" dirty="0"/>
                    </a:p>
                  </a:txBody>
                  <a:tcPr/>
                </a:tc>
                <a:tc>
                  <a:txBody>
                    <a:bodyPr/>
                    <a:lstStyle/>
                    <a:p>
                      <a:pPr algn="ctr"/>
                      <a:r>
                        <a:rPr lang="en-US" sz="1600" dirty="0"/>
                        <a:t>rad/s</a:t>
                      </a:r>
                    </a:p>
                  </a:txBody>
                  <a:tcPr/>
                </a:tc>
                <a:extLst>
                  <a:ext uri="{0D108BD9-81ED-4DB2-BD59-A6C34878D82A}">
                    <a16:rowId xmlns:a16="http://schemas.microsoft.com/office/drawing/2014/main" val="10002"/>
                  </a:ext>
                </a:extLst>
              </a:tr>
              <a:tr h="304393">
                <a:tc>
                  <a:txBody>
                    <a:bodyPr/>
                    <a:lstStyle/>
                    <a:p>
                      <a:pPr algn="ctr"/>
                      <a:r>
                        <a:rPr lang="en-US" sz="1600" baseline="0" dirty="0">
                          <a:latin typeface="Calibri" panose="020F0502020204030204" pitchFamily="34" charset="0"/>
                        </a:rPr>
                        <a:t>R</a:t>
                      </a:r>
                      <a:endParaRPr lang="en-US" sz="1600" baseline="-25000" dirty="0"/>
                    </a:p>
                  </a:txBody>
                  <a:tcPr/>
                </a:tc>
                <a:tc>
                  <a:txBody>
                    <a:bodyPr/>
                    <a:lstStyle/>
                    <a:p>
                      <a:pPr algn="ctr"/>
                      <a:r>
                        <a:rPr lang="en-US" sz="1600" dirty="0"/>
                        <a:t>16</a:t>
                      </a:r>
                    </a:p>
                  </a:txBody>
                  <a:tcPr/>
                </a:tc>
                <a:tc>
                  <a:txBody>
                    <a:bodyPr/>
                    <a:lstStyle/>
                    <a:p>
                      <a:pPr algn="ctr"/>
                      <a:r>
                        <a:rPr lang="en-US" sz="1600" dirty="0" err="1">
                          <a:latin typeface="Calibri" panose="020F0502020204030204" pitchFamily="34" charset="0"/>
                        </a:rPr>
                        <a:t>kΩ</a:t>
                      </a:r>
                      <a:endParaRPr lang="en-US" sz="1600" dirty="0"/>
                    </a:p>
                  </a:txBody>
                  <a:tcPr/>
                </a:tc>
                <a:extLst>
                  <a:ext uri="{0D108BD9-81ED-4DB2-BD59-A6C34878D82A}">
                    <a16:rowId xmlns:a16="http://schemas.microsoft.com/office/drawing/2014/main" val="10003"/>
                  </a:ext>
                </a:extLst>
              </a:tr>
              <a:tr h="304393">
                <a:tc>
                  <a:txBody>
                    <a:bodyPr/>
                    <a:lstStyle/>
                    <a:p>
                      <a:pPr algn="ctr"/>
                      <a:r>
                        <a:rPr lang="el-GR" sz="1600" baseline="0" dirty="0">
                          <a:latin typeface="Calibri" panose="020F0502020204030204" pitchFamily="34" charset="0"/>
                          <a:sym typeface="Symbol" panose="05050102010706020507" pitchFamily="18" charset="2"/>
                        </a:rPr>
                        <a:t></a:t>
                      </a:r>
                      <a:endParaRPr lang="en-US" sz="1600" baseline="-25000" dirty="0"/>
                    </a:p>
                  </a:txBody>
                  <a:tcPr/>
                </a:tc>
                <a:tc>
                  <a:txBody>
                    <a:bodyPr/>
                    <a:lstStyle/>
                    <a:p>
                      <a:pPr algn="ctr"/>
                      <a:r>
                        <a:rPr lang="en-US" sz="1600" dirty="0"/>
                        <a:t>15</a:t>
                      </a:r>
                    </a:p>
                  </a:txBody>
                  <a:tcPr/>
                </a:tc>
                <a:tc>
                  <a:txBody>
                    <a:bodyPr/>
                    <a:lstStyle/>
                    <a:p>
                      <a:pPr algn="ctr"/>
                      <a:r>
                        <a:rPr lang="en-US" sz="1600" dirty="0">
                          <a:sym typeface="Symbol" panose="05050102010706020507" pitchFamily="18" charset="2"/>
                        </a:rPr>
                        <a:t></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0.1</a:t>
                      </a:r>
                    </a:p>
                  </a:txBody>
                  <a:tcPr/>
                </a:tc>
                <a:tc>
                  <a:txBody>
                    <a:bodyPr/>
                    <a:lstStyle/>
                    <a:p>
                      <a:pPr algn="ctr"/>
                      <a:r>
                        <a:rPr lang="el-GR" sz="1600" dirty="0">
                          <a:latin typeface="Calibri" panose="020F0502020204030204" pitchFamily="34" charset="0"/>
                        </a:rPr>
                        <a:t>μ</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5"/>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39934516"/>
              </p:ext>
            </p:extLst>
          </p:nvPr>
        </p:nvGraphicFramePr>
        <p:xfrm>
          <a:off x="939800" y="1349375"/>
          <a:ext cx="3665538" cy="336550"/>
        </p:xfrm>
        <a:graphic>
          <a:graphicData uri="http://schemas.openxmlformats.org/presentationml/2006/ole">
            <mc:AlternateContent xmlns:mc="http://schemas.openxmlformats.org/markup-compatibility/2006">
              <mc:Choice xmlns:v="urn:schemas-microsoft-com:vml" Requires="v">
                <p:oleObj spid="_x0000_s138321" name="Equation" r:id="rId4" imgW="2501640" imgH="228600" progId="Equation.3">
                  <p:embed/>
                </p:oleObj>
              </mc:Choice>
              <mc:Fallback>
                <p:oleObj name="Equation" r:id="rId4" imgW="2501640" imgH="228600" progId="Equation.3">
                  <p:embed/>
                  <p:pic>
                    <p:nvPicPr>
                      <p:cNvPr id="0" name=""/>
                      <p:cNvPicPr>
                        <a:picLocks noChangeAspect="1" noChangeArrowheads="1"/>
                      </p:cNvPicPr>
                      <p:nvPr/>
                    </p:nvPicPr>
                    <p:blipFill>
                      <a:blip r:embed="rId5"/>
                      <a:srcRect/>
                      <a:stretch>
                        <a:fillRect/>
                      </a:stretch>
                    </p:blipFill>
                    <p:spPr bwMode="auto">
                      <a:xfrm>
                        <a:off x="939800" y="1349375"/>
                        <a:ext cx="3665538" cy="336550"/>
                      </a:xfrm>
                      <a:prstGeom prst="rect">
                        <a:avLst/>
                      </a:prstGeom>
                      <a:noFill/>
                    </p:spPr>
                  </p:pic>
                </p:oleObj>
              </mc:Fallback>
            </mc:AlternateContent>
          </a:graphicData>
        </a:graphic>
      </p:graphicFrame>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809942" y="3798708"/>
            <a:ext cx="3195920" cy="2173467"/>
          </a:xfrm>
          <a:prstGeom prst="rect">
            <a:avLst/>
          </a:prstGeom>
        </p:spPr>
      </p:pic>
    </p:spTree>
    <p:extLst>
      <p:ext uri="{BB962C8B-B14F-4D97-AF65-F5344CB8AC3E}">
        <p14:creationId xmlns:p14="http://schemas.microsoft.com/office/powerpoint/2010/main" val="323315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The current passing through the capacitor is given by,</a:t>
            </a:r>
          </a:p>
        </p:txBody>
      </p:sp>
      <p:graphicFrame>
        <p:nvGraphicFramePr>
          <p:cNvPr id="4" name="Object 3"/>
          <p:cNvGraphicFramePr>
            <a:graphicFrameLocks noChangeAspect="1"/>
          </p:cNvGraphicFramePr>
          <p:nvPr>
            <p:extLst>
              <p:ext uri="{D42A27DB-BD31-4B8C-83A1-F6EECF244321}">
                <p14:modId xmlns:p14="http://schemas.microsoft.com/office/powerpoint/2010/main" val="4063250720"/>
              </p:ext>
            </p:extLst>
          </p:nvPr>
        </p:nvGraphicFramePr>
        <p:xfrm>
          <a:off x="1316038" y="1231900"/>
          <a:ext cx="4521200" cy="1982787"/>
        </p:xfrm>
        <a:graphic>
          <a:graphicData uri="http://schemas.openxmlformats.org/presentationml/2006/ole">
            <mc:AlternateContent xmlns:mc="http://schemas.openxmlformats.org/markup-compatibility/2006">
              <mc:Choice xmlns:v="urn:schemas-microsoft-com:vml" Requires="v">
                <p:oleObj spid="_x0000_s139417" name="Equation" r:id="rId4" imgW="3085920" imgH="1346040" progId="Equation.3">
                  <p:embed/>
                </p:oleObj>
              </mc:Choice>
              <mc:Fallback>
                <p:oleObj name="Equation" r:id="rId4" imgW="3085920" imgH="1346040" progId="Equation.3">
                  <p:embed/>
                  <p:pic>
                    <p:nvPicPr>
                      <p:cNvPr id="0" name=""/>
                      <p:cNvPicPr>
                        <a:picLocks noChangeAspect="1" noChangeArrowheads="1"/>
                      </p:cNvPicPr>
                      <p:nvPr/>
                    </p:nvPicPr>
                    <p:blipFill>
                      <a:blip r:embed="rId5"/>
                      <a:srcRect/>
                      <a:stretch>
                        <a:fillRect/>
                      </a:stretch>
                    </p:blipFill>
                    <p:spPr bwMode="auto">
                      <a:xfrm>
                        <a:off x="1316038" y="1231900"/>
                        <a:ext cx="4521200" cy="1982787"/>
                      </a:xfrm>
                      <a:prstGeom prst="rect">
                        <a:avLst/>
                      </a:prstGeom>
                      <a:noFill/>
                    </p:spPr>
                  </p:pic>
                </p:oleObj>
              </mc:Fallback>
            </mc:AlternateContent>
          </a:graphicData>
        </a:graphic>
      </p:graphicFrame>
      <p:sp>
        <p:nvSpPr>
          <p:cNvPr id="6" name="TextBox 5"/>
          <p:cNvSpPr txBox="1"/>
          <p:nvPr/>
        </p:nvSpPr>
        <p:spPr>
          <a:xfrm>
            <a:off x="811778" y="3571852"/>
            <a:ext cx="7875022" cy="369332"/>
          </a:xfrm>
          <a:prstGeom prst="rect">
            <a:avLst/>
          </a:prstGeom>
          <a:noFill/>
        </p:spPr>
        <p:txBody>
          <a:bodyPr wrap="square" rtlCol="0">
            <a:spAutoFit/>
          </a:bodyPr>
          <a:lstStyle/>
          <a:p>
            <a:r>
              <a:rPr lang="en-US" dirty="0"/>
              <a:t>The current passing through the resistor is given by Ohm’s Law,</a:t>
            </a:r>
          </a:p>
        </p:txBody>
      </p:sp>
      <p:graphicFrame>
        <p:nvGraphicFramePr>
          <p:cNvPr id="7" name="Object 6"/>
          <p:cNvGraphicFramePr>
            <a:graphicFrameLocks noChangeAspect="1"/>
          </p:cNvGraphicFramePr>
          <p:nvPr>
            <p:extLst>
              <p:ext uri="{D42A27DB-BD31-4B8C-83A1-F6EECF244321}">
                <p14:modId xmlns:p14="http://schemas.microsoft.com/office/powerpoint/2010/main" val="3062847274"/>
              </p:ext>
            </p:extLst>
          </p:nvPr>
        </p:nvGraphicFramePr>
        <p:xfrm>
          <a:off x="1316038" y="4110038"/>
          <a:ext cx="4391025" cy="1646237"/>
        </p:xfrm>
        <a:graphic>
          <a:graphicData uri="http://schemas.openxmlformats.org/presentationml/2006/ole">
            <mc:AlternateContent xmlns:mc="http://schemas.openxmlformats.org/markup-compatibility/2006">
              <mc:Choice xmlns:v="urn:schemas-microsoft-com:vml" Requires="v">
                <p:oleObj spid="_x0000_s139418" name="Equation" r:id="rId6" imgW="2997000" imgH="1117440" progId="Equation.3">
                  <p:embed/>
                </p:oleObj>
              </mc:Choice>
              <mc:Fallback>
                <p:oleObj name="Equation" r:id="rId6" imgW="2997000" imgH="1117440" progId="Equation.3">
                  <p:embed/>
                  <p:pic>
                    <p:nvPicPr>
                      <p:cNvPr id="0" name=""/>
                      <p:cNvPicPr>
                        <a:picLocks noChangeAspect="1" noChangeArrowheads="1"/>
                      </p:cNvPicPr>
                      <p:nvPr/>
                    </p:nvPicPr>
                    <p:blipFill>
                      <a:blip r:embed="rId7"/>
                      <a:srcRect/>
                      <a:stretch>
                        <a:fillRect/>
                      </a:stretch>
                    </p:blipFill>
                    <p:spPr bwMode="auto">
                      <a:xfrm>
                        <a:off x="1316038" y="4110038"/>
                        <a:ext cx="4391025" cy="1646237"/>
                      </a:xfrm>
                      <a:prstGeom prst="rect">
                        <a:avLst/>
                      </a:prstGeom>
                      <a:noFill/>
                    </p:spPr>
                  </p:pic>
                </p:oleObj>
              </mc:Fallback>
            </mc:AlternateContent>
          </a:graphicData>
        </a:graphic>
      </p:graphicFrame>
    </p:spTree>
    <p:extLst>
      <p:ext uri="{BB962C8B-B14F-4D97-AF65-F5344CB8AC3E}">
        <p14:creationId xmlns:p14="http://schemas.microsoft.com/office/powerpoint/2010/main" val="308861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The power dissipated in the resistor is given by,</a:t>
            </a:r>
          </a:p>
        </p:txBody>
      </p:sp>
      <p:graphicFrame>
        <p:nvGraphicFramePr>
          <p:cNvPr id="4" name="Object 3"/>
          <p:cNvGraphicFramePr>
            <a:graphicFrameLocks noChangeAspect="1"/>
          </p:cNvGraphicFramePr>
          <p:nvPr>
            <p:extLst>
              <p:ext uri="{D42A27DB-BD31-4B8C-83A1-F6EECF244321}">
                <p14:modId xmlns:p14="http://schemas.microsoft.com/office/powerpoint/2010/main" val="2683405579"/>
              </p:ext>
            </p:extLst>
          </p:nvPr>
        </p:nvGraphicFramePr>
        <p:xfrm>
          <a:off x="1454150" y="1195388"/>
          <a:ext cx="4578350" cy="1365250"/>
        </p:xfrm>
        <a:graphic>
          <a:graphicData uri="http://schemas.openxmlformats.org/presentationml/2006/ole">
            <mc:AlternateContent xmlns:mc="http://schemas.openxmlformats.org/markup-compatibility/2006">
              <mc:Choice xmlns:v="urn:schemas-microsoft-com:vml" Requires="v">
                <p:oleObj spid="_x0000_s140442" name="Equation" r:id="rId4" imgW="3124200" imgH="927100" progId="Equation.3">
                  <p:embed/>
                </p:oleObj>
              </mc:Choice>
              <mc:Fallback>
                <p:oleObj name="Equation" r:id="rId4" imgW="3124200" imgH="927100" progId="Equation.3">
                  <p:embed/>
                  <p:pic>
                    <p:nvPicPr>
                      <p:cNvPr id="0" name=""/>
                      <p:cNvPicPr>
                        <a:picLocks noChangeAspect="1" noChangeArrowheads="1"/>
                      </p:cNvPicPr>
                      <p:nvPr/>
                    </p:nvPicPr>
                    <p:blipFill>
                      <a:blip r:embed="rId5"/>
                      <a:srcRect/>
                      <a:stretch>
                        <a:fillRect/>
                      </a:stretch>
                    </p:blipFill>
                    <p:spPr bwMode="auto">
                      <a:xfrm>
                        <a:off x="1454150" y="1195388"/>
                        <a:ext cx="4578350" cy="1365250"/>
                      </a:xfrm>
                      <a:prstGeom prst="rect">
                        <a:avLst/>
                      </a:prstGeom>
                      <a:noFill/>
                    </p:spPr>
                  </p:pic>
                </p:oleObj>
              </mc:Fallback>
            </mc:AlternateContent>
          </a:graphicData>
        </a:graphic>
      </p:graphicFrame>
      <p:sp>
        <p:nvSpPr>
          <p:cNvPr id="6" name="TextBox 5"/>
          <p:cNvSpPr txBox="1"/>
          <p:nvPr/>
        </p:nvSpPr>
        <p:spPr>
          <a:xfrm>
            <a:off x="811778" y="3571852"/>
            <a:ext cx="7875022" cy="369332"/>
          </a:xfrm>
          <a:prstGeom prst="rect">
            <a:avLst/>
          </a:prstGeom>
          <a:noFill/>
        </p:spPr>
        <p:txBody>
          <a:bodyPr wrap="square" rtlCol="0">
            <a:spAutoFit/>
          </a:bodyPr>
          <a:lstStyle/>
          <a:p>
            <a:r>
              <a:rPr lang="en-US" dirty="0"/>
              <a:t>The energy stored in the capacitor is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883779101"/>
              </p:ext>
            </p:extLst>
          </p:nvPr>
        </p:nvGraphicFramePr>
        <p:xfrm>
          <a:off x="1316038" y="4119563"/>
          <a:ext cx="5581650" cy="1627187"/>
        </p:xfrm>
        <a:graphic>
          <a:graphicData uri="http://schemas.openxmlformats.org/presentationml/2006/ole">
            <mc:AlternateContent xmlns:mc="http://schemas.openxmlformats.org/markup-compatibility/2006">
              <mc:Choice xmlns:v="urn:schemas-microsoft-com:vml" Requires="v">
                <p:oleObj spid="_x0000_s140443" name="Equation" r:id="rId6" imgW="3809880" imgH="1104840" progId="Equation.3">
                  <p:embed/>
                </p:oleObj>
              </mc:Choice>
              <mc:Fallback>
                <p:oleObj name="Equation" r:id="rId6" imgW="3809880" imgH="1104840" progId="Equation.3">
                  <p:embed/>
                  <p:pic>
                    <p:nvPicPr>
                      <p:cNvPr id="0" name=""/>
                      <p:cNvPicPr>
                        <a:picLocks noChangeAspect="1" noChangeArrowheads="1"/>
                      </p:cNvPicPr>
                      <p:nvPr/>
                    </p:nvPicPr>
                    <p:blipFill>
                      <a:blip r:embed="rId7"/>
                      <a:srcRect/>
                      <a:stretch>
                        <a:fillRect/>
                      </a:stretch>
                    </p:blipFill>
                    <p:spPr bwMode="auto">
                      <a:xfrm>
                        <a:off x="1316038" y="4119563"/>
                        <a:ext cx="5581650" cy="1627187"/>
                      </a:xfrm>
                      <a:prstGeom prst="rect">
                        <a:avLst/>
                      </a:prstGeom>
                      <a:noFill/>
                    </p:spPr>
                  </p:pic>
                </p:oleObj>
              </mc:Fallback>
            </mc:AlternateContent>
          </a:graphicData>
        </a:graphic>
      </p:graphicFrame>
    </p:spTree>
    <p:extLst>
      <p:ext uri="{BB962C8B-B14F-4D97-AF65-F5344CB8AC3E}">
        <p14:creationId xmlns:p14="http://schemas.microsoft.com/office/powerpoint/2010/main" val="178918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646331"/>
          </a:xfrm>
          <a:prstGeom prst="rect">
            <a:avLst/>
          </a:prstGeom>
          <a:noFill/>
        </p:spPr>
        <p:txBody>
          <a:bodyPr wrap="square" rtlCol="0">
            <a:spAutoFit/>
          </a:bodyPr>
          <a:lstStyle/>
          <a:p>
            <a:r>
              <a:rPr lang="en-US" dirty="0"/>
              <a:t>The maximum power dissipation in the resistor is given when the sine function is at its maximum,</a:t>
            </a:r>
          </a:p>
        </p:txBody>
      </p:sp>
      <p:graphicFrame>
        <p:nvGraphicFramePr>
          <p:cNvPr id="4" name="Object 3"/>
          <p:cNvGraphicFramePr>
            <a:graphicFrameLocks noChangeAspect="1"/>
          </p:cNvGraphicFramePr>
          <p:nvPr>
            <p:extLst>
              <p:ext uri="{D42A27DB-BD31-4B8C-83A1-F6EECF244321}">
                <p14:modId xmlns:p14="http://schemas.microsoft.com/office/powerpoint/2010/main" val="293436157"/>
              </p:ext>
            </p:extLst>
          </p:nvPr>
        </p:nvGraphicFramePr>
        <p:xfrm>
          <a:off x="1316038" y="1353191"/>
          <a:ext cx="1804988" cy="971550"/>
        </p:xfrm>
        <a:graphic>
          <a:graphicData uri="http://schemas.openxmlformats.org/presentationml/2006/ole">
            <mc:AlternateContent xmlns:mc="http://schemas.openxmlformats.org/markup-compatibility/2006">
              <mc:Choice xmlns:v="urn:schemas-microsoft-com:vml" Requires="v">
                <p:oleObj spid="_x0000_s141536" name="Equation" r:id="rId4" imgW="1231560" imgH="660240" progId="Equation.3">
                  <p:embed/>
                </p:oleObj>
              </mc:Choice>
              <mc:Fallback>
                <p:oleObj name="Equation" r:id="rId4" imgW="1231560" imgH="660240" progId="Equation.3">
                  <p:embed/>
                  <p:pic>
                    <p:nvPicPr>
                      <p:cNvPr id="0" name=""/>
                      <p:cNvPicPr>
                        <a:picLocks noChangeAspect="1" noChangeArrowheads="1"/>
                      </p:cNvPicPr>
                      <p:nvPr/>
                    </p:nvPicPr>
                    <p:blipFill>
                      <a:blip r:embed="rId5"/>
                      <a:srcRect/>
                      <a:stretch>
                        <a:fillRect/>
                      </a:stretch>
                    </p:blipFill>
                    <p:spPr bwMode="auto">
                      <a:xfrm>
                        <a:off x="1316038" y="1353191"/>
                        <a:ext cx="1804988" cy="971550"/>
                      </a:xfrm>
                      <a:prstGeom prst="rect">
                        <a:avLst/>
                      </a:prstGeom>
                      <a:noFill/>
                    </p:spPr>
                  </p:pic>
                </p:oleObj>
              </mc:Fallback>
            </mc:AlternateContent>
          </a:graphicData>
        </a:graphic>
      </p:graphicFrame>
      <p:sp>
        <p:nvSpPr>
          <p:cNvPr id="8" name="TextBox 7"/>
          <p:cNvSpPr txBox="1"/>
          <p:nvPr/>
        </p:nvSpPr>
        <p:spPr>
          <a:xfrm>
            <a:off x="811778" y="2659658"/>
            <a:ext cx="7875022" cy="369332"/>
          </a:xfrm>
          <a:prstGeom prst="rect">
            <a:avLst/>
          </a:prstGeom>
          <a:noFill/>
        </p:spPr>
        <p:txBody>
          <a:bodyPr wrap="square" rtlCol="0">
            <a:spAutoFit/>
          </a:bodyPr>
          <a:lstStyle/>
          <a:p>
            <a:r>
              <a:rPr lang="en-US" dirty="0"/>
              <a:t>During the first cycle this happens at,</a:t>
            </a:r>
          </a:p>
        </p:txBody>
      </p:sp>
      <p:graphicFrame>
        <p:nvGraphicFramePr>
          <p:cNvPr id="9" name="Object 8"/>
          <p:cNvGraphicFramePr>
            <a:graphicFrameLocks noChangeAspect="1"/>
          </p:cNvGraphicFramePr>
          <p:nvPr>
            <p:extLst>
              <p:ext uri="{D42A27DB-BD31-4B8C-83A1-F6EECF244321}">
                <p14:modId xmlns:p14="http://schemas.microsoft.com/office/powerpoint/2010/main" val="2653402623"/>
              </p:ext>
            </p:extLst>
          </p:nvPr>
        </p:nvGraphicFramePr>
        <p:xfrm>
          <a:off x="1316038" y="3091353"/>
          <a:ext cx="1042987" cy="579438"/>
        </p:xfrm>
        <a:graphic>
          <a:graphicData uri="http://schemas.openxmlformats.org/presentationml/2006/ole">
            <mc:AlternateContent xmlns:mc="http://schemas.openxmlformats.org/markup-compatibility/2006">
              <mc:Choice xmlns:v="urn:schemas-microsoft-com:vml" Requires="v">
                <p:oleObj spid="_x0000_s141537" name="Equation" r:id="rId6" imgW="711000" imgH="393480" progId="Equation.3">
                  <p:embed/>
                </p:oleObj>
              </mc:Choice>
              <mc:Fallback>
                <p:oleObj name="Equation" r:id="rId6" imgW="711000" imgH="393480" progId="Equation.3">
                  <p:embed/>
                  <p:pic>
                    <p:nvPicPr>
                      <p:cNvPr id="0" name=""/>
                      <p:cNvPicPr>
                        <a:picLocks noChangeAspect="1" noChangeArrowheads="1"/>
                      </p:cNvPicPr>
                      <p:nvPr/>
                    </p:nvPicPr>
                    <p:blipFill>
                      <a:blip r:embed="rId7"/>
                      <a:srcRect/>
                      <a:stretch>
                        <a:fillRect/>
                      </a:stretch>
                    </p:blipFill>
                    <p:spPr bwMode="auto">
                      <a:xfrm>
                        <a:off x="1316038" y="3091353"/>
                        <a:ext cx="1042987" cy="579438"/>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16579655"/>
              </p:ext>
            </p:extLst>
          </p:nvPr>
        </p:nvGraphicFramePr>
        <p:xfrm>
          <a:off x="1316038" y="4411663"/>
          <a:ext cx="1244600" cy="935037"/>
        </p:xfrm>
        <a:graphic>
          <a:graphicData uri="http://schemas.openxmlformats.org/presentationml/2006/ole">
            <mc:AlternateContent xmlns:mc="http://schemas.openxmlformats.org/markup-compatibility/2006">
              <mc:Choice xmlns:v="urn:schemas-microsoft-com:vml" Requires="v">
                <p:oleObj spid="_x0000_s141538" name="Equation" r:id="rId8" imgW="850680" imgH="634680" progId="Equation.3">
                  <p:embed/>
                </p:oleObj>
              </mc:Choice>
              <mc:Fallback>
                <p:oleObj name="Equation" r:id="rId8" imgW="850680" imgH="634680" progId="Equation.3">
                  <p:embed/>
                  <p:pic>
                    <p:nvPicPr>
                      <p:cNvPr id="0" name=""/>
                      <p:cNvPicPr>
                        <a:picLocks noChangeAspect="1" noChangeArrowheads="1"/>
                      </p:cNvPicPr>
                      <p:nvPr/>
                    </p:nvPicPr>
                    <p:blipFill>
                      <a:blip r:embed="rId9"/>
                      <a:srcRect/>
                      <a:stretch>
                        <a:fillRect/>
                      </a:stretch>
                    </p:blipFill>
                    <p:spPr bwMode="auto">
                      <a:xfrm>
                        <a:off x="1316038" y="4411663"/>
                        <a:ext cx="1244600" cy="935037"/>
                      </a:xfrm>
                      <a:prstGeom prst="rect">
                        <a:avLst/>
                      </a:prstGeom>
                      <a:noFill/>
                    </p:spPr>
                  </p:pic>
                </p:oleObj>
              </mc:Fallback>
            </mc:AlternateContent>
          </a:graphicData>
        </a:graphic>
      </p:graphicFrame>
      <p:sp>
        <p:nvSpPr>
          <p:cNvPr id="11" name="TextBox 10"/>
          <p:cNvSpPr txBox="1"/>
          <p:nvPr/>
        </p:nvSpPr>
        <p:spPr>
          <a:xfrm>
            <a:off x="811778" y="3983290"/>
            <a:ext cx="7875022" cy="369332"/>
          </a:xfrm>
          <a:prstGeom prst="rect">
            <a:avLst/>
          </a:prstGeom>
          <a:noFill/>
        </p:spPr>
        <p:txBody>
          <a:bodyPr wrap="square" rtlCol="0">
            <a:spAutoFit/>
          </a:bodyPr>
          <a:lstStyle/>
          <a:p>
            <a:r>
              <a:rPr lang="en-US" dirty="0"/>
              <a:t>Solving for t yields,</a:t>
            </a:r>
          </a:p>
        </p:txBody>
      </p:sp>
      <p:sp>
        <p:nvSpPr>
          <p:cNvPr id="14" name="TextBox 13">
            <a:extLst>
              <a:ext uri="{FF2B5EF4-FFF2-40B4-BE49-F238E27FC236}">
                <a16:creationId xmlns:a16="http://schemas.microsoft.com/office/drawing/2014/main" id="{C775FA96-19DC-2243-B88D-F44F44B2D2B7}"/>
              </a:ext>
            </a:extLst>
          </p:cNvPr>
          <p:cNvSpPr txBox="1"/>
          <p:nvPr/>
        </p:nvSpPr>
        <p:spPr>
          <a:xfrm>
            <a:off x="811778" y="5445593"/>
            <a:ext cx="7875022" cy="646331"/>
          </a:xfrm>
          <a:prstGeom prst="rect">
            <a:avLst/>
          </a:prstGeom>
          <a:noFill/>
        </p:spPr>
        <p:txBody>
          <a:bodyPr wrap="square" rtlCol="0">
            <a:spAutoFit/>
          </a:bodyPr>
          <a:lstStyle/>
          <a:p>
            <a:r>
              <a:rPr lang="en-US" dirty="0"/>
              <a:t>The maximum energy stored in the capacitor is given when the sine function is at its maximum,</a:t>
            </a:r>
          </a:p>
        </p:txBody>
      </p:sp>
      <p:graphicFrame>
        <p:nvGraphicFramePr>
          <p:cNvPr id="15" name="Object 14">
            <a:extLst>
              <a:ext uri="{FF2B5EF4-FFF2-40B4-BE49-F238E27FC236}">
                <a16:creationId xmlns:a16="http://schemas.microsoft.com/office/drawing/2014/main" id="{BF83CED0-521A-A24F-9190-39CB8BC64661}"/>
              </a:ext>
            </a:extLst>
          </p:cNvPr>
          <p:cNvGraphicFramePr>
            <a:graphicFrameLocks noChangeAspect="1"/>
          </p:cNvGraphicFramePr>
          <p:nvPr>
            <p:extLst>
              <p:ext uri="{D42A27DB-BD31-4B8C-83A1-F6EECF244321}">
                <p14:modId xmlns:p14="http://schemas.microsoft.com/office/powerpoint/2010/main" val="3568392522"/>
              </p:ext>
            </p:extLst>
          </p:nvPr>
        </p:nvGraphicFramePr>
        <p:xfrm>
          <a:off x="3039734" y="5833775"/>
          <a:ext cx="2530475" cy="935037"/>
        </p:xfrm>
        <a:graphic>
          <a:graphicData uri="http://schemas.openxmlformats.org/presentationml/2006/ole">
            <mc:AlternateContent xmlns:mc="http://schemas.openxmlformats.org/markup-compatibility/2006">
              <mc:Choice xmlns:v="urn:schemas-microsoft-com:vml" Requires="v">
                <p:oleObj spid="_x0000_s141539" name="Equation" r:id="rId10" imgW="1726920" imgH="634680" progId="Equation.3">
                  <p:embed/>
                </p:oleObj>
              </mc:Choice>
              <mc:Fallback>
                <p:oleObj name="Equation" r:id="rId10" imgW="1726920" imgH="634680" progId="Equation.3">
                  <p:embed/>
                  <p:pic>
                    <p:nvPicPr>
                      <p:cNvPr id="12" name="Object 11"/>
                      <p:cNvPicPr>
                        <a:picLocks noChangeAspect="1" noChangeArrowheads="1"/>
                      </p:cNvPicPr>
                      <p:nvPr/>
                    </p:nvPicPr>
                    <p:blipFill>
                      <a:blip r:embed="rId11"/>
                      <a:srcRect/>
                      <a:stretch>
                        <a:fillRect/>
                      </a:stretch>
                    </p:blipFill>
                    <p:spPr bwMode="auto">
                      <a:xfrm>
                        <a:off x="3039734" y="5833775"/>
                        <a:ext cx="2530475" cy="935037"/>
                      </a:xfrm>
                      <a:prstGeom prst="rect">
                        <a:avLst/>
                      </a:prstGeom>
                      <a:noFill/>
                    </p:spPr>
                  </p:pic>
                </p:oleObj>
              </mc:Fallback>
            </mc:AlternateContent>
          </a:graphicData>
        </a:graphic>
      </p:graphicFrame>
    </p:spTree>
    <p:extLst>
      <p:ext uri="{BB962C8B-B14F-4D97-AF65-F5344CB8AC3E}">
        <p14:creationId xmlns:p14="http://schemas.microsoft.com/office/powerpoint/2010/main" val="220456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A conducting wire when wrapped in the shape of a coil forms an inductor, </a:t>
            </a:r>
            <a:r>
              <a:rPr lang="en-US" sz="1800" i="1" dirty="0"/>
              <a:t>L</a:t>
            </a:r>
            <a:r>
              <a:rPr lang="en-US" sz="1800" dirty="0"/>
              <a:t>, measured in an inductance value in Henry</a:t>
            </a:r>
            <a:r>
              <a:rPr lang="en-US" sz="1800" i="1" dirty="0"/>
              <a:t>(H).</a:t>
            </a:r>
          </a:p>
          <a:p>
            <a:pPr lvl="0" defTabSz="914400" eaLnBrk="0" fontAlgn="base" hangingPunct="0">
              <a:spcBef>
                <a:spcPct val="0"/>
              </a:spcBef>
              <a:spcAft>
                <a:spcPct val="0"/>
              </a:spcAft>
            </a:pPr>
            <a:endParaRPr lang="en-US" sz="1800" i="1"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A magnetic field is produced from current excitation in a wire wound into a coil. This is how energy is stored in an inductor.</a:t>
            </a:r>
          </a:p>
        </p:txBody>
      </p:sp>
      <p:sp>
        <p:nvSpPr>
          <p:cNvPr id="9" name="TextBox 72"/>
          <p:cNvSpPr txBox="1">
            <a:spLocks noChangeArrowheads="1"/>
          </p:cNvSpPr>
          <p:nvPr/>
        </p:nvSpPr>
        <p:spPr bwMode="auto">
          <a:xfrm>
            <a:off x="3931364" y="520065"/>
            <a:ext cx="11336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a:t>
            </a:r>
          </a:p>
        </p:txBody>
      </p:sp>
      <p:pic>
        <p:nvPicPr>
          <p:cNvPr id="6" name="Picture 5" descr="http://www.coilws.com/images/custom_wind-products/toroidal-choke-ip.jpg"/>
          <p:cNvPicPr/>
          <p:nvPr/>
        </p:nvPicPr>
        <p:blipFill>
          <a:blip r:embed="rId3"/>
          <a:srcRect/>
          <a:stretch>
            <a:fillRect/>
          </a:stretch>
        </p:blipFill>
        <p:spPr bwMode="auto">
          <a:xfrm rot="9967420">
            <a:off x="629406" y="3411926"/>
            <a:ext cx="4788549" cy="2944314"/>
          </a:xfrm>
          <a:prstGeom prst="rect">
            <a:avLst/>
          </a:prstGeom>
          <a:noFill/>
          <a:ln w="9525">
            <a:noFill/>
            <a:miter lim="800000"/>
            <a:headEnd/>
            <a:tailEnd/>
          </a:ln>
        </p:spPr>
      </p:pic>
    </p:spTree>
    <p:extLst>
      <p:ext uri="{BB962C8B-B14F-4D97-AF65-F5344CB8AC3E}">
        <p14:creationId xmlns:p14="http://schemas.microsoft.com/office/powerpoint/2010/main" val="247987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272" y="2921865"/>
            <a:ext cx="1873429" cy="369332"/>
          </a:xfrm>
          <a:prstGeom prst="rect">
            <a:avLst/>
          </a:prstGeom>
          <a:noFill/>
        </p:spPr>
        <p:txBody>
          <a:bodyPr wrap="square" rtlCol="0">
            <a:spAutoFit/>
          </a:bodyPr>
          <a:lstStyle/>
          <a:p>
            <a:r>
              <a:rPr lang="en-US" b="1" dirty="0"/>
              <a:t>Air core inductors</a:t>
            </a:r>
            <a:endParaRPr lang="en-US" dirty="0"/>
          </a:p>
        </p:txBody>
      </p:sp>
      <p:sp>
        <p:nvSpPr>
          <p:cNvPr id="11" name="TextBox 72"/>
          <p:cNvSpPr txBox="1">
            <a:spLocks noChangeArrowheads="1"/>
          </p:cNvSpPr>
          <p:nvPr/>
        </p:nvSpPr>
        <p:spPr bwMode="auto">
          <a:xfrm>
            <a:off x="3264516" y="520065"/>
            <a:ext cx="24673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Inductors</a:t>
            </a:r>
          </a:p>
        </p:txBody>
      </p:sp>
      <p:sp>
        <p:nvSpPr>
          <p:cNvPr id="6" name="TextBox 5"/>
          <p:cNvSpPr txBox="1"/>
          <p:nvPr/>
        </p:nvSpPr>
        <p:spPr>
          <a:xfrm>
            <a:off x="1545826" y="5471002"/>
            <a:ext cx="2354308" cy="369332"/>
          </a:xfrm>
          <a:prstGeom prst="rect">
            <a:avLst/>
          </a:prstGeom>
          <a:noFill/>
        </p:spPr>
        <p:txBody>
          <a:bodyPr wrap="square" rtlCol="0">
            <a:spAutoFit/>
          </a:bodyPr>
          <a:lstStyle/>
          <a:p>
            <a:r>
              <a:rPr lang="en-US" b="1" dirty="0"/>
              <a:t>Ferrite Core Inductors</a:t>
            </a:r>
            <a:endParaRPr lang="en-US" dirty="0"/>
          </a:p>
        </p:txBody>
      </p:sp>
      <p:sp>
        <p:nvSpPr>
          <p:cNvPr id="7" name="TextBox 6"/>
          <p:cNvSpPr txBox="1"/>
          <p:nvPr/>
        </p:nvSpPr>
        <p:spPr>
          <a:xfrm>
            <a:off x="5160150" y="5471002"/>
            <a:ext cx="2886077" cy="369332"/>
          </a:xfrm>
          <a:prstGeom prst="rect">
            <a:avLst/>
          </a:prstGeom>
          <a:noFill/>
        </p:spPr>
        <p:txBody>
          <a:bodyPr wrap="square" rtlCol="0">
            <a:spAutoFit/>
          </a:bodyPr>
          <a:lstStyle/>
          <a:p>
            <a:r>
              <a:rPr lang="en-US" b="1" dirty="0"/>
              <a:t>Silicon Steel Core Inductors</a:t>
            </a:r>
            <a:endParaRPr lang="en-US" dirty="0"/>
          </a:p>
        </p:txBody>
      </p:sp>
      <p:pic>
        <p:nvPicPr>
          <p:cNvPr id="17" name="Picture 16" descr="http://www.assemblymasters.com/img/air-core-inductors2.jpg"/>
          <p:cNvPicPr/>
          <p:nvPr/>
        </p:nvPicPr>
        <p:blipFill>
          <a:blip r:embed="rId3">
            <a:extLst>
              <a:ext uri="{28A0092B-C50C-407E-A947-70E740481C1C}">
                <a14:useLocalDpi xmlns:a14="http://schemas.microsoft.com/office/drawing/2010/main" val="0"/>
              </a:ext>
            </a:extLst>
          </a:blip>
          <a:srcRect/>
          <a:stretch>
            <a:fillRect/>
          </a:stretch>
        </p:blipFill>
        <p:spPr bwMode="auto">
          <a:xfrm>
            <a:off x="789407" y="1306272"/>
            <a:ext cx="3459816" cy="1487425"/>
          </a:xfrm>
          <a:prstGeom prst="rect">
            <a:avLst/>
          </a:prstGeom>
          <a:noFill/>
          <a:ln>
            <a:noFill/>
          </a:ln>
        </p:spPr>
      </p:pic>
      <p:pic>
        <p:nvPicPr>
          <p:cNvPr id="19" name="Picture 18" descr="http://upload.ecvv.com/upload/Product/20145/China_UU15_7_Horizontal_Vetical_Common_mode_choke_filter_for_Power_Supply20145191720395.jpg"/>
          <p:cNvPicPr/>
          <p:nvPr/>
        </p:nvPicPr>
        <p:blipFill>
          <a:blip r:embed="rId4"/>
          <a:srcRect/>
          <a:stretch>
            <a:fillRect/>
          </a:stretch>
        </p:blipFill>
        <p:spPr bwMode="auto">
          <a:xfrm>
            <a:off x="1091941" y="3911274"/>
            <a:ext cx="1653857" cy="1473512"/>
          </a:xfrm>
          <a:prstGeom prst="rect">
            <a:avLst/>
          </a:prstGeom>
          <a:noFill/>
          <a:ln w="9525">
            <a:noFill/>
            <a:miter lim="800000"/>
            <a:headEnd/>
            <a:tailEnd/>
          </a:ln>
        </p:spPr>
      </p:pic>
      <p:pic>
        <p:nvPicPr>
          <p:cNvPr id="22" name="Picture 21" descr="http://cdn.falconacoustics.co.uk/media/catalog/product/cache/1/image/9df78eab33525d08d6e5fb8d27136e95/a/u/audio_inductor_ferrite_core_falcon_acoustics_high_power_hp071_11.jpg"/>
          <p:cNvPicPr/>
          <p:nvPr/>
        </p:nvPicPr>
        <p:blipFill>
          <a:blip r:embed="rId5"/>
          <a:srcRect/>
          <a:stretch>
            <a:fillRect/>
          </a:stretch>
        </p:blipFill>
        <p:spPr bwMode="auto">
          <a:xfrm>
            <a:off x="2745798" y="3911274"/>
            <a:ext cx="1503425" cy="1473512"/>
          </a:xfrm>
          <a:prstGeom prst="rect">
            <a:avLst/>
          </a:prstGeom>
          <a:noFill/>
          <a:ln w="9525">
            <a:noFill/>
            <a:miter lim="800000"/>
            <a:headEnd/>
            <a:tailEnd/>
          </a:ln>
        </p:spPr>
      </p:pic>
      <p:pic>
        <p:nvPicPr>
          <p:cNvPr id="23" name="Picture 22" descr="http://www.audio-constructor.com/images/IT_TKS.jpg"/>
          <p:cNvPicPr/>
          <p:nvPr/>
        </p:nvPicPr>
        <p:blipFill>
          <a:blip r:embed="rId6"/>
          <a:srcRect/>
          <a:stretch>
            <a:fillRect/>
          </a:stretch>
        </p:blipFill>
        <p:spPr bwMode="auto">
          <a:xfrm>
            <a:off x="5025595" y="3911274"/>
            <a:ext cx="1563204" cy="1473512"/>
          </a:xfrm>
          <a:prstGeom prst="rect">
            <a:avLst/>
          </a:prstGeom>
          <a:noFill/>
          <a:ln w="9525">
            <a:noFill/>
            <a:miter lim="800000"/>
            <a:headEnd/>
            <a:tailEnd/>
          </a:ln>
        </p:spPr>
      </p:pic>
      <p:pic>
        <p:nvPicPr>
          <p:cNvPr id="26" name="Picture 25" descr="http://www.parts-express.com/Data/Default/Images/Catalog/Original/255-832_HR_0.jpg"/>
          <p:cNvPicPr/>
          <p:nvPr/>
        </p:nvPicPr>
        <p:blipFill>
          <a:blip r:embed="rId7"/>
          <a:srcRect/>
          <a:stretch>
            <a:fillRect/>
          </a:stretch>
        </p:blipFill>
        <p:spPr bwMode="auto">
          <a:xfrm>
            <a:off x="6588799" y="3911274"/>
            <a:ext cx="1559728" cy="1559728"/>
          </a:xfrm>
          <a:prstGeom prst="rect">
            <a:avLst/>
          </a:prstGeom>
          <a:noFill/>
          <a:ln w="9525">
            <a:noFill/>
            <a:miter lim="800000"/>
            <a:headEnd/>
            <a:tailEnd/>
          </a:ln>
        </p:spPr>
      </p:pic>
      <p:sp>
        <p:nvSpPr>
          <p:cNvPr id="4" name="TextBox 3"/>
          <p:cNvSpPr txBox="1"/>
          <p:nvPr/>
        </p:nvSpPr>
        <p:spPr>
          <a:xfrm>
            <a:off x="5160150" y="2921865"/>
            <a:ext cx="2612250" cy="369332"/>
          </a:xfrm>
          <a:prstGeom prst="rect">
            <a:avLst/>
          </a:prstGeom>
          <a:noFill/>
        </p:spPr>
        <p:txBody>
          <a:bodyPr wrap="square" rtlCol="0">
            <a:spAutoFit/>
          </a:bodyPr>
          <a:lstStyle/>
          <a:p>
            <a:r>
              <a:rPr lang="en-US" b="1" dirty="0"/>
              <a:t>Powdered Core Inductors</a:t>
            </a:r>
            <a:endParaRPr lang="en-US" dirty="0"/>
          </a:p>
        </p:txBody>
      </p:sp>
      <p:pic>
        <p:nvPicPr>
          <p:cNvPr id="27" name="irc_mi" descr="http://www.epartshub.com/upload/cmpy/00005741/img/00005741-sendust.jpg"/>
          <p:cNvPicPr/>
          <p:nvPr/>
        </p:nvPicPr>
        <p:blipFill>
          <a:blip r:embed="rId8"/>
          <a:srcRect/>
          <a:stretch>
            <a:fillRect/>
          </a:stretch>
        </p:blipFill>
        <p:spPr bwMode="auto">
          <a:xfrm>
            <a:off x="4725553" y="1306271"/>
            <a:ext cx="1775614" cy="1487425"/>
          </a:xfrm>
          <a:prstGeom prst="rect">
            <a:avLst/>
          </a:prstGeom>
          <a:noFill/>
          <a:ln w="9525">
            <a:noFill/>
            <a:miter lim="800000"/>
            <a:headEnd/>
            <a:tailEnd/>
          </a:ln>
        </p:spPr>
      </p:pic>
      <p:pic>
        <p:nvPicPr>
          <p:cNvPr id="28" name="Picture 27" descr="http://www.coilws.com/images/custom_wind-products/toroidal-choke-ip.jpg"/>
          <p:cNvPicPr/>
          <p:nvPr/>
        </p:nvPicPr>
        <p:blipFill>
          <a:blip r:embed="rId9"/>
          <a:srcRect/>
          <a:stretch>
            <a:fillRect/>
          </a:stretch>
        </p:blipFill>
        <p:spPr bwMode="auto">
          <a:xfrm>
            <a:off x="6501167" y="1306270"/>
            <a:ext cx="1984404" cy="1487425"/>
          </a:xfrm>
          <a:prstGeom prst="rect">
            <a:avLst/>
          </a:prstGeom>
          <a:noFill/>
          <a:ln w="9525">
            <a:noFill/>
            <a:miter lim="800000"/>
            <a:headEnd/>
            <a:tailEnd/>
          </a:ln>
        </p:spPr>
      </p:pic>
      <p:pic>
        <p:nvPicPr>
          <p:cNvPr id="14" name="Picture 13" descr="Screen Shot 2015-10-15 at 3.33.37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63" y="1728738"/>
            <a:ext cx="1288268" cy="926504"/>
          </a:xfrm>
          <a:prstGeom prst="rect">
            <a:avLst/>
          </a:prstGeom>
        </p:spPr>
      </p:pic>
    </p:spTree>
    <p:extLst>
      <p:ext uri="{BB962C8B-B14F-4D97-AF65-F5344CB8AC3E}">
        <p14:creationId xmlns:p14="http://schemas.microsoft.com/office/powerpoint/2010/main" val="526655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616" y="2921865"/>
            <a:ext cx="2904728" cy="369332"/>
          </a:xfrm>
          <a:prstGeom prst="rect">
            <a:avLst/>
          </a:prstGeom>
          <a:noFill/>
        </p:spPr>
        <p:txBody>
          <a:bodyPr wrap="square" rtlCol="0">
            <a:spAutoFit/>
          </a:bodyPr>
          <a:lstStyle/>
          <a:p>
            <a:r>
              <a:rPr lang="en-US" b="1" dirty="0"/>
              <a:t>Tape Wound Core Inductors</a:t>
            </a:r>
            <a:endParaRPr lang="en-US" dirty="0"/>
          </a:p>
        </p:txBody>
      </p:sp>
      <p:sp>
        <p:nvSpPr>
          <p:cNvPr id="11" name="TextBox 72"/>
          <p:cNvSpPr txBox="1">
            <a:spLocks noChangeArrowheads="1"/>
          </p:cNvSpPr>
          <p:nvPr/>
        </p:nvSpPr>
        <p:spPr bwMode="auto">
          <a:xfrm>
            <a:off x="3264516" y="520065"/>
            <a:ext cx="24673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Inductors</a:t>
            </a:r>
          </a:p>
        </p:txBody>
      </p:sp>
      <p:sp>
        <p:nvSpPr>
          <p:cNvPr id="6" name="TextBox 5"/>
          <p:cNvSpPr txBox="1"/>
          <p:nvPr/>
        </p:nvSpPr>
        <p:spPr>
          <a:xfrm>
            <a:off x="1865557" y="5467748"/>
            <a:ext cx="1714843" cy="369332"/>
          </a:xfrm>
          <a:prstGeom prst="rect">
            <a:avLst/>
          </a:prstGeom>
          <a:noFill/>
        </p:spPr>
        <p:txBody>
          <a:bodyPr wrap="square" rtlCol="0">
            <a:spAutoFit/>
          </a:bodyPr>
          <a:lstStyle/>
          <a:p>
            <a:r>
              <a:rPr lang="en-US" b="1" dirty="0"/>
              <a:t>Choke Inductors</a:t>
            </a:r>
            <a:endParaRPr lang="en-US" dirty="0"/>
          </a:p>
        </p:txBody>
      </p:sp>
      <p:sp>
        <p:nvSpPr>
          <p:cNvPr id="4" name="TextBox 3"/>
          <p:cNvSpPr txBox="1"/>
          <p:nvPr/>
        </p:nvSpPr>
        <p:spPr>
          <a:xfrm>
            <a:off x="5468513" y="2921865"/>
            <a:ext cx="2269350" cy="369332"/>
          </a:xfrm>
          <a:prstGeom prst="rect">
            <a:avLst/>
          </a:prstGeom>
          <a:noFill/>
        </p:spPr>
        <p:txBody>
          <a:bodyPr wrap="square" rtlCol="0">
            <a:spAutoFit/>
          </a:bodyPr>
          <a:lstStyle/>
          <a:p>
            <a:r>
              <a:rPr lang="en-US" b="1" dirty="0"/>
              <a:t>Toroidal core inductor</a:t>
            </a:r>
            <a:endParaRPr lang="en-US" dirty="0"/>
          </a:p>
        </p:txBody>
      </p:sp>
      <p:pic>
        <p:nvPicPr>
          <p:cNvPr id="14" name="Picture 13" descr="https://encrypted-tbn2.gstatic.com/images?q=tbn:ANd9GcRDayLkK8rcZ_qgOTkn2gXYAAdYQoGDD1hUk19X980tqKkqBkzq"/>
          <p:cNvPicPr/>
          <p:nvPr/>
        </p:nvPicPr>
        <p:blipFill>
          <a:blip r:embed="rId3"/>
          <a:srcRect/>
          <a:stretch>
            <a:fillRect/>
          </a:stretch>
        </p:blipFill>
        <p:spPr bwMode="auto">
          <a:xfrm>
            <a:off x="1006213" y="1337085"/>
            <a:ext cx="1584780" cy="1584780"/>
          </a:xfrm>
          <a:prstGeom prst="rect">
            <a:avLst/>
          </a:prstGeom>
          <a:noFill/>
          <a:ln w="9525">
            <a:noFill/>
            <a:miter lim="800000"/>
            <a:headEnd/>
            <a:tailEnd/>
          </a:ln>
        </p:spPr>
      </p:pic>
      <p:pic>
        <p:nvPicPr>
          <p:cNvPr id="15" name="Picture 14" descr="http://www.amccores.com/images/s-round.gif"/>
          <p:cNvPicPr/>
          <p:nvPr/>
        </p:nvPicPr>
        <p:blipFill>
          <a:blip r:embed="rId4"/>
          <a:srcRect/>
          <a:stretch>
            <a:fillRect/>
          </a:stretch>
        </p:blipFill>
        <p:spPr bwMode="auto">
          <a:xfrm>
            <a:off x="2590122" y="1537565"/>
            <a:ext cx="1958340" cy="1384300"/>
          </a:xfrm>
          <a:prstGeom prst="rect">
            <a:avLst/>
          </a:prstGeom>
          <a:noFill/>
          <a:ln w="9525">
            <a:noFill/>
            <a:miter lim="800000"/>
            <a:headEnd/>
            <a:tailEnd/>
          </a:ln>
        </p:spPr>
      </p:pic>
      <p:pic>
        <p:nvPicPr>
          <p:cNvPr id="16" name="Picture 15" descr="http://upload.wikimedia.org/wikipedia/commons/thumb/c/ca/3Com_OfficeConnect_ADSL_Wireless_11g_Firewall_Router_2012-10-28-0869.jpg/180px-3Com_OfficeConnect_ADSL_Wireless_11g_Firewall_Router_2012-10-28-0869.jpg"/>
          <p:cNvPicPr/>
          <p:nvPr/>
        </p:nvPicPr>
        <p:blipFill>
          <a:blip r:embed="rId5">
            <a:extLst>
              <a:ext uri="{28A0092B-C50C-407E-A947-70E740481C1C}">
                <a14:useLocalDpi xmlns:a14="http://schemas.microsoft.com/office/drawing/2010/main" val="0"/>
              </a:ext>
            </a:extLst>
          </a:blip>
          <a:srcRect/>
          <a:stretch>
            <a:fillRect/>
          </a:stretch>
        </p:blipFill>
        <p:spPr bwMode="auto">
          <a:xfrm>
            <a:off x="5002982" y="1773785"/>
            <a:ext cx="1711960" cy="1148080"/>
          </a:xfrm>
          <a:prstGeom prst="rect">
            <a:avLst/>
          </a:prstGeom>
          <a:noFill/>
          <a:ln>
            <a:noFill/>
          </a:ln>
        </p:spPr>
      </p:pic>
      <p:pic>
        <p:nvPicPr>
          <p:cNvPr id="18" name="Picture 17" descr="What is an Inductor 5"/>
          <p:cNvPicPr/>
          <p:nvPr/>
        </p:nvPicPr>
        <p:blipFill>
          <a:blip r:embed="rId6">
            <a:extLst>
              <a:ext uri="{28A0092B-C50C-407E-A947-70E740481C1C}">
                <a14:useLocalDpi xmlns:a14="http://schemas.microsoft.com/office/drawing/2010/main" val="0"/>
              </a:ext>
            </a:extLst>
          </a:blip>
          <a:srcRect/>
          <a:stretch>
            <a:fillRect/>
          </a:stretch>
        </p:blipFill>
        <p:spPr bwMode="auto">
          <a:xfrm>
            <a:off x="6714942" y="1717817"/>
            <a:ext cx="1605915" cy="1202690"/>
          </a:xfrm>
          <a:prstGeom prst="rect">
            <a:avLst/>
          </a:prstGeom>
          <a:noFill/>
          <a:ln>
            <a:noFill/>
          </a:ln>
        </p:spPr>
      </p:pic>
      <p:pic>
        <p:nvPicPr>
          <p:cNvPr id="20" name="Picture 19" descr="http://upload.wikimedia.org/wikipedia/commons/e/ed/Two_ferrite_beads.jpg"/>
          <p:cNvPicPr/>
          <p:nvPr/>
        </p:nvPicPr>
        <p:blipFill>
          <a:blip r:embed="rId7">
            <a:extLst>
              <a:ext uri="{28A0092B-C50C-407E-A947-70E740481C1C}">
                <a14:useLocalDpi xmlns:a14="http://schemas.microsoft.com/office/drawing/2010/main" val="0"/>
              </a:ext>
            </a:extLst>
          </a:blip>
          <a:srcRect/>
          <a:stretch>
            <a:fillRect/>
          </a:stretch>
        </p:blipFill>
        <p:spPr bwMode="auto">
          <a:xfrm>
            <a:off x="635361" y="3806253"/>
            <a:ext cx="2213505" cy="1661495"/>
          </a:xfrm>
          <a:prstGeom prst="rect">
            <a:avLst/>
          </a:prstGeom>
          <a:noFill/>
          <a:ln>
            <a:noFill/>
          </a:ln>
        </p:spPr>
      </p:pic>
      <p:sp>
        <p:nvSpPr>
          <p:cNvPr id="21" name="TextBox 20"/>
          <p:cNvSpPr txBox="1"/>
          <p:nvPr/>
        </p:nvSpPr>
        <p:spPr>
          <a:xfrm>
            <a:off x="5635784" y="5467748"/>
            <a:ext cx="1934807" cy="369332"/>
          </a:xfrm>
          <a:prstGeom prst="rect">
            <a:avLst/>
          </a:prstGeom>
          <a:noFill/>
        </p:spPr>
        <p:txBody>
          <a:bodyPr wrap="square" rtlCol="0">
            <a:spAutoFit/>
          </a:bodyPr>
          <a:lstStyle/>
          <a:p>
            <a:r>
              <a:rPr lang="en-US" b="1" dirty="0"/>
              <a:t>Variable Inductors</a:t>
            </a:r>
            <a:endParaRPr lang="en-US" dirty="0"/>
          </a:p>
        </p:txBody>
      </p:sp>
      <p:pic>
        <p:nvPicPr>
          <p:cNvPr id="24" name="Picture 23" descr="http://www.g3ynh.info/atu/mfj989c/mfj989c_roller.jpg"/>
          <p:cNvPicPr/>
          <p:nvPr/>
        </p:nvPicPr>
        <p:blipFill>
          <a:blip r:embed="rId8">
            <a:extLst>
              <a:ext uri="{28A0092B-C50C-407E-A947-70E740481C1C}">
                <a14:useLocalDpi xmlns:a14="http://schemas.microsoft.com/office/drawing/2010/main" val="0"/>
              </a:ext>
            </a:extLst>
          </a:blip>
          <a:srcRect/>
          <a:stretch>
            <a:fillRect/>
          </a:stretch>
        </p:blipFill>
        <p:spPr bwMode="auto">
          <a:xfrm>
            <a:off x="5019942" y="4068587"/>
            <a:ext cx="3195287" cy="1399161"/>
          </a:xfrm>
          <a:prstGeom prst="rect">
            <a:avLst/>
          </a:prstGeom>
          <a:noFill/>
          <a:ln>
            <a:noFill/>
          </a:ln>
        </p:spPr>
      </p:pic>
    </p:spTree>
    <p:extLst>
      <p:ext uri="{BB962C8B-B14F-4D97-AF65-F5344CB8AC3E}">
        <p14:creationId xmlns:p14="http://schemas.microsoft.com/office/powerpoint/2010/main" val="257679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mj-lt"/>
              <a:buAutoNum type="arabicPeriod"/>
            </a:pPr>
            <a:r>
              <a:rPr lang="en-US" sz="1800" dirty="0"/>
              <a:t>Once a current is applied to one side of the inductor winding, </a:t>
            </a:r>
            <a:r>
              <a:rPr lang="en-US" sz="1800" b="1" dirty="0">
                <a:solidFill>
                  <a:srgbClr val="FF0000"/>
                </a:solidFill>
              </a:rPr>
              <a:t>magnetic fields </a:t>
            </a:r>
            <a:r>
              <a:rPr lang="en-US" sz="1800" dirty="0"/>
              <a:t>get generated in the windings.</a:t>
            </a:r>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mj-lt"/>
              <a:buAutoNum type="arabicPeriod"/>
            </a:pPr>
            <a:r>
              <a:rPr lang="en-US" sz="1800" dirty="0"/>
              <a:t>As the current starts varying in time, it produces an </a:t>
            </a:r>
            <a:r>
              <a:rPr lang="en-US" sz="1800" b="1" dirty="0">
                <a:solidFill>
                  <a:srgbClr val="FF0000"/>
                </a:solidFill>
              </a:rPr>
              <a:t>induced voltage </a:t>
            </a:r>
            <a:r>
              <a:rPr lang="en-US" sz="1800" dirty="0"/>
              <a:t>across the winding.</a:t>
            </a:r>
          </a:p>
        </p:txBody>
      </p:sp>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p:pic>
        <p:nvPicPr>
          <p:cNvPr id="5" name="Picture 4">
            <a:extLst>
              <a:ext uri="{FF2B5EF4-FFF2-40B4-BE49-F238E27FC236}">
                <a16:creationId xmlns:a16="http://schemas.microsoft.com/office/drawing/2014/main" id="{7790DC10-624A-F743-B2B8-CC357A3AC9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70304" y="3546680"/>
            <a:ext cx="3130633" cy="2412295"/>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65122CE-592B-A646-B8DD-1A20187A130F}"/>
              </a:ext>
            </a:extLst>
          </p:cNvPr>
          <p:cNvPicPr>
            <a:picLocks noChangeAspect="1"/>
          </p:cNvPicPr>
          <p:nvPr/>
        </p:nvPicPr>
        <p:blipFill>
          <a:blip r:embed="rId4"/>
          <a:stretch>
            <a:fillRect/>
          </a:stretch>
        </p:blipFill>
        <p:spPr>
          <a:xfrm rot="5400000">
            <a:off x="5203141" y="4415450"/>
            <a:ext cx="1553081" cy="676829"/>
          </a:xfrm>
          <a:prstGeom prst="rect">
            <a:avLst/>
          </a:prstGeom>
        </p:spPr>
      </p:pic>
      <p:sp>
        <p:nvSpPr>
          <p:cNvPr id="4" name="Rectangle 3">
            <a:extLst>
              <a:ext uri="{FF2B5EF4-FFF2-40B4-BE49-F238E27FC236}">
                <a16:creationId xmlns:a16="http://schemas.microsoft.com/office/drawing/2014/main" id="{A25C17ED-EFF0-C144-AD16-BC025062AA7F}"/>
              </a:ext>
            </a:extLst>
          </p:cNvPr>
          <p:cNvSpPr/>
          <p:nvPr/>
        </p:nvSpPr>
        <p:spPr>
          <a:xfrm>
            <a:off x="5143065" y="5774309"/>
            <a:ext cx="1670394" cy="369332"/>
          </a:xfrm>
          <a:prstGeom prst="rect">
            <a:avLst/>
          </a:prstGeom>
        </p:spPr>
        <p:txBody>
          <a:bodyPr wrap="none">
            <a:spAutoFit/>
          </a:bodyPr>
          <a:lstStyle/>
          <a:p>
            <a:r>
              <a:rPr lang="en-US" dirty="0"/>
              <a:t>Inductor Symbol</a:t>
            </a:r>
          </a:p>
        </p:txBody>
      </p:sp>
    </p:spTree>
    <p:extLst>
      <p:ext uri="{BB962C8B-B14F-4D97-AF65-F5344CB8AC3E}">
        <p14:creationId xmlns:p14="http://schemas.microsoft.com/office/powerpoint/2010/main" val="96446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0"/>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Reading Materials</a:t>
            </a:r>
            <a:endParaRPr sz="3200" b="1" dirty="0"/>
          </a:p>
        </p:txBody>
      </p:sp>
      <p:sp>
        <p:nvSpPr>
          <p:cNvPr id="3" name="Rectangle 2">
            <a:extLst>
              <a:ext uri="{FF2B5EF4-FFF2-40B4-BE49-F238E27FC236}">
                <a16:creationId xmlns:a16="http://schemas.microsoft.com/office/drawing/2014/main" id="{7ED13BFA-8868-7B47-B59C-4B25EF05934D}"/>
              </a:ext>
            </a:extLst>
          </p:cNvPr>
          <p:cNvSpPr/>
          <p:nvPr/>
        </p:nvSpPr>
        <p:spPr>
          <a:xfrm>
            <a:off x="478971" y="2953738"/>
            <a:ext cx="7100300" cy="1600438"/>
          </a:xfrm>
          <a:prstGeom prst="rect">
            <a:avLst/>
          </a:prstGeom>
        </p:spPr>
        <p:txBody>
          <a:bodyPr wrap="square">
            <a:spAutoFit/>
          </a:bodyPr>
          <a:lstStyle/>
          <a:p>
            <a:r>
              <a:rPr lang="en-US" sz="2400" b="1" dirty="0">
                <a:solidFill>
                  <a:schemeClr val="tx2">
                    <a:lumMod val="60000"/>
                    <a:lumOff val="40000"/>
                  </a:schemeClr>
                </a:solidFill>
              </a:rPr>
              <a:t>Chapter 6 – Transient Response for RL and RC Circuits </a:t>
            </a:r>
          </a:p>
          <a:p>
            <a:r>
              <a:rPr lang="en-US" sz="2000" b="1" dirty="0">
                <a:solidFill>
                  <a:srgbClr val="FF0000"/>
                </a:solidFill>
              </a:rPr>
              <a:t>Only the following sections:</a:t>
            </a:r>
          </a:p>
          <a:p>
            <a:pPr lvl="0"/>
            <a:r>
              <a:rPr lang="en-US" dirty="0"/>
              <a:t>6.1 The First Order Circuits</a:t>
            </a:r>
          </a:p>
          <a:p>
            <a:pPr lvl="0"/>
            <a:r>
              <a:rPr lang="en-US" dirty="0"/>
              <a:t>6.3 Natural Response of RC Circuits</a:t>
            </a:r>
          </a:p>
          <a:p>
            <a:pPr lvl="0"/>
            <a:r>
              <a:rPr lang="en-US" dirty="0"/>
              <a:t>6.4 Natural Response of RL Circuits</a:t>
            </a:r>
          </a:p>
        </p:txBody>
      </p:sp>
      <p:sp>
        <p:nvSpPr>
          <p:cNvPr id="8" name="Rectangle 7">
            <a:extLst>
              <a:ext uri="{FF2B5EF4-FFF2-40B4-BE49-F238E27FC236}">
                <a16:creationId xmlns:a16="http://schemas.microsoft.com/office/drawing/2014/main" id="{F252C779-0E32-4747-A430-0623B1BC30F6}"/>
              </a:ext>
            </a:extLst>
          </p:cNvPr>
          <p:cNvSpPr/>
          <p:nvPr/>
        </p:nvSpPr>
        <p:spPr>
          <a:xfrm>
            <a:off x="478971" y="1060757"/>
            <a:ext cx="7100300" cy="1600438"/>
          </a:xfrm>
          <a:prstGeom prst="rect">
            <a:avLst/>
          </a:prstGeom>
        </p:spPr>
        <p:txBody>
          <a:bodyPr wrap="square">
            <a:spAutoFit/>
          </a:bodyPr>
          <a:lstStyle/>
          <a:p>
            <a:pPr lvl="0"/>
            <a:r>
              <a:rPr lang="en-US" sz="2400" b="1" dirty="0">
                <a:solidFill>
                  <a:schemeClr val="tx2">
                    <a:lumMod val="60000"/>
                    <a:lumOff val="40000"/>
                  </a:schemeClr>
                </a:solidFill>
              </a:rPr>
              <a:t>Chapter 5 – Energy Storage Elements</a:t>
            </a:r>
            <a:endParaRPr lang="en-US" sz="2800" b="1" dirty="0">
              <a:solidFill>
                <a:schemeClr val="tx2">
                  <a:lumMod val="60000"/>
                  <a:lumOff val="40000"/>
                </a:schemeClr>
              </a:solidFill>
            </a:endParaRPr>
          </a:p>
          <a:p>
            <a:pPr lvl="0"/>
            <a:r>
              <a:rPr lang="en-US" sz="2000" b="1" dirty="0">
                <a:solidFill>
                  <a:srgbClr val="FF0000"/>
                </a:solidFill>
              </a:rPr>
              <a:t>Only the following sections:</a:t>
            </a:r>
          </a:p>
          <a:p>
            <a:pPr>
              <a:tabLst>
                <a:tab pos="914400" algn="l"/>
              </a:tabLst>
            </a:pPr>
            <a:r>
              <a:rPr lang="en-US" dirty="0"/>
              <a:t>5.4 Series and Parallel Connections of Capacitors</a:t>
            </a:r>
          </a:p>
          <a:p>
            <a:pPr>
              <a:tabLst>
                <a:tab pos="914400" algn="l"/>
              </a:tabLst>
            </a:pPr>
            <a:r>
              <a:rPr lang="en-US" dirty="0"/>
              <a:t>5.5 Series and Parallel Connections of Inductors</a:t>
            </a:r>
          </a:p>
          <a:p>
            <a:pPr marR="0">
              <a:tabLst>
                <a:tab pos="914400" algn="l"/>
              </a:tabLst>
            </a:pPr>
            <a:r>
              <a:rPr lang="en-US" dirty="0"/>
              <a:t>5.6 RLC Circuits with DC Sources</a:t>
            </a:r>
          </a:p>
        </p:txBody>
      </p:sp>
      <p:sp>
        <p:nvSpPr>
          <p:cNvPr id="14" name="Rounded Rectangle 13">
            <a:extLst>
              <a:ext uri="{FF2B5EF4-FFF2-40B4-BE49-F238E27FC236}">
                <a16:creationId xmlns:a16="http://schemas.microsoft.com/office/drawing/2014/main" id="{416F045B-C48B-634F-845F-F2D8C2C505F1}"/>
              </a:ext>
            </a:extLst>
          </p:cNvPr>
          <p:cNvSpPr/>
          <p:nvPr/>
        </p:nvSpPr>
        <p:spPr>
          <a:xfrm>
            <a:off x="399393" y="2953738"/>
            <a:ext cx="8654051" cy="1744386"/>
          </a:xfrm>
          <a:prstGeom prst="roundRect">
            <a:avLst/>
          </a:prstGeom>
          <a:solidFill>
            <a:srgbClr val="FFFFFF">
              <a:alpha val="28000"/>
            </a:srgbClr>
          </a:solidFill>
          <a:ln w="254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15" name="Rounded Rectangle 14">
            <a:extLst>
              <a:ext uri="{FF2B5EF4-FFF2-40B4-BE49-F238E27FC236}">
                <a16:creationId xmlns:a16="http://schemas.microsoft.com/office/drawing/2014/main" id="{615B3DD0-9DEA-E040-92CA-C8E3B464E56C}"/>
              </a:ext>
            </a:extLst>
          </p:cNvPr>
          <p:cNvSpPr/>
          <p:nvPr/>
        </p:nvSpPr>
        <p:spPr>
          <a:xfrm>
            <a:off x="306535" y="1068203"/>
            <a:ext cx="8530930" cy="1592992"/>
          </a:xfrm>
          <a:prstGeom prst="roundRect">
            <a:avLst/>
          </a:prstGeom>
          <a:solidFill>
            <a:srgbClr val="FFFFFF">
              <a:alpha val="28000"/>
            </a:srgbClr>
          </a:solidFill>
          <a:ln w="25400" cap="flat">
            <a:solidFill>
              <a:srgbClr val="00CC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28460723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Typically the wire has N number of turns of </a:t>
            </a:r>
            <a:r>
              <a:rPr lang="en-US" sz="1800" b="1" dirty="0">
                <a:solidFill>
                  <a:srgbClr val="FF0000"/>
                </a:solidFill>
              </a:rPr>
              <a:t>wounded coil </a:t>
            </a:r>
            <a:r>
              <a:rPr lang="en-US" sz="1800" dirty="0"/>
              <a:t>around a toroidal core.</a:t>
            </a:r>
          </a:p>
          <a:p>
            <a:pPr marL="342900" lvl="0" indent="-342900" defTabSz="914400" eaLnBrk="0" fontAlgn="base" hangingPunct="0">
              <a:spcBef>
                <a:spcPct val="0"/>
              </a:spcBef>
              <a:spcAft>
                <a:spcPct val="0"/>
              </a:spcAft>
              <a:buFont typeface="Arial" panose="020B0604020202020204" pitchFamily="34" charset="0"/>
              <a:buChar char="•"/>
            </a:pPr>
            <a:r>
              <a:rPr lang="en-US" sz="1800" dirty="0"/>
              <a:t>The </a:t>
            </a:r>
            <a:r>
              <a:rPr lang="en-US" sz="1800" b="1" dirty="0">
                <a:solidFill>
                  <a:srgbClr val="FF0000"/>
                </a:solidFill>
              </a:rPr>
              <a:t>core </a:t>
            </a:r>
            <a:r>
              <a:rPr lang="en-US" sz="1800" dirty="0"/>
              <a:t>is made of an insulator material that allows </a:t>
            </a:r>
            <a:r>
              <a:rPr lang="en-US" sz="1800" b="1" dirty="0">
                <a:solidFill>
                  <a:srgbClr val="FF0000"/>
                </a:solidFill>
              </a:rPr>
              <a:t>magnetic flux </a:t>
            </a:r>
            <a:r>
              <a:rPr lang="en-US" sz="1800" dirty="0"/>
              <a:t>to flow through it with permeability </a:t>
            </a:r>
            <a:r>
              <a:rPr lang="en-US" sz="1800" dirty="0">
                <a:sym typeface="Symbol" panose="05050102010706020507" pitchFamily="18" charset="2"/>
              </a:rPr>
              <a:t>, </a:t>
            </a:r>
            <a:r>
              <a:rPr lang="en-US" sz="1800" dirty="0"/>
              <a:t>and a cross sectional area A.</a:t>
            </a:r>
          </a:p>
          <a:p>
            <a:pPr marL="342900" indent="-342900" defTabSz="914400" eaLnBrk="0" fontAlgn="base" hangingPunct="0">
              <a:spcBef>
                <a:spcPct val="0"/>
              </a:spcBef>
              <a:spcAft>
                <a:spcPct val="0"/>
              </a:spcAft>
              <a:buFont typeface="Arial" panose="020B0604020202020204" pitchFamily="34" charset="0"/>
              <a:buChar char="•"/>
            </a:pPr>
            <a:r>
              <a:rPr lang="en-US" sz="1800" dirty="0"/>
              <a:t>The applied voltage causes the current </a:t>
            </a:r>
            <a:r>
              <a:rPr lang="en-US" sz="1800" dirty="0" err="1"/>
              <a:t>i</a:t>
            </a:r>
            <a:r>
              <a:rPr lang="en-US" sz="1800" dirty="0"/>
              <a:t> to flow through the coil, producing a magnetic </a:t>
            </a:r>
            <a:r>
              <a:rPr lang="en-US" sz="1800" b="1" dirty="0">
                <a:solidFill>
                  <a:srgbClr val="FF0000"/>
                </a:solidFill>
              </a:rPr>
              <a:t>flux </a:t>
            </a:r>
            <a:r>
              <a:rPr lang="el-GR" sz="1800" b="1" i="1" dirty="0">
                <a:solidFill>
                  <a:srgbClr val="FF0000"/>
                </a:solidFill>
                <a:latin typeface="Mathcad UniMath" panose="02000503020000020003" pitchFamily="50" charset="0"/>
              </a:rPr>
              <a:t>Φ</a:t>
            </a:r>
            <a:r>
              <a:rPr lang="en-US" sz="1800" b="1" i="1" dirty="0">
                <a:solidFill>
                  <a:srgbClr val="FF0000"/>
                </a:solidFill>
                <a:latin typeface="Mathcad UniMath" panose="02000503020000020003" pitchFamily="50" charset="0"/>
              </a:rPr>
              <a:t>(t)</a:t>
            </a:r>
            <a:r>
              <a:rPr lang="en-US" sz="1800" i="1" dirty="0">
                <a:latin typeface="Mathcad UniMath" panose="02000503020000020003" pitchFamily="50" charset="0"/>
              </a:rPr>
              <a:t>, </a:t>
            </a:r>
            <a:r>
              <a:rPr lang="en-US" sz="1800" dirty="0"/>
              <a:t>around the coil.</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p:txBody>
      </p:sp>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p:pic>
        <p:nvPicPr>
          <p:cNvPr id="5" name="Picture 4">
            <a:extLst>
              <a:ext uri="{FF2B5EF4-FFF2-40B4-BE49-F238E27FC236}">
                <a16:creationId xmlns:a16="http://schemas.microsoft.com/office/drawing/2014/main" id="{10E0BBAE-5BDE-9345-83D7-E6BD150904A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8182" y="3841750"/>
            <a:ext cx="5080000" cy="2222500"/>
          </a:xfrm>
          <a:prstGeom prst="rect">
            <a:avLst/>
          </a:prstGeom>
        </p:spPr>
      </p:pic>
    </p:spTree>
    <p:extLst>
      <p:ext uri="{BB962C8B-B14F-4D97-AF65-F5344CB8AC3E}">
        <p14:creationId xmlns:p14="http://schemas.microsoft.com/office/powerpoint/2010/main" val="382519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0" name="TextBox 66"/>
              <p:cNvSpPr txBox="1">
                <a:spLocks noChangeArrowheads="1"/>
              </p:cNvSpPr>
              <p:nvPr/>
            </p:nvSpPr>
            <p:spPr bwMode="auto">
              <a:xfrm>
                <a:off x="623889" y="1403349"/>
                <a:ext cx="7748586" cy="397031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The induced voltage due to the rate change of magnetic flux linkage in a wire is governed by the equation derived from Maxwell’s equation as follows:</a:t>
                </a:r>
              </a:p>
              <a:p>
                <a:pPr marL="342900" lvl="0" indent="-342900" defTabSz="914400" eaLnBrk="0" fontAlgn="base" hangingPunct="0">
                  <a:spcBef>
                    <a:spcPct val="0"/>
                  </a:spcBef>
                  <a:spcAft>
                    <a:spcPct val="0"/>
                  </a:spcAft>
                  <a:buFont typeface="Arial" panose="020B0604020202020204" pitchFamily="34" charset="0"/>
                  <a:buChar char="•"/>
                </a:pPr>
                <a:endParaRPr lang="en-US" sz="1800" i="1" dirty="0"/>
              </a:p>
              <a:p>
                <a:pPr marL="342900" lvl="0" indent="-342900" defTabSz="914400" eaLnBrk="0" fontAlgn="base" hangingPunct="0">
                  <a:spcBef>
                    <a:spcPct val="0"/>
                  </a:spcBef>
                  <a:spcAft>
                    <a:spcPct val="0"/>
                  </a:spcAft>
                  <a:buFont typeface="Arial" panose="020B0604020202020204" pitchFamily="34" charset="0"/>
                  <a:buChar char="•"/>
                </a:pPr>
                <a:endParaRPr lang="en-US" sz="1800" i="1" dirty="0"/>
              </a:p>
              <a:p>
                <a:pPr lvl="0" defTabSz="914400" eaLnBrk="0" fontAlgn="base" hangingPunct="0">
                  <a:spcBef>
                    <a:spcPct val="0"/>
                  </a:spcBef>
                  <a:spcAft>
                    <a:spcPct val="0"/>
                  </a:spcAft>
                </a:pPr>
                <a:endParaRPr lang="en-US" sz="1800" i="1" dirty="0"/>
              </a:p>
              <a:p>
                <a:pPr lvl="0" defTabSz="914400" eaLnBrk="0" fontAlgn="base" hangingPunct="0">
                  <a:spcBef>
                    <a:spcPct val="0"/>
                  </a:spcBef>
                  <a:spcAft>
                    <a:spcPct val="0"/>
                  </a:spcAft>
                </a:pPr>
                <a:endParaRPr lang="en-US" sz="1800" i="1" dirty="0"/>
              </a:p>
              <a:p>
                <a:pPr lvl="0" defTabSz="914400" eaLnBrk="0" fontAlgn="base" hangingPunct="0">
                  <a:spcBef>
                    <a:spcPct val="0"/>
                  </a:spcBef>
                  <a:spcAft>
                    <a:spcPct val="0"/>
                  </a:spcAft>
                </a:pPr>
                <a:endParaRPr lang="en-US" sz="1800" i="1"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With N turns in the coil, </a:t>
                </a:r>
                <a14:m>
                  <m:oMath xmlns:m="http://schemas.openxmlformats.org/officeDocument/2006/math">
                    <m:sSub>
                      <m:sSubPr>
                        <m:ctrlPr>
                          <a:rPr lang="en-US" sz="1800" i="1">
                            <a:solidFill>
                              <a:srgbClr val="000000"/>
                            </a:solidFill>
                            <a:latin typeface="Cambria Math" panose="02040503050406030204" pitchFamily="18" charset="0"/>
                            <a:ea typeface="Times New Roman" panose="02020603050405020304" pitchFamily="18" charset="0"/>
                          </a:rPr>
                        </m:ctrlPr>
                      </m:sSubPr>
                      <m:e>
                        <m:r>
                          <a:rPr lang="en-US" sz="1800" i="1">
                            <a:solidFill>
                              <a:srgbClr val="000000"/>
                            </a:solidFill>
                            <a:latin typeface="Cambria Math" panose="02040503050406030204" pitchFamily="18" charset="0"/>
                            <a:ea typeface="Times New Roman" panose="02020603050405020304" pitchFamily="18" charset="0"/>
                          </a:rPr>
                          <m:t>𝑣</m:t>
                        </m:r>
                      </m:e>
                      <m:sub>
                        <m:r>
                          <a:rPr lang="en-US" sz="1800" i="1">
                            <a:solidFill>
                              <a:srgbClr val="000000"/>
                            </a:solidFill>
                            <a:latin typeface="Cambria Math" panose="02040503050406030204" pitchFamily="18" charset="0"/>
                            <a:ea typeface="Times New Roman" panose="02020603050405020304" pitchFamily="18" charset="0"/>
                          </a:rPr>
                          <m:t>𝐿</m:t>
                        </m:r>
                      </m:sub>
                    </m:sSub>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𝑡</m:t>
                    </m:r>
                    <m:r>
                      <a:rPr lang="en-US" sz="1800" i="1">
                        <a:solidFill>
                          <a:srgbClr val="000000"/>
                        </a:solidFill>
                        <a:latin typeface="Cambria Math" panose="02040503050406030204" pitchFamily="18" charset="0"/>
                        <a:ea typeface="Times New Roman" panose="02020603050405020304" pitchFamily="18" charset="0"/>
                      </a:rPr>
                      <m:t>)</m:t>
                    </m:r>
                  </m:oMath>
                </a14:m>
                <a:r>
                  <a:rPr lang="en-US" sz="1800" dirty="0"/>
                  <a:t> is expressed as:</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p:txBody>
          </p:sp>
        </mc:Choice>
        <mc:Fallback xmlns="">
          <p:sp>
            <p:nvSpPr>
              <p:cNvPr id="19460" name="TextBox 66"/>
              <p:cNvSpPr txBox="1">
                <a:spLocks noRot="1" noChangeAspect="1" noMove="1" noResize="1" noEditPoints="1" noAdjustHandles="1" noChangeArrowheads="1" noChangeShapeType="1" noTextEdit="1"/>
              </p:cNvSpPr>
              <p:nvPr/>
            </p:nvSpPr>
            <p:spPr bwMode="auto">
              <a:xfrm>
                <a:off x="623889" y="1403349"/>
                <a:ext cx="7748586" cy="3970318"/>
              </a:xfrm>
              <a:prstGeom prst="rect">
                <a:avLst/>
              </a:prstGeom>
              <a:blipFill>
                <a:blip r:embed="rId3"/>
                <a:stretch>
                  <a:fillRect l="-327" t="-637" r="-32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FE47241-91F3-BF48-B2DF-067AEA7E4C2A}"/>
                  </a:ext>
                </a:extLst>
              </p:cNvPr>
              <p:cNvSpPr/>
              <p:nvPr/>
            </p:nvSpPr>
            <p:spPr>
              <a:xfrm>
                <a:off x="1185670" y="2618714"/>
                <a:ext cx="1674497" cy="6206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ea typeface="Times New Roman" panose="02020603050405020304" pitchFamily="18" charset="0"/>
                            </a:rPr>
                          </m:ctrlPr>
                        </m:sSubPr>
                        <m:e>
                          <m:r>
                            <a:rPr lang="en-US" b="0" i="1" smtClean="0">
                              <a:solidFill>
                                <a:srgbClr val="000000"/>
                              </a:solidFill>
                              <a:latin typeface="Cambria Math" panose="02040503050406030204" pitchFamily="18" charset="0"/>
                              <a:ea typeface="Times New Roman" panose="02020603050405020304" pitchFamily="18" charset="0"/>
                            </a:rPr>
                            <m:t>𝑣</m:t>
                          </m:r>
                        </m:e>
                        <m:sub>
                          <m:r>
                            <a:rPr lang="en-US" b="0" i="1" smtClean="0">
                              <a:solidFill>
                                <a:srgbClr val="000000"/>
                              </a:solidFill>
                              <a:latin typeface="Cambria Math" panose="02040503050406030204" pitchFamily="18" charset="0"/>
                              <a:ea typeface="Times New Roman" panose="02020603050405020304" pitchFamily="18" charset="0"/>
                            </a:rPr>
                            <m:t>𝐿</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 </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9" name="Rectangle 8">
                <a:extLst>
                  <a:ext uri="{FF2B5EF4-FFF2-40B4-BE49-F238E27FC236}">
                    <a16:creationId xmlns:a16="http://schemas.microsoft.com/office/drawing/2014/main" id="{8FE47241-91F3-BF48-B2DF-067AEA7E4C2A}"/>
                  </a:ext>
                </a:extLst>
              </p:cNvPr>
              <p:cNvSpPr>
                <a:spLocks noRot="1" noChangeAspect="1" noMove="1" noResize="1" noEditPoints="1" noAdjustHandles="1" noChangeArrowheads="1" noChangeShapeType="1" noTextEdit="1"/>
              </p:cNvSpPr>
              <p:nvPr/>
            </p:nvSpPr>
            <p:spPr>
              <a:xfrm>
                <a:off x="1185670" y="2618714"/>
                <a:ext cx="1674497" cy="620619"/>
              </a:xfrm>
              <a:prstGeom prst="rect">
                <a:avLst/>
              </a:prstGeom>
              <a:blipFill>
                <a:blip r:embed="rId4"/>
                <a:stretch>
                  <a:fillRect b="-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75F060D-FEF4-C945-BDA1-16E2842C2BD9}"/>
                  </a:ext>
                </a:extLst>
              </p:cNvPr>
              <p:cNvSpPr/>
              <p:nvPr/>
            </p:nvSpPr>
            <p:spPr>
              <a:xfrm>
                <a:off x="1185670" y="4834032"/>
                <a:ext cx="1835631" cy="6206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ea typeface="Times New Roman" panose="02020603050405020304" pitchFamily="18" charset="0"/>
                            </a:rPr>
                          </m:ctrlPr>
                        </m:sSubPr>
                        <m:e>
                          <m:r>
                            <a:rPr lang="en-US" b="0" i="1" smtClean="0">
                              <a:solidFill>
                                <a:srgbClr val="000000"/>
                              </a:solidFill>
                              <a:latin typeface="Cambria Math" panose="02040503050406030204" pitchFamily="18" charset="0"/>
                              <a:ea typeface="Times New Roman" panose="02020603050405020304" pitchFamily="18" charset="0"/>
                            </a:rPr>
                            <m:t>𝑣</m:t>
                          </m:r>
                        </m:e>
                        <m:sub>
                          <m:r>
                            <a:rPr lang="en-US" b="0" i="1" smtClean="0">
                              <a:solidFill>
                                <a:srgbClr val="000000"/>
                              </a:solidFill>
                              <a:latin typeface="Cambria Math" panose="02040503050406030204" pitchFamily="18" charset="0"/>
                              <a:ea typeface="Times New Roman" panose="02020603050405020304" pitchFamily="18" charset="0"/>
                            </a:rPr>
                            <m:t>𝐿</m:t>
                          </m:r>
                        </m:sub>
                      </m:sSub>
                      <m:r>
                        <a:rPr lang="en-US" i="1">
                          <a:solidFill>
                            <a:srgbClr val="000000"/>
                          </a:solidFill>
                          <a:latin typeface="Cambria Math" panose="02040503050406030204" pitchFamily="18" charset="0"/>
                          <a:ea typeface="Times New Roman" panose="02020603050405020304" pitchFamily="18" charset="0"/>
                        </a:rPr>
                        <m:t>(</m:t>
                      </m:r>
                      <m:r>
                        <a:rPr lang="en-US" i="1">
                          <a:solidFill>
                            <a:srgbClr val="000000"/>
                          </a:solidFill>
                          <a:latin typeface="Cambria Math" panose="02040503050406030204" pitchFamily="18" charset="0"/>
                          <a:ea typeface="Times New Roman" panose="02020603050405020304" pitchFamily="18" charset="0"/>
                        </a:rPr>
                        <m:t>𝑡</m:t>
                      </m:r>
                      <m:r>
                        <a:rPr lang="en-US" i="1">
                          <a:solidFill>
                            <a:srgbClr val="000000"/>
                          </a:solidFill>
                          <a:latin typeface="Cambria Math" panose="02040503050406030204" pitchFamily="18" charset="0"/>
                          <a:ea typeface="Times New Roman" panose="02020603050405020304" pitchFamily="18" charset="0"/>
                        </a:rPr>
                        <m:t>)=</m:t>
                      </m:r>
                      <m:r>
                        <a:rPr lang="en-US" b="0" i="1" smtClean="0">
                          <a:solidFill>
                            <a:srgbClr val="000000"/>
                          </a:solidFill>
                          <a:latin typeface="Cambria Math" panose="02040503050406030204" pitchFamily="18" charset="0"/>
                          <a:ea typeface="Times New Roman" panose="02020603050405020304" pitchFamily="18" charset="0"/>
                        </a:rPr>
                        <m:t>𝑁</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14" name="Rectangle 13">
                <a:extLst>
                  <a:ext uri="{FF2B5EF4-FFF2-40B4-BE49-F238E27FC236}">
                    <a16:creationId xmlns:a16="http://schemas.microsoft.com/office/drawing/2014/main" id="{675F060D-FEF4-C945-BDA1-16E2842C2BD9}"/>
                  </a:ext>
                </a:extLst>
              </p:cNvPr>
              <p:cNvSpPr>
                <a:spLocks noRot="1" noChangeAspect="1" noMove="1" noResize="1" noEditPoints="1" noAdjustHandles="1" noChangeArrowheads="1" noChangeShapeType="1" noTextEdit="1"/>
              </p:cNvSpPr>
              <p:nvPr/>
            </p:nvSpPr>
            <p:spPr>
              <a:xfrm>
                <a:off x="1185670" y="4834032"/>
                <a:ext cx="1835631" cy="620619"/>
              </a:xfrm>
              <a:prstGeom prst="rect">
                <a:avLst/>
              </a:prstGeom>
              <a:blipFill>
                <a:blip r:embed="rId5"/>
                <a:stretch>
                  <a:fillRect b="-6000"/>
                </a:stretch>
              </a:blipFill>
            </p:spPr>
            <p:txBody>
              <a:bodyPr/>
              <a:lstStyle/>
              <a:p>
                <a:r>
                  <a:rPr lang="en-US">
                    <a:noFill/>
                  </a:rPr>
                  <a:t> </a:t>
                </a:r>
              </a:p>
            </p:txBody>
          </p:sp>
        </mc:Fallback>
      </mc:AlternateContent>
      <p:pic>
        <p:nvPicPr>
          <p:cNvPr id="20" name="Picture 19" descr="Diagram&#10;&#10;Description automatically generated">
            <a:extLst>
              <a:ext uri="{FF2B5EF4-FFF2-40B4-BE49-F238E27FC236}">
                <a16:creationId xmlns:a16="http://schemas.microsoft.com/office/drawing/2014/main" id="{0FEE3261-34E9-194D-8E49-CBB81EFA883E}"/>
              </a:ext>
            </a:extLst>
          </p:cNvPr>
          <p:cNvPicPr>
            <a:picLocks noChangeAspect="1"/>
          </p:cNvPicPr>
          <p:nvPr/>
        </p:nvPicPr>
        <p:blipFill>
          <a:blip r:embed="rId6"/>
          <a:stretch>
            <a:fillRect/>
          </a:stretch>
        </p:blipFill>
        <p:spPr>
          <a:xfrm>
            <a:off x="5446586" y="2310549"/>
            <a:ext cx="1674497" cy="1616756"/>
          </a:xfrm>
          <a:prstGeom prst="rect">
            <a:avLst/>
          </a:prstGeom>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89384CB-AE58-E64B-9400-D2D47617AAD8}"/>
                  </a:ext>
                </a:extLst>
              </p:cNvPr>
              <p:cNvSpPr/>
              <p:nvPr/>
            </p:nvSpPr>
            <p:spPr>
              <a:xfrm>
                <a:off x="4572000" y="2396698"/>
                <a:ext cx="94410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00"/>
                          </a:solidFill>
                          <a:latin typeface="Cambria Math" panose="02040503050406030204" pitchFamily="18" charset="0"/>
                          <a:ea typeface="Times New Roman" panose="02020603050405020304" pitchFamily="18" charset="0"/>
                        </a:rPr>
                        <m:t>𝑁</m:t>
                      </m:r>
                      <m:r>
                        <a:rPr lang="en-US" sz="1600" b="0" i="1" smtClean="0">
                          <a:solidFill>
                            <a:srgbClr val="000000"/>
                          </a:solidFill>
                          <a:latin typeface="Cambria Math" panose="02040503050406030204" pitchFamily="18" charset="0"/>
                          <a:ea typeface="Times New Roman" panose="02020603050405020304" pitchFamily="18" charset="0"/>
                        </a:rPr>
                        <m:t> </m:t>
                      </m:r>
                      <m:r>
                        <a:rPr lang="en-US" sz="1600" b="0" i="1" smtClean="0">
                          <a:solidFill>
                            <a:srgbClr val="000000"/>
                          </a:solidFill>
                          <a:latin typeface="Cambria Math" panose="02040503050406030204" pitchFamily="18" charset="0"/>
                          <a:ea typeface="Times New Roman" panose="02020603050405020304" pitchFamily="18" charset="0"/>
                        </a:rPr>
                        <m:t>𝑡𝑢𝑟𝑛𝑠</m:t>
                      </m:r>
                    </m:oMath>
                  </m:oMathPara>
                </a14:m>
                <a:endParaRPr lang="en-US" dirty="0"/>
              </a:p>
            </p:txBody>
          </p:sp>
        </mc:Choice>
        <mc:Fallback xmlns="">
          <p:sp>
            <p:nvSpPr>
              <p:cNvPr id="21" name="Rectangle 20">
                <a:extLst>
                  <a:ext uri="{FF2B5EF4-FFF2-40B4-BE49-F238E27FC236}">
                    <a16:creationId xmlns:a16="http://schemas.microsoft.com/office/drawing/2014/main" id="{E89384CB-AE58-E64B-9400-D2D47617AAD8}"/>
                  </a:ext>
                </a:extLst>
              </p:cNvPr>
              <p:cNvSpPr>
                <a:spLocks noRot="1" noChangeAspect="1" noMove="1" noResize="1" noEditPoints="1" noAdjustHandles="1" noChangeArrowheads="1" noChangeShapeType="1" noTextEdit="1"/>
              </p:cNvSpPr>
              <p:nvPr/>
            </p:nvSpPr>
            <p:spPr>
              <a:xfrm>
                <a:off x="4572000" y="2396698"/>
                <a:ext cx="944105" cy="338554"/>
              </a:xfrm>
              <a:prstGeom prst="rect">
                <a:avLst/>
              </a:prstGeom>
              <a:blipFill>
                <a:blip r:embed="rId7"/>
                <a:stretch>
                  <a:fillRect b="-10714"/>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A58866CF-406C-FA47-96FC-52851A176D32}"/>
              </a:ext>
            </a:extLst>
          </p:cNvPr>
          <p:cNvCxnSpPr/>
          <p:nvPr/>
        </p:nvCxnSpPr>
        <p:spPr>
          <a:xfrm>
            <a:off x="5339341" y="2655933"/>
            <a:ext cx="214489" cy="3309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BEA4766-67E9-4A45-AFD4-C11F3A67BE18}"/>
                  </a:ext>
                </a:extLst>
              </p:cNvPr>
              <p:cNvSpPr/>
              <p:nvPr/>
            </p:nvSpPr>
            <p:spPr>
              <a:xfrm>
                <a:off x="6283834" y="3927305"/>
                <a:ext cx="7060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𝐿</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oMath>
                  </m:oMathPara>
                </a14:m>
                <a:endParaRPr lang="en-US" dirty="0"/>
              </a:p>
            </p:txBody>
          </p:sp>
        </mc:Choice>
        <mc:Fallback xmlns="">
          <p:sp>
            <p:nvSpPr>
              <p:cNvPr id="24" name="Rectangle 23">
                <a:extLst>
                  <a:ext uri="{FF2B5EF4-FFF2-40B4-BE49-F238E27FC236}">
                    <a16:creationId xmlns:a16="http://schemas.microsoft.com/office/drawing/2014/main" id="{0BEA4766-67E9-4A45-AFD4-C11F3A67BE18}"/>
                  </a:ext>
                </a:extLst>
              </p:cNvPr>
              <p:cNvSpPr>
                <a:spLocks noRot="1" noChangeAspect="1" noMove="1" noResize="1" noEditPoints="1" noAdjustHandles="1" noChangeArrowheads="1" noChangeShapeType="1" noTextEdit="1"/>
              </p:cNvSpPr>
              <p:nvPr/>
            </p:nvSpPr>
            <p:spPr>
              <a:xfrm>
                <a:off x="6283834" y="3927305"/>
                <a:ext cx="706091"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E321EE3B-5B51-EA47-AF47-009B363170C7}"/>
                  </a:ext>
                </a:extLst>
              </p14:cNvPr>
              <p14:cNvContentPartPr/>
              <p14:nvPr/>
            </p14:nvContentPartPr>
            <p14:xfrm>
              <a:off x="6179058" y="3788009"/>
              <a:ext cx="57240" cy="550440"/>
            </p14:xfrm>
          </p:contentPart>
        </mc:Choice>
        <mc:Fallback xmlns="">
          <p:pic>
            <p:nvPicPr>
              <p:cNvPr id="25" name="Ink 24">
                <a:extLst>
                  <a:ext uri="{FF2B5EF4-FFF2-40B4-BE49-F238E27FC236}">
                    <a16:creationId xmlns:a16="http://schemas.microsoft.com/office/drawing/2014/main" id="{E321EE3B-5B51-EA47-AF47-009B363170C7}"/>
                  </a:ext>
                </a:extLst>
              </p:cNvPr>
              <p:cNvPicPr/>
              <p:nvPr/>
            </p:nvPicPr>
            <p:blipFill>
              <a:blip r:embed="rId10"/>
              <a:stretch>
                <a:fillRect/>
              </a:stretch>
            </p:blipFill>
            <p:spPr>
              <a:xfrm>
                <a:off x="6170058" y="3779009"/>
                <a:ext cx="7488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F1BFC9C9-C50A-9A46-9228-8523DF9CE982}"/>
                  </a:ext>
                </a:extLst>
              </p14:cNvPr>
              <p14:cNvContentPartPr/>
              <p14:nvPr/>
            </p14:nvContentPartPr>
            <p14:xfrm>
              <a:off x="6167178" y="3929489"/>
              <a:ext cx="129240" cy="83520"/>
            </p14:xfrm>
          </p:contentPart>
        </mc:Choice>
        <mc:Fallback xmlns="">
          <p:pic>
            <p:nvPicPr>
              <p:cNvPr id="26" name="Ink 25">
                <a:extLst>
                  <a:ext uri="{FF2B5EF4-FFF2-40B4-BE49-F238E27FC236}">
                    <a16:creationId xmlns:a16="http://schemas.microsoft.com/office/drawing/2014/main" id="{F1BFC9C9-C50A-9A46-9228-8523DF9CE982}"/>
                  </a:ext>
                </a:extLst>
              </p:cNvPr>
              <p:cNvPicPr/>
              <p:nvPr/>
            </p:nvPicPr>
            <p:blipFill>
              <a:blip r:embed="rId12"/>
              <a:stretch>
                <a:fillRect/>
              </a:stretch>
            </p:blipFill>
            <p:spPr>
              <a:xfrm>
                <a:off x="6158178" y="3920849"/>
                <a:ext cx="146880" cy="101160"/>
              </a:xfrm>
              <a:prstGeom prst="rect">
                <a:avLst/>
              </a:prstGeom>
            </p:spPr>
          </p:pic>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7661DFA3-0833-C44B-91FC-169433BBCC04}"/>
                  </a:ext>
                </a:extLst>
              </p:cNvPr>
              <p:cNvSpPr/>
              <p:nvPr/>
            </p:nvSpPr>
            <p:spPr>
              <a:xfrm>
                <a:off x="4455851" y="3482503"/>
                <a:ext cx="11863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𝑓𝑙𝑢𝑥</m:t>
                      </m:r>
                      <m:r>
                        <a:rPr lang="en-US" b="0" i="1" smtClean="0">
                          <a:latin typeface="Cambria Math" panose="02040503050406030204" pitchFamily="18" charset="0"/>
                        </a:rPr>
                        <m:t> ∅(</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oMath>
                  </m:oMathPara>
                </a14:m>
                <a:endParaRPr lang="en-US" dirty="0"/>
              </a:p>
            </p:txBody>
          </p:sp>
        </mc:Choice>
        <mc:Fallback xmlns="">
          <p:sp>
            <p:nvSpPr>
              <p:cNvPr id="28" name="Rectangle 27">
                <a:extLst>
                  <a:ext uri="{FF2B5EF4-FFF2-40B4-BE49-F238E27FC236}">
                    <a16:creationId xmlns:a16="http://schemas.microsoft.com/office/drawing/2014/main" id="{7661DFA3-0833-C44B-91FC-169433BBCC04}"/>
                  </a:ext>
                </a:extLst>
              </p:cNvPr>
              <p:cNvSpPr>
                <a:spLocks noRot="1" noChangeAspect="1" noMove="1" noResize="1" noEditPoints="1" noAdjustHandles="1" noChangeArrowheads="1" noChangeShapeType="1" noTextEdit="1"/>
              </p:cNvSpPr>
              <p:nvPr/>
            </p:nvSpPr>
            <p:spPr>
              <a:xfrm>
                <a:off x="4455851" y="3482503"/>
                <a:ext cx="1186350" cy="369332"/>
              </a:xfrm>
              <a:prstGeom prst="rect">
                <a:avLst/>
              </a:prstGeom>
              <a:blipFill>
                <a:blip r:embed="rId13"/>
                <a:stretch>
                  <a:fillRect b="-1666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FB12BA9F-B3DE-5543-8E9E-1942A71B07BE}"/>
              </a:ext>
            </a:extLst>
          </p:cNvPr>
          <p:cNvCxnSpPr>
            <a:cxnSpLocks/>
          </p:cNvCxnSpPr>
          <p:nvPr/>
        </p:nvCxnSpPr>
        <p:spPr>
          <a:xfrm flipV="1">
            <a:off x="5145143" y="3429000"/>
            <a:ext cx="695215" cy="695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14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Merging the following two equations:</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r>
              <a:rPr lang="en-US" sz="1800" dirty="0"/>
              <a:t>Yields,</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p:txBody>
      </p:sp>
      <p:sp>
        <p:nvSpPr>
          <p:cNvPr id="12" name="TextBox 72"/>
          <p:cNvSpPr txBox="1">
            <a:spLocks noChangeArrowheads="1"/>
          </p:cNvSpPr>
          <p:nvPr/>
        </p:nvSpPr>
        <p:spPr bwMode="auto">
          <a:xfrm>
            <a:off x="2762167" y="520065"/>
            <a:ext cx="34720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Principle of Operation</a:t>
            </a:r>
          </a:p>
        </p:txBody>
      </p:sp>
      <p:graphicFrame>
        <p:nvGraphicFramePr>
          <p:cNvPr id="14" name="Object 13"/>
          <p:cNvGraphicFramePr>
            <a:graphicFrameLocks noChangeAspect="1"/>
          </p:cNvGraphicFramePr>
          <p:nvPr>
            <p:extLst>
              <p:ext uri="{D42A27DB-BD31-4B8C-83A1-F6EECF244321}">
                <p14:modId xmlns:p14="http://schemas.microsoft.com/office/powerpoint/2010/main" val="590201300"/>
              </p:ext>
            </p:extLst>
          </p:nvPr>
        </p:nvGraphicFramePr>
        <p:xfrm>
          <a:off x="5301456" y="4460894"/>
          <a:ext cx="1698625" cy="717550"/>
        </p:xfrm>
        <a:graphic>
          <a:graphicData uri="http://schemas.openxmlformats.org/presentationml/2006/ole">
            <mc:AlternateContent xmlns:mc="http://schemas.openxmlformats.org/markup-compatibility/2006">
              <mc:Choice xmlns:v="urn:schemas-microsoft-com:vml" Requires="v">
                <p:oleObj spid="_x0000_s145663" name="Equation" r:id="rId4" imgW="965160" imgH="406080" progId="Equation.3">
                  <p:embed/>
                </p:oleObj>
              </mc:Choice>
              <mc:Fallback>
                <p:oleObj name="Equation" r:id="rId4" imgW="965160" imgH="406080" progId="Equation.3">
                  <p:embed/>
                  <p:pic>
                    <p:nvPicPr>
                      <p:cNvPr id="0" name=""/>
                      <p:cNvPicPr>
                        <a:picLocks noChangeAspect="1" noChangeArrowheads="1"/>
                      </p:cNvPicPr>
                      <p:nvPr/>
                    </p:nvPicPr>
                    <p:blipFill>
                      <a:blip r:embed="rId5"/>
                      <a:srcRect/>
                      <a:stretch>
                        <a:fillRect/>
                      </a:stretch>
                    </p:blipFill>
                    <p:spPr bwMode="auto">
                      <a:xfrm>
                        <a:off x="5301456" y="4460894"/>
                        <a:ext cx="1698625" cy="717550"/>
                      </a:xfrm>
                      <a:prstGeom prst="rect">
                        <a:avLst/>
                      </a:prstGeom>
                      <a:noFill/>
                    </p:spPr>
                  </p:pic>
                </p:oleObj>
              </mc:Fallback>
            </mc:AlternateContent>
          </a:graphicData>
        </a:graphic>
      </p:graphicFrame>
      <p:sp>
        <p:nvSpPr>
          <p:cNvPr id="4" name="TextBox 3"/>
          <p:cNvSpPr txBox="1"/>
          <p:nvPr/>
        </p:nvSpPr>
        <p:spPr>
          <a:xfrm>
            <a:off x="4240692" y="5521155"/>
            <a:ext cx="4805309" cy="646331"/>
          </a:xfrm>
          <a:prstGeom prst="rect">
            <a:avLst/>
          </a:prstGeom>
          <a:noFill/>
        </p:spPr>
        <p:txBody>
          <a:bodyPr wrap="square" rtlCol="0">
            <a:spAutoFit/>
          </a:bodyPr>
          <a:lstStyle/>
          <a:p>
            <a:r>
              <a:rPr lang="en-US" dirty="0">
                <a:solidFill>
                  <a:srgbClr val="0070C0"/>
                </a:solidFill>
              </a:rPr>
              <a:t>The unit of inductance L is Webers/Ampere (Wb/A) or </a:t>
            </a:r>
            <a:r>
              <a:rPr lang="en-US" dirty="0">
                <a:solidFill>
                  <a:srgbClr val="FF0000"/>
                </a:solidFill>
              </a:rPr>
              <a:t>Henry (H) </a:t>
            </a:r>
          </a:p>
        </p:txBody>
      </p:sp>
      <p:sp>
        <p:nvSpPr>
          <p:cNvPr id="2" name="Rectangle 1">
            <a:extLst>
              <a:ext uri="{FF2B5EF4-FFF2-40B4-BE49-F238E27FC236}">
                <a16:creationId xmlns:a16="http://schemas.microsoft.com/office/drawing/2014/main" id="{94D47B01-A4E2-F041-95EC-CB0C00161D43}"/>
              </a:ext>
            </a:extLst>
          </p:cNvPr>
          <p:cNvSpPr/>
          <p:nvPr/>
        </p:nvSpPr>
        <p:spPr>
          <a:xfrm>
            <a:off x="4877824" y="3897076"/>
            <a:ext cx="2842188" cy="369332"/>
          </a:xfrm>
          <a:prstGeom prst="rect">
            <a:avLst/>
          </a:prstGeom>
        </p:spPr>
        <p:txBody>
          <a:bodyPr wrap="none">
            <a:spAutoFit/>
          </a:bodyPr>
          <a:lstStyle/>
          <a:p>
            <a:pPr lvl="0" defTabSz="914400" eaLnBrk="0" fontAlgn="base" hangingPunct="0">
              <a:spcBef>
                <a:spcPct val="0"/>
              </a:spcBef>
              <a:spcAft>
                <a:spcPct val="0"/>
              </a:spcAft>
            </a:pPr>
            <a:r>
              <a:rPr lang="en-US" dirty="0"/>
              <a:t>The inductance </a:t>
            </a:r>
            <a:r>
              <a:rPr lang="en-US" i="1" dirty="0"/>
              <a:t>L</a:t>
            </a:r>
            <a:r>
              <a:rPr lang="en-US" dirty="0"/>
              <a:t> is given by,</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D7C597A-7426-DE46-9BD0-B69D1224D978}"/>
                  </a:ext>
                </a:extLst>
              </p:cNvPr>
              <p:cNvSpPr/>
              <p:nvPr/>
            </p:nvSpPr>
            <p:spPr>
              <a:xfrm>
                <a:off x="729983" y="3771785"/>
                <a:ext cx="2514983" cy="7957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ea typeface="Times New Roman" panose="02020603050405020304" pitchFamily="18" charset="0"/>
                            </a:rPr>
                          </m:ctrlPr>
                        </m:sSubPr>
                        <m:e>
                          <m:r>
                            <a:rPr lang="en-US" sz="2400" b="0" i="1" smtClean="0">
                              <a:solidFill>
                                <a:srgbClr val="000000"/>
                              </a:solidFill>
                              <a:latin typeface="Cambria Math" panose="02040503050406030204" pitchFamily="18" charset="0"/>
                              <a:ea typeface="Times New Roman" panose="02020603050405020304" pitchFamily="18" charset="0"/>
                            </a:rPr>
                            <m:t>𝑣</m:t>
                          </m:r>
                        </m:e>
                        <m:sub>
                          <m:r>
                            <a:rPr lang="en-US" sz="2400" b="0" i="1" smtClean="0">
                              <a:solidFill>
                                <a:srgbClr val="000000"/>
                              </a:solidFill>
                              <a:latin typeface="Cambria Math" panose="02040503050406030204" pitchFamily="18" charset="0"/>
                              <a:ea typeface="Times New Roman" panose="02020603050405020304" pitchFamily="18" charset="0"/>
                            </a:rPr>
                            <m:t>𝐿</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𝑡</m:t>
                      </m:r>
                      <m:r>
                        <a:rPr lang="en-US" sz="2400" i="1">
                          <a:solidFill>
                            <a:srgbClr val="000000"/>
                          </a:solidFill>
                          <a:latin typeface="Cambria Math" panose="02040503050406030204" pitchFamily="18" charset="0"/>
                          <a:ea typeface="Times New Roman" panose="02020603050405020304" pitchFamily="18" charset="0"/>
                        </a:rPr>
                        <m:t>)=</m:t>
                      </m:r>
                      <m:r>
                        <a:rPr lang="en-US" sz="2400" b="0" i="1" smtClean="0">
                          <a:solidFill>
                            <a:srgbClr val="000000"/>
                          </a:solidFill>
                          <a:latin typeface="Cambria Math" panose="02040503050406030204" pitchFamily="18" charset="0"/>
                          <a:ea typeface="Times New Roman" panose="02020603050405020304" pitchFamily="18" charset="0"/>
                        </a:rPr>
                        <m:t>𝐿</m:t>
                      </m:r>
                      <m:r>
                        <a:rPr lang="en-US" sz="2400" i="1">
                          <a:solidFill>
                            <a:srgbClr val="000000"/>
                          </a:solidFill>
                          <a:latin typeface="Cambria Math" panose="02040503050406030204" pitchFamily="18" charset="0"/>
                          <a:ea typeface="Times New Roman" panose="02020603050405020304" pitchFamily="18" charset="0"/>
                        </a:rPr>
                        <m:t> </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𝑑</m:t>
                              </m:r>
                              <m:r>
                                <a:rPr lang="en-US" sz="2400" b="0" i="1" smtClean="0">
                                  <a:solidFill>
                                    <a:srgbClr val="000000"/>
                                  </a:solidFill>
                                  <a:latin typeface="Cambria Math" panose="02040503050406030204" pitchFamily="18" charset="0"/>
                                </a:rPr>
                                <m:t>𝑖</m:t>
                              </m:r>
                            </m:e>
                            <m:sub>
                              <m:r>
                                <a:rPr lang="en-US" sz="2400" b="0" i="1" smtClean="0">
                                  <a:solidFill>
                                    <a:srgbClr val="000000"/>
                                  </a:solidFill>
                                  <a:latin typeface="Cambria Math" panose="02040503050406030204" pitchFamily="18" charset="0"/>
                                </a:rPr>
                                <m:t>𝐿</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𝑑𝑡</m:t>
                          </m:r>
                        </m:den>
                      </m:f>
                    </m:oMath>
                  </m:oMathPara>
                </a14:m>
                <a:endParaRPr lang="en-US" sz="2400" dirty="0"/>
              </a:p>
            </p:txBody>
          </p:sp>
        </mc:Choice>
        <mc:Fallback xmlns="">
          <p:sp>
            <p:nvSpPr>
              <p:cNvPr id="10" name="Rectangle 9">
                <a:extLst>
                  <a:ext uri="{FF2B5EF4-FFF2-40B4-BE49-F238E27FC236}">
                    <a16:creationId xmlns:a16="http://schemas.microsoft.com/office/drawing/2014/main" id="{DD7C597A-7426-DE46-9BD0-B69D1224D978}"/>
                  </a:ext>
                </a:extLst>
              </p:cNvPr>
              <p:cNvSpPr>
                <a:spLocks noRot="1" noChangeAspect="1" noMove="1" noResize="1" noEditPoints="1" noAdjustHandles="1" noChangeArrowheads="1" noChangeShapeType="1" noTextEdit="1"/>
              </p:cNvSpPr>
              <p:nvPr/>
            </p:nvSpPr>
            <p:spPr>
              <a:xfrm>
                <a:off x="729983" y="3771785"/>
                <a:ext cx="2514983" cy="795795"/>
              </a:xfrm>
              <a:prstGeom prst="rect">
                <a:avLst/>
              </a:prstGeom>
              <a:blipFill>
                <a:blip r:embed="rId8"/>
                <a:stretch>
                  <a:fillRect b="-7937"/>
                </a:stretch>
              </a:blipFill>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CFD841B2-3A70-4144-85DB-C704CE23A18A}"/>
              </a:ext>
            </a:extLst>
          </p:cNvPr>
          <p:cNvSpPr/>
          <p:nvPr/>
        </p:nvSpPr>
        <p:spPr>
          <a:xfrm>
            <a:off x="623888" y="3635538"/>
            <a:ext cx="2881541" cy="11841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DB1E2BD-C572-8C49-ACAD-4C40CBE123CF}"/>
                  </a:ext>
                </a:extLst>
              </p:cNvPr>
              <p:cNvSpPr/>
              <p:nvPr/>
            </p:nvSpPr>
            <p:spPr>
              <a:xfrm>
                <a:off x="1051690" y="2030508"/>
                <a:ext cx="2016129" cy="679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ea typeface="Times New Roman" panose="02020603050405020304" pitchFamily="18" charset="0"/>
                            </a:rPr>
                          </m:ctrlPr>
                        </m:sSubPr>
                        <m:e>
                          <m:r>
                            <a:rPr lang="en-US" sz="2000" b="0" i="1" smtClean="0">
                              <a:solidFill>
                                <a:srgbClr val="000000"/>
                              </a:solidFill>
                              <a:latin typeface="Cambria Math" panose="02040503050406030204" pitchFamily="18" charset="0"/>
                              <a:ea typeface="Times New Roman" panose="02020603050405020304" pitchFamily="18" charset="0"/>
                            </a:rPr>
                            <m:t>𝑣</m:t>
                          </m:r>
                        </m:e>
                        <m:sub>
                          <m:r>
                            <a:rPr lang="en-US" sz="2000" b="0" i="1" smtClean="0">
                              <a:solidFill>
                                <a:srgbClr val="000000"/>
                              </a:solidFill>
                              <a:latin typeface="Cambria Math" panose="02040503050406030204" pitchFamily="18" charset="0"/>
                              <a:ea typeface="Times New Roman" panose="02020603050405020304" pitchFamily="18" charset="0"/>
                            </a:rPr>
                            <m:t>𝐿</m:t>
                          </m:r>
                        </m:sub>
                      </m:sSub>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𝑡</m:t>
                      </m:r>
                      <m:r>
                        <a:rPr lang="en-US" sz="2000" i="1">
                          <a:solidFill>
                            <a:srgbClr val="000000"/>
                          </a:solidFill>
                          <a:latin typeface="Cambria Math" panose="02040503050406030204" pitchFamily="18" charset="0"/>
                          <a:ea typeface="Times New Roman" panose="02020603050405020304" pitchFamily="18" charset="0"/>
                        </a:rPr>
                        <m:t>)=</m:t>
                      </m:r>
                      <m:r>
                        <a:rPr lang="en-US" sz="2000" b="0" i="1" smtClean="0">
                          <a:solidFill>
                            <a:srgbClr val="000000"/>
                          </a:solidFill>
                          <a:latin typeface="Cambria Math" panose="02040503050406030204" pitchFamily="18" charset="0"/>
                          <a:ea typeface="Times New Roman" panose="02020603050405020304" pitchFamily="18" charset="0"/>
                        </a:rPr>
                        <m:t>𝑁</m:t>
                      </m:r>
                      <m:f>
                        <m:fPr>
                          <m:ctrlPr>
                            <a:rPr lang="en-US" sz="2000" i="1">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rPr>
                            <m:t>𝑑</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num>
                        <m:den>
                          <m:r>
                            <a:rPr lang="en-US" sz="2000" i="1">
                              <a:solidFill>
                                <a:srgbClr val="000000"/>
                              </a:solidFill>
                              <a:latin typeface="Cambria Math" panose="02040503050406030204" pitchFamily="18" charset="0"/>
                            </a:rPr>
                            <m:t>𝑑𝑡</m:t>
                          </m:r>
                        </m:den>
                      </m:f>
                    </m:oMath>
                  </m:oMathPara>
                </a14:m>
                <a:endParaRPr lang="en-US" sz="2000" dirty="0"/>
              </a:p>
            </p:txBody>
          </p:sp>
        </mc:Choice>
        <mc:Fallback xmlns="">
          <p:sp>
            <p:nvSpPr>
              <p:cNvPr id="15" name="Rectangle 14">
                <a:extLst>
                  <a:ext uri="{FF2B5EF4-FFF2-40B4-BE49-F238E27FC236}">
                    <a16:creationId xmlns:a16="http://schemas.microsoft.com/office/drawing/2014/main" id="{5DB1E2BD-C572-8C49-ACAD-4C40CBE123CF}"/>
                  </a:ext>
                </a:extLst>
              </p:cNvPr>
              <p:cNvSpPr>
                <a:spLocks noRot="1" noChangeAspect="1" noMove="1" noResize="1" noEditPoints="1" noAdjustHandles="1" noChangeArrowheads="1" noChangeShapeType="1" noTextEdit="1"/>
              </p:cNvSpPr>
              <p:nvPr/>
            </p:nvSpPr>
            <p:spPr>
              <a:xfrm>
                <a:off x="1051690" y="2030508"/>
                <a:ext cx="2016129" cy="679289"/>
              </a:xfrm>
              <a:prstGeom prst="rect">
                <a:avLst/>
              </a:prstGeom>
              <a:blipFill>
                <a:blip r:embed="rId9"/>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4B2F5F3-E9B3-9242-B874-42AF0200EDFE}"/>
                  </a:ext>
                </a:extLst>
              </p:cNvPr>
              <p:cNvSpPr/>
              <p:nvPr/>
            </p:nvSpPr>
            <p:spPr>
              <a:xfrm>
                <a:off x="3781643" y="1985473"/>
                <a:ext cx="2603719" cy="786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ea typeface="Times New Roman" panose="02020603050405020304" pitchFamily="18" charset="0"/>
                        </a:rPr>
                        <m:t>𝑁</m:t>
                      </m:r>
                      <m:f>
                        <m:fPr>
                          <m:ctrlPr>
                            <a:rPr lang="en-US" sz="2400" i="1">
                              <a:solidFill>
                                <a:srgbClr val="000000"/>
                              </a:solidFill>
                              <a:latin typeface="Cambria Math" panose="02040503050406030204" pitchFamily="18" charset="0"/>
                            </a:rPr>
                          </m:ctrlPr>
                        </m:fPr>
                        <m:num>
                          <m:r>
                            <a:rPr lang="en-US" sz="2400" i="1" smtClean="0">
                              <a:solidFill>
                                <a:srgbClr val="000000"/>
                              </a:solidFill>
                              <a:latin typeface="Cambria Math" panose="02040503050406030204" pitchFamily="18" charset="0"/>
                              <a:ea typeface="Cambria Math" panose="02040503050406030204" pitchFamily="18" charset="0"/>
                            </a:rPr>
                            <m:t>𝜇</m:t>
                          </m:r>
                          <m:r>
                            <a:rPr lang="en-US" sz="2400" b="0" i="1" smtClean="0">
                              <a:solidFill>
                                <a:srgbClr val="000000"/>
                              </a:solidFill>
                              <a:latin typeface="Cambria Math" panose="02040503050406030204" pitchFamily="18" charset="0"/>
                              <a:ea typeface="Cambria Math" panose="02040503050406030204" pitchFamily="18" charset="0"/>
                            </a:rPr>
                            <m:t>𝐴</m:t>
                          </m:r>
                        </m:num>
                        <m:den>
                          <m:r>
                            <a:rPr lang="en-US" sz="2400" b="0" i="1" smtClean="0">
                              <a:solidFill>
                                <a:srgbClr val="000000"/>
                              </a:solidFill>
                              <a:latin typeface="Cambria Math" panose="02040503050406030204" pitchFamily="18" charset="0"/>
                            </a:rPr>
                            <m:t>𝑖</m:t>
                          </m:r>
                        </m:den>
                      </m:f>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𝑖</m:t>
                          </m:r>
                        </m:e>
                        <m:sub>
                          <m:r>
                            <a:rPr lang="en-US" sz="2400" i="1">
                              <a:solidFill>
                                <a:srgbClr val="000000"/>
                              </a:solidFill>
                              <a:latin typeface="Cambria Math" panose="02040503050406030204" pitchFamily="18" charset="0"/>
                            </a:rPr>
                            <m:t>𝐿</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16" name="Rectangle 15">
                <a:extLst>
                  <a:ext uri="{FF2B5EF4-FFF2-40B4-BE49-F238E27FC236}">
                    <a16:creationId xmlns:a16="http://schemas.microsoft.com/office/drawing/2014/main" id="{44B2F5F3-E9B3-9242-B874-42AF0200EDFE}"/>
                  </a:ext>
                </a:extLst>
              </p:cNvPr>
              <p:cNvSpPr>
                <a:spLocks noRot="1" noChangeAspect="1" noMove="1" noResize="1" noEditPoints="1" noAdjustHandles="1" noChangeArrowheads="1" noChangeShapeType="1" noTextEdit="1"/>
              </p:cNvSpPr>
              <p:nvPr/>
            </p:nvSpPr>
            <p:spPr>
              <a:xfrm>
                <a:off x="3781643" y="1985473"/>
                <a:ext cx="2603719" cy="786241"/>
              </a:xfrm>
              <a:prstGeom prst="rect">
                <a:avLst/>
              </a:prstGeom>
              <a:blipFill>
                <a:blip r:embed="rId10"/>
                <a:stretch>
                  <a:fillRect b="-6349"/>
                </a:stretch>
              </a:blipFill>
            </p:spPr>
            <p:txBody>
              <a:bodyPr/>
              <a:lstStyle/>
              <a:p>
                <a:r>
                  <a:rPr lang="en-US">
                    <a:noFill/>
                  </a:rPr>
                  <a:t> </a:t>
                </a:r>
              </a:p>
            </p:txBody>
          </p:sp>
        </mc:Fallback>
      </mc:AlternateContent>
    </p:spTree>
    <p:extLst>
      <p:ext uri="{BB962C8B-B14F-4D97-AF65-F5344CB8AC3E}">
        <p14:creationId xmlns:p14="http://schemas.microsoft.com/office/powerpoint/2010/main" val="110069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5 at 3.44.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068975" cy="6297900"/>
          </a:xfrm>
          <a:prstGeom prst="rect">
            <a:avLst/>
          </a:prstGeom>
        </p:spPr>
      </p:pic>
    </p:spTree>
    <p:extLst>
      <p:ext uri="{BB962C8B-B14F-4D97-AF65-F5344CB8AC3E}">
        <p14:creationId xmlns:p14="http://schemas.microsoft.com/office/powerpoint/2010/main" val="406127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err="1"/>
              <a:t>i</a:t>
            </a:r>
            <a:r>
              <a:rPr lang="en-US" sz="1800" baseline="-25000" dirty="0" err="1"/>
              <a:t>C</a:t>
            </a:r>
            <a:r>
              <a:rPr lang="en-US" sz="1800" dirty="0"/>
              <a:t>(t) and </a:t>
            </a:r>
            <a:r>
              <a:rPr lang="en-US" sz="1800" dirty="0" err="1"/>
              <a:t>v</a:t>
            </a:r>
            <a:r>
              <a:rPr lang="en-US" sz="1800" baseline="-25000" dirty="0" err="1"/>
              <a:t>C</a:t>
            </a:r>
            <a:r>
              <a:rPr lang="en-US" sz="1800" dirty="0"/>
              <a:t>(t) are now functions of time,</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inductor’s voltage is given by,</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The inductor’s current is given by,</a:t>
            </a:r>
          </a:p>
        </p:txBody>
      </p:sp>
      <p:sp>
        <p:nvSpPr>
          <p:cNvPr id="12" name="TextBox 72"/>
          <p:cNvSpPr txBox="1">
            <a:spLocks noChangeArrowheads="1"/>
          </p:cNvSpPr>
          <p:nvPr/>
        </p:nvSpPr>
        <p:spPr bwMode="auto">
          <a:xfrm>
            <a:off x="2396655" y="520065"/>
            <a:ext cx="42030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Inductor’s Current-Voltage Relationship</a:t>
            </a:r>
          </a:p>
        </p:txBody>
      </p:sp>
      <p:graphicFrame>
        <p:nvGraphicFramePr>
          <p:cNvPr id="16" name="Object 15"/>
          <p:cNvGraphicFramePr>
            <a:graphicFrameLocks noChangeAspect="1"/>
          </p:cNvGraphicFramePr>
          <p:nvPr>
            <p:extLst>
              <p:ext uri="{D42A27DB-BD31-4B8C-83A1-F6EECF244321}">
                <p14:modId xmlns:p14="http://schemas.microsoft.com/office/powerpoint/2010/main" val="488004419"/>
              </p:ext>
            </p:extLst>
          </p:nvPr>
        </p:nvGraphicFramePr>
        <p:xfrm>
          <a:off x="1220788" y="2414588"/>
          <a:ext cx="1495425" cy="696912"/>
        </p:xfrm>
        <a:graphic>
          <a:graphicData uri="http://schemas.openxmlformats.org/presentationml/2006/ole">
            <mc:AlternateContent xmlns:mc="http://schemas.openxmlformats.org/markup-compatibility/2006">
              <mc:Choice xmlns:v="urn:schemas-microsoft-com:vml" Requires="v">
                <p:oleObj spid="_x0000_s152756" name="Equation" r:id="rId4" imgW="850680" imgH="393480" progId="Equation.3">
                  <p:embed/>
                </p:oleObj>
              </mc:Choice>
              <mc:Fallback>
                <p:oleObj name="Equation" r:id="rId4" imgW="850680" imgH="393480" progId="Equation.3">
                  <p:embed/>
                  <p:pic>
                    <p:nvPicPr>
                      <p:cNvPr id="0" name=""/>
                      <p:cNvPicPr>
                        <a:picLocks noChangeAspect="1" noChangeArrowheads="1"/>
                      </p:cNvPicPr>
                      <p:nvPr/>
                    </p:nvPicPr>
                    <p:blipFill>
                      <a:blip r:embed="rId5"/>
                      <a:srcRect/>
                      <a:stretch>
                        <a:fillRect/>
                      </a:stretch>
                    </p:blipFill>
                    <p:spPr bwMode="auto">
                      <a:xfrm>
                        <a:off x="1220788" y="2414588"/>
                        <a:ext cx="1495425" cy="696912"/>
                      </a:xfrm>
                      <a:prstGeom prst="rect">
                        <a:avLst/>
                      </a:prstGeom>
                      <a:noFill/>
                    </p:spPr>
                  </p:pic>
                </p:oleObj>
              </mc:Fallback>
            </mc:AlternateContent>
          </a:graphicData>
        </a:graphic>
      </p:graphicFrame>
      <p:graphicFrame>
        <p:nvGraphicFramePr>
          <p:cNvPr id="17" name="Object 16"/>
          <p:cNvGraphicFramePr>
            <a:graphicFrameLocks noChangeAspect="1"/>
          </p:cNvGraphicFramePr>
          <p:nvPr/>
        </p:nvGraphicFramePr>
        <p:xfrm>
          <a:off x="3450929" y="2403997"/>
          <a:ext cx="1450975" cy="695325"/>
        </p:xfrm>
        <a:graphic>
          <a:graphicData uri="http://schemas.openxmlformats.org/presentationml/2006/ole">
            <mc:AlternateContent xmlns:mc="http://schemas.openxmlformats.org/markup-compatibility/2006">
              <mc:Choice xmlns:v="urn:schemas-microsoft-com:vml" Requires="v">
                <p:oleObj spid="_x0000_s152757" name="Equation" r:id="rId6" imgW="825480" imgH="393480" progId="Equation.3">
                  <p:embed/>
                </p:oleObj>
              </mc:Choice>
              <mc:Fallback>
                <p:oleObj name="Equation" r:id="rId6" imgW="825480" imgH="393480" progId="Equation.3">
                  <p:embed/>
                  <p:pic>
                    <p:nvPicPr>
                      <p:cNvPr id="0" name=""/>
                      <p:cNvPicPr>
                        <a:picLocks noChangeAspect="1" noChangeArrowheads="1"/>
                      </p:cNvPicPr>
                      <p:nvPr/>
                    </p:nvPicPr>
                    <p:blipFill>
                      <a:blip r:embed="rId7"/>
                      <a:srcRect/>
                      <a:stretch>
                        <a:fillRect/>
                      </a:stretch>
                    </p:blipFill>
                    <p:spPr bwMode="auto">
                      <a:xfrm>
                        <a:off x="3450929" y="2403997"/>
                        <a:ext cx="1450975" cy="695325"/>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05157571"/>
              </p:ext>
            </p:extLst>
          </p:nvPr>
        </p:nvGraphicFramePr>
        <p:xfrm>
          <a:off x="1220788" y="4023512"/>
          <a:ext cx="2457450" cy="876300"/>
        </p:xfrm>
        <a:graphic>
          <a:graphicData uri="http://schemas.openxmlformats.org/presentationml/2006/ole">
            <mc:AlternateContent xmlns:mc="http://schemas.openxmlformats.org/markup-compatibility/2006">
              <mc:Choice xmlns:v="urn:schemas-microsoft-com:vml" Requires="v">
                <p:oleObj spid="_x0000_s152758" name="Equation" r:id="rId8" imgW="1396800" imgH="495000" progId="Equation.3">
                  <p:embed/>
                </p:oleObj>
              </mc:Choice>
              <mc:Fallback>
                <p:oleObj name="Equation" r:id="rId8" imgW="1396800" imgH="495000" progId="Equation.3">
                  <p:embed/>
                  <p:pic>
                    <p:nvPicPr>
                      <p:cNvPr id="0" name=""/>
                      <p:cNvPicPr>
                        <a:picLocks noChangeAspect="1" noChangeArrowheads="1"/>
                      </p:cNvPicPr>
                      <p:nvPr/>
                    </p:nvPicPr>
                    <p:blipFill>
                      <a:blip r:embed="rId9"/>
                      <a:srcRect/>
                      <a:stretch>
                        <a:fillRect/>
                      </a:stretch>
                    </p:blipFill>
                    <p:spPr bwMode="auto">
                      <a:xfrm>
                        <a:off x="1220788" y="4023512"/>
                        <a:ext cx="2457450" cy="876300"/>
                      </a:xfrm>
                      <a:prstGeom prst="rect">
                        <a:avLst/>
                      </a:prstGeom>
                      <a:noFill/>
                    </p:spPr>
                  </p:pic>
                </p:oleObj>
              </mc:Fallback>
            </mc:AlternateContent>
          </a:graphicData>
        </a:graphic>
      </p:graphicFrame>
      <p:sp>
        <p:nvSpPr>
          <p:cNvPr id="20" name="TextBox 19"/>
          <p:cNvSpPr txBox="1"/>
          <p:nvPr/>
        </p:nvSpPr>
        <p:spPr>
          <a:xfrm>
            <a:off x="4712169" y="4138496"/>
            <a:ext cx="4003205" cy="646331"/>
          </a:xfrm>
          <a:prstGeom prst="rect">
            <a:avLst/>
          </a:prstGeom>
          <a:noFill/>
        </p:spPr>
        <p:txBody>
          <a:bodyPr wrap="square" rtlCol="0">
            <a:spAutoFit/>
          </a:bodyPr>
          <a:lstStyle/>
          <a:p>
            <a:r>
              <a:rPr lang="en-US" dirty="0"/>
              <a:t>i(t</a:t>
            </a:r>
            <a:r>
              <a:rPr lang="en-US" baseline="-25000" dirty="0"/>
              <a:t>o</a:t>
            </a:r>
            <a:r>
              <a:rPr lang="en-US" dirty="0"/>
              <a:t>) is the initial inductor current; the inductor current at t=t</a:t>
            </a:r>
            <a:r>
              <a:rPr lang="en-US" baseline="-25000" dirty="0"/>
              <a:t>o</a:t>
            </a:r>
            <a:endParaRPr lang="en-US" dirty="0"/>
          </a:p>
        </p:txBody>
      </p:sp>
      <p:pic>
        <p:nvPicPr>
          <p:cNvPr id="11" name="Picture 10"/>
          <p:cNvPicPr/>
          <p:nvPr/>
        </p:nvPicPr>
        <p:blipFill>
          <a:blip r:embed="rId10">
            <a:extLst>
              <a:ext uri="{28A0092B-C50C-407E-A947-70E740481C1C}">
                <a14:useLocalDpi xmlns:a14="http://schemas.microsoft.com/office/drawing/2010/main" val="0"/>
              </a:ext>
            </a:extLst>
          </a:blip>
          <a:stretch>
            <a:fillRect/>
          </a:stretch>
        </p:blipFill>
        <p:spPr>
          <a:xfrm>
            <a:off x="5968416" y="1406217"/>
            <a:ext cx="2404059" cy="1152631"/>
          </a:xfrm>
          <a:prstGeom prst="rect">
            <a:avLst/>
          </a:prstGeom>
        </p:spPr>
      </p:pic>
      <p:sp>
        <p:nvSpPr>
          <p:cNvPr id="2" name="Rounded Rectangle 1"/>
          <p:cNvSpPr/>
          <p:nvPr/>
        </p:nvSpPr>
        <p:spPr>
          <a:xfrm>
            <a:off x="1132163" y="2414588"/>
            <a:ext cx="1951408" cy="707503"/>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980867" y="4023512"/>
            <a:ext cx="2818701" cy="876300"/>
          </a:xfrm>
          <a:prstGeom prst="roundRect">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04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The rate change of energy </a:t>
            </a:r>
            <a:r>
              <a:rPr lang="en-US" sz="1800" i="1" dirty="0"/>
              <a:t>w(t)</a:t>
            </a:r>
            <a:r>
              <a:rPr lang="en-US" sz="1800" dirty="0"/>
              <a:t>, in an element is equal to the power </a:t>
            </a:r>
            <a:r>
              <a:rPr lang="en-US" sz="1800" i="1" dirty="0"/>
              <a:t>p(t)</a:t>
            </a:r>
            <a:r>
              <a:rPr lang="en-US" sz="1800" dirty="0"/>
              <a:t>,</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The power delivered to the inductor,</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Therefore the energy stored in an inductor,</a:t>
            </a:r>
          </a:p>
        </p:txBody>
      </p:sp>
      <p:sp>
        <p:nvSpPr>
          <p:cNvPr id="12" name="TextBox 72"/>
          <p:cNvSpPr txBox="1">
            <a:spLocks noChangeArrowheads="1"/>
          </p:cNvSpPr>
          <p:nvPr/>
        </p:nvSpPr>
        <p:spPr bwMode="auto">
          <a:xfrm>
            <a:off x="2693858" y="520065"/>
            <a:ext cx="36086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Power and Energy in the Inductor</a:t>
            </a:r>
          </a:p>
        </p:txBody>
      </p:sp>
      <p:graphicFrame>
        <p:nvGraphicFramePr>
          <p:cNvPr id="19" name="Object 18"/>
          <p:cNvGraphicFramePr>
            <a:graphicFrameLocks noChangeAspect="1"/>
          </p:cNvGraphicFramePr>
          <p:nvPr>
            <p:extLst>
              <p:ext uri="{D42A27DB-BD31-4B8C-83A1-F6EECF244321}">
                <p14:modId xmlns:p14="http://schemas.microsoft.com/office/powerpoint/2010/main" val="4146600720"/>
              </p:ext>
            </p:extLst>
          </p:nvPr>
        </p:nvGraphicFramePr>
        <p:xfrm>
          <a:off x="1611313" y="2286218"/>
          <a:ext cx="1450975" cy="696913"/>
        </p:xfrm>
        <a:graphic>
          <a:graphicData uri="http://schemas.openxmlformats.org/presentationml/2006/ole">
            <mc:AlternateContent xmlns:mc="http://schemas.openxmlformats.org/markup-compatibility/2006">
              <mc:Choice xmlns:v="urn:schemas-microsoft-com:vml" Requires="v">
                <p:oleObj spid="_x0000_s153780" name="Equation" r:id="rId4" imgW="825480" imgH="393480" progId="Equation.3">
                  <p:embed/>
                </p:oleObj>
              </mc:Choice>
              <mc:Fallback>
                <p:oleObj name="Equation" r:id="rId4" imgW="825480" imgH="393480" progId="Equation.3">
                  <p:embed/>
                  <p:pic>
                    <p:nvPicPr>
                      <p:cNvPr id="0" name=""/>
                      <p:cNvPicPr>
                        <a:picLocks noChangeAspect="1" noChangeArrowheads="1"/>
                      </p:cNvPicPr>
                      <p:nvPr/>
                    </p:nvPicPr>
                    <p:blipFill>
                      <a:blip r:embed="rId5"/>
                      <a:srcRect/>
                      <a:stretch>
                        <a:fillRect/>
                      </a:stretch>
                    </p:blipFill>
                    <p:spPr bwMode="auto">
                      <a:xfrm>
                        <a:off x="1611313" y="2286218"/>
                        <a:ext cx="1450975" cy="69691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60642595"/>
              </p:ext>
            </p:extLst>
          </p:nvPr>
        </p:nvGraphicFramePr>
        <p:xfrm>
          <a:off x="1611313" y="3832225"/>
          <a:ext cx="1965325" cy="382588"/>
        </p:xfrm>
        <a:graphic>
          <a:graphicData uri="http://schemas.openxmlformats.org/presentationml/2006/ole">
            <mc:AlternateContent xmlns:mc="http://schemas.openxmlformats.org/markup-compatibility/2006">
              <mc:Choice xmlns:v="urn:schemas-microsoft-com:vml" Requires="v">
                <p:oleObj spid="_x0000_s153781" name="Equation" r:id="rId6" imgW="1117440" imgH="215640" progId="Equation.3">
                  <p:embed/>
                </p:oleObj>
              </mc:Choice>
              <mc:Fallback>
                <p:oleObj name="Equation" r:id="rId6" imgW="1117440" imgH="215640" progId="Equation.3">
                  <p:embed/>
                  <p:pic>
                    <p:nvPicPr>
                      <p:cNvPr id="0" name=""/>
                      <p:cNvPicPr>
                        <a:picLocks noChangeAspect="1" noChangeArrowheads="1"/>
                      </p:cNvPicPr>
                      <p:nvPr/>
                    </p:nvPicPr>
                    <p:blipFill>
                      <a:blip r:embed="rId7"/>
                      <a:srcRect/>
                      <a:stretch>
                        <a:fillRect/>
                      </a:stretch>
                    </p:blipFill>
                    <p:spPr bwMode="auto">
                      <a:xfrm>
                        <a:off x="1611313" y="3832225"/>
                        <a:ext cx="1965325" cy="382588"/>
                      </a:xfrm>
                      <a:prstGeom prst="rect">
                        <a:avLst/>
                      </a:prstGeom>
                      <a:noFill/>
                    </p:spPr>
                  </p:pic>
                </p:oleObj>
              </mc:Fallback>
            </mc:AlternateContent>
          </a:graphicData>
        </a:graphic>
      </p:graphicFrame>
      <p:pic>
        <p:nvPicPr>
          <p:cNvPr id="7" name="Picture 6"/>
          <p:cNvPicPr/>
          <p:nvPr/>
        </p:nvPicPr>
        <p:blipFill>
          <a:blip r:embed="rId8">
            <a:extLst>
              <a:ext uri="{28A0092B-C50C-407E-A947-70E740481C1C}">
                <a14:useLocalDpi xmlns:a14="http://schemas.microsoft.com/office/drawing/2010/main" val="0"/>
              </a:ext>
            </a:extLst>
          </a:blip>
          <a:stretch>
            <a:fillRect/>
          </a:stretch>
        </p:blipFill>
        <p:spPr>
          <a:xfrm>
            <a:off x="6125694" y="2659593"/>
            <a:ext cx="2061044" cy="272785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50241620"/>
              </p:ext>
            </p:extLst>
          </p:nvPr>
        </p:nvGraphicFramePr>
        <p:xfrm>
          <a:off x="1611313" y="5163738"/>
          <a:ext cx="1785938" cy="696913"/>
        </p:xfrm>
        <a:graphic>
          <a:graphicData uri="http://schemas.openxmlformats.org/presentationml/2006/ole">
            <mc:AlternateContent xmlns:mc="http://schemas.openxmlformats.org/markup-compatibility/2006">
              <mc:Choice xmlns:v="urn:schemas-microsoft-com:vml" Requires="v">
                <p:oleObj spid="_x0000_s153782" name="Equation" r:id="rId9" imgW="1015920" imgH="393480" progId="Equation.3">
                  <p:embed/>
                </p:oleObj>
              </mc:Choice>
              <mc:Fallback>
                <p:oleObj name="Equation" r:id="rId9" imgW="1015920" imgH="393480" progId="Equation.3">
                  <p:embed/>
                  <p:pic>
                    <p:nvPicPr>
                      <p:cNvPr id="0" name=""/>
                      <p:cNvPicPr>
                        <a:picLocks noChangeAspect="1" noChangeArrowheads="1"/>
                      </p:cNvPicPr>
                      <p:nvPr/>
                    </p:nvPicPr>
                    <p:blipFill>
                      <a:blip r:embed="rId10"/>
                      <a:srcRect/>
                      <a:stretch>
                        <a:fillRect/>
                      </a:stretch>
                    </p:blipFill>
                    <p:spPr bwMode="auto">
                      <a:xfrm>
                        <a:off x="1611313" y="5163738"/>
                        <a:ext cx="1785938" cy="696913"/>
                      </a:xfrm>
                      <a:prstGeom prst="rect">
                        <a:avLst/>
                      </a:prstGeom>
                      <a:noFill/>
                    </p:spPr>
                  </p:pic>
                </p:oleObj>
              </mc:Fallback>
            </mc:AlternateContent>
          </a:graphicData>
        </a:graphic>
      </p:graphicFrame>
      <p:sp>
        <p:nvSpPr>
          <p:cNvPr id="2" name="Rounded Rectangle 1"/>
          <p:cNvSpPr/>
          <p:nvPr/>
        </p:nvSpPr>
        <p:spPr>
          <a:xfrm>
            <a:off x="1373213" y="5163738"/>
            <a:ext cx="2203425" cy="696913"/>
          </a:xfrm>
          <a:prstGeom prst="roundRect">
            <a:avLst/>
          </a:prstGeom>
          <a:gradFill flip="none" rotWithShape="1">
            <a:gsLst>
              <a:gs pos="0">
                <a:schemeClr val="accent1">
                  <a:tint val="100000"/>
                  <a:shade val="100000"/>
                  <a:satMod val="130000"/>
                  <a:alpha val="17000"/>
                </a:schemeClr>
              </a:gs>
              <a:gs pos="100000">
                <a:schemeClr val="accent1">
                  <a:tint val="50000"/>
                  <a:shade val="100000"/>
                  <a:satMod val="350000"/>
                  <a:alpha val="1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818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When time varying current is applied across the inductor, it induces voltage across the inductor winding caused by magnetic field variation.</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When the inductor </a:t>
            </a:r>
            <a:r>
              <a:rPr lang="en-US" sz="1800" b="1" dirty="0">
                <a:solidFill>
                  <a:srgbClr val="FF0000"/>
                </a:solidFill>
              </a:rPr>
              <a:t>current is a fixed DC value</a:t>
            </a:r>
            <a:r>
              <a:rPr lang="en-US" sz="1800" dirty="0"/>
              <a:t>, there is </a:t>
            </a:r>
            <a:r>
              <a:rPr lang="en-US" sz="1800" b="1" dirty="0">
                <a:solidFill>
                  <a:srgbClr val="FF0000"/>
                </a:solidFill>
              </a:rPr>
              <a:t>no voltage </a:t>
            </a:r>
            <a:r>
              <a:rPr lang="en-US" sz="1800" dirty="0"/>
              <a:t>induced across it.</a:t>
            </a:r>
          </a:p>
          <a:p>
            <a:pPr lvl="0" defTabSz="914400" eaLnBrk="0" fontAlgn="base" hangingPunct="0">
              <a:spcBef>
                <a:spcPct val="0"/>
              </a:spcBef>
              <a:spcAft>
                <a:spcPct val="0"/>
              </a:spcAft>
            </a:pPr>
            <a:endParaRPr lang="en-US" sz="1800" dirty="0"/>
          </a:p>
          <a:p>
            <a:pPr marL="342900" lvl="0" indent="-342900" defTabSz="914400" eaLnBrk="0" fontAlgn="base" hangingPunct="0">
              <a:spcBef>
                <a:spcPct val="0"/>
              </a:spcBef>
              <a:spcAft>
                <a:spcPct val="0"/>
              </a:spcAft>
              <a:buFont typeface="Arial" panose="020B0604020202020204" pitchFamily="34" charset="0"/>
              <a:buChar char="•"/>
            </a:pPr>
            <a:r>
              <a:rPr lang="en-US" sz="1800" dirty="0"/>
              <a:t>If the inductor current changes its value instantly i.e. </a:t>
            </a:r>
            <a:r>
              <a:rPr lang="en-US" sz="1800" dirty="0" err="1"/>
              <a:t>dt</a:t>
            </a:r>
            <a:r>
              <a:rPr lang="en-US" sz="1800" dirty="0"/>
              <a:t>=0, then the resultant induced voltage will be infinity. hence, </a:t>
            </a:r>
          </a:p>
          <a:p>
            <a:pPr marL="342900" lvl="0" indent="-34290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i="1" dirty="0"/>
          </a:p>
          <a:p>
            <a:pPr lvl="0" defTabSz="914400" eaLnBrk="0" fontAlgn="base" hangingPunct="0">
              <a:spcBef>
                <a:spcPct val="0"/>
              </a:spcBef>
              <a:spcAft>
                <a:spcPct val="0"/>
              </a:spcAft>
            </a:pPr>
            <a:r>
              <a:rPr lang="en-US" sz="1800" i="1" dirty="0"/>
              <a:t>           the inductor current does not change instantaneously</a:t>
            </a:r>
            <a:endParaRPr lang="en-US" sz="1800" dirty="0"/>
          </a:p>
        </p:txBody>
      </p:sp>
      <p:sp>
        <p:nvSpPr>
          <p:cNvPr id="12" name="TextBox 72"/>
          <p:cNvSpPr txBox="1">
            <a:spLocks noChangeArrowheads="1"/>
          </p:cNvSpPr>
          <p:nvPr/>
        </p:nvSpPr>
        <p:spPr bwMode="auto">
          <a:xfrm>
            <a:off x="3277352" y="520065"/>
            <a:ext cx="24416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Inductor Observations</a:t>
            </a:r>
          </a:p>
        </p:txBody>
      </p:sp>
      <p:sp>
        <p:nvSpPr>
          <p:cNvPr id="2" name="Rounded Rectangle 1"/>
          <p:cNvSpPr/>
          <p:nvPr/>
        </p:nvSpPr>
        <p:spPr>
          <a:xfrm>
            <a:off x="1451938" y="5974384"/>
            <a:ext cx="6081373" cy="609142"/>
          </a:xfrm>
          <a:prstGeom prst="roundRect">
            <a:avLst/>
          </a:prstGeom>
          <a:gradFill flip="none" rotWithShape="1">
            <a:gsLst>
              <a:gs pos="0">
                <a:schemeClr val="accent1">
                  <a:tint val="100000"/>
                  <a:shade val="100000"/>
                  <a:satMod val="130000"/>
                  <a:alpha val="26000"/>
                </a:schemeClr>
              </a:gs>
              <a:gs pos="100000">
                <a:schemeClr val="accent1">
                  <a:tint val="50000"/>
                  <a:shade val="100000"/>
                  <a:satMod val="350000"/>
                  <a:alpha val="2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06685175"/>
              </p:ext>
            </p:extLst>
          </p:nvPr>
        </p:nvGraphicFramePr>
        <p:xfrm>
          <a:off x="3106738" y="1751805"/>
          <a:ext cx="1385887" cy="696912"/>
        </p:xfrm>
        <a:graphic>
          <a:graphicData uri="http://schemas.openxmlformats.org/presentationml/2006/ole">
            <mc:AlternateContent xmlns:mc="http://schemas.openxmlformats.org/markup-compatibility/2006">
              <mc:Choice xmlns:v="urn:schemas-microsoft-com:vml" Requires="v">
                <p:oleObj spid="_x0000_s195630" name="Equation" r:id="rId4" imgW="787400" imgH="393700" progId="Equation.3">
                  <p:embed/>
                </p:oleObj>
              </mc:Choice>
              <mc:Fallback>
                <p:oleObj name="Equation" r:id="rId4" imgW="787400" imgH="393700" progId="Equation.3">
                  <p:embed/>
                  <p:pic>
                    <p:nvPicPr>
                      <p:cNvPr id="0" name=""/>
                      <p:cNvPicPr>
                        <a:picLocks noChangeAspect="1" noChangeArrowheads="1"/>
                      </p:cNvPicPr>
                      <p:nvPr/>
                    </p:nvPicPr>
                    <p:blipFill>
                      <a:blip r:embed="rId5"/>
                      <a:srcRect/>
                      <a:stretch>
                        <a:fillRect/>
                      </a:stretch>
                    </p:blipFill>
                    <p:spPr bwMode="auto">
                      <a:xfrm>
                        <a:off x="3106738" y="1751805"/>
                        <a:ext cx="1385887" cy="696912"/>
                      </a:xfrm>
                      <a:prstGeom prst="rect">
                        <a:avLst/>
                      </a:prstGeom>
                      <a:noFill/>
                    </p:spPr>
                  </p:pic>
                </p:oleObj>
              </mc:Fallback>
            </mc:AlternateContent>
          </a:graphicData>
        </a:graphic>
      </p:graphicFrame>
      <p:sp>
        <p:nvSpPr>
          <p:cNvPr id="3" name="Rectangle 2"/>
          <p:cNvSpPr/>
          <p:nvPr/>
        </p:nvSpPr>
        <p:spPr>
          <a:xfrm>
            <a:off x="652960" y="889397"/>
            <a:ext cx="7549642" cy="646331"/>
          </a:xfrm>
          <a:prstGeom prst="rect">
            <a:avLst/>
          </a:prstGeom>
        </p:spPr>
        <p:txBody>
          <a:bodyPr wrap="square">
            <a:spAutoFit/>
          </a:bodyPr>
          <a:lstStyle/>
          <a:p>
            <a:pPr marL="342900" indent="-342900" defTabSz="914400" eaLnBrk="0" fontAlgn="base" hangingPunct="0">
              <a:spcBef>
                <a:spcPct val="0"/>
              </a:spcBef>
              <a:spcAft>
                <a:spcPct val="0"/>
              </a:spcAft>
              <a:buFont typeface="Arial" panose="020B0604020202020204" pitchFamily="34" charset="0"/>
              <a:buChar char="•"/>
            </a:pPr>
            <a:r>
              <a:rPr lang="en-US" dirty="0"/>
              <a:t>Like the resistor, the inductor exhibits an algebraic relationship between its terminal current and the induced magnetic flux in the core.</a:t>
            </a:r>
          </a:p>
        </p:txBody>
      </p:sp>
      <p:graphicFrame>
        <p:nvGraphicFramePr>
          <p:cNvPr id="7" name="Object 6">
            <a:extLst>
              <a:ext uri="{FF2B5EF4-FFF2-40B4-BE49-F238E27FC236}">
                <a16:creationId xmlns:a16="http://schemas.microsoft.com/office/drawing/2014/main" id="{E84B1164-2803-E74E-921B-4C3037CC4220}"/>
              </a:ext>
            </a:extLst>
          </p:cNvPr>
          <p:cNvGraphicFramePr>
            <a:graphicFrameLocks noChangeAspect="1"/>
          </p:cNvGraphicFramePr>
          <p:nvPr>
            <p:extLst>
              <p:ext uri="{D42A27DB-BD31-4B8C-83A1-F6EECF244321}">
                <p14:modId xmlns:p14="http://schemas.microsoft.com/office/powerpoint/2010/main" val="603428762"/>
              </p:ext>
            </p:extLst>
          </p:nvPr>
        </p:nvGraphicFramePr>
        <p:xfrm>
          <a:off x="3277352" y="3329174"/>
          <a:ext cx="1495425" cy="696912"/>
        </p:xfrm>
        <a:graphic>
          <a:graphicData uri="http://schemas.openxmlformats.org/presentationml/2006/ole">
            <mc:AlternateContent xmlns:mc="http://schemas.openxmlformats.org/markup-compatibility/2006">
              <mc:Choice xmlns:v="urn:schemas-microsoft-com:vml" Requires="v">
                <p:oleObj spid="_x0000_s195631" name="Equation" r:id="rId6" imgW="850680" imgH="393480" progId="Equation.3">
                  <p:embed/>
                </p:oleObj>
              </mc:Choice>
              <mc:Fallback>
                <p:oleObj name="Equation" r:id="rId6" imgW="850680" imgH="393480" progId="Equation.3">
                  <p:embed/>
                  <p:pic>
                    <p:nvPicPr>
                      <p:cNvPr id="16" name="Object 15"/>
                      <p:cNvPicPr>
                        <a:picLocks noChangeAspect="1" noChangeArrowheads="1"/>
                      </p:cNvPicPr>
                      <p:nvPr/>
                    </p:nvPicPr>
                    <p:blipFill>
                      <a:blip r:embed="rId7"/>
                      <a:srcRect/>
                      <a:stretch>
                        <a:fillRect/>
                      </a:stretch>
                    </p:blipFill>
                    <p:spPr bwMode="auto">
                      <a:xfrm>
                        <a:off x="3277352" y="3329174"/>
                        <a:ext cx="1495425" cy="696912"/>
                      </a:xfrm>
                      <a:prstGeom prst="rect">
                        <a:avLst/>
                      </a:prstGeom>
                      <a:noFill/>
                    </p:spPr>
                  </p:pic>
                </p:oleObj>
              </mc:Fallback>
            </mc:AlternateContent>
          </a:graphicData>
        </a:graphic>
      </p:graphicFrame>
      <p:sp>
        <p:nvSpPr>
          <p:cNvPr id="8" name="Rounded Rectangle 7">
            <a:extLst>
              <a:ext uri="{FF2B5EF4-FFF2-40B4-BE49-F238E27FC236}">
                <a16:creationId xmlns:a16="http://schemas.microsoft.com/office/drawing/2014/main" id="{F3500A0A-132B-8342-8402-4C3668709897}"/>
              </a:ext>
            </a:extLst>
          </p:cNvPr>
          <p:cNvSpPr/>
          <p:nvPr/>
        </p:nvSpPr>
        <p:spPr>
          <a:xfrm>
            <a:off x="3049360" y="3318583"/>
            <a:ext cx="1951408" cy="707503"/>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2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rPr>
              <a:t>Given the applied current,</a:t>
            </a:r>
          </a:p>
          <a:p>
            <a:endParaRPr lang="en-US" dirty="0">
              <a:solidFill>
                <a:srgbClr val="0000FF"/>
              </a:solidFill>
            </a:endParaRPr>
          </a:p>
          <a:p>
            <a:endParaRPr lang="en-US" dirty="0">
              <a:solidFill>
                <a:srgbClr val="0000FF"/>
              </a:solidFill>
            </a:endParaRPr>
          </a:p>
          <a:p>
            <a:r>
              <a:rPr lang="en-US" dirty="0">
                <a:solidFill>
                  <a:srgbClr val="0000FF"/>
                </a:solidFill>
              </a:rPr>
              <a:t>find:</a:t>
            </a:r>
          </a:p>
          <a:p>
            <a:pPr marL="800100" lvl="1" indent="-342900">
              <a:buAutoNum type="alphaLcParenR"/>
            </a:pPr>
            <a:r>
              <a:rPr lang="en-US" dirty="0">
                <a:solidFill>
                  <a:srgbClr val="0000FF"/>
                </a:solidFill>
              </a:rPr>
              <a:t>An expression for v</a:t>
            </a:r>
            <a:r>
              <a:rPr lang="en-US" baseline="-25000" dirty="0">
                <a:solidFill>
                  <a:srgbClr val="0000FF"/>
                </a:solidFill>
              </a:rPr>
              <a:t>L</a:t>
            </a:r>
            <a:r>
              <a:rPr lang="en-US" dirty="0">
                <a:solidFill>
                  <a:srgbClr val="0000FF"/>
                </a:solidFill>
              </a:rPr>
              <a:t>(t),</a:t>
            </a:r>
          </a:p>
          <a:p>
            <a:pPr marL="800100" lvl="1" indent="-342900">
              <a:buAutoNum type="alphaLcParenR"/>
            </a:pPr>
            <a:r>
              <a:rPr lang="en-US" dirty="0">
                <a:solidFill>
                  <a:srgbClr val="0000FF"/>
                </a:solidFill>
              </a:rPr>
              <a:t>The time t</a:t>
            </a:r>
            <a:r>
              <a:rPr lang="en-US" baseline="-25000" dirty="0">
                <a:solidFill>
                  <a:srgbClr val="0000FF"/>
                </a:solidFill>
              </a:rPr>
              <a:t>p</a:t>
            </a:r>
            <a:r>
              <a:rPr lang="en-US" dirty="0">
                <a:solidFill>
                  <a:srgbClr val="0000FF"/>
                </a:solidFill>
              </a:rPr>
              <a:t> when the inductor current reaches its peak value,</a:t>
            </a:r>
          </a:p>
          <a:p>
            <a:pPr marL="800100" lvl="1" indent="-342900">
              <a:buAutoNum type="alphaLcParenR"/>
            </a:pPr>
            <a:r>
              <a:rPr lang="en-US" dirty="0">
                <a:solidFill>
                  <a:srgbClr val="0000FF"/>
                </a:solidFill>
              </a:rPr>
              <a:t>The time t</a:t>
            </a:r>
            <a:r>
              <a:rPr lang="en-US" baseline="-25000" dirty="0">
                <a:solidFill>
                  <a:srgbClr val="0000FF"/>
                </a:solidFill>
              </a:rPr>
              <a:t>o</a:t>
            </a:r>
            <a:r>
              <a:rPr lang="en-US" dirty="0">
                <a:solidFill>
                  <a:srgbClr val="0000FF"/>
                </a:solidFill>
              </a:rPr>
              <a:t> when the inductor voltage reaches its zero value,</a:t>
            </a:r>
          </a:p>
          <a:p>
            <a:pPr marL="800100" lvl="1" indent="-342900">
              <a:buAutoNum type="alphaLcParenR"/>
            </a:pPr>
            <a:r>
              <a:rPr lang="en-US" dirty="0">
                <a:solidFill>
                  <a:srgbClr val="0000FF"/>
                </a:solidFill>
              </a:rPr>
              <a:t>The expressions for inductor power </a:t>
            </a:r>
            <a:r>
              <a:rPr lang="en-US" dirty="0" err="1">
                <a:solidFill>
                  <a:srgbClr val="0000FF"/>
                </a:solidFill>
              </a:rPr>
              <a:t>p</a:t>
            </a:r>
            <a:r>
              <a:rPr lang="en-US" baseline="-25000" dirty="0" err="1">
                <a:solidFill>
                  <a:srgbClr val="0000FF"/>
                </a:solidFill>
              </a:rPr>
              <a:t>L</a:t>
            </a:r>
            <a:r>
              <a:rPr lang="en-US" dirty="0">
                <a:solidFill>
                  <a:srgbClr val="0000FF"/>
                </a:solidFill>
              </a:rPr>
              <a:t>, and energy </a:t>
            </a:r>
            <a:r>
              <a:rPr lang="en-US" dirty="0" err="1">
                <a:solidFill>
                  <a:srgbClr val="0000FF"/>
                </a:solidFill>
              </a:rPr>
              <a:t>w</a:t>
            </a:r>
            <a:r>
              <a:rPr lang="en-US" baseline="-25000" dirty="0" err="1">
                <a:solidFill>
                  <a:srgbClr val="0000FF"/>
                </a:solidFill>
              </a:rPr>
              <a:t>L</a:t>
            </a:r>
            <a:r>
              <a:rPr lang="en-US" dirty="0">
                <a:solidFill>
                  <a:srgbClr val="0000FF"/>
                </a:solidFill>
              </a:rPr>
              <a:t>.</a:t>
            </a:r>
          </a:p>
          <a:p>
            <a:pPr marL="800100" lvl="1" indent="-342900">
              <a:buAutoNum type="alphaLcParenR"/>
            </a:pPr>
            <a:r>
              <a:rPr lang="en-US" dirty="0">
                <a:solidFill>
                  <a:srgbClr val="0000FF"/>
                </a:solidFill>
              </a:rPr>
              <a:t>Sketch the waveforms </a:t>
            </a:r>
            <a:r>
              <a:rPr lang="en-US" dirty="0" err="1">
                <a:solidFill>
                  <a:srgbClr val="0000FF"/>
                </a:solidFill>
              </a:rPr>
              <a:t>i</a:t>
            </a:r>
            <a:r>
              <a:rPr lang="en-US" baseline="-25000" dirty="0" err="1">
                <a:solidFill>
                  <a:srgbClr val="0000FF"/>
                </a:solidFill>
              </a:rPr>
              <a:t>S</a:t>
            </a:r>
            <a:r>
              <a:rPr lang="en-US" dirty="0">
                <a:solidFill>
                  <a:srgbClr val="0000FF"/>
                </a:solidFill>
              </a:rPr>
              <a:t>, v</a:t>
            </a:r>
            <a:r>
              <a:rPr lang="en-US" baseline="-25000" dirty="0">
                <a:solidFill>
                  <a:srgbClr val="0000FF"/>
                </a:solidFill>
              </a:rPr>
              <a:t>L</a:t>
            </a:r>
            <a:r>
              <a:rPr lang="en-US" dirty="0">
                <a:solidFill>
                  <a:srgbClr val="0000FF"/>
                </a:solidFill>
              </a:rPr>
              <a:t>, </a:t>
            </a:r>
            <a:r>
              <a:rPr lang="en-US" dirty="0" err="1">
                <a:solidFill>
                  <a:srgbClr val="0000FF"/>
                </a:solidFill>
              </a:rPr>
              <a:t>p</a:t>
            </a:r>
            <a:r>
              <a:rPr lang="en-US" baseline="-25000" dirty="0" err="1">
                <a:solidFill>
                  <a:srgbClr val="0000FF"/>
                </a:solidFill>
              </a:rPr>
              <a:t>L</a:t>
            </a:r>
            <a:r>
              <a:rPr lang="en-US" dirty="0">
                <a:solidFill>
                  <a:srgbClr val="0000FF"/>
                </a:solidFill>
              </a:rPr>
              <a:t>, and </a:t>
            </a:r>
            <a:r>
              <a:rPr lang="en-US" dirty="0" err="1">
                <a:solidFill>
                  <a:srgbClr val="0000FF"/>
                </a:solidFill>
              </a:rPr>
              <a:t>w</a:t>
            </a:r>
            <a:r>
              <a:rPr lang="en-US" baseline="-25000" dirty="0" err="1">
                <a:solidFill>
                  <a:srgbClr val="0000FF"/>
                </a:solidFill>
              </a:rPr>
              <a:t>L</a:t>
            </a:r>
            <a:r>
              <a:rPr lang="en-US" dirty="0">
                <a:solidFill>
                  <a:srgbClr val="0000FF"/>
                </a:solidFill>
              </a:rPr>
              <a:t>.</a:t>
            </a:r>
          </a:p>
        </p:txBody>
      </p:sp>
      <p:graphicFrame>
        <p:nvGraphicFramePr>
          <p:cNvPr id="120" name="Table 119"/>
          <p:cNvGraphicFramePr>
            <a:graphicFrameLocks noGrp="1"/>
          </p:cNvGraphicFramePr>
          <p:nvPr>
            <p:extLst>
              <p:ext uri="{D42A27DB-BD31-4B8C-83A1-F6EECF244321}">
                <p14:modId xmlns:p14="http://schemas.microsoft.com/office/powerpoint/2010/main" val="3514927885"/>
              </p:ext>
            </p:extLst>
          </p:nvPr>
        </p:nvGraphicFramePr>
        <p:xfrm>
          <a:off x="4305300" y="4044826"/>
          <a:ext cx="3419280" cy="167640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a</a:t>
                      </a:r>
                      <a:endParaRPr lang="en-US" sz="1600" baseline="-25000" dirty="0"/>
                    </a:p>
                  </a:txBody>
                  <a:tcPr/>
                </a:tc>
                <a:tc>
                  <a:txBody>
                    <a:bodyPr/>
                    <a:lstStyle/>
                    <a:p>
                      <a:pPr algn="ctr"/>
                      <a:r>
                        <a:rPr lang="en-US" sz="1600" dirty="0"/>
                        <a:t>20</a:t>
                      </a:r>
                    </a:p>
                  </a:txBody>
                  <a:tcPr/>
                </a:tc>
                <a:tc>
                  <a:txBody>
                    <a:bodyPr/>
                    <a:lstStyle/>
                    <a:p>
                      <a:pPr algn="ctr"/>
                      <a:r>
                        <a:rPr lang="en-US" sz="1600" dirty="0"/>
                        <a:t>A/s</a:t>
                      </a:r>
                    </a:p>
                  </a:txBody>
                  <a:tcPr/>
                </a:tc>
                <a:extLst>
                  <a:ext uri="{0D108BD9-81ED-4DB2-BD59-A6C34878D82A}">
                    <a16:rowId xmlns:a16="http://schemas.microsoft.com/office/drawing/2014/main" val="10001"/>
                  </a:ext>
                </a:extLst>
              </a:tr>
              <a:tr h="304393">
                <a:tc>
                  <a:txBody>
                    <a:bodyPr/>
                    <a:lstStyle/>
                    <a:p>
                      <a:pPr algn="ctr"/>
                      <a:r>
                        <a:rPr lang="en-US" sz="1600" baseline="0" dirty="0">
                          <a:latin typeface="Calibri" panose="020F0502020204030204" pitchFamily="34" charset="0"/>
                        </a:rPr>
                        <a:t>L</a:t>
                      </a:r>
                      <a:endParaRPr lang="en-US" sz="1600" baseline="-25000" dirty="0"/>
                    </a:p>
                  </a:txBody>
                  <a:tcPr/>
                </a:tc>
                <a:tc>
                  <a:txBody>
                    <a:bodyPr/>
                    <a:lstStyle/>
                    <a:p>
                      <a:pPr algn="ctr"/>
                      <a:r>
                        <a:rPr lang="en-US" sz="1600" dirty="0"/>
                        <a:t>25</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2"/>
                  </a:ext>
                </a:extLst>
              </a:tr>
              <a:tr h="304393">
                <a:tc>
                  <a:txBody>
                    <a:bodyPr/>
                    <a:lstStyle/>
                    <a:p>
                      <a:pPr algn="ctr"/>
                      <a:r>
                        <a:rPr lang="en-US" sz="1600" baseline="0" dirty="0">
                          <a:latin typeface="Calibri" panose="020F0502020204030204" pitchFamily="34" charset="0"/>
                        </a:rPr>
                        <a:t>R</a:t>
                      </a:r>
                      <a:endParaRPr lang="en-US" sz="1600" baseline="-25000" dirty="0"/>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algn="ctr"/>
                      <a:r>
                        <a:rPr lang="en-US" sz="1600" baseline="0" dirty="0">
                          <a:latin typeface="Calibri" panose="020F0502020204030204" pitchFamily="34" charset="0"/>
                          <a:sym typeface="Symbol" panose="05050102010706020507" pitchFamily="18" charset="2"/>
                        </a:rPr>
                        <a:t>t</a:t>
                      </a:r>
                      <a:r>
                        <a:rPr lang="en-US" sz="1600" baseline="-25000" dirty="0">
                          <a:latin typeface="Calibri" panose="020F0502020204030204" pitchFamily="34" charset="0"/>
                          <a:sym typeface="Symbol" panose="05050102010706020507" pitchFamily="18" charset="2"/>
                        </a:rPr>
                        <a:t>o</a:t>
                      </a:r>
                      <a:endParaRPr lang="en-US" sz="1600" baseline="-25000" dirty="0"/>
                    </a:p>
                  </a:txBody>
                  <a:tcPr/>
                </a:tc>
                <a:tc>
                  <a:txBody>
                    <a:bodyPr/>
                    <a:lstStyle/>
                    <a:p>
                      <a:pPr algn="ctr"/>
                      <a:r>
                        <a:rPr lang="en-US" sz="1600" dirty="0"/>
                        <a:t>0.5</a:t>
                      </a:r>
                    </a:p>
                  </a:txBody>
                  <a:tcPr/>
                </a:tc>
                <a:tc>
                  <a:txBody>
                    <a:bodyPr/>
                    <a:lstStyle/>
                    <a:p>
                      <a:pPr algn="ctr"/>
                      <a:r>
                        <a:rPr lang="en-US" sz="1600" dirty="0" err="1">
                          <a:sym typeface="Symbol" panose="05050102010706020507" pitchFamily="18" charset="2"/>
                        </a:rPr>
                        <a:t>ms</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25076690"/>
              </p:ext>
            </p:extLst>
          </p:nvPr>
        </p:nvGraphicFramePr>
        <p:xfrm>
          <a:off x="1236663" y="1349375"/>
          <a:ext cx="3068637" cy="336550"/>
        </p:xfrm>
        <a:graphic>
          <a:graphicData uri="http://schemas.openxmlformats.org/presentationml/2006/ole">
            <mc:AlternateContent xmlns:mc="http://schemas.openxmlformats.org/markup-compatibility/2006">
              <mc:Choice xmlns:v="urn:schemas-microsoft-com:vml" Requires="v">
                <p:oleObj spid="_x0000_s154690" name="Equation" r:id="rId4" imgW="2095200" imgH="228600" progId="Equation.3">
                  <p:embed/>
                </p:oleObj>
              </mc:Choice>
              <mc:Fallback>
                <p:oleObj name="Equation" r:id="rId4" imgW="2095200" imgH="228600" progId="Equation.3">
                  <p:embed/>
                  <p:pic>
                    <p:nvPicPr>
                      <p:cNvPr id="0" name=""/>
                      <p:cNvPicPr>
                        <a:picLocks noChangeAspect="1" noChangeArrowheads="1"/>
                      </p:cNvPicPr>
                      <p:nvPr/>
                    </p:nvPicPr>
                    <p:blipFill>
                      <a:blip r:embed="rId5"/>
                      <a:srcRect/>
                      <a:stretch>
                        <a:fillRect/>
                      </a:stretch>
                    </p:blipFill>
                    <p:spPr bwMode="auto">
                      <a:xfrm>
                        <a:off x="1236663" y="1349375"/>
                        <a:ext cx="3068637" cy="336550"/>
                      </a:xfrm>
                      <a:prstGeom prst="rect">
                        <a:avLst/>
                      </a:prstGeom>
                      <a:noFill/>
                    </p:spPr>
                  </p:pic>
                </p:oleObj>
              </mc:Fallback>
            </mc:AlternateContent>
          </a:graphicData>
        </a:graphic>
      </p:graphicFrame>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843135" y="3751014"/>
            <a:ext cx="3109808" cy="2264024"/>
          </a:xfrm>
          <a:prstGeom prst="rect">
            <a:avLst/>
          </a:prstGeom>
        </p:spPr>
      </p:pic>
    </p:spTree>
    <p:extLst>
      <p:ext uri="{BB962C8B-B14F-4D97-AF65-F5344CB8AC3E}">
        <p14:creationId xmlns:p14="http://schemas.microsoft.com/office/powerpoint/2010/main" val="3478176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The voltage </a:t>
            </a:r>
            <a:r>
              <a:rPr lang="en-US" dirty="0" err="1"/>
              <a:t>v</a:t>
            </a:r>
            <a:r>
              <a:rPr lang="en-US" baseline="-25000" dirty="0" err="1"/>
              <a:t>L</a:t>
            </a:r>
            <a:r>
              <a:rPr lang="en-US" dirty="0"/>
              <a:t> is found by applying the formula,</a:t>
            </a:r>
          </a:p>
        </p:txBody>
      </p:sp>
      <p:graphicFrame>
        <p:nvGraphicFramePr>
          <p:cNvPr id="4" name="Object 3"/>
          <p:cNvGraphicFramePr>
            <a:graphicFrameLocks noChangeAspect="1"/>
          </p:cNvGraphicFramePr>
          <p:nvPr>
            <p:extLst>
              <p:ext uri="{D42A27DB-BD31-4B8C-83A1-F6EECF244321}">
                <p14:modId xmlns:p14="http://schemas.microsoft.com/office/powerpoint/2010/main" val="3266880394"/>
              </p:ext>
            </p:extLst>
          </p:nvPr>
        </p:nvGraphicFramePr>
        <p:xfrm>
          <a:off x="1316038" y="1090323"/>
          <a:ext cx="2846388" cy="1254125"/>
        </p:xfrm>
        <a:graphic>
          <a:graphicData uri="http://schemas.openxmlformats.org/presentationml/2006/ole">
            <mc:AlternateContent xmlns:mc="http://schemas.openxmlformats.org/markup-compatibility/2006">
              <mc:Choice xmlns:v="urn:schemas-microsoft-com:vml" Requires="v">
                <p:oleObj spid="_x0000_s155821" name="Equation" r:id="rId4" imgW="1942920" imgH="850680" progId="Equation.3">
                  <p:embed/>
                </p:oleObj>
              </mc:Choice>
              <mc:Fallback>
                <p:oleObj name="Equation" r:id="rId4" imgW="1942920" imgH="850680" progId="Equation.3">
                  <p:embed/>
                  <p:pic>
                    <p:nvPicPr>
                      <p:cNvPr id="0" name=""/>
                      <p:cNvPicPr>
                        <a:picLocks noChangeAspect="1" noChangeArrowheads="1"/>
                      </p:cNvPicPr>
                      <p:nvPr/>
                    </p:nvPicPr>
                    <p:blipFill>
                      <a:blip r:embed="rId5"/>
                      <a:srcRect/>
                      <a:stretch>
                        <a:fillRect/>
                      </a:stretch>
                    </p:blipFill>
                    <p:spPr bwMode="auto">
                      <a:xfrm>
                        <a:off x="1316038" y="1090323"/>
                        <a:ext cx="2846388" cy="1254125"/>
                      </a:xfrm>
                      <a:prstGeom prst="rect">
                        <a:avLst/>
                      </a:prstGeom>
                      <a:noFill/>
                    </p:spPr>
                  </p:pic>
                </p:oleObj>
              </mc:Fallback>
            </mc:AlternateContent>
          </a:graphicData>
        </a:graphic>
      </p:graphicFrame>
      <p:sp>
        <p:nvSpPr>
          <p:cNvPr id="6" name="TextBox 5"/>
          <p:cNvSpPr txBox="1"/>
          <p:nvPr/>
        </p:nvSpPr>
        <p:spPr>
          <a:xfrm>
            <a:off x="811778" y="2767615"/>
            <a:ext cx="7875022" cy="646331"/>
          </a:xfrm>
          <a:prstGeom prst="rect">
            <a:avLst/>
          </a:prstGeom>
          <a:noFill/>
        </p:spPr>
        <p:txBody>
          <a:bodyPr wrap="square" rtlCol="0">
            <a:spAutoFit/>
          </a:bodyPr>
          <a:lstStyle/>
          <a:p>
            <a:r>
              <a:rPr lang="en-US" dirty="0"/>
              <a:t>It can be seen from the current expression that theoretically, the peak current occurs at infinity with a theoretical infinite current,</a:t>
            </a:r>
          </a:p>
        </p:txBody>
      </p:sp>
      <p:graphicFrame>
        <p:nvGraphicFramePr>
          <p:cNvPr id="7" name="Object 6"/>
          <p:cNvGraphicFramePr>
            <a:graphicFrameLocks noChangeAspect="1"/>
          </p:cNvGraphicFramePr>
          <p:nvPr>
            <p:extLst>
              <p:ext uri="{D42A27DB-BD31-4B8C-83A1-F6EECF244321}">
                <p14:modId xmlns:p14="http://schemas.microsoft.com/office/powerpoint/2010/main" val="65435195"/>
              </p:ext>
            </p:extLst>
          </p:nvPr>
        </p:nvGraphicFramePr>
        <p:xfrm>
          <a:off x="1316038" y="3500563"/>
          <a:ext cx="1339850" cy="336550"/>
        </p:xfrm>
        <a:graphic>
          <a:graphicData uri="http://schemas.openxmlformats.org/presentationml/2006/ole">
            <mc:AlternateContent xmlns:mc="http://schemas.openxmlformats.org/markup-compatibility/2006">
              <mc:Choice xmlns:v="urn:schemas-microsoft-com:vml" Requires="v">
                <p:oleObj spid="_x0000_s155822" name="Equation" r:id="rId6" imgW="914400" imgH="228600" progId="Equation.3">
                  <p:embed/>
                </p:oleObj>
              </mc:Choice>
              <mc:Fallback>
                <p:oleObj name="Equation" r:id="rId6" imgW="914400" imgH="228600" progId="Equation.3">
                  <p:embed/>
                  <p:pic>
                    <p:nvPicPr>
                      <p:cNvPr id="0" name=""/>
                      <p:cNvPicPr>
                        <a:picLocks noChangeAspect="1" noChangeArrowheads="1"/>
                      </p:cNvPicPr>
                      <p:nvPr/>
                    </p:nvPicPr>
                    <p:blipFill>
                      <a:blip r:embed="rId7"/>
                      <a:srcRect/>
                      <a:stretch>
                        <a:fillRect/>
                      </a:stretch>
                    </p:blipFill>
                    <p:spPr bwMode="auto">
                      <a:xfrm>
                        <a:off x="1316038" y="3500563"/>
                        <a:ext cx="1339850" cy="336550"/>
                      </a:xfrm>
                      <a:prstGeom prst="rect">
                        <a:avLst/>
                      </a:prstGeom>
                      <a:noFill/>
                    </p:spPr>
                  </p:pic>
                </p:oleObj>
              </mc:Fallback>
            </mc:AlternateContent>
          </a:graphicData>
        </a:graphic>
      </p:graphicFrame>
      <p:sp>
        <p:nvSpPr>
          <p:cNvPr id="9" name="TextBox 8"/>
          <p:cNvSpPr txBox="1"/>
          <p:nvPr/>
        </p:nvSpPr>
        <p:spPr>
          <a:xfrm>
            <a:off x="811778" y="4110038"/>
            <a:ext cx="7875022" cy="369332"/>
          </a:xfrm>
          <a:prstGeom prst="rect">
            <a:avLst/>
          </a:prstGeom>
          <a:noFill/>
        </p:spPr>
        <p:txBody>
          <a:bodyPr wrap="square" rtlCol="0">
            <a:spAutoFit/>
          </a:bodyPr>
          <a:lstStyle/>
          <a:p>
            <a:r>
              <a:rPr lang="en-US" dirty="0"/>
              <a:t>Therefore,</a:t>
            </a:r>
          </a:p>
        </p:txBody>
      </p:sp>
      <p:graphicFrame>
        <p:nvGraphicFramePr>
          <p:cNvPr id="10" name="Object 9"/>
          <p:cNvGraphicFramePr>
            <a:graphicFrameLocks noChangeAspect="1"/>
          </p:cNvGraphicFramePr>
          <p:nvPr>
            <p:extLst>
              <p:ext uri="{D42A27DB-BD31-4B8C-83A1-F6EECF244321}">
                <p14:modId xmlns:p14="http://schemas.microsoft.com/office/powerpoint/2010/main" val="135905575"/>
              </p:ext>
            </p:extLst>
          </p:nvPr>
        </p:nvGraphicFramePr>
        <p:xfrm>
          <a:off x="1316038" y="4522674"/>
          <a:ext cx="987425" cy="354013"/>
        </p:xfrm>
        <a:graphic>
          <a:graphicData uri="http://schemas.openxmlformats.org/presentationml/2006/ole">
            <mc:AlternateContent xmlns:mc="http://schemas.openxmlformats.org/markup-compatibility/2006">
              <mc:Choice xmlns:v="urn:schemas-microsoft-com:vml" Requires="v">
                <p:oleObj spid="_x0000_s155823" name="Equation" r:id="rId8" imgW="672840" imgH="241200" progId="Equation.3">
                  <p:embed/>
                </p:oleObj>
              </mc:Choice>
              <mc:Fallback>
                <p:oleObj name="Equation" r:id="rId8" imgW="672840" imgH="241200" progId="Equation.3">
                  <p:embed/>
                  <p:pic>
                    <p:nvPicPr>
                      <p:cNvPr id="0" name=""/>
                      <p:cNvPicPr>
                        <a:picLocks noChangeAspect="1" noChangeArrowheads="1"/>
                      </p:cNvPicPr>
                      <p:nvPr/>
                    </p:nvPicPr>
                    <p:blipFill>
                      <a:blip r:embed="rId9"/>
                      <a:srcRect/>
                      <a:stretch>
                        <a:fillRect/>
                      </a:stretch>
                    </p:blipFill>
                    <p:spPr bwMode="auto">
                      <a:xfrm>
                        <a:off x="1316038" y="4522674"/>
                        <a:ext cx="987425" cy="354013"/>
                      </a:xfrm>
                      <a:prstGeom prst="rect">
                        <a:avLst/>
                      </a:prstGeom>
                      <a:noFill/>
                    </p:spPr>
                  </p:pic>
                </p:oleObj>
              </mc:Fallback>
            </mc:AlternateContent>
          </a:graphicData>
        </a:graphic>
      </p:graphicFrame>
    </p:spTree>
    <p:extLst>
      <p:ext uri="{BB962C8B-B14F-4D97-AF65-F5344CB8AC3E}">
        <p14:creationId xmlns:p14="http://schemas.microsoft.com/office/powerpoint/2010/main" val="3725312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11778" y="647677"/>
                <a:ext cx="7875022" cy="646331"/>
              </a:xfrm>
              <a:prstGeom prst="rect">
                <a:avLst/>
              </a:prstGeom>
              <a:noFill/>
            </p:spPr>
            <p:txBody>
              <a:bodyPr wrap="square" rtlCol="0">
                <a:spAutoFit/>
              </a:bodyPr>
              <a:lstStyle/>
              <a:p>
                <a:r>
                  <a:rPr lang="en-US" dirty="0"/>
                  <a:t>It can be seen from the voltage expression that there is no zero voltage, therefore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0</m:t>
                        </m:r>
                      </m:sub>
                    </m:sSub>
                  </m:oMath>
                </a14:m>
                <a:r>
                  <a:rPr lang="en-US" dirty="0"/>
                  <a:t> does not exist,</a:t>
                </a:r>
              </a:p>
            </p:txBody>
          </p:sp>
        </mc:Choice>
        <mc:Fallback xmlns="">
          <p:sp>
            <p:nvSpPr>
              <p:cNvPr id="5" name="TextBox 4"/>
              <p:cNvSpPr txBox="1">
                <a:spLocks noRot="1" noChangeAspect="1" noMove="1" noResize="1" noEditPoints="1" noAdjustHandles="1" noChangeArrowheads="1" noChangeShapeType="1" noTextEdit="1"/>
              </p:cNvSpPr>
              <p:nvPr/>
            </p:nvSpPr>
            <p:spPr>
              <a:xfrm>
                <a:off x="811778" y="647677"/>
                <a:ext cx="7875022" cy="646331"/>
              </a:xfrm>
              <a:prstGeom prst="rect">
                <a:avLst/>
              </a:prstGeom>
              <a:blipFill rotWithShape="0">
                <a:blip r:embed="rId4"/>
                <a:stretch>
                  <a:fillRect l="-619" t="-4717" b="-14151"/>
                </a:stretch>
              </a:blipFill>
            </p:spPr>
            <p:txBody>
              <a:bodyPr/>
              <a:lstStyle/>
              <a:p>
                <a:r>
                  <a:rPr lang="en-US">
                    <a:noFill/>
                  </a:rPr>
                  <a:t> </a:t>
                </a:r>
              </a:p>
            </p:txBody>
          </p:sp>
        </mc:Fallback>
      </mc:AlternateContent>
      <p:sp>
        <p:nvSpPr>
          <p:cNvPr id="6" name="TextBox 5"/>
          <p:cNvSpPr txBox="1"/>
          <p:nvPr/>
        </p:nvSpPr>
        <p:spPr>
          <a:xfrm>
            <a:off x="811778" y="1637042"/>
            <a:ext cx="7875022" cy="369332"/>
          </a:xfrm>
          <a:prstGeom prst="rect">
            <a:avLst/>
          </a:prstGeom>
          <a:noFill/>
        </p:spPr>
        <p:txBody>
          <a:bodyPr wrap="square" rtlCol="0">
            <a:spAutoFit/>
          </a:bodyPr>
          <a:lstStyle/>
          <a:p>
            <a:r>
              <a:rPr lang="en-US" dirty="0"/>
              <a:t>To find the energy stored in the inductor, we apply the following formula,</a:t>
            </a:r>
          </a:p>
        </p:txBody>
      </p:sp>
      <p:sp>
        <p:nvSpPr>
          <p:cNvPr id="9" name="TextBox 8"/>
          <p:cNvSpPr txBox="1"/>
          <p:nvPr/>
        </p:nvSpPr>
        <p:spPr>
          <a:xfrm>
            <a:off x="811778" y="3889492"/>
            <a:ext cx="7875022" cy="369332"/>
          </a:xfrm>
          <a:prstGeom prst="rect">
            <a:avLst/>
          </a:prstGeom>
          <a:noFill/>
        </p:spPr>
        <p:txBody>
          <a:bodyPr wrap="square" rtlCol="0">
            <a:spAutoFit/>
          </a:bodyPr>
          <a:lstStyle/>
          <a:p>
            <a:r>
              <a:rPr lang="en-US" dirty="0"/>
              <a:t>To find the power of the inductor, we apply the following formula,</a:t>
            </a:r>
          </a:p>
        </p:txBody>
      </p:sp>
      <p:graphicFrame>
        <p:nvGraphicFramePr>
          <p:cNvPr id="11" name="Object 10"/>
          <p:cNvGraphicFramePr>
            <a:graphicFrameLocks noChangeAspect="1"/>
          </p:cNvGraphicFramePr>
          <p:nvPr>
            <p:extLst>
              <p:ext uri="{D42A27DB-BD31-4B8C-83A1-F6EECF244321}">
                <p14:modId xmlns:p14="http://schemas.microsoft.com/office/powerpoint/2010/main" val="3106838786"/>
              </p:ext>
            </p:extLst>
          </p:nvPr>
        </p:nvGraphicFramePr>
        <p:xfrm>
          <a:off x="2115344" y="2171645"/>
          <a:ext cx="4037012" cy="1552575"/>
        </p:xfrm>
        <a:graphic>
          <a:graphicData uri="http://schemas.openxmlformats.org/presentationml/2006/ole">
            <mc:AlternateContent xmlns:mc="http://schemas.openxmlformats.org/markup-compatibility/2006">
              <mc:Choice xmlns:v="urn:schemas-microsoft-com:vml" Requires="v">
                <p:oleObj spid="_x0000_s159865" name="Equation" r:id="rId5" imgW="2755800" imgH="1054080" progId="Equation.3">
                  <p:embed/>
                </p:oleObj>
              </mc:Choice>
              <mc:Fallback>
                <p:oleObj name="Equation" r:id="rId5" imgW="2755800" imgH="1054080" progId="Equation.3">
                  <p:embed/>
                  <p:pic>
                    <p:nvPicPr>
                      <p:cNvPr id="0" name=""/>
                      <p:cNvPicPr>
                        <a:picLocks noChangeAspect="1" noChangeArrowheads="1"/>
                      </p:cNvPicPr>
                      <p:nvPr/>
                    </p:nvPicPr>
                    <p:blipFill>
                      <a:blip r:embed="rId6"/>
                      <a:srcRect/>
                      <a:stretch>
                        <a:fillRect/>
                      </a:stretch>
                    </p:blipFill>
                    <p:spPr bwMode="auto">
                      <a:xfrm>
                        <a:off x="2115344" y="2171645"/>
                        <a:ext cx="4037012" cy="155257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57658959"/>
              </p:ext>
            </p:extLst>
          </p:nvPr>
        </p:nvGraphicFramePr>
        <p:xfrm>
          <a:off x="1722437" y="4556589"/>
          <a:ext cx="4278312" cy="1328738"/>
        </p:xfrm>
        <a:graphic>
          <a:graphicData uri="http://schemas.openxmlformats.org/presentationml/2006/ole">
            <mc:AlternateContent xmlns:mc="http://schemas.openxmlformats.org/markup-compatibility/2006">
              <mc:Choice xmlns:v="urn:schemas-microsoft-com:vml" Requires="v">
                <p:oleObj spid="_x0000_s159866" name="Equation" r:id="rId7" imgW="2920680" imgH="901440" progId="Equation.3">
                  <p:embed/>
                </p:oleObj>
              </mc:Choice>
              <mc:Fallback>
                <p:oleObj name="Equation" r:id="rId7" imgW="2920680" imgH="901440" progId="Equation.3">
                  <p:embed/>
                  <p:pic>
                    <p:nvPicPr>
                      <p:cNvPr id="0" name=""/>
                      <p:cNvPicPr>
                        <a:picLocks noChangeAspect="1" noChangeArrowheads="1"/>
                      </p:cNvPicPr>
                      <p:nvPr/>
                    </p:nvPicPr>
                    <p:blipFill>
                      <a:blip r:embed="rId8"/>
                      <a:srcRect/>
                      <a:stretch>
                        <a:fillRect/>
                      </a:stretch>
                    </p:blipFill>
                    <p:spPr bwMode="auto">
                      <a:xfrm>
                        <a:off x="1722437" y="4556589"/>
                        <a:ext cx="4278312" cy="1328738"/>
                      </a:xfrm>
                      <a:prstGeom prst="rect">
                        <a:avLst/>
                      </a:prstGeom>
                      <a:noFill/>
                    </p:spPr>
                  </p:pic>
                </p:oleObj>
              </mc:Fallback>
            </mc:AlternateContent>
          </a:graphicData>
        </a:graphic>
      </p:graphicFrame>
    </p:spTree>
    <p:extLst>
      <p:ext uri="{BB962C8B-B14F-4D97-AF65-F5344CB8AC3E}">
        <p14:creationId xmlns:p14="http://schemas.microsoft.com/office/powerpoint/2010/main" val="229206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Two new types of two-terminal passive elements; capacitors and inductors.</a:t>
            </a:r>
          </a:p>
        </p:txBody>
      </p:sp>
      <p:sp>
        <p:nvSpPr>
          <p:cNvPr id="9" name="TextBox 72"/>
          <p:cNvSpPr txBox="1">
            <a:spLocks noChangeArrowheads="1"/>
          </p:cNvSpPr>
          <p:nvPr/>
        </p:nvSpPr>
        <p:spPr bwMode="auto">
          <a:xfrm>
            <a:off x="3091391" y="520065"/>
            <a:ext cx="28135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Energy Storage Elements</a:t>
            </a:r>
          </a:p>
        </p:txBody>
      </p:sp>
      <p:pic>
        <p:nvPicPr>
          <p:cNvPr id="4" name="Picture 3" descr="http://www.coilws.com/images/custom_wind-products/toroidal-choke-ip.jpg"/>
          <p:cNvPicPr/>
          <p:nvPr/>
        </p:nvPicPr>
        <p:blipFill>
          <a:blip r:embed="rId3"/>
          <a:srcRect/>
          <a:stretch>
            <a:fillRect/>
          </a:stretch>
        </p:blipFill>
        <p:spPr bwMode="auto">
          <a:xfrm>
            <a:off x="4469925" y="1812218"/>
            <a:ext cx="3014663" cy="2259663"/>
          </a:xfrm>
          <a:prstGeom prst="rect">
            <a:avLst/>
          </a:prstGeom>
          <a:noFill/>
          <a:ln w="9525">
            <a:noFill/>
            <a:miter lim="800000"/>
            <a:headEnd/>
            <a:tailEnd/>
          </a:ln>
        </p:spPr>
      </p:pic>
      <p:pic>
        <p:nvPicPr>
          <p:cNvPr id="5" name="Picture 4" descr="http://media.digikey.com/Photos/Kemet%20Photos/FT0H474ZF.jpg"/>
          <p:cNvPicPr/>
          <p:nvPr/>
        </p:nvPicPr>
        <p:blipFill>
          <a:blip r:embed="rId4">
            <a:extLst>
              <a:ext uri="{28A0092B-C50C-407E-A947-70E740481C1C}">
                <a14:useLocalDpi xmlns:a14="http://schemas.microsoft.com/office/drawing/2010/main" val="0"/>
              </a:ext>
            </a:extLst>
          </a:blip>
          <a:srcRect/>
          <a:stretch>
            <a:fillRect/>
          </a:stretch>
        </p:blipFill>
        <p:spPr bwMode="auto">
          <a:xfrm>
            <a:off x="1817010" y="2049680"/>
            <a:ext cx="2259663" cy="1870108"/>
          </a:xfrm>
          <a:prstGeom prst="rect">
            <a:avLst/>
          </a:prstGeom>
          <a:noFill/>
          <a:ln>
            <a:noFill/>
          </a:ln>
        </p:spPr>
      </p:pic>
      <p:sp>
        <p:nvSpPr>
          <p:cNvPr id="2" name="Rectangle 1"/>
          <p:cNvSpPr/>
          <p:nvPr/>
        </p:nvSpPr>
        <p:spPr>
          <a:xfrm>
            <a:off x="2165874" y="3702549"/>
            <a:ext cx="1231540" cy="369332"/>
          </a:xfrm>
          <a:prstGeom prst="rect">
            <a:avLst/>
          </a:prstGeom>
        </p:spPr>
        <p:txBody>
          <a:bodyPr wrap="none">
            <a:spAutoFit/>
          </a:bodyPr>
          <a:lstStyle/>
          <a:p>
            <a:pPr lvl="0"/>
            <a:r>
              <a:rPr lang="en-US" i="1" u="sng" dirty="0"/>
              <a:t>Capacitor</a:t>
            </a:r>
            <a:r>
              <a:rPr lang="en-US" i="1" dirty="0"/>
              <a:t>s</a:t>
            </a:r>
            <a:endParaRPr lang="en-US" i="1" u="sng" dirty="0"/>
          </a:p>
        </p:txBody>
      </p:sp>
      <p:sp>
        <p:nvSpPr>
          <p:cNvPr id="3" name="Rectangle 2"/>
          <p:cNvSpPr/>
          <p:nvPr/>
        </p:nvSpPr>
        <p:spPr>
          <a:xfrm>
            <a:off x="5101618" y="3744527"/>
            <a:ext cx="1116123" cy="369332"/>
          </a:xfrm>
          <a:prstGeom prst="rect">
            <a:avLst/>
          </a:prstGeom>
        </p:spPr>
        <p:txBody>
          <a:bodyPr wrap="none">
            <a:spAutoFit/>
          </a:bodyPr>
          <a:lstStyle/>
          <a:p>
            <a:pPr lvl="0"/>
            <a:r>
              <a:rPr lang="en-US" i="1" u="sng" dirty="0"/>
              <a:t>Inductors</a:t>
            </a:r>
          </a:p>
        </p:txBody>
      </p:sp>
      <p:sp>
        <p:nvSpPr>
          <p:cNvPr id="6" name="Rectangle 5"/>
          <p:cNvSpPr/>
          <p:nvPr/>
        </p:nvSpPr>
        <p:spPr>
          <a:xfrm>
            <a:off x="623889" y="4713192"/>
            <a:ext cx="7223044" cy="923330"/>
          </a:xfrm>
          <a:prstGeom prst="rect">
            <a:avLst/>
          </a:prstGeom>
        </p:spPr>
        <p:txBody>
          <a:bodyPr wrap="square">
            <a:spAutoFit/>
          </a:bodyPr>
          <a:lstStyle/>
          <a:p>
            <a:pPr marL="285750" lvl="0" indent="-285750" defTabSz="914400" eaLnBrk="0" fontAlgn="base" hangingPunct="0">
              <a:spcBef>
                <a:spcPct val="0"/>
              </a:spcBef>
              <a:spcAft>
                <a:spcPct val="0"/>
              </a:spcAft>
              <a:buFont typeface="Arial" panose="020B0604020202020204" pitchFamily="34" charset="0"/>
              <a:buChar char="•"/>
            </a:pPr>
            <a:r>
              <a:rPr lang="en-US" dirty="0"/>
              <a:t>The circuit no longer has </a:t>
            </a:r>
            <a:r>
              <a:rPr lang="en-US" i="1" u="sng" dirty="0"/>
              <a:t>infinitely</a:t>
            </a:r>
            <a:r>
              <a:rPr lang="en-US" i="1" dirty="0"/>
              <a:t> fast </a:t>
            </a:r>
            <a:r>
              <a:rPr lang="en-US" dirty="0"/>
              <a:t>responses.</a:t>
            </a:r>
          </a:p>
          <a:p>
            <a:pPr marL="285750" lvl="0" indent="-285750" defTabSz="914400" eaLnBrk="0" fontAlgn="base" hangingPunct="0">
              <a:spcBef>
                <a:spcPct val="0"/>
              </a:spcBef>
              <a:spcAft>
                <a:spcPct val="0"/>
              </a:spcAft>
              <a:buFont typeface="Arial" panose="020B0604020202020204" pitchFamily="34" charset="0"/>
              <a:buChar char="•"/>
            </a:pPr>
            <a:r>
              <a:rPr lang="en-US" dirty="0"/>
              <a:t>Current and voltage terminal behavior is </a:t>
            </a:r>
            <a:r>
              <a:rPr lang="en-US" i="1" u="sng" dirty="0"/>
              <a:t>not algebraic </a:t>
            </a:r>
            <a:r>
              <a:rPr lang="en-US" dirty="0"/>
              <a:t>like Ohm’s law, but rather in a differential integral way.</a:t>
            </a:r>
            <a:endParaRPr lang="en-US" altLang="en-US" dirty="0"/>
          </a:p>
        </p:txBody>
      </p:sp>
    </p:spTree>
    <p:extLst>
      <p:ext uri="{BB962C8B-B14F-4D97-AF65-F5344CB8AC3E}">
        <p14:creationId xmlns:p14="http://schemas.microsoft.com/office/powerpoint/2010/main" val="2141396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6430" y="2691572"/>
            <a:ext cx="1659960" cy="369332"/>
          </a:xfrm>
          <a:prstGeom prst="rect">
            <a:avLst/>
          </a:prstGeom>
          <a:noFill/>
        </p:spPr>
        <p:txBody>
          <a:bodyPr wrap="square" rtlCol="0">
            <a:spAutoFit/>
          </a:bodyPr>
          <a:lstStyle/>
          <a:p>
            <a:pPr algn="ctr"/>
            <a:r>
              <a:rPr lang="en-US" dirty="0"/>
              <a:t>The current </a:t>
            </a:r>
            <a:r>
              <a:rPr lang="en-US" dirty="0" err="1"/>
              <a:t>i</a:t>
            </a:r>
            <a:r>
              <a:rPr lang="en-US" baseline="-25000" dirty="0" err="1"/>
              <a:t>L</a:t>
            </a:r>
            <a:r>
              <a:rPr lang="en-US" dirty="0"/>
              <a:t>(t)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11778" y="625282"/>
            <a:ext cx="3009265" cy="2066290"/>
          </a:xfrm>
          <a:prstGeom prst="rect">
            <a:avLst/>
          </a:prstGeom>
        </p:spPr>
      </p:pic>
      <p:sp>
        <p:nvSpPr>
          <p:cNvPr id="11" name="TextBox 10"/>
          <p:cNvSpPr txBox="1"/>
          <p:nvPr/>
        </p:nvSpPr>
        <p:spPr>
          <a:xfrm>
            <a:off x="5550369" y="2691572"/>
            <a:ext cx="1804458" cy="369332"/>
          </a:xfrm>
          <a:prstGeom prst="rect">
            <a:avLst/>
          </a:prstGeom>
          <a:noFill/>
        </p:spPr>
        <p:txBody>
          <a:bodyPr wrap="square" rtlCol="0">
            <a:spAutoFit/>
          </a:bodyPr>
          <a:lstStyle/>
          <a:p>
            <a:pPr algn="ctr"/>
            <a:r>
              <a:rPr lang="en-US" dirty="0"/>
              <a:t>The voltage </a:t>
            </a:r>
            <a:r>
              <a:rPr lang="en-US" dirty="0" err="1"/>
              <a:t>v</a:t>
            </a:r>
            <a:r>
              <a:rPr lang="en-US" baseline="-25000" dirty="0" err="1"/>
              <a:t>L</a:t>
            </a:r>
            <a:r>
              <a:rPr lang="en-US" dirty="0"/>
              <a:t>(t)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495695" y="625282"/>
            <a:ext cx="3913806" cy="2066290"/>
          </a:xfrm>
          <a:prstGeom prst="rect">
            <a:avLst/>
          </a:prstGeom>
        </p:spPr>
      </p:pic>
      <p:sp>
        <p:nvSpPr>
          <p:cNvPr id="13" name="TextBox 12"/>
          <p:cNvSpPr txBox="1"/>
          <p:nvPr/>
        </p:nvSpPr>
        <p:spPr>
          <a:xfrm>
            <a:off x="1486430" y="5548158"/>
            <a:ext cx="1865346" cy="369332"/>
          </a:xfrm>
          <a:prstGeom prst="rect">
            <a:avLst/>
          </a:prstGeom>
          <a:noFill/>
        </p:spPr>
        <p:txBody>
          <a:bodyPr wrap="square" rtlCol="0">
            <a:spAutoFit/>
          </a:bodyPr>
          <a:lstStyle/>
          <a:p>
            <a:pPr algn="ctr"/>
            <a:r>
              <a:rPr lang="en-US" dirty="0"/>
              <a:t>The energy </a:t>
            </a:r>
            <a:r>
              <a:rPr lang="en-US" dirty="0" err="1"/>
              <a:t>w</a:t>
            </a:r>
            <a:r>
              <a:rPr lang="en-US" baseline="-25000" dirty="0" err="1"/>
              <a:t>L</a:t>
            </a:r>
            <a:r>
              <a:rPr lang="en-US" dirty="0"/>
              <a:t>(t)</a:t>
            </a:r>
          </a:p>
        </p:txBody>
      </p:sp>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04683" y="3363719"/>
            <a:ext cx="4028840" cy="2066290"/>
          </a:xfrm>
          <a:prstGeom prst="rect">
            <a:avLst/>
          </a:prstGeom>
        </p:spPr>
      </p:pic>
      <p:sp>
        <p:nvSpPr>
          <p:cNvPr id="15" name="TextBox 14"/>
          <p:cNvSpPr txBox="1"/>
          <p:nvPr/>
        </p:nvSpPr>
        <p:spPr>
          <a:xfrm>
            <a:off x="5553509" y="5548158"/>
            <a:ext cx="1865346" cy="369332"/>
          </a:xfrm>
          <a:prstGeom prst="rect">
            <a:avLst/>
          </a:prstGeom>
          <a:noFill/>
        </p:spPr>
        <p:txBody>
          <a:bodyPr wrap="square" rtlCol="0">
            <a:spAutoFit/>
          </a:bodyPr>
          <a:lstStyle/>
          <a:p>
            <a:pPr algn="ctr"/>
            <a:r>
              <a:rPr lang="en-US" dirty="0"/>
              <a:t>The power </a:t>
            </a:r>
            <a:r>
              <a:rPr lang="en-US" dirty="0" err="1"/>
              <a:t>p</a:t>
            </a:r>
            <a:r>
              <a:rPr lang="en-US" baseline="-25000" dirty="0" err="1"/>
              <a:t>L</a:t>
            </a:r>
            <a:r>
              <a:rPr lang="en-US" dirty="0"/>
              <a:t>(t)</a:t>
            </a:r>
          </a:p>
        </p:txBody>
      </p:sp>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4774800" y="3363719"/>
            <a:ext cx="3422764" cy="2066290"/>
          </a:xfrm>
          <a:prstGeom prst="rect">
            <a:avLst/>
          </a:prstGeom>
        </p:spPr>
      </p:pic>
    </p:spTree>
    <p:extLst>
      <p:ext uri="{BB962C8B-B14F-4D97-AF65-F5344CB8AC3E}">
        <p14:creationId xmlns:p14="http://schemas.microsoft.com/office/powerpoint/2010/main" val="2596168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6430" y="2691572"/>
            <a:ext cx="1659960" cy="369332"/>
          </a:xfrm>
          <a:prstGeom prst="rect">
            <a:avLst/>
          </a:prstGeom>
          <a:noFill/>
        </p:spPr>
        <p:txBody>
          <a:bodyPr wrap="square" rtlCol="0">
            <a:spAutoFit/>
          </a:bodyPr>
          <a:lstStyle/>
          <a:p>
            <a:pPr algn="ctr"/>
            <a:r>
              <a:rPr lang="en-US" dirty="0"/>
              <a:t>The current </a:t>
            </a:r>
            <a:r>
              <a:rPr lang="en-US" dirty="0" err="1"/>
              <a:t>i</a:t>
            </a:r>
            <a:r>
              <a:rPr lang="en-US" baseline="-25000" dirty="0" err="1"/>
              <a:t>L</a:t>
            </a:r>
            <a:r>
              <a:rPr lang="en-US" dirty="0"/>
              <a:t>(t)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11778" y="625282"/>
            <a:ext cx="3009265" cy="2066290"/>
          </a:xfrm>
          <a:prstGeom prst="rect">
            <a:avLst/>
          </a:prstGeom>
        </p:spPr>
      </p:pic>
      <p:sp>
        <p:nvSpPr>
          <p:cNvPr id="11" name="TextBox 10"/>
          <p:cNvSpPr txBox="1"/>
          <p:nvPr/>
        </p:nvSpPr>
        <p:spPr>
          <a:xfrm>
            <a:off x="5550369" y="2691572"/>
            <a:ext cx="1804458" cy="369332"/>
          </a:xfrm>
          <a:prstGeom prst="rect">
            <a:avLst/>
          </a:prstGeom>
          <a:noFill/>
        </p:spPr>
        <p:txBody>
          <a:bodyPr wrap="square" rtlCol="0">
            <a:spAutoFit/>
          </a:bodyPr>
          <a:lstStyle/>
          <a:p>
            <a:pPr algn="ctr"/>
            <a:r>
              <a:rPr lang="en-US" dirty="0"/>
              <a:t>The voltage </a:t>
            </a:r>
            <a:r>
              <a:rPr lang="en-US" dirty="0" err="1"/>
              <a:t>v</a:t>
            </a:r>
            <a:r>
              <a:rPr lang="en-US" baseline="-25000" dirty="0" err="1"/>
              <a:t>L</a:t>
            </a:r>
            <a:r>
              <a:rPr lang="en-US" dirty="0"/>
              <a:t>(t)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495695" y="625282"/>
            <a:ext cx="3913806" cy="2066290"/>
          </a:xfrm>
          <a:prstGeom prst="rect">
            <a:avLst/>
          </a:prstGeom>
        </p:spPr>
      </p:pic>
      <p:sp>
        <p:nvSpPr>
          <p:cNvPr id="13" name="TextBox 12"/>
          <p:cNvSpPr txBox="1"/>
          <p:nvPr/>
        </p:nvSpPr>
        <p:spPr>
          <a:xfrm>
            <a:off x="1486430" y="5724299"/>
            <a:ext cx="1865346" cy="369332"/>
          </a:xfrm>
          <a:prstGeom prst="rect">
            <a:avLst/>
          </a:prstGeom>
          <a:noFill/>
        </p:spPr>
        <p:txBody>
          <a:bodyPr wrap="square" rtlCol="0">
            <a:spAutoFit/>
          </a:bodyPr>
          <a:lstStyle/>
          <a:p>
            <a:pPr algn="ctr"/>
            <a:r>
              <a:rPr lang="en-US" dirty="0"/>
              <a:t>The energy </a:t>
            </a:r>
            <a:r>
              <a:rPr lang="en-US" dirty="0" err="1"/>
              <a:t>w</a:t>
            </a:r>
            <a:r>
              <a:rPr lang="en-US" baseline="-25000" dirty="0" err="1"/>
              <a:t>L</a:t>
            </a:r>
            <a:r>
              <a:rPr lang="en-US" dirty="0"/>
              <a:t>(t)</a:t>
            </a:r>
          </a:p>
        </p:txBody>
      </p:sp>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04683" y="3363719"/>
            <a:ext cx="4028840" cy="2066290"/>
          </a:xfrm>
          <a:prstGeom prst="rect">
            <a:avLst/>
          </a:prstGeom>
        </p:spPr>
      </p:pic>
      <p:sp>
        <p:nvSpPr>
          <p:cNvPr id="15" name="TextBox 14"/>
          <p:cNvSpPr txBox="1"/>
          <p:nvPr/>
        </p:nvSpPr>
        <p:spPr>
          <a:xfrm>
            <a:off x="5553509" y="5800204"/>
            <a:ext cx="1865346" cy="369332"/>
          </a:xfrm>
          <a:prstGeom prst="rect">
            <a:avLst/>
          </a:prstGeom>
          <a:noFill/>
        </p:spPr>
        <p:txBody>
          <a:bodyPr wrap="square" rtlCol="0">
            <a:spAutoFit/>
          </a:bodyPr>
          <a:lstStyle/>
          <a:p>
            <a:pPr algn="ctr"/>
            <a:r>
              <a:rPr lang="en-US" dirty="0"/>
              <a:t>The power </a:t>
            </a:r>
            <a:r>
              <a:rPr lang="en-US" dirty="0" err="1"/>
              <a:t>p</a:t>
            </a:r>
            <a:r>
              <a:rPr lang="en-US" baseline="-25000" dirty="0" err="1"/>
              <a:t>L</a:t>
            </a:r>
            <a:r>
              <a:rPr lang="en-US" dirty="0"/>
              <a:t>(t)</a:t>
            </a:r>
          </a:p>
        </p:txBody>
      </p:sp>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4774800" y="3363719"/>
            <a:ext cx="3422764" cy="2066290"/>
          </a:xfrm>
          <a:prstGeom prst="rect">
            <a:avLst/>
          </a:prstGeom>
        </p:spPr>
      </p:pic>
      <p:grpSp>
        <p:nvGrpSpPr>
          <p:cNvPr id="19" name="Group 18">
            <a:extLst>
              <a:ext uri="{FF2B5EF4-FFF2-40B4-BE49-F238E27FC236}">
                <a16:creationId xmlns:a16="http://schemas.microsoft.com/office/drawing/2014/main" id="{133B714B-36D3-F84F-B261-1CF9AE8154B3}"/>
              </a:ext>
            </a:extLst>
          </p:cNvPr>
          <p:cNvGrpSpPr/>
          <p:nvPr/>
        </p:nvGrpSpPr>
        <p:grpSpPr>
          <a:xfrm>
            <a:off x="2291137" y="4520517"/>
            <a:ext cx="3707259" cy="1027641"/>
            <a:chOff x="2291137" y="4520517"/>
            <a:chExt cx="3707259" cy="1027641"/>
          </a:xfrm>
        </p:grpSpPr>
        <p:cxnSp>
          <p:nvCxnSpPr>
            <p:cNvPr id="3" name="Straight Arrow Connector 2">
              <a:extLst>
                <a:ext uri="{FF2B5EF4-FFF2-40B4-BE49-F238E27FC236}">
                  <a16:creationId xmlns:a16="http://schemas.microsoft.com/office/drawing/2014/main" id="{5FFE9D44-E194-2542-9878-4114AF900196}"/>
                </a:ext>
              </a:extLst>
            </p:cNvPr>
            <p:cNvCxnSpPr>
              <a:cxnSpLocks/>
            </p:cNvCxnSpPr>
            <p:nvPr/>
          </p:nvCxnSpPr>
          <p:spPr>
            <a:xfrm flipV="1">
              <a:off x="2291137" y="5065385"/>
              <a:ext cx="0" cy="482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AF2F5C0-2911-0045-8DD9-FAFBA49BCF84}"/>
                </a:ext>
              </a:extLst>
            </p:cNvPr>
            <p:cNvCxnSpPr>
              <a:cxnSpLocks/>
            </p:cNvCxnSpPr>
            <p:nvPr/>
          </p:nvCxnSpPr>
          <p:spPr>
            <a:xfrm flipV="1">
              <a:off x="5998396" y="4520517"/>
              <a:ext cx="0" cy="971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A636183-756C-5A4C-83A7-7EEC23308B2B}"/>
                </a:ext>
              </a:extLst>
            </p:cNvPr>
            <p:cNvCxnSpPr/>
            <p:nvPr/>
          </p:nvCxnSpPr>
          <p:spPr>
            <a:xfrm flipV="1">
              <a:off x="2291137" y="5492262"/>
              <a:ext cx="3707259" cy="55896"/>
            </a:xfrm>
            <a:prstGeom prst="line">
              <a:avLst/>
            </a:prstGeom>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A2DA2C-6BCC-DD4D-B6F7-C71B56DF3E75}"/>
                  </a:ext>
                </a:extLst>
              </p:cNvPr>
              <p:cNvSpPr txBox="1"/>
              <p:nvPr/>
            </p:nvSpPr>
            <p:spPr>
              <a:xfrm>
                <a:off x="1635369" y="4060746"/>
                <a:ext cx="581698" cy="336118"/>
              </a:xfrm>
              <a:prstGeom prst="rect">
                <a:avLst/>
              </a:prstGeom>
              <a:noFill/>
            </p:spPr>
            <p:txBody>
              <a:bodyPr wrap="none" rtlCol="0">
                <a:spAutoFit/>
              </a:bodyPr>
              <a:lstStyle/>
              <a:p>
                <a14:m>
                  <m:oMath xmlns:m="http://schemas.openxmlformats.org/officeDocument/2006/math">
                    <m:f>
                      <m:fPr>
                        <m:ctrlPr>
                          <a:rPr lang="en-US" sz="1100" i="1" smtClean="0">
                            <a:latin typeface="Cambria Math" panose="02040503050406030204" pitchFamily="18" charset="0"/>
                          </a:rPr>
                        </m:ctrlPr>
                      </m:fPr>
                      <m:num>
                        <m:r>
                          <a:rPr lang="en-US" sz="1100" b="0" i="1" smtClean="0">
                            <a:latin typeface="Cambria Math" panose="02040503050406030204" pitchFamily="18" charset="0"/>
                          </a:rPr>
                          <m:t>𝑑</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𝐸</m:t>
                            </m:r>
                          </m:e>
                          <m:sub>
                            <m:r>
                              <a:rPr lang="en-US" sz="1100" b="0" i="1" smtClean="0">
                                <a:latin typeface="Cambria Math" panose="02040503050406030204" pitchFamily="18" charset="0"/>
                              </a:rPr>
                              <m:t>𝐿</m:t>
                            </m:r>
                          </m:sub>
                        </m:sSub>
                      </m:num>
                      <m:den>
                        <m:r>
                          <a:rPr lang="en-US" sz="1100" b="0" i="1" smtClean="0">
                            <a:latin typeface="Cambria Math" panose="02040503050406030204" pitchFamily="18" charset="0"/>
                          </a:rPr>
                          <m:t>𝑑𝑡</m:t>
                        </m:r>
                      </m:den>
                    </m:f>
                  </m:oMath>
                </a14:m>
                <a:r>
                  <a:rPr lang="en-US" sz="1100" dirty="0"/>
                  <a:t> &lt; 0</a:t>
                </a:r>
                <a:endParaRPr lang="en-US" dirty="0"/>
              </a:p>
            </p:txBody>
          </p:sp>
        </mc:Choice>
        <mc:Fallback xmlns="">
          <p:sp>
            <p:nvSpPr>
              <p:cNvPr id="20" name="TextBox 19">
                <a:extLst>
                  <a:ext uri="{FF2B5EF4-FFF2-40B4-BE49-F238E27FC236}">
                    <a16:creationId xmlns:a16="http://schemas.microsoft.com/office/drawing/2014/main" id="{F1A2DA2C-6BCC-DD4D-B6F7-C71B56DF3E75}"/>
                  </a:ext>
                </a:extLst>
              </p:cNvPr>
              <p:cNvSpPr txBox="1">
                <a:spLocks noRot="1" noChangeAspect="1" noMove="1" noResize="1" noEditPoints="1" noAdjustHandles="1" noChangeArrowheads="1" noChangeShapeType="1" noTextEdit="1"/>
              </p:cNvSpPr>
              <p:nvPr/>
            </p:nvSpPr>
            <p:spPr>
              <a:xfrm>
                <a:off x="1635369" y="4060746"/>
                <a:ext cx="581698" cy="3361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1838D5-B236-DE4B-9EB9-84DA7E2C71D2}"/>
                  </a:ext>
                </a:extLst>
              </p:cNvPr>
              <p:cNvSpPr txBox="1"/>
              <p:nvPr/>
            </p:nvSpPr>
            <p:spPr>
              <a:xfrm>
                <a:off x="2667000" y="3802838"/>
                <a:ext cx="581698" cy="336118"/>
              </a:xfrm>
              <a:prstGeom prst="rect">
                <a:avLst/>
              </a:prstGeom>
              <a:noFill/>
            </p:spPr>
            <p:txBody>
              <a:bodyPr wrap="none" rtlCol="0">
                <a:spAutoFit/>
              </a:bodyPr>
              <a:lstStyle/>
              <a:p>
                <a14:m>
                  <m:oMath xmlns:m="http://schemas.openxmlformats.org/officeDocument/2006/math">
                    <m:f>
                      <m:fPr>
                        <m:ctrlPr>
                          <a:rPr lang="en-US" sz="1100" i="1" smtClean="0">
                            <a:latin typeface="Cambria Math" panose="02040503050406030204" pitchFamily="18" charset="0"/>
                          </a:rPr>
                        </m:ctrlPr>
                      </m:fPr>
                      <m:num>
                        <m:r>
                          <a:rPr lang="en-US" sz="1100" b="0" i="1" smtClean="0">
                            <a:latin typeface="Cambria Math" panose="02040503050406030204" pitchFamily="18" charset="0"/>
                          </a:rPr>
                          <m:t>𝑑</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𝐸</m:t>
                            </m:r>
                          </m:e>
                          <m:sub>
                            <m:r>
                              <a:rPr lang="en-US" sz="1100" b="0" i="1" smtClean="0">
                                <a:latin typeface="Cambria Math" panose="02040503050406030204" pitchFamily="18" charset="0"/>
                              </a:rPr>
                              <m:t>𝐿</m:t>
                            </m:r>
                          </m:sub>
                        </m:sSub>
                      </m:num>
                      <m:den>
                        <m:r>
                          <a:rPr lang="en-US" sz="1100" b="0" i="1" smtClean="0">
                            <a:latin typeface="Cambria Math" panose="02040503050406030204" pitchFamily="18" charset="0"/>
                          </a:rPr>
                          <m:t>𝑑𝑡</m:t>
                        </m:r>
                      </m:den>
                    </m:f>
                  </m:oMath>
                </a14:m>
                <a:r>
                  <a:rPr lang="en-US" sz="1100" dirty="0"/>
                  <a:t> &gt; 0</a:t>
                </a:r>
                <a:endParaRPr lang="en-US" dirty="0"/>
              </a:p>
            </p:txBody>
          </p:sp>
        </mc:Choice>
        <mc:Fallback xmlns="">
          <p:sp>
            <p:nvSpPr>
              <p:cNvPr id="21" name="TextBox 20">
                <a:extLst>
                  <a:ext uri="{FF2B5EF4-FFF2-40B4-BE49-F238E27FC236}">
                    <a16:creationId xmlns:a16="http://schemas.microsoft.com/office/drawing/2014/main" id="{461838D5-B236-DE4B-9EB9-84DA7E2C71D2}"/>
                  </a:ext>
                </a:extLst>
              </p:cNvPr>
              <p:cNvSpPr txBox="1">
                <a:spLocks noRot="1" noChangeAspect="1" noMove="1" noResize="1" noEditPoints="1" noAdjustHandles="1" noChangeArrowheads="1" noChangeShapeType="1" noTextEdit="1"/>
              </p:cNvSpPr>
              <p:nvPr/>
            </p:nvSpPr>
            <p:spPr>
              <a:xfrm>
                <a:off x="2667000" y="3802838"/>
                <a:ext cx="581698" cy="336118"/>
              </a:xfrm>
              <a:prstGeom prst="rect">
                <a:avLst/>
              </a:prstGeom>
              <a:blipFill>
                <a:blip r:embed="rId8"/>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EF9522C-1102-6542-BF4D-E9342274A9B6}"/>
              </a:ext>
            </a:extLst>
          </p:cNvPr>
          <p:cNvCxnSpPr>
            <a:stCxn id="21" idx="2"/>
          </p:cNvCxnSpPr>
          <p:nvPr/>
        </p:nvCxnSpPr>
        <p:spPr>
          <a:xfrm>
            <a:off x="2957849" y="4138956"/>
            <a:ext cx="336336" cy="257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E0D406C-5997-5842-B254-492B49F3362F}"/>
              </a:ext>
            </a:extLst>
          </p:cNvPr>
          <p:cNvCxnSpPr>
            <a:cxnSpLocks/>
          </p:cNvCxnSpPr>
          <p:nvPr/>
        </p:nvCxnSpPr>
        <p:spPr>
          <a:xfrm flipH="1">
            <a:off x="1688123" y="4317020"/>
            <a:ext cx="232234" cy="4674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23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Capacitor connections</a:t>
            </a:r>
            <a:endParaRPr sz="3200" b="1" dirty="0"/>
          </a:p>
        </p:txBody>
      </p:sp>
      <p:sp>
        <p:nvSpPr>
          <p:cNvPr id="37" name="Shape 37"/>
          <p:cNvSpPr>
            <a:spLocks noGrp="1"/>
          </p:cNvSpPr>
          <p:nvPr>
            <p:ph type="body" idx="1"/>
          </p:nvPr>
        </p:nvSpPr>
        <p:spPr>
          <a:xfrm>
            <a:off x="965200" y="1041400"/>
            <a:ext cx="7207250" cy="4114800"/>
          </a:xfrm>
          <a:prstGeom prst="rect">
            <a:avLst/>
          </a:prstGeom>
        </p:spPr>
        <p:txBody>
          <a:bodyPr lIns="0" tIns="0" rIns="0" bIns="0">
            <a:normAutofit/>
          </a:bodyPr>
          <a:lstStyle/>
          <a:p>
            <a:pPr marL="0" lvl="0" indent="0" algn="l">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42900" lvl="0" indent="-342900" algn="l">
              <a:buFont typeface="Wingdings" charset="2"/>
              <a:buChar char="Ø"/>
            </a:pPr>
            <a:r>
              <a:rPr lang="en-US" sz="2000" dirty="0">
                <a:solidFill>
                  <a:srgbClr val="FF0000"/>
                </a:solidFill>
              </a:rPr>
              <a:t>Capacitors</a:t>
            </a:r>
            <a:r>
              <a:rPr lang="en-US" sz="2000" dirty="0"/>
              <a:t> series and parallel combinations.</a:t>
            </a:r>
          </a:p>
          <a:p>
            <a:pPr marL="342900" lvl="0" indent="-342900" algn="l">
              <a:buFont typeface="Wingdings" charset="2"/>
              <a:buChar char="Ø"/>
            </a:pPr>
            <a:r>
              <a:rPr lang="en-US" sz="2000" dirty="0">
                <a:solidFill>
                  <a:srgbClr val="FF0000"/>
                </a:solidFill>
              </a:rPr>
              <a:t>Inductor</a:t>
            </a:r>
            <a:r>
              <a:rPr lang="en-US" sz="2000" dirty="0"/>
              <a:t>s series and parallel combinations.</a:t>
            </a:r>
          </a:p>
        </p:txBody>
      </p:sp>
    </p:spTree>
    <p:extLst>
      <p:ext uri="{BB962C8B-B14F-4D97-AF65-F5344CB8AC3E}">
        <p14:creationId xmlns:p14="http://schemas.microsoft.com/office/powerpoint/2010/main" val="134803371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70231"/>
            <a:ext cx="2195604" cy="2339841"/>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422138526"/>
              </p:ext>
            </p:extLst>
          </p:nvPr>
        </p:nvGraphicFramePr>
        <p:xfrm>
          <a:off x="4019645" y="1270231"/>
          <a:ext cx="1138144" cy="811900"/>
        </p:xfrm>
        <a:graphic>
          <a:graphicData uri="http://schemas.openxmlformats.org/presentationml/2006/ole">
            <mc:AlternateContent xmlns:mc="http://schemas.openxmlformats.org/markup-compatibility/2006">
              <mc:Choice xmlns:v="urn:schemas-microsoft-com:vml" Requires="v">
                <p:oleObj spid="_x0000_s172093" name="Equation" r:id="rId5" imgW="647640" imgH="457200" progId="Equation.3">
                  <p:embed/>
                </p:oleObj>
              </mc:Choice>
              <mc:Fallback>
                <p:oleObj name="Equation" r:id="rId5" imgW="647640" imgH="457200" progId="Equation.3">
                  <p:embed/>
                  <p:pic>
                    <p:nvPicPr>
                      <p:cNvPr id="0" name=""/>
                      <p:cNvPicPr>
                        <a:picLocks noChangeAspect="1" noChangeArrowheads="1"/>
                      </p:cNvPicPr>
                      <p:nvPr/>
                    </p:nvPicPr>
                    <p:blipFill>
                      <a:blip r:embed="rId6"/>
                      <a:srcRect/>
                      <a:stretch>
                        <a:fillRect/>
                      </a:stretch>
                    </p:blipFill>
                    <p:spPr bwMode="auto">
                      <a:xfrm>
                        <a:off x="4019645" y="1270231"/>
                        <a:ext cx="1138144" cy="811900"/>
                      </a:xfrm>
                      <a:prstGeom prst="rect">
                        <a:avLst/>
                      </a:prstGeom>
                      <a:noFill/>
                    </p:spPr>
                  </p:pic>
                </p:oleObj>
              </mc:Fallback>
            </mc:AlternateContent>
          </a:graphicData>
        </a:graphic>
      </p:graphicFrame>
      <p:sp>
        <p:nvSpPr>
          <p:cNvPr id="12" name="TextBox 66"/>
          <p:cNvSpPr txBox="1">
            <a:spLocks noChangeArrowheads="1"/>
          </p:cNvSpPr>
          <p:nvPr/>
        </p:nvSpPr>
        <p:spPr bwMode="auto">
          <a:xfrm>
            <a:off x="3910745" y="2743811"/>
            <a:ext cx="453221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series, what is the relationship between </a:t>
            </a:r>
            <a:r>
              <a:rPr lang="en-US" altLang="en-US" u="sng" dirty="0">
                <a:solidFill>
                  <a:srgbClr val="FF0000"/>
                </a:solidFill>
              </a:rPr>
              <a:t>q</a:t>
            </a:r>
            <a:r>
              <a:rPr lang="en-US" altLang="en-US" u="sng" baseline="-25000" dirty="0">
                <a:solidFill>
                  <a:srgbClr val="FF0000"/>
                </a:solidFill>
              </a:rPr>
              <a:t>1</a:t>
            </a:r>
            <a:r>
              <a:rPr lang="en-US" altLang="en-US" u="sng" dirty="0">
                <a:solidFill>
                  <a:srgbClr val="FF0000"/>
                </a:solidFill>
              </a:rPr>
              <a:t> and q</a:t>
            </a:r>
            <a:r>
              <a:rPr lang="en-US" altLang="en-US" u="sng" baseline="-25000" dirty="0">
                <a:solidFill>
                  <a:srgbClr val="FF0000"/>
                </a:solidFill>
              </a:rPr>
              <a:t>2</a:t>
            </a:r>
            <a:r>
              <a:rPr lang="en-US" altLang="en-US" u="sng" dirty="0">
                <a:solidFill>
                  <a:srgbClr val="FF0000"/>
                </a:solidFill>
              </a:rPr>
              <a:t> </a:t>
            </a:r>
            <a:r>
              <a:rPr lang="en-US" altLang="en-US" dirty="0">
                <a:solidFill>
                  <a:srgbClr val="0070C0"/>
                </a:solidFill>
              </a:rPr>
              <a:t>?           </a:t>
            </a:r>
          </a:p>
        </p:txBody>
      </p:sp>
    </p:spTree>
    <p:extLst>
      <p:ext uri="{BB962C8B-B14F-4D97-AF65-F5344CB8AC3E}">
        <p14:creationId xmlns:p14="http://schemas.microsoft.com/office/powerpoint/2010/main" val="2880026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70231"/>
            <a:ext cx="2195604" cy="2339841"/>
          </a:xfrm>
          <a:prstGeom prst="rect">
            <a:avLst/>
          </a:prstGeom>
        </p:spPr>
      </p:pic>
      <p:graphicFrame>
        <p:nvGraphicFramePr>
          <p:cNvPr id="10" name="Object 9"/>
          <p:cNvGraphicFramePr>
            <a:graphicFrameLocks noChangeAspect="1"/>
          </p:cNvGraphicFramePr>
          <p:nvPr/>
        </p:nvGraphicFramePr>
        <p:xfrm>
          <a:off x="4019645" y="1270231"/>
          <a:ext cx="1138144" cy="811900"/>
        </p:xfrm>
        <a:graphic>
          <a:graphicData uri="http://schemas.openxmlformats.org/presentationml/2006/ole">
            <mc:AlternateContent xmlns:mc="http://schemas.openxmlformats.org/markup-compatibility/2006">
              <mc:Choice xmlns:v="urn:schemas-microsoft-com:vml" Requires="v">
                <p:oleObj spid="_x0000_s236609" name="Equation" r:id="rId5" imgW="647640" imgH="457200" progId="Equation.3">
                  <p:embed/>
                </p:oleObj>
              </mc:Choice>
              <mc:Fallback>
                <p:oleObj name="Equation" r:id="rId5" imgW="647640" imgH="457200" progId="Equation.3">
                  <p:embed/>
                  <p:pic>
                    <p:nvPicPr>
                      <p:cNvPr id="10" name="Object 9"/>
                      <p:cNvPicPr>
                        <a:picLocks noChangeAspect="1" noChangeArrowheads="1"/>
                      </p:cNvPicPr>
                      <p:nvPr/>
                    </p:nvPicPr>
                    <p:blipFill>
                      <a:blip r:embed="rId6"/>
                      <a:srcRect/>
                      <a:stretch>
                        <a:fillRect/>
                      </a:stretch>
                    </p:blipFill>
                    <p:spPr bwMode="auto">
                      <a:xfrm>
                        <a:off x="4019645" y="1270231"/>
                        <a:ext cx="1138144" cy="811900"/>
                      </a:xfrm>
                      <a:prstGeom prst="rect">
                        <a:avLst/>
                      </a:prstGeom>
                      <a:noFill/>
                    </p:spPr>
                  </p:pic>
                </p:oleObj>
              </mc:Fallback>
            </mc:AlternateContent>
          </a:graphicData>
        </a:graphic>
      </p:graphicFrame>
      <p:sp>
        <p:nvSpPr>
          <p:cNvPr id="12" name="TextBox 66"/>
          <p:cNvSpPr txBox="1">
            <a:spLocks noChangeArrowheads="1"/>
          </p:cNvSpPr>
          <p:nvPr/>
        </p:nvSpPr>
        <p:spPr bwMode="auto">
          <a:xfrm>
            <a:off x="3910745" y="2743811"/>
            <a:ext cx="453221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series, what is the relationship between q</a:t>
            </a:r>
            <a:r>
              <a:rPr lang="en-US" altLang="en-US" baseline="-25000" dirty="0">
                <a:solidFill>
                  <a:srgbClr val="0070C0"/>
                </a:solidFill>
              </a:rPr>
              <a:t>1</a:t>
            </a:r>
            <a:r>
              <a:rPr lang="en-US" altLang="en-US" dirty="0">
                <a:solidFill>
                  <a:srgbClr val="0070C0"/>
                </a:solidFill>
              </a:rPr>
              <a:t> and q</a:t>
            </a:r>
            <a:r>
              <a:rPr lang="en-US" altLang="en-US" baseline="-25000" dirty="0">
                <a:solidFill>
                  <a:srgbClr val="0070C0"/>
                </a:solidFill>
              </a:rPr>
              <a:t>2</a:t>
            </a:r>
            <a:r>
              <a:rPr lang="en-US" altLang="en-US" dirty="0">
                <a:solidFill>
                  <a:srgbClr val="0070C0"/>
                </a:solidFill>
              </a:rPr>
              <a:t> ?           </a:t>
            </a:r>
          </a:p>
        </p:txBody>
      </p:sp>
      <p:sp>
        <p:nvSpPr>
          <p:cNvPr id="13" name="TextBox 66"/>
          <p:cNvSpPr txBox="1">
            <a:spLocks noChangeArrowheads="1"/>
          </p:cNvSpPr>
          <p:nvPr/>
        </p:nvSpPr>
        <p:spPr bwMode="auto">
          <a:xfrm>
            <a:off x="1177920" y="5665572"/>
            <a:ext cx="31099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Why?</a:t>
            </a:r>
          </a:p>
        </p:txBody>
      </p:sp>
      <p:graphicFrame>
        <p:nvGraphicFramePr>
          <p:cNvPr id="8" name="Object 7">
            <a:extLst>
              <a:ext uri="{FF2B5EF4-FFF2-40B4-BE49-F238E27FC236}">
                <a16:creationId xmlns:a16="http://schemas.microsoft.com/office/drawing/2014/main" id="{4AB0A003-97A3-F74D-9967-86E1AEBB1689}"/>
              </a:ext>
            </a:extLst>
          </p:cNvPr>
          <p:cNvGraphicFramePr>
            <a:graphicFrameLocks noChangeAspect="1"/>
          </p:cNvGraphicFramePr>
          <p:nvPr>
            <p:extLst>
              <p:ext uri="{D42A27DB-BD31-4B8C-83A1-F6EECF244321}">
                <p14:modId xmlns:p14="http://schemas.microsoft.com/office/powerpoint/2010/main" val="2260797970"/>
              </p:ext>
            </p:extLst>
          </p:nvPr>
        </p:nvGraphicFramePr>
        <p:xfrm>
          <a:off x="3462322" y="4413732"/>
          <a:ext cx="1886918" cy="878143"/>
        </p:xfrm>
        <a:graphic>
          <a:graphicData uri="http://schemas.openxmlformats.org/presentationml/2006/ole">
            <mc:AlternateContent xmlns:mc="http://schemas.openxmlformats.org/markup-compatibility/2006">
              <mc:Choice xmlns:v="urn:schemas-microsoft-com:vml" Requires="v">
                <p:oleObj spid="_x0000_s236610" name="Equation" r:id="rId7" imgW="469800" imgH="215640" progId="Equation.3">
                  <p:embed/>
                </p:oleObj>
              </mc:Choice>
              <mc:Fallback>
                <p:oleObj name="Equation" r:id="rId7" imgW="469800" imgH="215640" progId="Equation.3">
                  <p:embed/>
                  <p:pic>
                    <p:nvPicPr>
                      <p:cNvPr id="8" name="Object 7">
                        <a:extLst>
                          <a:ext uri="{FF2B5EF4-FFF2-40B4-BE49-F238E27FC236}">
                            <a16:creationId xmlns:a16="http://schemas.microsoft.com/office/drawing/2014/main" id="{4AB0A003-97A3-F74D-9967-86E1AEBB1689}"/>
                          </a:ext>
                        </a:extLst>
                      </p:cNvPr>
                      <p:cNvPicPr>
                        <a:picLocks noChangeAspect="1" noChangeArrowheads="1"/>
                      </p:cNvPicPr>
                      <p:nvPr/>
                    </p:nvPicPr>
                    <p:blipFill>
                      <a:blip r:embed="rId8"/>
                      <a:srcRect/>
                      <a:stretch>
                        <a:fillRect/>
                      </a:stretch>
                    </p:blipFill>
                    <p:spPr bwMode="auto">
                      <a:xfrm>
                        <a:off x="3462322" y="4413732"/>
                        <a:ext cx="1886918" cy="878143"/>
                      </a:xfrm>
                      <a:prstGeom prst="rect">
                        <a:avLst/>
                      </a:prstGeom>
                      <a:noFill/>
                    </p:spPr>
                  </p:pic>
                </p:oleObj>
              </mc:Fallback>
            </mc:AlternateContent>
          </a:graphicData>
        </a:graphic>
      </p:graphicFrame>
    </p:spTree>
    <p:extLst>
      <p:ext uri="{BB962C8B-B14F-4D97-AF65-F5344CB8AC3E}">
        <p14:creationId xmlns:p14="http://schemas.microsoft.com/office/powerpoint/2010/main" val="529660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977" y="889397"/>
            <a:ext cx="2195604" cy="2339841"/>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781127185"/>
              </p:ext>
            </p:extLst>
          </p:nvPr>
        </p:nvGraphicFramePr>
        <p:xfrm>
          <a:off x="4019645" y="1270231"/>
          <a:ext cx="1138144" cy="811900"/>
        </p:xfrm>
        <a:graphic>
          <a:graphicData uri="http://schemas.openxmlformats.org/presentationml/2006/ole">
            <mc:AlternateContent xmlns:mc="http://schemas.openxmlformats.org/markup-compatibility/2006">
              <mc:Choice xmlns:v="urn:schemas-microsoft-com:vml" Requires="v">
                <p:oleObj spid="_x0000_s173373" name="Equation" r:id="rId5" imgW="647640" imgH="457200" progId="Equation.3">
                  <p:embed/>
                </p:oleObj>
              </mc:Choice>
              <mc:Fallback>
                <p:oleObj name="Equation" r:id="rId5" imgW="647640" imgH="457200" progId="Equation.3">
                  <p:embed/>
                  <p:pic>
                    <p:nvPicPr>
                      <p:cNvPr id="0" name=""/>
                      <p:cNvPicPr>
                        <a:picLocks noChangeAspect="1" noChangeArrowheads="1"/>
                      </p:cNvPicPr>
                      <p:nvPr/>
                    </p:nvPicPr>
                    <p:blipFill>
                      <a:blip r:embed="rId6"/>
                      <a:srcRect/>
                      <a:stretch>
                        <a:fillRect/>
                      </a:stretch>
                    </p:blipFill>
                    <p:spPr bwMode="auto">
                      <a:xfrm>
                        <a:off x="4019645" y="1270231"/>
                        <a:ext cx="1138144" cy="8119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62552856"/>
              </p:ext>
            </p:extLst>
          </p:nvPr>
        </p:nvGraphicFramePr>
        <p:xfrm>
          <a:off x="4019645" y="2551570"/>
          <a:ext cx="825500" cy="384175"/>
        </p:xfrm>
        <a:graphic>
          <a:graphicData uri="http://schemas.openxmlformats.org/presentationml/2006/ole">
            <mc:AlternateContent xmlns:mc="http://schemas.openxmlformats.org/markup-compatibility/2006">
              <mc:Choice xmlns:v="urn:schemas-microsoft-com:vml" Requires="v">
                <p:oleObj spid="_x0000_s173374" name="Equation" r:id="rId7" imgW="469800" imgH="215640" progId="Equation.3">
                  <p:embed/>
                </p:oleObj>
              </mc:Choice>
              <mc:Fallback>
                <p:oleObj name="Equation" r:id="rId7" imgW="469800" imgH="215640" progId="Equation.3">
                  <p:embed/>
                  <p:pic>
                    <p:nvPicPr>
                      <p:cNvPr id="0" name=""/>
                      <p:cNvPicPr>
                        <a:picLocks noChangeAspect="1" noChangeArrowheads="1"/>
                      </p:cNvPicPr>
                      <p:nvPr/>
                    </p:nvPicPr>
                    <p:blipFill>
                      <a:blip r:embed="rId8"/>
                      <a:srcRect/>
                      <a:stretch>
                        <a:fillRect/>
                      </a:stretch>
                    </p:blipFill>
                    <p:spPr bwMode="auto">
                      <a:xfrm>
                        <a:off x="4019645" y="2551570"/>
                        <a:ext cx="825500" cy="384175"/>
                      </a:xfrm>
                      <a:prstGeom prst="rect">
                        <a:avLst/>
                      </a:prstGeom>
                      <a:noFill/>
                    </p:spPr>
                  </p:pic>
                </p:oleObj>
              </mc:Fallback>
            </mc:AlternateContent>
          </a:graphicData>
        </a:graphic>
      </p:graphicFrame>
      <p:sp>
        <p:nvSpPr>
          <p:cNvPr id="13" name="TextBox 66"/>
          <p:cNvSpPr txBox="1">
            <a:spLocks noChangeArrowheads="1"/>
          </p:cNvSpPr>
          <p:nvPr/>
        </p:nvSpPr>
        <p:spPr bwMode="auto">
          <a:xfrm>
            <a:off x="597099" y="3632674"/>
            <a:ext cx="42480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Recall, that currents are given by</a:t>
            </a:r>
          </a:p>
        </p:txBody>
      </p:sp>
      <p:graphicFrame>
        <p:nvGraphicFramePr>
          <p:cNvPr id="14" name="Object 13"/>
          <p:cNvGraphicFramePr>
            <a:graphicFrameLocks noChangeAspect="1"/>
          </p:cNvGraphicFramePr>
          <p:nvPr>
            <p:extLst>
              <p:ext uri="{D42A27DB-BD31-4B8C-83A1-F6EECF244321}">
                <p14:modId xmlns:p14="http://schemas.microsoft.com/office/powerpoint/2010/main" val="1229564539"/>
              </p:ext>
            </p:extLst>
          </p:nvPr>
        </p:nvGraphicFramePr>
        <p:xfrm>
          <a:off x="1177920" y="3990906"/>
          <a:ext cx="833438" cy="642412"/>
        </p:xfrm>
        <a:graphic>
          <a:graphicData uri="http://schemas.openxmlformats.org/presentationml/2006/ole">
            <mc:AlternateContent xmlns:mc="http://schemas.openxmlformats.org/markup-compatibility/2006">
              <mc:Choice xmlns:v="urn:schemas-microsoft-com:vml" Requires="v">
                <p:oleObj spid="_x0000_s173375" name="Equation" r:id="rId9" imgW="533160" imgH="406080" progId="Equation.3">
                  <p:embed/>
                </p:oleObj>
              </mc:Choice>
              <mc:Fallback>
                <p:oleObj name="Equation" r:id="rId9" imgW="533160" imgH="406080" progId="Equation.3">
                  <p:embed/>
                  <p:pic>
                    <p:nvPicPr>
                      <p:cNvPr id="0" name=""/>
                      <p:cNvPicPr>
                        <a:picLocks noChangeAspect="1" noChangeArrowheads="1"/>
                      </p:cNvPicPr>
                      <p:nvPr/>
                    </p:nvPicPr>
                    <p:blipFill>
                      <a:blip r:embed="rId10"/>
                      <a:srcRect/>
                      <a:stretch>
                        <a:fillRect/>
                      </a:stretch>
                    </p:blipFill>
                    <p:spPr bwMode="auto">
                      <a:xfrm>
                        <a:off x="1177920" y="3990906"/>
                        <a:ext cx="833438" cy="64241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96726352"/>
              </p:ext>
            </p:extLst>
          </p:nvPr>
        </p:nvGraphicFramePr>
        <p:xfrm>
          <a:off x="2481349" y="3990906"/>
          <a:ext cx="892175" cy="642938"/>
        </p:xfrm>
        <a:graphic>
          <a:graphicData uri="http://schemas.openxmlformats.org/presentationml/2006/ole">
            <mc:AlternateContent xmlns:mc="http://schemas.openxmlformats.org/markup-compatibility/2006">
              <mc:Choice xmlns:v="urn:schemas-microsoft-com:vml" Requires="v">
                <p:oleObj spid="_x0000_s173376" name="Equation" r:id="rId11" imgW="571320" imgH="406080" progId="Equation.3">
                  <p:embed/>
                </p:oleObj>
              </mc:Choice>
              <mc:Fallback>
                <p:oleObj name="Equation" r:id="rId11" imgW="571320" imgH="406080" progId="Equation.3">
                  <p:embed/>
                  <p:pic>
                    <p:nvPicPr>
                      <p:cNvPr id="0" name=""/>
                      <p:cNvPicPr>
                        <a:picLocks noChangeAspect="1" noChangeArrowheads="1"/>
                      </p:cNvPicPr>
                      <p:nvPr/>
                    </p:nvPicPr>
                    <p:blipFill>
                      <a:blip r:embed="rId12"/>
                      <a:srcRect/>
                      <a:stretch>
                        <a:fillRect/>
                      </a:stretch>
                    </p:blipFill>
                    <p:spPr bwMode="auto">
                      <a:xfrm>
                        <a:off x="2481349" y="3990906"/>
                        <a:ext cx="892175" cy="64293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49206937"/>
              </p:ext>
            </p:extLst>
          </p:nvPr>
        </p:nvGraphicFramePr>
        <p:xfrm>
          <a:off x="1173163" y="5408613"/>
          <a:ext cx="615950" cy="339725"/>
        </p:xfrm>
        <a:graphic>
          <a:graphicData uri="http://schemas.openxmlformats.org/presentationml/2006/ole">
            <mc:AlternateContent xmlns:mc="http://schemas.openxmlformats.org/markup-compatibility/2006">
              <mc:Choice xmlns:v="urn:schemas-microsoft-com:vml" Requires="v">
                <p:oleObj spid="_x0000_s173377" name="Equation" r:id="rId13" imgW="393480" imgH="215640" progId="Equation.3">
                  <p:embed/>
                </p:oleObj>
              </mc:Choice>
              <mc:Fallback>
                <p:oleObj name="Equation" r:id="rId13" imgW="393480" imgH="215640" progId="Equation.3">
                  <p:embed/>
                  <p:pic>
                    <p:nvPicPr>
                      <p:cNvPr id="0" name=""/>
                      <p:cNvPicPr>
                        <a:picLocks noChangeAspect="1" noChangeArrowheads="1"/>
                      </p:cNvPicPr>
                      <p:nvPr/>
                    </p:nvPicPr>
                    <p:blipFill>
                      <a:blip r:embed="rId14"/>
                      <a:srcRect/>
                      <a:stretch>
                        <a:fillRect/>
                      </a:stretch>
                    </p:blipFill>
                    <p:spPr bwMode="auto">
                      <a:xfrm>
                        <a:off x="1173163" y="5408613"/>
                        <a:ext cx="615950" cy="339725"/>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65018713"/>
              </p:ext>
            </p:extLst>
          </p:nvPr>
        </p:nvGraphicFramePr>
        <p:xfrm>
          <a:off x="2481349" y="5257006"/>
          <a:ext cx="1090612" cy="642937"/>
        </p:xfrm>
        <a:graphic>
          <a:graphicData uri="http://schemas.openxmlformats.org/presentationml/2006/ole">
            <mc:AlternateContent xmlns:mc="http://schemas.openxmlformats.org/markup-compatibility/2006">
              <mc:Choice xmlns:v="urn:schemas-microsoft-com:vml" Requires="v">
                <p:oleObj spid="_x0000_s173378" name="Equation" r:id="rId15" imgW="698400" imgH="406080" progId="Equation.3">
                  <p:embed/>
                </p:oleObj>
              </mc:Choice>
              <mc:Fallback>
                <p:oleObj name="Equation" r:id="rId15" imgW="698400" imgH="406080" progId="Equation.3">
                  <p:embed/>
                  <p:pic>
                    <p:nvPicPr>
                      <p:cNvPr id="0" name=""/>
                      <p:cNvPicPr>
                        <a:picLocks noChangeAspect="1" noChangeArrowheads="1"/>
                      </p:cNvPicPr>
                      <p:nvPr/>
                    </p:nvPicPr>
                    <p:blipFill>
                      <a:blip r:embed="rId16"/>
                      <a:srcRect/>
                      <a:stretch>
                        <a:fillRect/>
                      </a:stretch>
                    </p:blipFill>
                    <p:spPr bwMode="auto">
                      <a:xfrm>
                        <a:off x="2481349" y="5257006"/>
                        <a:ext cx="1090612" cy="642937"/>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3698052"/>
              </p:ext>
            </p:extLst>
          </p:nvPr>
        </p:nvGraphicFramePr>
        <p:xfrm>
          <a:off x="4264197" y="5407025"/>
          <a:ext cx="733425" cy="341313"/>
        </p:xfrm>
        <a:graphic>
          <a:graphicData uri="http://schemas.openxmlformats.org/presentationml/2006/ole">
            <mc:AlternateContent xmlns:mc="http://schemas.openxmlformats.org/markup-compatibility/2006">
              <mc:Choice xmlns:v="urn:schemas-microsoft-com:vml" Requires="v">
                <p:oleObj spid="_x0000_s173379" name="Equation" r:id="rId17" imgW="469800" imgH="215640" progId="Equation.3">
                  <p:embed/>
                </p:oleObj>
              </mc:Choice>
              <mc:Fallback>
                <p:oleObj name="Equation" r:id="rId17" imgW="469800" imgH="215640" progId="Equation.3">
                  <p:embed/>
                  <p:pic>
                    <p:nvPicPr>
                      <p:cNvPr id="0" name=""/>
                      <p:cNvPicPr>
                        <a:picLocks noChangeAspect="1" noChangeArrowheads="1"/>
                      </p:cNvPicPr>
                      <p:nvPr/>
                    </p:nvPicPr>
                    <p:blipFill>
                      <a:blip r:embed="rId18"/>
                      <a:srcRect/>
                      <a:stretch>
                        <a:fillRect/>
                      </a:stretch>
                    </p:blipFill>
                    <p:spPr bwMode="auto">
                      <a:xfrm>
                        <a:off x="4264197" y="5407025"/>
                        <a:ext cx="733425" cy="341313"/>
                      </a:xfrm>
                      <a:prstGeom prst="rect">
                        <a:avLst/>
                      </a:prstGeom>
                      <a:noFill/>
                    </p:spPr>
                  </p:pic>
                </p:oleObj>
              </mc:Fallback>
            </mc:AlternateContent>
          </a:graphicData>
        </a:graphic>
      </p:graphicFrame>
      <p:sp>
        <p:nvSpPr>
          <p:cNvPr id="7" name="TextBox 6"/>
          <p:cNvSpPr txBox="1"/>
          <p:nvPr/>
        </p:nvSpPr>
        <p:spPr>
          <a:xfrm>
            <a:off x="1945779" y="5393015"/>
            <a:ext cx="40306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sp>
        <p:nvSpPr>
          <p:cNvPr id="19" name="TextBox 18"/>
          <p:cNvSpPr txBox="1"/>
          <p:nvPr/>
        </p:nvSpPr>
        <p:spPr>
          <a:xfrm>
            <a:off x="3716547" y="5392220"/>
            <a:ext cx="40306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sp>
        <p:nvSpPr>
          <p:cNvPr id="8" name="Rectangle 7"/>
          <p:cNvSpPr/>
          <p:nvPr/>
        </p:nvSpPr>
        <p:spPr>
          <a:xfrm>
            <a:off x="4206551" y="5418534"/>
            <a:ext cx="837438" cy="37544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099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73524" y="520065"/>
            <a:ext cx="22493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Series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70231"/>
            <a:ext cx="2195604" cy="2339841"/>
          </a:xfrm>
          <a:prstGeom prst="rect">
            <a:avLst/>
          </a:prstGeom>
        </p:spPr>
      </p:pic>
      <p:sp>
        <p:nvSpPr>
          <p:cNvPr id="19" name="TextBox 18"/>
          <p:cNvSpPr txBox="1"/>
          <p:nvPr/>
        </p:nvSpPr>
        <p:spPr>
          <a:xfrm>
            <a:off x="5011304" y="4084596"/>
            <a:ext cx="40306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912" y="1483226"/>
            <a:ext cx="2295653" cy="1888623"/>
          </a:xfrm>
          <a:prstGeom prst="rect">
            <a:avLst/>
          </a:prstGeom>
        </p:spPr>
      </p:pic>
      <p:sp>
        <p:nvSpPr>
          <p:cNvPr id="3" name="Right Arrow 2"/>
          <p:cNvSpPr/>
          <p:nvPr/>
        </p:nvSpPr>
        <p:spPr>
          <a:xfrm>
            <a:off x="3619465" y="2212555"/>
            <a:ext cx="547649" cy="429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754723384"/>
              </p:ext>
            </p:extLst>
          </p:nvPr>
        </p:nvGraphicFramePr>
        <p:xfrm>
          <a:off x="5898350" y="5308628"/>
          <a:ext cx="1701852" cy="482526"/>
        </p:xfrm>
        <a:graphic>
          <a:graphicData uri="http://schemas.openxmlformats.org/presentationml/2006/ole">
            <mc:AlternateContent xmlns:mc="http://schemas.openxmlformats.org/markup-compatibility/2006">
              <mc:Choice xmlns:v="urn:schemas-microsoft-com:vml" Requires="v">
                <p:oleObj spid="_x0000_s174247" name="Equation" r:id="rId6" imgW="863280" imgH="241200" progId="Equation.3">
                  <p:embed/>
                </p:oleObj>
              </mc:Choice>
              <mc:Fallback>
                <p:oleObj name="Equation" r:id="rId6" imgW="863280" imgH="241200" progId="Equation.3">
                  <p:embed/>
                  <p:pic>
                    <p:nvPicPr>
                      <p:cNvPr id="0" name=""/>
                      <p:cNvPicPr>
                        <a:picLocks noChangeAspect="1" noChangeArrowheads="1"/>
                      </p:cNvPicPr>
                      <p:nvPr/>
                    </p:nvPicPr>
                    <p:blipFill>
                      <a:blip r:embed="rId7"/>
                      <a:srcRect/>
                      <a:stretch>
                        <a:fillRect/>
                      </a:stretch>
                    </p:blipFill>
                    <p:spPr bwMode="auto">
                      <a:xfrm>
                        <a:off x="5898350" y="5308628"/>
                        <a:ext cx="1701852" cy="482526"/>
                      </a:xfrm>
                      <a:prstGeom prst="rect">
                        <a:avLst/>
                      </a:prstGeom>
                      <a:noFill/>
                    </p:spPr>
                  </p:pic>
                </p:oleObj>
              </mc:Fallback>
            </mc:AlternateContent>
          </a:graphicData>
        </a:graphic>
      </p:graphicFrame>
      <p:sp>
        <p:nvSpPr>
          <p:cNvPr id="25" name="Rectangle 24"/>
          <p:cNvSpPr/>
          <p:nvPr/>
        </p:nvSpPr>
        <p:spPr>
          <a:xfrm>
            <a:off x="5820005" y="5214780"/>
            <a:ext cx="1858542" cy="67022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190B91-E56D-E047-B070-602E17258494}"/>
                  </a:ext>
                </a:extLst>
              </p:cNvPr>
              <p:cNvSpPr txBox="1"/>
              <p:nvPr/>
            </p:nvSpPr>
            <p:spPr>
              <a:xfrm>
                <a:off x="879948" y="4397404"/>
                <a:ext cx="3471142" cy="597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den>
                          </m:f>
                        </m:e>
                      </m:d>
                      <m:r>
                        <a:rPr lang="en-US" b="0" i="1" smtClean="0">
                          <a:latin typeface="Cambria Math" panose="02040503050406030204" pitchFamily="18" charset="0"/>
                        </a:rPr>
                        <m:t>=</m:t>
                      </m:r>
                      <m:r>
                        <a:rPr lang="en-US" b="0" i="1" smtClean="0">
                          <a:latin typeface="Cambria Math" panose="02040503050406030204" pitchFamily="18" charset="0"/>
                        </a:rPr>
                        <m:t>𝑞</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𝑒𝑞</m:t>
                              </m:r>
                            </m:sub>
                          </m:sSub>
                        </m:den>
                      </m:f>
                    </m:oMath>
                  </m:oMathPara>
                </a14:m>
                <a:endParaRPr lang="en-US" dirty="0"/>
              </a:p>
            </p:txBody>
          </p:sp>
        </mc:Choice>
        <mc:Fallback xmlns="">
          <p:sp>
            <p:nvSpPr>
              <p:cNvPr id="4" name="TextBox 3">
                <a:extLst>
                  <a:ext uri="{FF2B5EF4-FFF2-40B4-BE49-F238E27FC236}">
                    <a16:creationId xmlns:a16="http://schemas.microsoft.com/office/drawing/2014/main" id="{35190B91-E56D-E047-B070-602E17258494}"/>
                  </a:ext>
                </a:extLst>
              </p:cNvPr>
              <p:cNvSpPr txBox="1">
                <a:spLocks noRot="1" noChangeAspect="1" noMove="1" noResize="1" noEditPoints="1" noAdjustHandles="1" noChangeArrowheads="1" noChangeShapeType="1" noTextEdit="1"/>
              </p:cNvSpPr>
              <p:nvPr/>
            </p:nvSpPr>
            <p:spPr>
              <a:xfrm>
                <a:off x="879948" y="4397404"/>
                <a:ext cx="3471142" cy="597664"/>
              </a:xfrm>
              <a:prstGeom prst="rect">
                <a:avLst/>
              </a:prstGeom>
              <a:blipFill>
                <a:blip r:embed="rId8"/>
                <a:stretch>
                  <a:fillRect l="-727" t="-208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0552C03-D37B-0A49-B846-51130D999B63}"/>
                  </a:ext>
                </a:extLst>
              </p:cNvPr>
              <p:cNvSpPr/>
              <p:nvPr/>
            </p:nvSpPr>
            <p:spPr>
              <a:xfrm>
                <a:off x="879948" y="3715264"/>
                <a:ext cx="1351524" cy="369332"/>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oMath>
                </a14:m>
                <a:endParaRPr lang="en-US" dirty="0"/>
              </a:p>
            </p:txBody>
          </p:sp>
        </mc:Choice>
        <mc:Fallback xmlns="">
          <p:sp>
            <p:nvSpPr>
              <p:cNvPr id="6" name="Rectangle 5">
                <a:extLst>
                  <a:ext uri="{FF2B5EF4-FFF2-40B4-BE49-F238E27FC236}">
                    <a16:creationId xmlns:a16="http://schemas.microsoft.com/office/drawing/2014/main" id="{60552C03-D37B-0A49-B846-51130D999B63}"/>
                  </a:ext>
                </a:extLst>
              </p:cNvPr>
              <p:cNvSpPr>
                <a:spLocks noRot="1" noChangeAspect="1" noMove="1" noResize="1" noEditPoints="1" noAdjustHandles="1" noChangeArrowheads="1" noChangeShapeType="1" noTextEdit="1"/>
              </p:cNvSpPr>
              <p:nvPr/>
            </p:nvSpPr>
            <p:spPr>
              <a:xfrm>
                <a:off x="879948" y="3715264"/>
                <a:ext cx="135152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745F4BA-F0ED-0845-93AE-6D653C09D028}"/>
                  </a:ext>
                </a:extLst>
              </p:cNvPr>
              <p:cNvSpPr/>
              <p:nvPr/>
            </p:nvSpPr>
            <p:spPr>
              <a:xfrm>
                <a:off x="6074582" y="3965678"/>
                <a:ext cx="1603965" cy="689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den>
                      </m:f>
                    </m:oMath>
                  </m:oMathPara>
                </a14:m>
                <a:endParaRPr lang="en-US" dirty="0"/>
              </a:p>
            </p:txBody>
          </p:sp>
        </mc:Choice>
        <mc:Fallback xmlns="">
          <p:sp>
            <p:nvSpPr>
              <p:cNvPr id="8" name="Rectangle 7">
                <a:extLst>
                  <a:ext uri="{FF2B5EF4-FFF2-40B4-BE49-F238E27FC236}">
                    <a16:creationId xmlns:a16="http://schemas.microsoft.com/office/drawing/2014/main" id="{9745F4BA-F0ED-0845-93AE-6D653C09D028}"/>
                  </a:ext>
                </a:extLst>
              </p:cNvPr>
              <p:cNvSpPr>
                <a:spLocks noRot="1" noChangeAspect="1" noMove="1" noResize="1" noEditPoints="1" noAdjustHandles="1" noChangeArrowheads="1" noChangeShapeType="1" noTextEdit="1"/>
              </p:cNvSpPr>
              <p:nvPr/>
            </p:nvSpPr>
            <p:spPr>
              <a:xfrm>
                <a:off x="6074582" y="3965678"/>
                <a:ext cx="1603965" cy="68999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1502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4284705434"/>
              </p:ext>
            </p:extLst>
          </p:nvPr>
        </p:nvGraphicFramePr>
        <p:xfrm>
          <a:off x="1230724" y="3168024"/>
          <a:ext cx="1540855" cy="1099176"/>
        </p:xfrm>
        <a:graphic>
          <a:graphicData uri="http://schemas.openxmlformats.org/presentationml/2006/ole">
            <mc:AlternateContent xmlns:mc="http://schemas.openxmlformats.org/markup-compatibility/2006">
              <mc:Choice xmlns:v="urn:schemas-microsoft-com:vml" Requires="v">
                <p:oleObj spid="_x0000_s237601" name="Equation" r:id="rId4" imgW="647640" imgH="457200" progId="Equation.3">
                  <p:embed/>
                </p:oleObj>
              </mc:Choice>
              <mc:Fallback>
                <p:oleObj name="Equation" r:id="rId4" imgW="647640" imgH="457200" progId="Equation.3">
                  <p:embed/>
                  <p:pic>
                    <p:nvPicPr>
                      <p:cNvPr id="10" name="Object 9"/>
                      <p:cNvPicPr>
                        <a:picLocks noChangeAspect="1" noChangeArrowheads="1"/>
                      </p:cNvPicPr>
                      <p:nvPr/>
                    </p:nvPicPr>
                    <p:blipFill>
                      <a:blip r:embed="rId5"/>
                      <a:srcRect/>
                      <a:stretch>
                        <a:fillRect/>
                      </a:stretch>
                    </p:blipFill>
                    <p:spPr bwMode="auto">
                      <a:xfrm>
                        <a:off x="1230724" y="3168024"/>
                        <a:ext cx="1540855" cy="1099176"/>
                      </a:xfrm>
                      <a:prstGeom prst="rect">
                        <a:avLst/>
                      </a:prstGeom>
                      <a:noFill/>
                    </p:spPr>
                  </p:pic>
                </p:oleObj>
              </mc:Fallback>
            </mc:AlternateContent>
          </a:graphicData>
        </a:graphic>
      </p:graphicFrame>
      <p:sp>
        <p:nvSpPr>
          <p:cNvPr id="12" name="TextBox 66"/>
          <p:cNvSpPr txBox="1">
            <a:spLocks noChangeArrowheads="1"/>
          </p:cNvSpPr>
          <p:nvPr/>
        </p:nvSpPr>
        <p:spPr bwMode="auto">
          <a:xfrm>
            <a:off x="601763" y="4503045"/>
            <a:ext cx="67128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parallel, what is the relationship between </a:t>
            </a:r>
            <a:r>
              <a:rPr lang="en-US" altLang="en-US" u="sng" dirty="0">
                <a:solidFill>
                  <a:srgbClr val="FF0000"/>
                </a:solidFill>
              </a:rPr>
              <a:t>q</a:t>
            </a:r>
            <a:r>
              <a:rPr lang="en-US" altLang="en-US" u="sng" baseline="-25000" dirty="0">
                <a:solidFill>
                  <a:srgbClr val="FF0000"/>
                </a:solidFill>
              </a:rPr>
              <a:t>1, </a:t>
            </a:r>
            <a:r>
              <a:rPr lang="en-US" altLang="en-US" u="sng" dirty="0">
                <a:solidFill>
                  <a:srgbClr val="FF0000"/>
                </a:solidFill>
              </a:rPr>
              <a:t>q</a:t>
            </a:r>
            <a:r>
              <a:rPr lang="en-US" altLang="en-US" u="sng" baseline="-25000" dirty="0">
                <a:solidFill>
                  <a:srgbClr val="FF0000"/>
                </a:solidFill>
              </a:rPr>
              <a:t>2</a:t>
            </a:r>
            <a:r>
              <a:rPr lang="en-US" altLang="en-US" u="sng" dirty="0">
                <a:solidFill>
                  <a:srgbClr val="FF0000"/>
                </a:solidFill>
              </a:rPr>
              <a:t> and </a:t>
            </a:r>
            <a:r>
              <a:rPr lang="en-US" altLang="en-US" u="sng" dirty="0" err="1">
                <a:solidFill>
                  <a:srgbClr val="FF0000"/>
                </a:solidFill>
              </a:rPr>
              <a:t>q</a:t>
            </a:r>
            <a:r>
              <a:rPr lang="en-US" altLang="en-US" u="sng" baseline="-25000" dirty="0" err="1">
                <a:solidFill>
                  <a:srgbClr val="FF0000"/>
                </a:solidFill>
              </a:rPr>
              <a:t>T</a:t>
            </a:r>
            <a:r>
              <a:rPr lang="en-US" altLang="en-US" dirty="0">
                <a:solidFill>
                  <a:srgbClr val="0070C0"/>
                </a:solidFill>
              </a:rPr>
              <a:t>?           </a:t>
            </a:r>
          </a:p>
        </p:txBody>
      </p:sp>
      <p:pic>
        <p:nvPicPr>
          <p:cNvPr id="6" name="Picture 5">
            <a:extLst>
              <a:ext uri="{FF2B5EF4-FFF2-40B4-BE49-F238E27FC236}">
                <a16:creationId xmlns:a16="http://schemas.microsoft.com/office/drawing/2014/main" id="{71A00A63-1566-E74D-9567-8AE851DDA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22" y="996237"/>
            <a:ext cx="3488023" cy="2171787"/>
          </a:xfrm>
          <a:prstGeom prst="rect">
            <a:avLst/>
          </a:prstGeom>
        </p:spPr>
      </p:pic>
      <p:sp>
        <p:nvSpPr>
          <p:cNvPr id="7" name="TextBox 72">
            <a:extLst>
              <a:ext uri="{FF2B5EF4-FFF2-40B4-BE49-F238E27FC236}">
                <a16:creationId xmlns:a16="http://schemas.microsoft.com/office/drawing/2014/main" id="{2C4033C4-04EB-7840-8713-AB1466982435}"/>
              </a:ext>
            </a:extLst>
          </p:cNvPr>
          <p:cNvSpPr txBox="1">
            <a:spLocks noChangeArrowheads="1"/>
          </p:cNvSpPr>
          <p:nvPr/>
        </p:nvSpPr>
        <p:spPr bwMode="auto">
          <a:xfrm>
            <a:off x="3315818" y="520065"/>
            <a:ext cx="23647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pic>
        <p:nvPicPr>
          <p:cNvPr id="8" name="Picture 7">
            <a:extLst>
              <a:ext uri="{FF2B5EF4-FFF2-40B4-BE49-F238E27FC236}">
                <a16:creationId xmlns:a16="http://schemas.microsoft.com/office/drawing/2014/main" id="{5341EF4D-35F8-284D-A4D1-F11D6C4877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2178" y="1109916"/>
            <a:ext cx="2289318" cy="2060386"/>
          </a:xfrm>
          <a:prstGeom prst="rect">
            <a:avLst/>
          </a:prstGeom>
        </p:spPr>
      </p:pic>
      <p:pic>
        <p:nvPicPr>
          <p:cNvPr id="11" name="Picture 10">
            <a:extLst>
              <a:ext uri="{FF2B5EF4-FFF2-40B4-BE49-F238E27FC236}">
                <a16:creationId xmlns:a16="http://schemas.microsoft.com/office/drawing/2014/main" id="{71A62DA4-52BB-E348-911B-C8B41A80E740}"/>
              </a:ext>
            </a:extLst>
          </p:cNvPr>
          <p:cNvPicPr>
            <a:picLocks noChangeAspect="1"/>
          </p:cNvPicPr>
          <p:nvPr/>
        </p:nvPicPr>
        <p:blipFill>
          <a:blip r:embed="rId8"/>
          <a:stretch>
            <a:fillRect/>
          </a:stretch>
        </p:blipFill>
        <p:spPr>
          <a:xfrm>
            <a:off x="5972178" y="3406147"/>
            <a:ext cx="1676400" cy="571500"/>
          </a:xfrm>
          <a:prstGeom prst="rect">
            <a:avLst/>
          </a:prstGeom>
        </p:spPr>
      </p:pic>
      <p:sp>
        <p:nvSpPr>
          <p:cNvPr id="14" name="Right Arrow 13">
            <a:extLst>
              <a:ext uri="{FF2B5EF4-FFF2-40B4-BE49-F238E27FC236}">
                <a16:creationId xmlns:a16="http://schemas.microsoft.com/office/drawing/2014/main" id="{E1EE003D-5D6D-7948-BE14-A04E54805579}"/>
              </a:ext>
            </a:extLst>
          </p:cNvPr>
          <p:cNvSpPr/>
          <p:nvPr/>
        </p:nvSpPr>
        <p:spPr>
          <a:xfrm>
            <a:off x="4130040" y="2011681"/>
            <a:ext cx="1322949" cy="630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459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nvGraphicFramePr>
        <p:xfrm>
          <a:off x="1230724" y="3168024"/>
          <a:ext cx="1540855" cy="1099176"/>
        </p:xfrm>
        <a:graphic>
          <a:graphicData uri="http://schemas.openxmlformats.org/presentationml/2006/ole">
            <mc:AlternateContent xmlns:mc="http://schemas.openxmlformats.org/markup-compatibility/2006">
              <mc:Choice xmlns:v="urn:schemas-microsoft-com:vml" Requires="v">
                <p:oleObj spid="_x0000_s238657" name="Equation" r:id="rId4" imgW="647640" imgH="457200" progId="Equation.3">
                  <p:embed/>
                </p:oleObj>
              </mc:Choice>
              <mc:Fallback>
                <p:oleObj name="Equation" r:id="rId4" imgW="647640" imgH="457200" progId="Equation.3">
                  <p:embed/>
                  <p:pic>
                    <p:nvPicPr>
                      <p:cNvPr id="10" name="Object 9"/>
                      <p:cNvPicPr>
                        <a:picLocks noChangeAspect="1" noChangeArrowheads="1"/>
                      </p:cNvPicPr>
                      <p:nvPr/>
                    </p:nvPicPr>
                    <p:blipFill>
                      <a:blip r:embed="rId5"/>
                      <a:srcRect/>
                      <a:stretch>
                        <a:fillRect/>
                      </a:stretch>
                    </p:blipFill>
                    <p:spPr bwMode="auto">
                      <a:xfrm>
                        <a:off x="1230724" y="3168024"/>
                        <a:ext cx="1540855" cy="1099176"/>
                      </a:xfrm>
                      <a:prstGeom prst="rect">
                        <a:avLst/>
                      </a:prstGeom>
                      <a:noFill/>
                    </p:spPr>
                  </p:pic>
                </p:oleObj>
              </mc:Fallback>
            </mc:AlternateContent>
          </a:graphicData>
        </a:graphic>
      </p:graphicFrame>
      <p:sp>
        <p:nvSpPr>
          <p:cNvPr id="12" name="TextBox 66"/>
          <p:cNvSpPr txBox="1">
            <a:spLocks noChangeArrowheads="1"/>
          </p:cNvSpPr>
          <p:nvPr/>
        </p:nvSpPr>
        <p:spPr bwMode="auto">
          <a:xfrm>
            <a:off x="601763" y="4503045"/>
            <a:ext cx="67128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dirty="0">
                <a:solidFill>
                  <a:srgbClr val="0070C0"/>
                </a:solidFill>
              </a:rPr>
              <a:t>When capacitors are in parallel, what is the relationship between </a:t>
            </a:r>
            <a:r>
              <a:rPr lang="en-US" altLang="en-US" u="sng" dirty="0">
                <a:solidFill>
                  <a:srgbClr val="FF0000"/>
                </a:solidFill>
              </a:rPr>
              <a:t>q</a:t>
            </a:r>
            <a:r>
              <a:rPr lang="en-US" altLang="en-US" u="sng" baseline="-25000" dirty="0">
                <a:solidFill>
                  <a:srgbClr val="FF0000"/>
                </a:solidFill>
              </a:rPr>
              <a:t>1, </a:t>
            </a:r>
            <a:r>
              <a:rPr lang="en-US" altLang="en-US" u="sng" dirty="0">
                <a:solidFill>
                  <a:srgbClr val="FF0000"/>
                </a:solidFill>
              </a:rPr>
              <a:t>q</a:t>
            </a:r>
            <a:r>
              <a:rPr lang="en-US" altLang="en-US" u="sng" baseline="-25000" dirty="0">
                <a:solidFill>
                  <a:srgbClr val="FF0000"/>
                </a:solidFill>
              </a:rPr>
              <a:t>2</a:t>
            </a:r>
            <a:r>
              <a:rPr lang="en-US" altLang="en-US" u="sng" dirty="0">
                <a:solidFill>
                  <a:srgbClr val="FF0000"/>
                </a:solidFill>
              </a:rPr>
              <a:t> and </a:t>
            </a:r>
            <a:r>
              <a:rPr lang="en-US" altLang="en-US" u="sng" dirty="0" err="1">
                <a:solidFill>
                  <a:srgbClr val="FF0000"/>
                </a:solidFill>
              </a:rPr>
              <a:t>q</a:t>
            </a:r>
            <a:r>
              <a:rPr lang="en-US" altLang="en-US" u="sng" baseline="-25000" dirty="0" err="1">
                <a:solidFill>
                  <a:srgbClr val="FF0000"/>
                </a:solidFill>
              </a:rPr>
              <a:t>T</a:t>
            </a:r>
            <a:r>
              <a:rPr lang="en-US" altLang="en-US" dirty="0">
                <a:solidFill>
                  <a:srgbClr val="0070C0"/>
                </a:solidFill>
              </a:rPr>
              <a:t>?           </a:t>
            </a:r>
          </a:p>
        </p:txBody>
      </p:sp>
      <p:pic>
        <p:nvPicPr>
          <p:cNvPr id="6" name="Picture 5">
            <a:extLst>
              <a:ext uri="{FF2B5EF4-FFF2-40B4-BE49-F238E27FC236}">
                <a16:creationId xmlns:a16="http://schemas.microsoft.com/office/drawing/2014/main" id="{71A00A63-1566-E74D-9567-8AE851DDA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22" y="996237"/>
            <a:ext cx="3488023" cy="2171787"/>
          </a:xfrm>
          <a:prstGeom prst="rect">
            <a:avLst/>
          </a:prstGeom>
        </p:spPr>
      </p:pic>
      <p:sp>
        <p:nvSpPr>
          <p:cNvPr id="7" name="TextBox 72">
            <a:extLst>
              <a:ext uri="{FF2B5EF4-FFF2-40B4-BE49-F238E27FC236}">
                <a16:creationId xmlns:a16="http://schemas.microsoft.com/office/drawing/2014/main" id="{2C4033C4-04EB-7840-8713-AB1466982435}"/>
              </a:ext>
            </a:extLst>
          </p:cNvPr>
          <p:cNvSpPr txBox="1">
            <a:spLocks noChangeArrowheads="1"/>
          </p:cNvSpPr>
          <p:nvPr/>
        </p:nvSpPr>
        <p:spPr bwMode="auto">
          <a:xfrm>
            <a:off x="3315818" y="520065"/>
            <a:ext cx="23647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pic>
        <p:nvPicPr>
          <p:cNvPr id="8" name="Picture 7">
            <a:extLst>
              <a:ext uri="{FF2B5EF4-FFF2-40B4-BE49-F238E27FC236}">
                <a16:creationId xmlns:a16="http://schemas.microsoft.com/office/drawing/2014/main" id="{5341EF4D-35F8-284D-A4D1-F11D6C4877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9908" y="1109916"/>
            <a:ext cx="2289318" cy="2060386"/>
          </a:xfrm>
          <a:prstGeom prst="rect">
            <a:avLst/>
          </a:prstGeom>
        </p:spPr>
      </p:pic>
      <p:pic>
        <p:nvPicPr>
          <p:cNvPr id="11" name="Picture 10">
            <a:extLst>
              <a:ext uri="{FF2B5EF4-FFF2-40B4-BE49-F238E27FC236}">
                <a16:creationId xmlns:a16="http://schemas.microsoft.com/office/drawing/2014/main" id="{71A62DA4-52BB-E348-911B-C8B41A80E740}"/>
              </a:ext>
            </a:extLst>
          </p:cNvPr>
          <p:cNvPicPr>
            <a:picLocks noChangeAspect="1"/>
          </p:cNvPicPr>
          <p:nvPr/>
        </p:nvPicPr>
        <p:blipFill>
          <a:blip r:embed="rId8"/>
          <a:stretch>
            <a:fillRect/>
          </a:stretch>
        </p:blipFill>
        <p:spPr>
          <a:xfrm>
            <a:off x="6169908" y="3406147"/>
            <a:ext cx="1676400" cy="571500"/>
          </a:xfrm>
          <a:prstGeom prst="rect">
            <a:avLst/>
          </a:prstGeom>
        </p:spPr>
      </p:pic>
      <p:graphicFrame>
        <p:nvGraphicFramePr>
          <p:cNvPr id="9" name="Object 8">
            <a:extLst>
              <a:ext uri="{FF2B5EF4-FFF2-40B4-BE49-F238E27FC236}">
                <a16:creationId xmlns:a16="http://schemas.microsoft.com/office/drawing/2014/main" id="{6184696A-3D80-CC4A-9A09-C759993E05A8}"/>
              </a:ext>
            </a:extLst>
          </p:cNvPr>
          <p:cNvGraphicFramePr>
            <a:graphicFrameLocks noChangeAspect="1"/>
          </p:cNvGraphicFramePr>
          <p:nvPr>
            <p:extLst>
              <p:ext uri="{D42A27DB-BD31-4B8C-83A1-F6EECF244321}">
                <p14:modId xmlns:p14="http://schemas.microsoft.com/office/powerpoint/2010/main" val="388557263"/>
              </p:ext>
            </p:extLst>
          </p:nvPr>
        </p:nvGraphicFramePr>
        <p:xfrm>
          <a:off x="2771579" y="5689477"/>
          <a:ext cx="2652912" cy="749510"/>
        </p:xfrm>
        <a:graphic>
          <a:graphicData uri="http://schemas.openxmlformats.org/presentationml/2006/ole">
            <mc:AlternateContent xmlns:mc="http://schemas.openxmlformats.org/markup-compatibility/2006">
              <mc:Choice xmlns:v="urn:schemas-microsoft-com:vml" Requires="v">
                <p:oleObj spid="_x0000_s238658" name="Equation" r:id="rId9" imgW="774360" imgH="215640" progId="Equation.3">
                  <p:embed/>
                </p:oleObj>
              </mc:Choice>
              <mc:Fallback>
                <p:oleObj name="Equation" r:id="rId9" imgW="774360" imgH="215640" progId="Equation.3">
                  <p:embed/>
                  <p:pic>
                    <p:nvPicPr>
                      <p:cNvPr id="14" name="Object 13"/>
                      <p:cNvPicPr>
                        <a:picLocks noChangeAspect="1" noChangeArrowheads="1"/>
                      </p:cNvPicPr>
                      <p:nvPr/>
                    </p:nvPicPr>
                    <p:blipFill>
                      <a:blip r:embed="rId10"/>
                      <a:srcRect/>
                      <a:stretch>
                        <a:fillRect/>
                      </a:stretch>
                    </p:blipFill>
                    <p:spPr bwMode="auto">
                      <a:xfrm>
                        <a:off x="2771579" y="5689477"/>
                        <a:ext cx="2652912" cy="749510"/>
                      </a:xfrm>
                      <a:prstGeom prst="rect">
                        <a:avLst/>
                      </a:prstGeom>
                      <a:noFill/>
                    </p:spPr>
                  </p:pic>
                </p:oleObj>
              </mc:Fallback>
            </mc:AlternateContent>
          </a:graphicData>
        </a:graphic>
      </p:graphicFrame>
      <p:sp>
        <p:nvSpPr>
          <p:cNvPr id="14" name="Right Arrow 13">
            <a:extLst>
              <a:ext uri="{FF2B5EF4-FFF2-40B4-BE49-F238E27FC236}">
                <a16:creationId xmlns:a16="http://schemas.microsoft.com/office/drawing/2014/main" id="{A2C5443F-9760-5848-B00F-58B9A3964143}"/>
              </a:ext>
            </a:extLst>
          </p:cNvPr>
          <p:cNvSpPr/>
          <p:nvPr/>
        </p:nvSpPr>
        <p:spPr>
          <a:xfrm>
            <a:off x="4130040" y="2011681"/>
            <a:ext cx="1322949" cy="630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772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15818" y="520065"/>
            <a:ext cx="23647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sp>
        <p:nvSpPr>
          <p:cNvPr id="13" name="TextBox 66"/>
          <p:cNvSpPr txBox="1">
            <a:spLocks noChangeArrowheads="1"/>
          </p:cNvSpPr>
          <p:nvPr/>
        </p:nvSpPr>
        <p:spPr bwMode="auto">
          <a:xfrm>
            <a:off x="483178" y="3466512"/>
            <a:ext cx="31099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Why?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0" y="1254979"/>
            <a:ext cx="3488023" cy="2171787"/>
          </a:xfrm>
          <a:prstGeom prst="rect">
            <a:avLst/>
          </a:prstGeom>
        </p:spPr>
      </p:pic>
      <p:graphicFrame>
        <p:nvGraphicFramePr>
          <p:cNvPr id="20" name="Object 19"/>
          <p:cNvGraphicFramePr>
            <a:graphicFrameLocks noChangeAspect="1"/>
          </p:cNvGraphicFramePr>
          <p:nvPr>
            <p:extLst>
              <p:ext uri="{D42A27DB-BD31-4B8C-83A1-F6EECF244321}">
                <p14:modId xmlns:p14="http://schemas.microsoft.com/office/powerpoint/2010/main" val="2732427249"/>
              </p:ext>
            </p:extLst>
          </p:nvPr>
        </p:nvGraphicFramePr>
        <p:xfrm>
          <a:off x="2227399" y="3651178"/>
          <a:ext cx="1389063" cy="1673225"/>
        </p:xfrm>
        <a:graphic>
          <a:graphicData uri="http://schemas.openxmlformats.org/presentationml/2006/ole">
            <mc:AlternateContent xmlns:mc="http://schemas.openxmlformats.org/markup-compatibility/2006">
              <mc:Choice xmlns:v="urn:schemas-microsoft-com:vml" Requires="v">
                <p:oleObj spid="_x0000_s176205" name="Equation" r:id="rId5" imgW="888840" imgH="1054080" progId="Equation.3">
                  <p:embed/>
                </p:oleObj>
              </mc:Choice>
              <mc:Fallback>
                <p:oleObj name="Equation" r:id="rId5" imgW="888840" imgH="1054080" progId="Equation.3">
                  <p:embed/>
                  <p:pic>
                    <p:nvPicPr>
                      <p:cNvPr id="0" name=""/>
                      <p:cNvPicPr>
                        <a:picLocks noChangeAspect="1" noChangeArrowheads="1"/>
                      </p:cNvPicPr>
                      <p:nvPr/>
                    </p:nvPicPr>
                    <p:blipFill>
                      <a:blip r:embed="rId6"/>
                      <a:srcRect/>
                      <a:stretch>
                        <a:fillRect/>
                      </a:stretch>
                    </p:blipFill>
                    <p:spPr bwMode="auto">
                      <a:xfrm>
                        <a:off x="2227399" y="3651178"/>
                        <a:ext cx="1389063" cy="1673225"/>
                      </a:xfrm>
                      <a:prstGeom prst="rect">
                        <a:avLst/>
                      </a:prstGeom>
                      <a:noFill/>
                    </p:spPr>
                  </p:pic>
                </p:oleObj>
              </mc:Fallback>
            </mc:AlternateContent>
          </a:graphicData>
        </a:graphic>
      </p:graphicFrame>
      <p:pic>
        <p:nvPicPr>
          <p:cNvPr id="12" name="Picture 11">
            <a:extLst>
              <a:ext uri="{FF2B5EF4-FFF2-40B4-BE49-F238E27FC236}">
                <a16:creationId xmlns:a16="http://schemas.microsoft.com/office/drawing/2014/main" id="{1A6F2D98-ECAC-D54B-9714-A6EC82DA5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0569" y="1406126"/>
            <a:ext cx="2289318" cy="206038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2470A8-F826-0047-9B6C-CCA77487EE59}"/>
                  </a:ext>
                </a:extLst>
              </p:cNvPr>
              <p:cNvSpPr txBox="1"/>
              <p:nvPr/>
            </p:nvSpPr>
            <p:spPr>
              <a:xfrm>
                <a:off x="5836920" y="3835844"/>
                <a:ext cx="823239"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𝑑𝑡</m:t>
                          </m:r>
                        </m:den>
                      </m:f>
                    </m:oMath>
                  </m:oMathPara>
                </a14:m>
                <a:endParaRPr lang="en-US" dirty="0"/>
              </a:p>
            </p:txBody>
          </p:sp>
        </mc:Choice>
        <mc:Fallback xmlns="">
          <p:sp>
            <p:nvSpPr>
              <p:cNvPr id="5" name="TextBox 4">
                <a:extLst>
                  <a:ext uri="{FF2B5EF4-FFF2-40B4-BE49-F238E27FC236}">
                    <a16:creationId xmlns:a16="http://schemas.microsoft.com/office/drawing/2014/main" id="{682470A8-F826-0047-9B6C-CCA77487EE59}"/>
                  </a:ext>
                </a:extLst>
              </p:cNvPr>
              <p:cNvSpPr txBox="1">
                <a:spLocks noRot="1" noChangeAspect="1" noMove="1" noResize="1" noEditPoints="1" noAdjustHandles="1" noChangeArrowheads="1" noChangeShapeType="1" noTextEdit="1"/>
              </p:cNvSpPr>
              <p:nvPr/>
            </p:nvSpPr>
            <p:spPr>
              <a:xfrm>
                <a:off x="5836920" y="3835844"/>
                <a:ext cx="823239" cy="525913"/>
              </a:xfrm>
              <a:prstGeom prst="rect">
                <a:avLst/>
              </a:prstGeom>
              <a:blipFill>
                <a:blip r:embed="rId8"/>
                <a:stretch>
                  <a:fillRect l="-6154" t="-2381" r="-1538" b="-1428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DB852429-46ED-414B-87BE-DF2595A25825}"/>
              </a:ext>
            </a:extLst>
          </p:cNvPr>
          <p:cNvCxnSpPr/>
          <p:nvPr/>
        </p:nvCxnSpPr>
        <p:spPr>
          <a:xfrm>
            <a:off x="883920" y="5958840"/>
            <a:ext cx="1783080" cy="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D0CE537-9156-0C43-93FA-E494168725DE}"/>
                  </a:ext>
                </a:extLst>
              </p:cNvPr>
              <p:cNvSpPr txBox="1"/>
              <p:nvPr/>
            </p:nvSpPr>
            <p:spPr>
              <a:xfrm>
                <a:off x="3593080" y="5696781"/>
                <a:ext cx="224384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𝑇</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oMath>
                  </m:oMathPara>
                </a14:m>
                <a:endParaRPr lang="en-US" sz="2800" dirty="0"/>
              </a:p>
            </p:txBody>
          </p:sp>
        </mc:Choice>
        <mc:Fallback xmlns="">
          <p:sp>
            <p:nvSpPr>
              <p:cNvPr id="16" name="TextBox 15">
                <a:extLst>
                  <a:ext uri="{FF2B5EF4-FFF2-40B4-BE49-F238E27FC236}">
                    <a16:creationId xmlns:a16="http://schemas.microsoft.com/office/drawing/2014/main" id="{3D0CE537-9156-0C43-93FA-E494168725DE}"/>
                  </a:ext>
                </a:extLst>
              </p:cNvPr>
              <p:cNvSpPr txBox="1">
                <a:spLocks noRot="1" noChangeAspect="1" noMove="1" noResize="1" noEditPoints="1" noAdjustHandles="1" noChangeArrowheads="1" noChangeShapeType="1" noTextEdit="1"/>
              </p:cNvSpPr>
              <p:nvPr/>
            </p:nvSpPr>
            <p:spPr>
              <a:xfrm>
                <a:off x="3593080" y="5696781"/>
                <a:ext cx="2243840" cy="430887"/>
              </a:xfrm>
              <a:prstGeom prst="rect">
                <a:avLst/>
              </a:prstGeom>
              <a:blipFill>
                <a:blip r:embed="rId9"/>
                <a:stretch>
                  <a:fillRect l="-2247" t="-8824" r="-4494" b="-35294"/>
                </a:stretch>
              </a:blipFill>
            </p:spPr>
            <p:txBody>
              <a:bodyPr/>
              <a:lstStyle/>
              <a:p>
                <a:r>
                  <a:rPr lang="en-US">
                    <a:noFill/>
                  </a:rPr>
                  <a:t> </a:t>
                </a:r>
              </a:p>
            </p:txBody>
          </p:sp>
        </mc:Fallback>
      </mc:AlternateContent>
    </p:spTree>
    <p:extLst>
      <p:ext uri="{BB962C8B-B14F-4D97-AF65-F5344CB8AC3E}">
        <p14:creationId xmlns:p14="http://schemas.microsoft.com/office/powerpoint/2010/main" val="125888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Two conducting surfaces (</a:t>
            </a:r>
            <a:r>
              <a:rPr lang="en-US" sz="1800" dirty="0">
                <a:solidFill>
                  <a:srgbClr val="FF0000"/>
                </a:solidFill>
              </a:rPr>
              <a:t>plates</a:t>
            </a:r>
            <a:r>
              <a:rPr lang="en-US" sz="1800" dirty="0"/>
              <a:t>) separated by </a:t>
            </a:r>
            <a:r>
              <a:rPr lang="en-US" sz="1800" dirty="0">
                <a:solidFill>
                  <a:srgbClr val="FF0000"/>
                </a:solidFill>
              </a:rPr>
              <a:t>dielectric material </a:t>
            </a:r>
            <a:r>
              <a:rPr lang="en-US" sz="1800" dirty="0"/>
              <a:t>allowing charge to be accumulated at the two conducting plates, creating in the process an electric field.</a:t>
            </a:r>
          </a:p>
          <a:p>
            <a:pPr marL="342900" lvl="0" indent="-342900" defTabSz="914400" eaLnBrk="0" fontAlgn="base" hangingPunct="0">
              <a:spcBef>
                <a:spcPct val="0"/>
              </a:spcBef>
              <a:spcAft>
                <a:spcPct val="0"/>
              </a:spcAft>
              <a:buFont typeface="Arial" panose="020B0604020202020204" pitchFamily="34" charset="0"/>
              <a:buChar char="•"/>
            </a:pPr>
            <a:r>
              <a:rPr lang="en-US" sz="1800" dirty="0"/>
              <a:t>Plates are connected externally by </a:t>
            </a:r>
            <a:r>
              <a:rPr lang="en-US" sz="1800" dirty="0">
                <a:solidFill>
                  <a:srgbClr val="FF0000"/>
                </a:solidFill>
              </a:rPr>
              <a:t>leads</a:t>
            </a:r>
          </a:p>
          <a:p>
            <a:pPr marL="342900" lvl="0" indent="-342900" defTabSz="914400" eaLnBrk="0" fontAlgn="base" hangingPunct="0">
              <a:spcBef>
                <a:spcPct val="0"/>
              </a:spcBef>
              <a:spcAft>
                <a:spcPct val="0"/>
              </a:spcAft>
              <a:buFont typeface="Arial" panose="020B0604020202020204" pitchFamily="34" charset="0"/>
              <a:buChar char="•"/>
            </a:pPr>
            <a:r>
              <a:rPr lang="en-US" sz="1800" dirty="0"/>
              <a:t>When a voltage is applied, </a:t>
            </a:r>
            <a:r>
              <a:rPr lang="en-US" sz="1800" dirty="0">
                <a:solidFill>
                  <a:srgbClr val="FF0000"/>
                </a:solidFill>
              </a:rPr>
              <a:t>positive charges </a:t>
            </a:r>
            <a:r>
              <a:rPr lang="en-US" sz="1800" dirty="0"/>
              <a:t>are transferred to the one plate and </a:t>
            </a:r>
            <a:r>
              <a:rPr lang="en-US" sz="1800" dirty="0">
                <a:solidFill>
                  <a:srgbClr val="FF0000"/>
                </a:solidFill>
              </a:rPr>
              <a:t>negative charges </a:t>
            </a:r>
            <a:r>
              <a:rPr lang="en-US" sz="1800" dirty="0"/>
              <a:t>are transferred to the opposite plate.</a:t>
            </a:r>
          </a:p>
        </p:txBody>
      </p:sp>
      <p:sp>
        <p:nvSpPr>
          <p:cNvPr id="9" name="TextBox 72"/>
          <p:cNvSpPr txBox="1">
            <a:spLocks noChangeArrowheads="1"/>
          </p:cNvSpPr>
          <p:nvPr/>
        </p:nvSpPr>
        <p:spPr bwMode="auto">
          <a:xfrm>
            <a:off x="3457227" y="520065"/>
            <a:ext cx="208191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200" dirty="0">
                <a:solidFill>
                  <a:srgbClr val="FF0000"/>
                </a:solidFill>
              </a:rPr>
              <a:t>Capacitors</a:t>
            </a:r>
            <a:endParaRPr lang="en-US" sz="1800" dirty="0">
              <a:solidFill>
                <a:srgbClr val="FF0000"/>
              </a:solidFill>
            </a:endParaRPr>
          </a:p>
        </p:txBody>
      </p:sp>
      <p:pic>
        <p:nvPicPr>
          <p:cNvPr id="2" name="Picture 1" descr="Screen Shot 2015-10-15 at 2.4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596" y="3195998"/>
            <a:ext cx="4918376" cy="3502480"/>
          </a:xfrm>
          <a:prstGeom prst="rect">
            <a:avLst/>
          </a:prstGeom>
        </p:spPr>
      </p:pic>
    </p:spTree>
    <p:extLst>
      <p:ext uri="{BB962C8B-B14F-4D97-AF65-F5344CB8AC3E}">
        <p14:creationId xmlns:p14="http://schemas.microsoft.com/office/powerpoint/2010/main" val="820690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315818" y="520065"/>
            <a:ext cx="23647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Capacitors in Parallel</a:t>
            </a:r>
          </a:p>
        </p:txBody>
      </p:sp>
      <p:graphicFrame>
        <p:nvGraphicFramePr>
          <p:cNvPr id="14" name="Object 13"/>
          <p:cNvGraphicFramePr>
            <a:graphicFrameLocks noChangeAspect="1"/>
          </p:cNvGraphicFramePr>
          <p:nvPr>
            <p:extLst>
              <p:ext uri="{D42A27DB-BD31-4B8C-83A1-F6EECF244321}">
                <p14:modId xmlns:p14="http://schemas.microsoft.com/office/powerpoint/2010/main" val="4187358832"/>
              </p:ext>
            </p:extLst>
          </p:nvPr>
        </p:nvGraphicFramePr>
        <p:xfrm>
          <a:off x="1042269" y="3875590"/>
          <a:ext cx="1998850" cy="1374085"/>
        </p:xfrm>
        <a:graphic>
          <a:graphicData uri="http://schemas.openxmlformats.org/presentationml/2006/ole">
            <mc:AlternateContent xmlns:mc="http://schemas.openxmlformats.org/markup-compatibility/2006">
              <mc:Choice xmlns:v="urn:schemas-microsoft-com:vml" Requires="v">
                <p:oleObj spid="_x0000_s177262" name="Equation" r:id="rId4" imgW="1028520" imgH="698400" progId="Equation.3">
                  <p:embed/>
                </p:oleObj>
              </mc:Choice>
              <mc:Fallback>
                <p:oleObj name="Equation" r:id="rId4" imgW="1028520" imgH="698400" progId="Equation.3">
                  <p:embed/>
                  <p:pic>
                    <p:nvPicPr>
                      <p:cNvPr id="0" name=""/>
                      <p:cNvPicPr>
                        <a:picLocks noChangeAspect="1" noChangeArrowheads="1"/>
                      </p:cNvPicPr>
                      <p:nvPr/>
                    </p:nvPicPr>
                    <p:blipFill>
                      <a:blip r:embed="rId5"/>
                      <a:srcRect/>
                      <a:stretch>
                        <a:fillRect/>
                      </a:stretch>
                    </p:blipFill>
                    <p:spPr bwMode="auto">
                      <a:xfrm>
                        <a:off x="1042269" y="3875590"/>
                        <a:ext cx="1998850" cy="1374085"/>
                      </a:xfrm>
                      <a:prstGeom prst="rect">
                        <a:avLst/>
                      </a:prstGeom>
                      <a:noFill/>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920" y="1254979"/>
            <a:ext cx="3488023" cy="2171787"/>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595328001"/>
              </p:ext>
            </p:extLst>
          </p:nvPr>
        </p:nvGraphicFramePr>
        <p:xfrm>
          <a:off x="4498193" y="5394360"/>
          <a:ext cx="3408583" cy="954088"/>
        </p:xfrm>
        <a:graphic>
          <a:graphicData uri="http://schemas.openxmlformats.org/presentationml/2006/ole">
            <mc:AlternateContent xmlns:mc="http://schemas.openxmlformats.org/markup-compatibility/2006">
              <mc:Choice xmlns:v="urn:schemas-microsoft-com:vml" Requires="v">
                <p:oleObj spid="_x0000_s177263" name="Equation" r:id="rId7" imgW="876240" imgH="241200" progId="Equation.3">
                  <p:embed/>
                </p:oleObj>
              </mc:Choice>
              <mc:Fallback>
                <p:oleObj name="Equation" r:id="rId7" imgW="876240" imgH="241200" progId="Equation.3">
                  <p:embed/>
                  <p:pic>
                    <p:nvPicPr>
                      <p:cNvPr id="0" name=""/>
                      <p:cNvPicPr>
                        <a:picLocks noChangeAspect="1" noChangeArrowheads="1"/>
                      </p:cNvPicPr>
                      <p:nvPr/>
                    </p:nvPicPr>
                    <p:blipFill>
                      <a:blip r:embed="rId8"/>
                      <a:srcRect/>
                      <a:stretch>
                        <a:fillRect/>
                      </a:stretch>
                    </p:blipFill>
                    <p:spPr bwMode="auto">
                      <a:xfrm>
                        <a:off x="4498193" y="5394360"/>
                        <a:ext cx="3408583" cy="954088"/>
                      </a:xfrm>
                      <a:prstGeom prst="rect">
                        <a:avLst/>
                      </a:prstGeom>
                      <a:noFill/>
                    </p:spPr>
                  </p:pic>
                </p:oleObj>
              </mc:Fallback>
            </mc:AlternateContent>
          </a:graphicData>
        </a:graphic>
      </p:graphicFrame>
      <p:sp>
        <p:nvSpPr>
          <p:cNvPr id="12" name="Right Arrow 11"/>
          <p:cNvSpPr/>
          <p:nvPr/>
        </p:nvSpPr>
        <p:spPr>
          <a:xfrm>
            <a:off x="4905340" y="2212555"/>
            <a:ext cx="547649" cy="429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311" y="1310679"/>
            <a:ext cx="2289318" cy="2060386"/>
          </a:xfrm>
          <a:prstGeom prst="rect">
            <a:avLst/>
          </a:prstGeom>
        </p:spPr>
      </p:pic>
      <p:sp>
        <p:nvSpPr>
          <p:cNvPr id="13" name="TextBox 66">
            <a:extLst>
              <a:ext uri="{FF2B5EF4-FFF2-40B4-BE49-F238E27FC236}">
                <a16:creationId xmlns:a16="http://schemas.microsoft.com/office/drawing/2014/main" id="{BC94BC59-92DB-5F4B-A806-9BACB7F26BBA}"/>
              </a:ext>
            </a:extLst>
          </p:cNvPr>
          <p:cNvSpPr txBox="1">
            <a:spLocks noChangeArrowheads="1"/>
          </p:cNvSpPr>
          <p:nvPr/>
        </p:nvSpPr>
        <p:spPr bwMode="auto">
          <a:xfrm>
            <a:off x="483178" y="3466512"/>
            <a:ext cx="31099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Therefor, we have </a:t>
            </a:r>
          </a:p>
        </p:txBody>
      </p:sp>
      <p:pic>
        <p:nvPicPr>
          <p:cNvPr id="16" name="Picture 15">
            <a:extLst>
              <a:ext uri="{FF2B5EF4-FFF2-40B4-BE49-F238E27FC236}">
                <a16:creationId xmlns:a16="http://schemas.microsoft.com/office/drawing/2014/main" id="{8E5B3C15-404E-5E49-AF7A-0ACEA17A6A44}"/>
              </a:ext>
            </a:extLst>
          </p:cNvPr>
          <p:cNvPicPr>
            <a:picLocks noChangeAspect="1"/>
          </p:cNvPicPr>
          <p:nvPr/>
        </p:nvPicPr>
        <p:blipFill>
          <a:blip r:embed="rId10"/>
          <a:stretch>
            <a:fillRect/>
          </a:stretch>
        </p:blipFill>
        <p:spPr>
          <a:xfrm>
            <a:off x="863420" y="5544836"/>
            <a:ext cx="1676400" cy="571500"/>
          </a:xfrm>
          <a:prstGeom prst="rect">
            <a:avLst/>
          </a:prstGeom>
        </p:spPr>
      </p:pic>
      <p:sp>
        <p:nvSpPr>
          <p:cNvPr id="17" name="TextBox 66">
            <a:extLst>
              <a:ext uri="{FF2B5EF4-FFF2-40B4-BE49-F238E27FC236}">
                <a16:creationId xmlns:a16="http://schemas.microsoft.com/office/drawing/2014/main" id="{46A0610C-5B49-1245-A002-A4170667A493}"/>
              </a:ext>
            </a:extLst>
          </p:cNvPr>
          <p:cNvSpPr txBox="1">
            <a:spLocks noChangeArrowheads="1"/>
          </p:cNvSpPr>
          <p:nvPr/>
        </p:nvSpPr>
        <p:spPr bwMode="auto">
          <a:xfrm>
            <a:off x="483178" y="5209694"/>
            <a:ext cx="31099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altLang="en-US" sz="1800" dirty="0">
                <a:solidFill>
                  <a:srgbClr val="0070C0"/>
                </a:solidFill>
              </a:rPr>
              <a:t>and</a:t>
            </a:r>
          </a:p>
        </p:txBody>
      </p:sp>
      <p:cxnSp>
        <p:nvCxnSpPr>
          <p:cNvPr id="18" name="Straight Arrow Connector 17">
            <a:extLst>
              <a:ext uri="{FF2B5EF4-FFF2-40B4-BE49-F238E27FC236}">
                <a16:creationId xmlns:a16="http://schemas.microsoft.com/office/drawing/2014/main" id="{18E12E0D-7BA1-2047-B9B6-2591086F6A00}"/>
              </a:ext>
            </a:extLst>
          </p:cNvPr>
          <p:cNvCxnSpPr/>
          <p:nvPr/>
        </p:nvCxnSpPr>
        <p:spPr>
          <a:xfrm>
            <a:off x="2539820" y="5913120"/>
            <a:ext cx="1783080" cy="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607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2"/>
          <p:cNvSpPr txBox="1">
            <a:spLocks noChangeArrowheads="1"/>
          </p:cNvSpPr>
          <p:nvPr/>
        </p:nvSpPr>
        <p:spPr bwMode="auto">
          <a:xfrm>
            <a:off x="3026657" y="520065"/>
            <a:ext cx="29431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Three Capacitors in Series</a:t>
            </a: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566422" y="890905"/>
            <a:ext cx="2538095" cy="253809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934179550"/>
              </p:ext>
            </p:extLst>
          </p:nvPr>
        </p:nvGraphicFramePr>
        <p:xfrm>
          <a:off x="3907803" y="1486993"/>
          <a:ext cx="1917700" cy="655637"/>
        </p:xfrm>
        <a:graphic>
          <a:graphicData uri="http://schemas.openxmlformats.org/presentationml/2006/ole">
            <mc:AlternateContent xmlns:mc="http://schemas.openxmlformats.org/markup-compatibility/2006">
              <mc:Choice xmlns:v="urn:schemas-microsoft-com:vml" Requires="v">
                <p:oleObj spid="_x0000_s178223" name="Equation" r:id="rId5" imgW="1307880" imgH="444240" progId="Equation.3">
                  <p:embed/>
                </p:oleObj>
              </mc:Choice>
              <mc:Fallback>
                <p:oleObj name="Equation" r:id="rId5" imgW="1307880" imgH="444240" progId="Equation.3">
                  <p:embed/>
                  <p:pic>
                    <p:nvPicPr>
                      <p:cNvPr id="0" name=""/>
                      <p:cNvPicPr>
                        <a:picLocks noChangeAspect="1" noChangeArrowheads="1"/>
                      </p:cNvPicPr>
                      <p:nvPr/>
                    </p:nvPicPr>
                    <p:blipFill>
                      <a:blip r:embed="rId6"/>
                      <a:srcRect/>
                      <a:stretch>
                        <a:fillRect/>
                      </a:stretch>
                    </p:blipFill>
                    <p:spPr bwMode="auto">
                      <a:xfrm>
                        <a:off x="3907803" y="1486993"/>
                        <a:ext cx="1917700" cy="655637"/>
                      </a:xfrm>
                      <a:prstGeom prst="rect">
                        <a:avLst/>
                      </a:prstGeom>
                      <a:noFill/>
                    </p:spPr>
                  </p:pic>
                </p:oleObj>
              </mc:Fallback>
            </mc:AlternateContent>
          </a:graphicData>
        </a:graphic>
      </p:graphicFrame>
      <p:sp>
        <p:nvSpPr>
          <p:cNvPr id="2" name="TextBox 1"/>
          <p:cNvSpPr txBox="1"/>
          <p:nvPr/>
        </p:nvSpPr>
        <p:spPr>
          <a:xfrm>
            <a:off x="1366345" y="5532656"/>
            <a:ext cx="6926317" cy="369332"/>
          </a:xfrm>
          <a:prstGeom prst="rect">
            <a:avLst/>
          </a:prstGeom>
          <a:noFill/>
        </p:spPr>
        <p:txBody>
          <a:bodyPr wrap="square" rtlCol="0">
            <a:spAutoFit/>
          </a:bodyPr>
          <a:lstStyle/>
          <a:p>
            <a:r>
              <a:rPr lang="en-US" dirty="0">
                <a:solidFill>
                  <a:srgbClr val="0070C0"/>
                </a:solidFill>
              </a:rPr>
              <a:t>It is clear that the capacitors in series combine like resistors in parallel</a:t>
            </a:r>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6039484" y="2760345"/>
            <a:ext cx="2611905" cy="2538095"/>
          </a:xfrm>
          <a:prstGeom prst="rect">
            <a:avLst/>
          </a:prstGeom>
        </p:spPr>
      </p:pic>
      <p:sp>
        <p:nvSpPr>
          <p:cNvPr id="10" name="Right Arrow 9"/>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671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2"/>
          <p:cNvSpPr txBox="1">
            <a:spLocks noChangeArrowheads="1"/>
          </p:cNvSpPr>
          <p:nvPr/>
        </p:nvSpPr>
        <p:spPr bwMode="auto">
          <a:xfrm>
            <a:off x="2975263" y="520065"/>
            <a:ext cx="30458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Three Capacitors in Parallel</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039484" y="2760345"/>
            <a:ext cx="2611905" cy="253809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787567953"/>
              </p:ext>
            </p:extLst>
          </p:nvPr>
        </p:nvGraphicFramePr>
        <p:xfrm>
          <a:off x="5048306" y="1600329"/>
          <a:ext cx="1730375" cy="355600"/>
        </p:xfrm>
        <a:graphic>
          <a:graphicData uri="http://schemas.openxmlformats.org/presentationml/2006/ole">
            <mc:AlternateContent xmlns:mc="http://schemas.openxmlformats.org/markup-compatibility/2006">
              <mc:Choice xmlns:v="urn:schemas-microsoft-com:vml" Requires="v">
                <p:oleObj spid="_x0000_s179247" name="Equation" r:id="rId5" imgW="1180800" imgH="241200" progId="Equation.3">
                  <p:embed/>
                </p:oleObj>
              </mc:Choice>
              <mc:Fallback>
                <p:oleObj name="Equation" r:id="rId5" imgW="1180800" imgH="241200" progId="Equation.3">
                  <p:embed/>
                  <p:pic>
                    <p:nvPicPr>
                      <p:cNvPr id="0" name=""/>
                      <p:cNvPicPr>
                        <a:picLocks noChangeAspect="1" noChangeArrowheads="1"/>
                      </p:cNvPicPr>
                      <p:nvPr/>
                    </p:nvPicPr>
                    <p:blipFill>
                      <a:blip r:embed="rId6"/>
                      <a:srcRect/>
                      <a:stretch>
                        <a:fillRect/>
                      </a:stretch>
                    </p:blipFill>
                    <p:spPr bwMode="auto">
                      <a:xfrm>
                        <a:off x="5048306" y="1600329"/>
                        <a:ext cx="1730375" cy="355600"/>
                      </a:xfrm>
                      <a:prstGeom prst="rect">
                        <a:avLst/>
                      </a:prstGeom>
                      <a:noFill/>
                    </p:spPr>
                  </p:pic>
                </p:oleObj>
              </mc:Fallback>
            </mc:AlternateContent>
          </a:graphicData>
        </a:graphic>
      </p:graphicFrame>
      <p:sp>
        <p:nvSpPr>
          <p:cNvPr id="2" name="TextBox 1"/>
          <p:cNvSpPr txBox="1"/>
          <p:nvPr/>
        </p:nvSpPr>
        <p:spPr>
          <a:xfrm>
            <a:off x="199697" y="5532656"/>
            <a:ext cx="7493875" cy="369332"/>
          </a:xfrm>
          <a:prstGeom prst="rect">
            <a:avLst/>
          </a:prstGeom>
          <a:noFill/>
        </p:spPr>
        <p:txBody>
          <a:bodyPr wrap="square" rtlCol="0">
            <a:spAutoFit/>
          </a:bodyPr>
          <a:lstStyle/>
          <a:p>
            <a:r>
              <a:rPr lang="en-US" dirty="0">
                <a:solidFill>
                  <a:srgbClr val="0070C0"/>
                </a:solidFill>
              </a:rPr>
              <a:t>It is clear that the capacitors in parallel combine like resistors in series</a:t>
            </a:r>
          </a:p>
        </p:txBody>
      </p:sp>
      <p:sp>
        <p:nvSpPr>
          <p:cNvPr id="3" name="Right Arrow 2"/>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492611" y="998984"/>
            <a:ext cx="4041485" cy="1913890"/>
          </a:xfrm>
          <a:prstGeom prst="rect">
            <a:avLst/>
          </a:prstGeom>
        </p:spPr>
      </p:pic>
    </p:spTree>
    <p:extLst>
      <p:ext uri="{BB962C8B-B14F-4D97-AF65-F5344CB8AC3E}">
        <p14:creationId xmlns:p14="http://schemas.microsoft.com/office/powerpoint/2010/main" val="3402183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rPr>
              <a:t>Find the equivalent capacitance of the given circuit,</a:t>
            </a:r>
          </a:p>
        </p:txBody>
      </p:sp>
      <p:graphicFrame>
        <p:nvGraphicFramePr>
          <p:cNvPr id="120" name="Table 119"/>
          <p:cNvGraphicFramePr>
            <a:graphicFrameLocks noGrp="1"/>
          </p:cNvGraphicFramePr>
          <p:nvPr>
            <p:extLst>
              <p:ext uri="{D42A27DB-BD31-4B8C-83A1-F6EECF244321}">
                <p14:modId xmlns:p14="http://schemas.microsoft.com/office/powerpoint/2010/main" val="1852633816"/>
              </p:ext>
            </p:extLst>
          </p:nvPr>
        </p:nvGraphicFramePr>
        <p:xfrm>
          <a:off x="2881410" y="4044826"/>
          <a:ext cx="3419280" cy="167640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C</a:t>
                      </a:r>
                      <a:r>
                        <a:rPr lang="en-US" sz="1600" baseline="-25000" dirty="0"/>
                        <a:t>1</a:t>
                      </a:r>
                    </a:p>
                  </a:txBody>
                  <a:tcPr/>
                </a:tc>
                <a:tc>
                  <a:txBody>
                    <a:bodyPr/>
                    <a:lstStyle/>
                    <a:p>
                      <a:pPr algn="ctr"/>
                      <a:r>
                        <a:rPr lang="en-US" sz="1600" dirty="0"/>
                        <a:t>1</a:t>
                      </a:r>
                    </a:p>
                  </a:txBody>
                  <a:tcPr/>
                </a:tc>
                <a:tc>
                  <a:txBody>
                    <a:bodyPr/>
                    <a:lstStyle/>
                    <a:p>
                      <a:pPr algn="ctr"/>
                      <a:r>
                        <a:rPr lang="en-US" sz="1600" dirty="0"/>
                        <a:t>mF</a:t>
                      </a:r>
                    </a:p>
                  </a:txBody>
                  <a:tcPr/>
                </a:tc>
                <a:extLst>
                  <a:ext uri="{0D108BD9-81ED-4DB2-BD59-A6C34878D82A}">
                    <a16:rowId xmlns:a16="http://schemas.microsoft.com/office/drawing/2014/main" val="10001"/>
                  </a:ext>
                </a:extLst>
              </a:tr>
              <a:tr h="304393">
                <a:tc>
                  <a:txBody>
                    <a:bodyPr/>
                    <a:lstStyle/>
                    <a:p>
                      <a:pPr algn="ctr"/>
                      <a:r>
                        <a:rPr lang="en-US" sz="1600" baseline="0" dirty="0"/>
                        <a:t>C</a:t>
                      </a:r>
                      <a:r>
                        <a:rPr lang="en-US" sz="1600" baseline="-25000" dirty="0"/>
                        <a:t>2</a:t>
                      </a:r>
                    </a:p>
                  </a:txBody>
                  <a:tcPr/>
                </a:tc>
                <a:tc>
                  <a:txBody>
                    <a:bodyPr/>
                    <a:lstStyle/>
                    <a:p>
                      <a:pPr algn="ctr"/>
                      <a:r>
                        <a:rPr lang="en-US" sz="1600" dirty="0"/>
                        <a:t>2</a:t>
                      </a:r>
                    </a:p>
                  </a:txBody>
                  <a:tcPr/>
                </a:tc>
                <a:tc>
                  <a:txBody>
                    <a:bodyPr/>
                    <a:lstStyle/>
                    <a:p>
                      <a:pPr algn="ctr"/>
                      <a:r>
                        <a:rPr lang="en-US" sz="1600" dirty="0"/>
                        <a:t>mF</a:t>
                      </a:r>
                    </a:p>
                  </a:txBody>
                  <a:tcPr/>
                </a:tc>
                <a:extLst>
                  <a:ext uri="{0D108BD9-81ED-4DB2-BD59-A6C34878D82A}">
                    <a16:rowId xmlns:a16="http://schemas.microsoft.com/office/drawing/2014/main" val="10002"/>
                  </a:ext>
                </a:extLst>
              </a:tr>
              <a:tr h="304393">
                <a:tc>
                  <a:txBody>
                    <a:bodyPr/>
                    <a:lstStyle/>
                    <a:p>
                      <a:pPr algn="ctr"/>
                      <a:r>
                        <a:rPr lang="en-US" sz="1600" baseline="0" dirty="0"/>
                        <a:t>C</a:t>
                      </a:r>
                      <a:r>
                        <a:rPr lang="en-US" sz="1600" baseline="-25000" dirty="0"/>
                        <a:t>3</a:t>
                      </a:r>
                    </a:p>
                  </a:txBody>
                  <a:tcPr/>
                </a:tc>
                <a:tc>
                  <a:txBody>
                    <a:bodyPr/>
                    <a:lstStyle/>
                    <a:p>
                      <a:pPr algn="ctr"/>
                      <a:r>
                        <a:rPr lang="en-US" sz="1600" dirty="0"/>
                        <a:t>2</a:t>
                      </a:r>
                    </a:p>
                  </a:txBody>
                  <a:tcPr/>
                </a:tc>
                <a:tc>
                  <a:txBody>
                    <a:bodyPr/>
                    <a:lstStyle/>
                    <a:p>
                      <a:pPr algn="ctr"/>
                      <a:r>
                        <a:rPr lang="en-US" sz="1600" dirty="0"/>
                        <a:t>mF</a:t>
                      </a:r>
                    </a:p>
                  </a:txBody>
                  <a:tcPr/>
                </a:tc>
                <a:extLst>
                  <a:ext uri="{0D108BD9-81ED-4DB2-BD59-A6C34878D82A}">
                    <a16:rowId xmlns:a16="http://schemas.microsoft.com/office/drawing/2014/main" val="10003"/>
                  </a:ext>
                </a:extLst>
              </a:tr>
              <a:tr h="304393">
                <a:tc>
                  <a:txBody>
                    <a:bodyPr/>
                    <a:lstStyle/>
                    <a:p>
                      <a:pPr algn="ctr"/>
                      <a:r>
                        <a:rPr lang="en-US" sz="1600" baseline="0" dirty="0"/>
                        <a:t>C</a:t>
                      </a:r>
                      <a:r>
                        <a:rPr lang="en-US" sz="1600" baseline="-25000" dirty="0"/>
                        <a:t>4</a:t>
                      </a:r>
                    </a:p>
                  </a:txBody>
                  <a:tcPr/>
                </a:tc>
                <a:tc>
                  <a:txBody>
                    <a:bodyPr/>
                    <a:lstStyle/>
                    <a:p>
                      <a:pPr algn="ctr"/>
                      <a:r>
                        <a:rPr lang="en-US" sz="1600" dirty="0"/>
                        <a:t>1</a:t>
                      </a:r>
                    </a:p>
                  </a:txBody>
                  <a:tcPr/>
                </a:tc>
                <a:tc>
                  <a:txBody>
                    <a:bodyPr/>
                    <a:lstStyle/>
                    <a:p>
                      <a:pPr algn="ctr"/>
                      <a:r>
                        <a:rPr lang="en-US" sz="1600" dirty="0"/>
                        <a:t>mF</a:t>
                      </a:r>
                    </a:p>
                  </a:txBody>
                  <a:tcP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281" y="1667100"/>
            <a:ext cx="3753538" cy="2018170"/>
          </a:xfrm>
          <a:prstGeom prst="rect">
            <a:avLst/>
          </a:prstGeom>
        </p:spPr>
      </p:pic>
    </p:spTree>
    <p:extLst>
      <p:ext uri="{BB962C8B-B14F-4D97-AF65-F5344CB8AC3E}">
        <p14:creationId xmlns:p14="http://schemas.microsoft.com/office/powerpoint/2010/main" val="332527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7875022" cy="369332"/>
          </a:xfrm>
          <a:prstGeom prst="rect">
            <a:avLst/>
          </a:prstGeom>
          <a:noFill/>
        </p:spPr>
        <p:txBody>
          <a:bodyPr wrap="square" rtlCol="0">
            <a:spAutoFit/>
          </a:bodyPr>
          <a:lstStyle/>
          <a:p>
            <a:r>
              <a:rPr lang="en-US" dirty="0"/>
              <a:t>Finding the equivalent capacitance of the two capacitors in parallel,</a:t>
            </a:r>
          </a:p>
        </p:txBody>
      </p:sp>
      <p:graphicFrame>
        <p:nvGraphicFramePr>
          <p:cNvPr id="4" name="Object 3"/>
          <p:cNvGraphicFramePr>
            <a:graphicFrameLocks noChangeAspect="1"/>
          </p:cNvGraphicFramePr>
          <p:nvPr>
            <p:extLst>
              <p:ext uri="{D42A27DB-BD31-4B8C-83A1-F6EECF244321}">
                <p14:modId xmlns:p14="http://schemas.microsoft.com/office/powerpoint/2010/main" val="1729351098"/>
              </p:ext>
            </p:extLst>
          </p:nvPr>
        </p:nvGraphicFramePr>
        <p:xfrm>
          <a:off x="1343025" y="1205213"/>
          <a:ext cx="1338263" cy="673100"/>
        </p:xfrm>
        <a:graphic>
          <a:graphicData uri="http://schemas.openxmlformats.org/presentationml/2006/ole">
            <mc:AlternateContent xmlns:mc="http://schemas.openxmlformats.org/markup-compatibility/2006">
              <mc:Choice xmlns:v="urn:schemas-microsoft-com:vml" Requires="v">
                <p:oleObj spid="_x0000_s180276" name="Equation" r:id="rId4" imgW="914400" imgH="457200" progId="Equation.3">
                  <p:embed/>
                </p:oleObj>
              </mc:Choice>
              <mc:Fallback>
                <p:oleObj name="Equation" r:id="rId4" imgW="914400" imgH="457200" progId="Equation.3">
                  <p:embed/>
                  <p:pic>
                    <p:nvPicPr>
                      <p:cNvPr id="0" name=""/>
                      <p:cNvPicPr>
                        <a:picLocks noChangeAspect="1" noChangeArrowheads="1"/>
                      </p:cNvPicPr>
                      <p:nvPr/>
                    </p:nvPicPr>
                    <p:blipFill>
                      <a:blip r:embed="rId5"/>
                      <a:srcRect/>
                      <a:stretch>
                        <a:fillRect/>
                      </a:stretch>
                    </p:blipFill>
                    <p:spPr bwMode="auto">
                      <a:xfrm>
                        <a:off x="1343025" y="1205213"/>
                        <a:ext cx="1338263" cy="673100"/>
                      </a:xfrm>
                      <a:prstGeom prst="rect">
                        <a:avLst/>
                      </a:prstGeom>
                      <a:noFill/>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45" y="2537832"/>
            <a:ext cx="3458187" cy="2290867"/>
          </a:xfrm>
          <a:prstGeom prst="rect">
            <a:avLst/>
          </a:prstGeom>
        </p:spPr>
      </p:pic>
      <p:graphicFrame>
        <p:nvGraphicFramePr>
          <p:cNvPr id="6" name="Object 5">
            <a:extLst>
              <a:ext uri="{FF2B5EF4-FFF2-40B4-BE49-F238E27FC236}">
                <a16:creationId xmlns:a16="http://schemas.microsoft.com/office/drawing/2014/main" id="{76997793-3879-AC4D-9AE4-BD6E01843343}"/>
              </a:ext>
            </a:extLst>
          </p:cNvPr>
          <p:cNvGraphicFramePr>
            <a:graphicFrameLocks noChangeAspect="1"/>
          </p:cNvGraphicFramePr>
          <p:nvPr>
            <p:extLst>
              <p:ext uri="{D42A27DB-BD31-4B8C-83A1-F6EECF244321}">
                <p14:modId xmlns:p14="http://schemas.microsoft.com/office/powerpoint/2010/main" val="3177865543"/>
              </p:ext>
            </p:extLst>
          </p:nvPr>
        </p:nvGraphicFramePr>
        <p:xfrm>
          <a:off x="4397412" y="1271444"/>
          <a:ext cx="2752725" cy="1403350"/>
        </p:xfrm>
        <a:graphic>
          <a:graphicData uri="http://schemas.openxmlformats.org/presentationml/2006/ole">
            <mc:AlternateContent xmlns:mc="http://schemas.openxmlformats.org/markup-compatibility/2006">
              <mc:Choice xmlns:v="urn:schemas-microsoft-com:vml" Requires="v">
                <p:oleObj spid="_x0000_s180277" name="Equation" r:id="rId7" imgW="1879560" imgH="952200" progId="Equation.3">
                  <p:embed/>
                </p:oleObj>
              </mc:Choice>
              <mc:Fallback>
                <p:oleObj name="Equation" r:id="rId7" imgW="1879560" imgH="952200" progId="Equation.3">
                  <p:embed/>
                  <p:pic>
                    <p:nvPicPr>
                      <p:cNvPr id="4" name="Object 3"/>
                      <p:cNvPicPr>
                        <a:picLocks noChangeAspect="1" noChangeArrowheads="1"/>
                      </p:cNvPicPr>
                      <p:nvPr/>
                    </p:nvPicPr>
                    <p:blipFill>
                      <a:blip r:embed="rId8"/>
                      <a:srcRect/>
                      <a:stretch>
                        <a:fillRect/>
                      </a:stretch>
                    </p:blipFill>
                    <p:spPr bwMode="auto">
                      <a:xfrm>
                        <a:off x="4397412" y="1271444"/>
                        <a:ext cx="2752725" cy="1403350"/>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3DF0941E-F9B8-CD44-A0A0-63EFD6684D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3166" y="2789768"/>
            <a:ext cx="2346971" cy="2038931"/>
          </a:xfrm>
          <a:prstGeom prst="rect">
            <a:avLst/>
          </a:prstGeom>
        </p:spPr>
      </p:pic>
    </p:spTree>
    <p:extLst>
      <p:ext uri="{BB962C8B-B14F-4D97-AF65-F5344CB8AC3E}">
        <p14:creationId xmlns:p14="http://schemas.microsoft.com/office/powerpoint/2010/main" val="175189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039484" y="2587782"/>
            <a:ext cx="2831403" cy="2883218"/>
          </a:xfrm>
          <a:prstGeom prst="rect">
            <a:avLst/>
          </a:prstGeom>
        </p:spPr>
      </p:pic>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Inductors in Series:</a:t>
            </a:r>
          </a:p>
        </p:txBody>
      </p:sp>
      <p:sp>
        <p:nvSpPr>
          <p:cNvPr id="12" name="TextBox 72"/>
          <p:cNvSpPr txBox="1">
            <a:spLocks noChangeArrowheads="1"/>
          </p:cNvSpPr>
          <p:nvPr/>
        </p:nvSpPr>
        <p:spPr bwMode="auto">
          <a:xfrm>
            <a:off x="2065490" y="520065"/>
            <a:ext cx="48654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Series and Parallel Combinations of Inductors</a:t>
            </a:r>
          </a:p>
        </p:txBody>
      </p:sp>
      <p:graphicFrame>
        <p:nvGraphicFramePr>
          <p:cNvPr id="6" name="Object 5"/>
          <p:cNvGraphicFramePr>
            <a:graphicFrameLocks noChangeAspect="1"/>
          </p:cNvGraphicFramePr>
          <p:nvPr>
            <p:extLst>
              <p:ext uri="{D42A27DB-BD31-4B8C-83A1-F6EECF244321}">
                <p14:modId xmlns:p14="http://schemas.microsoft.com/office/powerpoint/2010/main" val="1392221086"/>
              </p:ext>
            </p:extLst>
          </p:nvPr>
        </p:nvGraphicFramePr>
        <p:xfrm>
          <a:off x="1511300" y="2039938"/>
          <a:ext cx="1657350" cy="355600"/>
        </p:xfrm>
        <a:graphic>
          <a:graphicData uri="http://schemas.openxmlformats.org/presentationml/2006/ole">
            <mc:AlternateContent xmlns:mc="http://schemas.openxmlformats.org/markup-compatibility/2006">
              <mc:Choice xmlns:v="urn:schemas-microsoft-com:vml" Requires="v">
                <p:oleObj spid="_x0000_s182319" name="Equation" r:id="rId5" imgW="1130040" imgH="241200" progId="Equation.3">
                  <p:embed/>
                </p:oleObj>
              </mc:Choice>
              <mc:Fallback>
                <p:oleObj name="Equation" r:id="rId5" imgW="1130040" imgH="241200" progId="Equation.3">
                  <p:embed/>
                  <p:pic>
                    <p:nvPicPr>
                      <p:cNvPr id="0" name=""/>
                      <p:cNvPicPr>
                        <a:picLocks noChangeAspect="1" noChangeArrowheads="1"/>
                      </p:cNvPicPr>
                      <p:nvPr/>
                    </p:nvPicPr>
                    <p:blipFill>
                      <a:blip r:embed="rId6"/>
                      <a:srcRect/>
                      <a:stretch>
                        <a:fillRect/>
                      </a:stretch>
                    </p:blipFill>
                    <p:spPr bwMode="auto">
                      <a:xfrm>
                        <a:off x="1511300" y="2039938"/>
                        <a:ext cx="1657350" cy="355600"/>
                      </a:xfrm>
                      <a:prstGeom prst="rect">
                        <a:avLst/>
                      </a:prstGeom>
                      <a:noFill/>
                    </p:spPr>
                  </p:pic>
                </p:oleObj>
              </mc:Fallback>
            </mc:AlternateContent>
          </a:graphicData>
        </a:graphic>
      </p:graphicFrame>
      <p:sp>
        <p:nvSpPr>
          <p:cNvPr id="2" name="TextBox 1"/>
          <p:cNvSpPr txBox="1"/>
          <p:nvPr/>
        </p:nvSpPr>
        <p:spPr>
          <a:xfrm>
            <a:off x="2678590" y="5532656"/>
            <a:ext cx="3639183" cy="646331"/>
          </a:xfrm>
          <a:prstGeom prst="rect">
            <a:avLst/>
          </a:prstGeom>
          <a:noFill/>
        </p:spPr>
        <p:txBody>
          <a:bodyPr wrap="square" rtlCol="0">
            <a:spAutoFit/>
          </a:bodyPr>
          <a:lstStyle/>
          <a:p>
            <a:r>
              <a:rPr lang="en-US" dirty="0">
                <a:solidFill>
                  <a:srgbClr val="0070C0"/>
                </a:solidFill>
              </a:rPr>
              <a:t>It is clear that the inductors in series combine like resistors in series</a:t>
            </a:r>
          </a:p>
        </p:txBody>
      </p:sp>
      <p:sp>
        <p:nvSpPr>
          <p:cNvPr id="10" name="Right Arrow 9"/>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1031157" y="3086382"/>
            <a:ext cx="3634215" cy="1886018"/>
          </a:xfrm>
          <a:prstGeom prst="rect">
            <a:avLst/>
          </a:prstGeom>
        </p:spPr>
      </p:pic>
    </p:spTree>
    <p:extLst>
      <p:ext uri="{BB962C8B-B14F-4D97-AF65-F5344CB8AC3E}">
        <p14:creationId xmlns:p14="http://schemas.microsoft.com/office/powerpoint/2010/main" val="3869290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039484" y="2587782"/>
            <a:ext cx="2831403" cy="2883218"/>
          </a:xfrm>
          <a:prstGeom prst="rect">
            <a:avLst/>
          </a:prstGeom>
        </p:spPr>
      </p:pic>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Inductors in Parallel:</a:t>
            </a:r>
          </a:p>
        </p:txBody>
      </p:sp>
      <p:sp>
        <p:nvSpPr>
          <p:cNvPr id="12" name="TextBox 72"/>
          <p:cNvSpPr txBox="1">
            <a:spLocks noChangeArrowheads="1"/>
          </p:cNvSpPr>
          <p:nvPr/>
        </p:nvSpPr>
        <p:spPr bwMode="auto">
          <a:xfrm>
            <a:off x="2065490" y="520065"/>
            <a:ext cx="48654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Series and Parallel Combinations of Inductors</a:t>
            </a:r>
          </a:p>
        </p:txBody>
      </p:sp>
      <p:sp>
        <p:nvSpPr>
          <p:cNvPr id="2" name="TextBox 1"/>
          <p:cNvSpPr txBox="1"/>
          <p:nvPr/>
        </p:nvSpPr>
        <p:spPr>
          <a:xfrm>
            <a:off x="2678590" y="5532656"/>
            <a:ext cx="3850798" cy="646331"/>
          </a:xfrm>
          <a:prstGeom prst="rect">
            <a:avLst/>
          </a:prstGeom>
          <a:noFill/>
        </p:spPr>
        <p:txBody>
          <a:bodyPr wrap="square" rtlCol="0">
            <a:spAutoFit/>
          </a:bodyPr>
          <a:lstStyle/>
          <a:p>
            <a:r>
              <a:rPr lang="en-US" dirty="0">
                <a:solidFill>
                  <a:srgbClr val="0070C0"/>
                </a:solidFill>
              </a:rPr>
              <a:t>It is clear that the inductors in parallel combine like resistors in parallel</a:t>
            </a:r>
          </a:p>
        </p:txBody>
      </p:sp>
      <p:sp>
        <p:nvSpPr>
          <p:cNvPr id="10" name="Right Arrow 9"/>
          <p:cNvSpPr/>
          <p:nvPr/>
        </p:nvSpPr>
        <p:spPr>
          <a:xfrm>
            <a:off x="4866653" y="3779360"/>
            <a:ext cx="971550" cy="500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10673020"/>
              </p:ext>
            </p:extLst>
          </p:nvPr>
        </p:nvGraphicFramePr>
        <p:xfrm>
          <a:off x="1427163" y="1890713"/>
          <a:ext cx="1824037" cy="655637"/>
        </p:xfrm>
        <a:graphic>
          <a:graphicData uri="http://schemas.openxmlformats.org/presentationml/2006/ole">
            <mc:AlternateContent xmlns:mc="http://schemas.openxmlformats.org/markup-compatibility/2006">
              <mc:Choice xmlns:v="urn:schemas-microsoft-com:vml" Requires="v">
                <p:oleObj spid="_x0000_s183343" name="Equation" r:id="rId5" imgW="1244520" imgH="444240" progId="Equation.3">
                  <p:embed/>
                </p:oleObj>
              </mc:Choice>
              <mc:Fallback>
                <p:oleObj name="Equation" r:id="rId5" imgW="1244520" imgH="444240" progId="Equation.3">
                  <p:embed/>
                  <p:pic>
                    <p:nvPicPr>
                      <p:cNvPr id="0" name=""/>
                      <p:cNvPicPr>
                        <a:picLocks noChangeAspect="1" noChangeArrowheads="1"/>
                      </p:cNvPicPr>
                      <p:nvPr/>
                    </p:nvPicPr>
                    <p:blipFill>
                      <a:blip r:embed="rId6"/>
                      <a:srcRect/>
                      <a:stretch>
                        <a:fillRect/>
                      </a:stretch>
                    </p:blipFill>
                    <p:spPr bwMode="auto">
                      <a:xfrm>
                        <a:off x="1427163" y="1890713"/>
                        <a:ext cx="1824037" cy="655637"/>
                      </a:xfrm>
                      <a:prstGeom prst="rect">
                        <a:avLst/>
                      </a:prstGeom>
                      <a:noFill/>
                    </p:spPr>
                  </p:pic>
                </p:oleObj>
              </mc:Fallback>
            </mc:AlternateContent>
          </a:graphicData>
        </a:graphic>
      </p:graphicFrame>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948848" y="3049179"/>
            <a:ext cx="3717928" cy="1960424"/>
          </a:xfrm>
          <a:prstGeom prst="rect">
            <a:avLst/>
          </a:prstGeom>
        </p:spPr>
      </p:pic>
    </p:spTree>
    <p:extLst>
      <p:ext uri="{BB962C8B-B14F-4D97-AF65-F5344CB8AC3E}">
        <p14:creationId xmlns:p14="http://schemas.microsoft.com/office/powerpoint/2010/main" val="2455899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rPr>
              <a:t>Find the equivalent inductance of the given circuit,</a:t>
            </a:r>
          </a:p>
        </p:txBody>
      </p:sp>
      <p:graphicFrame>
        <p:nvGraphicFramePr>
          <p:cNvPr id="120" name="Table 119"/>
          <p:cNvGraphicFramePr>
            <a:graphicFrameLocks noGrp="1"/>
          </p:cNvGraphicFramePr>
          <p:nvPr>
            <p:extLst>
              <p:ext uri="{D42A27DB-BD31-4B8C-83A1-F6EECF244321}">
                <p14:modId xmlns:p14="http://schemas.microsoft.com/office/powerpoint/2010/main" val="2195255854"/>
              </p:ext>
            </p:extLst>
          </p:nvPr>
        </p:nvGraphicFramePr>
        <p:xfrm>
          <a:off x="2881410" y="4044826"/>
          <a:ext cx="3419280" cy="1676400"/>
        </p:xfrm>
        <a:graphic>
          <a:graphicData uri="http://schemas.openxmlformats.org/drawingml/2006/table">
            <a:tbl>
              <a:tblPr firstRow="1" bandRow="1">
                <a:tableStyleId>{5940675A-B579-460E-94D1-54222C63F5DA}</a:tableStyleId>
              </a:tblPr>
              <a:tblGrid>
                <a:gridCol w="1139760">
                  <a:extLst>
                    <a:ext uri="{9D8B030D-6E8A-4147-A177-3AD203B41FA5}">
                      <a16:colId xmlns:a16="http://schemas.microsoft.com/office/drawing/2014/main" val="20000"/>
                    </a:ext>
                  </a:extLst>
                </a:gridCol>
                <a:gridCol w="1139760">
                  <a:extLst>
                    <a:ext uri="{9D8B030D-6E8A-4147-A177-3AD203B41FA5}">
                      <a16:colId xmlns:a16="http://schemas.microsoft.com/office/drawing/2014/main" val="20001"/>
                    </a:ext>
                  </a:extLst>
                </a:gridCol>
                <a:gridCol w="1139760">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L</a:t>
                      </a:r>
                      <a:r>
                        <a:rPr lang="en-US" sz="1600" baseline="-25000" dirty="0"/>
                        <a:t>1</a:t>
                      </a:r>
                    </a:p>
                  </a:txBody>
                  <a:tcPr/>
                </a:tc>
                <a:tc>
                  <a:txBody>
                    <a:bodyPr/>
                    <a:lstStyle/>
                    <a:p>
                      <a:pPr algn="ctr"/>
                      <a:r>
                        <a:rPr lang="en-US" sz="1600" dirty="0"/>
                        <a:t>5.6</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1"/>
                  </a:ext>
                </a:extLst>
              </a:tr>
              <a:tr h="304393">
                <a:tc>
                  <a:txBody>
                    <a:bodyPr/>
                    <a:lstStyle/>
                    <a:p>
                      <a:pPr algn="ctr"/>
                      <a:r>
                        <a:rPr lang="en-US" sz="1600" baseline="0" dirty="0"/>
                        <a:t>L</a:t>
                      </a:r>
                      <a:r>
                        <a:rPr lang="en-US" sz="1600" baseline="-25000" dirty="0"/>
                        <a:t>2</a:t>
                      </a:r>
                    </a:p>
                  </a:txBody>
                  <a:tcPr/>
                </a:tc>
                <a:tc>
                  <a:txBody>
                    <a:bodyPr/>
                    <a:lstStyle/>
                    <a:p>
                      <a:pPr algn="ctr"/>
                      <a:r>
                        <a:rPr lang="en-US" sz="1600" dirty="0"/>
                        <a:t>3.4</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2"/>
                  </a:ext>
                </a:extLst>
              </a:tr>
              <a:tr h="304393">
                <a:tc>
                  <a:txBody>
                    <a:bodyPr/>
                    <a:lstStyle/>
                    <a:p>
                      <a:pPr algn="ctr"/>
                      <a:r>
                        <a:rPr lang="en-US" sz="1600" baseline="0" dirty="0"/>
                        <a:t>L</a:t>
                      </a:r>
                      <a:r>
                        <a:rPr lang="en-US" sz="1600" baseline="-25000" dirty="0"/>
                        <a:t>3</a:t>
                      </a:r>
                    </a:p>
                  </a:txBody>
                  <a:tcPr/>
                </a:tc>
                <a:tc>
                  <a:txBody>
                    <a:bodyPr/>
                    <a:lstStyle/>
                    <a:p>
                      <a:pPr algn="ctr"/>
                      <a:r>
                        <a:rPr lang="en-US" sz="1600" dirty="0"/>
                        <a:t>2.7</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3"/>
                  </a:ext>
                </a:extLst>
              </a:tr>
              <a:tr h="304393">
                <a:tc>
                  <a:txBody>
                    <a:bodyPr/>
                    <a:lstStyle/>
                    <a:p>
                      <a:pPr algn="ctr"/>
                      <a:r>
                        <a:rPr lang="en-US" sz="1600" baseline="0" dirty="0"/>
                        <a:t>L</a:t>
                      </a:r>
                      <a:r>
                        <a:rPr lang="en-US" sz="1600" baseline="-25000" dirty="0"/>
                        <a:t>4</a:t>
                      </a:r>
                    </a:p>
                  </a:txBody>
                  <a:tcPr/>
                </a:tc>
                <a:tc>
                  <a:txBody>
                    <a:bodyPr/>
                    <a:lstStyle/>
                    <a:p>
                      <a:pPr algn="ctr"/>
                      <a:r>
                        <a:rPr lang="en-US" sz="1600" dirty="0"/>
                        <a:t>3.1</a:t>
                      </a:r>
                    </a:p>
                  </a:txBody>
                  <a:tcPr/>
                </a:tc>
                <a:tc>
                  <a:txBody>
                    <a:bodyPr/>
                    <a:lstStyle/>
                    <a:p>
                      <a:pPr algn="ctr"/>
                      <a:r>
                        <a:rPr lang="en-US" sz="1600" dirty="0" err="1"/>
                        <a:t>mH</a:t>
                      </a:r>
                      <a:endParaRPr lang="en-US" sz="1600" dirty="0"/>
                    </a:p>
                  </a:txBody>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241" y="1690400"/>
            <a:ext cx="3964761" cy="1995775"/>
          </a:xfrm>
          <a:prstGeom prst="rect">
            <a:avLst/>
          </a:prstGeom>
        </p:spPr>
      </p:pic>
    </p:spTree>
    <p:extLst>
      <p:ext uri="{BB962C8B-B14F-4D97-AF65-F5344CB8AC3E}">
        <p14:creationId xmlns:p14="http://schemas.microsoft.com/office/powerpoint/2010/main" val="3553967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35" y="2828096"/>
            <a:ext cx="3606545" cy="2149501"/>
          </a:xfrm>
          <a:prstGeom prst="rect">
            <a:avLst/>
          </a:prstGeom>
        </p:spPr>
      </p:pic>
      <p:sp>
        <p:nvSpPr>
          <p:cNvPr id="5" name="TextBox 4"/>
          <p:cNvSpPr txBox="1"/>
          <p:nvPr/>
        </p:nvSpPr>
        <p:spPr>
          <a:xfrm>
            <a:off x="811778" y="647677"/>
            <a:ext cx="7875022" cy="369332"/>
          </a:xfrm>
          <a:prstGeom prst="rect">
            <a:avLst/>
          </a:prstGeom>
          <a:noFill/>
        </p:spPr>
        <p:txBody>
          <a:bodyPr wrap="square" rtlCol="0">
            <a:spAutoFit/>
          </a:bodyPr>
          <a:lstStyle/>
          <a:p>
            <a:r>
              <a:rPr lang="en-US" dirty="0"/>
              <a:t>Finding the equivalent inductance of the two inductors in parallel,</a:t>
            </a:r>
          </a:p>
        </p:txBody>
      </p:sp>
      <p:graphicFrame>
        <p:nvGraphicFramePr>
          <p:cNvPr id="4" name="Object 3"/>
          <p:cNvGraphicFramePr>
            <a:graphicFrameLocks noChangeAspect="1"/>
          </p:cNvGraphicFramePr>
          <p:nvPr>
            <p:extLst>
              <p:ext uri="{D42A27DB-BD31-4B8C-83A1-F6EECF244321}">
                <p14:modId xmlns:p14="http://schemas.microsoft.com/office/powerpoint/2010/main" val="2517070437"/>
              </p:ext>
            </p:extLst>
          </p:nvPr>
        </p:nvGraphicFramePr>
        <p:xfrm>
          <a:off x="1360488" y="1231637"/>
          <a:ext cx="1504950" cy="973137"/>
        </p:xfrm>
        <a:graphic>
          <a:graphicData uri="http://schemas.openxmlformats.org/presentationml/2006/ole">
            <mc:AlternateContent xmlns:mc="http://schemas.openxmlformats.org/markup-compatibility/2006">
              <mc:Choice xmlns:v="urn:schemas-microsoft-com:vml" Requires="v">
                <p:oleObj spid="_x0000_s184372" name="Equation" r:id="rId5" imgW="1028520" imgH="660240" progId="Equation.3">
                  <p:embed/>
                </p:oleObj>
              </mc:Choice>
              <mc:Fallback>
                <p:oleObj name="Equation" r:id="rId5" imgW="1028520" imgH="660240" progId="Equation.3">
                  <p:embed/>
                  <p:pic>
                    <p:nvPicPr>
                      <p:cNvPr id="0" name=""/>
                      <p:cNvPicPr>
                        <a:picLocks noChangeAspect="1" noChangeArrowheads="1"/>
                      </p:cNvPicPr>
                      <p:nvPr/>
                    </p:nvPicPr>
                    <p:blipFill>
                      <a:blip r:embed="rId6"/>
                      <a:srcRect/>
                      <a:stretch>
                        <a:fillRect/>
                      </a:stretch>
                    </p:blipFill>
                    <p:spPr bwMode="auto">
                      <a:xfrm>
                        <a:off x="1360488" y="1231637"/>
                        <a:ext cx="1504950" cy="97313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2176DF8F-3303-254C-9100-5020FC1CC886}"/>
              </a:ext>
            </a:extLst>
          </p:cNvPr>
          <p:cNvGraphicFramePr>
            <a:graphicFrameLocks noChangeAspect="1"/>
          </p:cNvGraphicFramePr>
          <p:nvPr>
            <p:extLst>
              <p:ext uri="{D42A27DB-BD31-4B8C-83A1-F6EECF244321}">
                <p14:modId xmlns:p14="http://schemas.microsoft.com/office/powerpoint/2010/main" val="4160759461"/>
              </p:ext>
            </p:extLst>
          </p:nvPr>
        </p:nvGraphicFramePr>
        <p:xfrm>
          <a:off x="5258519" y="1380861"/>
          <a:ext cx="1765300" cy="674688"/>
        </p:xfrm>
        <a:graphic>
          <a:graphicData uri="http://schemas.openxmlformats.org/presentationml/2006/ole">
            <mc:AlternateContent xmlns:mc="http://schemas.openxmlformats.org/markup-compatibility/2006">
              <mc:Choice xmlns:v="urn:schemas-microsoft-com:vml" Requires="v">
                <p:oleObj spid="_x0000_s184373" name="Equation" r:id="rId7" imgW="1206360" imgH="457200" progId="Equation.3">
                  <p:embed/>
                </p:oleObj>
              </mc:Choice>
              <mc:Fallback>
                <p:oleObj name="Equation" r:id="rId7" imgW="1206360" imgH="457200" progId="Equation.3">
                  <p:embed/>
                  <p:pic>
                    <p:nvPicPr>
                      <p:cNvPr id="7" name="Object 6"/>
                      <p:cNvPicPr>
                        <a:picLocks noChangeAspect="1" noChangeArrowheads="1"/>
                      </p:cNvPicPr>
                      <p:nvPr/>
                    </p:nvPicPr>
                    <p:blipFill>
                      <a:blip r:embed="rId8"/>
                      <a:srcRect/>
                      <a:stretch>
                        <a:fillRect/>
                      </a:stretch>
                    </p:blipFill>
                    <p:spPr bwMode="auto">
                      <a:xfrm>
                        <a:off x="5258519" y="1380861"/>
                        <a:ext cx="1765300" cy="674688"/>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6857096C-4D03-224A-942C-13C11817F1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3888" y="2902720"/>
            <a:ext cx="2286001" cy="2000251"/>
          </a:xfrm>
          <a:prstGeom prst="rect">
            <a:avLst/>
          </a:prstGeom>
        </p:spPr>
      </p:pic>
    </p:spTree>
    <p:extLst>
      <p:ext uri="{BB962C8B-B14F-4D97-AF65-F5344CB8AC3E}">
        <p14:creationId xmlns:p14="http://schemas.microsoft.com/office/powerpoint/2010/main" val="998640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Example</a:t>
            </a:r>
          </a:p>
        </p:txBody>
      </p:sp>
      <p:graphicFrame>
        <p:nvGraphicFramePr>
          <p:cNvPr id="120" name="Table 119"/>
          <p:cNvGraphicFramePr>
            <a:graphicFrameLocks noGrp="1"/>
          </p:cNvGraphicFramePr>
          <p:nvPr>
            <p:extLst>
              <p:ext uri="{D42A27DB-BD31-4B8C-83A1-F6EECF244321}">
                <p14:modId xmlns:p14="http://schemas.microsoft.com/office/powerpoint/2010/main" val="2498192904"/>
              </p:ext>
            </p:extLst>
          </p:nvPr>
        </p:nvGraphicFramePr>
        <p:xfrm>
          <a:off x="5010347" y="2935255"/>
          <a:ext cx="3390702" cy="1676400"/>
        </p:xfrm>
        <a:graphic>
          <a:graphicData uri="http://schemas.openxmlformats.org/drawingml/2006/table">
            <a:tbl>
              <a:tblPr firstRow="1" bandRow="1">
                <a:tableStyleId>{5940675A-B579-460E-94D1-54222C63F5DA}</a:tableStyleId>
              </a:tblPr>
              <a:tblGrid>
                <a:gridCol w="1130234">
                  <a:extLst>
                    <a:ext uri="{9D8B030D-6E8A-4147-A177-3AD203B41FA5}">
                      <a16:colId xmlns:a16="http://schemas.microsoft.com/office/drawing/2014/main" val="20000"/>
                    </a:ext>
                  </a:extLst>
                </a:gridCol>
                <a:gridCol w="1130234">
                  <a:extLst>
                    <a:ext uri="{9D8B030D-6E8A-4147-A177-3AD203B41FA5}">
                      <a16:colId xmlns:a16="http://schemas.microsoft.com/office/drawing/2014/main" val="20001"/>
                    </a:ext>
                  </a:extLst>
                </a:gridCol>
                <a:gridCol w="1130234">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Values</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1</a:t>
                      </a:r>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1"/>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2</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3</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r>
                        <a:rPr lang="en-US" sz="1600" baseline="-25000" dirty="0"/>
                        <a:t>4</a:t>
                      </a:r>
                    </a:p>
                  </a:txBody>
                  <a:tcPr/>
                </a:tc>
                <a:tc>
                  <a:txBody>
                    <a:bodyPr/>
                    <a:lstStyle/>
                    <a:p>
                      <a:pPr algn="ctr"/>
                      <a:r>
                        <a:rPr lang="en-US" sz="1600" dirty="0"/>
                        <a:t>1</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31D2E2F9-134B-4F41-8E37-5DC45ACCBB27}"/>
              </a:ext>
            </a:extLst>
          </p:cNvPr>
          <p:cNvSpPr/>
          <p:nvPr/>
        </p:nvSpPr>
        <p:spPr>
          <a:xfrm>
            <a:off x="495300" y="1029798"/>
            <a:ext cx="6147238" cy="369332"/>
          </a:xfrm>
          <a:prstGeom prst="rect">
            <a:avLst/>
          </a:prstGeom>
        </p:spPr>
        <p:txBody>
          <a:bodyPr wrap="square">
            <a:spAutoFit/>
          </a:bodyPr>
          <a:lstStyle/>
          <a:p>
            <a:r>
              <a:rPr lang="en-US" dirty="0">
                <a:solidFill>
                  <a:srgbClr val="0000FF"/>
                </a:solidFill>
              </a:rPr>
              <a:t>Determine the total capacitance seen across terminals “ab”.</a:t>
            </a:r>
          </a:p>
        </p:txBody>
      </p:sp>
      <p:sp>
        <p:nvSpPr>
          <p:cNvPr id="6" name="Rectangle 5">
            <a:extLst>
              <a:ext uri="{FF2B5EF4-FFF2-40B4-BE49-F238E27FC236}">
                <a16:creationId xmlns:a16="http://schemas.microsoft.com/office/drawing/2014/main" id="{16E53B98-2B0D-D646-BE2F-BA67588CC9D9}"/>
              </a:ext>
            </a:extLst>
          </p:cNvPr>
          <p:cNvSpPr/>
          <p:nvPr/>
        </p:nvSpPr>
        <p:spPr>
          <a:xfrm>
            <a:off x="742951" y="4205089"/>
            <a:ext cx="924515" cy="686833"/>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84B5672-07DB-4F40-A5E8-6016960B144B}"/>
              </a:ext>
            </a:extLst>
          </p:cNvPr>
          <p:cNvPicPr>
            <a:picLocks noChangeAspect="1"/>
          </p:cNvPicPr>
          <p:nvPr/>
        </p:nvPicPr>
        <p:blipFill>
          <a:blip r:embed="rId3"/>
          <a:stretch>
            <a:fillRect/>
          </a:stretch>
        </p:blipFill>
        <p:spPr>
          <a:xfrm>
            <a:off x="334142" y="1793755"/>
            <a:ext cx="3934098" cy="2283000"/>
          </a:xfrm>
          <a:prstGeom prst="rect">
            <a:avLst/>
          </a:prstGeom>
        </p:spPr>
      </p:pic>
      <p:sp>
        <p:nvSpPr>
          <p:cNvPr id="11" name="Rectangle 10">
            <a:extLst>
              <a:ext uri="{FF2B5EF4-FFF2-40B4-BE49-F238E27FC236}">
                <a16:creationId xmlns:a16="http://schemas.microsoft.com/office/drawing/2014/main" id="{48DA6901-0806-9840-B762-9D9EE592A9B7}"/>
              </a:ext>
            </a:extLst>
          </p:cNvPr>
          <p:cNvSpPr/>
          <p:nvPr/>
        </p:nvSpPr>
        <p:spPr>
          <a:xfrm>
            <a:off x="5603892" y="5817416"/>
            <a:ext cx="422186" cy="46245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C5C694-923D-DC41-AF39-D1785E7A027E}"/>
              </a:ext>
            </a:extLst>
          </p:cNvPr>
          <p:cNvSpPr/>
          <p:nvPr/>
        </p:nvSpPr>
        <p:spPr>
          <a:xfrm>
            <a:off x="6705698" y="5951877"/>
            <a:ext cx="422186" cy="46245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AC9C94-2CD0-B841-AB40-58961DC5B02C}"/>
                  </a:ext>
                </a:extLst>
              </p14:cNvPr>
              <p14:cNvContentPartPr/>
              <p14:nvPr/>
            </p14:nvContentPartPr>
            <p14:xfrm>
              <a:off x="462480" y="2905092"/>
              <a:ext cx="1009440" cy="202320"/>
            </p14:xfrm>
          </p:contentPart>
        </mc:Choice>
        <mc:Fallback>
          <p:pic>
            <p:nvPicPr>
              <p:cNvPr id="2" name="Ink 1">
                <a:extLst>
                  <a:ext uri="{FF2B5EF4-FFF2-40B4-BE49-F238E27FC236}">
                    <a16:creationId xmlns:a16="http://schemas.microsoft.com/office/drawing/2014/main" id="{59AC9C94-2CD0-B841-AB40-58961DC5B02C}"/>
                  </a:ext>
                </a:extLst>
              </p:cNvPr>
              <p:cNvPicPr/>
              <p:nvPr/>
            </p:nvPicPr>
            <p:blipFill>
              <a:blip r:embed="rId5"/>
              <a:stretch>
                <a:fillRect/>
              </a:stretch>
            </p:blipFill>
            <p:spPr>
              <a:xfrm>
                <a:off x="399480" y="2842092"/>
                <a:ext cx="1135080" cy="327960"/>
              </a:xfrm>
              <a:prstGeom prst="rect">
                <a:avLst/>
              </a:prstGeom>
            </p:spPr>
          </p:pic>
        </mc:Fallback>
      </mc:AlternateContent>
    </p:spTree>
    <p:extLst>
      <p:ext uri="{BB962C8B-B14F-4D97-AF65-F5344CB8AC3E}">
        <p14:creationId xmlns:p14="http://schemas.microsoft.com/office/powerpoint/2010/main" val="146534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8" y="742337"/>
            <a:ext cx="7748586"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342900" lvl="0" indent="-342900" defTabSz="914400" eaLnBrk="0" fontAlgn="base" hangingPunct="0">
              <a:spcBef>
                <a:spcPct val="0"/>
              </a:spcBef>
              <a:spcAft>
                <a:spcPct val="0"/>
              </a:spcAft>
              <a:buFont typeface="Arial" panose="020B0604020202020204" pitchFamily="34" charset="0"/>
              <a:buChar char="•"/>
            </a:pPr>
            <a:r>
              <a:rPr lang="en-US" sz="1800" dirty="0"/>
              <a:t>Two conducting surfaces (</a:t>
            </a:r>
            <a:r>
              <a:rPr lang="en-US" sz="1800" dirty="0">
                <a:solidFill>
                  <a:srgbClr val="FF0000"/>
                </a:solidFill>
              </a:rPr>
              <a:t>plates</a:t>
            </a:r>
            <a:r>
              <a:rPr lang="en-US" sz="1800" dirty="0"/>
              <a:t>) separated by </a:t>
            </a:r>
            <a:r>
              <a:rPr lang="en-US" sz="1800" dirty="0">
                <a:solidFill>
                  <a:srgbClr val="FF0000"/>
                </a:solidFill>
              </a:rPr>
              <a:t>dielectric material </a:t>
            </a:r>
            <a:r>
              <a:rPr lang="en-US" sz="1800" dirty="0"/>
              <a:t>allowing charge to be accumulated at the two conducting plates, creating in the process an electric field.</a:t>
            </a:r>
          </a:p>
          <a:p>
            <a:pPr marL="342900" lvl="0" indent="-342900" defTabSz="914400" eaLnBrk="0" fontAlgn="base" hangingPunct="0">
              <a:spcBef>
                <a:spcPct val="0"/>
              </a:spcBef>
              <a:spcAft>
                <a:spcPct val="0"/>
              </a:spcAft>
              <a:buFont typeface="Arial" panose="020B0604020202020204" pitchFamily="34" charset="0"/>
              <a:buChar char="•"/>
            </a:pPr>
            <a:r>
              <a:rPr lang="en-US" sz="1800" dirty="0"/>
              <a:t>Plates are connected externally by </a:t>
            </a:r>
            <a:r>
              <a:rPr lang="en-US" sz="1800" dirty="0">
                <a:solidFill>
                  <a:srgbClr val="FF0000"/>
                </a:solidFill>
              </a:rPr>
              <a:t>leads</a:t>
            </a:r>
          </a:p>
          <a:p>
            <a:pPr marL="342900" lvl="0" indent="-342900" defTabSz="914400" eaLnBrk="0" fontAlgn="base" hangingPunct="0">
              <a:spcBef>
                <a:spcPct val="0"/>
              </a:spcBef>
              <a:spcAft>
                <a:spcPct val="0"/>
              </a:spcAft>
              <a:buFont typeface="Arial" panose="020B0604020202020204" pitchFamily="34" charset="0"/>
              <a:buChar char="•"/>
            </a:pPr>
            <a:r>
              <a:rPr lang="en-US" sz="1800" dirty="0"/>
              <a:t>When a voltage is applied, </a:t>
            </a:r>
            <a:r>
              <a:rPr lang="en-US" sz="1800" dirty="0">
                <a:solidFill>
                  <a:srgbClr val="FF0000"/>
                </a:solidFill>
              </a:rPr>
              <a:t>positive charges </a:t>
            </a:r>
            <a:r>
              <a:rPr lang="en-US" sz="1800" dirty="0"/>
              <a:t>are transferred to the one plate and </a:t>
            </a:r>
            <a:r>
              <a:rPr lang="en-US" sz="1800" dirty="0">
                <a:solidFill>
                  <a:srgbClr val="FF0000"/>
                </a:solidFill>
              </a:rPr>
              <a:t>negative charges </a:t>
            </a:r>
            <a:r>
              <a:rPr lang="en-US" sz="1800" dirty="0"/>
              <a:t>are transferred to the opposite plate.</a:t>
            </a:r>
          </a:p>
        </p:txBody>
      </p:sp>
      <p:sp>
        <p:nvSpPr>
          <p:cNvPr id="9" name="TextBox 72"/>
          <p:cNvSpPr txBox="1">
            <a:spLocks noChangeArrowheads="1"/>
          </p:cNvSpPr>
          <p:nvPr/>
        </p:nvSpPr>
        <p:spPr bwMode="auto">
          <a:xfrm>
            <a:off x="3457223" y="0"/>
            <a:ext cx="208191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3200" dirty="0">
                <a:solidFill>
                  <a:srgbClr val="FF0000"/>
                </a:solidFill>
              </a:rPr>
              <a:t>Capacitors</a:t>
            </a:r>
            <a:endParaRPr lang="en-US" sz="1800" dirty="0">
              <a:solidFill>
                <a:srgbClr val="FF0000"/>
              </a:solidFill>
            </a:endParaRPr>
          </a:p>
        </p:txBody>
      </p:sp>
      <p:pic>
        <p:nvPicPr>
          <p:cNvPr id="2" name="Picture 1" descr="Screen Shot 2015-10-15 at 2.4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86" y="2496664"/>
            <a:ext cx="4918376" cy="3502480"/>
          </a:xfrm>
          <a:prstGeom prst="rect">
            <a:avLst/>
          </a:prstGeom>
        </p:spPr>
      </p:pic>
      <p:sp>
        <p:nvSpPr>
          <p:cNvPr id="5" name="Freeform 4">
            <a:extLst>
              <a:ext uri="{FF2B5EF4-FFF2-40B4-BE49-F238E27FC236}">
                <a16:creationId xmlns:a16="http://schemas.microsoft.com/office/drawing/2014/main" id="{518A89C1-74DA-804F-B986-98189AF5929A}"/>
              </a:ext>
            </a:extLst>
          </p:cNvPr>
          <p:cNvSpPr/>
          <p:nvPr/>
        </p:nvSpPr>
        <p:spPr>
          <a:xfrm rot="2533738" flipV="1">
            <a:off x="1840644" y="5245217"/>
            <a:ext cx="3233159" cy="687250"/>
          </a:xfrm>
          <a:custGeom>
            <a:avLst/>
            <a:gdLst>
              <a:gd name="connsiteX0" fmla="*/ 1400175 w 1713414"/>
              <a:gd name="connsiteY0" fmla="*/ 0 h 1027649"/>
              <a:gd name="connsiteX1" fmla="*/ 1614488 w 1713414"/>
              <a:gd name="connsiteY1" fmla="*/ 885825 h 1027649"/>
              <a:gd name="connsiteX2" fmla="*/ 0 w 1713414"/>
              <a:gd name="connsiteY2" fmla="*/ 1014412 h 1027649"/>
            </a:gdLst>
            <a:ahLst/>
            <a:cxnLst>
              <a:cxn ang="0">
                <a:pos x="connsiteX0" y="connsiteY0"/>
              </a:cxn>
              <a:cxn ang="0">
                <a:pos x="connsiteX1" y="connsiteY1"/>
              </a:cxn>
              <a:cxn ang="0">
                <a:pos x="connsiteX2" y="connsiteY2"/>
              </a:cxn>
            </a:cxnLst>
            <a:rect l="l" t="t" r="r" b="b"/>
            <a:pathLst>
              <a:path w="1713414" h="1027649">
                <a:moveTo>
                  <a:pt x="1400175" y="0"/>
                </a:moveTo>
                <a:cubicBezTo>
                  <a:pt x="1624012" y="358378"/>
                  <a:pt x="1847850" y="716756"/>
                  <a:pt x="1614488" y="885825"/>
                </a:cubicBezTo>
                <a:cubicBezTo>
                  <a:pt x="1381126" y="1054894"/>
                  <a:pt x="690563" y="1034653"/>
                  <a:pt x="0" y="1014412"/>
                </a:cubicBezTo>
              </a:path>
            </a:pathLst>
          </a:custGeom>
          <a:noFill/>
          <a:ln w="19050">
            <a:solidFill>
              <a:schemeClr val="accent2"/>
            </a:solidFill>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816D618-FA37-D447-B0C0-BEDE6E21C943}"/>
              </a:ext>
            </a:extLst>
          </p:cNvPr>
          <p:cNvSpPr txBox="1"/>
          <p:nvPr/>
        </p:nvSpPr>
        <p:spPr>
          <a:xfrm>
            <a:off x="320035" y="5802467"/>
            <a:ext cx="4414836" cy="923330"/>
          </a:xfrm>
          <a:prstGeom prst="rect">
            <a:avLst/>
          </a:prstGeom>
          <a:noFill/>
        </p:spPr>
        <p:txBody>
          <a:bodyPr wrap="square" rtlCol="0">
            <a:spAutoFit/>
          </a:bodyPr>
          <a:lstStyle/>
          <a:p>
            <a:pPr lvl="0"/>
            <a:r>
              <a:rPr lang="en-US" dirty="0">
                <a:solidFill>
                  <a:srgbClr val="0070C0"/>
                </a:solidFill>
              </a:rPr>
              <a:t>The dielectric is an insulating material, electric charge does not get transported; current does not flow through the dielectric.</a:t>
            </a:r>
            <a:endParaRPr lang="en-US" altLang="en-US" dirty="0">
              <a:solidFill>
                <a:srgbClr val="0070C0"/>
              </a:solidFill>
            </a:endParaRPr>
          </a:p>
        </p:txBody>
      </p:sp>
      <p:sp>
        <p:nvSpPr>
          <p:cNvPr id="7" name="TextBox 6">
            <a:extLst>
              <a:ext uri="{FF2B5EF4-FFF2-40B4-BE49-F238E27FC236}">
                <a16:creationId xmlns:a16="http://schemas.microsoft.com/office/drawing/2014/main" id="{2234A19B-39DB-FF40-89D0-9DA8C8B6377D}"/>
              </a:ext>
            </a:extLst>
          </p:cNvPr>
          <p:cNvSpPr txBox="1"/>
          <p:nvPr/>
        </p:nvSpPr>
        <p:spPr>
          <a:xfrm>
            <a:off x="4952279" y="5340802"/>
            <a:ext cx="4191721" cy="923330"/>
          </a:xfrm>
          <a:prstGeom prst="rect">
            <a:avLst/>
          </a:prstGeom>
          <a:noFill/>
        </p:spPr>
        <p:txBody>
          <a:bodyPr wrap="square" rtlCol="0">
            <a:spAutoFit/>
          </a:bodyPr>
          <a:lstStyle/>
          <a:p>
            <a:r>
              <a:rPr lang="en-US" dirty="0"/>
              <a:t>The ability to </a:t>
            </a:r>
            <a:r>
              <a:rPr lang="en-US" dirty="0">
                <a:solidFill>
                  <a:srgbClr val="FF0000"/>
                </a:solidFill>
              </a:rPr>
              <a:t>store charge </a:t>
            </a:r>
            <a:r>
              <a:rPr lang="en-US" dirty="0"/>
              <a:t>is measured by the </a:t>
            </a:r>
            <a:r>
              <a:rPr lang="en-US" dirty="0">
                <a:solidFill>
                  <a:srgbClr val="FF0000"/>
                </a:solidFill>
              </a:rPr>
              <a:t>capacitance</a:t>
            </a:r>
            <a:r>
              <a:rPr lang="en-US" dirty="0"/>
              <a:t> of the device:</a:t>
            </a:r>
          </a:p>
          <a:p>
            <a:endParaRPr lang="en-US" dirty="0"/>
          </a:p>
        </p:txBody>
      </p:sp>
    </p:spTree>
    <p:extLst>
      <p:ext uri="{BB962C8B-B14F-4D97-AF65-F5344CB8AC3E}">
        <p14:creationId xmlns:p14="http://schemas.microsoft.com/office/powerpoint/2010/main" val="3852709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056029" cy="646331"/>
          </a:xfrm>
          <a:prstGeom prst="rect">
            <a:avLst/>
          </a:prstGeom>
          <a:noFill/>
        </p:spPr>
        <p:txBody>
          <a:bodyPr wrap="square" rtlCol="0">
            <a:spAutoFit/>
          </a:bodyPr>
          <a:lstStyle/>
          <a:p>
            <a:r>
              <a:rPr lang="en-US" dirty="0"/>
              <a:t>The equivalent capacitance for the four capacitors is given by:</a:t>
            </a:r>
          </a:p>
        </p:txBody>
      </p:sp>
      <p:pic>
        <p:nvPicPr>
          <p:cNvPr id="6" name="Picture 5">
            <a:extLst>
              <a:ext uri="{FF2B5EF4-FFF2-40B4-BE49-F238E27FC236}">
                <a16:creationId xmlns:a16="http://schemas.microsoft.com/office/drawing/2014/main" id="{6CBCA4AB-8968-A84B-8C4E-AED09469B64E}"/>
              </a:ext>
            </a:extLst>
          </p:cNvPr>
          <p:cNvPicPr>
            <a:picLocks noChangeAspect="1"/>
          </p:cNvPicPr>
          <p:nvPr/>
        </p:nvPicPr>
        <p:blipFill>
          <a:blip r:embed="rId3"/>
          <a:stretch>
            <a:fillRect/>
          </a:stretch>
        </p:blipFill>
        <p:spPr>
          <a:xfrm>
            <a:off x="811778" y="1555531"/>
            <a:ext cx="3056029" cy="1773447"/>
          </a:xfrm>
          <a:prstGeom prst="rect">
            <a:avLst/>
          </a:prstGeom>
        </p:spPr>
      </p:pic>
      <p:sp>
        <p:nvSpPr>
          <p:cNvPr id="10" name="Rectangle 9">
            <a:extLst>
              <a:ext uri="{FF2B5EF4-FFF2-40B4-BE49-F238E27FC236}">
                <a16:creationId xmlns:a16="http://schemas.microsoft.com/office/drawing/2014/main" id="{0EE182BC-F0F0-5E4F-ACE0-5442A37CB09D}"/>
              </a:ext>
            </a:extLst>
          </p:cNvPr>
          <p:cNvSpPr/>
          <p:nvPr/>
        </p:nvSpPr>
        <p:spPr>
          <a:xfrm>
            <a:off x="1057530" y="2211026"/>
            <a:ext cx="865863" cy="46245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18AFB5-2B63-3340-8A96-57D90EED3DB7}"/>
              </a:ext>
            </a:extLst>
          </p:cNvPr>
          <p:cNvPicPr>
            <a:picLocks noChangeAspect="1"/>
          </p:cNvPicPr>
          <p:nvPr/>
        </p:nvPicPr>
        <p:blipFill>
          <a:blip r:embed="rId4"/>
          <a:stretch>
            <a:fillRect/>
          </a:stretch>
        </p:blipFill>
        <p:spPr>
          <a:xfrm>
            <a:off x="891845" y="2235597"/>
            <a:ext cx="491505" cy="413311"/>
          </a:xfrm>
          <a:prstGeom prst="rect">
            <a:avLst/>
          </a:prstGeom>
        </p:spPr>
      </p:pic>
    </p:spTree>
    <p:extLst>
      <p:ext uri="{BB962C8B-B14F-4D97-AF65-F5344CB8AC3E}">
        <p14:creationId xmlns:p14="http://schemas.microsoft.com/office/powerpoint/2010/main" val="2008980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822127" cy="646331"/>
          </a:xfrm>
          <a:prstGeom prst="rect">
            <a:avLst/>
          </a:prstGeom>
          <a:noFill/>
        </p:spPr>
        <p:txBody>
          <a:bodyPr wrap="square" rtlCol="0">
            <a:spAutoFit/>
          </a:bodyPr>
          <a:lstStyle/>
          <a:p>
            <a:r>
              <a:rPr lang="en-US" dirty="0"/>
              <a:t>The equivalent capacitance for the four capacitors is given by:</a:t>
            </a:r>
          </a:p>
        </p:txBody>
      </p:sp>
      <p:graphicFrame>
        <p:nvGraphicFramePr>
          <p:cNvPr id="6" name="Object 5"/>
          <p:cNvGraphicFramePr>
            <a:graphicFrameLocks noChangeAspect="1"/>
          </p:cNvGraphicFramePr>
          <p:nvPr/>
        </p:nvGraphicFramePr>
        <p:xfrm>
          <a:off x="6933339" y="1619132"/>
          <a:ext cx="1624012" cy="1390650"/>
        </p:xfrm>
        <a:graphic>
          <a:graphicData uri="http://schemas.openxmlformats.org/presentationml/2006/ole">
            <mc:AlternateContent xmlns:mc="http://schemas.openxmlformats.org/markup-compatibility/2006">
              <mc:Choice xmlns:v="urn:schemas-microsoft-com:vml" Requires="v">
                <p:oleObj spid="_x0000_s251930" name="Equation" r:id="rId4" imgW="1079280" imgH="914400" progId="Equation.3">
                  <p:embed/>
                </p:oleObj>
              </mc:Choice>
              <mc:Fallback>
                <p:oleObj name="Equation" r:id="rId4" imgW="1079280" imgH="914400" progId="Equation.3">
                  <p:embed/>
                  <p:pic>
                    <p:nvPicPr>
                      <p:cNvPr id="6" name="Object 5"/>
                      <p:cNvPicPr>
                        <a:picLocks noChangeAspect="1" noChangeArrowheads="1"/>
                      </p:cNvPicPr>
                      <p:nvPr/>
                    </p:nvPicPr>
                    <p:blipFill>
                      <a:blip r:embed="rId5"/>
                      <a:srcRect/>
                      <a:stretch>
                        <a:fillRect/>
                      </a:stretch>
                    </p:blipFill>
                    <p:spPr bwMode="auto">
                      <a:xfrm>
                        <a:off x="6933339" y="1619132"/>
                        <a:ext cx="1624012" cy="1390650"/>
                      </a:xfrm>
                      <a:prstGeom prst="rect">
                        <a:avLst/>
                      </a:prstGeom>
                      <a:noFill/>
                    </p:spPr>
                  </p:pic>
                </p:oleObj>
              </mc:Fallback>
            </mc:AlternateContent>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4435" y="1482862"/>
            <a:ext cx="2812378" cy="1737057"/>
          </a:xfrm>
          <a:prstGeom prst="rect">
            <a:avLst/>
          </a:prstGeom>
        </p:spPr>
      </p:pic>
      <p:sp>
        <p:nvSpPr>
          <p:cNvPr id="11" name="Right Arrow 10"/>
          <p:cNvSpPr/>
          <p:nvPr/>
        </p:nvSpPr>
        <p:spPr>
          <a:xfrm>
            <a:off x="3277290" y="2194170"/>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40338" y="1977389"/>
            <a:ext cx="792306" cy="81724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504678" y="2673404"/>
            <a:ext cx="1054560" cy="3465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14E8D71-8200-BD47-A5DB-505A883F0667}"/>
              </a:ext>
            </a:extLst>
          </p:cNvPr>
          <p:cNvPicPr>
            <a:picLocks noChangeAspect="1"/>
          </p:cNvPicPr>
          <p:nvPr/>
        </p:nvPicPr>
        <p:blipFill>
          <a:blip r:embed="rId7"/>
          <a:stretch>
            <a:fillRect/>
          </a:stretch>
        </p:blipFill>
        <p:spPr>
          <a:xfrm>
            <a:off x="431190" y="1570048"/>
            <a:ext cx="2692837" cy="1562683"/>
          </a:xfrm>
          <a:prstGeom prst="rect">
            <a:avLst/>
          </a:prstGeom>
        </p:spPr>
      </p:pic>
      <p:pic>
        <p:nvPicPr>
          <p:cNvPr id="12" name="Picture 11">
            <a:extLst>
              <a:ext uri="{FF2B5EF4-FFF2-40B4-BE49-F238E27FC236}">
                <a16:creationId xmlns:a16="http://schemas.microsoft.com/office/drawing/2014/main" id="{F5625B5B-59BB-C94B-997E-A838BF8A5D3E}"/>
              </a:ext>
            </a:extLst>
          </p:cNvPr>
          <p:cNvPicPr>
            <a:picLocks noChangeAspect="1"/>
          </p:cNvPicPr>
          <p:nvPr/>
        </p:nvPicPr>
        <p:blipFill>
          <a:blip r:embed="rId8"/>
          <a:stretch>
            <a:fillRect/>
          </a:stretch>
        </p:blipFill>
        <p:spPr>
          <a:xfrm>
            <a:off x="208528" y="2068511"/>
            <a:ext cx="1206500" cy="635000"/>
          </a:xfrm>
          <a:prstGeom prst="rect">
            <a:avLst/>
          </a:prstGeom>
        </p:spPr>
      </p:pic>
      <p:pic>
        <p:nvPicPr>
          <p:cNvPr id="13" name="Picture 12">
            <a:extLst>
              <a:ext uri="{FF2B5EF4-FFF2-40B4-BE49-F238E27FC236}">
                <a16:creationId xmlns:a16="http://schemas.microsoft.com/office/drawing/2014/main" id="{E80D57C8-F87F-7241-8A61-0602D508326A}"/>
              </a:ext>
            </a:extLst>
          </p:cNvPr>
          <p:cNvPicPr>
            <a:picLocks noChangeAspect="1"/>
          </p:cNvPicPr>
          <p:nvPr/>
        </p:nvPicPr>
        <p:blipFill>
          <a:blip r:embed="rId8"/>
          <a:stretch>
            <a:fillRect/>
          </a:stretch>
        </p:blipFill>
        <p:spPr>
          <a:xfrm>
            <a:off x="3691628" y="2088703"/>
            <a:ext cx="857863" cy="451507"/>
          </a:xfrm>
          <a:prstGeom prst="rect">
            <a:avLst/>
          </a:prstGeom>
        </p:spPr>
      </p:pic>
    </p:spTree>
    <p:extLst>
      <p:ext uri="{BB962C8B-B14F-4D97-AF65-F5344CB8AC3E}">
        <p14:creationId xmlns:p14="http://schemas.microsoft.com/office/powerpoint/2010/main" val="497003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822127" cy="646331"/>
          </a:xfrm>
          <a:prstGeom prst="rect">
            <a:avLst/>
          </a:prstGeom>
          <a:noFill/>
        </p:spPr>
        <p:txBody>
          <a:bodyPr wrap="square" rtlCol="0">
            <a:spAutoFit/>
          </a:bodyPr>
          <a:lstStyle/>
          <a:p>
            <a:r>
              <a:rPr lang="en-US" dirty="0"/>
              <a:t>The equivalent capacitance for the four capacitors is given by:</a:t>
            </a:r>
          </a:p>
        </p:txBody>
      </p:sp>
      <p:graphicFrame>
        <p:nvGraphicFramePr>
          <p:cNvPr id="6" name="Object 5"/>
          <p:cNvGraphicFramePr>
            <a:graphicFrameLocks noChangeAspect="1"/>
          </p:cNvGraphicFramePr>
          <p:nvPr/>
        </p:nvGraphicFramePr>
        <p:xfrm>
          <a:off x="6933339" y="1619132"/>
          <a:ext cx="1624012" cy="1390650"/>
        </p:xfrm>
        <a:graphic>
          <a:graphicData uri="http://schemas.openxmlformats.org/presentationml/2006/ole">
            <mc:AlternateContent xmlns:mc="http://schemas.openxmlformats.org/markup-compatibility/2006">
              <mc:Choice xmlns:v="urn:schemas-microsoft-com:vml" Requires="v">
                <p:oleObj spid="_x0000_s261159" name="Equation" r:id="rId4" imgW="1079280" imgH="914400" progId="Equation.3">
                  <p:embed/>
                </p:oleObj>
              </mc:Choice>
              <mc:Fallback>
                <p:oleObj name="Equation" r:id="rId4" imgW="1079280" imgH="914400" progId="Equation.3">
                  <p:embed/>
                  <p:pic>
                    <p:nvPicPr>
                      <p:cNvPr id="6" name="Object 5"/>
                      <p:cNvPicPr>
                        <a:picLocks noChangeAspect="1" noChangeArrowheads="1"/>
                      </p:cNvPicPr>
                      <p:nvPr/>
                    </p:nvPicPr>
                    <p:blipFill>
                      <a:blip r:embed="rId5"/>
                      <a:srcRect/>
                      <a:stretch>
                        <a:fillRect/>
                      </a:stretch>
                    </p:blipFill>
                    <p:spPr bwMode="auto">
                      <a:xfrm>
                        <a:off x="6933339" y="1619132"/>
                        <a:ext cx="1624012" cy="1390650"/>
                      </a:xfrm>
                      <a:prstGeom prst="rect">
                        <a:avLst/>
                      </a:prstGeom>
                      <a:noFill/>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29" y="1451271"/>
            <a:ext cx="2867454" cy="1800243"/>
          </a:xfrm>
          <a:prstGeom prst="rect">
            <a:avLst/>
          </a:prstGeom>
        </p:spPr>
      </p:pic>
      <p:graphicFrame>
        <p:nvGraphicFramePr>
          <p:cNvPr id="8" name="Object 7"/>
          <p:cNvGraphicFramePr>
            <a:graphicFrameLocks noChangeAspect="1"/>
          </p:cNvGraphicFramePr>
          <p:nvPr/>
        </p:nvGraphicFramePr>
        <p:xfrm>
          <a:off x="4520411" y="5708095"/>
          <a:ext cx="1700213" cy="695325"/>
        </p:xfrm>
        <a:graphic>
          <a:graphicData uri="http://schemas.openxmlformats.org/presentationml/2006/ole">
            <mc:AlternateContent xmlns:mc="http://schemas.openxmlformats.org/markup-compatibility/2006">
              <mc:Choice xmlns:v="urn:schemas-microsoft-com:vml" Requires="v">
                <p:oleObj spid="_x0000_s261160" name="Equation" r:id="rId7" imgW="1130040" imgH="457200" progId="Equation.3">
                  <p:embed/>
                </p:oleObj>
              </mc:Choice>
              <mc:Fallback>
                <p:oleObj name="Equation" r:id="rId7" imgW="1130040" imgH="457200" progId="Equation.3">
                  <p:embed/>
                  <p:pic>
                    <p:nvPicPr>
                      <p:cNvPr id="8" name="Object 7"/>
                      <p:cNvPicPr>
                        <a:picLocks noChangeAspect="1" noChangeArrowheads="1"/>
                      </p:cNvPicPr>
                      <p:nvPr/>
                    </p:nvPicPr>
                    <p:blipFill>
                      <a:blip r:embed="rId8"/>
                      <a:srcRect/>
                      <a:stretch>
                        <a:fillRect/>
                      </a:stretch>
                    </p:blipFill>
                    <p:spPr bwMode="auto">
                      <a:xfrm>
                        <a:off x="4520411" y="5708095"/>
                        <a:ext cx="1700213" cy="695325"/>
                      </a:xfrm>
                      <a:prstGeom prst="rect">
                        <a:avLst/>
                      </a:prstGeom>
                      <a:noFill/>
                    </p:spPr>
                  </p:pic>
                </p:oleObj>
              </mc:Fallback>
            </mc:AlternateContent>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4435" y="1482862"/>
            <a:ext cx="2812378" cy="1737057"/>
          </a:xfrm>
          <a:prstGeom prst="rect">
            <a:avLst/>
          </a:prstGeom>
        </p:spPr>
      </p:pic>
      <p:sp>
        <p:nvSpPr>
          <p:cNvPr id="11" name="Right Arrow 10"/>
          <p:cNvSpPr/>
          <p:nvPr/>
        </p:nvSpPr>
        <p:spPr>
          <a:xfrm>
            <a:off x="3277290" y="2194170"/>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3133" y="3948203"/>
            <a:ext cx="2000000" cy="1600000"/>
          </a:xfrm>
          <a:prstGeom prst="rect">
            <a:avLst/>
          </a:prstGeom>
        </p:spPr>
      </p:pic>
      <p:sp>
        <p:nvSpPr>
          <p:cNvPr id="3" name="Down Arrow 2"/>
          <p:cNvSpPr/>
          <p:nvPr/>
        </p:nvSpPr>
        <p:spPr>
          <a:xfrm rot="21438814">
            <a:off x="4968762" y="3071914"/>
            <a:ext cx="319678" cy="723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93344" y="6088009"/>
            <a:ext cx="1527280" cy="3465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EE78AE-6B10-6548-8D84-4189621A9732}"/>
              </a:ext>
            </a:extLst>
          </p:cNvPr>
          <p:cNvSpPr/>
          <p:nvPr/>
        </p:nvSpPr>
        <p:spPr>
          <a:xfrm>
            <a:off x="5320041" y="4362291"/>
            <a:ext cx="792306" cy="817245"/>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7190A26-360C-4742-8C26-DD851765BFCD}"/>
              </a:ext>
            </a:extLst>
          </p:cNvPr>
          <p:cNvPicPr>
            <a:picLocks noChangeAspect="1"/>
          </p:cNvPicPr>
          <p:nvPr/>
        </p:nvPicPr>
        <p:blipFill>
          <a:blip r:embed="rId11"/>
          <a:stretch>
            <a:fillRect/>
          </a:stretch>
        </p:blipFill>
        <p:spPr>
          <a:xfrm>
            <a:off x="3760787" y="2190811"/>
            <a:ext cx="857863" cy="451507"/>
          </a:xfrm>
          <a:prstGeom prst="rect">
            <a:avLst/>
          </a:prstGeom>
        </p:spPr>
      </p:pic>
      <p:pic>
        <p:nvPicPr>
          <p:cNvPr id="21" name="Picture 20">
            <a:extLst>
              <a:ext uri="{FF2B5EF4-FFF2-40B4-BE49-F238E27FC236}">
                <a16:creationId xmlns:a16="http://schemas.microsoft.com/office/drawing/2014/main" id="{C186203A-501B-D246-8DA1-D46CAA2FFE9A}"/>
              </a:ext>
            </a:extLst>
          </p:cNvPr>
          <p:cNvPicPr>
            <a:picLocks noChangeAspect="1"/>
          </p:cNvPicPr>
          <p:nvPr/>
        </p:nvPicPr>
        <p:blipFill>
          <a:blip r:embed="rId11"/>
          <a:stretch>
            <a:fillRect/>
          </a:stretch>
        </p:blipFill>
        <p:spPr>
          <a:xfrm>
            <a:off x="3923698" y="4545159"/>
            <a:ext cx="857863" cy="451507"/>
          </a:xfrm>
          <a:prstGeom prst="rect">
            <a:avLst/>
          </a:prstGeom>
        </p:spPr>
      </p:pic>
      <p:pic>
        <p:nvPicPr>
          <p:cNvPr id="22" name="Picture 21">
            <a:extLst>
              <a:ext uri="{FF2B5EF4-FFF2-40B4-BE49-F238E27FC236}">
                <a16:creationId xmlns:a16="http://schemas.microsoft.com/office/drawing/2014/main" id="{E33E764F-D699-294F-9459-0AF8B8B670A7}"/>
              </a:ext>
            </a:extLst>
          </p:cNvPr>
          <p:cNvPicPr>
            <a:picLocks noChangeAspect="1"/>
          </p:cNvPicPr>
          <p:nvPr/>
        </p:nvPicPr>
        <p:blipFill>
          <a:blip r:embed="rId11"/>
          <a:stretch>
            <a:fillRect/>
          </a:stretch>
        </p:blipFill>
        <p:spPr>
          <a:xfrm>
            <a:off x="287029" y="2088703"/>
            <a:ext cx="857863" cy="451507"/>
          </a:xfrm>
          <a:prstGeom prst="rect">
            <a:avLst/>
          </a:prstGeom>
        </p:spPr>
      </p:pic>
    </p:spTree>
    <p:extLst>
      <p:ext uri="{BB962C8B-B14F-4D97-AF65-F5344CB8AC3E}">
        <p14:creationId xmlns:p14="http://schemas.microsoft.com/office/powerpoint/2010/main" val="1104620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778" y="647677"/>
            <a:ext cx="3822127" cy="646331"/>
          </a:xfrm>
          <a:prstGeom prst="rect">
            <a:avLst/>
          </a:prstGeom>
          <a:noFill/>
        </p:spPr>
        <p:txBody>
          <a:bodyPr wrap="square" rtlCol="0">
            <a:spAutoFit/>
          </a:bodyPr>
          <a:lstStyle/>
          <a:p>
            <a:r>
              <a:rPr lang="en-US" dirty="0"/>
              <a:t>The equivalent capacitance for the four capacitors is given by:</a:t>
            </a:r>
          </a:p>
        </p:txBody>
      </p:sp>
      <p:graphicFrame>
        <p:nvGraphicFramePr>
          <p:cNvPr id="6" name="Object 5"/>
          <p:cNvGraphicFramePr>
            <a:graphicFrameLocks noChangeAspect="1"/>
          </p:cNvGraphicFramePr>
          <p:nvPr/>
        </p:nvGraphicFramePr>
        <p:xfrm>
          <a:off x="6933339" y="1619132"/>
          <a:ext cx="1624012" cy="1390650"/>
        </p:xfrm>
        <a:graphic>
          <a:graphicData uri="http://schemas.openxmlformats.org/presentationml/2006/ole">
            <mc:AlternateContent xmlns:mc="http://schemas.openxmlformats.org/markup-compatibility/2006">
              <mc:Choice xmlns:v="urn:schemas-microsoft-com:vml" Requires="v">
                <p:oleObj spid="_x0000_s262202" name="Equation" r:id="rId4" imgW="1079280" imgH="914400" progId="Equation.3">
                  <p:embed/>
                </p:oleObj>
              </mc:Choice>
              <mc:Fallback>
                <p:oleObj name="Equation" r:id="rId4" imgW="1079280" imgH="914400" progId="Equation.3">
                  <p:embed/>
                  <p:pic>
                    <p:nvPicPr>
                      <p:cNvPr id="6" name="Object 5"/>
                      <p:cNvPicPr>
                        <a:picLocks noChangeAspect="1" noChangeArrowheads="1"/>
                      </p:cNvPicPr>
                      <p:nvPr/>
                    </p:nvPicPr>
                    <p:blipFill>
                      <a:blip r:embed="rId5"/>
                      <a:srcRect/>
                      <a:stretch>
                        <a:fillRect/>
                      </a:stretch>
                    </p:blipFill>
                    <p:spPr bwMode="auto">
                      <a:xfrm>
                        <a:off x="6933339" y="1619132"/>
                        <a:ext cx="1624012" cy="1390650"/>
                      </a:xfrm>
                      <a:prstGeom prst="rect">
                        <a:avLst/>
                      </a:prstGeom>
                      <a:noFill/>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29" y="1451271"/>
            <a:ext cx="2867454" cy="1800243"/>
          </a:xfrm>
          <a:prstGeom prst="rect">
            <a:avLst/>
          </a:prstGeom>
        </p:spPr>
      </p:pic>
      <p:graphicFrame>
        <p:nvGraphicFramePr>
          <p:cNvPr id="8" name="Object 7"/>
          <p:cNvGraphicFramePr>
            <a:graphicFrameLocks noChangeAspect="1"/>
          </p:cNvGraphicFramePr>
          <p:nvPr/>
        </p:nvGraphicFramePr>
        <p:xfrm>
          <a:off x="4520411" y="5708095"/>
          <a:ext cx="1700213" cy="695325"/>
        </p:xfrm>
        <a:graphic>
          <a:graphicData uri="http://schemas.openxmlformats.org/presentationml/2006/ole">
            <mc:AlternateContent xmlns:mc="http://schemas.openxmlformats.org/markup-compatibility/2006">
              <mc:Choice xmlns:v="urn:schemas-microsoft-com:vml" Requires="v">
                <p:oleObj spid="_x0000_s262203" name="Equation" r:id="rId7" imgW="1130040" imgH="457200" progId="Equation.3">
                  <p:embed/>
                </p:oleObj>
              </mc:Choice>
              <mc:Fallback>
                <p:oleObj name="Equation" r:id="rId7" imgW="1130040" imgH="457200" progId="Equation.3">
                  <p:embed/>
                  <p:pic>
                    <p:nvPicPr>
                      <p:cNvPr id="8" name="Object 7"/>
                      <p:cNvPicPr>
                        <a:picLocks noChangeAspect="1" noChangeArrowheads="1"/>
                      </p:cNvPicPr>
                      <p:nvPr/>
                    </p:nvPicPr>
                    <p:blipFill>
                      <a:blip r:embed="rId8"/>
                      <a:srcRect/>
                      <a:stretch>
                        <a:fillRect/>
                      </a:stretch>
                    </p:blipFill>
                    <p:spPr bwMode="auto">
                      <a:xfrm>
                        <a:off x="4520411" y="5708095"/>
                        <a:ext cx="1700213" cy="695325"/>
                      </a:xfrm>
                      <a:prstGeom prst="rect">
                        <a:avLst/>
                      </a:prstGeom>
                      <a:noFill/>
                    </p:spPr>
                  </p:pic>
                </p:oleObj>
              </mc:Fallback>
            </mc:AlternateContent>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4435" y="1482862"/>
            <a:ext cx="2812378" cy="1737057"/>
          </a:xfrm>
          <a:prstGeom prst="rect">
            <a:avLst/>
          </a:prstGeom>
        </p:spPr>
      </p:pic>
      <p:sp>
        <p:nvSpPr>
          <p:cNvPr id="11" name="Right Arrow 10"/>
          <p:cNvSpPr/>
          <p:nvPr/>
        </p:nvSpPr>
        <p:spPr>
          <a:xfrm>
            <a:off x="3277290" y="2194170"/>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3133" y="3948203"/>
            <a:ext cx="2000000" cy="1600000"/>
          </a:xfrm>
          <a:prstGeom prst="rect">
            <a:avLst/>
          </a:prstGeom>
        </p:spPr>
      </p:pic>
      <p:sp>
        <p:nvSpPr>
          <p:cNvPr id="3" name="Down Arrow 2"/>
          <p:cNvSpPr/>
          <p:nvPr/>
        </p:nvSpPr>
        <p:spPr>
          <a:xfrm rot="21438814">
            <a:off x="4968762" y="3071914"/>
            <a:ext cx="319678" cy="723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93344" y="6088009"/>
            <a:ext cx="1527280" cy="3465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013D3874-EA2F-8D4E-AA23-A0394E13D38E}"/>
              </a:ext>
            </a:extLst>
          </p:cNvPr>
          <p:cNvSpPr/>
          <p:nvPr/>
        </p:nvSpPr>
        <p:spPr>
          <a:xfrm rot="10800000">
            <a:off x="3277290" y="4590983"/>
            <a:ext cx="414338" cy="3144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8A1B7B-8AE4-E941-8055-F5B1862019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495" y="3641310"/>
            <a:ext cx="1856578" cy="1640468"/>
          </a:xfrm>
          <a:prstGeom prst="rect">
            <a:avLst/>
          </a:prstGeom>
        </p:spPr>
      </p:pic>
      <p:sp>
        <p:nvSpPr>
          <p:cNvPr id="17" name="Rectangle 16">
            <a:extLst>
              <a:ext uri="{FF2B5EF4-FFF2-40B4-BE49-F238E27FC236}">
                <a16:creationId xmlns:a16="http://schemas.microsoft.com/office/drawing/2014/main" id="{9EEE78AE-6B10-6548-8D84-4189621A9732}"/>
              </a:ext>
            </a:extLst>
          </p:cNvPr>
          <p:cNvSpPr/>
          <p:nvPr/>
        </p:nvSpPr>
        <p:spPr>
          <a:xfrm>
            <a:off x="5320041" y="4362291"/>
            <a:ext cx="792306" cy="817245"/>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30535" y="4118386"/>
            <a:ext cx="792306" cy="81724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Object 17">
            <a:extLst>
              <a:ext uri="{FF2B5EF4-FFF2-40B4-BE49-F238E27FC236}">
                <a16:creationId xmlns:a16="http://schemas.microsoft.com/office/drawing/2014/main" id="{1C494663-3371-B14F-A4C1-A576F7375326}"/>
              </a:ext>
            </a:extLst>
          </p:cNvPr>
          <p:cNvGraphicFramePr>
            <a:graphicFrameLocks noChangeAspect="1"/>
          </p:cNvGraphicFramePr>
          <p:nvPr/>
        </p:nvGraphicFramePr>
        <p:xfrm>
          <a:off x="1000543" y="5330547"/>
          <a:ext cx="1604963" cy="1449387"/>
        </p:xfrm>
        <a:graphic>
          <a:graphicData uri="http://schemas.openxmlformats.org/presentationml/2006/ole">
            <mc:AlternateContent xmlns:mc="http://schemas.openxmlformats.org/markup-compatibility/2006">
              <mc:Choice xmlns:v="urn:schemas-microsoft-com:vml" Requires="v">
                <p:oleObj spid="_x0000_s262204" name="Equation" r:id="rId12" imgW="1066680" imgH="952200" progId="Equation.3">
                  <p:embed/>
                </p:oleObj>
              </mc:Choice>
              <mc:Fallback>
                <p:oleObj name="Equation" r:id="rId12" imgW="1066680" imgH="952200" progId="Equation.3">
                  <p:embed/>
                  <p:pic>
                    <p:nvPicPr>
                      <p:cNvPr id="18" name="Object 17">
                        <a:extLst>
                          <a:ext uri="{FF2B5EF4-FFF2-40B4-BE49-F238E27FC236}">
                            <a16:creationId xmlns:a16="http://schemas.microsoft.com/office/drawing/2014/main" id="{1C494663-3371-B14F-A4C1-A576F7375326}"/>
                          </a:ext>
                        </a:extLst>
                      </p:cNvPr>
                      <p:cNvPicPr>
                        <a:picLocks noChangeAspect="1" noChangeArrowheads="1"/>
                      </p:cNvPicPr>
                      <p:nvPr/>
                    </p:nvPicPr>
                    <p:blipFill>
                      <a:blip r:embed="rId13"/>
                      <a:srcRect/>
                      <a:stretch>
                        <a:fillRect/>
                      </a:stretch>
                    </p:blipFill>
                    <p:spPr bwMode="auto">
                      <a:xfrm>
                        <a:off x="1000543" y="5330547"/>
                        <a:ext cx="1604963" cy="1449387"/>
                      </a:xfrm>
                      <a:prstGeom prst="rect">
                        <a:avLst/>
                      </a:prstGeom>
                      <a:noFill/>
                    </p:spPr>
                  </p:pic>
                </p:oleObj>
              </mc:Fallback>
            </mc:AlternateContent>
          </a:graphicData>
        </a:graphic>
      </p:graphicFrame>
      <p:sp>
        <p:nvSpPr>
          <p:cNvPr id="19" name="Rectangle 18">
            <a:extLst>
              <a:ext uri="{FF2B5EF4-FFF2-40B4-BE49-F238E27FC236}">
                <a16:creationId xmlns:a16="http://schemas.microsoft.com/office/drawing/2014/main" id="{C91AEBF9-520C-2A41-88B9-D4ECBCB507DF}"/>
              </a:ext>
            </a:extLst>
          </p:cNvPr>
          <p:cNvSpPr/>
          <p:nvPr/>
        </p:nvSpPr>
        <p:spPr>
          <a:xfrm>
            <a:off x="1124607" y="6433342"/>
            <a:ext cx="1471466" cy="34659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0B67A89-E61D-0A47-B552-6B1809A1D4D3}"/>
              </a:ext>
            </a:extLst>
          </p:cNvPr>
          <p:cNvPicPr>
            <a:picLocks noChangeAspect="1"/>
          </p:cNvPicPr>
          <p:nvPr/>
        </p:nvPicPr>
        <p:blipFill>
          <a:blip r:embed="rId14"/>
          <a:stretch>
            <a:fillRect/>
          </a:stretch>
        </p:blipFill>
        <p:spPr>
          <a:xfrm>
            <a:off x="3760787" y="2190811"/>
            <a:ext cx="857863" cy="451507"/>
          </a:xfrm>
          <a:prstGeom prst="rect">
            <a:avLst/>
          </a:prstGeom>
        </p:spPr>
      </p:pic>
      <p:pic>
        <p:nvPicPr>
          <p:cNvPr id="21" name="Picture 20">
            <a:extLst>
              <a:ext uri="{FF2B5EF4-FFF2-40B4-BE49-F238E27FC236}">
                <a16:creationId xmlns:a16="http://schemas.microsoft.com/office/drawing/2014/main" id="{FD16FC45-DB7D-F244-B9E8-DED7482FA8C1}"/>
              </a:ext>
            </a:extLst>
          </p:cNvPr>
          <p:cNvPicPr>
            <a:picLocks noChangeAspect="1"/>
          </p:cNvPicPr>
          <p:nvPr/>
        </p:nvPicPr>
        <p:blipFill>
          <a:blip r:embed="rId14"/>
          <a:stretch>
            <a:fillRect/>
          </a:stretch>
        </p:blipFill>
        <p:spPr>
          <a:xfrm>
            <a:off x="3966365" y="4598134"/>
            <a:ext cx="857863" cy="451507"/>
          </a:xfrm>
          <a:prstGeom prst="rect">
            <a:avLst/>
          </a:prstGeom>
        </p:spPr>
      </p:pic>
      <p:pic>
        <p:nvPicPr>
          <p:cNvPr id="22" name="Picture 21">
            <a:extLst>
              <a:ext uri="{FF2B5EF4-FFF2-40B4-BE49-F238E27FC236}">
                <a16:creationId xmlns:a16="http://schemas.microsoft.com/office/drawing/2014/main" id="{5804C4C4-ED46-8344-BB2B-E2836E228597}"/>
              </a:ext>
            </a:extLst>
          </p:cNvPr>
          <p:cNvPicPr>
            <a:picLocks noChangeAspect="1"/>
          </p:cNvPicPr>
          <p:nvPr/>
        </p:nvPicPr>
        <p:blipFill>
          <a:blip r:embed="rId14"/>
          <a:stretch>
            <a:fillRect/>
          </a:stretch>
        </p:blipFill>
        <p:spPr>
          <a:xfrm>
            <a:off x="612727" y="4274642"/>
            <a:ext cx="857863" cy="451507"/>
          </a:xfrm>
          <a:prstGeom prst="rect">
            <a:avLst/>
          </a:prstGeom>
        </p:spPr>
      </p:pic>
      <p:pic>
        <p:nvPicPr>
          <p:cNvPr id="23" name="Picture 22">
            <a:extLst>
              <a:ext uri="{FF2B5EF4-FFF2-40B4-BE49-F238E27FC236}">
                <a16:creationId xmlns:a16="http://schemas.microsoft.com/office/drawing/2014/main" id="{56C8B15D-2A00-2548-91DA-17A6122EE806}"/>
              </a:ext>
            </a:extLst>
          </p:cNvPr>
          <p:cNvPicPr>
            <a:picLocks noChangeAspect="1"/>
          </p:cNvPicPr>
          <p:nvPr/>
        </p:nvPicPr>
        <p:blipFill>
          <a:blip r:embed="rId14"/>
          <a:stretch>
            <a:fillRect/>
          </a:stretch>
        </p:blipFill>
        <p:spPr>
          <a:xfrm>
            <a:off x="266744" y="2190810"/>
            <a:ext cx="857863" cy="451507"/>
          </a:xfrm>
          <a:prstGeom prst="rect">
            <a:avLst/>
          </a:prstGeom>
        </p:spPr>
      </p:pic>
    </p:spTree>
    <p:extLst>
      <p:ext uri="{BB962C8B-B14F-4D97-AF65-F5344CB8AC3E}">
        <p14:creationId xmlns:p14="http://schemas.microsoft.com/office/powerpoint/2010/main" val="264564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087" y="2921865"/>
            <a:ext cx="2288937" cy="369332"/>
          </a:xfrm>
          <a:prstGeom prst="rect">
            <a:avLst/>
          </a:prstGeom>
          <a:noFill/>
        </p:spPr>
        <p:txBody>
          <a:bodyPr wrap="square" rtlCol="0">
            <a:spAutoFit/>
          </a:bodyPr>
          <a:lstStyle/>
          <a:p>
            <a:r>
              <a:rPr lang="en-US" b="1" i="1" dirty="0"/>
              <a:t>Electrolytic Capacitors</a:t>
            </a:r>
            <a:endParaRPr lang="en-US" dirty="0"/>
          </a:p>
        </p:txBody>
      </p:sp>
      <p:sp>
        <p:nvSpPr>
          <p:cNvPr id="11" name="TextBox 72"/>
          <p:cNvSpPr txBox="1">
            <a:spLocks noChangeArrowheads="1"/>
          </p:cNvSpPr>
          <p:nvPr/>
        </p:nvSpPr>
        <p:spPr bwMode="auto">
          <a:xfrm>
            <a:off x="2104074" y="520065"/>
            <a:ext cx="47882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Discrete Commercial Capacitors</a:t>
            </a:r>
          </a:p>
        </p:txBody>
      </p:sp>
      <p:pic>
        <p:nvPicPr>
          <p:cNvPr id="9" name="Picture 8" descr="http://media.digikey.com/Photos/Nichicon%20Photos/VX%20SERIES%208x17mm.JPG"/>
          <p:cNvPicPr/>
          <p:nvPr/>
        </p:nvPicPr>
        <p:blipFill>
          <a:blip r:embed="rId3">
            <a:extLst>
              <a:ext uri="{28A0092B-C50C-407E-A947-70E740481C1C}">
                <a14:useLocalDpi xmlns:a14="http://schemas.microsoft.com/office/drawing/2010/main" val="0"/>
              </a:ext>
            </a:extLst>
          </a:blip>
          <a:srcRect/>
          <a:stretch>
            <a:fillRect/>
          </a:stretch>
        </p:blipFill>
        <p:spPr bwMode="auto">
          <a:xfrm>
            <a:off x="789407" y="1412142"/>
            <a:ext cx="1386304" cy="1386304"/>
          </a:xfrm>
          <a:prstGeom prst="rect">
            <a:avLst/>
          </a:prstGeom>
          <a:noFill/>
          <a:ln>
            <a:noFill/>
          </a:ln>
        </p:spPr>
      </p:pic>
      <p:pic>
        <p:nvPicPr>
          <p:cNvPr id="15" name="Picture 14" descr="File:Tantalum capacitors.jpg"/>
          <p:cNvPicPr/>
          <p:nvPr/>
        </p:nvPicPr>
        <p:blipFill>
          <a:blip r:embed="rId4">
            <a:extLst>
              <a:ext uri="{28A0092B-C50C-407E-A947-70E740481C1C}">
                <a14:useLocalDpi xmlns:a14="http://schemas.microsoft.com/office/drawing/2010/main" val="0"/>
              </a:ext>
            </a:extLst>
          </a:blip>
          <a:srcRect/>
          <a:stretch>
            <a:fillRect/>
          </a:stretch>
        </p:blipFill>
        <p:spPr bwMode="auto">
          <a:xfrm>
            <a:off x="2175711" y="1407394"/>
            <a:ext cx="2063602" cy="1386304"/>
          </a:xfrm>
          <a:prstGeom prst="rect">
            <a:avLst/>
          </a:prstGeom>
          <a:noFill/>
          <a:ln>
            <a:noFill/>
          </a:ln>
        </p:spPr>
      </p:pic>
      <p:sp>
        <p:nvSpPr>
          <p:cNvPr id="3" name="TextBox 2"/>
          <p:cNvSpPr txBox="1"/>
          <p:nvPr/>
        </p:nvSpPr>
        <p:spPr>
          <a:xfrm>
            <a:off x="5549504" y="2921865"/>
            <a:ext cx="1988339" cy="369332"/>
          </a:xfrm>
          <a:prstGeom prst="rect">
            <a:avLst/>
          </a:prstGeom>
          <a:noFill/>
        </p:spPr>
        <p:txBody>
          <a:bodyPr wrap="square" rtlCol="0">
            <a:spAutoFit/>
          </a:bodyPr>
          <a:lstStyle/>
          <a:p>
            <a:r>
              <a:rPr lang="en-US" b="1" dirty="0"/>
              <a:t>Ceramic Capacitors</a:t>
            </a:r>
            <a:endParaRPr lang="en-US" dirty="0"/>
          </a:p>
        </p:txBody>
      </p:sp>
      <p:pic>
        <p:nvPicPr>
          <p:cNvPr id="16" name="Picture 15" descr="Multilayer-Ceramic-Capacitor"/>
          <p:cNvPicPr/>
          <p:nvPr/>
        </p:nvPicPr>
        <p:blipFill>
          <a:blip r:embed="rId5">
            <a:extLst>
              <a:ext uri="{28A0092B-C50C-407E-A947-70E740481C1C}">
                <a14:useLocalDpi xmlns:a14="http://schemas.microsoft.com/office/drawing/2010/main" val="0"/>
              </a:ext>
            </a:extLst>
          </a:blip>
          <a:srcRect/>
          <a:stretch>
            <a:fillRect/>
          </a:stretch>
        </p:blipFill>
        <p:spPr bwMode="auto">
          <a:xfrm>
            <a:off x="4800608" y="1308101"/>
            <a:ext cx="1574800" cy="1490345"/>
          </a:xfrm>
          <a:prstGeom prst="rect">
            <a:avLst/>
          </a:prstGeom>
          <a:noFill/>
          <a:ln>
            <a:noFill/>
          </a:ln>
        </p:spPr>
      </p:pic>
      <p:pic>
        <p:nvPicPr>
          <p:cNvPr id="18" name="Picture 17" descr="1024px-Condensador_ceramico"/>
          <p:cNvPicPr/>
          <p:nvPr/>
        </p:nvPicPr>
        <p:blipFill>
          <a:blip r:embed="rId6">
            <a:extLst>
              <a:ext uri="{28A0092B-C50C-407E-A947-70E740481C1C}">
                <a14:useLocalDpi xmlns:a14="http://schemas.microsoft.com/office/drawing/2010/main" val="0"/>
              </a:ext>
            </a:extLst>
          </a:blip>
          <a:srcRect/>
          <a:stretch>
            <a:fillRect/>
          </a:stretch>
        </p:blipFill>
        <p:spPr bwMode="auto">
          <a:xfrm>
            <a:off x="6375408" y="1308101"/>
            <a:ext cx="1963138" cy="1485597"/>
          </a:xfrm>
          <a:prstGeom prst="rect">
            <a:avLst/>
          </a:prstGeom>
          <a:noFill/>
          <a:ln>
            <a:noFill/>
          </a:ln>
        </p:spPr>
      </p:pic>
      <p:sp>
        <p:nvSpPr>
          <p:cNvPr id="6" name="TextBox 5"/>
          <p:cNvSpPr txBox="1"/>
          <p:nvPr/>
        </p:nvSpPr>
        <p:spPr>
          <a:xfrm>
            <a:off x="1703342" y="5471002"/>
            <a:ext cx="1664425" cy="369332"/>
          </a:xfrm>
          <a:prstGeom prst="rect">
            <a:avLst/>
          </a:prstGeom>
          <a:noFill/>
        </p:spPr>
        <p:txBody>
          <a:bodyPr wrap="square" rtlCol="0">
            <a:spAutoFit/>
          </a:bodyPr>
          <a:lstStyle/>
          <a:p>
            <a:r>
              <a:rPr lang="en-US" b="1" dirty="0"/>
              <a:t>Film Capacitors</a:t>
            </a:r>
            <a:endParaRPr lang="en-US" dirty="0"/>
          </a:p>
        </p:txBody>
      </p:sp>
      <p:pic>
        <p:nvPicPr>
          <p:cNvPr id="20" name="Picture 19" descr="CBB20_capacitor_axial_475J100V_dedicated_divider_capacitor"/>
          <p:cNvPicPr/>
          <p:nvPr/>
        </p:nvPicPr>
        <p:blipFill>
          <a:blip r:embed="rId7">
            <a:extLst>
              <a:ext uri="{28A0092B-C50C-407E-A947-70E740481C1C}">
                <a14:useLocalDpi xmlns:a14="http://schemas.microsoft.com/office/drawing/2010/main" val="0"/>
              </a:ext>
            </a:extLst>
          </a:blip>
          <a:srcRect/>
          <a:stretch>
            <a:fillRect/>
          </a:stretch>
        </p:blipFill>
        <p:spPr bwMode="auto">
          <a:xfrm>
            <a:off x="789407" y="4144727"/>
            <a:ext cx="1933573" cy="1243108"/>
          </a:xfrm>
          <a:prstGeom prst="rect">
            <a:avLst/>
          </a:prstGeom>
          <a:noFill/>
          <a:ln>
            <a:noFill/>
          </a:ln>
        </p:spPr>
      </p:pic>
      <p:pic>
        <p:nvPicPr>
          <p:cNvPr id="21" name="Picture 20" descr="477087_LB_00_FB"/>
          <p:cNvPicPr/>
          <p:nvPr/>
        </p:nvPicPr>
        <p:blipFill>
          <a:blip r:embed="rId8">
            <a:extLst>
              <a:ext uri="{28A0092B-C50C-407E-A947-70E740481C1C}">
                <a14:useLocalDpi xmlns:a14="http://schemas.microsoft.com/office/drawing/2010/main" val="0"/>
              </a:ext>
            </a:extLst>
          </a:blip>
          <a:srcRect l="22470" t="26981" r="21184" b="25714"/>
          <a:stretch>
            <a:fillRect/>
          </a:stretch>
        </p:blipFill>
        <p:spPr bwMode="auto">
          <a:xfrm>
            <a:off x="2743936" y="4144727"/>
            <a:ext cx="1593531" cy="1326275"/>
          </a:xfrm>
          <a:prstGeom prst="rect">
            <a:avLst/>
          </a:prstGeom>
          <a:noFill/>
          <a:ln>
            <a:noFill/>
          </a:ln>
        </p:spPr>
      </p:pic>
      <p:sp>
        <p:nvSpPr>
          <p:cNvPr id="7" name="TextBox 6"/>
          <p:cNvSpPr txBox="1"/>
          <p:nvPr/>
        </p:nvSpPr>
        <p:spPr>
          <a:xfrm>
            <a:off x="5686423" y="5471002"/>
            <a:ext cx="1714500" cy="369332"/>
          </a:xfrm>
          <a:prstGeom prst="rect">
            <a:avLst/>
          </a:prstGeom>
          <a:noFill/>
        </p:spPr>
        <p:txBody>
          <a:bodyPr wrap="square" rtlCol="0">
            <a:spAutoFit/>
          </a:bodyPr>
          <a:lstStyle/>
          <a:p>
            <a:r>
              <a:rPr lang="en-US" b="1" dirty="0"/>
              <a:t>Supercapacitors</a:t>
            </a:r>
            <a:endParaRPr lang="en-US" dirty="0"/>
          </a:p>
        </p:txBody>
      </p:sp>
      <p:pic>
        <p:nvPicPr>
          <p:cNvPr id="24" name="Picture 23" descr="http://media.digikey.com/photos/NessCap%20Photos/ESHSP-5000C0-002R7.JPG"/>
          <p:cNvPicPr/>
          <p:nvPr/>
        </p:nvPicPr>
        <p:blipFill>
          <a:blip r:embed="rId9">
            <a:extLst>
              <a:ext uri="{28A0092B-C50C-407E-A947-70E740481C1C}">
                <a14:useLocalDpi xmlns:a14="http://schemas.microsoft.com/office/drawing/2010/main" val="0"/>
              </a:ext>
            </a:extLst>
          </a:blip>
          <a:srcRect/>
          <a:stretch>
            <a:fillRect/>
          </a:stretch>
        </p:blipFill>
        <p:spPr bwMode="auto">
          <a:xfrm>
            <a:off x="4929187" y="3792341"/>
            <a:ext cx="1614487" cy="1614487"/>
          </a:xfrm>
          <a:prstGeom prst="rect">
            <a:avLst/>
          </a:prstGeom>
          <a:noFill/>
          <a:ln>
            <a:noFill/>
          </a:ln>
        </p:spPr>
      </p:pic>
      <p:pic>
        <p:nvPicPr>
          <p:cNvPr id="25" name="Picture 24" descr="http://media.digikey.com/Photos/Cooper%20Bussmann%20Photos/PHB-5R0V505-R.JPG"/>
          <p:cNvPicPr/>
          <p:nvPr/>
        </p:nvPicPr>
        <p:blipFill>
          <a:blip r:embed="rId10">
            <a:extLst>
              <a:ext uri="{28A0092B-C50C-407E-A947-70E740481C1C}">
                <a14:useLocalDpi xmlns:a14="http://schemas.microsoft.com/office/drawing/2010/main" val="0"/>
              </a:ext>
            </a:extLst>
          </a:blip>
          <a:srcRect/>
          <a:stretch>
            <a:fillRect/>
          </a:stretch>
        </p:blipFill>
        <p:spPr bwMode="auto">
          <a:xfrm>
            <a:off x="6543674" y="3792341"/>
            <a:ext cx="1592445" cy="1592445"/>
          </a:xfrm>
          <a:prstGeom prst="rect">
            <a:avLst/>
          </a:prstGeom>
          <a:noFill/>
          <a:ln>
            <a:noFill/>
          </a:ln>
        </p:spPr>
      </p:pic>
    </p:spTree>
    <p:extLst>
      <p:ext uri="{BB962C8B-B14F-4D97-AF65-F5344CB8AC3E}">
        <p14:creationId xmlns:p14="http://schemas.microsoft.com/office/powerpoint/2010/main" val="114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2"/>
          <p:cNvSpPr txBox="1">
            <a:spLocks noChangeArrowheads="1"/>
          </p:cNvSpPr>
          <p:nvPr/>
        </p:nvSpPr>
        <p:spPr bwMode="auto">
          <a:xfrm>
            <a:off x="1574134" y="520065"/>
            <a:ext cx="58481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Commercial Capacitors – IC Motherboard</a:t>
            </a:r>
          </a:p>
        </p:txBody>
      </p:sp>
      <p:sp>
        <p:nvSpPr>
          <p:cNvPr id="3" name="TextBox 2"/>
          <p:cNvSpPr txBox="1"/>
          <p:nvPr/>
        </p:nvSpPr>
        <p:spPr>
          <a:xfrm>
            <a:off x="3279270" y="6337935"/>
            <a:ext cx="3626027" cy="369332"/>
          </a:xfrm>
          <a:prstGeom prst="rect">
            <a:avLst/>
          </a:prstGeom>
          <a:noFill/>
        </p:spPr>
        <p:txBody>
          <a:bodyPr wrap="square" rtlCol="0">
            <a:spAutoFit/>
          </a:bodyPr>
          <a:lstStyle/>
          <a:p>
            <a:r>
              <a:rPr lang="en-US" b="1" dirty="0"/>
              <a:t>Power System Capacitors</a:t>
            </a:r>
            <a:endParaRPr lang="en-US" dirty="0"/>
          </a:p>
        </p:txBody>
      </p:sp>
      <p:pic>
        <p:nvPicPr>
          <p:cNvPr id="17" name="Picture 16" descr="A close up of a computer&#10;&#10;Description automatically generated">
            <a:extLst>
              <a:ext uri="{FF2B5EF4-FFF2-40B4-BE49-F238E27FC236}">
                <a16:creationId xmlns:a16="http://schemas.microsoft.com/office/drawing/2014/main" id="{E8FF7F1C-BA66-7345-977F-D88C4C1FB47C}"/>
              </a:ext>
            </a:extLst>
          </p:cNvPr>
          <p:cNvPicPr/>
          <p:nvPr/>
        </p:nvPicPr>
        <p:blipFill>
          <a:blip r:embed="rId3"/>
          <a:stretch>
            <a:fillRect/>
          </a:stretch>
        </p:blipFill>
        <p:spPr>
          <a:xfrm>
            <a:off x="378177" y="1092597"/>
            <a:ext cx="8387645" cy="5150159"/>
          </a:xfrm>
          <a:prstGeom prst="rect">
            <a:avLst/>
          </a:prstGeom>
        </p:spPr>
      </p:pic>
    </p:spTree>
    <p:extLst>
      <p:ext uri="{BB962C8B-B14F-4D97-AF65-F5344CB8AC3E}">
        <p14:creationId xmlns:p14="http://schemas.microsoft.com/office/powerpoint/2010/main" val="15774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2"/>
          <p:cNvSpPr txBox="1">
            <a:spLocks noChangeArrowheads="1"/>
          </p:cNvSpPr>
          <p:nvPr/>
        </p:nvSpPr>
        <p:spPr bwMode="auto">
          <a:xfrm>
            <a:off x="1166903" y="520065"/>
            <a:ext cx="66625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Examples of Parasitic Capacitors – Distributed and undesired</a:t>
            </a:r>
          </a:p>
        </p:txBody>
      </p:sp>
      <p:sp>
        <p:nvSpPr>
          <p:cNvPr id="3" name="TextBox 2"/>
          <p:cNvSpPr txBox="1"/>
          <p:nvPr/>
        </p:nvSpPr>
        <p:spPr>
          <a:xfrm>
            <a:off x="3279270" y="6337935"/>
            <a:ext cx="3626027" cy="369332"/>
          </a:xfrm>
          <a:prstGeom prst="rect">
            <a:avLst/>
          </a:prstGeom>
          <a:noFill/>
        </p:spPr>
        <p:txBody>
          <a:bodyPr wrap="square" rtlCol="0">
            <a:spAutoFit/>
          </a:bodyPr>
          <a:lstStyle/>
          <a:p>
            <a:r>
              <a:rPr lang="en-US" b="1" dirty="0"/>
              <a:t>Power System Capacitors</a:t>
            </a:r>
            <a:endParaRPr lang="en-US" dirty="0"/>
          </a:p>
        </p:txBody>
      </p:sp>
      <p:pic>
        <p:nvPicPr>
          <p:cNvPr id="4" name="Picture 3">
            <a:extLst>
              <a:ext uri="{FF2B5EF4-FFF2-40B4-BE49-F238E27FC236}">
                <a16:creationId xmlns:a16="http://schemas.microsoft.com/office/drawing/2014/main" id="{05619AF5-BBA4-AC4A-8642-64C7AFF495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06204" y="1324218"/>
            <a:ext cx="4575218" cy="2025578"/>
          </a:xfrm>
          <a:prstGeom prst="rect">
            <a:avLst/>
          </a:prstGeom>
        </p:spPr>
      </p:pic>
      <p:pic>
        <p:nvPicPr>
          <p:cNvPr id="5" name="Picture 4">
            <a:extLst>
              <a:ext uri="{FF2B5EF4-FFF2-40B4-BE49-F238E27FC236}">
                <a16:creationId xmlns:a16="http://schemas.microsoft.com/office/drawing/2014/main" id="{309D44D1-4782-8143-9FA1-500673B301F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56883" y="3870876"/>
            <a:ext cx="4143642" cy="2025579"/>
          </a:xfrm>
          <a:prstGeom prst="rect">
            <a:avLst/>
          </a:prstGeom>
        </p:spPr>
      </p:pic>
    </p:spTree>
    <p:extLst>
      <p:ext uri="{BB962C8B-B14F-4D97-AF65-F5344CB8AC3E}">
        <p14:creationId xmlns:p14="http://schemas.microsoft.com/office/powerpoint/2010/main" val="351430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12109</TotalTime>
  <Words>2297</Words>
  <Application>Microsoft Macintosh PowerPoint</Application>
  <PresentationFormat>On-screen Show (4:3)</PresentationFormat>
  <Paragraphs>459</Paragraphs>
  <Slides>63</Slides>
  <Notes>59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4" baseType="lpstr">
      <vt:lpstr>Arial</vt:lpstr>
      <vt:lpstr>Calibri</vt:lpstr>
      <vt:lpstr>Cambria Math</vt:lpstr>
      <vt:lpstr>Chalkboard</vt:lpstr>
      <vt:lpstr>Mathcad UniMath</vt:lpstr>
      <vt:lpstr>Symbol</vt:lpstr>
      <vt:lpstr>Times New Roman</vt:lpstr>
      <vt:lpstr>Times New Roman Bold</vt:lpstr>
      <vt:lpstr>Wingdings</vt:lpstr>
      <vt:lpstr>Office Theme</vt:lpstr>
      <vt:lpstr>Equation</vt:lpstr>
      <vt:lpstr>EEL 3004 Linear Circuits I    Lecture #12  Energy Storage Elements: Capacitors &amp; Inductors  </vt:lpstr>
      <vt:lpstr>Lecture Objectives</vt:lpstr>
      <vt:lpstr>Reading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Capacitor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Issa Batarseh</cp:lastModifiedBy>
  <cp:revision>263</cp:revision>
  <dcterms:created xsi:type="dcterms:W3CDTF">2015-09-08T14:15:33Z</dcterms:created>
  <dcterms:modified xsi:type="dcterms:W3CDTF">2022-03-01T11:03:53Z</dcterms:modified>
</cp:coreProperties>
</file>