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530" r:id="rId2"/>
    <p:sldId id="298" r:id="rId3"/>
    <p:sldId id="604" r:id="rId4"/>
    <p:sldId id="594" r:id="rId5"/>
    <p:sldId id="533" r:id="rId6"/>
    <p:sldId id="593" r:id="rId7"/>
    <p:sldId id="534" r:id="rId8"/>
    <p:sldId id="537" r:id="rId9"/>
    <p:sldId id="538" r:id="rId10"/>
    <p:sldId id="539" r:id="rId11"/>
    <p:sldId id="540" r:id="rId12"/>
    <p:sldId id="606" r:id="rId13"/>
    <p:sldId id="543" r:id="rId14"/>
    <p:sldId id="562" r:id="rId15"/>
    <p:sldId id="566" r:id="rId16"/>
    <p:sldId id="570" r:id="rId17"/>
    <p:sldId id="607" r:id="rId18"/>
    <p:sldId id="608" r:id="rId19"/>
    <p:sldId id="574" r:id="rId20"/>
    <p:sldId id="576" r:id="rId21"/>
    <p:sldId id="577" r:id="rId22"/>
    <p:sldId id="582" r:id="rId23"/>
    <p:sldId id="585" r:id="rId24"/>
    <p:sldId id="60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23:12:56.8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24575,'-16'19'0,"4"-5"0,10-11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4:03:3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0 24575,'-8'8'0,"1"-1"0,-4-3 0,-1 6 0,1-5 0,0 5 0,-6-1 0,7-2 0,-57 40 0,25-27 0,-25 29 0,27-33 0,17-3 0,-12 16 0,10-16 0,-9 11 0,11-15 0,0 3 0,-17 6 0,21-1 0,-22 1 0,18-1 0,-6-2 0,6-1 0,-5 4 0,12-6 0,-6 2 0,-11-1 0,7-3 0,-16 6 0,0-3 0,-15 4 0,-8 14 0,-6-11 0,21 8 0,-16-13 0,13 14 0,1-13 0,-18 15 0,29-13 0,-29-1 0,1 5 0,21-10 0,-19 3 0,35-4 0,-4-1 0,-4 2 0,-11 15 0,3-10 0,-6 11 0,12-10 0,10-2 0,-35 6 0,15 11 0,-19-13 0,9 17 0,-8-13 0,-2 8 0,-1-7-506,-21 8 506,18-15 0,13 4 0,-1-7 0,48-7 0,-50 16 0,47-16 0,-46 15 0,49-15 506,-15 3-506,11 1 0,0-8 0,0 4 0,0-4 0,8 3 0,-9 2 0,4-5 0,-4 4 0,9-7 0,2 5 0,2-5 0,1 2 0,-1-3 0,1 4 0,-1 0 0,1 0 0,-1 2 0,-2-5 0,-8 7 0,8-11 0,-3 4 0,13-12 0,4-7 0,0 1 0,5-4 0,4 0 0,1-2 0,5-7 0,1 1 0,-1-1 0,23-16 0,-18 12 0,28-19 0,-30 22 0,18-10 0,-20 16 0,20-15 0,-25 26 0,18-15 0,-20 17 0,8-2 0,-6 3 0,-4 4 0,9-6 0,-13 4 0,9-4 0,-12 6 0,0 9 0,0 0 0,-4 8 0,0-2 0,-5 9 0,-2-4 0,-6 8 0,-2-6 0,4-4 0,-10 22 0,2-15 0,-1 16 0,3-17 0,0 0 0,2 5 0,-14-1 0,11 0 0,-10-2 0,9 3 0,0-7 0,-9 18 0,16-18 0,-11 12 0,6-10 0,10-5 0,-9 4 0,12-8 0,-7 6 0,2-6 0,2 3 0,4-4 0,-1 4 0,0-3 0,0 6 0,-6-3 0,0 11 0,1-9 0,-4 14 0,12-18 0,-4 8 0,5-9 0,0-1 0,0 1 0,4-1 0,0 0 0,3-3 0,4 3 0,7-6 0,-2 5 0,5-5 0,-6 9 0,6-4 0,-5 5 0,12-2 0,-5 4 0,6-2 0,-6 2 0,30 0 0,-12 5 0,6-4 0,17 7 0,-26-10 0,20-2 0,-23 4 0,-17-11 0,-8 8 0,-2-10 0,-1 4 0,4-4 0,-6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23:13:00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0 24575,'-23'0'0,"3"0"0,11 0 0,3 0 0,-6 0 0,3 0 0,-3 3 0,2-2 0,-7 1 0,6-2 0,-6 0 0,5 0 0,2 0 0,2 3 0,-1 0 0,2 1 0,-7-2 0,6-2 0,-3 0 0,5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23:13:06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484 0 24575,'-41'3'0,"-10"0"0,20 2 0,-16-4 0,-10 10 0,18-9 0,-26 10 0,41-10 0,-19 4 0,24-6 0,3 3 0,2 0 0,5 0 0,3 0 0,-6-3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23:13:08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515 1 24575,'-38'9'0,"-11"10"0,36-17 0,-29 9 0,31-11 0,-21 3 0,21-2 0,-6 3 0,7-4 0,1 0 0,-2 0 0,3 0 0,-3 0 0,-6 0 0,8 0 0,-26 0 0,17 0 0,-27-6 0,-12-2 0,26 1 0,-10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4:03:13.46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4405 66 16383,'38'-8'0,"10"1"0,-3 7 0,24 0 0,3 0 0,1 0 0,9 0 0,-10 0 0,13 0 0,0 0 0,-25 0 0,19 0 0,-31 0 0,34 0 0,-22 0 0,22 0 0,-9 0 0,2 0 0,-23 0 0,0 0 0,25 0 0,-5 0 0,-15 0 0,-22 0 0,5 0 0,-20 0 0,20 0 0,-24 0 0,24 0 0,-14 0 0,16 0 0,12 0 0,-18 0 0,30 0 0,-9 0 0,-9 0 0,6 0 0,-12 0 0,-10 0 0,10 0 0,-19 0 0,4 0 0,9 0 0,-4 0 0,10 0 0,0 0 0,-17 0 0,16 0 0,-19 0 0,8 0 0,-11 0 0,8 0 0,-7 0 0,9 0 0,13 0 0,-16 0 0,14 0 0,-24 0 0,2 0 0,-4 0 0,-6 0 0,3 0 0,3 0 0,-5 0 0,8 0 0,-6 0 0,1 0 0,-1 4 0,-1 3 0,-2-2 0,3 1 0,0-2 0,19 3 0,-14-2 0,17 1 0,-25-6 0,2 3 0,4 1 0,-1 4 0,1-1 0,-3 0 0,-7 1 0,-1 2 0,4 5 0,-6-3 0,9 2 0,-9-7 0,2 4 0,1 0 0,-4 1 0,8 8 0,-7-7 0,3 9 0,-4-8 0,0-2 0,0 8 0,0-10 0,7 10 0,-5-8 0,7 3 0,-8-1 0,2 1 0,-3-4 0,0 10 0,0-11 0,0 17 0,0-14 0,0 5 0,0 2 0,0-10 0,0 7 0,0 0 0,0-7 0,0 7 0,0-6 0,0 0 0,0 0 0,0 3 0,0-5 0,0 4 0,0-1 0,0 3 0,0-4 0,0 3 0,0-3 0,0 1 0,0 8 0,0-7 0,0 8 0,0-6 0,0 6 0,0-4 0,0 4 0,0 0 0,0-5 0,0 12 0,0-5 0,0-3 0,0 7 0,0-18 0,0 12 0,0-3 0,0-2 0,0 12 0,0-12 0,0 6 0,0-8 0,0-2 0,0 8 0,0-10 0,0 17 0,0-17 0,0 7 0,0-10 0,0 10 0,0-7 0,0 7 0,0 0 0,4-7 0,-3 20 0,2-19 0,-3 9 0,0-9 0,0 0 0,0 1 0,0 2 0,4 4 0,-3-2 0,4 5 0,-5-9 0,0 2 0,0-3 0,0 0 0,0 10 0,0-11 0,0 17 0,0-14 0,0 14 0,0-13 0,0 6 0,0-9 0,0 4 0,0 6 0,0-4 0,0 10 0,0-10 0,0 11 0,0-12 0,0 12 0,0-12 0,0 12 0,0-15 0,0 7 0,6 10 0,-1-10 0,2 13 0,-4-18 0,-3 0 0,0-1 0,0-2 0,0 2 0,0 4 0,0 5 0,0-4 0,0 8 0,0-17 0,6 29 0,-4-26 0,4 26 0,-2-26 0,-4 22 0,4-11 0,-4 2 0,0 1 0,0-14 0,0 9 0,0-1 0,0-5 0,0 12 0,0-12 0,0 12 0,0-12 0,0 12 0,3-2 0,-2-2 0,2 7 0,-3-15 0,0 12 0,0-15 0,9 14 0,-7-17 0,7 10 0,-9-12 0,0 13 0,0-11 0,0 17 0,0-14 0,6 27 0,-4-24 0,4 23 0,-6-26 0,0 15 0,0-12 0,0 12 0,0-5 0,0 0 0,0 5 0,0-12 0,0 12 0,0-12 0,0 2 0,0 2 0,0-10 0,4 17 0,-3-17 0,4 7 0,-5 3 0,0-9 0,0 10 0,0-4 0,0-4 0,0 8 0,0-10 0,0 13 0,0-13 0,0 9 0,0-13 0,0 4 0,0 1 0,0 9 0,0-8 0,0 4 0,0-10 0,0 4 0,0 0 0,0 1 0,0 2 0,0 0 0,0 2 0,0-1 0,0-5 0,0 1 0,0 4 0,0-3 0,0 5 0,-7-6 0,5 1 0,-4 2 0,6-3 0,0 1 0,-3 1 0,2-4 0,-3 1 0,4 4 0,0-5 0,0 5 0,0 3 0,0-7 0,0 23 0,0-21 0,0 11 0,0-9 0,0-5 0,0 15 0,0-8 0,0 6 0,0-4 0,0 7 0,-3-8 0,2 14 0,-5-8 0,5 6 0,-3-6 0,4-2 0,-3-6 0,-1 0 0,-3 6 0,2-8 0,-5 8 0,9-10 0,-6 0 0,7 0 0,0 3 0,0-5 0,0 5 0,0 0 0,0-5 0,0 5 0,0-1 0,0-4 0,0 5 0,-6 0 0,4-5 0,-5 5 0,7 0 0,0-5 0,-3 5 0,2 0 0,-2-5 0,0 5 0,-2-4 0,1-2 0,-2 3 0,2-4 0,-4 1 0,-3 2 0,3-2 0,-6 3 0,6-4 0,-6 1 0,2-1 0,-22 10 0,18-7 0,-23 7 0,19-8 0,-3 0 0,2-1 0,6 0 0,-19-4 0,-42 12 0,28-7 0,-42 6 0,57-6 0,-4-4 0,9-1 0,0 8 0,-9-10 0,5 6 0,-15-3 0,22-4 0,-14 3 0,9 1 0,-10-4 0,-3 9 0,-10-8 0,-42 4 0,2-6 0,36 0 0,1 0 0,-18 0 0,16 0 0,0 0 0,-12 0 0,11 0 0,-5 0 0,1 0 0,3 0 0,-22 0 0,9 0 0,1 0 0,-7 0 0,24 0 0,-1 0 0,-29 0 0,24 0 0,-19 0 0,32 0 0,-48 0 0,45 0 0,-29 0 0,35 0 0,-1 0 0,10 0 0,5 0 0,7 0 0,-5 0 0,0 0 0,12 0 0,-29 0 0,22 0 0,-50 0 0,26 0 0,-48 0 0,20 0 0,3 0 0,22 0 0,-2 0 0,2 0 0,-3 0 0,-24 0 0,-2 0 0,13 0 0,2 0 0,3 0 0,1 0 0,-37 0 0,22 0 0,22 0 0,0 0 0,-9 0 0,-26 0 0,30 0 0,-5 0 0,-32 0 0,48 0 0,-30 0 0,36 0 0,-6 0 0,-3 0 0,-4 0 0,22 0 0,-21 0 0,8 0 0,-11 0 0,4 0 0,10 0 0,0 0 0,15 0 0,-7 0 0,15 0 0,-40 0 0,17 0 0,-15 0 0,18 0 0,13 0 0,4 0 0,-9 0 0,9 0 0,-25 0 0,-5 0 0,-13 0 0,21 0 0,-33 0 0,39 0 0,-23 0 0,21 0 0,10 0 0,-19 0 0,-3-4 0,8 3 0,-16-16 0,26 13 0,-20-13 0,31 16 0,-17-7 0,1 8 0,9-4 0,-37 4 0,52 0 0,-55-6 0,46 4 0,-23-13 0,21 13 0,8-7 0,-8 5 0,13-1 0,-14 0 0,-1-1 0,8-2 0,-13 3 0,20-5 0,-6 9 0,12-2 0,-7 0 0,1 2 0,-2-2 0,1 3 0,-9-5 0,0 4 0,-3-10 0,5 6 0,12-6 0,2 4 0,-3-4 0,-7 2 0,5 1 0,-4 4 0,0 0 0,7 3 0,-17-6 0,17 6 0,-8-4 0,1 1 0,10-1 0,-6-3 0,10-3 0,2 3 0,-5-6 0,5 5 0,-11-24 0,6 13 0,-8-35 0,10 19 0,-1-21 0,5 5 0,-6-6 0,4-25 0,-4 19 0,1-32 0,-8 21 0,5 21 0,-12-28 0,18 27 0,-9-28 0,10 33 0,-2-15 0,3 41 0,0-18 0,0-11 0,0 30 0,0-37 0,0 16 0,0-3 0,0-3 0,0-5 0,0 14 0,0-22 0,0 24 0,0-4 0,0-6 0,0 9 0,0-23 0,0 17 0,0-10 0,0 13 0,0-13 0,0 26 0,8-24 0,-5 28 0,5-24 0,-8 12 0,0-3 0,0 4 0,0-2 0,0 11 0,0-7 0,0 2 0,0-5 0,0-3 0,0-2 0,0 1 0,0 11 0,0-10 0,0 16 0,5-17 0,-4-8 0,3-4 0,-4 2 0,6-10 0,-4 22 0,4-29 0,-6 2 0,0 13 0,5-28 0,-4 40 0,3-16 0,-4 16 0,0 4 0,-6-19 0,4 10 0,-4-22 0,6 28 0,-9-14 0,7 27 0,-7-7 0,9 2 0,0-5 0,0-13 0,0 5 0,0-5 0,0 14 0,0-6 0,0 8 0,0-8 0,0 12 0,0-5 0,0 10 0,0 3 0,0-21 0,0 21 0,0-15 0,0 20 0,0 6 0,3 1 0,1-3 0,7 5 0,0-5 0,26 0 0,-10 8 0,49-18 0,-23 21 0,27-18 0,-6 15 0,-4-1 0,15 2 0,-33 5 0,1 0 0,40 0 0,-32 0 0,1 0 0,28 0 0,8 0 0,-11 0 0,12 0 0,-10 0 0,-34 0 0,1 0 0,-5 0 0,0 0 0,6 0 0,0 0 0,39 0 0,-6 0 0,-11 0 0,-6 0 0,-22 0 0,2 0 0,31 0 0,9 0 0,3 0 0,-19 0 0,22 0 0,-19 0 0,-7 0 0,3 0 0,-1 0 0,23 0 0,-15 0 0,15 0 0,-46 0 0,0 0 0,0 0 0,1 0 0,17 0 0,0 0 0,28 0 0,-1 0 0,-13 0 0,-22 0 0,22 0 0,-24 0 0,-5 0 0,4-9 0,-33 6 0,14-6 0,-28 9 0,12-5 0,-7 4 0,14-3 0,-11 0 0,9 4 0,-4-7 0,1 6 0,4-2 0,6 3 0,-12 0 0,17 0 0,-20 0 0,11 0 0,-10 0 0,-3 6 0,-8 3 0,-4-1 0,-7-2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4:03:15.45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1202 34 16383,'-28'0'0,"4"4"0,-5 3 0,16-2 0,-27 1 0,30-3 0,-29 4 0,23 2 0,-25 6 0,25-6 0,-12 5 0,5-5 0,-6 5 0,-1-3 0,1 3 0,-18 14 0,13-14 0,-13 19 0,1-4 0,0-9 0,6 8 0,1-12 0,25-8 0,-7 5 0,6-9 0,4 3 0,0-3 0,0 0 0,3-1 0,-6-3 0,-17-12 0,15 5 0,-29-26 0,30 19 0,-25-26 0,25 25 0,-27-35 0,26 32 0,-27-32 0,25 32 0,-12-16 0,9 15 0,5 0 0,-1 7 0,6 1 0,3 2 0,-3 2 0,4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4:03:17.34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995 0 16383,'-39'9'0,"-3"1"0,13 13 0,5-11 0,-22 15 0,30-16 0,-24 1 0,27-1 0,-8-2 0,6 1 0,3-2 0,-2 3 0,6-4 0,-6 4 0,2-3 0,-2 3 0,-1-7 0,0 2 0,-6-1 0,7 3 0,-6 4 0,2-3 0,1 5 0,-4-5 0,9 2 0,-8-3 0,10 0 0,-7 1 0,9-2 0,1 0 0,-1 1 0,1-1 0,-1 0 0,-2 4 0,1-6 0,-1 5 0,-1-10 0,-1 4 0,-3-8 0,0-3 0,1-5 0,2 1 0,-14-16 0,11 16 0,-12-16 0,12 16 0,0-1 0,-12-14 0,12 14 0,-8-11 0,12 16 0,-1-4 0,1 3 0,-3-3 0,5 3 0,-5-2 0,3 5 0,-1-2 0,2 7 0,-1 7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4:03:18.81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873 0 16383,'-54'31'0,"-1"-1"0,-14 1 0,-4 8 0,24-20 0,1-1 0,-16 13 0,-15 0 0,47-15 0,-16 18 0,17-12 0,-5 8 0,7-11 0,9-4 0,-7 3 0,7-4 0,1 0 0,1 2 0,11-8 0,-1 3 0,-4 6 0,-1-7 0,0 7 0,-1-6 0,5-3 0,2 2 0,0 1 0,3 0 0,0 1 0,1-1 0,3-1 0,0 2 0,0 2 0,0 1 0,0-4 0,6 3 0,-1-6 0,22 19 0,0 0 0,10 1 0,10 5 0,-2-13 0,12 2 0,-12-3 0,-3-12 0,-20-2 0,6-5 0,-15 0 0,4 0 0,-6 0 0,-3 0 0,3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4:03:20.68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408 59 16383,'-38'0'0,"12"3"0,6 5 0,1 1 0,3 2 0,-5 0 0,6 1 0,-19 9 0,15-5 0,-8 24 0,13-21 0,4 21 0,-2-27 0,2 4 0,3 1 0,2-9 0,-3 8 0,-3-6 0,6-3 0,-5 3 0,0 9 0,-2-6 0,-2 11 0,0-11 0,6-2 0,-3 2 0,4-3 0,3 1 0,36-53 0,-17 26 0,44-65 0,-38 53 0,23-26 0,-8 5 0,-3 8 0,11-12 0,-27 30 0,22-17 0,-25 25 0,10-14 0,-10 17 0,-6 7 0,3 4 0,0 8 0,0-1 0,27 27 0,-20-23 0,50 27 0,-17-14 0,21-4 0,10 19 0,-44-26 0,7 10 0,-33-15 0,-1-1 0,0 0 0,-1-6 0,2 9 0,-1-6 0,3 7 0,-9-7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4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4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8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4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8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87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98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92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36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8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75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2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8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0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5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5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7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9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9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9.xml"/><Relationship Id="rId3" Type="http://schemas.openxmlformats.org/officeDocument/2006/relationships/image" Target="../media/image29.png"/><Relationship Id="rId7" Type="http://schemas.openxmlformats.org/officeDocument/2006/relationships/customXml" Target="../ink/ink6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7.xml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50.png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customXml" Target="../ink/ink2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80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Lecture #1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0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Superposition Principle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62558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Applying the current source </a:t>
            </a:r>
            <a:r>
              <a:rPr lang="en-US" i="1" dirty="0"/>
              <a:t>I</a:t>
            </a:r>
            <a:r>
              <a:rPr lang="en-US" dirty="0"/>
              <a:t> and set the voltage source V to zero (short-circuit)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3987" y="3850243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current division,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95520" y="4231956"/>
          <a:ext cx="2354262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838080" progId="Equation.3">
                  <p:embed/>
                </p:oleObj>
              </mc:Choice>
              <mc:Fallback>
                <p:oleObj name="Equation" r:id="rId3" imgW="1562040" imgH="83808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520" y="4231956"/>
                        <a:ext cx="2354262" cy="1274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ACEFE91-D8C7-CA47-A833-8001ADC11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41" y="1585356"/>
            <a:ext cx="3891283" cy="20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778" y="647677"/>
            <a:ext cx="378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voltage </a:t>
            </a:r>
            <a:r>
              <a:rPr lang="en-US" i="1" dirty="0"/>
              <a:t>V</a:t>
            </a:r>
            <a:r>
              <a:rPr lang="en-US" dirty="0"/>
              <a:t> and open circuit the current source </a:t>
            </a:r>
            <a:r>
              <a:rPr lang="en-US" i="1" dirty="0"/>
              <a:t>I</a:t>
            </a:r>
            <a:r>
              <a:rPr lang="en-US" dirty="0"/>
              <a:t>: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846372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voltage division,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38251" y="4219575"/>
          <a:ext cx="208597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200" imgH="838080" progId="Equation.3">
                  <p:embed/>
                </p:oleObj>
              </mc:Choice>
              <mc:Fallback>
                <p:oleObj name="Equation" r:id="rId3" imgW="1384200" imgH="8380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1" y="4219575"/>
                        <a:ext cx="2085975" cy="1274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01680" y="647676"/>
            <a:ext cx="378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the current source </a:t>
            </a:r>
            <a:r>
              <a:rPr lang="en-US" i="1" dirty="0"/>
              <a:t>I</a:t>
            </a:r>
            <a:r>
              <a:rPr lang="en-US" dirty="0"/>
              <a:t> and short-circuit </a:t>
            </a:r>
            <a:r>
              <a:rPr lang="en-US" i="1" dirty="0"/>
              <a:t>V</a:t>
            </a:r>
            <a:r>
              <a:rPr lang="en-US" dirty="0"/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1680" y="3850243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current division,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043488" y="4222750"/>
          <a:ext cx="2354262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838080" progId="Equation.3">
                  <p:embed/>
                </p:oleObj>
              </mc:Choice>
              <mc:Fallback>
                <p:oleObj name="Equation" r:id="rId5" imgW="1562040" imgH="83808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4222750"/>
                        <a:ext cx="2354262" cy="1274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80563" y="121176"/>
            <a:ext cx="124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Summary</a:t>
            </a:r>
            <a:r>
              <a:rPr lang="en-US" i="1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27D27D2-5593-3F48-9C11-AC56C1EBA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48" y="1561004"/>
            <a:ext cx="3874551" cy="20183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025E67-03FA-A04F-8FD6-41B4E02A4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4899" y="1552288"/>
            <a:ext cx="3891283" cy="20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2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778" y="647677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applying superposition principle: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54366" y="1125538"/>
          <a:ext cx="25463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457200" progId="Equation.3">
                  <p:embed/>
                </p:oleObj>
              </mc:Choice>
              <mc:Fallback>
                <p:oleObj name="Equation" r:id="rId3" imgW="1688760" imgH="4572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366" y="1125538"/>
                        <a:ext cx="254635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116265-0643-5B4E-BD39-2CFD60477313}"/>
              </a:ext>
            </a:extLst>
          </p:cNvPr>
          <p:cNvSpPr txBox="1"/>
          <p:nvPr/>
        </p:nvSpPr>
        <p:spPr>
          <a:xfrm>
            <a:off x="4184573" y="2787869"/>
            <a:ext cx="47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EFEA51C-1DB3-B143-B983-8E006E4AE001}"/>
              </a:ext>
            </a:extLst>
          </p:cNvPr>
          <p:cNvSpPr/>
          <p:nvPr/>
        </p:nvSpPr>
        <p:spPr>
          <a:xfrm>
            <a:off x="4184573" y="3711199"/>
            <a:ext cx="654004" cy="10236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43029-6B70-D341-B8C5-E0883A5C1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577" y="1862371"/>
            <a:ext cx="3891283" cy="2027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FA2A3F-997E-CC46-ACCE-51B3EE9C3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22" y="2040629"/>
            <a:ext cx="3874551" cy="2018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154AA-21A2-344A-AFE1-F1B85004B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541" y="4734818"/>
            <a:ext cx="3989905" cy="20784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99E24F2-3FD7-5F4B-AAA1-01B2264B78A6}"/>
              </a:ext>
            </a:extLst>
          </p:cNvPr>
          <p:cNvSpPr/>
          <p:nvPr/>
        </p:nvSpPr>
        <p:spPr>
          <a:xfrm>
            <a:off x="4162778" y="5160590"/>
            <a:ext cx="642938" cy="642938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D227F7-AC7C-134B-8E08-06CD531C690D}"/>
              </a:ext>
            </a:extLst>
          </p:cNvPr>
          <p:cNvCxnSpPr>
            <a:cxnSpLocks/>
          </p:cNvCxnSpPr>
          <p:nvPr/>
        </p:nvCxnSpPr>
        <p:spPr>
          <a:xfrm>
            <a:off x="2041325" y="2791852"/>
            <a:ext cx="2321412" cy="24800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C84D8C-9725-5B4C-9F1E-913F4B7C39FB}"/>
              </a:ext>
            </a:extLst>
          </p:cNvPr>
          <p:cNvCxnSpPr>
            <a:cxnSpLocks/>
            <a:endCxn id="10" idx="6"/>
          </p:cNvCxnSpPr>
          <p:nvPr/>
        </p:nvCxnSpPr>
        <p:spPr>
          <a:xfrm flipH="1">
            <a:off x="4805716" y="2787869"/>
            <a:ext cx="1711730" cy="269419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3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Solve for the current flowing in the resistance R by applying the Principle of Superposition.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27671"/>
              </p:ext>
            </p:extLst>
          </p:nvPr>
        </p:nvGraphicFramePr>
        <p:xfrm>
          <a:off x="2581471" y="4296729"/>
          <a:ext cx="4019157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31AE65-17AA-514C-9BB9-EFD86CDAF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561" y="1584543"/>
            <a:ext cx="3598670" cy="23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289" y="418747"/>
            <a:ext cx="762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three sources: Voltage 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 and Current 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34" y="832342"/>
            <a:ext cx="86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1) Applying voltage </a:t>
            </a:r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and setting the voltage source 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and current source I to zero (short and open circuit respectively)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472" y="49894"/>
            <a:ext cx="412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49FD6-8352-D44B-9F35-E02545F07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8" y="1478673"/>
            <a:ext cx="3705343" cy="2416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CC4A0E-0D76-3E44-ADDA-6F296778AD0E}"/>
              </a:ext>
            </a:extLst>
          </p:cNvPr>
          <p:cNvSpPr txBox="1"/>
          <p:nvPr/>
        </p:nvSpPr>
        <p:spPr>
          <a:xfrm>
            <a:off x="4103852" y="18917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Apply KVL to the two mesh loops yields,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30066-4F3D-C94C-8CD8-60FBB25B442D}"/>
                  </a:ext>
                </a:extLst>
              </p:cNvPr>
              <p:cNvSpPr txBox="1"/>
              <p:nvPr/>
            </p:nvSpPr>
            <p:spPr>
              <a:xfrm>
                <a:off x="3426178" y="243182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30066-4F3D-C94C-8CD8-60FBB25B4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178" y="2431829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FD1CDA-451C-2F45-A995-323F77CED419}"/>
                  </a:ext>
                </a:extLst>
              </p:cNvPr>
              <p:cNvSpPr txBox="1"/>
              <p:nvPr/>
            </p:nvSpPr>
            <p:spPr>
              <a:xfrm>
                <a:off x="4103852" y="284494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FD1CDA-451C-2F45-A995-323F77CED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852" y="2844945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AC6947-B43A-0845-88A8-3D0D2371F54A}"/>
                  </a:ext>
                </a:extLst>
              </p:cNvPr>
              <p:cNvSpPr txBox="1"/>
              <p:nvPr/>
            </p:nvSpPr>
            <p:spPr>
              <a:xfrm>
                <a:off x="4173491" y="340135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currents,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AC6947-B43A-0845-88A8-3D0D2371F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91" y="3401353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l="-1108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8C378-1D24-7245-8551-632B47239F9A}"/>
                  </a:ext>
                </a:extLst>
              </p:cNvPr>
              <p:cNvSpPr txBox="1"/>
              <p:nvPr/>
            </p:nvSpPr>
            <p:spPr>
              <a:xfrm>
                <a:off x="67734" y="4203939"/>
                <a:ext cx="7930444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10+18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14+10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18+14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=0.4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8C378-1D24-7245-8551-632B4723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" y="4203939"/>
                <a:ext cx="7930444" cy="675185"/>
              </a:xfrm>
              <a:prstGeom prst="rect">
                <a:avLst/>
              </a:prstGeom>
              <a:blipFill>
                <a:blip r:embed="rId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C16AC-5AF2-B74E-8268-349A609A37AB}"/>
                  </a:ext>
                </a:extLst>
              </p:cNvPr>
              <p:cNvSpPr txBox="1"/>
              <p:nvPr/>
            </p:nvSpPr>
            <p:spPr>
              <a:xfrm>
                <a:off x="0" y="4954648"/>
                <a:ext cx="8137089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14+10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18+14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=0.1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C16AC-5AF2-B74E-8268-349A609A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4648"/>
                <a:ext cx="8137089" cy="658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024D81-A30A-A04B-A95B-7F1FC6B9EC4F}"/>
                  </a:ext>
                </a:extLst>
              </p:cNvPr>
              <p:cNvSpPr txBox="1"/>
              <p:nvPr/>
            </p:nvSpPr>
            <p:spPr>
              <a:xfrm>
                <a:off x="887112" y="5706522"/>
                <a:ext cx="5358467" cy="1101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 for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obtain,</a:t>
                </a:r>
              </a:p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=0.4−0.1=0.3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024D81-A30A-A04B-A95B-7F1FC6B9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12" y="5706522"/>
                <a:ext cx="5358467" cy="1101584"/>
              </a:xfrm>
              <a:prstGeom prst="rect">
                <a:avLst/>
              </a:prstGeom>
              <a:blipFill>
                <a:blip r:embed="rId9"/>
                <a:stretch>
                  <a:fillRect l="-1182" t="-2273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75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3363" y="832342"/>
            <a:ext cx="845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2) Applying voltage </a:t>
            </a:r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and setting the voltage source 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and current source I to zero (short and open circuit respectively)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72" y="49894"/>
            <a:ext cx="120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 B: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7E2A70-073C-1C42-84B5-9B0271883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3" y="1760361"/>
            <a:ext cx="3388104" cy="21837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49669D-2281-524C-A2E9-022FF22504E0}"/>
              </a:ext>
            </a:extLst>
          </p:cNvPr>
          <p:cNvSpPr txBox="1"/>
          <p:nvPr/>
        </p:nvSpPr>
        <p:spPr>
          <a:xfrm>
            <a:off x="3889022" y="17603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Applying KVL for both loops yields,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97F71C-CFBC-3544-A9E4-791D0634FE6D}"/>
                  </a:ext>
                </a:extLst>
              </p:cNvPr>
              <p:cNvSpPr txBox="1"/>
              <p:nvPr/>
            </p:nvSpPr>
            <p:spPr>
              <a:xfrm>
                <a:off x="3990624" y="222671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97F71C-CFBC-3544-A9E4-791D0634F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624" y="2226715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A7FAEF-340E-4548-8D54-987AEAFEF50A}"/>
                  </a:ext>
                </a:extLst>
              </p:cNvPr>
              <p:cNvSpPr txBox="1"/>
              <p:nvPr/>
            </p:nvSpPr>
            <p:spPr>
              <a:xfrm>
                <a:off x="3691467" y="259604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A7FAEF-340E-4548-8D54-987AEAFEF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467" y="2596047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DD0E217-DD7C-4F4B-A3D5-F5D1EB2F27CC}"/>
              </a:ext>
            </a:extLst>
          </p:cNvPr>
          <p:cNvSpPr txBox="1"/>
          <p:nvPr/>
        </p:nvSpPr>
        <p:spPr>
          <a:xfrm>
            <a:off x="3990624" y="32470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Solving for both currents,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834130-3083-AB4B-81F9-06D5B990BF9D}"/>
                  </a:ext>
                </a:extLst>
              </p:cNvPr>
              <p:cNvSpPr txBox="1"/>
              <p:nvPr/>
            </p:nvSpPr>
            <p:spPr>
              <a:xfrm>
                <a:off x="-104422" y="4034077"/>
                <a:ext cx="7986888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14+10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18+14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=0.1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834130-3083-AB4B-81F9-06D5B990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422" y="4034077"/>
                <a:ext cx="7986888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B29F4D-ED95-7B42-A451-E54DEC41ADEF}"/>
                  </a:ext>
                </a:extLst>
              </p:cNvPr>
              <p:cNvSpPr txBox="1"/>
              <p:nvPr/>
            </p:nvSpPr>
            <p:spPr>
              <a:xfrm>
                <a:off x="-110065" y="4772038"/>
                <a:ext cx="7701845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10+14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14+10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18+14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=0.2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B29F4D-ED95-7B42-A451-E54DEC41A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065" y="4772038"/>
                <a:ext cx="7701845" cy="675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81816A-9345-D84D-B26B-5C92DE55463C}"/>
                  </a:ext>
                </a:extLst>
              </p:cNvPr>
              <p:cNvSpPr txBox="1"/>
              <p:nvPr/>
            </p:nvSpPr>
            <p:spPr>
              <a:xfrm>
                <a:off x="654754" y="5704046"/>
                <a:ext cx="5723467" cy="658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Then,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=0.2−0.1=0.1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81816A-9345-D84D-B26B-5C92DE554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54" y="5704046"/>
                <a:ext cx="5723467" cy="658514"/>
              </a:xfrm>
              <a:prstGeom prst="rect">
                <a:avLst/>
              </a:prstGeom>
              <a:blipFill>
                <a:blip r:embed="rId8"/>
                <a:stretch>
                  <a:fillRect l="-885" t="-5660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9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212" y="740345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3) Applying current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and setting the voltage source 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and voltage source 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to zero (short circuit)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472" y="49894"/>
            <a:ext cx="120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F6CCC-3428-174F-9779-3CED7DA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2" y="1707794"/>
            <a:ext cx="3406750" cy="21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212" y="740345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3) Applying current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and setting the voltage source 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and voltage source 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to zero (short circuit)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472" y="49894"/>
            <a:ext cx="120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F6CCC-3428-174F-9779-3CED7DA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2" y="1707794"/>
            <a:ext cx="3406750" cy="2195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BD8890-1A7D-A949-9063-544272589372}"/>
              </a:ext>
            </a:extLst>
          </p:cNvPr>
          <p:cNvSpPr txBox="1"/>
          <p:nvPr/>
        </p:nvSpPr>
        <p:spPr>
          <a:xfrm>
            <a:off x="431472" y="4226876"/>
            <a:ext cx="76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obvious that the equivalent resistance seen by the current source is equal to zero since all resistors are shorted,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1B5F3-EB65-4A47-996E-47E72BD46A86}"/>
                  </a:ext>
                </a:extLst>
              </p:cNvPr>
              <p:cNvSpPr txBox="1"/>
              <p:nvPr/>
            </p:nvSpPr>
            <p:spPr>
              <a:xfrm>
                <a:off x="1552222" y="5196532"/>
                <a:ext cx="457200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1B5F3-EB65-4A47-996E-47E72BD46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22" y="5196532"/>
                <a:ext cx="4572000" cy="381515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78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212" y="740345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3) Applying current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and setting the voltage source 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and voltage source 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to zero (short circuit)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472" y="49894"/>
            <a:ext cx="120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F6CCC-3428-174F-9779-3CED7DA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2" y="1707794"/>
            <a:ext cx="3406750" cy="2195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BD8890-1A7D-A949-9063-544272589372}"/>
              </a:ext>
            </a:extLst>
          </p:cNvPr>
          <p:cNvSpPr txBox="1"/>
          <p:nvPr/>
        </p:nvSpPr>
        <p:spPr>
          <a:xfrm>
            <a:off x="431472" y="4226876"/>
            <a:ext cx="76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obvious that the equivalent resistance seen by the current source is equal to zero since all resistors are shorted,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1B5F3-EB65-4A47-996E-47E72BD46A86}"/>
                  </a:ext>
                </a:extLst>
              </p:cNvPr>
              <p:cNvSpPr txBox="1"/>
              <p:nvPr/>
            </p:nvSpPr>
            <p:spPr>
              <a:xfrm>
                <a:off x="1552222" y="5196532"/>
                <a:ext cx="457200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1B5F3-EB65-4A47-996E-47E72BD46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22" y="5196532"/>
                <a:ext cx="4572000" cy="381515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966793-86EA-D849-A1F9-3B6BBC0A8173}"/>
                  </a:ext>
                </a:extLst>
              </p14:cNvPr>
              <p14:cNvContentPartPr/>
              <p14:nvPr/>
            </p14:nvContentPartPr>
            <p14:xfrm>
              <a:off x="896098" y="2115276"/>
              <a:ext cx="2759760" cy="173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966793-86EA-D849-A1F9-3B6BBC0A81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458" y="2043636"/>
                <a:ext cx="2831400" cy="18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C98784-A73E-1F49-9F0F-544C30E017B3}"/>
                  </a:ext>
                </a:extLst>
              </p14:cNvPr>
              <p14:cNvContentPartPr/>
              <p14:nvPr/>
            </p14:nvContentPartPr>
            <p14:xfrm>
              <a:off x="3366418" y="2373396"/>
              <a:ext cx="432720" cy="134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C98784-A73E-1F49-9F0F-544C30E017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0778" y="2301756"/>
                <a:ext cx="5043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B11F1C-0D71-B44E-83C7-286684729E93}"/>
                  </a:ext>
                </a:extLst>
              </p14:cNvPr>
              <p14:cNvContentPartPr/>
              <p14:nvPr/>
            </p14:nvContentPartPr>
            <p14:xfrm>
              <a:off x="3453898" y="3379596"/>
              <a:ext cx="358560" cy="12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B11F1C-0D71-B44E-83C7-286684729E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7898" y="3307596"/>
                <a:ext cx="4302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7707A8-E523-C642-99B5-0A76CFC1BCDB}"/>
                  </a:ext>
                </a:extLst>
              </p14:cNvPr>
              <p14:cNvContentPartPr/>
              <p14:nvPr/>
            </p14:nvContentPartPr>
            <p14:xfrm>
              <a:off x="1716538" y="3701796"/>
              <a:ext cx="314280" cy="30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7707A8-E523-C642-99B5-0A76CFC1BC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0898" y="3629796"/>
                <a:ext cx="3859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4AF410-66D6-E640-A3BD-F216E7FFFE8B}"/>
                  </a:ext>
                </a:extLst>
              </p14:cNvPr>
              <p14:cNvContentPartPr/>
              <p14:nvPr/>
            </p14:nvContentPartPr>
            <p14:xfrm>
              <a:off x="789178" y="2450796"/>
              <a:ext cx="338040" cy="171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4AF410-66D6-E640-A3BD-F216E7FFFE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538" y="2379156"/>
                <a:ext cx="4096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2238BC-0F61-6247-AA5E-496AF7DA622D}"/>
                  </a:ext>
                </a:extLst>
              </p14:cNvPr>
              <p14:cNvContentPartPr/>
              <p14:nvPr/>
            </p14:nvContentPartPr>
            <p14:xfrm>
              <a:off x="3826858" y="1989276"/>
              <a:ext cx="1158840" cy="588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2238BC-0F61-6247-AA5E-496AF7DA62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18218" y="1980276"/>
                <a:ext cx="1176480" cy="606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55F1798-7361-B740-9B1C-7569A795DF3C}"/>
              </a:ext>
            </a:extLst>
          </p:cNvPr>
          <p:cNvSpPr txBox="1"/>
          <p:nvPr/>
        </p:nvSpPr>
        <p:spPr>
          <a:xfrm>
            <a:off x="4765244" y="18418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Short circuit </a:t>
            </a:r>
          </a:p>
        </p:txBody>
      </p:sp>
    </p:spTree>
    <p:extLst>
      <p:ext uri="{BB962C8B-B14F-4D97-AF65-F5344CB8AC3E}">
        <p14:creationId xmlns:p14="http://schemas.microsoft.com/office/powerpoint/2010/main" val="190439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0E9961E-9E57-F04B-81B9-9A872B11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72" y="3076832"/>
            <a:ext cx="3598670" cy="2346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78" y="647677"/>
            <a:ext cx="258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only voltage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4255" y="647676"/>
            <a:ext cx="305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only current source </a:t>
            </a:r>
            <a:r>
              <a:rPr lang="en-US" i="1" dirty="0"/>
              <a:t>I</a:t>
            </a:r>
            <a:r>
              <a:rPr lang="en-US" dirty="0"/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0563" y="121176"/>
            <a:ext cx="124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Summary</a:t>
            </a:r>
            <a:r>
              <a:rPr lang="en-US" i="1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07356" y="647676"/>
            <a:ext cx="258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only voltage </a:t>
            </a:r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,</a:t>
            </a:r>
          </a:p>
        </p:txBody>
      </p:sp>
      <p:sp>
        <p:nvSpPr>
          <p:cNvPr id="41" name="Oval 40"/>
          <p:cNvSpPr/>
          <p:nvPr/>
        </p:nvSpPr>
        <p:spPr>
          <a:xfrm>
            <a:off x="4367917" y="4083320"/>
            <a:ext cx="467524" cy="46752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31472" y="49894"/>
            <a:ext cx="120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Solution: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4DF3D49-BC0F-8845-A9A4-90A821CA0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029" y="1063119"/>
            <a:ext cx="2772838" cy="1787181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4820121" y="2136227"/>
            <a:ext cx="2402054" cy="201679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F525B607-F82C-CF4C-BB4B-9C5FF085F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00" y="966982"/>
            <a:ext cx="2887755" cy="1883318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801947" y="2081338"/>
            <a:ext cx="2549023" cy="216897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C737DA53-C9B1-444C-8CB9-97F9EA4C2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238" y="966982"/>
            <a:ext cx="2872034" cy="1851116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4138459" y="1834409"/>
            <a:ext cx="425022" cy="425022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cxnSpLocks/>
            <a:stCxn id="40" idx="5"/>
          </p:cNvCxnSpPr>
          <p:nvPr/>
        </p:nvCxnSpPr>
        <p:spPr>
          <a:xfrm>
            <a:off x="4501238" y="2197188"/>
            <a:ext cx="116615" cy="19558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222175" y="1819379"/>
            <a:ext cx="425022" cy="425022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455631" y="1766895"/>
            <a:ext cx="425022" cy="425022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FEEC3D-AF47-F54C-B850-FF8289564343}"/>
                  </a:ext>
                </a:extLst>
              </p:cNvPr>
              <p:cNvSpPr txBox="1"/>
              <p:nvPr/>
            </p:nvSpPr>
            <p:spPr>
              <a:xfrm>
                <a:off x="1380372" y="6048764"/>
                <a:ext cx="687949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=0.3+0.1+0=0.4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FEEC3D-AF47-F54C-B850-FF828956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72" y="6048764"/>
                <a:ext cx="6879497" cy="381515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62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lvl="0" algn="l"/>
            <a:endParaRPr lang="en-US" sz="2000" dirty="0"/>
          </a:p>
          <a:p>
            <a:pPr marL="342900" indent="-342900" algn="l">
              <a:buFont typeface="Wingdings" charset="2"/>
              <a:buChar char="Ø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Introducing the </a:t>
            </a:r>
            <a:r>
              <a:rPr lang="en-US" sz="2000" b="1" dirty="0">
                <a:solidFill>
                  <a:srgbClr val="FF0000"/>
                </a:solidFill>
              </a:rPr>
              <a:t>Superposition Principle,</a:t>
            </a:r>
            <a:r>
              <a:rPr lang="en-US" sz="2000" dirty="0"/>
              <a:t> its benefit and procedure.</a:t>
            </a:r>
          </a:p>
          <a:p>
            <a:pPr marL="342900" indent="-342900" algn="l">
              <a:buFont typeface="Wingdings" charset="2"/>
              <a:buChar char="Ø"/>
            </a:pPr>
            <a:endParaRPr lang="en-US" sz="2000" dirty="0"/>
          </a:p>
          <a:p>
            <a:pPr marL="342900" indent="-342900" algn="l">
              <a:buFont typeface="Wingdings" charset="2"/>
              <a:buChar char="Ø"/>
            </a:pPr>
            <a:r>
              <a:rPr lang="en-US" sz="2000" dirty="0"/>
              <a:t>Analysis </a:t>
            </a:r>
            <a:r>
              <a:rPr lang="en-US" sz="2000" dirty="0">
                <a:solidFill>
                  <a:srgbClr val="FF0000"/>
                </a:solidFill>
              </a:rPr>
              <a:t>Examples</a:t>
            </a:r>
            <a:r>
              <a:rPr lang="en-US" sz="2000" dirty="0"/>
              <a:t> using Superposition.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2000" dirty="0"/>
          </a:p>
          <a:p>
            <a:pPr lvl="0"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Solve for power dissipation in the resistance R</a:t>
            </a:r>
            <a:r>
              <a:rPr lang="en-US" baseline="-25000" dirty="0">
                <a:solidFill>
                  <a:srgbClr val="0000FF"/>
                </a:solidFill>
              </a:rPr>
              <a:t>L </a:t>
            </a:r>
            <a:r>
              <a:rPr lang="en-US" dirty="0">
                <a:solidFill>
                  <a:srgbClr val="0000FF"/>
                </a:solidFill>
              </a:rPr>
              <a:t>using </a:t>
            </a:r>
            <a:r>
              <a:rPr lang="en-US" u="sng" dirty="0">
                <a:solidFill>
                  <a:srgbClr val="0000FF"/>
                </a:solidFill>
              </a:rPr>
              <a:t>superposition.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1C452-9DA7-5141-B22E-750FD0757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04" y="1476852"/>
            <a:ext cx="6255391" cy="17384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DDF90-4911-5A47-BD88-9554CDC4F12C}"/>
              </a:ext>
            </a:extLst>
          </p:cNvPr>
          <p:cNvSpPr/>
          <p:nvPr/>
        </p:nvSpPr>
        <p:spPr>
          <a:xfrm>
            <a:off x="4334933" y="1783644"/>
            <a:ext cx="541867" cy="1332090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7886C6-610D-B549-8164-5A0EB4CA4697}"/>
                  </a:ext>
                </a:extLst>
              </p:cNvPr>
              <p:cNvSpPr txBox="1"/>
              <p:nvPr/>
            </p:nvSpPr>
            <p:spPr>
              <a:xfrm>
                <a:off x="925689" y="3429000"/>
                <a:ext cx="7631289" cy="873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=26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=22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=12,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=16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7886C6-610D-B549-8164-5A0EB4CA4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9" y="3429000"/>
                <a:ext cx="7631289" cy="873509"/>
              </a:xfrm>
              <a:prstGeom prst="rect">
                <a:avLst/>
              </a:prstGeom>
              <a:blipFill>
                <a:blip r:embed="rId4"/>
                <a:stretch>
                  <a:fillRect l="-664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166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778" y="647677"/>
            <a:ext cx="66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voltage source </a:t>
            </a:r>
            <a:r>
              <a:rPr lang="en-US" i="1" dirty="0"/>
              <a:t>V</a:t>
            </a:r>
            <a:r>
              <a:rPr lang="en-US" i="1" baseline="-25000" dirty="0"/>
              <a:t>1</a:t>
            </a:r>
            <a:r>
              <a:rPr lang="en-US" dirty="0"/>
              <a:t> and short circuit the voltage source </a:t>
            </a:r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: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3E2074F2-180A-3A48-AC48-D613E2E7E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009"/>
            <a:ext cx="8332222" cy="23066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09798" y="2276478"/>
            <a:ext cx="64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5DBBA-B587-B044-8EEE-91A1F0B6F0B5}"/>
              </a:ext>
            </a:extLst>
          </p:cNvPr>
          <p:cNvSpPr txBox="1"/>
          <p:nvPr/>
        </p:nvSpPr>
        <p:spPr>
          <a:xfrm>
            <a:off x="562048" y="3534332"/>
            <a:ext cx="66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i="1" dirty="0"/>
              <a:t>i</a:t>
            </a:r>
            <a:r>
              <a:rPr lang="en-US" i="1" baseline="-25000" dirty="0"/>
              <a:t>x2</a:t>
            </a:r>
            <a:r>
              <a:rPr lang="en-US" dirty="0"/>
              <a:t> is equal to zero, then the circuit is reduced as follows: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EDF32C-4C2E-3E47-8653-2F83D2E41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02" y="4114327"/>
            <a:ext cx="3643554" cy="181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F7E2C5-A9F1-0846-B8F0-3CCFAC4F7B09}"/>
                  </a:ext>
                </a:extLst>
              </p:cNvPr>
              <p:cNvSpPr txBox="1"/>
              <p:nvPr/>
            </p:nvSpPr>
            <p:spPr>
              <a:xfrm>
                <a:off x="4166111" y="4114327"/>
                <a:ext cx="3437798" cy="1458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 Ohm’s law, we find,</a:t>
                </a:r>
              </a:p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10+12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=1.2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F7E2C5-A9F1-0846-B8F0-3CCFAC4F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11" y="4114327"/>
                <a:ext cx="3437798" cy="1458220"/>
              </a:xfrm>
              <a:prstGeom prst="rect">
                <a:avLst/>
              </a:prstGeom>
              <a:blipFill>
                <a:blip r:embed="rId5"/>
                <a:stretch>
                  <a:fillRect l="-1103" t="-2609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90A6F2-6ED3-7F41-B6BC-72256E60F8C8}"/>
                  </a:ext>
                </a:extLst>
              </p:cNvPr>
              <p:cNvSpPr txBox="1"/>
              <p:nvPr/>
            </p:nvSpPr>
            <p:spPr>
              <a:xfrm>
                <a:off x="4082645" y="5783210"/>
                <a:ext cx="4572000" cy="94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 inspection we obtain,</a:t>
                </a:r>
              </a:p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𝑅𝐿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=−2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1.2=−2.4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90A6F2-6ED3-7F41-B6BC-72256E60F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645" y="5783210"/>
                <a:ext cx="4572000" cy="947119"/>
              </a:xfrm>
              <a:prstGeom prst="rect">
                <a:avLst/>
              </a:prstGeom>
              <a:blipFill>
                <a:blip r:embed="rId6"/>
                <a:stretch>
                  <a:fillRect l="-1108" t="-2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167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778" y="647677"/>
            <a:ext cx="66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voltage source </a:t>
            </a:r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 and short circuit the voltage source </a:t>
            </a:r>
            <a:r>
              <a:rPr lang="en-US" i="1" dirty="0"/>
              <a:t>V</a:t>
            </a:r>
            <a:r>
              <a:rPr lang="en-US" i="1" baseline="-25000" dirty="0"/>
              <a:t>1</a:t>
            </a:r>
            <a:r>
              <a:rPr lang="en-US" dirty="0"/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404" y="3782307"/>
            <a:ext cx="66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i="1" dirty="0"/>
              <a:t>i</a:t>
            </a:r>
            <a:r>
              <a:rPr lang="en-US" i="1" baseline="-25000" dirty="0"/>
              <a:t>x1</a:t>
            </a:r>
            <a:r>
              <a:rPr lang="en-US" dirty="0"/>
              <a:t> is equal to zero, then the circuit is reduced as follows: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83B6916-B98E-9748-A5A4-489BB155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80" y="1222723"/>
            <a:ext cx="8579556" cy="25402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5557" y="2492853"/>
            <a:ext cx="64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V</a:t>
            </a:r>
            <a:r>
              <a:rPr lang="en-US" i="1" baseline="-25000" dirty="0"/>
              <a:t>1</a:t>
            </a:r>
            <a:r>
              <a:rPr lang="en-US" dirty="0"/>
              <a:t>=0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758B07-2E44-0C4D-B8BB-833CF40B6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80" y="4332108"/>
            <a:ext cx="3313994" cy="1649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9BEF93-7075-6E4B-863D-099E8CC70795}"/>
                  </a:ext>
                </a:extLst>
              </p:cNvPr>
              <p:cNvSpPr txBox="1"/>
              <p:nvPr/>
            </p:nvSpPr>
            <p:spPr>
              <a:xfrm>
                <a:off x="4140696" y="4364758"/>
                <a:ext cx="4793824" cy="1668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 Ohm’s law, we find,</a:t>
                </a:r>
              </a:p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14+12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=0.8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 inspection we obtain,</a:t>
                </a:r>
              </a:p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𝑅𝐿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=−2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0.8=−1.6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9BEF93-7075-6E4B-863D-099E8CC7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96" y="4364758"/>
                <a:ext cx="4793824" cy="1668149"/>
              </a:xfrm>
              <a:prstGeom prst="rect">
                <a:avLst/>
              </a:prstGeom>
              <a:blipFill>
                <a:blip r:embed="rId5"/>
                <a:stretch>
                  <a:fillRect l="-792" t="-1504"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62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C7765-ED5C-C64C-94E7-1F3F39C92864}"/>
                  </a:ext>
                </a:extLst>
              </p:cNvPr>
              <p:cNvSpPr txBox="1"/>
              <p:nvPr/>
            </p:nvSpPr>
            <p:spPr>
              <a:xfrm>
                <a:off x="942622" y="395686"/>
                <a:ext cx="4572000" cy="94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According to the superposition principle,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𝑅𝐿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𝑅𝐿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=−2.4−1.6=−4.0 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C7765-ED5C-C64C-94E7-1F3F39C9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2" y="395686"/>
                <a:ext cx="4572000" cy="947119"/>
              </a:xfrm>
              <a:prstGeom prst="rect">
                <a:avLst/>
              </a:prstGeom>
              <a:blipFill>
                <a:blip r:embed="rId3"/>
                <a:stretch>
                  <a:fillRect l="-1108" t="-4000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68BDE1C-1057-A54F-ACCA-A319461B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304" y="1377263"/>
            <a:ext cx="6255391" cy="17384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4E325B-7A22-F047-969A-251AD6861361}"/>
              </a:ext>
            </a:extLst>
          </p:cNvPr>
          <p:cNvSpPr/>
          <p:nvPr/>
        </p:nvSpPr>
        <p:spPr>
          <a:xfrm>
            <a:off x="4334933" y="1783644"/>
            <a:ext cx="541867" cy="1332090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3BD5D-AA6B-0C49-BCB7-7032FF8D21DB}"/>
              </a:ext>
            </a:extLst>
          </p:cNvPr>
          <p:cNvSpPr txBox="1"/>
          <p:nvPr/>
        </p:nvSpPr>
        <p:spPr>
          <a:xfrm>
            <a:off x="565118" y="3707234"/>
            <a:ext cx="710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power dissipated in the load resistor is given by,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C99583-999B-C852-273E-1AE2B271FA3E}"/>
                  </a:ext>
                </a:extLst>
              </p:cNvPr>
              <p:cNvSpPr txBox="1"/>
              <p:nvPr/>
            </p:nvSpPr>
            <p:spPr>
              <a:xfrm>
                <a:off x="1234097" y="4460958"/>
                <a:ext cx="5997020" cy="414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457200"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=16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−4.0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=256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C99583-999B-C852-273E-1AE2B271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97" y="4460958"/>
                <a:ext cx="5997020" cy="414216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323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E2DC44-7FCE-1441-9405-E7338D168F66}"/>
              </a:ext>
            </a:extLst>
          </p:cNvPr>
          <p:cNvSpPr/>
          <p:nvPr/>
        </p:nvSpPr>
        <p:spPr>
          <a:xfrm>
            <a:off x="436179" y="257900"/>
            <a:ext cx="6858000" cy="91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2F5496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Example: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Derive the expression for the output voltage, v</a:t>
            </a:r>
            <a:r>
              <a:rPr lang="en-US" baseline="-250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o</a:t>
            </a: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FD2E8-37B9-5C42-9AC8-EC682027D6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276" y="1208848"/>
            <a:ext cx="4622165" cy="2834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167C80-03FB-9749-8797-C686E8C68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68" y="4092680"/>
            <a:ext cx="2752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superposition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06D31A-CD73-6D4F-BE6F-31CDD440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293" y="4496171"/>
            <a:ext cx="467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V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 is applied, V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 and V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 are set to 0V.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ED7A29-044E-2247-8577-7E67E4142529}"/>
              </a:ext>
            </a:extLst>
          </p:cNvPr>
          <p:cNvSpPr/>
          <p:nvPr/>
        </p:nvSpPr>
        <p:spPr>
          <a:xfrm>
            <a:off x="436179" y="4077647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Solution: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A0FD41-2A11-E94A-BDB5-FFB48F0477CF}"/>
                  </a:ext>
                </a:extLst>
              </p:cNvPr>
              <p:cNvSpPr/>
              <p:nvPr/>
            </p:nvSpPr>
            <p:spPr>
              <a:xfrm>
                <a:off x="4287074" y="3620293"/>
                <a:ext cx="4572000" cy="16686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Franklin Gothic Book" panose="020B0503020102020204" pitchFamily="34" charset="0"/>
                          <a:cs typeface="Tahoma" panose="020B060403050404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Franklin Gothic Book" panose="020B050302010202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Franklin Gothic Book" panose="020B0503020102020204" pitchFamily="34" charset="0"/>
                                  <a:cs typeface="Tahoma" panose="020B0604030504040204" pitchFamily="34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Franklin Gothic Book" panose="020B050302010202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Franklin Gothic Book" panose="020B050302010202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Franklin Gothic Book" panose="020B0503020102020204" pitchFamily="34" charset="0"/>
                                  <a:cs typeface="Tahoma" panose="020B0604030504040204" pitchFamily="34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Franklin Gothic Book" panose="020B050302010202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Franklin Gothic Book" panose="020B0503020102020204" pitchFamily="34" charset="0"/>
                          <a:cs typeface="Tahoma" panose="020B060403050404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Franklin Gothic Book" panose="020B0503020102020204" pitchFamily="34" charset="0"/>
                          <a:cs typeface="Tahoma" panose="020B060403050404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2+1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Franklin Gothic Book" panose="020B050302010202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Franklin Gothic Book" panose="020B0503020102020204" pitchFamily="34" charset="0"/>
                          <a:cs typeface="Tahoma" panose="020B060403050404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A0FD41-2A11-E94A-BDB5-FFB48F047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74" y="3620293"/>
                <a:ext cx="4572000" cy="1668662"/>
              </a:xfrm>
              <a:prstGeom prst="rect">
                <a:avLst/>
              </a:prstGeom>
              <a:blipFill>
                <a:blip r:embed="rId4"/>
                <a:stretch>
                  <a:fillRect t="-28030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1E635B3F-2809-CC48-8F9A-1692EB7F3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024" y="1159656"/>
            <a:ext cx="4356100" cy="2451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FEB5240-58E7-2C4C-A133-C60A78BF682C}"/>
                  </a:ext>
                </a:extLst>
              </p:cNvPr>
              <p:cNvSpPr/>
              <p:nvPr/>
            </p:nvSpPr>
            <p:spPr>
              <a:xfrm>
                <a:off x="4053416" y="5698344"/>
                <a:ext cx="457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endParaRPr lang="en-US" dirty="0">
                  <a:latin typeface="Franklin Gothic Book" panose="020B0503020102020204" pitchFamily="34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(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FEB5240-58E7-2C4C-A133-C60A78BF6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416" y="5698344"/>
                <a:ext cx="4572000" cy="769441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181547-A62E-1E40-BC61-2FD8DB09C79C}"/>
                  </a:ext>
                </a:extLst>
              </p:cNvPr>
              <p:cNvSpPr/>
              <p:nvPr/>
            </p:nvSpPr>
            <p:spPr>
              <a:xfrm>
                <a:off x="3695173" y="5151884"/>
                <a:ext cx="4162165" cy="512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Tahoma" panose="020B0604030504040204" pitchFamily="34" charset="0"/>
                  </a:rPr>
                  <a:t>Similarly,</a:t>
                </a:r>
                <a:r>
                  <a:rPr lang="en-US" dirty="0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and</a:t>
                </a:r>
                <a:r>
                  <a:rPr lang="en-US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. </a:t>
                </a:r>
                <a:endParaRPr lang="en-US" sz="1400" dirty="0">
                  <a:latin typeface="Franklin Gothic Book" panose="020B0503020102020204" pitchFamily="34" charset="0"/>
                  <a:ea typeface="Franklin Gothic Book" panose="020B050302010202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181547-A62E-1E40-BC61-2FD8DB09C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173" y="5151884"/>
                <a:ext cx="4162165" cy="5123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4BE9634-5105-4741-B25B-91E7205D8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7" y="4896281"/>
            <a:ext cx="3695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441789" y="1009396"/>
            <a:ext cx="774858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Current and Voltage responses obtained when several </a:t>
            </a:r>
            <a:r>
              <a:rPr lang="en-US" u="sng" dirty="0"/>
              <a:t>independent voltage and current sources applied simultaneously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equal </a:t>
            </a:r>
            <a:r>
              <a:rPr lang="en-US" dirty="0"/>
              <a:t>to the </a:t>
            </a:r>
            <a:r>
              <a:rPr lang="en-US" b="1" dirty="0">
                <a:solidFill>
                  <a:srgbClr val="FF0000"/>
                </a:solidFill>
              </a:rPr>
              <a:t>algebraic </a:t>
            </a:r>
            <a:r>
              <a:rPr lang="en-US" dirty="0"/>
              <a:t>sum of </a:t>
            </a:r>
            <a:r>
              <a:rPr lang="en-US" b="1" dirty="0">
                <a:solidFill>
                  <a:srgbClr val="FF0000"/>
                </a:solidFill>
              </a:rPr>
              <a:t>each current and voltage</a:t>
            </a:r>
            <a:r>
              <a:rPr lang="en-US" b="1" dirty="0"/>
              <a:t> </a:t>
            </a:r>
            <a:r>
              <a:rPr lang="en-US" dirty="0"/>
              <a:t>response obtained from the contribution of </a:t>
            </a:r>
            <a:r>
              <a:rPr lang="en-US" b="1" dirty="0">
                <a:solidFill>
                  <a:srgbClr val="FF0000"/>
                </a:solidFill>
              </a:rPr>
              <a:t>each independent source acting alone.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other sources are set to zero!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key advantage is to reduce the circuit complexity.</a:t>
            </a:r>
            <a:endParaRPr lang="en-US" altLang="en-US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19679" y="257306"/>
            <a:ext cx="4392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Superposition Principle</a:t>
            </a:r>
          </a:p>
        </p:txBody>
      </p:sp>
    </p:spTree>
    <p:extLst>
      <p:ext uri="{BB962C8B-B14F-4D97-AF65-F5344CB8AC3E}">
        <p14:creationId xmlns:p14="http://schemas.microsoft.com/office/powerpoint/2010/main" val="35425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226038" y="520065"/>
            <a:ext cx="2544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Superposition Principle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20EB0-A842-C447-9BC3-79E5FBCA0278}"/>
              </a:ext>
            </a:extLst>
          </p:cNvPr>
          <p:cNvSpPr/>
          <p:nvPr/>
        </p:nvSpPr>
        <p:spPr>
          <a:xfrm>
            <a:off x="402512" y="1696689"/>
            <a:ext cx="8191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/>
              <a:t>This circuit analysis method only applies to </a:t>
            </a:r>
            <a:r>
              <a:rPr lang="en-US" b="1" dirty="0">
                <a:solidFill>
                  <a:srgbClr val="FF0000"/>
                </a:solidFill>
              </a:rPr>
              <a:t>linear circuits</a:t>
            </a:r>
            <a:r>
              <a:rPr lang="en-US" dirty="0"/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2.   Dependent voltage and current sources are kept in their places</a:t>
            </a:r>
            <a:r>
              <a:rPr lang="en-US" dirty="0"/>
              <a:t> in the circuit with their corresponding controlling parameters also in place.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3. Since power and energy formulas are not linear, the principle of </a:t>
            </a:r>
            <a:r>
              <a:rPr lang="en-US" b="1" dirty="0">
                <a:solidFill>
                  <a:srgbClr val="FF0000"/>
                </a:solidFill>
              </a:rPr>
              <a:t>superposition doesn’t apply to power and energy</a:t>
            </a:r>
            <a:r>
              <a:rPr lang="en-US" dirty="0"/>
              <a:t> calculations in linear circuits.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</a:rPr>
              <a:t>4. Setting sources to zero means: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259DA-B43D-1044-A82D-1BA8ED322457}"/>
              </a:ext>
            </a:extLst>
          </p:cNvPr>
          <p:cNvSpPr txBox="1"/>
          <p:nvPr/>
        </p:nvSpPr>
        <p:spPr>
          <a:xfrm>
            <a:off x="3112400" y="1108377"/>
            <a:ext cx="322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Important Points to Remember: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60D5C-D42C-7241-8F48-BE574DFCA8CA}"/>
              </a:ext>
            </a:extLst>
          </p:cNvPr>
          <p:cNvSpPr txBox="1"/>
          <p:nvPr/>
        </p:nvSpPr>
        <p:spPr>
          <a:xfrm>
            <a:off x="673017" y="4097346"/>
            <a:ext cx="534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Voltage sources are </a:t>
            </a:r>
            <a:r>
              <a:rPr lang="en-US" b="1" i="1" dirty="0">
                <a:solidFill>
                  <a:srgbClr val="0070C0"/>
                </a:solidFill>
              </a:rPr>
              <a:t>short-circuited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Current sources are </a:t>
            </a:r>
            <a:r>
              <a:rPr lang="en-US" b="1" i="1" dirty="0">
                <a:solidFill>
                  <a:srgbClr val="0070C0"/>
                </a:solidFill>
              </a:rPr>
              <a:t>open-circuited</a:t>
            </a:r>
            <a:r>
              <a:rPr lang="en-US" i="1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97803" y="495406"/>
            <a:ext cx="301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The Superposition Principle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6531" y="1035850"/>
            <a:ext cx="3682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circuit consisting of :</a:t>
            </a:r>
          </a:p>
          <a:p>
            <a:r>
              <a:rPr lang="en-US" dirty="0"/>
              <a:t>       Three voltage sources: V1, V2, V3</a:t>
            </a:r>
          </a:p>
          <a:p>
            <a:r>
              <a:rPr lang="en-US" dirty="0"/>
              <a:t>       Two current sources: I1, I2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5262" y="2043538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required to </a:t>
            </a:r>
            <a:r>
              <a:rPr lang="en-US" b="1" dirty="0">
                <a:solidFill>
                  <a:srgbClr val="FF0000"/>
                </a:solidFill>
              </a:rPr>
              <a:t>find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i="1" baseline="-25000" dirty="0" err="1">
                <a:solidFill>
                  <a:srgbClr val="FF0000"/>
                </a:solidFill>
              </a:rPr>
              <a:t>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in the load resistor RL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7CBEFE5-4AA7-AF41-A4F8-73A7CAE3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69" y="2667936"/>
            <a:ext cx="2714375" cy="35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5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609269" y="495406"/>
            <a:ext cx="3795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The Superposition Principle-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969" y="864738"/>
            <a:ext cx="5007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circuit can be simplified by doing the following: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Apply V1 and set all other sources to zero, i.e.:</a:t>
            </a:r>
          </a:p>
          <a:p>
            <a:pPr lvl="1"/>
            <a:r>
              <a:rPr lang="en-US" dirty="0"/>
              <a:t>V2 and V3 are short circuited.</a:t>
            </a:r>
          </a:p>
          <a:p>
            <a:pPr lvl="1"/>
            <a:r>
              <a:rPr lang="en-US" dirty="0"/>
              <a:t>I1 and I 2 are open circuited.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Analyze the circuit and find i</a:t>
            </a:r>
            <a:r>
              <a:rPr lang="en-US" baseline="-25000" dirty="0">
                <a:solidFill>
                  <a:srgbClr val="FF0000"/>
                </a:solidFill>
              </a:rPr>
              <a:t>o1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23FB7-9310-1D42-9128-6D7B04A64D13}"/>
              </a:ext>
            </a:extLst>
          </p:cNvPr>
          <p:cNvSpPr/>
          <p:nvPr/>
        </p:nvSpPr>
        <p:spPr>
          <a:xfrm>
            <a:off x="597969" y="2619064"/>
            <a:ext cx="4816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2) Apply V2 and set all other sources to zero, i.e.:</a:t>
            </a:r>
          </a:p>
          <a:p>
            <a:pPr lvl="1"/>
            <a:r>
              <a:rPr lang="en-US" dirty="0"/>
              <a:t>V1 and V3 are short circuited.</a:t>
            </a:r>
          </a:p>
          <a:p>
            <a:pPr lvl="1"/>
            <a:r>
              <a:rPr lang="en-US" dirty="0"/>
              <a:t>I1 and I 2 are open circuited.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Analyze the circuit and find i</a:t>
            </a:r>
            <a:r>
              <a:rPr lang="en-US" baseline="-25000" dirty="0">
                <a:solidFill>
                  <a:srgbClr val="FF0000"/>
                </a:solidFill>
              </a:rPr>
              <a:t>o2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D22E2-E2CB-294A-8333-3B6DF1F6609A}"/>
              </a:ext>
            </a:extLst>
          </p:cNvPr>
          <p:cNvSpPr/>
          <p:nvPr/>
        </p:nvSpPr>
        <p:spPr>
          <a:xfrm>
            <a:off x="597969" y="3773225"/>
            <a:ext cx="481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Apply V3 and set all other sources to zero, i.e.:</a:t>
            </a:r>
          </a:p>
          <a:p>
            <a:pPr lvl="1"/>
            <a:r>
              <a:rPr lang="en-US" dirty="0"/>
              <a:t>V1 and V2 are short circuited.</a:t>
            </a:r>
          </a:p>
          <a:p>
            <a:pPr lvl="1"/>
            <a:r>
              <a:rPr lang="en-US" dirty="0"/>
              <a:t>I1 and I 2 are open circuited.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Analyze the circuit and find i</a:t>
            </a:r>
            <a:r>
              <a:rPr lang="en-US" baseline="-25000" dirty="0">
                <a:solidFill>
                  <a:srgbClr val="FF0000"/>
                </a:solidFill>
              </a:rPr>
              <a:t>o3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79DF7-2B59-5245-ACA3-1CFF53BD67D5}"/>
              </a:ext>
            </a:extLst>
          </p:cNvPr>
          <p:cNvSpPr/>
          <p:nvPr/>
        </p:nvSpPr>
        <p:spPr>
          <a:xfrm>
            <a:off x="597969" y="4910525"/>
            <a:ext cx="481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4) Apply I1 and set all other sources to zero, i.e.:</a:t>
            </a:r>
          </a:p>
          <a:p>
            <a:pPr lvl="1"/>
            <a:r>
              <a:rPr lang="en-US" dirty="0"/>
              <a:t>V1, V2 and V3 are short circuited.</a:t>
            </a:r>
          </a:p>
          <a:p>
            <a:pPr lvl="1"/>
            <a:r>
              <a:rPr lang="en-US" dirty="0"/>
              <a:t>I2 is open circuited.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Analyze the circuit and find i</a:t>
            </a:r>
            <a:r>
              <a:rPr lang="en-US" baseline="-25000" dirty="0">
                <a:solidFill>
                  <a:srgbClr val="FF0000"/>
                </a:solidFill>
              </a:rPr>
              <a:t>o4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478B2-19B3-E14B-9297-D1A36E956321}"/>
              </a:ext>
            </a:extLst>
          </p:cNvPr>
          <p:cNvSpPr/>
          <p:nvPr/>
        </p:nvSpPr>
        <p:spPr>
          <a:xfrm>
            <a:off x="4315146" y="5397375"/>
            <a:ext cx="469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5) Apply I2 and set all other sources to zero, i.e.:</a:t>
            </a:r>
          </a:p>
          <a:p>
            <a:pPr lvl="1"/>
            <a:r>
              <a:rPr lang="en-US" dirty="0"/>
              <a:t>V1, V2 and V3 are short circuited.</a:t>
            </a:r>
          </a:p>
          <a:p>
            <a:pPr lvl="1"/>
            <a:r>
              <a:rPr lang="en-US" dirty="0"/>
              <a:t>I1 is open circuited.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Analyze the circuit and find i</a:t>
            </a:r>
            <a:r>
              <a:rPr lang="en-US" baseline="-25000" dirty="0">
                <a:solidFill>
                  <a:srgbClr val="FF0000"/>
                </a:solidFill>
              </a:rPr>
              <a:t>o5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8B9853F-9676-D743-95D7-702B20B7A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991" y="1741901"/>
            <a:ext cx="2576653" cy="33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527936" y="0"/>
            <a:ext cx="395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Applying the Superposition Principle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520" y="3415326"/>
            <a:ext cx="231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Find </a:t>
            </a:r>
            <a:r>
              <a:rPr lang="en-US" sz="1400" i="1" dirty="0"/>
              <a:t>i</a:t>
            </a:r>
            <a:r>
              <a:rPr lang="en-US" sz="1400" i="1" baseline="-25000" dirty="0"/>
              <a:t>o1</a:t>
            </a:r>
            <a:r>
              <a:rPr lang="en-US" sz="1400" i="1" dirty="0"/>
              <a:t> </a:t>
            </a:r>
            <a:r>
              <a:rPr lang="en-US" sz="1400" dirty="0"/>
              <a:t>when only V</a:t>
            </a:r>
            <a:r>
              <a:rPr lang="en-US" sz="1400" baseline="-25000" dirty="0"/>
              <a:t>1</a:t>
            </a:r>
            <a:r>
              <a:rPr lang="en-US" sz="1400" dirty="0"/>
              <a:t> applied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8240" y="3413837"/>
            <a:ext cx="231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Find </a:t>
            </a:r>
            <a:r>
              <a:rPr lang="en-US" sz="1400" i="1" dirty="0"/>
              <a:t>i</a:t>
            </a:r>
            <a:r>
              <a:rPr lang="en-US" sz="1400" i="1" baseline="-25000" dirty="0"/>
              <a:t>o2</a:t>
            </a:r>
            <a:r>
              <a:rPr lang="en-US" sz="1400" i="1" dirty="0"/>
              <a:t> </a:t>
            </a:r>
            <a:r>
              <a:rPr lang="en-US" sz="1400" dirty="0"/>
              <a:t>when only V</a:t>
            </a:r>
            <a:r>
              <a:rPr lang="en-US" sz="1400" baseline="-25000" dirty="0"/>
              <a:t>2</a:t>
            </a:r>
            <a:r>
              <a:rPr lang="en-US" sz="1400" dirty="0"/>
              <a:t> applied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48" y="3417652"/>
            <a:ext cx="2227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Find </a:t>
            </a:r>
            <a:r>
              <a:rPr lang="en-US" sz="1400" i="1" dirty="0"/>
              <a:t>i</a:t>
            </a:r>
            <a:r>
              <a:rPr lang="en-US" sz="1400" i="1" baseline="-25000" dirty="0"/>
              <a:t>o3</a:t>
            </a:r>
            <a:r>
              <a:rPr lang="en-US" sz="1400" i="1" dirty="0"/>
              <a:t> </a:t>
            </a:r>
            <a:r>
              <a:rPr lang="en-US" sz="1400" dirty="0"/>
              <a:t>when only I</a:t>
            </a:r>
            <a:r>
              <a:rPr lang="en-US" sz="1400" baseline="-25000" dirty="0"/>
              <a:t>1</a:t>
            </a:r>
            <a:r>
              <a:rPr lang="en-US" sz="1400" dirty="0"/>
              <a:t> applied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9244" y="5906910"/>
            <a:ext cx="221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Find </a:t>
            </a:r>
            <a:r>
              <a:rPr lang="en-US" sz="1400" i="1" dirty="0"/>
              <a:t>i</a:t>
            </a:r>
            <a:r>
              <a:rPr lang="en-US" sz="1400" i="1" baseline="-25000" dirty="0"/>
              <a:t>o4 </a:t>
            </a:r>
            <a:r>
              <a:rPr lang="en-US" sz="1400" dirty="0"/>
              <a:t>when only I</a:t>
            </a:r>
            <a:r>
              <a:rPr lang="en-US" sz="1400" baseline="-25000" dirty="0"/>
              <a:t>2</a:t>
            </a:r>
            <a:r>
              <a:rPr lang="en-US" sz="1400" dirty="0"/>
              <a:t> applied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0941" y="6043621"/>
            <a:ext cx="228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Find </a:t>
            </a:r>
            <a:r>
              <a:rPr lang="en-US" sz="1400" i="1" dirty="0"/>
              <a:t>i</a:t>
            </a:r>
            <a:r>
              <a:rPr lang="en-US" sz="1400" i="1" baseline="-25000" dirty="0"/>
              <a:t>o5</a:t>
            </a:r>
            <a:r>
              <a:rPr lang="en-US" sz="1400" i="1" dirty="0"/>
              <a:t> </a:t>
            </a:r>
            <a:r>
              <a:rPr lang="en-US" sz="1400" dirty="0"/>
              <a:t>when only V</a:t>
            </a:r>
            <a:r>
              <a:rPr lang="en-US" sz="1400" baseline="-25000" dirty="0"/>
              <a:t>3</a:t>
            </a:r>
            <a:r>
              <a:rPr lang="en-US" sz="1400" dirty="0"/>
              <a:t> applied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5374" y="6408742"/>
            <a:ext cx="553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baseline="-25000" dirty="0" err="1">
                <a:solidFill>
                  <a:srgbClr val="FF0000"/>
                </a:solidFill>
              </a:rPr>
              <a:t>o</a:t>
            </a:r>
            <a:r>
              <a:rPr lang="en-US" b="1" i="1" baseline="-25000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= i</a:t>
            </a:r>
            <a:r>
              <a:rPr lang="en-US" b="1" i="1" baseline="-25000" dirty="0">
                <a:solidFill>
                  <a:srgbClr val="FF0000"/>
                </a:solidFill>
              </a:rPr>
              <a:t>o1</a:t>
            </a:r>
            <a:r>
              <a:rPr lang="en-US" b="1" i="1" dirty="0">
                <a:solidFill>
                  <a:srgbClr val="FF0000"/>
                </a:solidFill>
              </a:rPr>
              <a:t> + i</a:t>
            </a:r>
            <a:r>
              <a:rPr lang="en-US" b="1" i="1" baseline="-25000" dirty="0">
                <a:solidFill>
                  <a:srgbClr val="FF0000"/>
                </a:solidFill>
              </a:rPr>
              <a:t>o2 </a:t>
            </a:r>
            <a:r>
              <a:rPr lang="en-US" b="1" i="1" dirty="0">
                <a:solidFill>
                  <a:srgbClr val="FF0000"/>
                </a:solidFill>
              </a:rPr>
              <a:t>+ i</a:t>
            </a:r>
            <a:r>
              <a:rPr lang="en-US" b="1" i="1" baseline="-25000" dirty="0">
                <a:solidFill>
                  <a:srgbClr val="FF0000"/>
                </a:solidFill>
              </a:rPr>
              <a:t>o3</a:t>
            </a:r>
            <a:r>
              <a:rPr lang="en-US" b="1" i="1" dirty="0">
                <a:solidFill>
                  <a:srgbClr val="FF0000"/>
                </a:solidFill>
              </a:rPr>
              <a:t>+ </a:t>
            </a:r>
            <a:r>
              <a:rPr lang="en-US" b="1" i="1" baseline="-25000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i="1" baseline="-25000" dirty="0">
                <a:solidFill>
                  <a:srgbClr val="FF0000"/>
                </a:solidFill>
              </a:rPr>
              <a:t>o4 </a:t>
            </a:r>
            <a:r>
              <a:rPr lang="en-US" b="1" i="1" dirty="0">
                <a:solidFill>
                  <a:srgbClr val="FF0000"/>
                </a:solidFill>
              </a:rPr>
              <a:t>+</a:t>
            </a:r>
            <a:r>
              <a:rPr lang="en-US" b="1" i="1" baseline="-25000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i="1" baseline="-25000" dirty="0">
                <a:solidFill>
                  <a:srgbClr val="FF0000"/>
                </a:solidFill>
              </a:rPr>
              <a:t>o5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292129" y="6408742"/>
            <a:ext cx="852153" cy="1846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4EF83A-F4F2-B645-9474-8BD1E8C74B4C}"/>
              </a:ext>
            </a:extLst>
          </p:cNvPr>
          <p:cNvSpPr txBox="1"/>
          <p:nvPr/>
        </p:nvSpPr>
        <p:spPr>
          <a:xfrm>
            <a:off x="503434" y="6214687"/>
            <a:ext cx="200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total Current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B3CB55-D386-C64B-9B30-CEC066DA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5" y="563387"/>
            <a:ext cx="2161538" cy="2830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00A790-7098-4349-968F-D8077529D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003" y="670244"/>
            <a:ext cx="2161538" cy="2829913"/>
          </a:xfrm>
          <a:prstGeom prst="rect">
            <a:avLst/>
          </a:prstGeom>
        </p:spPr>
      </p:pic>
      <p:pic>
        <p:nvPicPr>
          <p:cNvPr id="15" name="Picture 14" descr="A picture containing door&#10;&#10;Description automatically generated">
            <a:extLst>
              <a:ext uri="{FF2B5EF4-FFF2-40B4-BE49-F238E27FC236}">
                <a16:creationId xmlns:a16="http://schemas.microsoft.com/office/drawing/2014/main" id="{C9B058B1-8A32-9D4B-B724-14CB914C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362" y="636842"/>
            <a:ext cx="2161537" cy="2830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DC1AB5-0940-C54B-A91F-D7252AC60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615" y="3855438"/>
            <a:ext cx="1665377" cy="2180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C9EA21-6C11-F641-BCB4-8F63D481B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368" y="3640172"/>
            <a:ext cx="1894921" cy="24813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39FCD7-1CE1-F041-B274-A74AF1B9AA91}"/>
                  </a:ext>
                </a:extLst>
              </p14:cNvPr>
              <p14:cNvContentPartPr/>
              <p14:nvPr/>
            </p14:nvContentPartPr>
            <p14:xfrm>
              <a:off x="1151949" y="2563156"/>
              <a:ext cx="1116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39FCD7-1CE1-F041-B274-A74AF1B9AA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309" y="2500516"/>
                <a:ext cx="136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F62857-10F3-FF4D-8C09-06C815757CCE}"/>
                  </a:ext>
                </a:extLst>
              </p14:cNvPr>
              <p14:cNvContentPartPr/>
              <p14:nvPr/>
            </p14:nvContentPartPr>
            <p14:xfrm>
              <a:off x="4028349" y="2687716"/>
              <a:ext cx="8352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F62857-10F3-FF4D-8C09-06C815757C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5709" y="2624716"/>
                <a:ext cx="2091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5C9B63-0EFB-834A-B220-E4AFB55C61E7}"/>
                  </a:ext>
                </a:extLst>
              </p14:cNvPr>
              <p14:cNvContentPartPr/>
              <p14:nvPr/>
            </p14:nvContentPartPr>
            <p14:xfrm>
              <a:off x="2543709" y="5422276"/>
              <a:ext cx="17460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5C9B63-0EFB-834A-B220-E4AFB55C61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1069" y="5359276"/>
                <a:ext cx="300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C9D9B5-30DF-864C-A1BA-63837B24F75F}"/>
                  </a:ext>
                </a:extLst>
              </p14:cNvPr>
              <p14:cNvContentPartPr/>
              <p14:nvPr/>
            </p14:nvContentPartPr>
            <p14:xfrm>
              <a:off x="5781189" y="5410756"/>
              <a:ext cx="185400" cy="18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C9D9B5-30DF-864C-A1BA-63837B24F7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18189" y="5348116"/>
                <a:ext cx="31104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97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Solve for the current flowing in the resistance R by applying the Principle of Superposition.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2581471" y="4296729"/>
          <a:ext cx="4019157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115977D-A4C4-5641-98DC-1DA78D672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70" y="1850071"/>
            <a:ext cx="3989905" cy="20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958" y="254055"/>
            <a:ext cx="463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sources: Voltage V and Current I: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846372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voltage division,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38251" y="4219575"/>
          <a:ext cx="208597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200" imgH="838080" progId="Equation.3">
                  <p:embed/>
                </p:oleObj>
              </mc:Choice>
              <mc:Fallback>
                <p:oleObj name="Equation" r:id="rId3" imgW="1384200" imgH="8380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1" y="4219575"/>
                        <a:ext cx="2085975" cy="1274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Applying voltage </a:t>
            </a:r>
            <a:r>
              <a:rPr lang="en-US" i="1" dirty="0"/>
              <a:t>V</a:t>
            </a:r>
            <a:r>
              <a:rPr lang="en-US" dirty="0"/>
              <a:t> and set the current source I to zero (open circuit)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8B2464-C21D-B04E-84A3-0E41CEA97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37" y="1701316"/>
            <a:ext cx="3874551" cy="20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10843</TotalTime>
  <Words>1276</Words>
  <Application>Microsoft Macintosh PowerPoint</Application>
  <PresentationFormat>On-screen Show (4:3)</PresentationFormat>
  <Paragraphs>207</Paragraphs>
  <Slides>24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Chalkboard</vt:lpstr>
      <vt:lpstr>Franklin Gothic Book</vt:lpstr>
      <vt:lpstr>Franklin Gothic Medium</vt:lpstr>
      <vt:lpstr>Times New Roman</vt:lpstr>
      <vt:lpstr>Times New Roman Bold</vt:lpstr>
      <vt:lpstr>Wingdings</vt:lpstr>
      <vt:lpstr>Office Theme</vt:lpstr>
      <vt:lpstr>Equation</vt:lpstr>
      <vt:lpstr>EEL 3004 Linear Circuits I   Lecture #10  Superposition Principle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166</cp:revision>
  <dcterms:created xsi:type="dcterms:W3CDTF">2015-09-08T14:15:33Z</dcterms:created>
  <dcterms:modified xsi:type="dcterms:W3CDTF">2024-02-12T00:37:41Z</dcterms:modified>
</cp:coreProperties>
</file>