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99"/>
    <p:restoredTop sz="96327"/>
  </p:normalViewPr>
  <p:slideViewPr>
    <p:cSldViewPr snapToGrid="0">
      <p:cViewPr varScale="1">
        <p:scale>
          <a:sx n="122" d="100"/>
          <a:sy n="122" d="100"/>
        </p:scale>
        <p:origin x="448"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63A4-F4C2-A6B0-5A76-DFAE3F0C8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040C3-0292-0B5C-B85A-D487CDA52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4F03F2-E58A-F82F-6F06-3FFEF5E4B8D1}"/>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5" name="Footer Placeholder 4">
            <a:extLst>
              <a:ext uri="{FF2B5EF4-FFF2-40B4-BE49-F238E27FC236}">
                <a16:creationId xmlns:a16="http://schemas.microsoft.com/office/drawing/2014/main" id="{C91508B4-2443-60E3-9DAC-4B91A60EA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5F93C-EC4D-6F5A-8458-6A275EACB70A}"/>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225902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9DB3-E39E-81DC-DC4A-2549D04BCE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4033FB-80D4-B5F3-112B-E42AE98623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62E72-5CE3-C968-35A8-75C3E5ACF1D8}"/>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5" name="Footer Placeholder 4">
            <a:extLst>
              <a:ext uri="{FF2B5EF4-FFF2-40B4-BE49-F238E27FC236}">
                <a16:creationId xmlns:a16="http://schemas.microsoft.com/office/drawing/2014/main" id="{325A5808-FBD9-3218-8F49-0F836BD85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0A686-4679-0950-A2A7-A6B20EF2CC97}"/>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18161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903CDB-2DA5-8EE7-523E-61A9E17A0F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6B7734-1857-2BB3-4518-D91C3B8DA6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09B81-E20D-885F-9105-3AD9368C16EE}"/>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5" name="Footer Placeholder 4">
            <a:extLst>
              <a:ext uri="{FF2B5EF4-FFF2-40B4-BE49-F238E27FC236}">
                <a16:creationId xmlns:a16="http://schemas.microsoft.com/office/drawing/2014/main" id="{E0A0E504-97EF-6F77-DED9-8B59F2F86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DCD57E-913B-5CAD-12F1-EF4C7447D105}"/>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20824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1F4E-7BAC-3A3B-D4DE-C60C4FAB5A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3FE06-14A8-82C9-9D3B-16AAA90C01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879DA-4E6B-5112-A660-A478137A5E1B}"/>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5" name="Footer Placeholder 4">
            <a:extLst>
              <a:ext uri="{FF2B5EF4-FFF2-40B4-BE49-F238E27FC236}">
                <a16:creationId xmlns:a16="http://schemas.microsoft.com/office/drawing/2014/main" id="{D7832175-2FD4-F0C8-5124-A07F89D1D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C7AE3-A8D4-B295-052F-601AE1A0C2CB}"/>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14144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F20C-B62F-B3E2-5FD2-16B34E7464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96AEE-6610-049A-9866-6E14F28ED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76B5A6-8DF5-2A24-6450-456FBD017CD5}"/>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5" name="Footer Placeholder 4">
            <a:extLst>
              <a:ext uri="{FF2B5EF4-FFF2-40B4-BE49-F238E27FC236}">
                <a16:creationId xmlns:a16="http://schemas.microsoft.com/office/drawing/2014/main" id="{FE92C218-BFA2-0555-AD14-DCD5C5EDC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A5367-B337-9BB1-707C-B64101B8AF96}"/>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1279166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506EC-549C-0708-9949-F733D0F63D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9BDD6-2E5A-2750-1842-E1514EEB70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B89CA0-8875-8B25-845B-AD1CBA53A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384B5-56CF-EBE0-CB0A-3CEC082CDD21}"/>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6" name="Footer Placeholder 5">
            <a:extLst>
              <a:ext uri="{FF2B5EF4-FFF2-40B4-BE49-F238E27FC236}">
                <a16:creationId xmlns:a16="http://schemas.microsoft.com/office/drawing/2014/main" id="{33FA74FD-5FE7-34A1-2EC4-B5A623BD8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E067C-88BC-47FD-13CA-FC02C1D848BA}"/>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123678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94D8F-4029-FE38-002D-4073C440DF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B418FE-7B60-A60B-6D3A-C778D4E01D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F4D52C-8251-3194-788F-BB9EC8719C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7272E4-FEE5-1D70-076D-F25EC2A9EE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0E3C72-4925-3B23-1BD5-EF59D05260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47BE50-0532-C0A2-6CEB-C2F26DF0BE58}"/>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8" name="Footer Placeholder 7">
            <a:extLst>
              <a:ext uri="{FF2B5EF4-FFF2-40B4-BE49-F238E27FC236}">
                <a16:creationId xmlns:a16="http://schemas.microsoft.com/office/drawing/2014/main" id="{61B6F1B6-ADDC-E70E-1CAC-17EC7568FA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95A62E-810C-4FF7-1430-2F1CD22CF074}"/>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141285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EF05A-4AEC-EFA8-65CF-EA28943C0E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054EE0-B572-982C-0E7E-872759B06A7C}"/>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4" name="Footer Placeholder 3">
            <a:extLst>
              <a:ext uri="{FF2B5EF4-FFF2-40B4-BE49-F238E27FC236}">
                <a16:creationId xmlns:a16="http://schemas.microsoft.com/office/drawing/2014/main" id="{2FC61BF9-E371-C329-E740-705D6D9146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9877FD-33BC-D1E9-E01B-AC3038974930}"/>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92066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4E790B-5AE1-B492-4C7E-FA72EED8B9C1}"/>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3" name="Footer Placeholder 2">
            <a:extLst>
              <a:ext uri="{FF2B5EF4-FFF2-40B4-BE49-F238E27FC236}">
                <a16:creationId xmlns:a16="http://schemas.microsoft.com/office/drawing/2014/main" id="{B5DA2233-E1E3-1277-82D4-C9A1DFB13D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ADEBCD-008B-0633-E0C4-3201A2909F20}"/>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38553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50651-CA2F-00C9-CF70-309A022A6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DA9AFC-BA15-E517-5E1D-0D22269A4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133913-BEB6-DB0A-9BE3-D852418C1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D98F3-8402-D205-61E0-3E847BD008C4}"/>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6" name="Footer Placeholder 5">
            <a:extLst>
              <a:ext uri="{FF2B5EF4-FFF2-40B4-BE49-F238E27FC236}">
                <a16:creationId xmlns:a16="http://schemas.microsoft.com/office/drawing/2014/main" id="{0FBA3CFC-EF8F-4205-932B-8EA7A02131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A78E7-E191-A52D-B6E5-5E45B96917B2}"/>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97662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19269-B13A-687A-A153-11C7120CA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4303DC-302A-4601-C85B-16BE0F9A4A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236E80-9D6D-18DC-5FA5-648A645B4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D3083-440C-3EC5-AB70-22283E51FE1B}"/>
              </a:ext>
            </a:extLst>
          </p:cNvPr>
          <p:cNvSpPr>
            <a:spLocks noGrp="1"/>
          </p:cNvSpPr>
          <p:nvPr>
            <p:ph type="dt" sz="half" idx="10"/>
          </p:nvPr>
        </p:nvSpPr>
        <p:spPr/>
        <p:txBody>
          <a:bodyPr/>
          <a:lstStyle/>
          <a:p>
            <a:fld id="{EB75DED1-0FDD-1E4E-B791-302864CC666E}" type="datetimeFigureOut">
              <a:rPr lang="en-US" smtClean="0"/>
              <a:t>2/19/24</a:t>
            </a:fld>
            <a:endParaRPr lang="en-US"/>
          </a:p>
        </p:txBody>
      </p:sp>
      <p:sp>
        <p:nvSpPr>
          <p:cNvPr id="6" name="Footer Placeholder 5">
            <a:extLst>
              <a:ext uri="{FF2B5EF4-FFF2-40B4-BE49-F238E27FC236}">
                <a16:creationId xmlns:a16="http://schemas.microsoft.com/office/drawing/2014/main" id="{4E5A4BDD-0560-C0C4-A903-06E6BBD819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A0B23-25C3-23C1-2B0C-526B670411C0}"/>
              </a:ext>
            </a:extLst>
          </p:cNvPr>
          <p:cNvSpPr>
            <a:spLocks noGrp="1"/>
          </p:cNvSpPr>
          <p:nvPr>
            <p:ph type="sldNum" sz="quarter" idx="12"/>
          </p:nvPr>
        </p:nvSpPr>
        <p:spPr/>
        <p:txBody>
          <a:bodyPr/>
          <a:lstStyle/>
          <a:p>
            <a:fld id="{508F4C54-7AB5-4041-9B09-D06F5E6E22D8}" type="slidenum">
              <a:rPr lang="en-US" smtClean="0"/>
              <a:t>‹#›</a:t>
            </a:fld>
            <a:endParaRPr lang="en-US"/>
          </a:p>
        </p:txBody>
      </p:sp>
    </p:spTree>
    <p:extLst>
      <p:ext uri="{BB962C8B-B14F-4D97-AF65-F5344CB8AC3E}">
        <p14:creationId xmlns:p14="http://schemas.microsoft.com/office/powerpoint/2010/main" val="306830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366CB7-4327-72BE-605A-9DA469955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3F08B-3EFA-4FE6-5AE0-353152875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96D0E-C58B-5603-3614-73554AC34C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5DED1-0FDD-1E4E-B791-302864CC666E}" type="datetimeFigureOut">
              <a:rPr lang="en-US" smtClean="0"/>
              <a:t>2/19/24</a:t>
            </a:fld>
            <a:endParaRPr lang="en-US"/>
          </a:p>
        </p:txBody>
      </p:sp>
      <p:sp>
        <p:nvSpPr>
          <p:cNvPr id="5" name="Footer Placeholder 4">
            <a:extLst>
              <a:ext uri="{FF2B5EF4-FFF2-40B4-BE49-F238E27FC236}">
                <a16:creationId xmlns:a16="http://schemas.microsoft.com/office/drawing/2014/main" id="{D2773CD3-0A05-CF6C-A359-6D7F4B7EA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F68057-50D6-D5FA-567C-BF0EB74CB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F4C54-7AB5-4041-9B09-D06F5E6E22D8}" type="slidenum">
              <a:rPr lang="en-US" smtClean="0"/>
              <a:t>‹#›</a:t>
            </a:fld>
            <a:endParaRPr lang="en-US"/>
          </a:p>
        </p:txBody>
      </p:sp>
    </p:spTree>
    <p:extLst>
      <p:ext uri="{BB962C8B-B14F-4D97-AF65-F5344CB8AC3E}">
        <p14:creationId xmlns:p14="http://schemas.microsoft.com/office/powerpoint/2010/main" val="158872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earch bar&#10;&#10;Description automatically generated">
            <a:extLst>
              <a:ext uri="{FF2B5EF4-FFF2-40B4-BE49-F238E27FC236}">
                <a16:creationId xmlns:a16="http://schemas.microsoft.com/office/drawing/2014/main" id="{9865A402-4308-4AEF-D2CA-F61199311E20}"/>
              </a:ext>
            </a:extLst>
          </p:cNvPr>
          <p:cNvPicPr>
            <a:picLocks noChangeAspect="1"/>
          </p:cNvPicPr>
          <p:nvPr/>
        </p:nvPicPr>
        <p:blipFill>
          <a:blip r:embed="rId2"/>
          <a:stretch>
            <a:fillRect/>
          </a:stretch>
        </p:blipFill>
        <p:spPr>
          <a:xfrm>
            <a:off x="393199" y="1468595"/>
            <a:ext cx="5513615" cy="1682038"/>
          </a:xfrm>
          <a:prstGeom prst="rect">
            <a:avLst/>
          </a:prstGeom>
        </p:spPr>
      </p:pic>
      <p:sp>
        <p:nvSpPr>
          <p:cNvPr id="7" name="TextBox 6">
            <a:extLst>
              <a:ext uri="{FF2B5EF4-FFF2-40B4-BE49-F238E27FC236}">
                <a16:creationId xmlns:a16="http://schemas.microsoft.com/office/drawing/2014/main" id="{D5DFFE94-8EA9-BF5D-0829-F0F90EA9B057}"/>
              </a:ext>
            </a:extLst>
          </p:cNvPr>
          <p:cNvSpPr txBox="1"/>
          <p:nvPr/>
        </p:nvSpPr>
        <p:spPr>
          <a:xfrm>
            <a:off x="1042543" y="3207804"/>
            <a:ext cx="6098720" cy="369332"/>
          </a:xfrm>
          <a:prstGeom prst="rect">
            <a:avLst/>
          </a:prstGeom>
          <a:noFill/>
        </p:spPr>
        <p:txBody>
          <a:bodyPr wrap="square">
            <a:spAutoFit/>
          </a:bodyPr>
          <a:lstStyle/>
          <a:p>
            <a:r>
              <a:rPr lang="en-US" dirty="0">
                <a:solidFill>
                  <a:schemeClr val="accent6">
                    <a:lumMod val="75000"/>
                  </a:schemeClr>
                </a:solidFill>
              </a:rPr>
              <a:t>https://</a:t>
            </a:r>
            <a:r>
              <a:rPr lang="en-US" dirty="0" err="1">
                <a:solidFill>
                  <a:schemeClr val="accent6">
                    <a:lumMod val="75000"/>
                  </a:schemeClr>
                </a:solidFill>
              </a:rPr>
              <a:t>link.springer.com</a:t>
            </a:r>
            <a:r>
              <a:rPr lang="en-US" dirty="0">
                <a:solidFill>
                  <a:schemeClr val="accent6">
                    <a:lumMod val="75000"/>
                  </a:schemeClr>
                </a:solidFill>
              </a:rPr>
              <a:t>/book/10.1007/978-3-319-68366-9</a:t>
            </a:r>
          </a:p>
        </p:txBody>
      </p:sp>
      <p:sp>
        <p:nvSpPr>
          <p:cNvPr id="9" name="TextBox 8">
            <a:extLst>
              <a:ext uri="{FF2B5EF4-FFF2-40B4-BE49-F238E27FC236}">
                <a16:creationId xmlns:a16="http://schemas.microsoft.com/office/drawing/2014/main" id="{C19E1366-61F4-A154-F065-940DEC07A269}"/>
              </a:ext>
            </a:extLst>
          </p:cNvPr>
          <p:cNvSpPr txBox="1"/>
          <p:nvPr/>
        </p:nvSpPr>
        <p:spPr>
          <a:xfrm>
            <a:off x="-395968" y="205307"/>
            <a:ext cx="12587967" cy="707886"/>
          </a:xfrm>
          <a:prstGeom prst="rect">
            <a:avLst/>
          </a:prstGeom>
          <a:noFill/>
        </p:spPr>
        <p:txBody>
          <a:bodyPr wrap="square">
            <a:spAutoFit/>
          </a:bodyPr>
          <a:lstStyle/>
          <a:p>
            <a:pPr algn="ctr"/>
            <a:r>
              <a:rPr lang="en-US" sz="2000" b="1" i="0" u="none" strike="noStrike" dirty="0">
                <a:solidFill>
                  <a:schemeClr val="accent6">
                    <a:lumMod val="75000"/>
                  </a:schemeClr>
                </a:solidFill>
                <a:effectLst/>
                <a:latin typeface="Georgia" panose="02040502050405020303" pitchFamily="18" charset="0"/>
              </a:rPr>
              <a:t>Power Electronics</a:t>
            </a:r>
          </a:p>
          <a:p>
            <a:pPr algn="ctr"/>
            <a:r>
              <a:rPr lang="en-US" sz="2000" b="1" i="0" u="none" strike="noStrike" dirty="0">
                <a:solidFill>
                  <a:schemeClr val="accent6">
                    <a:lumMod val="75000"/>
                  </a:schemeClr>
                </a:solidFill>
                <a:effectLst/>
                <a:latin typeface="-apple-system"/>
              </a:rPr>
              <a:t>Circuit Analysis and Design</a:t>
            </a:r>
          </a:p>
        </p:txBody>
      </p:sp>
      <p:pic>
        <p:nvPicPr>
          <p:cNvPr id="11" name="Picture 10" descr="A book cover with text&#10;&#10;Description automatically generated">
            <a:extLst>
              <a:ext uri="{FF2B5EF4-FFF2-40B4-BE49-F238E27FC236}">
                <a16:creationId xmlns:a16="http://schemas.microsoft.com/office/drawing/2014/main" id="{05F35E48-1507-F1B6-B907-85B1DCFBD99F}"/>
              </a:ext>
            </a:extLst>
          </p:cNvPr>
          <p:cNvPicPr>
            <a:picLocks noChangeAspect="1"/>
          </p:cNvPicPr>
          <p:nvPr/>
        </p:nvPicPr>
        <p:blipFill>
          <a:blip r:embed="rId3"/>
          <a:stretch>
            <a:fillRect/>
          </a:stretch>
        </p:blipFill>
        <p:spPr>
          <a:xfrm>
            <a:off x="7808168" y="205307"/>
            <a:ext cx="4609322" cy="6858000"/>
          </a:xfrm>
          <a:prstGeom prst="rect">
            <a:avLst/>
          </a:prstGeom>
        </p:spPr>
      </p:pic>
      <p:sp>
        <p:nvSpPr>
          <p:cNvPr id="3" name="TextBox 2">
            <a:extLst>
              <a:ext uri="{FF2B5EF4-FFF2-40B4-BE49-F238E27FC236}">
                <a16:creationId xmlns:a16="http://schemas.microsoft.com/office/drawing/2014/main" id="{5752527D-EEB3-D65A-BF20-587E2DF9E58C}"/>
              </a:ext>
            </a:extLst>
          </p:cNvPr>
          <p:cNvSpPr txBox="1"/>
          <p:nvPr/>
        </p:nvSpPr>
        <p:spPr>
          <a:xfrm>
            <a:off x="729953" y="3634307"/>
            <a:ext cx="6411310" cy="2739211"/>
          </a:xfrm>
          <a:prstGeom prst="rect">
            <a:avLst/>
          </a:prstGeom>
          <a:noFill/>
        </p:spPr>
        <p:txBody>
          <a:bodyPr wrap="square">
            <a:spAutoFit/>
          </a:bodyPr>
          <a:lstStyle/>
          <a:p>
            <a:pPr algn="l"/>
            <a:r>
              <a:rPr lang="en-US" b="0" i="0" u="none" strike="noStrike" dirty="0">
                <a:solidFill>
                  <a:srgbClr val="333333"/>
                </a:solidFill>
                <a:effectLst/>
                <a:latin typeface="Georgia" panose="02040502050405020303" pitchFamily="18" charset="0"/>
              </a:rPr>
              <a:t>About this book</a:t>
            </a:r>
          </a:p>
          <a:p>
            <a:pPr algn="l"/>
            <a:r>
              <a:rPr lang="en-US" sz="1400" b="0" i="0" u="none" strike="noStrike" dirty="0">
                <a:solidFill>
                  <a:srgbClr val="333333"/>
                </a:solidFill>
                <a:effectLst/>
                <a:latin typeface="-apple-system"/>
              </a:rPr>
              <a:t>This fully updated textbook provides complete coverage of electrical circuits and introduces students to the field of energy conversion technologies, analysis and design. Chapters are designed to equip students with necessary background material in such topics as devices, switching circuit analysis techniques, converter types, and methods of conversion. The book contains a large number of examples, exercises, and problems to help enforce the material presented in each chapter. A detailed discussion of resonant and </a:t>
            </a:r>
            <a:r>
              <a:rPr lang="en-US" sz="1400" b="0" i="0" u="none" strike="noStrike" dirty="0" err="1">
                <a:solidFill>
                  <a:srgbClr val="333333"/>
                </a:solidFill>
                <a:effectLst/>
                <a:latin typeface="-apple-system"/>
              </a:rPr>
              <a:t>softswitching</a:t>
            </a:r>
            <a:r>
              <a:rPr lang="en-US" sz="1400" b="0" i="0" u="none" strike="noStrike" dirty="0">
                <a:solidFill>
                  <a:srgbClr val="333333"/>
                </a:solidFill>
                <a:effectLst/>
                <a:latin typeface="-apple-system"/>
              </a:rPr>
              <a:t> dc-to-dc converters is included along with the addition of new chapters covering digital control, non-linear control, and micro-inverters for power electronics applications. Designed for senior undergraduate and graduate electrical engineering students, this book provides students with the ability to analyze and design power electronic circuits used in various industrial applications.</a:t>
            </a:r>
          </a:p>
        </p:txBody>
      </p:sp>
    </p:spTree>
    <p:extLst>
      <p:ext uri="{BB962C8B-B14F-4D97-AF65-F5344CB8AC3E}">
        <p14:creationId xmlns:p14="http://schemas.microsoft.com/office/powerpoint/2010/main" val="17770698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159</Words>
  <Application>Microsoft Macintosh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-apple-system</vt:lpstr>
      <vt:lpstr>Arial</vt:lpstr>
      <vt:lpstr>Calibri</vt:lpstr>
      <vt:lpstr>Calibri Light</vt:lpstr>
      <vt:lpstr>Georgia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Issa Batarseh</dc:creator>
  <cp:lastModifiedBy>Issa Batarseh</cp:lastModifiedBy>
  <cp:revision>2</cp:revision>
  <dcterms:created xsi:type="dcterms:W3CDTF">2024-02-19T14:45:07Z</dcterms:created>
  <dcterms:modified xsi:type="dcterms:W3CDTF">2024-02-19T15:05:25Z</dcterms:modified>
</cp:coreProperties>
</file>