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ink/ink2.xml" ContentType="application/inkml+xml"/>
  <Override PartName="/ppt/notesSlides/notesSlide1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6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7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335" r:id="rId2"/>
    <p:sldId id="1345" r:id="rId3"/>
    <p:sldId id="1347" r:id="rId4"/>
    <p:sldId id="1349" r:id="rId5"/>
    <p:sldId id="1350" r:id="rId6"/>
    <p:sldId id="1351" r:id="rId7"/>
    <p:sldId id="1355" r:id="rId8"/>
    <p:sldId id="1356" r:id="rId9"/>
    <p:sldId id="1357" r:id="rId10"/>
    <p:sldId id="1358" r:id="rId11"/>
    <p:sldId id="1359" r:id="rId12"/>
    <p:sldId id="569" r:id="rId13"/>
    <p:sldId id="1360" r:id="rId14"/>
    <p:sldId id="562" r:id="rId15"/>
    <p:sldId id="1361" r:id="rId16"/>
    <p:sldId id="1362" r:id="rId17"/>
    <p:sldId id="555" r:id="rId18"/>
    <p:sldId id="1365" r:id="rId19"/>
    <p:sldId id="1364" r:id="rId20"/>
    <p:sldId id="1366" r:id="rId21"/>
    <p:sldId id="272" r:id="rId22"/>
    <p:sldId id="1369" r:id="rId23"/>
    <p:sldId id="1370" r:id="rId24"/>
    <p:sldId id="1368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23"/>
    <p:restoredTop sz="94694"/>
  </p:normalViewPr>
  <p:slideViewPr>
    <p:cSldViewPr>
      <p:cViewPr varScale="1">
        <p:scale>
          <a:sx n="121" d="100"/>
          <a:sy n="121" d="100"/>
        </p:scale>
        <p:origin x="1272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1T16:27:18.0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428 0 24575,'-13'0'0,"-2"0"0,-6 0 0,-5 0 0,5 0 0,-5 0 0,0 5 0,4-4 0,-4 4 0,6-5 0,4 0 0,2 0 0,5 0 0,0 0 0,0 0 0,0 0 0,1 0 0,-1 0 0,0 0 0,-4 0 0,3 0 0,-3 0 0,4 0 0,-6 0 0,5 0 0,-4 0 0,5 0 0,0 0 0,0 0 0,5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40.0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288 0 24575,'-13'0'0,"-5"0"0,7 0 0,-3 0 0,5 0 0,0 0 0,0 0 0,-1 0 0,1 0 0,-5 0 0,3 0 0,-3 0 0,5 0 0,0 0 0,0 0 0,-1 0 0,1 0 0,0 0 0,1 0 0,-2 0 0,-3 0 0,2 0 0,-3 0 0,5 0 0,0 0 0,0 0 0,4 0 0,1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41.9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235 0 24575,'-19'0'0,"0"0"0,4 0 0,1 0 0,0 0 0,3 0 0,-3 0 0,6 0 0,-1 0 0,0 0 0,0 0 0,1 0 0,-1 0 0,1 0 0,-1 0 0,1 0 0,-1 0 0,1 0 0,-1 0 0,0 0 0,1 0 0,3 4 0,1-3 0,4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47.1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19 331 24575,'0'-13'0,"0"1"0,0 3 0,0 0 0,0 0 0,4 4 0,-3-4 0,3 4 0,-4-4 0,4 0 0,-3 0 0,3 7 0,-4 11 0,0 1 0,0 6 0,0-7 0,0-8 0,0-11 0,0-6 0,0-7 0,0 7 0,0-3 0,0 9 0,0-4 0,0 5 0,0 0 0,0 0 0,0 0 0,0 1 0,0 0 0,0-1 0,-4 0 0,3 0 0,-3 0 0,4 0 0,-4-1 0,3 1 0,-3 0 0,4 0 0,-5-1 0,4 1 0,-3 0 0,1 4 0,2 5 0,-3 5 0,4 3 0,0 1 0,0-1 0,0 1 0,0 0 0,0 0 0,0 5 0,0-3 0,0 7 0,0-7 0,0 8 0,0-9 0,0 9 0,0-4 0,0 5 0,0-5 0,0 4 0,0-8 0,0 7 0,0-7 0,0 3 0,0-5 0,4-4 0,-3 3 0,3-7 0,-4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24.5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 1 24575,'-84'0'0,"18"0"0,54 0 0,3 0 0,0 0 0,0 0 0,1 0 0,3 0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26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 1 24575,'-14'0'0,"2"0"0,-1 0 0,4 0 0,-4 0 0,4 0 0,-5 0 0,3 0 0,-8 0 0,9 0 0,-4 0 0,5 0 0,-1 0 0,1 0 0,0 0 0,0 0 0,1 0 0,-1 0 0,0 0 0,1 0 0,-2 0 0,1 0 0,4 0 0,1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29.2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 1 24575,'-13'0'0,"0"0"0,-1 0 0,3 0 0,-3 0 0,5 0 0,0 0 0,0 0 0,-1 0 0,1 0 0,0 0 0,0 0 0,0 0 0,0 0 0,0 0 0,0 0 0,1 0 0,-1 0 0,0 0 0,0 0 0,0 0 0,-1 0 0,1 0 0,0 0 0,0 0 0,-1 0 0,2 0 0,3 0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1.3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47 24575,'-13'0'0,"0"0"0,4 0 0,0 0 0,0 0 0,0 0 0,-1-9 0,1 7 0,0-7 0,0 9 0,-1 0 0,1 0 0,0 0 0,0 0 0,-1-4 0,1 3 0,0-3 0,0 4 0,-1-4 0,1 3 0,4-7 0,2 7 0,3-3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3.4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221 0 24575,'-23'0'0,"4"0"0,0 0 0,9 0 0,-9 0 0,8 0 0,-2 0 0,3 0 0,2 0 0,-1 0 0,0 0 0,0 0 0,1 0 0,-1 0 0,0 0 0,1 0 0,-2 0 0,2 0 0,3 0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6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499 0 24575,'-14'0'0,"2"0"0,-2 0 0,4 0 0,-9 0 0,9 0 0,-4 0 0,5 0 0,0 0 0,0 0 0,0 0 0,0 0 0,-1 0 0,-3 0 0,3 0 0,-3 0 0,1 0 0,2 0 0,-7 0 0,-4 0 0,-1 5 0,-10 1 0,5-1 0,-6 5 0,5-9 0,2 4 0,6-5 0,5 4 0,1-3 0,4 3 0,1-4 0,0 0 0,4 0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8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 0 24575,'-17'0'0,"3"0"0,1 0 0,4 0 0,-1 0 0,-4 0 0,4 0 0,-9 0 0,8 0 0,-3 0 0,0 0 0,4 0 0,-4 0 0,4 0 0,1 0 0,0 0 0,0 0 0,-1 0 0,1 0 0,0 0 0,0 4 0,-1-3 0,1 4 0,0-2 0,0-2 0,4 3 0,2-4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2-01T16:27:18.03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428 0 24575,'-13'0'0,"-2"0"0,-6 0 0,-5 0 0,5 0 0,-5 0 0,0 5 0,4-4 0,-4 4 0,6-5 0,4 0 0,2 0 0,5 0 0,0 0 0,0 0 0,0 0 0,1 0 0,-1 0 0,0 0 0,-4 0 0,3 0 0,-3 0 0,4 0 0,-6 0 0,5 0 0,-4 0 0,5 0 0,0 0 0,0 0 0,5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40.0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288 0 24575,'-13'0'0,"-5"0"0,7 0 0,-3 0 0,5 0 0,0 0 0,0 0 0,-1 0 0,1 0 0,-5 0 0,3 0 0,-3 0 0,5 0 0,0 0 0,0 0 0,-1 0 0,1 0 0,0 0 0,1 0 0,-2 0 0,-3 0 0,2 0 0,-3 0 0,5 0 0,0 0 0,0 0 0,4 0 0,1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41.9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235 0 24575,'-19'0'0,"0"0"0,4 0 0,1 0 0,0 0 0,3 0 0,-3 0 0,6 0 0,-1 0 0,0 0 0,0 0 0,1 0 0,-1 0 0,1 0 0,-1 0 0,1 0 0,-1 0 0,1 0 0,-1 0 0,0 0 0,1 0 0,3 4 0,1-3 0,4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47.1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19 331 24575,'0'-13'0,"0"1"0,0 3 0,0 0 0,0 0 0,4 4 0,-3-4 0,3 4 0,-4-4 0,4 0 0,-3 0 0,3 7 0,-4 11 0,0 1 0,0 6 0,0-7 0,0-8 0,0-11 0,0-6 0,0-7 0,0 7 0,0-3 0,0 9 0,0-4 0,0 5 0,0 0 0,0 0 0,0 0 0,0 1 0,0 0 0,0-1 0,-4 0 0,3 0 0,-3 0 0,4 0 0,-4-1 0,3 1 0,-3 0 0,4 0 0,-5-1 0,4 1 0,-3 0 0,1 4 0,2 5 0,-3 5 0,4 3 0,0 1 0,0-1 0,0 1 0,0 0 0,0 0 0,0 5 0,0-3 0,0 7 0,0-7 0,0 8 0,0-9 0,0 9 0,0-4 0,0 5 0,0-5 0,0 4 0,0-8 0,0 7 0,0-7 0,0 3 0,0-5 0,4-4 0,-3 3 0,3-7 0,-4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24.5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 1 24575,'-84'0'0,"18"0"0,54 0 0,3 0 0,0 0 0,0 0 0,1 0 0,3 0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26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 1 24575,'-14'0'0,"2"0"0,-1 0 0,4 0 0,-4 0 0,4 0 0,-5 0 0,3 0 0,-8 0 0,9 0 0,-4 0 0,5 0 0,-1 0 0,1 0 0,0 0 0,0 0 0,1 0 0,-1 0 0,0 0 0,1 0 0,-2 0 0,1 0 0,4 0 0,1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29.2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 1 24575,'-13'0'0,"0"0"0,-1 0 0,3 0 0,-3 0 0,5 0 0,0 0 0,0 0 0,-1 0 0,1 0 0,0 0 0,0 0 0,0 0 0,0 0 0,0 0 0,0 0 0,1 0 0,-1 0 0,0 0 0,0 0 0,0 0 0,-1 0 0,1 0 0,0 0 0,0 0 0,-1 0 0,2 0 0,3 0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1.3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47 24575,'-13'0'0,"0"0"0,4 0 0,0 0 0,0 0 0,0 0 0,-1-9 0,1 7 0,0-7 0,0 9 0,-1 0 0,1 0 0,0 0 0,0 0 0,-1-4 0,1 3 0,0-3 0,0 4 0,-1-4 0,1 3 0,4-7 0,2 7 0,3-3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3.4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221 0 24575,'-23'0'0,"4"0"0,0 0 0,9 0 0,-9 0 0,8 0 0,-2 0 0,3 0 0,2 0 0,-1 0 0,0 0 0,0 0 0,1 0 0,-1 0 0,0 0 0,1 0 0,-2 0 0,2 0 0,3 0 0,1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6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499 0 24575,'-14'0'0,"2"0"0,-2 0 0,4 0 0,-9 0 0,9 0 0,-4 0 0,5 0 0,0 0 0,0 0 0,0 0 0,0 0 0,-1 0 0,-3 0 0,3 0 0,-3 0 0,1 0 0,2 0 0,-7 0 0,-4 0 0,-1 5 0,-10 1 0,5-1 0,-6 5 0,5-9 0,2 4 0,6-5 0,5 4 0,1-3 0,4 3 0,1-4 0,0 0 0,4 0 0,1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8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 0 24575,'-17'0'0,"3"0"0,1 0 0,4 0 0,-1 0 0,-4 0 0,4 0 0,-9 0 0,8 0 0,-3 0 0,0 0 0,4 0 0,-4 0 0,4 0 0,1 0 0,0 0 0,0 0 0,-1 0 0,1 0 0,0 0 0,0 4 0,-1-3 0,1 4 0,0-2 0,0-2 0,4 3 0,2-4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24.5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 1 24575,'-84'0'0,"18"0"0,54 0 0,3 0 0,0 0 0,0 0 0,1 0 0,3 0 0,1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40.0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288 0 24575,'-13'0'0,"-5"0"0,7 0 0,-3 0 0,5 0 0,0 0 0,0 0 0,-1 0 0,1 0 0,-5 0 0,3 0 0,-3 0 0,5 0 0,0 0 0,0 0 0,-1 0 0,1 0 0,0 0 0,1 0 0,-2 0 0,-3 0 0,2 0 0,-3 0 0,5 0 0,0 0 0,0 0 0,4 0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41.9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235 0 24575,'-19'0'0,"0"0"0,4 0 0,1 0 0,0 0 0,3 0 0,-3 0 0,6 0 0,-1 0 0,0 0 0,0 0 0,1 0 0,-1 0 0,1 0 0,-1 0 0,1 0 0,-1 0 0,1 0 0,-1 0 0,0 0 0,1 0 0,3 4 0,1-3 0,4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47.1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19 331 24575,'0'-13'0,"0"1"0,0 3 0,0 0 0,0 0 0,4 4 0,-3-4 0,3 4 0,-4-4 0,4 0 0,-3 0 0,3 7 0,-4 11 0,0 1 0,0 6 0,0-7 0,0-8 0,0-11 0,0-6 0,0-7 0,0 7 0,0-3 0,0 9 0,0-4 0,0 5 0,0 0 0,0 0 0,0 0 0,0 1 0,0 0 0,0-1 0,-4 0 0,3 0 0,-3 0 0,4 0 0,-4-1 0,3 1 0,-3 0 0,4 0 0,-5-1 0,4 1 0,-3 0 0,1 4 0,2 5 0,-3 5 0,4 3 0,0 1 0,0-1 0,0 1 0,0 0 0,0 0 0,0 5 0,0-3 0,0 7 0,0-7 0,0 8 0,0-9 0,0 9 0,0-4 0,0 5 0,0-5 0,0 4 0,0-8 0,0 7 0,0-7 0,0 3 0,0-5 0,4-4 0,-3 3 0,3-7 0,-4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24.5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 1 24575,'-84'0'0,"18"0"0,54 0 0,3 0 0,0 0 0,0 0 0,1 0 0,3 0 0,1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26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 1 24575,'-14'0'0,"2"0"0,-1 0 0,4 0 0,-4 0 0,4 0 0,-5 0 0,3 0 0,-8 0 0,9 0 0,-4 0 0,5 0 0,-1 0 0,1 0 0,0 0 0,0 0 0,1 0 0,-1 0 0,0 0 0,1 0 0,-2 0 0,1 0 0,4 0 0,1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29.2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 1 24575,'-13'0'0,"0"0"0,-1 0 0,3 0 0,-3 0 0,5 0 0,0 0 0,0 0 0,-1 0 0,1 0 0,0 0 0,0 0 0,0 0 0,0 0 0,0 0 0,0 0 0,1 0 0,-1 0 0,0 0 0,0 0 0,0 0 0,-1 0 0,1 0 0,0 0 0,0 0 0,-1 0 0,2 0 0,3 0 0,1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1.3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47 24575,'-13'0'0,"0"0"0,4 0 0,0 0 0,0 0 0,0 0 0,-1-9 0,1 7 0,0-7 0,0 9 0,-1 0 0,1 0 0,0 0 0,0 0 0,-1-4 0,1 3 0,0-3 0,0 4 0,-1-4 0,1 3 0,4-7 0,2 7 0,3-3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3.4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221 0 24575,'-23'0'0,"4"0"0,0 0 0,9 0 0,-9 0 0,8 0 0,-2 0 0,3 0 0,2 0 0,-1 0 0,0 0 0,0 0 0,1 0 0,-1 0 0,0 0 0,1 0 0,-2 0 0,2 0 0,3 0 0,1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6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499 0 24575,'-14'0'0,"2"0"0,-2 0 0,4 0 0,-9 0 0,9 0 0,-4 0 0,5 0 0,0 0 0,0 0 0,0 0 0,0 0 0,-1 0 0,-3 0 0,3 0 0,-3 0 0,1 0 0,2 0 0,-7 0 0,-4 0 0,-1 5 0,-10 1 0,5-1 0,-6 5 0,5-9 0,2 4 0,6-5 0,5 4 0,1-3 0,4 3 0,1-4 0,0 0 0,4 0 0,1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8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 0 24575,'-17'0'0,"3"0"0,1 0 0,4 0 0,-1 0 0,-4 0 0,4 0 0,-9 0 0,8 0 0,-3 0 0,0 0 0,4 0 0,-4 0 0,4 0 0,1 0 0,0 0 0,0 0 0,-1 0 0,1 0 0,0 0 0,0 4 0,-1-3 0,1 4 0,0-2 0,0-2 0,4 3 0,2-4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26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 1 24575,'-14'0'0,"2"0"0,-1 0 0,4 0 0,-4 0 0,4 0 0,-5 0 0,3 0 0,-8 0 0,9 0 0,-4 0 0,5 0 0,-1 0 0,1 0 0,0 0 0,0 0 0,1 0 0,-1 0 0,0 0 0,1 0 0,-2 0 0,1 0 0,4 0 0,1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40.05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288 0 24575,'-13'0'0,"-5"0"0,7 0 0,-3 0 0,5 0 0,0 0 0,0 0 0,-1 0 0,1 0 0,-5 0 0,3 0 0,-3 0 0,5 0 0,0 0 0,0 0 0,-1 0 0,1 0 0,0 0 0,1 0 0,-2 0 0,-3 0 0,2 0 0,-3 0 0,5 0 0,0 0 0,0 0 0,4 0 0,1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41.9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235 0 24575,'-19'0'0,"0"0"0,4 0 0,1 0 0,0 0 0,3 0 0,-3 0 0,6 0 0,-1 0 0,0 0 0,0 0 0,1 0 0,-1 0 0,1 0 0,-1 0 0,1 0 0,-1 0 0,1 0 0,-1 0 0,0 0 0,1 0 0,3 4 0,1-3 0,4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47.1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19 331 24575,'0'-13'0,"0"1"0,0 3 0,0 0 0,0 0 0,4 4 0,-3-4 0,3 4 0,-4-4 0,4 0 0,-3 0 0,3 7 0,-4 11 0,0 1 0,0 6 0,0-7 0,0-8 0,0-11 0,0-6 0,0-7 0,0 7 0,0-3 0,0 9 0,0-4 0,0 5 0,0 0 0,0 0 0,0 0 0,0 1 0,0 0 0,0-1 0,-4 0 0,3 0 0,-3 0 0,4 0 0,-4-1 0,3 1 0,-3 0 0,4 0 0,-5-1 0,4 1 0,-3 0 0,1 4 0,2 5 0,-3 5 0,4 3 0,0 1 0,0-1 0,0 1 0,0 0 0,0 0 0,0 5 0,0-3 0,0 7 0,0-7 0,0 8 0,0-9 0,0 9 0,0-4 0,0 5 0,0-5 0,0 4 0,0-8 0,0 7 0,0-7 0,0 3 0,0-5 0,4-4 0,-3 3 0,3-7 0,-4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29.2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 1 24575,'-13'0'0,"0"0"0,-1 0 0,3 0 0,-3 0 0,5 0 0,0 0 0,0 0 0,-1 0 0,1 0 0,0 0 0,0 0 0,0 0 0,0 0 0,0 0 0,0 0 0,1 0 0,-1 0 0,0 0 0,0 0 0,0 0 0,-1 0 0,1 0 0,0 0 0,0 0 0,-1 0 0,2 0 0,3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1.3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47 24575,'-13'0'0,"0"0"0,4 0 0,0 0 0,0 0 0,0 0 0,-1-9 0,1 7 0,0-7 0,0 9 0,-1 0 0,1 0 0,0 0 0,0 0 0,-1-4 0,1 3 0,0-3 0,0 4 0,-1-4 0,1 3 0,4-7 0,2 7 0,3-3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3.4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221 0 24575,'-23'0'0,"4"0"0,0 0 0,9 0 0,-9 0 0,8 0 0,-2 0 0,3 0 0,2 0 0,-1 0 0,0 0 0,0 0 0,1 0 0,-1 0 0,0 0 0,1 0 0,-2 0 0,2 0 0,3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6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499 0 24575,'-14'0'0,"2"0"0,-2 0 0,4 0 0,-9 0 0,9 0 0,-4 0 0,5 0 0,0 0 0,0 0 0,0 0 0,0 0 0,-1 0 0,-3 0 0,3 0 0,-3 0 0,1 0 0,2 0 0,-7 0 0,-4 0 0,-1 5 0,-10 1 0,5-1 0,-6 5 0,5-9 0,2 4 0,6-5 0,5 4 0,1-3 0,4 3 0,1-4 0,0 0 0,4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30T00:10:38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 0 24575,'-17'0'0,"3"0"0,1 0 0,4 0 0,-1 0 0,-4 0 0,4 0 0,-9 0 0,8 0 0,-3 0 0,0 0 0,4 0 0,-4 0 0,4 0 0,1 0 0,0 0 0,0 0 0,-1 0 0,1 0 0,0 0 0,0 4 0,-1-3 0,1 4 0,0-2 0,0-2 0,4 3 0,2-4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78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544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2099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254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022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915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010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305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815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1663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09659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24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395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280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59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24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02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173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69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029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1605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3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60969" y="6619368"/>
            <a:ext cx="710565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hlink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0" dirty="0"/>
              <a:t>E</a:t>
            </a:r>
            <a:r>
              <a:rPr spc="5" dirty="0"/>
              <a:t>e</a:t>
            </a:r>
            <a:r>
              <a:rPr spc="-10" dirty="0"/>
              <a:t>ng </a:t>
            </a:r>
            <a:r>
              <a:rPr spc="-5" dirty="0"/>
              <a:t>2</a:t>
            </a:r>
            <a:r>
              <a:rPr spc="5" dirty="0"/>
              <a:t>2</a:t>
            </a:r>
            <a:r>
              <a:rPr dirty="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5700" y="6617258"/>
            <a:ext cx="203200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C33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C33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7760969" y="6619368"/>
            <a:ext cx="710565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hlink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0" dirty="0"/>
              <a:t>E</a:t>
            </a:r>
            <a:r>
              <a:rPr spc="5" dirty="0"/>
              <a:t>e</a:t>
            </a:r>
            <a:r>
              <a:rPr spc="-10" dirty="0"/>
              <a:t>ng </a:t>
            </a:r>
            <a:r>
              <a:rPr spc="-5" dirty="0"/>
              <a:t>2</a:t>
            </a:r>
            <a:r>
              <a:rPr spc="5" dirty="0"/>
              <a:t>2</a:t>
            </a:r>
            <a:r>
              <a:rPr dirty="0"/>
              <a:t>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5700" y="6617258"/>
            <a:ext cx="203200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C33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7760969" y="6619368"/>
            <a:ext cx="710565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hlink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0" dirty="0"/>
              <a:t>E</a:t>
            </a:r>
            <a:r>
              <a:rPr spc="5" dirty="0"/>
              <a:t>e</a:t>
            </a:r>
            <a:r>
              <a:rPr spc="-10" dirty="0"/>
              <a:t>ng </a:t>
            </a:r>
            <a:r>
              <a:rPr spc="-5" dirty="0"/>
              <a:t>2</a:t>
            </a:r>
            <a:r>
              <a:rPr spc="5" dirty="0"/>
              <a:t>2</a:t>
            </a:r>
            <a:r>
              <a:rPr dirty="0"/>
              <a:t>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5700" y="6617258"/>
            <a:ext cx="203200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96000"/>
            <a:ext cx="762000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2000" y="34290"/>
            <a:ext cx="7696200" cy="6520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7760969" y="6619368"/>
            <a:ext cx="710565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hlink"/>
                </a:solidFill>
                <a:latin typeface="Comic Sans MS"/>
                <a:cs typeface="Comic Sans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0" dirty="0"/>
              <a:t>E</a:t>
            </a:r>
            <a:r>
              <a:rPr spc="5" dirty="0"/>
              <a:t>e</a:t>
            </a:r>
            <a:r>
              <a:rPr spc="-10" dirty="0"/>
              <a:t>ng </a:t>
            </a:r>
            <a:r>
              <a:rPr spc="-5" dirty="0"/>
              <a:t>2</a:t>
            </a:r>
            <a:r>
              <a:rPr spc="5" dirty="0"/>
              <a:t>2</a:t>
            </a:r>
            <a:r>
              <a:rPr dirty="0"/>
              <a:t>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5700" y="6617258"/>
            <a:ext cx="203200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pPr marL="635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69" y="76924"/>
            <a:ext cx="8989060" cy="80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CC33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8469" y="1556532"/>
            <a:ext cx="8227060" cy="3306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9.jpeg"/><Relationship Id="rId10" Type="http://schemas.openxmlformats.org/officeDocument/2006/relationships/image" Target="../media/image68.pn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9.jpeg"/><Relationship Id="rId10" Type="http://schemas.openxmlformats.org/officeDocument/2006/relationships/image" Target="../media/image68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8" Type="http://schemas.openxmlformats.org/officeDocument/2006/relationships/image" Target="../media/image500.png"/><Relationship Id="rId26" Type="http://schemas.openxmlformats.org/officeDocument/2006/relationships/image" Target="../media/image540.png"/><Relationship Id="rId3" Type="http://schemas.openxmlformats.org/officeDocument/2006/relationships/image" Target="../media/image81.png"/><Relationship Id="rId21" Type="http://schemas.openxmlformats.org/officeDocument/2006/relationships/customXml" Target="../ink/ink6.xml"/><Relationship Id="rId34" Type="http://schemas.openxmlformats.org/officeDocument/2006/relationships/image" Target="../media/image580.png"/><Relationship Id="rId7" Type="http://schemas.openxmlformats.org/officeDocument/2006/relationships/image" Target="../media/image85.png"/><Relationship Id="rId17" Type="http://schemas.openxmlformats.org/officeDocument/2006/relationships/customXml" Target="../ink/ink4.xml"/><Relationship Id="rId25" Type="http://schemas.openxmlformats.org/officeDocument/2006/relationships/customXml" Target="../ink/ink8.xml"/><Relationship Id="rId33" Type="http://schemas.openxmlformats.org/officeDocument/2006/relationships/customXml" Target="../ink/ink12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90.png"/><Relationship Id="rId20" Type="http://schemas.openxmlformats.org/officeDocument/2006/relationships/image" Target="../media/image510.png"/><Relationship Id="rId29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24" Type="http://schemas.openxmlformats.org/officeDocument/2006/relationships/image" Target="../media/image530.png"/><Relationship Id="rId32" Type="http://schemas.openxmlformats.org/officeDocument/2006/relationships/image" Target="../media/image570.png"/><Relationship Id="rId5" Type="http://schemas.openxmlformats.org/officeDocument/2006/relationships/image" Target="../media/image83.png"/><Relationship Id="rId23" Type="http://schemas.openxmlformats.org/officeDocument/2006/relationships/customXml" Target="../ink/ink7.xml"/><Relationship Id="rId28" Type="http://schemas.openxmlformats.org/officeDocument/2006/relationships/image" Target="../media/image550.png"/><Relationship Id="rId19" Type="http://schemas.openxmlformats.org/officeDocument/2006/relationships/customXml" Target="../ink/ink5.xml"/><Relationship Id="rId31" Type="http://schemas.openxmlformats.org/officeDocument/2006/relationships/customXml" Target="../ink/ink11.xml"/><Relationship Id="rId4" Type="http://schemas.openxmlformats.org/officeDocument/2006/relationships/image" Target="../media/image82.png"/><Relationship Id="rId22" Type="http://schemas.openxmlformats.org/officeDocument/2006/relationships/image" Target="../media/image520.png"/><Relationship Id="rId27" Type="http://schemas.openxmlformats.org/officeDocument/2006/relationships/customXml" Target="../ink/ink9.xml"/><Relationship Id="rId30" Type="http://schemas.openxmlformats.org/officeDocument/2006/relationships/image" Target="../media/image5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8" Type="http://schemas.openxmlformats.org/officeDocument/2006/relationships/image" Target="../media/image500.png"/><Relationship Id="rId26" Type="http://schemas.openxmlformats.org/officeDocument/2006/relationships/image" Target="../media/image540.png"/><Relationship Id="rId3" Type="http://schemas.openxmlformats.org/officeDocument/2006/relationships/image" Target="../media/image86.png"/><Relationship Id="rId21" Type="http://schemas.openxmlformats.org/officeDocument/2006/relationships/customXml" Target="../ink/ink16.xml"/><Relationship Id="rId34" Type="http://schemas.openxmlformats.org/officeDocument/2006/relationships/image" Target="../media/image580.png"/><Relationship Id="rId7" Type="http://schemas.openxmlformats.org/officeDocument/2006/relationships/image" Target="../media/image85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90.png"/><Relationship Id="rId20" Type="http://schemas.openxmlformats.org/officeDocument/2006/relationships/image" Target="../media/image510.png"/><Relationship Id="rId29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24" Type="http://schemas.openxmlformats.org/officeDocument/2006/relationships/image" Target="../media/image530.png"/><Relationship Id="rId32" Type="http://schemas.openxmlformats.org/officeDocument/2006/relationships/image" Target="../media/image570.png"/><Relationship Id="rId5" Type="http://schemas.openxmlformats.org/officeDocument/2006/relationships/image" Target="../media/image87.png"/><Relationship Id="rId23" Type="http://schemas.openxmlformats.org/officeDocument/2006/relationships/customXml" Target="../ink/ink17.xml"/><Relationship Id="rId28" Type="http://schemas.openxmlformats.org/officeDocument/2006/relationships/image" Target="../media/image550.png"/><Relationship Id="rId19" Type="http://schemas.openxmlformats.org/officeDocument/2006/relationships/customXml" Target="../ink/ink15.xml"/><Relationship Id="rId31" Type="http://schemas.openxmlformats.org/officeDocument/2006/relationships/customXml" Target="../ink/ink21.xml"/><Relationship Id="rId4" Type="http://schemas.openxmlformats.org/officeDocument/2006/relationships/image" Target="../media/image82.png"/><Relationship Id="rId22" Type="http://schemas.openxmlformats.org/officeDocument/2006/relationships/image" Target="../media/image520.png"/><Relationship Id="rId27" Type="http://schemas.openxmlformats.org/officeDocument/2006/relationships/customXml" Target="../ink/ink19.xml"/><Relationship Id="rId30" Type="http://schemas.openxmlformats.org/officeDocument/2006/relationships/image" Target="../media/image5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8" Type="http://schemas.openxmlformats.org/officeDocument/2006/relationships/image" Target="../media/image500.png"/><Relationship Id="rId26" Type="http://schemas.openxmlformats.org/officeDocument/2006/relationships/image" Target="../media/image540.png"/><Relationship Id="rId3" Type="http://schemas.openxmlformats.org/officeDocument/2006/relationships/image" Target="../media/image82.png"/><Relationship Id="rId21" Type="http://schemas.openxmlformats.org/officeDocument/2006/relationships/customXml" Target="../ink/ink26.xml"/><Relationship Id="rId34" Type="http://schemas.openxmlformats.org/officeDocument/2006/relationships/image" Target="../media/image580.png"/><Relationship Id="rId7" Type="http://schemas.openxmlformats.org/officeDocument/2006/relationships/image" Target="../media/image92.png"/><Relationship Id="rId17" Type="http://schemas.openxmlformats.org/officeDocument/2006/relationships/customXml" Target="../ink/ink24.xml"/><Relationship Id="rId25" Type="http://schemas.openxmlformats.org/officeDocument/2006/relationships/customXml" Target="../ink/ink28.xml"/><Relationship Id="rId33" Type="http://schemas.openxmlformats.org/officeDocument/2006/relationships/customXml" Target="../ink/ink32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90.png"/><Relationship Id="rId20" Type="http://schemas.openxmlformats.org/officeDocument/2006/relationships/image" Target="../media/image510.png"/><Relationship Id="rId29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24" Type="http://schemas.openxmlformats.org/officeDocument/2006/relationships/image" Target="../media/image530.png"/><Relationship Id="rId32" Type="http://schemas.openxmlformats.org/officeDocument/2006/relationships/image" Target="../media/image570.png"/><Relationship Id="rId5" Type="http://schemas.openxmlformats.org/officeDocument/2006/relationships/image" Target="../media/image90.png"/><Relationship Id="rId23" Type="http://schemas.openxmlformats.org/officeDocument/2006/relationships/customXml" Target="../ink/ink27.xml"/><Relationship Id="rId28" Type="http://schemas.openxmlformats.org/officeDocument/2006/relationships/image" Target="../media/image550.png"/><Relationship Id="rId19" Type="http://schemas.openxmlformats.org/officeDocument/2006/relationships/customXml" Target="../ink/ink25.xml"/><Relationship Id="rId31" Type="http://schemas.openxmlformats.org/officeDocument/2006/relationships/customXml" Target="../ink/ink31.xml"/><Relationship Id="rId4" Type="http://schemas.openxmlformats.org/officeDocument/2006/relationships/image" Target="../media/image89.png"/><Relationship Id="rId22" Type="http://schemas.openxmlformats.org/officeDocument/2006/relationships/image" Target="../media/image520.png"/><Relationship Id="rId27" Type="http://schemas.openxmlformats.org/officeDocument/2006/relationships/customXml" Target="../ink/ink29.xml"/><Relationship Id="rId30" Type="http://schemas.openxmlformats.org/officeDocument/2006/relationships/image" Target="../media/image5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00.png"/><Relationship Id="rId26" Type="http://schemas.openxmlformats.org/officeDocument/2006/relationships/image" Target="../media/image540.png"/><Relationship Id="rId3" Type="http://schemas.openxmlformats.org/officeDocument/2006/relationships/image" Target="../media/image82.png"/><Relationship Id="rId21" Type="http://schemas.openxmlformats.org/officeDocument/2006/relationships/customXml" Target="../ink/ink36.xml"/><Relationship Id="rId34" Type="http://schemas.openxmlformats.org/officeDocument/2006/relationships/image" Target="../media/image580.png"/><Relationship Id="rId17" Type="http://schemas.openxmlformats.org/officeDocument/2006/relationships/customXml" Target="../ink/ink34.xml"/><Relationship Id="rId25" Type="http://schemas.openxmlformats.org/officeDocument/2006/relationships/customXml" Target="../ink/ink38.xml"/><Relationship Id="rId33" Type="http://schemas.openxmlformats.org/officeDocument/2006/relationships/customXml" Target="../ink/ink42.xml"/><Relationship Id="rId38" Type="http://schemas.openxmlformats.org/officeDocument/2006/relationships/image" Target="../media/image95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90.png"/><Relationship Id="rId20" Type="http://schemas.openxmlformats.org/officeDocument/2006/relationships/image" Target="../media/image510.png"/><Relationship Id="rId29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30.png"/><Relationship Id="rId32" Type="http://schemas.openxmlformats.org/officeDocument/2006/relationships/image" Target="../media/image570.png"/><Relationship Id="rId37" Type="http://schemas.openxmlformats.org/officeDocument/2006/relationships/image" Target="../media/image94.png"/><Relationship Id="rId23" Type="http://schemas.openxmlformats.org/officeDocument/2006/relationships/customXml" Target="../ink/ink37.xml"/><Relationship Id="rId28" Type="http://schemas.openxmlformats.org/officeDocument/2006/relationships/image" Target="../media/image550.png"/><Relationship Id="rId36" Type="http://schemas.openxmlformats.org/officeDocument/2006/relationships/image" Target="../media/image93.png"/><Relationship Id="rId19" Type="http://schemas.openxmlformats.org/officeDocument/2006/relationships/customXml" Target="../ink/ink35.xml"/><Relationship Id="rId31" Type="http://schemas.openxmlformats.org/officeDocument/2006/relationships/customXml" Target="../ink/ink41.xml"/><Relationship Id="rId4" Type="http://schemas.openxmlformats.org/officeDocument/2006/relationships/customXml" Target="../ink/ink33.xml"/><Relationship Id="rId22" Type="http://schemas.openxmlformats.org/officeDocument/2006/relationships/image" Target="../media/image520.png"/><Relationship Id="rId27" Type="http://schemas.openxmlformats.org/officeDocument/2006/relationships/customXml" Target="../ink/ink39.xml"/><Relationship Id="rId30" Type="http://schemas.openxmlformats.org/officeDocument/2006/relationships/image" Target="../media/image560.png"/><Relationship Id="rId35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870.png"/><Relationship Id="rId3" Type="http://schemas.openxmlformats.org/officeDocument/2006/relationships/image" Target="../media/image96.png"/><Relationship Id="rId7" Type="http://schemas.openxmlformats.org/officeDocument/2006/relationships/image" Target="../media/image810.png"/><Relationship Id="rId12" Type="http://schemas.openxmlformats.org/officeDocument/2006/relationships/image" Target="../media/image8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0.png"/><Relationship Id="rId13" Type="http://schemas.openxmlformats.org/officeDocument/2006/relationships/image" Target="../media/image870.png"/><Relationship Id="rId3" Type="http://schemas.openxmlformats.org/officeDocument/2006/relationships/image" Target="../media/image101.png"/><Relationship Id="rId12" Type="http://schemas.openxmlformats.org/officeDocument/2006/relationships/image" Target="../media/image8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10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4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6.png"/><Relationship Id="rId5" Type="http://schemas.openxmlformats.org/officeDocument/2006/relationships/image" Target="../media/image53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61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685800"/>
            <a:ext cx="769778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41069">
              <a:lnSpc>
                <a:spcPct val="100000"/>
              </a:lnSpc>
            </a:pPr>
            <a:r>
              <a:rPr lang="en-US" sz="1600" spc="-35" dirty="0">
                <a:solidFill>
                  <a:srgbClr val="CC3300"/>
                </a:solidFill>
                <a:latin typeface="Comic Sans MS"/>
                <a:cs typeface="Comic Sans MS"/>
              </a:rPr>
              <a:t>Which is the fact(s) about the three-phase system?</a:t>
            </a:r>
            <a:endParaRPr sz="1600" dirty="0">
              <a:latin typeface="Comic Sans MS"/>
              <a:cs typeface="Comic Sans M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E3F4B05-2934-FA45-B252-DC7A2AE384B0}"/>
              </a:ext>
            </a:extLst>
          </p:cNvPr>
          <p:cNvSpPr txBox="1"/>
          <p:nvPr/>
        </p:nvSpPr>
        <p:spPr>
          <a:xfrm>
            <a:off x="458469" y="1556532"/>
            <a:ext cx="7857490" cy="6378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450"/>
              </a:spcBef>
              <a:buClr>
                <a:srgbClr val="0000FF"/>
              </a:buClr>
              <a:tabLst>
                <a:tab pos="317500" algn="l"/>
              </a:tabLst>
            </a:pPr>
            <a:endParaRPr lang="en-US" sz="1750" spc="5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317500" marR="5080" indent="-304800">
              <a:lnSpc>
                <a:spcPct val="100000"/>
              </a:lnSpc>
              <a:spcBef>
                <a:spcPts val="450"/>
              </a:spcBef>
              <a:buClr>
                <a:srgbClr val="0000FF"/>
              </a:buClr>
              <a:buFont typeface="Symbol"/>
              <a:buChar char="➢"/>
              <a:tabLst>
                <a:tab pos="317500" algn="l"/>
              </a:tabLst>
            </a:pPr>
            <a:r>
              <a:rPr lang="en-US" sz="175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(a) Power is primarily transferred in a form of balanced three-phase power</a:t>
            </a:r>
          </a:p>
          <a:p>
            <a:pPr marL="317500" marR="5080" indent="-304800">
              <a:lnSpc>
                <a:spcPct val="100000"/>
              </a:lnSpc>
              <a:spcBef>
                <a:spcPts val="450"/>
              </a:spcBef>
              <a:buClr>
                <a:srgbClr val="0000FF"/>
              </a:buClr>
              <a:buFont typeface="Symbol"/>
              <a:buChar char="➢"/>
              <a:tabLst>
                <a:tab pos="317500" algn="l"/>
              </a:tabLst>
            </a:pPr>
            <a:endParaRPr lang="en-US" sz="1750" spc="5" dirty="0">
              <a:solidFill>
                <a:schemeClr val="tx1">
                  <a:lumMod val="95000"/>
                  <a:lumOff val="5000"/>
                </a:schemeClr>
              </a:solidFill>
              <a:latin typeface="Comic Sans MS"/>
              <a:cs typeface="Comic Sans MS"/>
            </a:endParaRPr>
          </a:p>
          <a:p>
            <a:pPr marL="317500" marR="5080" indent="-304800">
              <a:lnSpc>
                <a:spcPct val="100000"/>
              </a:lnSpc>
              <a:spcBef>
                <a:spcPts val="450"/>
              </a:spcBef>
              <a:buClr>
                <a:srgbClr val="0000FF"/>
              </a:buClr>
              <a:buFont typeface="Symbol"/>
              <a:buChar char="➢"/>
              <a:tabLst>
                <a:tab pos="317500" algn="l"/>
              </a:tabLst>
            </a:pPr>
            <a:r>
              <a:rPr lang="en-US" sz="1750" i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</a:rPr>
              <a:t>(b) Most of exiting three-phase circuits in industry are of the balanced type.</a:t>
            </a:r>
          </a:p>
          <a:p>
            <a:pPr marL="12700" marR="5080">
              <a:lnSpc>
                <a:spcPct val="100000"/>
              </a:lnSpc>
              <a:spcBef>
                <a:spcPts val="450"/>
              </a:spcBef>
              <a:buClr>
                <a:srgbClr val="0000FF"/>
              </a:buClr>
              <a:tabLst>
                <a:tab pos="317500" algn="l"/>
              </a:tabLst>
            </a:pPr>
            <a:endParaRPr lang="en-US" sz="1750" spc="5" dirty="0">
              <a:solidFill>
                <a:schemeClr val="tx1">
                  <a:lumMod val="95000"/>
                  <a:lumOff val="5000"/>
                </a:schemeClr>
              </a:solidFill>
              <a:latin typeface="Comic Sans MS"/>
              <a:cs typeface="Comic Sans MS"/>
            </a:endParaRPr>
          </a:p>
          <a:p>
            <a:pPr marL="317500" marR="5080" indent="-304800">
              <a:lnSpc>
                <a:spcPct val="100000"/>
              </a:lnSpc>
              <a:spcBef>
                <a:spcPts val="450"/>
              </a:spcBef>
              <a:buClr>
                <a:srgbClr val="0000FF"/>
              </a:buClr>
              <a:buFont typeface="Symbol"/>
              <a:buChar char="➢"/>
              <a:tabLst>
                <a:tab pos="317500" algn="l"/>
              </a:tabLst>
            </a:pPr>
            <a:r>
              <a:rPr lang="en-US" sz="1750" i="1" spc="5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Comic Sans MS"/>
              </a:rPr>
              <a:t>(c) Three-phase transformers are used to step-up and step-down thee-phase voltages.</a:t>
            </a:r>
          </a:p>
          <a:p>
            <a:pPr marL="317500" marR="5080" indent="-304800">
              <a:lnSpc>
                <a:spcPct val="100000"/>
              </a:lnSpc>
              <a:spcBef>
                <a:spcPts val="450"/>
              </a:spcBef>
              <a:buClr>
                <a:srgbClr val="0000FF"/>
              </a:buClr>
              <a:buFont typeface="Symbol"/>
              <a:buChar char="➢"/>
              <a:tabLst>
                <a:tab pos="317500" algn="l"/>
              </a:tabLst>
            </a:pPr>
            <a:endParaRPr lang="en-US" sz="1750" i="1" spc="5" dirty="0">
              <a:solidFill>
                <a:schemeClr val="tx1">
                  <a:lumMod val="95000"/>
                  <a:lumOff val="5000"/>
                </a:schemeClr>
              </a:solidFill>
              <a:latin typeface="Comic Sans MS"/>
              <a:cs typeface="Comic Sans MS"/>
            </a:endParaRPr>
          </a:p>
          <a:p>
            <a:pPr marL="317500" marR="5080" indent="-304800">
              <a:spcBef>
                <a:spcPts val="450"/>
              </a:spcBef>
              <a:buClr>
                <a:srgbClr val="0000FF"/>
              </a:buClr>
              <a:buFont typeface="Symbol"/>
              <a:buChar char="➢"/>
              <a:tabLst>
                <a:tab pos="317500" algn="l"/>
              </a:tabLst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(d) More economical to deliver power in three-phase circuits than in single- or double-phase circuits.</a:t>
            </a:r>
          </a:p>
          <a:p>
            <a:pPr marL="317500" marR="5080" indent="-304800">
              <a:spcBef>
                <a:spcPts val="450"/>
              </a:spcBef>
              <a:buClr>
                <a:srgbClr val="0000FF"/>
              </a:buClr>
              <a:buFont typeface="Symbol"/>
              <a:buChar char="➢"/>
              <a:tabLst>
                <a:tab pos="317500" algn="l"/>
              </a:tabLst>
            </a:pP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17500" marR="5080" indent="-304800">
              <a:spcBef>
                <a:spcPts val="450"/>
              </a:spcBef>
              <a:buClr>
                <a:srgbClr val="0000FF"/>
              </a:buClr>
              <a:buFont typeface="Symbol"/>
              <a:buChar char="➢"/>
              <a:tabLst>
                <a:tab pos="317500" algn="l"/>
              </a:tabLst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(e) All of the above</a:t>
            </a:r>
          </a:p>
          <a:p>
            <a:pPr marL="12700" marR="5080">
              <a:lnSpc>
                <a:spcPct val="100000"/>
              </a:lnSpc>
              <a:spcBef>
                <a:spcPts val="450"/>
              </a:spcBef>
              <a:buClr>
                <a:srgbClr val="0000FF"/>
              </a:buClr>
              <a:tabLst>
                <a:tab pos="317500" algn="l"/>
              </a:tabLst>
            </a:pPr>
            <a:endParaRPr lang="en-US" sz="1750" i="1" spc="5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317500" marR="5080" indent="-304800">
              <a:lnSpc>
                <a:spcPct val="100000"/>
              </a:lnSpc>
              <a:spcBef>
                <a:spcPts val="450"/>
              </a:spcBef>
              <a:buClr>
                <a:srgbClr val="0000FF"/>
              </a:buClr>
              <a:buFont typeface="Symbol"/>
              <a:buChar char="➢"/>
              <a:tabLst>
                <a:tab pos="317500" algn="l"/>
              </a:tabLst>
            </a:pPr>
            <a:endParaRPr lang="en-US" sz="1750" i="1" spc="5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317500" marR="5080" indent="-304800">
              <a:lnSpc>
                <a:spcPct val="100000"/>
              </a:lnSpc>
              <a:spcBef>
                <a:spcPts val="450"/>
              </a:spcBef>
              <a:buClr>
                <a:srgbClr val="0000FF"/>
              </a:buClr>
              <a:buFont typeface="Symbol"/>
              <a:buChar char="➢"/>
              <a:tabLst>
                <a:tab pos="317500" algn="l"/>
              </a:tabLst>
            </a:pPr>
            <a:endParaRPr lang="en-US" sz="1750" spc="5" dirty="0">
              <a:latin typeface="Comic Sans MS"/>
              <a:cs typeface="Comic Sans MS"/>
            </a:endParaRPr>
          </a:p>
          <a:p>
            <a:pPr marL="317500" marR="5080" indent="-304800">
              <a:lnSpc>
                <a:spcPct val="100000"/>
              </a:lnSpc>
              <a:spcBef>
                <a:spcPts val="450"/>
              </a:spcBef>
              <a:buClr>
                <a:srgbClr val="0000FF"/>
              </a:buClr>
              <a:buFont typeface="Symbol"/>
              <a:buChar char="➢"/>
              <a:tabLst>
                <a:tab pos="317500" algn="l"/>
              </a:tabLst>
            </a:pPr>
            <a:endParaRPr lang="en-US" sz="1750" spc="5" dirty="0">
              <a:latin typeface="Comic Sans MS"/>
              <a:cs typeface="Comic Sans MS"/>
            </a:endParaRPr>
          </a:p>
          <a:p>
            <a:pPr marL="317500" marR="5080" indent="-304800">
              <a:lnSpc>
                <a:spcPct val="100000"/>
              </a:lnSpc>
              <a:spcBef>
                <a:spcPts val="450"/>
              </a:spcBef>
              <a:buClr>
                <a:srgbClr val="0000FF"/>
              </a:buClr>
              <a:buFont typeface="Symbol"/>
              <a:buChar char="➢"/>
              <a:tabLst>
                <a:tab pos="317500" algn="l"/>
              </a:tabLst>
            </a:pPr>
            <a:endParaRPr lang="en-US" sz="1750" spc="5" dirty="0">
              <a:latin typeface="Comic Sans MS"/>
              <a:cs typeface="Comic Sans MS"/>
            </a:endParaRPr>
          </a:p>
          <a:p>
            <a:pPr marL="317500" marR="5080" indent="-304800">
              <a:lnSpc>
                <a:spcPct val="100000"/>
              </a:lnSpc>
              <a:spcBef>
                <a:spcPts val="450"/>
              </a:spcBef>
              <a:buClr>
                <a:srgbClr val="0000FF"/>
              </a:buClr>
              <a:buFont typeface="Symbol"/>
              <a:buChar char="➢"/>
              <a:tabLst>
                <a:tab pos="317500" algn="l"/>
              </a:tabLst>
            </a:pPr>
            <a:endParaRPr lang="en-US" sz="1750" spc="5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19230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-228600" y="409574"/>
            <a:ext cx="87731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Consider the following balanced Delta-source three-phase circuit with the phase-voltages are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/>
              <p:nvPr/>
            </p:nvSpPr>
            <p:spPr>
              <a:xfrm>
                <a:off x="287168" y="832574"/>
                <a:ext cx="3227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r>
                        <a:rPr lang="en-US" b="1" i="1" spc="5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sz="2000" i="1" spc="-65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68" y="832574"/>
                <a:ext cx="322761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D697F2D-95B6-AB49-91F9-9D2A4EDF0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914" y="1058478"/>
            <a:ext cx="2117646" cy="2661320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5AA21CCD-3450-AC41-80A3-A69DAEF1F976}"/>
              </a:ext>
            </a:extLst>
          </p:cNvPr>
          <p:cNvSpPr txBox="1"/>
          <p:nvPr/>
        </p:nvSpPr>
        <p:spPr>
          <a:xfrm>
            <a:off x="-245820" y="3861979"/>
            <a:ext cx="85516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is a correct expression for the equivalent Y-source three-phase voltage,</a:t>
            </a:r>
          </a:p>
          <a:p>
            <a:pPr marL="469900" marR="5080" lvl="1"/>
            <a:endParaRPr lang="en-US" sz="16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/>
              <p:nvPr/>
            </p:nvSpPr>
            <p:spPr>
              <a:xfrm>
                <a:off x="984363" y="4302897"/>
                <a:ext cx="3530518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302897"/>
                <a:ext cx="3530518" cy="40197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8602ECB-9D4B-2A43-ABA2-98E206390BBD}"/>
              </a:ext>
            </a:extLst>
          </p:cNvPr>
          <p:cNvSpPr/>
          <p:nvPr/>
        </p:nvSpPr>
        <p:spPr>
          <a:xfrm>
            <a:off x="310563" y="602706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/>
              <p:nvPr/>
            </p:nvSpPr>
            <p:spPr>
              <a:xfrm>
                <a:off x="984363" y="4819207"/>
                <a:ext cx="3479542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819207"/>
                <a:ext cx="3479542" cy="40197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60648F8-FC80-C941-9B70-C7D2939A5EB9}"/>
              </a:ext>
            </a:extLst>
          </p:cNvPr>
          <p:cNvSpPr/>
          <p:nvPr/>
        </p:nvSpPr>
        <p:spPr>
          <a:xfrm>
            <a:off x="287168" y="48122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DFC73-54C0-9543-A19A-942F4442171B}"/>
              </a:ext>
            </a:extLst>
          </p:cNvPr>
          <p:cNvSpPr/>
          <p:nvPr/>
        </p:nvSpPr>
        <p:spPr>
          <a:xfrm>
            <a:off x="428990" y="652242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(e) none of the 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/>
              <p:nvPr/>
            </p:nvSpPr>
            <p:spPr>
              <a:xfrm>
                <a:off x="304800" y="1273492"/>
                <a:ext cx="3384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73492"/>
                <a:ext cx="33847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/>
              <p:nvPr/>
            </p:nvSpPr>
            <p:spPr>
              <a:xfrm>
                <a:off x="326484" y="1736139"/>
                <a:ext cx="336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84" y="1736139"/>
                <a:ext cx="336707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196EB04D-A009-E848-84BD-BB2D17AB55F7}"/>
              </a:ext>
            </a:extLst>
          </p:cNvPr>
          <p:cNvSpPr/>
          <p:nvPr/>
        </p:nvSpPr>
        <p:spPr>
          <a:xfrm>
            <a:off x="377694" y="4314065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/>
              <p:nvPr/>
            </p:nvSpPr>
            <p:spPr>
              <a:xfrm>
                <a:off x="976480" y="5290985"/>
                <a:ext cx="3268652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𝟏𝟎𝟎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pc="5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pc="5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0" y="5290985"/>
                <a:ext cx="3268652" cy="664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6E4EACD7-553D-0947-B6C5-672DB2FA9629}"/>
              </a:ext>
            </a:extLst>
          </p:cNvPr>
          <p:cNvSpPr/>
          <p:nvPr/>
        </p:nvSpPr>
        <p:spPr>
          <a:xfrm>
            <a:off x="304800" y="5325909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(c)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74D0CA-9937-374B-8B82-FDABB46D15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4273" y="1167838"/>
            <a:ext cx="2371203" cy="2236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8AC52-5F80-2A44-AAD9-8C86EF076310}"/>
                  </a:ext>
                </a:extLst>
              </p:cNvPr>
              <p:cNvSpPr/>
              <p:nvPr/>
            </p:nvSpPr>
            <p:spPr>
              <a:xfrm>
                <a:off x="976479" y="5918159"/>
                <a:ext cx="3268652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𝟏𝟎𝟎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pc="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pc="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8AC52-5F80-2A44-AAD9-8C86EF076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79" y="5918159"/>
                <a:ext cx="3268652" cy="664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954E4727-13FF-1748-80CA-089D16886558}"/>
              </a:ext>
            </a:extLst>
          </p:cNvPr>
          <p:cNvSpPr/>
          <p:nvPr/>
        </p:nvSpPr>
        <p:spPr>
          <a:xfrm>
            <a:off x="5807155" y="2209800"/>
            <a:ext cx="441245" cy="421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5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-228600" y="409574"/>
            <a:ext cx="87731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Consider the following balanced Delta-source three-phase circuit with the phase-voltages are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/>
              <p:nvPr/>
            </p:nvSpPr>
            <p:spPr>
              <a:xfrm>
                <a:off x="287168" y="832574"/>
                <a:ext cx="3227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r>
                        <a:rPr lang="en-US" b="1" i="1" spc="5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sz="2000" i="1" spc="-65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68" y="832574"/>
                <a:ext cx="322761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D697F2D-95B6-AB49-91F9-9D2A4EDF0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914" y="985709"/>
            <a:ext cx="2117646" cy="2661320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5AA21CCD-3450-AC41-80A3-A69DAEF1F976}"/>
              </a:ext>
            </a:extLst>
          </p:cNvPr>
          <p:cNvSpPr txBox="1"/>
          <p:nvPr/>
        </p:nvSpPr>
        <p:spPr>
          <a:xfrm>
            <a:off x="-245820" y="3861979"/>
            <a:ext cx="85516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is a correct expression for the equivalent Y-source three-phase voltage,</a:t>
            </a:r>
          </a:p>
          <a:p>
            <a:pPr marL="469900" marR="5080" lvl="1"/>
            <a:endParaRPr lang="en-US" sz="16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/>
              <p:nvPr/>
            </p:nvSpPr>
            <p:spPr>
              <a:xfrm>
                <a:off x="984363" y="4302897"/>
                <a:ext cx="3530518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latin typeface="Cambria Math" panose="02040503050406030204" pitchFamily="18" charset="0"/>
                              <a:cs typeface="Times New Roman"/>
                            </a:rPr>
                            <m:t>𝒃𝒄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00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302897"/>
                <a:ext cx="3530518" cy="40197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8602ECB-9D4B-2A43-ABA2-98E206390BBD}"/>
              </a:ext>
            </a:extLst>
          </p:cNvPr>
          <p:cNvSpPr/>
          <p:nvPr/>
        </p:nvSpPr>
        <p:spPr>
          <a:xfrm>
            <a:off x="310563" y="602706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/>
              <p:nvPr/>
            </p:nvSpPr>
            <p:spPr>
              <a:xfrm>
                <a:off x="984363" y="4819207"/>
                <a:ext cx="3479542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𝟗</m:t>
                          </m:r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819207"/>
                <a:ext cx="3479542" cy="40197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60648F8-FC80-C941-9B70-C7D2939A5EB9}"/>
              </a:ext>
            </a:extLst>
          </p:cNvPr>
          <p:cNvSpPr/>
          <p:nvPr/>
        </p:nvSpPr>
        <p:spPr>
          <a:xfrm>
            <a:off x="287168" y="48122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DFC73-54C0-9543-A19A-942F4442171B}"/>
              </a:ext>
            </a:extLst>
          </p:cNvPr>
          <p:cNvSpPr/>
          <p:nvPr/>
        </p:nvSpPr>
        <p:spPr>
          <a:xfrm>
            <a:off x="428990" y="652242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(e) none of the 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/>
              <p:nvPr/>
            </p:nvSpPr>
            <p:spPr>
              <a:xfrm>
                <a:off x="304800" y="1273492"/>
                <a:ext cx="3384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73492"/>
                <a:ext cx="33847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/>
              <p:nvPr/>
            </p:nvSpPr>
            <p:spPr>
              <a:xfrm>
                <a:off x="326484" y="1736139"/>
                <a:ext cx="336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84" y="1736139"/>
                <a:ext cx="336707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196EB04D-A009-E848-84BD-BB2D17AB55F7}"/>
              </a:ext>
            </a:extLst>
          </p:cNvPr>
          <p:cNvSpPr/>
          <p:nvPr/>
        </p:nvSpPr>
        <p:spPr>
          <a:xfrm>
            <a:off x="377694" y="4314065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/>
              <p:nvPr/>
            </p:nvSpPr>
            <p:spPr>
              <a:xfrm>
                <a:off x="976480" y="5290985"/>
                <a:ext cx="3268652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𝟏𝟎𝟎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pc="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pc="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𝟗</m:t>
                          </m:r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0" y="5290985"/>
                <a:ext cx="3268652" cy="664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6E4EACD7-553D-0947-B6C5-672DB2FA9629}"/>
              </a:ext>
            </a:extLst>
          </p:cNvPr>
          <p:cNvSpPr/>
          <p:nvPr/>
        </p:nvSpPr>
        <p:spPr>
          <a:xfrm>
            <a:off x="304800" y="5325909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(c)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74D0CA-9937-374B-8B82-FDABB46D15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6398" y="1177408"/>
            <a:ext cx="2371203" cy="2236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8AC52-5F80-2A44-AAD9-8C86EF076310}"/>
                  </a:ext>
                </a:extLst>
              </p:cNvPr>
              <p:cNvSpPr/>
              <p:nvPr/>
            </p:nvSpPr>
            <p:spPr>
              <a:xfrm>
                <a:off x="976479" y="5918159"/>
                <a:ext cx="3268652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𝒃𝒄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𝟏𝟎𝟎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pc="5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pc="5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𝟑𝟎</m:t>
                          </m:r>
                        </m:e>
                        <m:sup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8AC52-5F80-2A44-AAD9-8C86EF076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79" y="5918159"/>
                <a:ext cx="3268652" cy="664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954E4727-13FF-1748-80CA-089D16886558}"/>
              </a:ext>
            </a:extLst>
          </p:cNvPr>
          <p:cNvSpPr/>
          <p:nvPr/>
        </p:nvSpPr>
        <p:spPr>
          <a:xfrm>
            <a:off x="5807155" y="2209800"/>
            <a:ext cx="441245" cy="421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6060">
              <a:lnSpc>
                <a:spcPct val="100000"/>
              </a:lnSpc>
            </a:pPr>
            <a:r>
              <a:rPr spc="-35" dirty="0"/>
              <a:t>T</a:t>
            </a:r>
            <a:r>
              <a:rPr spc="-20" dirty="0"/>
              <a:t>h</a:t>
            </a:r>
            <a:r>
              <a:rPr spc="10" dirty="0"/>
              <a:t>r</a:t>
            </a:r>
            <a:r>
              <a:rPr spc="-20" dirty="0"/>
              <a:t>ee</a:t>
            </a:r>
            <a:r>
              <a:rPr spc="-10" dirty="0"/>
              <a:t> </a:t>
            </a:r>
            <a:r>
              <a:rPr spc="-20" dirty="0"/>
              <a:t>phase</a:t>
            </a:r>
            <a:r>
              <a:rPr spc="-10" dirty="0"/>
              <a:t> </a:t>
            </a:r>
            <a:r>
              <a:rPr spc="-30" dirty="0"/>
              <a:t>C</a:t>
            </a:r>
            <a:r>
              <a:rPr spc="-5" dirty="0"/>
              <a:t>i</a:t>
            </a:r>
            <a:r>
              <a:rPr spc="10" dirty="0"/>
              <a:t>r</a:t>
            </a:r>
            <a:r>
              <a:rPr spc="-20" dirty="0"/>
              <a:t>c</a:t>
            </a:r>
            <a:r>
              <a:rPr spc="-25" dirty="0"/>
              <a:t>u</a:t>
            </a:r>
            <a:r>
              <a:rPr spc="-5" dirty="0"/>
              <a:t>its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941" y="711204"/>
            <a:ext cx="8596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expressions apply to the three-phase circuit shown below,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5D8B818-C806-B34A-A207-B2E4777C9964}"/>
                  </a:ext>
                </a:extLst>
              </p14:cNvPr>
              <p14:cNvContentPartPr/>
              <p14:nvPr/>
            </p14:nvContentPartPr>
            <p14:xfrm>
              <a:off x="8151677" y="2824336"/>
              <a:ext cx="154080" cy="4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5D8B818-C806-B34A-A207-B2E4777C99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2677" y="2815336"/>
                <a:ext cx="171720" cy="2196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150F63CE-331D-8349-95F0-A2E8562DF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429" y="6159500"/>
            <a:ext cx="4102100" cy="6985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ABD5CBA-50CA-3B42-8400-685856BBFA5C}"/>
              </a:ext>
            </a:extLst>
          </p:cNvPr>
          <p:cNvSpPr/>
          <p:nvPr/>
        </p:nvSpPr>
        <p:spPr>
          <a:xfrm>
            <a:off x="241301" y="57643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b="1" i="1" spc="-6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3200" b="1" i="1" spc="7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3200" i="1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200" i="1" spc="150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200" i="1" spc="150" dirty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en-US" sz="3600" b="1" i="1" spc="-9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3200" b="1" i="1" spc="-7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3200" b="1" i="1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spc="-220" dirty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en-US" sz="3600" dirty="0">
                <a:latin typeface="Symbol"/>
                <a:cs typeface="Times New Roman"/>
              </a:rPr>
              <a:t> </a:t>
            </a:r>
            <a:r>
              <a:rPr lang="en-US" sz="3600" b="1" i="1" spc="-8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3200" b="1" i="1" spc="-7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3200" i="1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200" i="1" spc="150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Symbol"/>
                <a:cs typeface="Symbol"/>
              </a:rPr>
              <a:t>=</a:t>
            </a:r>
            <a:r>
              <a:rPr lang="en-US" sz="3600" spc="-22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lang="en-US" sz="3600" dirty="0">
              <a:latin typeface="Symbol"/>
              <a:cs typeface="Symbol"/>
            </a:endParaRPr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231F5519-2F73-B547-9DB5-30186E3361FF}"/>
              </a:ext>
            </a:extLst>
          </p:cNvPr>
          <p:cNvSpPr txBox="1"/>
          <p:nvPr/>
        </p:nvSpPr>
        <p:spPr>
          <a:xfrm>
            <a:off x="241301" y="5306437"/>
            <a:ext cx="3929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Or use the phasor notations: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74B4D-43AD-EF4F-885C-59304B91EE88}"/>
              </a:ext>
            </a:extLst>
          </p:cNvPr>
          <p:cNvSpPr txBox="1"/>
          <p:nvPr/>
        </p:nvSpPr>
        <p:spPr>
          <a:xfrm>
            <a:off x="4410939" y="6293579"/>
            <a:ext cx="55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E4FAE5-3435-9345-BCD2-C81EA07AC029}"/>
                  </a:ext>
                </a:extLst>
              </p:cNvPr>
              <p:cNvSpPr/>
              <p:nvPr/>
            </p:nvSpPr>
            <p:spPr>
              <a:xfrm>
                <a:off x="381000" y="1306939"/>
                <a:ext cx="27306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ar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ar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E4FAE5-3435-9345-BCD2-C81EA07AC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06939"/>
                <a:ext cx="27306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11_12">
            <a:extLst>
              <a:ext uri="{FF2B5EF4-FFF2-40B4-BE49-F238E27FC236}">
                <a16:creationId xmlns:a16="http://schemas.microsoft.com/office/drawing/2014/main" id="{E6A75207-25F6-744F-9006-8A1E1766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>
            <a:fillRect/>
          </a:stretch>
        </p:blipFill>
        <p:spPr bwMode="auto">
          <a:xfrm>
            <a:off x="4191264" y="1272461"/>
            <a:ext cx="4245953" cy="32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15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6060">
              <a:lnSpc>
                <a:spcPct val="100000"/>
              </a:lnSpc>
            </a:pPr>
            <a:r>
              <a:rPr spc="-35" dirty="0"/>
              <a:t>T</a:t>
            </a:r>
            <a:r>
              <a:rPr spc="-20" dirty="0"/>
              <a:t>h</a:t>
            </a:r>
            <a:r>
              <a:rPr spc="10" dirty="0"/>
              <a:t>r</a:t>
            </a:r>
            <a:r>
              <a:rPr spc="-20" dirty="0"/>
              <a:t>ee</a:t>
            </a:r>
            <a:r>
              <a:rPr spc="-10" dirty="0"/>
              <a:t> </a:t>
            </a:r>
            <a:r>
              <a:rPr spc="-20" dirty="0"/>
              <a:t>phase</a:t>
            </a:r>
            <a:r>
              <a:rPr spc="-10" dirty="0"/>
              <a:t> </a:t>
            </a:r>
            <a:r>
              <a:rPr spc="-30" dirty="0"/>
              <a:t>C</a:t>
            </a:r>
            <a:r>
              <a:rPr spc="-5" dirty="0"/>
              <a:t>i</a:t>
            </a:r>
            <a:r>
              <a:rPr spc="10" dirty="0"/>
              <a:t>r</a:t>
            </a:r>
            <a:r>
              <a:rPr spc="-20" dirty="0"/>
              <a:t>c</a:t>
            </a:r>
            <a:r>
              <a:rPr spc="-25" dirty="0"/>
              <a:t>u</a:t>
            </a:r>
            <a:r>
              <a:rPr spc="-5" dirty="0"/>
              <a:t>its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941" y="711204"/>
            <a:ext cx="8596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expressions apply to the three-phase circuit shown below,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5D8B818-C806-B34A-A207-B2E4777C9964}"/>
                  </a:ext>
                </a:extLst>
              </p14:cNvPr>
              <p14:cNvContentPartPr/>
              <p14:nvPr/>
            </p14:nvContentPartPr>
            <p14:xfrm>
              <a:off x="8151677" y="2824336"/>
              <a:ext cx="154080" cy="4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5D8B818-C806-B34A-A207-B2E4777C99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42677" y="2815336"/>
                <a:ext cx="171720" cy="21960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150F63CE-331D-8349-95F0-A2E8562DFD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4429" y="6159500"/>
            <a:ext cx="4102100" cy="6985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ABD5CBA-50CA-3B42-8400-685856BBFA5C}"/>
              </a:ext>
            </a:extLst>
          </p:cNvPr>
          <p:cNvSpPr/>
          <p:nvPr/>
        </p:nvSpPr>
        <p:spPr>
          <a:xfrm>
            <a:off x="241301" y="57643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b="1" i="1" spc="-6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3200" b="1" i="1" spc="7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lang="en-US" sz="3200" i="1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200" i="1" spc="150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200" i="1" spc="150" dirty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en-US" sz="3600" b="1" i="1" spc="-9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3200" b="1" i="1" spc="-7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lang="en-US" sz="3200" b="1" i="1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spc="-220" dirty="0">
                <a:solidFill>
                  <a:srgbClr val="0000FF"/>
                </a:solidFill>
                <a:latin typeface="Times New Roman"/>
                <a:cs typeface="Times New Roman"/>
              </a:rPr>
              <a:t>+</a:t>
            </a:r>
            <a:r>
              <a:rPr lang="en-US" sz="3600" dirty="0">
                <a:latin typeface="Symbol"/>
                <a:cs typeface="Times New Roman"/>
              </a:rPr>
              <a:t> </a:t>
            </a:r>
            <a:r>
              <a:rPr lang="en-US" sz="3600" b="1" i="1" spc="-85" dirty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en-US" sz="3200" b="1" i="1" spc="-7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lang="en-US" sz="3200" i="1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200" i="1" spc="150" baseline="-25252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Symbol"/>
                <a:cs typeface="Symbol"/>
              </a:rPr>
              <a:t>=</a:t>
            </a:r>
            <a:r>
              <a:rPr lang="en-US" sz="3600" spc="-225" dirty="0">
                <a:solidFill>
                  <a:srgbClr val="0000FF"/>
                </a:solidFill>
                <a:latin typeface="Times New Roman"/>
                <a:cs typeface="Times New Roman"/>
              </a:rPr>
              <a:t>0</a:t>
            </a:r>
            <a:endParaRPr lang="en-US" sz="3600" dirty="0">
              <a:latin typeface="Symbol"/>
              <a:cs typeface="Symbol"/>
            </a:endParaRPr>
          </a:p>
        </p:txBody>
      </p:sp>
      <p:sp>
        <p:nvSpPr>
          <p:cNvPr id="31" name="object 7">
            <a:extLst>
              <a:ext uri="{FF2B5EF4-FFF2-40B4-BE49-F238E27FC236}">
                <a16:creationId xmlns:a16="http://schemas.microsoft.com/office/drawing/2014/main" id="{231F5519-2F73-B547-9DB5-30186E3361FF}"/>
              </a:ext>
            </a:extLst>
          </p:cNvPr>
          <p:cNvSpPr txBox="1"/>
          <p:nvPr/>
        </p:nvSpPr>
        <p:spPr>
          <a:xfrm>
            <a:off x="241301" y="5306437"/>
            <a:ext cx="3929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spc="5" dirty="0">
                <a:solidFill>
                  <a:srgbClr val="0000FF"/>
                </a:solidFill>
                <a:latin typeface="Times New Roman"/>
                <a:cs typeface="Times New Roman"/>
              </a:rPr>
              <a:t>Or use the phasor notations: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74B4D-43AD-EF4F-885C-59304B91EE88}"/>
              </a:ext>
            </a:extLst>
          </p:cNvPr>
          <p:cNvSpPr txBox="1"/>
          <p:nvPr/>
        </p:nvSpPr>
        <p:spPr>
          <a:xfrm>
            <a:off x="4410939" y="6293579"/>
            <a:ext cx="55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E4FAE5-3435-9345-BCD2-C81EA07AC029}"/>
                  </a:ext>
                </a:extLst>
              </p:cNvPr>
              <p:cNvSpPr/>
              <p:nvPr/>
            </p:nvSpPr>
            <p:spPr>
              <a:xfrm>
                <a:off x="381000" y="1306939"/>
                <a:ext cx="27306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ar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ar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4E4FAE5-3435-9345-BCD2-C81EA07AC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306939"/>
                <a:ext cx="273068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11_12">
            <a:extLst>
              <a:ext uri="{FF2B5EF4-FFF2-40B4-BE49-F238E27FC236}">
                <a16:creationId xmlns:a16="http://schemas.microsoft.com/office/drawing/2014/main" id="{E6A75207-25F6-744F-9006-8A1E1766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>
            <a:fillRect/>
          </a:stretch>
        </p:blipFill>
        <p:spPr bwMode="auto">
          <a:xfrm>
            <a:off x="4191264" y="1272461"/>
            <a:ext cx="4245953" cy="32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40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11_12">
            <a:extLst>
              <a:ext uri="{FF2B5EF4-FFF2-40B4-BE49-F238E27FC236}">
                <a16:creationId xmlns:a16="http://schemas.microsoft.com/office/drawing/2014/main" id="{B7F8C9CB-D647-A74B-B08A-D2B65D65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>
            <a:fillRect/>
          </a:stretch>
        </p:blipFill>
        <p:spPr bwMode="auto">
          <a:xfrm>
            <a:off x="4114800" y="1364919"/>
            <a:ext cx="4245953" cy="32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B7B5FF4-E4C4-254F-A17F-31A32AB6C40C}"/>
                  </a:ext>
                </a:extLst>
              </p:cNvPr>
              <p:cNvSpPr/>
              <p:nvPr/>
            </p:nvSpPr>
            <p:spPr>
              <a:xfrm>
                <a:off x="1137090" y="5316707"/>
                <a:ext cx="2198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B7B5FF4-E4C4-254F-A17F-31A32AB6C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090" y="5316707"/>
                <a:ext cx="21986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0009E18-00FC-7B42-A599-B92C226DFD03}"/>
                  </a:ext>
                </a:extLst>
              </p:cNvPr>
              <p:cNvSpPr/>
              <p:nvPr/>
            </p:nvSpPr>
            <p:spPr>
              <a:xfrm>
                <a:off x="1137090" y="6018664"/>
                <a:ext cx="2246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𝑨</m:t>
                          </m:r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𝑩</m:t>
                          </m:r>
                        </m:sub>
                      </m:sSub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𝑩</m:t>
                          </m:r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𝑪</m:t>
                          </m:r>
                        </m:sub>
                      </m:sSub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𝑪</m:t>
                          </m:r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0009E18-00FC-7B42-A599-B92C226DF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090" y="6018664"/>
                <a:ext cx="224670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5">
            <a:extLst>
              <a:ext uri="{FF2B5EF4-FFF2-40B4-BE49-F238E27FC236}">
                <a16:creationId xmlns:a16="http://schemas.microsoft.com/office/drawing/2014/main" id="{791747C0-F4B0-EE48-A2C6-CEA7E7BD5CC5}"/>
              </a:ext>
            </a:extLst>
          </p:cNvPr>
          <p:cNvSpPr txBox="1"/>
          <p:nvPr/>
        </p:nvSpPr>
        <p:spPr>
          <a:xfrm>
            <a:off x="151132" y="405937"/>
            <a:ext cx="8596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expression(s) that apply to the three-phase circuit shown below,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4D389-CF41-9E44-B20D-BEEBFAACDAD9}"/>
              </a:ext>
            </a:extLst>
          </p:cNvPr>
          <p:cNvSpPr/>
          <p:nvPr/>
        </p:nvSpPr>
        <p:spPr>
          <a:xfrm>
            <a:off x="310563" y="602706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(d)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A89E51-D152-7841-80E8-FE154509A860}"/>
              </a:ext>
            </a:extLst>
          </p:cNvPr>
          <p:cNvSpPr/>
          <p:nvPr/>
        </p:nvSpPr>
        <p:spPr>
          <a:xfrm>
            <a:off x="287168" y="48122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B79082-EF68-B44A-9265-033A8C885FC1}"/>
              </a:ext>
            </a:extLst>
          </p:cNvPr>
          <p:cNvSpPr/>
          <p:nvPr/>
        </p:nvSpPr>
        <p:spPr>
          <a:xfrm>
            <a:off x="428990" y="652242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(e) All of the above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6BD9F-8DA7-8047-AF99-A662343478F0}"/>
              </a:ext>
            </a:extLst>
          </p:cNvPr>
          <p:cNvSpPr/>
          <p:nvPr/>
        </p:nvSpPr>
        <p:spPr>
          <a:xfrm>
            <a:off x="293579" y="4316917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(a)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3F0A77-AB96-1443-87CE-B1EF07D4A513}"/>
              </a:ext>
            </a:extLst>
          </p:cNvPr>
          <p:cNvSpPr/>
          <p:nvPr/>
        </p:nvSpPr>
        <p:spPr>
          <a:xfrm>
            <a:off x="304800" y="5325909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(c)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D51A029-B095-8943-9266-151896468A70}"/>
                  </a:ext>
                </a:extLst>
              </p:cNvPr>
              <p:cNvSpPr/>
              <p:nvPr/>
            </p:nvSpPr>
            <p:spPr>
              <a:xfrm>
                <a:off x="945345" y="4326479"/>
                <a:ext cx="18195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mtClean="0">
                              <a:latin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𝒂</m:t>
                          </m:r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>
                          <a:latin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>
                              <a:latin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𝑨𝑩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>
                              <a:latin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𝑪𝑨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D51A029-B095-8943-9266-151896468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45" y="4326479"/>
                <a:ext cx="18195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3740A1-053F-AC4C-9B7A-A862EE3DA43E}"/>
                  </a:ext>
                </a:extLst>
              </p:cNvPr>
              <p:cNvSpPr/>
              <p:nvPr/>
            </p:nvSpPr>
            <p:spPr>
              <a:xfrm>
                <a:off x="945345" y="4880163"/>
                <a:ext cx="18003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mtClean="0">
                              <a:latin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/>
                            </a:rPr>
                            <m:t>bB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>
                              <a:latin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𝑩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/>
                            </a:rPr>
                            <m:t>C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>
                              <a:latin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𝑨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Times New Roman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23740A1-053F-AC4C-9B7A-A862EE3DA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45" y="4880163"/>
                <a:ext cx="180030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231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11_12">
            <a:extLst>
              <a:ext uri="{FF2B5EF4-FFF2-40B4-BE49-F238E27FC236}">
                <a16:creationId xmlns:a16="http://schemas.microsoft.com/office/drawing/2014/main" id="{B7F8C9CB-D647-A74B-B08A-D2B65D65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>
            <a:fillRect/>
          </a:stretch>
        </p:blipFill>
        <p:spPr bwMode="auto">
          <a:xfrm>
            <a:off x="4114800" y="1364919"/>
            <a:ext cx="4245953" cy="32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B7B5FF4-E4C4-254F-A17F-31A32AB6C40C}"/>
                  </a:ext>
                </a:extLst>
              </p:cNvPr>
              <p:cNvSpPr/>
              <p:nvPr/>
            </p:nvSpPr>
            <p:spPr>
              <a:xfrm>
                <a:off x="1137090" y="5316707"/>
                <a:ext cx="2235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B7B5FF4-E4C4-254F-A17F-31A32AB6C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090" y="5316707"/>
                <a:ext cx="223548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0009E18-00FC-7B42-A599-B92C226DFD03}"/>
                  </a:ext>
                </a:extLst>
              </p:cNvPr>
              <p:cNvSpPr/>
              <p:nvPr/>
            </p:nvSpPr>
            <p:spPr>
              <a:xfrm>
                <a:off x="1137090" y="6018664"/>
                <a:ext cx="2246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</m:t>
                          </m:r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</m:t>
                          </m:r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</m:t>
                          </m:r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0009E18-00FC-7B42-A599-B92C226DF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090" y="6018664"/>
                <a:ext cx="224670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5">
            <a:extLst>
              <a:ext uri="{FF2B5EF4-FFF2-40B4-BE49-F238E27FC236}">
                <a16:creationId xmlns:a16="http://schemas.microsoft.com/office/drawing/2014/main" id="{791747C0-F4B0-EE48-A2C6-CEA7E7BD5CC5}"/>
              </a:ext>
            </a:extLst>
          </p:cNvPr>
          <p:cNvSpPr txBox="1"/>
          <p:nvPr/>
        </p:nvSpPr>
        <p:spPr>
          <a:xfrm>
            <a:off x="151132" y="405937"/>
            <a:ext cx="8596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expression(s) that apply to the three-phase circuit shown below,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A79001-82BE-EC42-9EC1-12AEA308ACAE}"/>
                  </a:ext>
                </a:extLst>
              </p:cNvPr>
              <p:cNvSpPr/>
              <p:nvPr/>
            </p:nvSpPr>
            <p:spPr>
              <a:xfrm>
                <a:off x="889490" y="4854605"/>
                <a:ext cx="27306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ar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ar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A79001-82BE-EC42-9EC1-12AEA308A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90" y="4854605"/>
                <a:ext cx="27306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C04D389-CF41-9E44-B20D-BEEBFAACDAD9}"/>
              </a:ext>
            </a:extLst>
          </p:cNvPr>
          <p:cNvSpPr/>
          <p:nvPr/>
        </p:nvSpPr>
        <p:spPr>
          <a:xfrm>
            <a:off x="310563" y="602706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(d)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A89E51-D152-7841-80E8-FE154509A860}"/>
              </a:ext>
            </a:extLst>
          </p:cNvPr>
          <p:cNvSpPr/>
          <p:nvPr/>
        </p:nvSpPr>
        <p:spPr>
          <a:xfrm>
            <a:off x="287168" y="48122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B79082-EF68-B44A-9265-033A8C885FC1}"/>
              </a:ext>
            </a:extLst>
          </p:cNvPr>
          <p:cNvSpPr/>
          <p:nvPr/>
        </p:nvSpPr>
        <p:spPr>
          <a:xfrm>
            <a:off x="428990" y="652242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(e) All of the above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6BD9F-8DA7-8047-AF99-A662343478F0}"/>
              </a:ext>
            </a:extLst>
          </p:cNvPr>
          <p:cNvSpPr/>
          <p:nvPr/>
        </p:nvSpPr>
        <p:spPr>
          <a:xfrm>
            <a:off x="293579" y="4316917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(a)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3F0A77-AB96-1443-87CE-B1EF07D4A513}"/>
              </a:ext>
            </a:extLst>
          </p:cNvPr>
          <p:cNvSpPr/>
          <p:nvPr/>
        </p:nvSpPr>
        <p:spPr>
          <a:xfrm>
            <a:off x="304800" y="5325909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(c)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D51A029-B095-8943-9266-151896468A70}"/>
                  </a:ext>
                </a:extLst>
              </p:cNvPr>
              <p:cNvSpPr/>
              <p:nvPr/>
            </p:nvSpPr>
            <p:spPr>
              <a:xfrm>
                <a:off x="945345" y="4326479"/>
                <a:ext cx="1820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>
                              <a:latin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𝒂</m:t>
                          </m:r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>
                          <a:latin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>
                              <a:latin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𝑨𝑩</m:t>
                          </m:r>
                        </m:sub>
                      </m:sSub>
                      <m:r>
                        <a:rPr lang="en-US">
                          <a:latin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>
                              <a:latin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𝑪𝑨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D51A029-B095-8943-9266-151896468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45" y="4326479"/>
                <a:ext cx="18206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27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11_12">
            <a:extLst>
              <a:ext uri="{FF2B5EF4-FFF2-40B4-BE49-F238E27FC236}">
                <a16:creationId xmlns:a16="http://schemas.microsoft.com/office/drawing/2014/main" id="{B7F8C9CB-D647-A74B-B08A-D2B65D65F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>
            <a:fillRect/>
          </a:stretch>
        </p:blipFill>
        <p:spPr bwMode="auto">
          <a:xfrm>
            <a:off x="4114800" y="1364919"/>
            <a:ext cx="4245953" cy="324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B7B5FF4-E4C4-254F-A17F-31A32AB6C40C}"/>
                  </a:ext>
                </a:extLst>
              </p:cNvPr>
              <p:cNvSpPr/>
              <p:nvPr/>
            </p:nvSpPr>
            <p:spPr>
              <a:xfrm>
                <a:off x="1108877" y="5490538"/>
                <a:ext cx="2235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B7B5FF4-E4C4-254F-A17F-31A32AB6C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77" y="5490538"/>
                <a:ext cx="223548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0009E18-00FC-7B42-A599-B92C226DFD03}"/>
                  </a:ext>
                </a:extLst>
              </p:cNvPr>
              <p:cNvSpPr/>
              <p:nvPr/>
            </p:nvSpPr>
            <p:spPr>
              <a:xfrm>
                <a:off x="1137090" y="6018664"/>
                <a:ext cx="2207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𝑨</m:t>
                          </m:r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𝑩</m:t>
                          </m:r>
                        </m:sub>
                      </m:sSub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𝑪</m:t>
                          </m:r>
                        </m:sub>
                      </m:sSub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0009E18-00FC-7B42-A599-B92C226DFD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090" y="6018664"/>
                <a:ext cx="220727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ject 5">
            <a:extLst>
              <a:ext uri="{FF2B5EF4-FFF2-40B4-BE49-F238E27FC236}">
                <a16:creationId xmlns:a16="http://schemas.microsoft.com/office/drawing/2014/main" id="{791747C0-F4B0-EE48-A2C6-CEA7E7BD5CC5}"/>
              </a:ext>
            </a:extLst>
          </p:cNvPr>
          <p:cNvSpPr txBox="1"/>
          <p:nvPr/>
        </p:nvSpPr>
        <p:spPr>
          <a:xfrm>
            <a:off x="151132" y="405937"/>
            <a:ext cx="8596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expression(s) that apply to the three-phase circuit shown below,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A79001-82BE-EC42-9EC1-12AEA308ACAE}"/>
                  </a:ext>
                </a:extLst>
              </p:cNvPr>
              <p:cNvSpPr/>
              <p:nvPr/>
            </p:nvSpPr>
            <p:spPr>
              <a:xfrm>
                <a:off x="889490" y="4854605"/>
                <a:ext cx="27306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ar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ar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A79001-82BE-EC42-9EC1-12AEA308A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490" y="4854605"/>
                <a:ext cx="27306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C04D389-CF41-9E44-B20D-BEEBFAACDAD9}"/>
              </a:ext>
            </a:extLst>
          </p:cNvPr>
          <p:cNvSpPr/>
          <p:nvPr/>
        </p:nvSpPr>
        <p:spPr>
          <a:xfrm>
            <a:off x="310563" y="602706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(d)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A89E51-D152-7841-80E8-FE154509A860}"/>
              </a:ext>
            </a:extLst>
          </p:cNvPr>
          <p:cNvSpPr/>
          <p:nvPr/>
        </p:nvSpPr>
        <p:spPr>
          <a:xfrm>
            <a:off x="287168" y="48122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(b)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B79082-EF68-B44A-9265-033A8C885FC1}"/>
              </a:ext>
            </a:extLst>
          </p:cNvPr>
          <p:cNvSpPr/>
          <p:nvPr/>
        </p:nvSpPr>
        <p:spPr>
          <a:xfrm>
            <a:off x="428990" y="652242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(e) None of the above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6BD9F-8DA7-8047-AF99-A662343478F0}"/>
              </a:ext>
            </a:extLst>
          </p:cNvPr>
          <p:cNvSpPr/>
          <p:nvPr/>
        </p:nvSpPr>
        <p:spPr>
          <a:xfrm>
            <a:off x="293579" y="4316917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(a)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3F0A77-AB96-1443-87CE-B1EF07D4A513}"/>
              </a:ext>
            </a:extLst>
          </p:cNvPr>
          <p:cNvSpPr/>
          <p:nvPr/>
        </p:nvSpPr>
        <p:spPr>
          <a:xfrm>
            <a:off x="304800" y="5325909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(c)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D51A029-B095-8943-9266-151896468A70}"/>
                  </a:ext>
                </a:extLst>
              </p:cNvPr>
              <p:cNvSpPr/>
              <p:nvPr/>
            </p:nvSpPr>
            <p:spPr>
              <a:xfrm>
                <a:off x="945345" y="4326479"/>
                <a:ext cx="18206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>
                              <a:latin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𝒂</m:t>
                          </m:r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𝑨</m:t>
                          </m:r>
                        </m:sub>
                      </m:sSub>
                      <m:r>
                        <a:rPr lang="en-US">
                          <a:latin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>
                              <a:latin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𝑨𝑩</m:t>
                          </m:r>
                        </m:sub>
                      </m:sSub>
                      <m:r>
                        <a:rPr lang="en-US">
                          <a:latin typeface="Times New Roman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>
                              <a:latin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>
                              <a:latin typeface="Times New Roman"/>
                              <a:cs typeface="Times New Roman"/>
                            </a:rPr>
                            <m:t>𝑪𝑨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D51A029-B095-8943-9266-151896468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45" y="4326479"/>
                <a:ext cx="182062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575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9" y="152400"/>
            <a:ext cx="89890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4830">
              <a:lnSpc>
                <a:spcPct val="100000"/>
              </a:lnSpc>
            </a:pPr>
            <a:r>
              <a:rPr lang="en-US" dirty="0"/>
              <a:t>1) </a:t>
            </a:r>
            <a:r>
              <a:rPr dirty="0"/>
              <a:t>B</a:t>
            </a:r>
            <a:r>
              <a:rPr spc="-20" dirty="0"/>
              <a:t>al</a:t>
            </a:r>
            <a:r>
              <a:rPr spc="-5" dirty="0"/>
              <a:t>a</a:t>
            </a:r>
            <a:r>
              <a:rPr dirty="0"/>
              <a:t>n</a:t>
            </a:r>
            <a:r>
              <a:rPr spc="-20" dirty="0"/>
              <a:t>c</a:t>
            </a:r>
            <a:r>
              <a:rPr spc="-30" dirty="0"/>
              <a:t>e</a:t>
            </a:r>
            <a:r>
              <a:rPr dirty="0"/>
              <a:t>d </a:t>
            </a:r>
            <a:r>
              <a:rPr lang="en-US" spc="-40" dirty="0"/>
              <a:t>Why</a:t>
            </a:r>
            <a:r>
              <a:rPr spc="-15" dirty="0"/>
              <a:t>-</a:t>
            </a:r>
            <a:r>
              <a:rPr lang="en-US" spc="-15" dirty="0"/>
              <a:t>why</a:t>
            </a:r>
            <a:r>
              <a:rPr spc="-5" dirty="0"/>
              <a:t> </a:t>
            </a:r>
            <a:r>
              <a:rPr spc="-30" dirty="0"/>
              <a:t>C</a:t>
            </a:r>
            <a:r>
              <a:rPr spc="-5" dirty="0"/>
              <a:t>o</a:t>
            </a:r>
            <a:r>
              <a:rPr dirty="0"/>
              <a:t>n</a:t>
            </a:r>
            <a:r>
              <a:rPr spc="-10" dirty="0"/>
              <a:t>n</a:t>
            </a:r>
            <a:r>
              <a:rPr spc="-20" dirty="0"/>
              <a:t>e</a:t>
            </a:r>
            <a:r>
              <a:rPr spc="-5" dirty="0"/>
              <a:t>ction</a:t>
            </a:r>
          </a:p>
        </p:txBody>
      </p:sp>
      <p:sp>
        <p:nvSpPr>
          <p:cNvPr id="219" name="object 219"/>
          <p:cNvSpPr/>
          <p:nvPr/>
        </p:nvSpPr>
        <p:spPr>
          <a:xfrm>
            <a:off x="457200" y="3821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B06A70A4-F33E-6242-8E44-C6CAB8C7BC68}"/>
                  </a:ext>
                </a:extLst>
              </p:cNvPr>
              <p:cNvSpPr/>
              <p:nvPr/>
            </p:nvSpPr>
            <p:spPr>
              <a:xfrm>
                <a:off x="133770" y="5707511"/>
                <a:ext cx="1672253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𝑨𝑵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B06A70A4-F33E-6242-8E44-C6CAB8C7B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70" y="5707511"/>
                <a:ext cx="1672253" cy="65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AF338BC-FA80-DE40-ADE1-63B6C8C61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837" y="977259"/>
            <a:ext cx="4684021" cy="34631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94275A-8DF5-6644-8A0F-C456419E06F0}"/>
                  </a:ext>
                </a:extLst>
              </p:cNvPr>
              <p:cNvSpPr/>
              <p:nvPr/>
            </p:nvSpPr>
            <p:spPr>
              <a:xfrm>
                <a:off x="51193" y="4584195"/>
                <a:ext cx="14425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94275A-8DF5-6644-8A0F-C456419E0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" y="4584195"/>
                <a:ext cx="14425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E145B9-61F9-2A44-8040-98C471655F40}"/>
                  </a:ext>
                </a:extLst>
              </p:cNvPr>
              <p:cNvSpPr/>
              <p:nvPr/>
            </p:nvSpPr>
            <p:spPr>
              <a:xfrm>
                <a:off x="36786" y="5189333"/>
                <a:ext cx="20210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𝑨𝑵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𝑩𝑵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E145B9-61F9-2A44-8040-98C471655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" y="5189333"/>
                <a:ext cx="202100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9058E38-7D21-454F-B9B9-8EEC8937FA39}"/>
                  </a:ext>
                </a:extLst>
              </p:cNvPr>
              <p:cNvSpPr/>
              <p:nvPr/>
            </p:nvSpPr>
            <p:spPr>
              <a:xfrm>
                <a:off x="77469" y="3962400"/>
                <a:ext cx="2273828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𝒂𝒏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𝒃𝒏</m:t>
                          </m:r>
                        </m:sub>
                      </m:sSub>
                      <m:r>
                        <a:rPr lang="en-US" b="0" i="0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1600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r>
                        <a:rPr lang="en-US" sz="1600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sz="1600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9058E38-7D21-454F-B9B9-8EEC8937F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9" y="3962400"/>
                <a:ext cx="2273828" cy="362984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AEF92F0-EE2A-8D41-9476-AA71754EBC7B}"/>
              </a:ext>
            </a:extLst>
          </p:cNvPr>
          <p:cNvGrpSpPr/>
          <p:nvPr/>
        </p:nvGrpSpPr>
        <p:grpSpPr>
          <a:xfrm>
            <a:off x="4718320" y="2507880"/>
            <a:ext cx="2083680" cy="57240"/>
            <a:chOff x="4718320" y="2507880"/>
            <a:chExt cx="2083680" cy="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68EC49-CF43-514F-B2E4-9A8D643DA4E5}"/>
                    </a:ext>
                  </a:extLst>
                </p14:cNvPr>
                <p14:cNvContentPartPr/>
                <p14:nvPr/>
              </p14:nvContentPartPr>
              <p14:xfrm>
                <a:off x="6727480" y="2520480"/>
                <a:ext cx="7452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68EC49-CF43-514F-B2E4-9A8D643DA4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09480" y="2502840"/>
                  <a:ext cx="110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631317-A44A-F944-8402-BDC930BB1D1C}"/>
                    </a:ext>
                  </a:extLst>
                </p14:cNvPr>
                <p14:cNvContentPartPr/>
                <p14:nvPr/>
              </p14:nvContentPartPr>
              <p14:xfrm>
                <a:off x="6464320" y="2507880"/>
                <a:ext cx="8892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631317-A44A-F944-8402-BDC930BB1D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46320" y="2490240"/>
                  <a:ext cx="12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DB1A3FC-D580-5444-BAA0-1D7F2C2AA54C}"/>
                    </a:ext>
                  </a:extLst>
                </p14:cNvPr>
                <p14:cNvContentPartPr/>
                <p14:nvPr/>
              </p14:nvContentPartPr>
              <p14:xfrm>
                <a:off x="6194320" y="2517600"/>
                <a:ext cx="9864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DB1A3FC-D580-5444-BAA0-1D7F2C2AA54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76680" y="2499960"/>
                  <a:ext cx="13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165508-D4F7-0047-A136-D0A587F0D4CC}"/>
                    </a:ext>
                  </a:extLst>
                </p14:cNvPr>
                <p14:cNvContentPartPr/>
                <p14:nvPr/>
              </p14:nvContentPartPr>
              <p14:xfrm>
                <a:off x="5941960" y="2547840"/>
                <a:ext cx="72360" cy="1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165508-D4F7-0047-A136-D0A587F0D4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24320" y="2529840"/>
                  <a:ext cx="108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E6D4E27-D74F-7B4E-8362-3EC2C1CC55AC}"/>
                    </a:ext>
                  </a:extLst>
                </p14:cNvPr>
                <p14:cNvContentPartPr/>
                <p14:nvPr/>
              </p14:nvContentPartPr>
              <p14:xfrm>
                <a:off x="5915680" y="2527680"/>
                <a:ext cx="7992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E6D4E27-D74F-7B4E-8362-3EC2C1CC55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98040" y="2509680"/>
                  <a:ext cx="115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5E7DF9-E336-204F-8DA8-484ECE7C7999}"/>
                    </a:ext>
                  </a:extLst>
                </p14:cNvPr>
                <p14:cNvContentPartPr/>
                <p14:nvPr/>
              </p14:nvContentPartPr>
              <p14:xfrm>
                <a:off x="5551360" y="2524440"/>
                <a:ext cx="179640" cy="1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5E7DF9-E336-204F-8DA8-484ECE7C799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33720" y="2506440"/>
                  <a:ext cx="21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F2957B3-791A-E54E-9923-4C2A06F7C938}"/>
                    </a:ext>
                  </a:extLst>
                </p14:cNvPr>
                <p14:cNvContentPartPr/>
                <p14:nvPr/>
              </p14:nvContentPartPr>
              <p14:xfrm>
                <a:off x="5260120" y="2526600"/>
                <a:ext cx="104400" cy="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F2957B3-791A-E54E-9923-4C2A06F7C93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42480" y="2508600"/>
                  <a:ext cx="140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5D9A70-9691-AE48-AF30-2A97FA3C26BE}"/>
                    </a:ext>
                  </a:extLst>
                </p14:cNvPr>
                <p14:cNvContentPartPr/>
                <p14:nvPr/>
              </p14:nvContentPartPr>
              <p14:xfrm>
                <a:off x="4964200" y="2514720"/>
                <a:ext cx="10404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05D9A70-9691-AE48-AF30-2A97FA3C26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46200" y="2496720"/>
                  <a:ext cx="139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EAD7BB-13AB-F64C-AF5F-94252B969264}"/>
                    </a:ext>
                  </a:extLst>
                </p14:cNvPr>
                <p14:cNvContentPartPr/>
                <p14:nvPr/>
              </p14:nvContentPartPr>
              <p14:xfrm>
                <a:off x="4718320" y="2514720"/>
                <a:ext cx="84960" cy="3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EAD7BB-13AB-F64C-AF5F-94252B9692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00320" y="2496720"/>
                  <a:ext cx="1206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F38FEB-00C6-F544-B320-83DC1980E8A3}"/>
                  </a:ext>
                </a:extLst>
              </p14:cNvPr>
              <p14:cNvContentPartPr/>
              <p14:nvPr/>
            </p14:nvContentPartPr>
            <p14:xfrm>
              <a:off x="4567840" y="2412120"/>
              <a:ext cx="13320" cy="11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F38FEB-00C6-F544-B320-83DC1980E8A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50200" y="2394480"/>
                <a:ext cx="48960" cy="1548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object 5">
            <a:extLst>
              <a:ext uri="{FF2B5EF4-FFF2-40B4-BE49-F238E27FC236}">
                <a16:creationId xmlns:a16="http://schemas.microsoft.com/office/drawing/2014/main" id="{A414D092-BBB2-F944-B091-B6A379DA7169}"/>
              </a:ext>
            </a:extLst>
          </p:cNvPr>
          <p:cNvSpPr txBox="1"/>
          <p:nvPr/>
        </p:nvSpPr>
        <p:spPr>
          <a:xfrm>
            <a:off x="133770" y="731435"/>
            <a:ext cx="8596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expression(s) that apply to the three-phase circuit shown below,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573BB0-9C62-4E41-89B2-DD0BEE17E754}"/>
              </a:ext>
            </a:extLst>
          </p:cNvPr>
          <p:cNvSpPr/>
          <p:nvPr/>
        </p:nvSpPr>
        <p:spPr>
          <a:xfrm>
            <a:off x="51193" y="6353143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None of  the above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9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bject 219"/>
          <p:cNvSpPr/>
          <p:nvPr/>
        </p:nvSpPr>
        <p:spPr>
          <a:xfrm>
            <a:off x="457200" y="3821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B06A70A4-F33E-6242-8E44-C6CAB8C7BC68}"/>
                  </a:ext>
                </a:extLst>
              </p:cNvPr>
              <p:cNvSpPr/>
              <p:nvPr/>
            </p:nvSpPr>
            <p:spPr>
              <a:xfrm>
                <a:off x="133770" y="5707511"/>
                <a:ext cx="1156022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𝑨𝑵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B06A70A4-F33E-6242-8E44-C6CAB8C7B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70" y="5707511"/>
                <a:ext cx="1156022" cy="65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AF338BC-FA80-DE40-ADE1-63B6C8C61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837" y="977259"/>
            <a:ext cx="4684021" cy="34631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94275A-8DF5-6644-8A0F-C456419E06F0}"/>
                  </a:ext>
                </a:extLst>
              </p:cNvPr>
              <p:cNvSpPr/>
              <p:nvPr/>
            </p:nvSpPr>
            <p:spPr>
              <a:xfrm>
                <a:off x="51193" y="4584195"/>
                <a:ext cx="18574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94275A-8DF5-6644-8A0F-C456419E0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" y="4584195"/>
                <a:ext cx="18574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E145B9-61F9-2A44-8040-98C471655F40}"/>
                  </a:ext>
                </a:extLst>
              </p:cNvPr>
              <p:cNvSpPr/>
              <p:nvPr/>
            </p:nvSpPr>
            <p:spPr>
              <a:xfrm>
                <a:off x="36786" y="5189333"/>
                <a:ext cx="2435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𝑨𝑵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𝑩𝑵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𝑪𝑵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E145B9-61F9-2A44-8040-98C471655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" y="5189333"/>
                <a:ext cx="24358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9058E38-7D21-454F-B9B9-8EEC8937FA39}"/>
                  </a:ext>
                </a:extLst>
              </p:cNvPr>
              <p:cNvSpPr/>
              <p:nvPr/>
            </p:nvSpPr>
            <p:spPr>
              <a:xfrm>
                <a:off x="77469" y="3962400"/>
                <a:ext cx="2273828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𝒂𝒏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𝒃𝒏</m:t>
                          </m:r>
                        </m:sub>
                      </m:sSub>
                      <m:r>
                        <a:rPr lang="en-US" b="0" i="0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sz="1600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r>
                        <a:rPr lang="en-US" sz="1600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sz="1600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9058E38-7D21-454F-B9B9-8EEC8937F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9" y="3962400"/>
                <a:ext cx="2273828" cy="362984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AEF92F0-EE2A-8D41-9476-AA71754EBC7B}"/>
              </a:ext>
            </a:extLst>
          </p:cNvPr>
          <p:cNvGrpSpPr/>
          <p:nvPr/>
        </p:nvGrpSpPr>
        <p:grpSpPr>
          <a:xfrm>
            <a:off x="4718320" y="2507880"/>
            <a:ext cx="2083680" cy="57240"/>
            <a:chOff x="4718320" y="2507880"/>
            <a:chExt cx="2083680" cy="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68EC49-CF43-514F-B2E4-9A8D643DA4E5}"/>
                    </a:ext>
                  </a:extLst>
                </p14:cNvPr>
                <p14:cNvContentPartPr/>
                <p14:nvPr/>
              </p14:nvContentPartPr>
              <p14:xfrm>
                <a:off x="6727480" y="2520480"/>
                <a:ext cx="7452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68EC49-CF43-514F-B2E4-9A8D643DA4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09480" y="2502840"/>
                  <a:ext cx="110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631317-A44A-F944-8402-BDC930BB1D1C}"/>
                    </a:ext>
                  </a:extLst>
                </p14:cNvPr>
                <p14:cNvContentPartPr/>
                <p14:nvPr/>
              </p14:nvContentPartPr>
              <p14:xfrm>
                <a:off x="6464320" y="2507880"/>
                <a:ext cx="8892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631317-A44A-F944-8402-BDC930BB1D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46320" y="2490240"/>
                  <a:ext cx="12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DB1A3FC-D580-5444-BAA0-1D7F2C2AA54C}"/>
                    </a:ext>
                  </a:extLst>
                </p14:cNvPr>
                <p14:cNvContentPartPr/>
                <p14:nvPr/>
              </p14:nvContentPartPr>
              <p14:xfrm>
                <a:off x="6194320" y="2517600"/>
                <a:ext cx="9864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DB1A3FC-D580-5444-BAA0-1D7F2C2AA54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76680" y="2499960"/>
                  <a:ext cx="13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165508-D4F7-0047-A136-D0A587F0D4CC}"/>
                    </a:ext>
                  </a:extLst>
                </p14:cNvPr>
                <p14:cNvContentPartPr/>
                <p14:nvPr/>
              </p14:nvContentPartPr>
              <p14:xfrm>
                <a:off x="5941960" y="2547840"/>
                <a:ext cx="72360" cy="1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165508-D4F7-0047-A136-D0A587F0D4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24320" y="2529840"/>
                  <a:ext cx="108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E6D4E27-D74F-7B4E-8362-3EC2C1CC55AC}"/>
                    </a:ext>
                  </a:extLst>
                </p14:cNvPr>
                <p14:cNvContentPartPr/>
                <p14:nvPr/>
              </p14:nvContentPartPr>
              <p14:xfrm>
                <a:off x="5915680" y="2527680"/>
                <a:ext cx="7992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E6D4E27-D74F-7B4E-8362-3EC2C1CC55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98040" y="2509680"/>
                  <a:ext cx="115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5E7DF9-E336-204F-8DA8-484ECE7C7999}"/>
                    </a:ext>
                  </a:extLst>
                </p14:cNvPr>
                <p14:cNvContentPartPr/>
                <p14:nvPr/>
              </p14:nvContentPartPr>
              <p14:xfrm>
                <a:off x="5551360" y="2524440"/>
                <a:ext cx="179640" cy="1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5E7DF9-E336-204F-8DA8-484ECE7C799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33720" y="2506440"/>
                  <a:ext cx="21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F2957B3-791A-E54E-9923-4C2A06F7C938}"/>
                    </a:ext>
                  </a:extLst>
                </p14:cNvPr>
                <p14:cNvContentPartPr/>
                <p14:nvPr/>
              </p14:nvContentPartPr>
              <p14:xfrm>
                <a:off x="5260120" y="2526600"/>
                <a:ext cx="104400" cy="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F2957B3-791A-E54E-9923-4C2A06F7C93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42480" y="2508600"/>
                  <a:ext cx="140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5D9A70-9691-AE48-AF30-2A97FA3C26BE}"/>
                    </a:ext>
                  </a:extLst>
                </p14:cNvPr>
                <p14:cNvContentPartPr/>
                <p14:nvPr/>
              </p14:nvContentPartPr>
              <p14:xfrm>
                <a:off x="4964200" y="2514720"/>
                <a:ext cx="10404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05D9A70-9691-AE48-AF30-2A97FA3C26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46200" y="2496720"/>
                  <a:ext cx="139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EAD7BB-13AB-F64C-AF5F-94252B969264}"/>
                    </a:ext>
                  </a:extLst>
                </p14:cNvPr>
                <p14:cNvContentPartPr/>
                <p14:nvPr/>
              </p14:nvContentPartPr>
              <p14:xfrm>
                <a:off x="4718320" y="2514720"/>
                <a:ext cx="84960" cy="3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EAD7BB-13AB-F64C-AF5F-94252B9692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00320" y="2496720"/>
                  <a:ext cx="1206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F38FEB-00C6-F544-B320-83DC1980E8A3}"/>
                  </a:ext>
                </a:extLst>
              </p14:cNvPr>
              <p14:cNvContentPartPr/>
              <p14:nvPr/>
            </p14:nvContentPartPr>
            <p14:xfrm>
              <a:off x="4567840" y="2412120"/>
              <a:ext cx="13320" cy="11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F38FEB-00C6-F544-B320-83DC1980E8A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50200" y="2394480"/>
                <a:ext cx="48960" cy="1548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object 5">
            <a:extLst>
              <a:ext uri="{FF2B5EF4-FFF2-40B4-BE49-F238E27FC236}">
                <a16:creationId xmlns:a16="http://schemas.microsoft.com/office/drawing/2014/main" id="{A414D092-BBB2-F944-B091-B6A379DA7169}"/>
              </a:ext>
            </a:extLst>
          </p:cNvPr>
          <p:cNvSpPr txBox="1"/>
          <p:nvPr/>
        </p:nvSpPr>
        <p:spPr>
          <a:xfrm>
            <a:off x="133770" y="731435"/>
            <a:ext cx="8596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expression(s) that apply to the three-phase circuit shown below,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573BB0-9C62-4E41-89B2-DD0BEE17E754}"/>
              </a:ext>
            </a:extLst>
          </p:cNvPr>
          <p:cNvSpPr/>
          <p:nvPr/>
        </p:nvSpPr>
        <p:spPr>
          <a:xfrm>
            <a:off x="51193" y="6353143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All of  the above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70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bject 219"/>
          <p:cNvSpPr/>
          <p:nvPr/>
        </p:nvSpPr>
        <p:spPr>
          <a:xfrm>
            <a:off x="457200" y="3821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338BC-FA80-DE40-ADE1-63B6C8C61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837" y="977259"/>
            <a:ext cx="4684021" cy="34631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5126810-9B68-C143-94E3-8C81DC485695}"/>
                  </a:ext>
                </a:extLst>
              </p:cNvPr>
              <p:cNvSpPr/>
              <p:nvPr/>
            </p:nvSpPr>
            <p:spPr>
              <a:xfrm>
                <a:off x="114691" y="5626247"/>
                <a:ext cx="113037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𝑪𝑵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5126810-9B68-C143-94E3-8C81DC485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1" y="5626247"/>
                <a:ext cx="1130374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94275A-8DF5-6644-8A0F-C456419E06F0}"/>
                  </a:ext>
                </a:extLst>
              </p:cNvPr>
              <p:cNvSpPr/>
              <p:nvPr/>
            </p:nvSpPr>
            <p:spPr>
              <a:xfrm>
                <a:off x="51193" y="4584195"/>
                <a:ext cx="18574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094275A-8DF5-6644-8A0F-C456419E06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" y="4584195"/>
                <a:ext cx="185743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E145B9-61F9-2A44-8040-98C471655F40}"/>
                  </a:ext>
                </a:extLst>
              </p:cNvPr>
              <p:cNvSpPr/>
              <p:nvPr/>
            </p:nvSpPr>
            <p:spPr>
              <a:xfrm>
                <a:off x="36786" y="5189333"/>
                <a:ext cx="24358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𝑨𝑵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𝑩𝑵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𝑪𝑵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E145B9-61F9-2A44-8040-98C471655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" y="5189333"/>
                <a:ext cx="24358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9058E38-7D21-454F-B9B9-8EEC8937FA39}"/>
                  </a:ext>
                </a:extLst>
              </p:cNvPr>
              <p:cNvSpPr/>
              <p:nvPr/>
            </p:nvSpPr>
            <p:spPr>
              <a:xfrm>
                <a:off x="77469" y="3962400"/>
                <a:ext cx="2289216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𝒂𝒏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𝒃𝒏</m:t>
                          </m:r>
                        </m:sub>
                      </m:sSub>
                      <m:r>
                        <a:rPr lang="en-US" b="0" i="0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sz="1600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𝑽</m:t>
                          </m:r>
                        </m:e>
                        <m:sub>
                          <m:r>
                            <a:rPr lang="en-US" sz="1600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r>
                        <a:rPr lang="en-US" sz="1600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sz="1600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9058E38-7D21-454F-B9B9-8EEC8937F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9" y="3962400"/>
                <a:ext cx="2289216" cy="362984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AEF92F0-EE2A-8D41-9476-AA71754EBC7B}"/>
              </a:ext>
            </a:extLst>
          </p:cNvPr>
          <p:cNvGrpSpPr/>
          <p:nvPr/>
        </p:nvGrpSpPr>
        <p:grpSpPr>
          <a:xfrm>
            <a:off x="4718320" y="2507880"/>
            <a:ext cx="2083680" cy="57240"/>
            <a:chOff x="4718320" y="2507880"/>
            <a:chExt cx="2083680" cy="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68EC49-CF43-514F-B2E4-9A8D643DA4E5}"/>
                    </a:ext>
                  </a:extLst>
                </p14:cNvPr>
                <p14:cNvContentPartPr/>
                <p14:nvPr/>
              </p14:nvContentPartPr>
              <p14:xfrm>
                <a:off x="6727480" y="2520480"/>
                <a:ext cx="7452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68EC49-CF43-514F-B2E4-9A8D643DA4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09480" y="2502840"/>
                  <a:ext cx="110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631317-A44A-F944-8402-BDC930BB1D1C}"/>
                    </a:ext>
                  </a:extLst>
                </p14:cNvPr>
                <p14:cNvContentPartPr/>
                <p14:nvPr/>
              </p14:nvContentPartPr>
              <p14:xfrm>
                <a:off x="6464320" y="2507880"/>
                <a:ext cx="8892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631317-A44A-F944-8402-BDC930BB1D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46320" y="2490240"/>
                  <a:ext cx="12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DB1A3FC-D580-5444-BAA0-1D7F2C2AA54C}"/>
                    </a:ext>
                  </a:extLst>
                </p14:cNvPr>
                <p14:cNvContentPartPr/>
                <p14:nvPr/>
              </p14:nvContentPartPr>
              <p14:xfrm>
                <a:off x="6194320" y="2517600"/>
                <a:ext cx="9864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DB1A3FC-D580-5444-BAA0-1D7F2C2AA54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76680" y="2499960"/>
                  <a:ext cx="13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165508-D4F7-0047-A136-D0A587F0D4CC}"/>
                    </a:ext>
                  </a:extLst>
                </p14:cNvPr>
                <p14:cNvContentPartPr/>
                <p14:nvPr/>
              </p14:nvContentPartPr>
              <p14:xfrm>
                <a:off x="5941960" y="2547840"/>
                <a:ext cx="72360" cy="1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165508-D4F7-0047-A136-D0A587F0D4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24320" y="2529840"/>
                  <a:ext cx="108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E6D4E27-D74F-7B4E-8362-3EC2C1CC55AC}"/>
                    </a:ext>
                  </a:extLst>
                </p14:cNvPr>
                <p14:cNvContentPartPr/>
                <p14:nvPr/>
              </p14:nvContentPartPr>
              <p14:xfrm>
                <a:off x="5915680" y="2527680"/>
                <a:ext cx="7992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E6D4E27-D74F-7B4E-8362-3EC2C1CC55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98040" y="2509680"/>
                  <a:ext cx="115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5E7DF9-E336-204F-8DA8-484ECE7C7999}"/>
                    </a:ext>
                  </a:extLst>
                </p14:cNvPr>
                <p14:cNvContentPartPr/>
                <p14:nvPr/>
              </p14:nvContentPartPr>
              <p14:xfrm>
                <a:off x="5551360" y="2524440"/>
                <a:ext cx="179640" cy="1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5E7DF9-E336-204F-8DA8-484ECE7C799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33720" y="2506440"/>
                  <a:ext cx="21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F2957B3-791A-E54E-9923-4C2A06F7C938}"/>
                    </a:ext>
                  </a:extLst>
                </p14:cNvPr>
                <p14:cNvContentPartPr/>
                <p14:nvPr/>
              </p14:nvContentPartPr>
              <p14:xfrm>
                <a:off x="5260120" y="2526600"/>
                <a:ext cx="104400" cy="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F2957B3-791A-E54E-9923-4C2A06F7C93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42480" y="2508600"/>
                  <a:ext cx="140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5D9A70-9691-AE48-AF30-2A97FA3C26BE}"/>
                    </a:ext>
                  </a:extLst>
                </p14:cNvPr>
                <p14:cNvContentPartPr/>
                <p14:nvPr/>
              </p14:nvContentPartPr>
              <p14:xfrm>
                <a:off x="4964200" y="2514720"/>
                <a:ext cx="10404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05D9A70-9691-AE48-AF30-2A97FA3C26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46200" y="2496720"/>
                  <a:ext cx="139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EAD7BB-13AB-F64C-AF5F-94252B969264}"/>
                    </a:ext>
                  </a:extLst>
                </p14:cNvPr>
                <p14:cNvContentPartPr/>
                <p14:nvPr/>
              </p14:nvContentPartPr>
              <p14:xfrm>
                <a:off x="4718320" y="2514720"/>
                <a:ext cx="84960" cy="3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EAD7BB-13AB-F64C-AF5F-94252B9692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00320" y="2496720"/>
                  <a:ext cx="1206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F38FEB-00C6-F544-B320-83DC1980E8A3}"/>
                  </a:ext>
                </a:extLst>
              </p14:cNvPr>
              <p14:cNvContentPartPr/>
              <p14:nvPr/>
            </p14:nvContentPartPr>
            <p14:xfrm>
              <a:off x="4567840" y="2412120"/>
              <a:ext cx="13320" cy="11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F38FEB-00C6-F544-B320-83DC1980E8A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50200" y="2394480"/>
                <a:ext cx="48960" cy="1548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object 5">
            <a:extLst>
              <a:ext uri="{FF2B5EF4-FFF2-40B4-BE49-F238E27FC236}">
                <a16:creationId xmlns:a16="http://schemas.microsoft.com/office/drawing/2014/main" id="{A414D092-BBB2-F944-B091-B6A379DA7169}"/>
              </a:ext>
            </a:extLst>
          </p:cNvPr>
          <p:cNvSpPr txBox="1"/>
          <p:nvPr/>
        </p:nvSpPr>
        <p:spPr>
          <a:xfrm>
            <a:off x="133770" y="731435"/>
            <a:ext cx="8596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expression(s) that apply to the three-phase circuit shown below,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89B6DA-55A1-6D45-94E3-7735A10A66DE}"/>
              </a:ext>
            </a:extLst>
          </p:cNvPr>
          <p:cNvSpPr/>
          <p:nvPr/>
        </p:nvSpPr>
        <p:spPr>
          <a:xfrm>
            <a:off x="51193" y="6353143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All of 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8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-228600" y="409574"/>
            <a:ext cx="87731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Consider the following balanced three-phase circuit with one of the phase-voltage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/>
              <p:nvPr/>
            </p:nvSpPr>
            <p:spPr>
              <a:xfrm>
                <a:off x="1344385" y="825145"/>
                <a:ext cx="3227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r>
                        <a:rPr lang="en-US" b="1" i="1" spc="5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sz="2000" i="1" spc="-65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85" y="825145"/>
                <a:ext cx="322761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D697F2D-95B6-AB49-91F9-9D2A4EDF0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26" y="1729781"/>
            <a:ext cx="2970977" cy="3384550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5AA21CCD-3450-AC41-80A3-A69DAEF1F976}"/>
              </a:ext>
            </a:extLst>
          </p:cNvPr>
          <p:cNvSpPr txBox="1"/>
          <p:nvPr/>
        </p:nvSpPr>
        <p:spPr>
          <a:xfrm>
            <a:off x="-261257" y="1376477"/>
            <a:ext cx="87731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completes the remaining voltages for the three-phase Y-source voltage.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/>
              <p:nvPr/>
            </p:nvSpPr>
            <p:spPr>
              <a:xfrm>
                <a:off x="1001995" y="3678560"/>
                <a:ext cx="3674789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3678560"/>
                <a:ext cx="3674789" cy="40197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4776BB8-FA6A-4845-8537-1D506F77511C}"/>
                  </a:ext>
                </a:extLst>
              </p:cNvPr>
              <p:cNvSpPr/>
              <p:nvPr/>
            </p:nvSpPr>
            <p:spPr>
              <a:xfrm>
                <a:off x="1019627" y="4112786"/>
                <a:ext cx="365715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ad>
                        <m:radPr>
                          <m:degHide m:val="on"/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4776BB8-FA6A-4845-8537-1D506F775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27" y="4112786"/>
                <a:ext cx="3657155" cy="401970"/>
              </a:xfrm>
              <a:prstGeom prst="rect">
                <a:avLst/>
              </a:prstGeom>
              <a:blipFill>
                <a:blip r:embed="rId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8602ECB-9D4B-2A43-ABA2-98E206390BBD}"/>
              </a:ext>
            </a:extLst>
          </p:cNvPr>
          <p:cNvSpPr/>
          <p:nvPr/>
        </p:nvSpPr>
        <p:spPr>
          <a:xfrm>
            <a:off x="304800" y="3743454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(c)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/>
              <p:nvPr/>
            </p:nvSpPr>
            <p:spPr>
              <a:xfrm>
                <a:off x="984363" y="4747374"/>
                <a:ext cx="3624454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747374"/>
                <a:ext cx="3624454" cy="401970"/>
              </a:xfrm>
              <a:prstGeom prst="rect">
                <a:avLst/>
              </a:prstGeom>
              <a:blipFill>
                <a:blip r:embed="rId7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A0F44DE-92C0-F748-B1D7-38ED1239CC7B}"/>
                  </a:ext>
                </a:extLst>
              </p:cNvPr>
              <p:cNvSpPr/>
              <p:nvPr/>
            </p:nvSpPr>
            <p:spPr>
              <a:xfrm>
                <a:off x="1001995" y="5181600"/>
                <a:ext cx="3605218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A0F44DE-92C0-F748-B1D7-38ED1239C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5181600"/>
                <a:ext cx="3605218" cy="401970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60648F8-FC80-C941-9B70-C7D2939A5EB9}"/>
              </a:ext>
            </a:extLst>
          </p:cNvPr>
          <p:cNvSpPr/>
          <p:nvPr/>
        </p:nvSpPr>
        <p:spPr>
          <a:xfrm>
            <a:off x="287168" y="48122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(d)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989F40-7EB6-D444-84AD-20DC7DDE5DD6}"/>
                  </a:ext>
                </a:extLst>
              </p:cNvPr>
              <p:cNvSpPr/>
              <p:nvPr/>
            </p:nvSpPr>
            <p:spPr>
              <a:xfrm>
                <a:off x="1001995" y="5774657"/>
                <a:ext cx="33718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989F40-7EB6-D444-84AD-20DC7DDE5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5774657"/>
                <a:ext cx="337188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1CFED65-78D6-E847-8582-EAB31FC713C3}"/>
                  </a:ext>
                </a:extLst>
              </p:cNvPr>
              <p:cNvSpPr/>
              <p:nvPr/>
            </p:nvSpPr>
            <p:spPr>
              <a:xfrm>
                <a:off x="1019627" y="6208883"/>
                <a:ext cx="336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1CFED65-78D6-E847-8582-EAB31FC71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27" y="6208883"/>
                <a:ext cx="3367076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AEDFC73-54C0-9543-A19A-942F4442171B}"/>
              </a:ext>
            </a:extLst>
          </p:cNvPr>
          <p:cNvSpPr/>
          <p:nvPr/>
        </p:nvSpPr>
        <p:spPr>
          <a:xfrm>
            <a:off x="304800" y="5839551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/>
              <p:nvPr/>
            </p:nvSpPr>
            <p:spPr>
              <a:xfrm>
                <a:off x="984363" y="1903606"/>
                <a:ext cx="3384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1903606"/>
                <a:ext cx="3384709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/>
              <p:nvPr/>
            </p:nvSpPr>
            <p:spPr>
              <a:xfrm>
                <a:off x="1001995" y="2337832"/>
                <a:ext cx="336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2337832"/>
                <a:ext cx="3367076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196EB04D-A009-E848-84BD-BB2D17AB55F7}"/>
              </a:ext>
            </a:extLst>
          </p:cNvPr>
          <p:cNvSpPr/>
          <p:nvPr/>
        </p:nvSpPr>
        <p:spPr>
          <a:xfrm>
            <a:off x="287168" y="196850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/>
              <p:nvPr/>
            </p:nvSpPr>
            <p:spPr>
              <a:xfrm>
                <a:off x="984363" y="2760899"/>
                <a:ext cx="3107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2760899"/>
                <a:ext cx="3107709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E8DAD48-4B89-8943-BDEA-5D877AF2BD54}"/>
                  </a:ext>
                </a:extLst>
              </p:cNvPr>
              <p:cNvSpPr/>
              <p:nvPr/>
            </p:nvSpPr>
            <p:spPr>
              <a:xfrm>
                <a:off x="1001995" y="3195125"/>
                <a:ext cx="336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</m:t>
                          </m:r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E8DAD48-4B89-8943-BDEA-5D877AF2B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3195125"/>
                <a:ext cx="3367076" cy="369332"/>
              </a:xfrm>
              <a:prstGeom prst="rect">
                <a:avLst/>
              </a:prstGeom>
              <a:blipFill>
                <a:blip r:embed="rId1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6E4EACD7-553D-0947-B6C5-672DB2FA9629}"/>
              </a:ext>
            </a:extLst>
          </p:cNvPr>
          <p:cNvSpPr/>
          <p:nvPr/>
        </p:nvSpPr>
        <p:spPr>
          <a:xfrm>
            <a:off x="287168" y="2825793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16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bject 219"/>
          <p:cNvSpPr/>
          <p:nvPr/>
        </p:nvSpPr>
        <p:spPr>
          <a:xfrm>
            <a:off x="457200" y="3821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338BC-FA80-DE40-ADE1-63B6C8C61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837" y="977259"/>
            <a:ext cx="4684021" cy="346312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AEF92F0-EE2A-8D41-9476-AA71754EBC7B}"/>
              </a:ext>
            </a:extLst>
          </p:cNvPr>
          <p:cNvGrpSpPr/>
          <p:nvPr/>
        </p:nvGrpSpPr>
        <p:grpSpPr>
          <a:xfrm>
            <a:off x="4718320" y="2507880"/>
            <a:ext cx="2083680" cy="57240"/>
            <a:chOff x="4718320" y="2507880"/>
            <a:chExt cx="2083680" cy="5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B68EC49-CF43-514F-B2E4-9A8D643DA4E5}"/>
                    </a:ext>
                  </a:extLst>
                </p14:cNvPr>
                <p14:cNvContentPartPr/>
                <p14:nvPr/>
              </p14:nvContentPartPr>
              <p14:xfrm>
                <a:off x="6727480" y="2520480"/>
                <a:ext cx="7452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B68EC49-CF43-514F-B2E4-9A8D643DA4E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09480" y="2502840"/>
                  <a:ext cx="110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631317-A44A-F944-8402-BDC930BB1D1C}"/>
                    </a:ext>
                  </a:extLst>
                </p14:cNvPr>
                <p14:cNvContentPartPr/>
                <p14:nvPr/>
              </p14:nvContentPartPr>
              <p14:xfrm>
                <a:off x="6464320" y="2507880"/>
                <a:ext cx="8892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631317-A44A-F944-8402-BDC930BB1D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46320" y="2490240"/>
                  <a:ext cx="12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DB1A3FC-D580-5444-BAA0-1D7F2C2AA54C}"/>
                    </a:ext>
                  </a:extLst>
                </p14:cNvPr>
                <p14:cNvContentPartPr/>
                <p14:nvPr/>
              </p14:nvContentPartPr>
              <p14:xfrm>
                <a:off x="6194320" y="2517600"/>
                <a:ext cx="9864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DB1A3FC-D580-5444-BAA0-1D7F2C2AA54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76680" y="2499960"/>
                  <a:ext cx="13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0165508-D4F7-0047-A136-D0A587F0D4CC}"/>
                    </a:ext>
                  </a:extLst>
                </p14:cNvPr>
                <p14:cNvContentPartPr/>
                <p14:nvPr/>
              </p14:nvContentPartPr>
              <p14:xfrm>
                <a:off x="5941960" y="2547840"/>
                <a:ext cx="72360" cy="1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0165508-D4F7-0047-A136-D0A587F0D4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24320" y="2529840"/>
                  <a:ext cx="108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E6D4E27-D74F-7B4E-8362-3EC2C1CC55AC}"/>
                    </a:ext>
                  </a:extLst>
                </p14:cNvPr>
                <p14:cNvContentPartPr/>
                <p14:nvPr/>
              </p14:nvContentPartPr>
              <p14:xfrm>
                <a:off x="5915680" y="2527680"/>
                <a:ext cx="7992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E6D4E27-D74F-7B4E-8362-3EC2C1CC55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98040" y="2509680"/>
                  <a:ext cx="115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95E7DF9-E336-204F-8DA8-484ECE7C7999}"/>
                    </a:ext>
                  </a:extLst>
                </p14:cNvPr>
                <p14:cNvContentPartPr/>
                <p14:nvPr/>
              </p14:nvContentPartPr>
              <p14:xfrm>
                <a:off x="5551360" y="2524440"/>
                <a:ext cx="179640" cy="1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95E7DF9-E336-204F-8DA8-484ECE7C799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533720" y="2506440"/>
                  <a:ext cx="215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F2957B3-791A-E54E-9923-4C2A06F7C938}"/>
                    </a:ext>
                  </a:extLst>
                </p14:cNvPr>
                <p14:cNvContentPartPr/>
                <p14:nvPr/>
              </p14:nvContentPartPr>
              <p14:xfrm>
                <a:off x="5260120" y="2526600"/>
                <a:ext cx="104400" cy="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F2957B3-791A-E54E-9923-4C2A06F7C93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42480" y="2508600"/>
                  <a:ext cx="140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5D9A70-9691-AE48-AF30-2A97FA3C26BE}"/>
                    </a:ext>
                  </a:extLst>
                </p14:cNvPr>
                <p14:cNvContentPartPr/>
                <p14:nvPr/>
              </p14:nvContentPartPr>
              <p14:xfrm>
                <a:off x="4964200" y="2514720"/>
                <a:ext cx="10404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05D9A70-9691-AE48-AF30-2A97FA3C26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946200" y="2496720"/>
                  <a:ext cx="139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EAD7BB-13AB-F64C-AF5F-94252B969264}"/>
                    </a:ext>
                  </a:extLst>
                </p14:cNvPr>
                <p14:cNvContentPartPr/>
                <p14:nvPr/>
              </p14:nvContentPartPr>
              <p14:xfrm>
                <a:off x="4718320" y="2514720"/>
                <a:ext cx="84960" cy="3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EAD7BB-13AB-F64C-AF5F-94252B96926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00320" y="2496720"/>
                  <a:ext cx="1206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F38FEB-00C6-F544-B320-83DC1980E8A3}"/>
                  </a:ext>
                </a:extLst>
              </p14:cNvPr>
              <p14:cNvContentPartPr/>
              <p14:nvPr/>
            </p14:nvContentPartPr>
            <p14:xfrm>
              <a:off x="4567840" y="2412120"/>
              <a:ext cx="13320" cy="119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F38FEB-00C6-F544-B320-83DC1980E8A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50200" y="2394480"/>
                <a:ext cx="48960" cy="15480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object 5">
            <a:extLst>
              <a:ext uri="{FF2B5EF4-FFF2-40B4-BE49-F238E27FC236}">
                <a16:creationId xmlns:a16="http://schemas.microsoft.com/office/drawing/2014/main" id="{A414D092-BBB2-F944-B091-B6A379DA7169}"/>
              </a:ext>
            </a:extLst>
          </p:cNvPr>
          <p:cNvSpPr txBox="1"/>
          <p:nvPr/>
        </p:nvSpPr>
        <p:spPr>
          <a:xfrm>
            <a:off x="133770" y="731435"/>
            <a:ext cx="8596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expression(s) that apply to the three-phase circuit shown below,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66D50F-29C6-3A45-97AF-EFAD6F7A9F69}"/>
                  </a:ext>
                </a:extLst>
              </p:cNvPr>
              <p:cNvSpPr/>
              <p:nvPr/>
            </p:nvSpPr>
            <p:spPr>
              <a:xfrm>
                <a:off x="133770" y="5707511"/>
                <a:ext cx="1672253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𝑨𝑵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66D50F-29C6-3A45-97AF-EFAD6F7A9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70" y="5707511"/>
                <a:ext cx="1672253" cy="65620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0CF3D1-9736-024B-83B4-B542EC4CD087}"/>
                  </a:ext>
                </a:extLst>
              </p:cNvPr>
              <p:cNvSpPr/>
              <p:nvPr/>
            </p:nvSpPr>
            <p:spPr>
              <a:xfrm>
                <a:off x="51193" y="4584195"/>
                <a:ext cx="2031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0CF3D1-9736-024B-83B4-B542EC4CD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" y="4584195"/>
                <a:ext cx="2031197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D227FBBB-B049-E84F-98FF-575D68DDB1D1}"/>
              </a:ext>
            </a:extLst>
          </p:cNvPr>
          <p:cNvSpPr/>
          <p:nvPr/>
        </p:nvSpPr>
        <p:spPr>
          <a:xfrm>
            <a:off x="51193" y="6353143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All  of  the above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A25F682-F2F0-AB49-A056-C35CF5321EBD}"/>
                  </a:ext>
                </a:extLst>
              </p:cNvPr>
              <p:cNvSpPr/>
              <p:nvPr/>
            </p:nvSpPr>
            <p:spPr>
              <a:xfrm>
                <a:off x="111628" y="5138831"/>
                <a:ext cx="2304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=−</m:t>
                      </m:r>
                      <m:d>
                        <m:d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pc="5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𝒂</m:t>
                              </m:r>
                            </m:sub>
                          </m:s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pc="5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pc="5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𝒃</m:t>
                              </m:r>
                            </m:sub>
                          </m:s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pc="5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b="1" i="1" spc="5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A25F682-F2F0-AB49-A056-C35CF5321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8" y="5138831"/>
                <a:ext cx="2304926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05E88A-F762-0D41-B59C-40346BEDF99D}"/>
                  </a:ext>
                </a:extLst>
              </p:cNvPr>
              <p:cNvSpPr/>
              <p:nvPr/>
            </p:nvSpPr>
            <p:spPr>
              <a:xfrm>
                <a:off x="111628" y="3765491"/>
                <a:ext cx="898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05E88A-F762-0D41-B59C-40346BEDF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28" y="3765491"/>
                <a:ext cx="898708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612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bject 219"/>
          <p:cNvSpPr/>
          <p:nvPr/>
        </p:nvSpPr>
        <p:spPr>
          <a:xfrm>
            <a:off x="457200" y="3821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B06A70A4-F33E-6242-8E44-C6CAB8C7BC68}"/>
                  </a:ext>
                </a:extLst>
              </p:cNvPr>
              <p:cNvSpPr/>
              <p:nvPr/>
            </p:nvSpPr>
            <p:spPr>
              <a:xfrm>
                <a:off x="272188" y="4074699"/>
                <a:ext cx="1492140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𝑨𝑩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𝑨𝑩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B06A70A4-F33E-6242-8E44-C6CAB8C7B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88" y="4074699"/>
                <a:ext cx="1492140" cy="65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2A275F31-1569-F046-BCD7-89AC6E39A4B0}"/>
                  </a:ext>
                </a:extLst>
              </p:cNvPr>
              <p:cNvSpPr/>
              <p:nvPr/>
            </p:nvSpPr>
            <p:spPr>
              <a:xfrm>
                <a:off x="269560" y="4770835"/>
                <a:ext cx="1141595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𝑩𝑪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2A275F31-1569-F046-BCD7-89AC6E39A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60" y="4770835"/>
                <a:ext cx="1141595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E3874685-7C12-0044-B0B9-4D930271EFFF}"/>
                  </a:ext>
                </a:extLst>
              </p:cNvPr>
              <p:cNvSpPr/>
              <p:nvPr/>
            </p:nvSpPr>
            <p:spPr>
              <a:xfrm>
                <a:off x="298463" y="3252453"/>
                <a:ext cx="1133580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𝑪𝑨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E3874685-7C12-0044-B0B9-4D930271E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63" y="3252453"/>
                <a:ext cx="1133580" cy="656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6C246ED5-2913-1F47-85BD-6B0BD79F9927}"/>
                  </a:ext>
                </a:extLst>
              </p:cNvPr>
              <p:cNvSpPr/>
              <p:nvPr/>
            </p:nvSpPr>
            <p:spPr>
              <a:xfrm>
                <a:off x="269560" y="5539111"/>
                <a:ext cx="17599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 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𝑨𝑩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𝑪𝑨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6C246ED5-2913-1F47-85BD-6B0BD79F9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60" y="5539111"/>
                <a:ext cx="175990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10804D36-F8C2-3048-89A4-367DCD452591}"/>
                  </a:ext>
                </a:extLst>
              </p:cNvPr>
              <p:cNvSpPr/>
              <p:nvPr/>
            </p:nvSpPr>
            <p:spPr>
              <a:xfrm>
                <a:off x="2994183" y="5539111"/>
                <a:ext cx="17679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 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𝑩𝑪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𝑨𝑩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10804D36-F8C2-3048-89A4-367DCD452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183" y="5539111"/>
                <a:ext cx="176792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3CAF20A3-A332-F64C-BED3-AC103F31126B}"/>
                  </a:ext>
                </a:extLst>
              </p:cNvPr>
              <p:cNvSpPr/>
              <p:nvPr/>
            </p:nvSpPr>
            <p:spPr>
              <a:xfrm>
                <a:off x="5489502" y="5550652"/>
                <a:ext cx="1734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 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𝑪𝑨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𝑩𝑪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3CAF20A3-A332-F64C-BED3-AC103F311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02" y="5550652"/>
                <a:ext cx="173425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5" name="Picture 434">
            <a:extLst>
              <a:ext uri="{FF2B5EF4-FFF2-40B4-BE49-F238E27FC236}">
                <a16:creationId xmlns:a16="http://schemas.microsoft.com/office/drawing/2014/main" id="{7F3E2F85-2CB1-BD4A-BAFD-60F26DC48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6915" y="864056"/>
            <a:ext cx="6245174" cy="3004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4BE08DDE-ECCF-1A41-9C1E-75149C43F806}"/>
                  </a:ext>
                </a:extLst>
              </p:cNvPr>
              <p:cNvSpPr/>
              <p:nvPr/>
            </p:nvSpPr>
            <p:spPr>
              <a:xfrm>
                <a:off x="3606670" y="6371790"/>
                <a:ext cx="18574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4BE08DDE-ECCF-1A41-9C1E-75149C43F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670" y="6371790"/>
                <a:ext cx="185743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1C8C2400-7023-0947-8609-7C989BF1C25D}"/>
                  </a:ext>
                </a:extLst>
              </p:cNvPr>
              <p:cNvSpPr/>
              <p:nvPr/>
            </p:nvSpPr>
            <p:spPr>
              <a:xfrm>
                <a:off x="5794337" y="6395898"/>
                <a:ext cx="2246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𝑨𝑩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𝑩𝑪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𝑪𝑨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1C8C2400-7023-0947-8609-7C989BF1C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337" y="6395898"/>
                <a:ext cx="224670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5">
            <a:extLst>
              <a:ext uri="{FF2B5EF4-FFF2-40B4-BE49-F238E27FC236}">
                <a16:creationId xmlns:a16="http://schemas.microsoft.com/office/drawing/2014/main" id="{675777B7-9FE7-874B-903C-3D1E62D85E0C}"/>
              </a:ext>
            </a:extLst>
          </p:cNvPr>
          <p:cNvSpPr txBox="1"/>
          <p:nvPr/>
        </p:nvSpPr>
        <p:spPr>
          <a:xfrm>
            <a:off x="0" y="299710"/>
            <a:ext cx="8596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expression(s) that apply to the three-phase circuit shown below,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10E256-1DA9-F940-92C8-746B13F9E8D9}"/>
              </a:ext>
            </a:extLst>
          </p:cNvPr>
          <p:cNvSpPr/>
          <p:nvPr/>
        </p:nvSpPr>
        <p:spPr>
          <a:xfrm>
            <a:off x="392376" y="616419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None of  the above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98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bject 219"/>
          <p:cNvSpPr/>
          <p:nvPr/>
        </p:nvSpPr>
        <p:spPr>
          <a:xfrm>
            <a:off x="457200" y="3821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B06A70A4-F33E-6242-8E44-C6CAB8C7BC68}"/>
                  </a:ext>
                </a:extLst>
              </p:cNvPr>
              <p:cNvSpPr/>
              <p:nvPr/>
            </p:nvSpPr>
            <p:spPr>
              <a:xfrm>
                <a:off x="272188" y="4074699"/>
                <a:ext cx="1279902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𝑨𝑩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𝑨𝑩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B06A70A4-F33E-6242-8E44-C6CAB8C7B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88" y="4074699"/>
                <a:ext cx="1279902" cy="65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2A275F31-1569-F046-BCD7-89AC6E39A4B0}"/>
                  </a:ext>
                </a:extLst>
              </p:cNvPr>
              <p:cNvSpPr/>
              <p:nvPr/>
            </p:nvSpPr>
            <p:spPr>
              <a:xfrm>
                <a:off x="269560" y="4770835"/>
                <a:ext cx="1267078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𝑩𝑪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𝑩𝑪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2A275F31-1569-F046-BCD7-89AC6E39A4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60" y="4770835"/>
                <a:ext cx="1267078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E3874685-7C12-0044-B0B9-4D930271EFFF}"/>
                  </a:ext>
                </a:extLst>
              </p:cNvPr>
              <p:cNvSpPr/>
              <p:nvPr/>
            </p:nvSpPr>
            <p:spPr>
              <a:xfrm>
                <a:off x="298463" y="3252453"/>
                <a:ext cx="1247842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𝑪𝑨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𝑪𝑨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E3874685-7C12-0044-B0B9-4D930271E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63" y="3252453"/>
                <a:ext cx="1247842" cy="656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10804D36-F8C2-3048-89A4-367DCD452591}"/>
                  </a:ext>
                </a:extLst>
              </p:cNvPr>
              <p:cNvSpPr/>
              <p:nvPr/>
            </p:nvSpPr>
            <p:spPr>
              <a:xfrm>
                <a:off x="298463" y="5587258"/>
                <a:ext cx="17679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 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𝑩𝑪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𝑨𝑩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10804D36-F8C2-3048-89A4-367DCD452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63" y="5587258"/>
                <a:ext cx="176792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3CAF20A3-A332-F64C-BED3-AC103F31126B}"/>
                  </a:ext>
                </a:extLst>
              </p:cNvPr>
              <p:cNvSpPr/>
              <p:nvPr/>
            </p:nvSpPr>
            <p:spPr>
              <a:xfrm>
                <a:off x="5489502" y="5550652"/>
                <a:ext cx="1734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 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𝑪𝑨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𝑩𝑪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3CAF20A3-A332-F64C-BED3-AC103F311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502" y="5550652"/>
                <a:ext cx="173425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5" name="Picture 434">
            <a:extLst>
              <a:ext uri="{FF2B5EF4-FFF2-40B4-BE49-F238E27FC236}">
                <a16:creationId xmlns:a16="http://schemas.microsoft.com/office/drawing/2014/main" id="{7F3E2F85-2CB1-BD4A-BAFD-60F26DC48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6915" y="864056"/>
            <a:ext cx="6245174" cy="3004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4BE08DDE-ECCF-1A41-9C1E-75149C43F806}"/>
                  </a:ext>
                </a:extLst>
              </p:cNvPr>
              <p:cNvSpPr/>
              <p:nvPr/>
            </p:nvSpPr>
            <p:spPr>
              <a:xfrm>
                <a:off x="3606670" y="6371790"/>
                <a:ext cx="18574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4BE08DDE-ECCF-1A41-9C1E-75149C43F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670" y="6371790"/>
                <a:ext cx="185743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1C8C2400-7023-0947-8609-7C989BF1C25D}"/>
                  </a:ext>
                </a:extLst>
              </p:cNvPr>
              <p:cNvSpPr/>
              <p:nvPr/>
            </p:nvSpPr>
            <p:spPr>
              <a:xfrm>
                <a:off x="5794337" y="6395898"/>
                <a:ext cx="2246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𝑨𝑩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𝑩𝑪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𝑪𝑨</m:t>
                          </m:r>
                        </m:sub>
                      </m:sSub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1C8C2400-7023-0947-8609-7C989BF1C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337" y="6395898"/>
                <a:ext cx="224670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5">
            <a:extLst>
              <a:ext uri="{FF2B5EF4-FFF2-40B4-BE49-F238E27FC236}">
                <a16:creationId xmlns:a16="http://schemas.microsoft.com/office/drawing/2014/main" id="{675777B7-9FE7-874B-903C-3D1E62D85E0C}"/>
              </a:ext>
            </a:extLst>
          </p:cNvPr>
          <p:cNvSpPr txBox="1"/>
          <p:nvPr/>
        </p:nvSpPr>
        <p:spPr>
          <a:xfrm>
            <a:off x="0" y="299710"/>
            <a:ext cx="8596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expression(s) that apply to the three-phase circuit shown below,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10E256-1DA9-F940-92C8-746B13F9E8D9}"/>
              </a:ext>
            </a:extLst>
          </p:cNvPr>
          <p:cNvSpPr/>
          <p:nvPr/>
        </p:nvSpPr>
        <p:spPr>
          <a:xfrm>
            <a:off x="392376" y="616419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All of  the above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12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bject 219"/>
          <p:cNvSpPr/>
          <p:nvPr/>
        </p:nvSpPr>
        <p:spPr>
          <a:xfrm>
            <a:off x="457200" y="3821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B06A70A4-F33E-6242-8E44-C6CAB8C7BC68}"/>
                  </a:ext>
                </a:extLst>
              </p:cNvPr>
              <p:cNvSpPr/>
              <p:nvPr/>
            </p:nvSpPr>
            <p:spPr>
              <a:xfrm>
                <a:off x="272188" y="4074699"/>
                <a:ext cx="1492140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𝑨𝑩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𝑨𝑩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B06A70A4-F33E-6242-8E44-C6CAB8C7B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88" y="4074699"/>
                <a:ext cx="1492140" cy="65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E3874685-7C12-0044-B0B9-4D930271EFFF}"/>
                  </a:ext>
                </a:extLst>
              </p:cNvPr>
              <p:cNvSpPr/>
              <p:nvPr/>
            </p:nvSpPr>
            <p:spPr>
              <a:xfrm>
                <a:off x="298463" y="3252453"/>
                <a:ext cx="1460080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𝑪𝑨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𝑪𝑨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E3874685-7C12-0044-B0B9-4D930271E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63" y="3252453"/>
                <a:ext cx="1460080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10804D36-F8C2-3048-89A4-367DCD452591}"/>
                  </a:ext>
                </a:extLst>
              </p:cNvPr>
              <p:cNvSpPr/>
              <p:nvPr/>
            </p:nvSpPr>
            <p:spPr>
              <a:xfrm>
                <a:off x="298463" y="5587258"/>
                <a:ext cx="17679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 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𝑩𝑪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𝑨𝑩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10804D36-F8C2-3048-89A4-367DCD452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63" y="5587258"/>
                <a:ext cx="176792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3CAF20A3-A332-F64C-BED3-AC103F31126B}"/>
                  </a:ext>
                </a:extLst>
              </p:cNvPr>
              <p:cNvSpPr/>
              <p:nvPr/>
            </p:nvSpPr>
            <p:spPr>
              <a:xfrm>
                <a:off x="272188" y="4929460"/>
                <a:ext cx="17342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 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𝑪𝑨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𝑩𝑪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3CAF20A3-A332-F64C-BED3-AC103F311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88" y="4929460"/>
                <a:ext cx="173425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5" name="Picture 434">
            <a:extLst>
              <a:ext uri="{FF2B5EF4-FFF2-40B4-BE49-F238E27FC236}">
                <a16:creationId xmlns:a16="http://schemas.microsoft.com/office/drawing/2014/main" id="{7F3E2F85-2CB1-BD4A-BAFD-60F26DC48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6915" y="864056"/>
            <a:ext cx="6245174" cy="3004671"/>
          </a:xfrm>
          <a:prstGeom prst="rect">
            <a:avLst/>
          </a:prstGeom>
        </p:spPr>
      </p:pic>
      <p:sp>
        <p:nvSpPr>
          <p:cNvPr id="19" name="object 5">
            <a:extLst>
              <a:ext uri="{FF2B5EF4-FFF2-40B4-BE49-F238E27FC236}">
                <a16:creationId xmlns:a16="http://schemas.microsoft.com/office/drawing/2014/main" id="{675777B7-9FE7-874B-903C-3D1E62D85E0C}"/>
              </a:ext>
            </a:extLst>
          </p:cNvPr>
          <p:cNvSpPr txBox="1"/>
          <p:nvPr/>
        </p:nvSpPr>
        <p:spPr>
          <a:xfrm>
            <a:off x="0" y="299710"/>
            <a:ext cx="8596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expression(s) that apply to the three-phase circuit shown below,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10E256-1DA9-F940-92C8-746B13F9E8D9}"/>
              </a:ext>
            </a:extLst>
          </p:cNvPr>
          <p:cNvSpPr/>
          <p:nvPr/>
        </p:nvSpPr>
        <p:spPr>
          <a:xfrm>
            <a:off x="392376" y="616419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All of 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27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object 219"/>
          <p:cNvSpPr/>
          <p:nvPr/>
        </p:nvSpPr>
        <p:spPr>
          <a:xfrm>
            <a:off x="457200" y="3821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B06A70A4-F33E-6242-8E44-C6CAB8C7BC68}"/>
                  </a:ext>
                </a:extLst>
              </p:cNvPr>
              <p:cNvSpPr/>
              <p:nvPr/>
            </p:nvSpPr>
            <p:spPr>
              <a:xfrm>
                <a:off x="272188" y="4074699"/>
                <a:ext cx="1492140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𝑨𝑩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𝑨𝑩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B06A70A4-F33E-6242-8E44-C6CAB8C7B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88" y="4074699"/>
                <a:ext cx="1492140" cy="65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E3874685-7C12-0044-B0B9-4D930271EFFF}"/>
                  </a:ext>
                </a:extLst>
              </p:cNvPr>
              <p:cNvSpPr/>
              <p:nvPr/>
            </p:nvSpPr>
            <p:spPr>
              <a:xfrm>
                <a:off x="298463" y="3252453"/>
                <a:ext cx="1133580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𝑪𝑨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pc="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 spc="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US" b="1" i="1" spc="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E3874685-7C12-0044-B0B9-4D930271E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63" y="3252453"/>
                <a:ext cx="1133580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5" name="Picture 434">
            <a:extLst>
              <a:ext uri="{FF2B5EF4-FFF2-40B4-BE49-F238E27FC236}">
                <a16:creationId xmlns:a16="http://schemas.microsoft.com/office/drawing/2014/main" id="{7F3E2F85-2CB1-BD4A-BAFD-60F26DC48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915" y="864056"/>
            <a:ext cx="6245174" cy="3004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4BE08DDE-ECCF-1A41-9C1E-75149C43F806}"/>
                  </a:ext>
                </a:extLst>
              </p:cNvPr>
              <p:cNvSpPr/>
              <p:nvPr/>
            </p:nvSpPr>
            <p:spPr>
              <a:xfrm>
                <a:off x="261677" y="6196036"/>
                <a:ext cx="18574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</m:sub>
                      </m:sSub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</m:sub>
                      </m:sSub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b>
                        <m:sSub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𝑰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4BE08DDE-ECCF-1A41-9C1E-75149C43F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77" y="6196036"/>
                <a:ext cx="18574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bject 5">
            <a:extLst>
              <a:ext uri="{FF2B5EF4-FFF2-40B4-BE49-F238E27FC236}">
                <a16:creationId xmlns:a16="http://schemas.microsoft.com/office/drawing/2014/main" id="{675777B7-9FE7-874B-903C-3D1E62D85E0C}"/>
              </a:ext>
            </a:extLst>
          </p:cNvPr>
          <p:cNvSpPr txBox="1"/>
          <p:nvPr/>
        </p:nvSpPr>
        <p:spPr>
          <a:xfrm>
            <a:off x="0" y="299710"/>
            <a:ext cx="85966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expression(s) that apply to the three-phase circuit shown below,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7294F6-84D1-2F45-8FBA-DF50764AB2EB}"/>
              </a:ext>
            </a:extLst>
          </p:cNvPr>
          <p:cNvSpPr/>
          <p:nvPr/>
        </p:nvSpPr>
        <p:spPr>
          <a:xfrm>
            <a:off x="261677" y="548640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All of  the above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101487-9135-964B-9002-F0BD3A39C02B}"/>
              </a:ext>
            </a:extLst>
          </p:cNvPr>
          <p:cNvSpPr/>
          <p:nvPr/>
        </p:nvSpPr>
        <p:spPr>
          <a:xfrm>
            <a:off x="261677" y="496143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None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5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-228600" y="409574"/>
            <a:ext cx="87731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Consider the following balanced three-phase circuit with one of the phase-voltage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/>
              <p:nvPr/>
            </p:nvSpPr>
            <p:spPr>
              <a:xfrm>
                <a:off x="1344385" y="825145"/>
                <a:ext cx="3227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r>
                        <a:rPr lang="en-US" b="1" i="1" spc="5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sz="2000" i="1" spc="-65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85" y="825145"/>
                <a:ext cx="322761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D697F2D-95B6-AB49-91F9-9D2A4EDF0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26" y="1729781"/>
            <a:ext cx="2970977" cy="3384550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5AA21CCD-3450-AC41-80A3-A69DAEF1F976}"/>
              </a:ext>
            </a:extLst>
          </p:cNvPr>
          <p:cNvSpPr txBox="1"/>
          <p:nvPr/>
        </p:nvSpPr>
        <p:spPr>
          <a:xfrm>
            <a:off x="-261257" y="1376477"/>
            <a:ext cx="87731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completes the remaining voltages for the three-phase Y-source voltage.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/>
              <p:nvPr/>
            </p:nvSpPr>
            <p:spPr>
              <a:xfrm>
                <a:off x="1001995" y="3678560"/>
                <a:ext cx="3674789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3678560"/>
                <a:ext cx="3674789" cy="40197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4776BB8-FA6A-4845-8537-1D506F77511C}"/>
                  </a:ext>
                </a:extLst>
              </p:cNvPr>
              <p:cNvSpPr/>
              <p:nvPr/>
            </p:nvSpPr>
            <p:spPr>
              <a:xfrm>
                <a:off x="1019627" y="4112786"/>
                <a:ext cx="365715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ad>
                        <m:radPr>
                          <m:degHide m:val="on"/>
                          <m:ctrlP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4776BB8-FA6A-4845-8537-1D506F775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27" y="4112786"/>
                <a:ext cx="3657155" cy="401970"/>
              </a:xfrm>
              <a:prstGeom prst="rect">
                <a:avLst/>
              </a:prstGeom>
              <a:blipFill>
                <a:blip r:embed="rId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8602ECB-9D4B-2A43-ABA2-98E206390BBD}"/>
              </a:ext>
            </a:extLst>
          </p:cNvPr>
          <p:cNvSpPr/>
          <p:nvPr/>
        </p:nvSpPr>
        <p:spPr>
          <a:xfrm>
            <a:off x="304800" y="3743454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(c)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/>
              <p:nvPr/>
            </p:nvSpPr>
            <p:spPr>
              <a:xfrm>
                <a:off x="984363" y="4747374"/>
                <a:ext cx="33718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747374"/>
                <a:ext cx="3371884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A0F44DE-92C0-F748-B1D7-38ED1239CC7B}"/>
                  </a:ext>
                </a:extLst>
              </p:cNvPr>
              <p:cNvSpPr/>
              <p:nvPr/>
            </p:nvSpPr>
            <p:spPr>
              <a:xfrm>
                <a:off x="1001995" y="5181600"/>
                <a:ext cx="33542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A0F44DE-92C0-F748-B1D7-38ED1239C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5181600"/>
                <a:ext cx="3354252" cy="369332"/>
              </a:xfrm>
              <a:prstGeom prst="rect">
                <a:avLst/>
              </a:prstGeom>
              <a:blipFill>
                <a:blip r:embed="rId8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60648F8-FC80-C941-9B70-C7D2939A5EB9}"/>
              </a:ext>
            </a:extLst>
          </p:cNvPr>
          <p:cNvSpPr/>
          <p:nvPr/>
        </p:nvSpPr>
        <p:spPr>
          <a:xfrm>
            <a:off x="287168" y="48122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(d)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989F40-7EB6-D444-84AD-20DC7DDE5DD6}"/>
                  </a:ext>
                </a:extLst>
              </p:cNvPr>
              <p:cNvSpPr/>
              <p:nvPr/>
            </p:nvSpPr>
            <p:spPr>
              <a:xfrm>
                <a:off x="1001995" y="5774657"/>
                <a:ext cx="33718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989F40-7EB6-D444-84AD-20DC7DDE5D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5774657"/>
                <a:ext cx="337188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1CFED65-78D6-E847-8582-EAB31FC713C3}"/>
                  </a:ext>
                </a:extLst>
              </p:cNvPr>
              <p:cNvSpPr/>
              <p:nvPr/>
            </p:nvSpPr>
            <p:spPr>
              <a:xfrm>
                <a:off x="1019627" y="6208883"/>
                <a:ext cx="336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1CFED65-78D6-E847-8582-EAB31FC71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27" y="6208883"/>
                <a:ext cx="3367076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AEDFC73-54C0-9543-A19A-942F4442171B}"/>
              </a:ext>
            </a:extLst>
          </p:cNvPr>
          <p:cNvSpPr/>
          <p:nvPr/>
        </p:nvSpPr>
        <p:spPr>
          <a:xfrm>
            <a:off x="304800" y="5839551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/>
              <p:nvPr/>
            </p:nvSpPr>
            <p:spPr>
              <a:xfrm>
                <a:off x="984363" y="1903606"/>
                <a:ext cx="3384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1903606"/>
                <a:ext cx="3384709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/>
              <p:nvPr/>
            </p:nvSpPr>
            <p:spPr>
              <a:xfrm>
                <a:off x="1001995" y="2337832"/>
                <a:ext cx="33542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2337832"/>
                <a:ext cx="3354252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196EB04D-A009-E848-84BD-BB2D17AB55F7}"/>
              </a:ext>
            </a:extLst>
          </p:cNvPr>
          <p:cNvSpPr/>
          <p:nvPr/>
        </p:nvSpPr>
        <p:spPr>
          <a:xfrm>
            <a:off x="287168" y="196850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/>
              <p:nvPr/>
            </p:nvSpPr>
            <p:spPr>
              <a:xfrm>
                <a:off x="984363" y="2760899"/>
                <a:ext cx="3107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2760899"/>
                <a:ext cx="3107709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E8DAD48-4B89-8943-BDEA-5D877AF2BD54}"/>
                  </a:ext>
                </a:extLst>
              </p:cNvPr>
              <p:cNvSpPr/>
              <p:nvPr/>
            </p:nvSpPr>
            <p:spPr>
              <a:xfrm>
                <a:off x="1001995" y="3195125"/>
                <a:ext cx="336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</m:t>
                          </m:r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E8DAD48-4B89-8943-BDEA-5D877AF2B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3195125"/>
                <a:ext cx="3367076" cy="369332"/>
              </a:xfrm>
              <a:prstGeom prst="rect">
                <a:avLst/>
              </a:prstGeom>
              <a:blipFill>
                <a:blip r:embed="rId14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6E4EACD7-553D-0947-B6C5-672DB2FA9629}"/>
              </a:ext>
            </a:extLst>
          </p:cNvPr>
          <p:cNvSpPr/>
          <p:nvPr/>
        </p:nvSpPr>
        <p:spPr>
          <a:xfrm>
            <a:off x="287168" y="2825793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1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-228600" y="409574"/>
            <a:ext cx="87731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Consider the following balanced three-phase circuit with one of the phase-voltage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/>
              <p:nvPr/>
            </p:nvSpPr>
            <p:spPr>
              <a:xfrm>
                <a:off x="1344385" y="825145"/>
                <a:ext cx="34805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𝒄𝒂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</m:t>
                          </m:r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r>
                        <a:rPr lang="en-US" b="1" i="1" spc="5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sz="2000" i="1" spc="-65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85" y="825145"/>
                <a:ext cx="3480568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5">
            <a:extLst>
              <a:ext uri="{FF2B5EF4-FFF2-40B4-BE49-F238E27FC236}">
                <a16:creationId xmlns:a16="http://schemas.microsoft.com/office/drawing/2014/main" id="{5AA21CCD-3450-AC41-80A3-A69DAEF1F976}"/>
              </a:ext>
            </a:extLst>
          </p:cNvPr>
          <p:cNvSpPr txBox="1"/>
          <p:nvPr/>
        </p:nvSpPr>
        <p:spPr>
          <a:xfrm>
            <a:off x="-261257" y="1376477"/>
            <a:ext cx="87731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completes the remaining voltages for the three-phase delta-source voltage.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/>
              <p:nvPr/>
            </p:nvSpPr>
            <p:spPr>
              <a:xfrm>
                <a:off x="1001995" y="3678560"/>
                <a:ext cx="3674789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3678560"/>
                <a:ext cx="3674789" cy="401970"/>
              </a:xfrm>
              <a:prstGeom prst="rect">
                <a:avLst/>
              </a:prstGeom>
              <a:blipFill>
                <a:blip r:embed="rId4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4776BB8-FA6A-4845-8537-1D506F77511C}"/>
                  </a:ext>
                </a:extLst>
              </p:cNvPr>
              <p:cNvSpPr/>
              <p:nvPr/>
            </p:nvSpPr>
            <p:spPr>
              <a:xfrm>
                <a:off x="1019627" y="4112786"/>
                <a:ext cx="365715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ad>
                        <m:radPr>
                          <m:degHide m:val="on"/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4776BB8-FA6A-4845-8537-1D506F775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27" y="4112786"/>
                <a:ext cx="3657155" cy="401970"/>
              </a:xfrm>
              <a:prstGeom prst="rect">
                <a:avLst/>
              </a:prstGeom>
              <a:blipFill>
                <a:blip r:embed="rId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8602ECB-9D4B-2A43-ABA2-98E206390BBD}"/>
              </a:ext>
            </a:extLst>
          </p:cNvPr>
          <p:cNvSpPr/>
          <p:nvPr/>
        </p:nvSpPr>
        <p:spPr>
          <a:xfrm>
            <a:off x="304800" y="3743454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(c)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0648F8-FC80-C941-9B70-C7D2939A5EB9}"/>
              </a:ext>
            </a:extLst>
          </p:cNvPr>
          <p:cNvSpPr/>
          <p:nvPr/>
        </p:nvSpPr>
        <p:spPr>
          <a:xfrm>
            <a:off x="287168" y="48122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DFC73-54C0-9543-A19A-942F4442171B}"/>
              </a:ext>
            </a:extLst>
          </p:cNvPr>
          <p:cNvSpPr/>
          <p:nvPr/>
        </p:nvSpPr>
        <p:spPr>
          <a:xfrm>
            <a:off x="304800" y="5839551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/>
              <p:nvPr/>
            </p:nvSpPr>
            <p:spPr>
              <a:xfrm>
                <a:off x="984363" y="1903606"/>
                <a:ext cx="3083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1903606"/>
                <a:ext cx="308366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/>
              <p:nvPr/>
            </p:nvSpPr>
            <p:spPr>
              <a:xfrm>
                <a:off x="1001995" y="2337832"/>
                <a:ext cx="33799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</m:t>
                          </m:r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2337832"/>
                <a:ext cx="3379900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196EB04D-A009-E848-84BD-BB2D17AB55F7}"/>
              </a:ext>
            </a:extLst>
          </p:cNvPr>
          <p:cNvSpPr/>
          <p:nvPr/>
        </p:nvSpPr>
        <p:spPr>
          <a:xfrm>
            <a:off x="287168" y="196850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(a)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4EACD7-553D-0947-B6C5-672DB2FA9629}"/>
              </a:ext>
            </a:extLst>
          </p:cNvPr>
          <p:cNvSpPr/>
          <p:nvPr/>
        </p:nvSpPr>
        <p:spPr>
          <a:xfrm>
            <a:off x="287168" y="2825793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(b)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3C071E1-EEBE-F244-B9BC-08112AD73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1930" y="2030246"/>
            <a:ext cx="2921000" cy="2754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990787A-AC38-8A4F-A325-FE611B29C8AE}"/>
                  </a:ext>
                </a:extLst>
              </p:cNvPr>
              <p:cNvSpPr/>
              <p:nvPr/>
            </p:nvSpPr>
            <p:spPr>
              <a:xfrm>
                <a:off x="1030513" y="2797476"/>
                <a:ext cx="3083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990787A-AC38-8A4F-A325-FE611B29C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13" y="2797476"/>
                <a:ext cx="308366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BFB6A99-F59E-374D-80FA-F7A756229035}"/>
                  </a:ext>
                </a:extLst>
              </p:cNvPr>
              <p:cNvSpPr/>
              <p:nvPr/>
            </p:nvSpPr>
            <p:spPr>
              <a:xfrm>
                <a:off x="1048145" y="3231702"/>
                <a:ext cx="33799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</m:t>
                          </m:r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BFB6A99-F59E-374D-80FA-F7A756229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5" y="3231702"/>
                <a:ext cx="3379900" cy="369332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17B8505-9BFF-C840-988F-9D2624B209D9}"/>
                  </a:ext>
                </a:extLst>
              </p:cNvPr>
              <p:cNvSpPr/>
              <p:nvPr/>
            </p:nvSpPr>
            <p:spPr>
              <a:xfrm>
                <a:off x="997856" y="4760911"/>
                <a:ext cx="33606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17B8505-9BFF-C840-988F-9D2624B20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56" y="4760911"/>
                <a:ext cx="3360664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5C54CD5-CB2A-BD44-8C51-D453DEEE506E}"/>
                  </a:ext>
                </a:extLst>
              </p:cNvPr>
              <p:cNvSpPr/>
              <p:nvPr/>
            </p:nvSpPr>
            <p:spPr>
              <a:xfrm>
                <a:off x="1015488" y="5195137"/>
                <a:ext cx="33799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</m:t>
                          </m:r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5C54CD5-CB2A-BD44-8C51-D453DEEE5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88" y="5195137"/>
                <a:ext cx="3379900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37DB405-D57C-D443-885A-A54E32C84AE6}"/>
                  </a:ext>
                </a:extLst>
              </p:cNvPr>
              <p:cNvSpPr/>
              <p:nvPr/>
            </p:nvSpPr>
            <p:spPr>
              <a:xfrm>
                <a:off x="1030513" y="5835058"/>
                <a:ext cx="3083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37DB405-D57C-D443-885A-A54E32C84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13" y="5835058"/>
                <a:ext cx="3083665" cy="369332"/>
              </a:xfrm>
              <a:prstGeom prst="rect">
                <a:avLst/>
              </a:prstGeom>
              <a:blipFill>
                <a:blip r:embed="rId1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61D92C-A01E-924C-A68A-F5B417B2CAD5}"/>
                  </a:ext>
                </a:extLst>
              </p:cNvPr>
              <p:cNvSpPr/>
              <p:nvPr/>
            </p:nvSpPr>
            <p:spPr>
              <a:xfrm>
                <a:off x="1048145" y="6269284"/>
                <a:ext cx="31029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61D92C-A01E-924C-A68A-F5B417B2C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5" y="6269284"/>
                <a:ext cx="3102901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595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-228600" y="409574"/>
            <a:ext cx="87731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Consider the following balanced three-phase circuit with one of the phase-voltage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/>
              <p:nvPr/>
            </p:nvSpPr>
            <p:spPr>
              <a:xfrm>
                <a:off x="1344385" y="825145"/>
                <a:ext cx="3359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r>
                        <a:rPr lang="en-US" b="1" i="1" spc="5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sz="2000" i="1" spc="-65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85" y="825145"/>
                <a:ext cx="3359702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5">
            <a:extLst>
              <a:ext uri="{FF2B5EF4-FFF2-40B4-BE49-F238E27FC236}">
                <a16:creationId xmlns:a16="http://schemas.microsoft.com/office/drawing/2014/main" id="{5AA21CCD-3450-AC41-80A3-A69DAEF1F976}"/>
              </a:ext>
            </a:extLst>
          </p:cNvPr>
          <p:cNvSpPr txBox="1"/>
          <p:nvPr/>
        </p:nvSpPr>
        <p:spPr>
          <a:xfrm>
            <a:off x="-261257" y="1376477"/>
            <a:ext cx="87731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completes the remaining voltages for the three-phase delta-source voltage.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/>
              <p:nvPr/>
            </p:nvSpPr>
            <p:spPr>
              <a:xfrm>
                <a:off x="1001995" y="3678560"/>
                <a:ext cx="3674789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3678560"/>
                <a:ext cx="3674789" cy="401970"/>
              </a:xfrm>
              <a:prstGeom prst="rect">
                <a:avLst/>
              </a:prstGeom>
              <a:blipFill>
                <a:blip r:embed="rId4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4776BB8-FA6A-4845-8537-1D506F77511C}"/>
                  </a:ext>
                </a:extLst>
              </p:cNvPr>
              <p:cNvSpPr/>
              <p:nvPr/>
            </p:nvSpPr>
            <p:spPr>
              <a:xfrm>
                <a:off x="1019627" y="4112786"/>
                <a:ext cx="365715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𝒄𝒂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ad>
                        <m:radPr>
                          <m:degHide m:val="on"/>
                          <m:ctrlP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4776BB8-FA6A-4845-8537-1D506F775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27" y="4112786"/>
                <a:ext cx="3657155" cy="401970"/>
              </a:xfrm>
              <a:prstGeom prst="rect">
                <a:avLst/>
              </a:prstGeom>
              <a:blipFill>
                <a:blip r:embed="rId5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8602ECB-9D4B-2A43-ABA2-98E206390BBD}"/>
              </a:ext>
            </a:extLst>
          </p:cNvPr>
          <p:cNvSpPr/>
          <p:nvPr/>
        </p:nvSpPr>
        <p:spPr>
          <a:xfrm>
            <a:off x="304800" y="3743454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(c)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0648F8-FC80-C941-9B70-C7D2939A5EB9}"/>
              </a:ext>
            </a:extLst>
          </p:cNvPr>
          <p:cNvSpPr/>
          <p:nvPr/>
        </p:nvSpPr>
        <p:spPr>
          <a:xfrm>
            <a:off x="287168" y="48122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DFC73-54C0-9543-A19A-942F4442171B}"/>
              </a:ext>
            </a:extLst>
          </p:cNvPr>
          <p:cNvSpPr/>
          <p:nvPr/>
        </p:nvSpPr>
        <p:spPr>
          <a:xfrm>
            <a:off x="304800" y="5839551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/>
              <p:nvPr/>
            </p:nvSpPr>
            <p:spPr>
              <a:xfrm>
                <a:off x="984363" y="1903606"/>
                <a:ext cx="3083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</a:rPr>
                            <m:t>𝒃𝒄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00 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b="1" i="1" spc="5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pc="5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1" i="1" spc="5" dirty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1903606"/>
                <a:ext cx="308366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/>
              <p:nvPr/>
            </p:nvSpPr>
            <p:spPr>
              <a:xfrm>
                <a:off x="1001995" y="2337832"/>
                <a:ext cx="34653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</a:rPr>
                            <m:t>𝒄𝒂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</a:rPr>
                        <m:t>00 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pc="5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b="1" i="1" spc="5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pc="5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latin typeface="Cambria Math" panose="02040503050406030204" pitchFamily="18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ar" b="1" i="1" spc="5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" b="1" i="1" spc="5" dirty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95" y="2337832"/>
                <a:ext cx="346530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196EB04D-A009-E848-84BD-BB2D17AB55F7}"/>
              </a:ext>
            </a:extLst>
          </p:cNvPr>
          <p:cNvSpPr/>
          <p:nvPr/>
        </p:nvSpPr>
        <p:spPr>
          <a:xfrm>
            <a:off x="287168" y="1968500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(a)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4EACD7-553D-0947-B6C5-672DB2FA9629}"/>
              </a:ext>
            </a:extLst>
          </p:cNvPr>
          <p:cNvSpPr/>
          <p:nvPr/>
        </p:nvSpPr>
        <p:spPr>
          <a:xfrm>
            <a:off x="287168" y="2825793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(b)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3C071E1-EEBE-F244-B9BC-08112AD73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1930" y="2030246"/>
            <a:ext cx="2921000" cy="27546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990787A-AC38-8A4F-A325-FE611B29C8AE}"/>
                  </a:ext>
                </a:extLst>
              </p:cNvPr>
              <p:cNvSpPr/>
              <p:nvPr/>
            </p:nvSpPr>
            <p:spPr>
              <a:xfrm>
                <a:off x="1030513" y="2797476"/>
                <a:ext cx="30836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990787A-AC38-8A4F-A325-FE611B29C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13" y="2797476"/>
                <a:ext cx="308366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BFB6A99-F59E-374D-80FA-F7A756229035}"/>
                  </a:ext>
                </a:extLst>
              </p:cNvPr>
              <p:cNvSpPr/>
              <p:nvPr/>
            </p:nvSpPr>
            <p:spPr>
              <a:xfrm>
                <a:off x="1048145" y="3231702"/>
                <a:ext cx="33799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𝒄𝒂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</m:t>
                          </m:r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BFB6A99-F59E-374D-80FA-F7A756229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5" y="3231702"/>
                <a:ext cx="3379900" cy="369332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17B8505-9BFF-C840-988F-9D2624B209D9}"/>
                  </a:ext>
                </a:extLst>
              </p:cNvPr>
              <p:cNvSpPr/>
              <p:nvPr/>
            </p:nvSpPr>
            <p:spPr>
              <a:xfrm>
                <a:off x="997856" y="4760911"/>
                <a:ext cx="33606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</a:rPr>
                            <m:t>𝒃𝒄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00 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en-US" b="1" i="1" spc="5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 spc="5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latin typeface="Cambria Math" panose="02040503050406030204" pitchFamily="18" charset="0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1" i="1" spc="5" dirty="0">
                          <a:latin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17B8505-9BFF-C840-988F-9D2624B20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56" y="4760911"/>
                <a:ext cx="3360664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5C54CD5-CB2A-BD44-8C51-D453DEEE506E}"/>
                  </a:ext>
                </a:extLst>
              </p:cNvPr>
              <p:cNvSpPr/>
              <p:nvPr/>
            </p:nvSpPr>
            <p:spPr>
              <a:xfrm>
                <a:off x="1015488" y="5195137"/>
                <a:ext cx="34653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</m:t>
                          </m:r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5C54CD5-CB2A-BD44-8C51-D453DEEE5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88" y="5195137"/>
                <a:ext cx="3465308" cy="369332"/>
              </a:xfrm>
              <a:prstGeom prst="rect">
                <a:avLst/>
              </a:prstGeom>
              <a:blipFill>
                <a:blip r:embed="rId1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37DB405-D57C-D443-885A-A54E32C84AE6}"/>
                  </a:ext>
                </a:extLst>
              </p:cNvPr>
              <p:cNvSpPr/>
              <p:nvPr/>
            </p:nvSpPr>
            <p:spPr>
              <a:xfrm>
                <a:off x="1030513" y="5835058"/>
                <a:ext cx="3222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𝟗</m:t>
                      </m:r>
                      <m:sSup>
                        <m:sSupPr>
                          <m:ctrlPr>
                            <a:rPr lang="ar" b="1" i="1" spc="5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37DB405-D57C-D443-885A-A54E32C84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13" y="5835058"/>
                <a:ext cx="3222164" cy="369332"/>
              </a:xfrm>
              <a:prstGeom prst="rect">
                <a:avLst/>
              </a:prstGeom>
              <a:blipFill>
                <a:blip r:embed="rId1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61D92C-A01E-924C-A68A-F5B417B2CAD5}"/>
                  </a:ext>
                </a:extLst>
              </p:cNvPr>
              <p:cNvSpPr/>
              <p:nvPr/>
            </p:nvSpPr>
            <p:spPr>
              <a:xfrm>
                <a:off x="1048145" y="6269284"/>
                <a:ext cx="3362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𝒄𝒂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𝟏𝟓</m:t>
                          </m:r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C61D92C-A01E-924C-A68A-F5B417B2CA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45" y="6269284"/>
                <a:ext cx="3362267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79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-228600" y="409574"/>
            <a:ext cx="87731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Consider the following balanced Y-source three-phase circuit with the phase-voltages are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/>
              <p:nvPr/>
            </p:nvSpPr>
            <p:spPr>
              <a:xfrm>
                <a:off x="287168" y="832574"/>
                <a:ext cx="3227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r>
                        <a:rPr lang="en-US" b="1" i="1" spc="5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sz="2000" i="1" spc="-65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68" y="832574"/>
                <a:ext cx="322761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D697F2D-95B6-AB49-91F9-9D2A4EDF0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509" y="975968"/>
            <a:ext cx="2117646" cy="2661320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5AA21CCD-3450-AC41-80A3-A69DAEF1F976}"/>
              </a:ext>
            </a:extLst>
          </p:cNvPr>
          <p:cNvSpPr txBox="1"/>
          <p:nvPr/>
        </p:nvSpPr>
        <p:spPr>
          <a:xfrm>
            <a:off x="-245820" y="3861979"/>
            <a:ext cx="85516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is a correct expression for the equivalent Delta-source three-phase voltage,</a:t>
            </a:r>
          </a:p>
          <a:p>
            <a:pPr marL="469900" marR="5080" lvl="1"/>
            <a:endParaRPr lang="en-US" sz="16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/>
              <p:nvPr/>
            </p:nvSpPr>
            <p:spPr>
              <a:xfrm>
                <a:off x="984363" y="4302897"/>
                <a:ext cx="365715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00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𝟏𝟓𝟎</m:t>
                          </m:r>
                        </m:e>
                        <m:sup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302897"/>
                <a:ext cx="3657155" cy="40197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8602ECB-9D4B-2A43-ABA2-98E206390BBD}"/>
              </a:ext>
            </a:extLst>
          </p:cNvPr>
          <p:cNvSpPr/>
          <p:nvPr/>
        </p:nvSpPr>
        <p:spPr>
          <a:xfrm>
            <a:off x="310563" y="602706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/>
              <p:nvPr/>
            </p:nvSpPr>
            <p:spPr>
              <a:xfrm>
                <a:off x="984363" y="4819207"/>
                <a:ext cx="3605218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</m:t>
                          </m:r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𝟓</m:t>
                          </m:r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819207"/>
                <a:ext cx="3605218" cy="40197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60648F8-FC80-C941-9B70-C7D2939A5EB9}"/>
              </a:ext>
            </a:extLst>
          </p:cNvPr>
          <p:cNvSpPr/>
          <p:nvPr/>
        </p:nvSpPr>
        <p:spPr>
          <a:xfrm>
            <a:off x="287168" y="48122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DFC73-54C0-9543-A19A-942F4442171B}"/>
              </a:ext>
            </a:extLst>
          </p:cNvPr>
          <p:cNvSpPr/>
          <p:nvPr/>
        </p:nvSpPr>
        <p:spPr>
          <a:xfrm>
            <a:off x="428990" y="652242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(e) none of the 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/>
              <p:nvPr/>
            </p:nvSpPr>
            <p:spPr>
              <a:xfrm>
                <a:off x="304800" y="1273492"/>
                <a:ext cx="3384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73492"/>
                <a:ext cx="33847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/>
              <p:nvPr/>
            </p:nvSpPr>
            <p:spPr>
              <a:xfrm>
                <a:off x="326484" y="1736139"/>
                <a:ext cx="336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84" y="1736139"/>
                <a:ext cx="336707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196EB04D-A009-E848-84BD-BB2D17AB55F7}"/>
              </a:ext>
            </a:extLst>
          </p:cNvPr>
          <p:cNvSpPr/>
          <p:nvPr/>
        </p:nvSpPr>
        <p:spPr>
          <a:xfrm>
            <a:off x="377694" y="4314065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/>
              <p:nvPr/>
            </p:nvSpPr>
            <p:spPr>
              <a:xfrm>
                <a:off x="976480" y="5290985"/>
                <a:ext cx="3394327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𝟏𝟎𝟎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pc="5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pc="5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𝟏𝟓𝟎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0" y="5290985"/>
                <a:ext cx="3394327" cy="664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6E4EACD7-553D-0947-B6C5-672DB2FA9629}"/>
              </a:ext>
            </a:extLst>
          </p:cNvPr>
          <p:cNvSpPr/>
          <p:nvPr/>
        </p:nvSpPr>
        <p:spPr>
          <a:xfrm>
            <a:off x="304800" y="5325909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(c)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74D0CA-9937-374B-8B82-FDABB46D15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4349" y="1273492"/>
            <a:ext cx="2371203" cy="2236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8AC52-5F80-2A44-AAD9-8C86EF076310}"/>
                  </a:ext>
                </a:extLst>
              </p:cNvPr>
              <p:cNvSpPr/>
              <p:nvPr/>
            </p:nvSpPr>
            <p:spPr>
              <a:xfrm>
                <a:off x="976479" y="5918159"/>
                <a:ext cx="3394327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𝟏𝟎𝟎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pc="5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pc="5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𝟏𝟓𝟎</m:t>
                          </m:r>
                        </m:e>
                        <m:sup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8AC52-5F80-2A44-AAD9-8C86EF076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79" y="5918159"/>
                <a:ext cx="3394327" cy="664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6686F00E-38BF-BA47-AF09-B66FCDA31670}"/>
              </a:ext>
            </a:extLst>
          </p:cNvPr>
          <p:cNvSpPr/>
          <p:nvPr/>
        </p:nvSpPr>
        <p:spPr>
          <a:xfrm>
            <a:off x="5807155" y="2209800"/>
            <a:ext cx="441245" cy="421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6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-228600" y="409574"/>
            <a:ext cx="87731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Consider the following balanced Y-source three-phase circuit with the phase-voltages are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/>
              <p:nvPr/>
            </p:nvSpPr>
            <p:spPr>
              <a:xfrm>
                <a:off x="287168" y="832574"/>
                <a:ext cx="3227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r>
                        <a:rPr lang="en-US" b="1" i="1" spc="5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sz="2000" i="1" spc="-65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68" y="832574"/>
                <a:ext cx="322761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D697F2D-95B6-AB49-91F9-9D2A4EDF0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509" y="975968"/>
            <a:ext cx="2117646" cy="2661320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5AA21CCD-3450-AC41-80A3-A69DAEF1F976}"/>
              </a:ext>
            </a:extLst>
          </p:cNvPr>
          <p:cNvSpPr txBox="1"/>
          <p:nvPr/>
        </p:nvSpPr>
        <p:spPr>
          <a:xfrm>
            <a:off x="-245820" y="3861979"/>
            <a:ext cx="85516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is a correct expression for the equivalent Y-source three-phase voltage,</a:t>
            </a:r>
          </a:p>
          <a:p>
            <a:pPr marL="469900" marR="5080" lvl="1"/>
            <a:endParaRPr lang="en-US" sz="16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/>
              <p:nvPr/>
            </p:nvSpPr>
            <p:spPr>
              <a:xfrm>
                <a:off x="984363" y="4302897"/>
                <a:ext cx="3530518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00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302897"/>
                <a:ext cx="3530518" cy="40197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8602ECB-9D4B-2A43-ABA2-98E206390BBD}"/>
              </a:ext>
            </a:extLst>
          </p:cNvPr>
          <p:cNvSpPr/>
          <p:nvPr/>
        </p:nvSpPr>
        <p:spPr>
          <a:xfrm>
            <a:off x="310563" y="602706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/>
              <p:nvPr/>
            </p:nvSpPr>
            <p:spPr>
              <a:xfrm>
                <a:off x="984363" y="4819207"/>
                <a:ext cx="3479542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819207"/>
                <a:ext cx="3479542" cy="40197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60648F8-FC80-C941-9B70-C7D2939A5EB9}"/>
              </a:ext>
            </a:extLst>
          </p:cNvPr>
          <p:cNvSpPr/>
          <p:nvPr/>
        </p:nvSpPr>
        <p:spPr>
          <a:xfrm>
            <a:off x="287168" y="48122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DFC73-54C0-9543-A19A-942F4442171B}"/>
              </a:ext>
            </a:extLst>
          </p:cNvPr>
          <p:cNvSpPr/>
          <p:nvPr/>
        </p:nvSpPr>
        <p:spPr>
          <a:xfrm>
            <a:off x="428990" y="652242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(e) none of the 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/>
              <p:nvPr/>
            </p:nvSpPr>
            <p:spPr>
              <a:xfrm>
                <a:off x="304800" y="1273492"/>
                <a:ext cx="3384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73492"/>
                <a:ext cx="33847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/>
              <p:nvPr/>
            </p:nvSpPr>
            <p:spPr>
              <a:xfrm>
                <a:off x="326484" y="1736139"/>
                <a:ext cx="336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84" y="1736139"/>
                <a:ext cx="336707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196EB04D-A009-E848-84BD-BB2D17AB55F7}"/>
              </a:ext>
            </a:extLst>
          </p:cNvPr>
          <p:cNvSpPr/>
          <p:nvPr/>
        </p:nvSpPr>
        <p:spPr>
          <a:xfrm>
            <a:off x="377694" y="4314065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/>
              <p:nvPr/>
            </p:nvSpPr>
            <p:spPr>
              <a:xfrm>
                <a:off x="976480" y="5290985"/>
                <a:ext cx="3268652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𝟏𝟎𝟎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pc="5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pc="5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0" y="5290985"/>
                <a:ext cx="3268652" cy="664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6E4EACD7-553D-0947-B6C5-672DB2FA9629}"/>
              </a:ext>
            </a:extLst>
          </p:cNvPr>
          <p:cNvSpPr/>
          <p:nvPr/>
        </p:nvSpPr>
        <p:spPr>
          <a:xfrm>
            <a:off x="304800" y="5325909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(c)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74D0CA-9937-374B-8B82-FDABB46D15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2858" y="1229143"/>
            <a:ext cx="2371203" cy="2236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8AC52-5F80-2A44-AAD9-8C86EF076310}"/>
                  </a:ext>
                </a:extLst>
              </p:cNvPr>
              <p:cNvSpPr/>
              <p:nvPr/>
            </p:nvSpPr>
            <p:spPr>
              <a:xfrm>
                <a:off x="976479" y="5918159"/>
                <a:ext cx="3268652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𝒂𝒃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𝟏𝟎𝟎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pc="5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pc="5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8AC52-5F80-2A44-AAD9-8C86EF076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79" y="5918159"/>
                <a:ext cx="3268652" cy="664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954E4727-13FF-1748-80CA-089D16886558}"/>
              </a:ext>
            </a:extLst>
          </p:cNvPr>
          <p:cNvSpPr/>
          <p:nvPr/>
        </p:nvSpPr>
        <p:spPr>
          <a:xfrm>
            <a:off x="5807155" y="2209800"/>
            <a:ext cx="441245" cy="421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9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-228600" y="409574"/>
            <a:ext cx="87731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Consider the following balanced Y-source three-phase circuit with the phase-voltages are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/>
              <p:nvPr/>
            </p:nvSpPr>
            <p:spPr>
              <a:xfrm>
                <a:off x="287168" y="832574"/>
                <a:ext cx="3227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r>
                        <a:rPr lang="en-US" b="1" i="1" spc="5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sz="2000" i="1" spc="-65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68" y="832574"/>
                <a:ext cx="322761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D697F2D-95B6-AB49-91F9-9D2A4EDF0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509" y="975968"/>
            <a:ext cx="2117646" cy="2661320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5AA21CCD-3450-AC41-80A3-A69DAEF1F976}"/>
              </a:ext>
            </a:extLst>
          </p:cNvPr>
          <p:cNvSpPr txBox="1"/>
          <p:nvPr/>
        </p:nvSpPr>
        <p:spPr>
          <a:xfrm>
            <a:off x="-245820" y="3861979"/>
            <a:ext cx="85516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is a correct expression for the equivalent Y-source three-phase voltage,</a:t>
            </a:r>
          </a:p>
          <a:p>
            <a:pPr marL="469900" marR="5080" lvl="1"/>
            <a:endParaRPr lang="en-US" sz="16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/>
              <p:nvPr/>
            </p:nvSpPr>
            <p:spPr>
              <a:xfrm>
                <a:off x="984363" y="4302897"/>
                <a:ext cx="3530518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latin typeface="Cambria Math" panose="02040503050406030204" pitchFamily="18" charset="0"/>
                              <a:cs typeface="Times New Roman"/>
                            </a:rPr>
                            <m:t>𝒃𝒄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00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302897"/>
                <a:ext cx="3530518" cy="40197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8602ECB-9D4B-2A43-ABA2-98E206390BBD}"/>
              </a:ext>
            </a:extLst>
          </p:cNvPr>
          <p:cNvSpPr/>
          <p:nvPr/>
        </p:nvSpPr>
        <p:spPr>
          <a:xfrm>
            <a:off x="310563" y="602706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/>
              <p:nvPr/>
            </p:nvSpPr>
            <p:spPr>
              <a:xfrm>
                <a:off x="984363" y="4819207"/>
                <a:ext cx="3479542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𝟗</m:t>
                          </m:r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819207"/>
                <a:ext cx="3479542" cy="40197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60648F8-FC80-C941-9B70-C7D2939A5EB9}"/>
              </a:ext>
            </a:extLst>
          </p:cNvPr>
          <p:cNvSpPr/>
          <p:nvPr/>
        </p:nvSpPr>
        <p:spPr>
          <a:xfrm>
            <a:off x="287168" y="48122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DFC73-54C0-9543-A19A-942F4442171B}"/>
              </a:ext>
            </a:extLst>
          </p:cNvPr>
          <p:cNvSpPr/>
          <p:nvPr/>
        </p:nvSpPr>
        <p:spPr>
          <a:xfrm>
            <a:off x="428990" y="652242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(e) none of the 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/>
              <p:nvPr/>
            </p:nvSpPr>
            <p:spPr>
              <a:xfrm>
                <a:off x="304800" y="1273492"/>
                <a:ext cx="3384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73492"/>
                <a:ext cx="33847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/>
              <p:nvPr/>
            </p:nvSpPr>
            <p:spPr>
              <a:xfrm>
                <a:off x="326484" y="1736139"/>
                <a:ext cx="336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84" y="1736139"/>
                <a:ext cx="336707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196EB04D-A009-E848-84BD-BB2D17AB55F7}"/>
              </a:ext>
            </a:extLst>
          </p:cNvPr>
          <p:cNvSpPr/>
          <p:nvPr/>
        </p:nvSpPr>
        <p:spPr>
          <a:xfrm>
            <a:off x="377694" y="4314065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/>
              <p:nvPr/>
            </p:nvSpPr>
            <p:spPr>
              <a:xfrm>
                <a:off x="976480" y="5290985"/>
                <a:ext cx="3268652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𝟏𝟎𝟎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pc="5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pc="5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𝟗</m:t>
                          </m:r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0" y="5290985"/>
                <a:ext cx="3268652" cy="664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6E4EACD7-553D-0947-B6C5-672DB2FA9629}"/>
              </a:ext>
            </a:extLst>
          </p:cNvPr>
          <p:cNvSpPr/>
          <p:nvPr/>
        </p:nvSpPr>
        <p:spPr>
          <a:xfrm>
            <a:off x="304800" y="5325909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(c)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74D0CA-9937-374B-8B82-FDABB46D15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2858" y="1229143"/>
            <a:ext cx="2371203" cy="2236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8AC52-5F80-2A44-AAD9-8C86EF076310}"/>
                  </a:ext>
                </a:extLst>
              </p:cNvPr>
              <p:cNvSpPr/>
              <p:nvPr/>
            </p:nvSpPr>
            <p:spPr>
              <a:xfrm>
                <a:off x="976479" y="5918159"/>
                <a:ext cx="3268652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𝒃𝒄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𝟏𝟎𝟎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pc="5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pc="5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𝟑𝟎</m:t>
                          </m:r>
                        </m:e>
                        <m:sup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8AC52-5F80-2A44-AAD9-8C86EF076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79" y="5918159"/>
                <a:ext cx="3268652" cy="664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954E4727-13FF-1748-80CA-089D16886558}"/>
              </a:ext>
            </a:extLst>
          </p:cNvPr>
          <p:cNvSpPr/>
          <p:nvPr/>
        </p:nvSpPr>
        <p:spPr>
          <a:xfrm>
            <a:off x="5807155" y="2209800"/>
            <a:ext cx="441245" cy="421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4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-124994" y="322582"/>
            <a:ext cx="89916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Consider the following balanced Delta-source three-phase circuit with the phase-voltages are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/>
              <p:nvPr/>
            </p:nvSpPr>
            <p:spPr>
              <a:xfrm>
                <a:off x="287168" y="832574"/>
                <a:ext cx="3227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 marR="508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𝒃</m:t>
                          </m:r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en-US" b="1" i="1" spc="5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 </m:t>
                      </m:r>
                      <m:r>
                        <a:rPr lang="en-US" b="1" i="1" spc="5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sz="2000" i="1" spc="-65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EA4316-C405-694E-B851-D0B459C1A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68" y="832574"/>
                <a:ext cx="322761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ED697F2D-95B6-AB49-91F9-9D2A4EDF0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914" y="1060899"/>
            <a:ext cx="2117646" cy="2661320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5AA21CCD-3450-AC41-80A3-A69DAEF1F976}"/>
              </a:ext>
            </a:extLst>
          </p:cNvPr>
          <p:cNvSpPr txBox="1"/>
          <p:nvPr/>
        </p:nvSpPr>
        <p:spPr>
          <a:xfrm>
            <a:off x="-245820" y="3861979"/>
            <a:ext cx="855162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1"/>
            <a:r>
              <a:rPr lang="en-US" sz="1600" dirty="0">
                <a:latin typeface="Times New Roman"/>
                <a:cs typeface="Times New Roman"/>
              </a:rPr>
              <a:t>Which of the following is a correct expression for the equivalent Y-source three-phase voltage,</a:t>
            </a:r>
          </a:p>
          <a:p>
            <a:pPr marL="469900" marR="5080" lvl="1"/>
            <a:endParaRPr lang="en-US" sz="1600" dirty="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/>
              <p:nvPr/>
            </p:nvSpPr>
            <p:spPr>
              <a:xfrm>
                <a:off x="984363" y="4302897"/>
                <a:ext cx="3657155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𝟏𝟓𝟎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solidFill>
                    <a:srgbClr val="FF0000"/>
                  </a:solidFill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37D4386-E45A-254E-9527-EA0184A4D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302897"/>
                <a:ext cx="3657155" cy="40197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8602ECB-9D4B-2A43-ABA2-98E206390BBD}"/>
              </a:ext>
            </a:extLst>
          </p:cNvPr>
          <p:cNvSpPr/>
          <p:nvPr/>
        </p:nvSpPr>
        <p:spPr>
          <a:xfrm>
            <a:off x="310563" y="602706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/>
              <p:nvPr/>
            </p:nvSpPr>
            <p:spPr>
              <a:xfrm>
                <a:off x="984363" y="4819207"/>
                <a:ext cx="3605218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</m:t>
                          </m:r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ad>
                        <m:radPr>
                          <m:degHide m:val="on"/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</m:t>
                          </m:r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𝟓</m:t>
                          </m:r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A435B8-2DB6-9148-8419-B390C4157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3" y="4819207"/>
                <a:ext cx="3605218" cy="40197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60648F8-FC80-C941-9B70-C7D2939A5EB9}"/>
              </a:ext>
            </a:extLst>
          </p:cNvPr>
          <p:cNvSpPr/>
          <p:nvPr/>
        </p:nvSpPr>
        <p:spPr>
          <a:xfrm>
            <a:off x="287168" y="48122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(b)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DFC73-54C0-9543-A19A-942F4442171B}"/>
              </a:ext>
            </a:extLst>
          </p:cNvPr>
          <p:cNvSpPr/>
          <p:nvPr/>
        </p:nvSpPr>
        <p:spPr>
          <a:xfrm>
            <a:off x="428990" y="6522420"/>
            <a:ext cx="4143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(e) none of the 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/>
              <p:nvPr/>
            </p:nvSpPr>
            <p:spPr>
              <a:xfrm>
                <a:off x="304800" y="1273492"/>
                <a:ext cx="3384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𝒂</m:t>
                          </m:r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𝟏𝟐𝟎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6E40D95-77BD-424B-BF6C-8F8B9F0F0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73492"/>
                <a:ext cx="33847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/>
              <p:nvPr/>
            </p:nvSpPr>
            <p:spPr>
              <a:xfrm>
                <a:off x="326484" y="1736139"/>
                <a:ext cx="33670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ar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  <m:r>
                        <m:rPr>
                          <m:nor/>
                        </m:rP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0 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𝟐𝟒𝟎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ar" b="1" i="1" spc="5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2D59EC-C17F-1849-9E12-E2415CF7A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84" y="1736139"/>
                <a:ext cx="336707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196EB04D-A009-E848-84BD-BB2D17AB55F7}"/>
              </a:ext>
            </a:extLst>
          </p:cNvPr>
          <p:cNvSpPr/>
          <p:nvPr/>
        </p:nvSpPr>
        <p:spPr>
          <a:xfrm>
            <a:off x="377694" y="4314065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/>
              <p:nvPr/>
            </p:nvSpPr>
            <p:spPr>
              <a:xfrm>
                <a:off x="976480" y="5290985"/>
                <a:ext cx="3394327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 spc="5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𝟏𝟎𝟎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pc="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pc="5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ar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𝟏𝟓𝟎</m:t>
                          </m:r>
                        </m:e>
                        <m:sup>
                          <m:r>
                            <a:rPr lang="en-US" b="1" i="1" spc="5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81AA23-03C3-C346-AF1D-004B73FDF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80" y="5290985"/>
                <a:ext cx="3394327" cy="6646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6E4EACD7-553D-0947-B6C5-672DB2FA9629}"/>
              </a:ext>
            </a:extLst>
          </p:cNvPr>
          <p:cNvSpPr/>
          <p:nvPr/>
        </p:nvSpPr>
        <p:spPr>
          <a:xfrm>
            <a:off x="304800" y="5325909"/>
            <a:ext cx="498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(c)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74D0CA-9937-374B-8B82-FDABB46D15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6574" y="1273492"/>
            <a:ext cx="2371203" cy="2236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8AC52-5F80-2A44-AAD9-8C86EF076310}"/>
                  </a:ext>
                </a:extLst>
              </p:cNvPr>
              <p:cNvSpPr/>
              <p:nvPr/>
            </p:nvSpPr>
            <p:spPr>
              <a:xfrm>
                <a:off x="976479" y="5918159"/>
                <a:ext cx="3394327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𝒗</m:t>
                          </m:r>
                        </m:e>
                        <m:sub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𝒄𝒏</m:t>
                          </m:r>
                        </m:sub>
                      </m:sSub>
                      <m:d>
                        <m:d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𝒕</m:t>
                          </m:r>
                        </m:e>
                      </m:d>
                      <m:r>
                        <a:rPr lang="ar" b="1" i="1" spc="5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b="1" i="1" spc="5">
                              <a:latin typeface="Cambria Math" panose="02040503050406030204" pitchFamily="18" charset="0"/>
                              <a:cs typeface="Times New Roman"/>
                            </a:rPr>
                            <m:t>𝟏𝟎𝟎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pc="5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pc="5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sin</m:t>
                      </m:r>
                      <m:r>
                        <m:rPr>
                          <m:nor/>
                        </m:rP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(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𝝎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𝒕</m:t>
                      </m:r>
                      <m:r>
                        <a:rPr lang="en-US" b="1" i="1" spc="5">
                          <a:latin typeface="Cambria Math" panose="02040503050406030204" pitchFamily="18" charset="0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ar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𝟏𝟓𝟎</m:t>
                          </m:r>
                        </m:e>
                        <m:sup>
                          <m:r>
                            <a:rPr lang="en-US" b="1" i="1" spc="5" dirty="0">
                              <a:latin typeface="Cambria Math" panose="02040503050406030204" pitchFamily="18" charset="0"/>
                              <a:cs typeface="Times New Roman"/>
                            </a:rPr>
                            <m:t>𝒐</m:t>
                          </m:r>
                        </m:sup>
                      </m:sSup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) </m:t>
                      </m:r>
                      <m:r>
                        <a:rPr lang="en-US" b="1" i="1" spc="5" dirty="0">
                          <a:latin typeface="Cambria Math" panose="02040503050406030204" pitchFamily="18" charset="0"/>
                          <a:cs typeface="Times New Roman"/>
                        </a:rPr>
                        <m:t>𝑽</m:t>
                      </m:r>
                    </m:oMath>
                  </m:oMathPara>
                </a14:m>
                <a:endParaRPr lang="en-US" b="1" i="1" spc="5" dirty="0">
                  <a:latin typeface="Cambria Math" panose="02040503050406030204" pitchFamily="18" charset="0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8AC52-5F80-2A44-AAD9-8C86EF0763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79" y="5918159"/>
                <a:ext cx="3394327" cy="6646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6686F00E-38BF-BA47-AF09-B66FCDA31670}"/>
              </a:ext>
            </a:extLst>
          </p:cNvPr>
          <p:cNvSpPr/>
          <p:nvPr/>
        </p:nvSpPr>
        <p:spPr>
          <a:xfrm>
            <a:off x="5807155" y="2209800"/>
            <a:ext cx="441245" cy="421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77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10682</TotalTime>
  <Words>2297</Words>
  <Application>Microsoft Macintosh PowerPoint</Application>
  <PresentationFormat>On-screen Show (4:3)</PresentationFormat>
  <Paragraphs>269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Cambria Math</vt:lpstr>
      <vt:lpstr>Comic Sans MS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phase Circuits</vt:lpstr>
      <vt:lpstr>Three phase Circuits</vt:lpstr>
      <vt:lpstr>PowerPoint Presentation</vt:lpstr>
      <vt:lpstr>PowerPoint Presentation</vt:lpstr>
      <vt:lpstr>PowerPoint Presentation</vt:lpstr>
      <vt:lpstr>1) Balanced Why-why Connection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McGraw-Hill Higher Education</dc:creator>
  <cp:lastModifiedBy>Issa Batarseh</cp:lastModifiedBy>
  <cp:revision>98</cp:revision>
  <dcterms:created xsi:type="dcterms:W3CDTF">2019-11-12T17:09:34Z</dcterms:created>
  <dcterms:modified xsi:type="dcterms:W3CDTF">2020-04-17T20:16:57Z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2012-09-12T00:00:00Z</vt:filetime>
  </property>
  <property fmtid="{D5CDD505-2E9C-101B-9397-08002B2CF9AE}" pid="3" name="LastSaved">
    <vt:filetime>2019-11-12T00:00:00Z</vt:filetime>
  </property>
</Properties>
</file>