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86" r:id="rId3"/>
    <p:sldId id="287" r:id="rId4"/>
    <p:sldId id="288" r:id="rId5"/>
    <p:sldId id="289" r:id="rId6"/>
    <p:sldId id="290" r:id="rId7"/>
    <p:sldId id="304" r:id="rId8"/>
    <p:sldId id="292" r:id="rId9"/>
    <p:sldId id="293" r:id="rId10"/>
    <p:sldId id="294" r:id="rId11"/>
    <p:sldId id="295" r:id="rId12"/>
    <p:sldId id="296" r:id="rId13"/>
    <p:sldId id="305" r:id="rId14"/>
    <p:sldId id="298" r:id="rId15"/>
    <p:sldId id="299" r:id="rId16"/>
    <p:sldId id="300" r:id="rId17"/>
    <p:sldId id="301" r:id="rId18"/>
    <p:sldId id="302" r:id="rId19"/>
  </p:sldIdLst>
  <p:sldSz cx="9144000" cy="5143500" type="screen16x9"/>
  <p:notesSz cx="6858000" cy="9144000"/>
  <p:embeddedFontLst>
    <p:embeddedFont>
      <p:font typeface="Barlow Light" pitchFamily="2" charset="77"/>
      <p:regular r:id="rId21"/>
      <p:bold r:id="rId22"/>
      <p:italic r:id="rId23"/>
      <p:boldItalic r:id="rId24"/>
    </p:embeddedFont>
    <p:embeddedFont>
      <p:font typeface="Barlow SemiBold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2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00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C5F5-B160-420B-996A-7EBC8C0D9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9FA80-B330-4467-9226-F7FDDC7C4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4F3D-6D6D-460A-969A-ED763A49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BC4-2E35-4F1C-8923-EA6509EA7F3F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44AF-C7D3-4CA2-9AA2-3D7A9AB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2A1F6-870C-4E1C-A86C-5121F5B4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A51C-2FB7-4D6C-983E-F0F01A70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Zero-Voltage Switching (ZVS)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0218-EAB6-441B-93CB-83406192D6C4}"/>
              </a:ext>
            </a:extLst>
          </p:cNvPr>
          <p:cNvSpPr/>
          <p:nvPr/>
        </p:nvSpPr>
        <p:spPr>
          <a:xfrm>
            <a:off x="239232" y="4094379"/>
            <a:ext cx="4054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 Converter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21AABD4-EEE3-4992-805F-7154F805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93" y="110063"/>
            <a:ext cx="4421981" cy="3807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ABEF94-7023-4976-8E51-6AD56CE6A8BE}"/>
              </a:ext>
            </a:extLst>
          </p:cNvPr>
          <p:cNvSpPr/>
          <p:nvPr/>
        </p:nvSpPr>
        <p:spPr>
          <a:xfrm>
            <a:off x="6806634" y="2158961"/>
            <a:ext cx="1992711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CDA24-5CF8-452A-B278-9C9EE56DA8EA}"/>
              </a:ext>
            </a:extLst>
          </p:cNvPr>
          <p:cNvSpPr/>
          <p:nvPr/>
        </p:nvSpPr>
        <p:spPr>
          <a:xfrm>
            <a:off x="6806634" y="909586"/>
            <a:ext cx="1844405" cy="122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43211-FD0B-4626-B1C7-75C41F6CF073}"/>
              </a:ext>
            </a:extLst>
          </p:cNvPr>
          <p:cNvSpPr/>
          <p:nvPr/>
        </p:nvSpPr>
        <p:spPr>
          <a:xfrm>
            <a:off x="6806634" y="-11430"/>
            <a:ext cx="1573350" cy="8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19842-5404-43AC-BA60-466884D55ECE}"/>
              </a:ext>
            </a:extLst>
          </p:cNvPr>
          <p:cNvSpPr/>
          <p:nvPr/>
        </p:nvSpPr>
        <p:spPr>
          <a:xfrm>
            <a:off x="6847452" y="3368160"/>
            <a:ext cx="1526818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1" y="880059"/>
            <a:ext cx="7873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OFF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2EF4AD-01A8-4178-9D22-A430FB4649BC}"/>
              </a:ext>
            </a:extLst>
          </p:cNvPr>
          <p:cNvSpPr/>
          <p:nvPr/>
        </p:nvSpPr>
        <p:spPr>
          <a:xfrm>
            <a:off x="5516681" y="138457"/>
            <a:ext cx="1275002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607F43-1439-43AF-9CA9-53021792E97D}"/>
              </a:ext>
            </a:extLst>
          </p:cNvPr>
          <p:cNvSpPr/>
          <p:nvPr/>
        </p:nvSpPr>
        <p:spPr>
          <a:xfrm>
            <a:off x="94549" y="159910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2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D33B0-B1DE-46A0-84AA-876747A27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57" y="183299"/>
            <a:ext cx="2628900" cy="1607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4CD52-E5B8-4891-BFDD-523FCC8F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77" y="1998104"/>
            <a:ext cx="757238" cy="500063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27C8A9-8502-4C43-B526-36D9BDDC1340}"/>
              </a:ext>
            </a:extLst>
          </p:cNvPr>
          <p:cNvSpPr/>
          <p:nvPr/>
        </p:nvSpPr>
        <p:spPr>
          <a:xfrm>
            <a:off x="1115239" y="2046821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9CF852-28CC-4F05-AB53-7C892FD213C1}"/>
              </a:ext>
            </a:extLst>
          </p:cNvPr>
          <p:cNvSpPr txBox="1"/>
          <p:nvPr/>
        </p:nvSpPr>
        <p:spPr>
          <a:xfrm>
            <a:off x="1464849" y="1968240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5FAD50-6F31-4F5B-A9D5-FB50DD3F6ACC}"/>
              </a:ext>
            </a:extLst>
          </p:cNvPr>
          <p:cNvSpPr/>
          <p:nvPr/>
        </p:nvSpPr>
        <p:spPr>
          <a:xfrm>
            <a:off x="2442744" y="1968240"/>
            <a:ext cx="25357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enters the resonant stage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B3AFAF9-7CF4-44FE-A801-84BD2E545613}"/>
              </a:ext>
            </a:extLst>
          </p:cNvPr>
          <p:cNvSpPr/>
          <p:nvPr/>
        </p:nvSpPr>
        <p:spPr>
          <a:xfrm>
            <a:off x="2096944" y="2016086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ABAA00-9DE4-43B4-8184-B91B764B7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41" y="3260568"/>
            <a:ext cx="2150269" cy="49291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A7E1C57-E16C-4178-B498-55C3E72EA625}"/>
              </a:ext>
            </a:extLst>
          </p:cNvPr>
          <p:cNvSpPr/>
          <p:nvPr/>
        </p:nvSpPr>
        <p:spPr>
          <a:xfrm>
            <a:off x="101927" y="1768062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044050-68E8-4D50-85BD-4BC4C7A5DF27}"/>
              </a:ext>
            </a:extLst>
          </p:cNvPr>
          <p:cNvSpPr/>
          <p:nvPr/>
        </p:nvSpPr>
        <p:spPr>
          <a:xfrm>
            <a:off x="113115" y="2879252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E95987-08A3-4512-B741-27628A709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301545" y="1659423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9B124F-F131-4D3C-8643-55251E5AAB56}"/>
              </a:ext>
            </a:extLst>
          </p:cNvPr>
          <p:cNvSpPr/>
          <p:nvPr/>
        </p:nvSpPr>
        <p:spPr>
          <a:xfrm>
            <a:off x="148315" y="207038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3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C7011-9204-44F7-951D-9D5EF23D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21" y="29015"/>
            <a:ext cx="2600325" cy="1635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82C34E-D4C7-4109-935D-528B8B7BA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693" y="110063"/>
            <a:ext cx="4421981" cy="38076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BFF889-E385-47BF-9ACF-389A7B25B2C1}"/>
              </a:ext>
            </a:extLst>
          </p:cNvPr>
          <p:cNvSpPr/>
          <p:nvPr/>
        </p:nvSpPr>
        <p:spPr>
          <a:xfrm>
            <a:off x="7590672" y="2158961"/>
            <a:ext cx="1208673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66A98-FFA9-4A4A-9201-0616C67DDBA7}"/>
              </a:ext>
            </a:extLst>
          </p:cNvPr>
          <p:cNvSpPr/>
          <p:nvPr/>
        </p:nvSpPr>
        <p:spPr>
          <a:xfrm>
            <a:off x="7290831" y="909586"/>
            <a:ext cx="1391860" cy="122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AE6E8C-9E14-432B-AF6A-0E8B6E56A34E}"/>
              </a:ext>
            </a:extLst>
          </p:cNvPr>
          <p:cNvSpPr/>
          <p:nvPr/>
        </p:nvSpPr>
        <p:spPr>
          <a:xfrm>
            <a:off x="7374988" y="3368160"/>
            <a:ext cx="999281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9F8B00-ED05-4D3B-8B5D-BCF52F2963B8}"/>
              </a:ext>
            </a:extLst>
          </p:cNvPr>
          <p:cNvSpPr/>
          <p:nvPr/>
        </p:nvSpPr>
        <p:spPr>
          <a:xfrm flipH="1">
            <a:off x="6791683" y="138457"/>
            <a:ext cx="458661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ABB33-8221-4226-A84F-1E3DA75C5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87" y="2688884"/>
            <a:ext cx="750094" cy="22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1771A7-4F29-4213-AEC9-36DED6F3A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01" y="2362347"/>
            <a:ext cx="1800225" cy="228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CF300D1-7D28-4949-8514-8CAF25F968B6}"/>
              </a:ext>
            </a:extLst>
          </p:cNvPr>
          <p:cNvSpPr/>
          <p:nvPr/>
        </p:nvSpPr>
        <p:spPr>
          <a:xfrm>
            <a:off x="6687287" y="-71093"/>
            <a:ext cx="888746" cy="4191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01102B-F288-4FC1-9C6F-DF9CD14A2E6C}"/>
              </a:ext>
            </a:extLst>
          </p:cNvPr>
          <p:cNvSpPr/>
          <p:nvPr/>
        </p:nvSpPr>
        <p:spPr>
          <a:xfrm>
            <a:off x="6826906" y="5835"/>
            <a:ext cx="548418" cy="30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6D75860C-29AF-4AFD-916E-393A38A6361D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>
            <a:off x="6883341" y="241714"/>
            <a:ext cx="142027" cy="35461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67E884D-EF72-40A4-B30D-CF5E413A08A2}"/>
              </a:ext>
            </a:extLst>
          </p:cNvPr>
          <p:cNvSpPr/>
          <p:nvPr/>
        </p:nvSpPr>
        <p:spPr>
          <a:xfrm>
            <a:off x="1477643" y="1671080"/>
            <a:ext cx="16388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before 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2D04CD6-DA8B-4390-BC2F-35CE9FFFAB20}"/>
              </a:ext>
            </a:extLst>
          </p:cNvPr>
          <p:cNvSpPr/>
          <p:nvPr/>
        </p:nvSpPr>
        <p:spPr>
          <a:xfrm>
            <a:off x="1066928" y="1738142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20DDB5-CB20-4535-8D74-E1A37A8A3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87" y="3338536"/>
            <a:ext cx="1821656" cy="41433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68C8F28-6BFE-4033-9862-41E9A8669D42}"/>
              </a:ext>
            </a:extLst>
          </p:cNvPr>
          <p:cNvSpPr/>
          <p:nvPr/>
        </p:nvSpPr>
        <p:spPr>
          <a:xfrm>
            <a:off x="148316" y="1991810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6E75AD-D6CB-4402-A9F6-D8D71CFC299E}"/>
              </a:ext>
            </a:extLst>
          </p:cNvPr>
          <p:cNvSpPr/>
          <p:nvPr/>
        </p:nvSpPr>
        <p:spPr>
          <a:xfrm>
            <a:off x="159504" y="3103000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A46D41-8113-4BF2-8092-CF2CE2139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02" y="3786026"/>
            <a:ext cx="721519" cy="207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101F4A-E47F-4C96-9240-DF940ABFF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EE222-79A7-43D6-88E0-28299B4A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34" y="143734"/>
            <a:ext cx="2571750" cy="1628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0" y="880059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C4AF3-8F49-4BDE-98F6-79B2FB74CFCE}"/>
              </a:ext>
            </a:extLst>
          </p:cNvPr>
          <p:cNvSpPr/>
          <p:nvPr/>
        </p:nvSpPr>
        <p:spPr>
          <a:xfrm>
            <a:off x="185354" y="143734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4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159B56-292F-466A-A03B-07F6F3B0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693" y="110063"/>
            <a:ext cx="4421981" cy="38076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5F9682C-DDC9-4D82-A948-5A09E9F5647F}"/>
              </a:ext>
            </a:extLst>
          </p:cNvPr>
          <p:cNvSpPr/>
          <p:nvPr/>
        </p:nvSpPr>
        <p:spPr>
          <a:xfrm>
            <a:off x="7267575" y="143734"/>
            <a:ext cx="1000125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0553F-DDD0-4BD5-894D-331859D5B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0" y="2097632"/>
            <a:ext cx="864394" cy="5072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E867ED-20FF-4346-99F1-DF762DAA89C1}"/>
              </a:ext>
            </a:extLst>
          </p:cNvPr>
          <p:cNvSpPr/>
          <p:nvPr/>
        </p:nvSpPr>
        <p:spPr>
          <a:xfrm>
            <a:off x="100032" y="1820633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838081-5741-4B53-B6D9-E7B907695E97}"/>
              </a:ext>
            </a:extLst>
          </p:cNvPr>
          <p:cNvSpPr/>
          <p:nvPr/>
        </p:nvSpPr>
        <p:spPr>
          <a:xfrm>
            <a:off x="111220" y="2931822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B0010-36AF-4C26-83CA-B85F88F6B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06" y="3303633"/>
            <a:ext cx="764381" cy="46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58E52-34AD-4521-8637-9FA0215B3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Zero-Voltage Switching (ZVS)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0218-EAB6-441B-93CB-83406192D6C4}"/>
              </a:ext>
            </a:extLst>
          </p:cNvPr>
          <p:cNvSpPr/>
          <p:nvPr/>
        </p:nvSpPr>
        <p:spPr>
          <a:xfrm>
            <a:off x="122274" y="4083746"/>
            <a:ext cx="5589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Buck-Boost Converter</a:t>
            </a:r>
          </a:p>
        </p:txBody>
      </p:sp>
    </p:spTree>
    <p:extLst>
      <p:ext uri="{BB962C8B-B14F-4D97-AF65-F5344CB8AC3E}">
        <p14:creationId xmlns:p14="http://schemas.microsoft.com/office/powerpoint/2010/main" val="28014718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F1D5E-34F4-4713-B0D9-F57DFCD87425}"/>
              </a:ext>
            </a:extLst>
          </p:cNvPr>
          <p:cNvSpPr/>
          <p:nvPr/>
        </p:nvSpPr>
        <p:spPr>
          <a:xfrm>
            <a:off x="539323" y="2774797"/>
            <a:ext cx="31735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resonant Buck-Boost converter </a:t>
            </a:r>
          </a:p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M-type switch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A45B4-DD37-477B-93F7-8FB4209D0096}"/>
              </a:ext>
            </a:extLst>
          </p:cNvPr>
          <p:cNvSpPr/>
          <p:nvPr/>
        </p:nvSpPr>
        <p:spPr>
          <a:xfrm>
            <a:off x="6097910" y="2774798"/>
            <a:ext cx="21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equivalent circuit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5A4BF-D7AD-4346-94A8-BED7C4D8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" y="860338"/>
            <a:ext cx="4060649" cy="163521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D607D7-519F-40AE-9E88-D7E9FAA28453}"/>
              </a:ext>
            </a:extLst>
          </p:cNvPr>
          <p:cNvSpPr/>
          <p:nvPr/>
        </p:nvSpPr>
        <p:spPr>
          <a:xfrm>
            <a:off x="4322026" y="1593213"/>
            <a:ext cx="821475" cy="371914"/>
          </a:xfrm>
          <a:prstGeom prst="rightArrow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E95D-E67D-44D2-B33C-1D282865B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021" y="860338"/>
            <a:ext cx="3895979" cy="1508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9A404-E5F7-4EC8-B60D-57679536A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51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CA3565-8EE5-49C1-8C24-B9349F86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656" y="116288"/>
            <a:ext cx="4586288" cy="3814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2EA65-262C-431F-B233-3B3FFF4C5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96" y="339551"/>
            <a:ext cx="3621881" cy="1400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DAA2BC-947D-44B0-92FA-C16FC7CE310D}"/>
              </a:ext>
            </a:extLst>
          </p:cNvPr>
          <p:cNvSpPr/>
          <p:nvPr/>
        </p:nvSpPr>
        <p:spPr>
          <a:xfrm>
            <a:off x="153117" y="207038"/>
            <a:ext cx="1670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1 (0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BEF94-7023-4976-8E51-6AD56CE6A8BE}"/>
              </a:ext>
            </a:extLst>
          </p:cNvPr>
          <p:cNvSpPr/>
          <p:nvPr/>
        </p:nvSpPr>
        <p:spPr>
          <a:xfrm>
            <a:off x="5568168" y="2158961"/>
            <a:ext cx="3188970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CDA24-5CF8-452A-B278-9C9EE56DA8EA}"/>
              </a:ext>
            </a:extLst>
          </p:cNvPr>
          <p:cNvSpPr/>
          <p:nvPr/>
        </p:nvSpPr>
        <p:spPr>
          <a:xfrm>
            <a:off x="5567763" y="909586"/>
            <a:ext cx="3104375" cy="122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43211-FD0B-4626-B1C7-75C41F6CF073}"/>
              </a:ext>
            </a:extLst>
          </p:cNvPr>
          <p:cNvSpPr/>
          <p:nvPr/>
        </p:nvSpPr>
        <p:spPr>
          <a:xfrm>
            <a:off x="5573478" y="-11430"/>
            <a:ext cx="2827606" cy="8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19842-5404-43AC-BA60-466884D55ECE}"/>
              </a:ext>
            </a:extLst>
          </p:cNvPr>
          <p:cNvSpPr/>
          <p:nvPr/>
        </p:nvSpPr>
        <p:spPr>
          <a:xfrm>
            <a:off x="5693769" y="3368160"/>
            <a:ext cx="2701599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1" y="880059"/>
            <a:ext cx="7873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C53593-510C-4CB8-8EE6-7620782D0569}"/>
              </a:ext>
            </a:extLst>
          </p:cNvPr>
          <p:cNvSpPr/>
          <p:nvPr/>
        </p:nvSpPr>
        <p:spPr>
          <a:xfrm>
            <a:off x="5071436" y="2339697"/>
            <a:ext cx="466344" cy="35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FE592-187E-4049-802B-8BBA37F6E5CD}"/>
              </a:ext>
            </a:extLst>
          </p:cNvPr>
          <p:cNvSpPr/>
          <p:nvPr/>
        </p:nvSpPr>
        <p:spPr>
          <a:xfrm>
            <a:off x="4589194" y="2339697"/>
            <a:ext cx="434340" cy="35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2EF4AD-01A8-4178-9D22-A430FB4649BC}"/>
              </a:ext>
            </a:extLst>
          </p:cNvPr>
          <p:cNvSpPr/>
          <p:nvPr/>
        </p:nvSpPr>
        <p:spPr>
          <a:xfrm>
            <a:off x="5077828" y="207037"/>
            <a:ext cx="466344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3782FE-1814-410F-B635-15D475548474}"/>
              </a:ext>
            </a:extLst>
          </p:cNvPr>
          <p:cNvSpPr/>
          <p:nvPr/>
        </p:nvSpPr>
        <p:spPr>
          <a:xfrm>
            <a:off x="2194386" y="4138984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5DA52A7-ABF9-40AA-BE17-8C965F421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6" y="3596168"/>
            <a:ext cx="735806" cy="2571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8D37960-A147-4F08-A154-FB651105459C}"/>
              </a:ext>
            </a:extLst>
          </p:cNvPr>
          <p:cNvSpPr/>
          <p:nvPr/>
        </p:nvSpPr>
        <p:spPr>
          <a:xfrm>
            <a:off x="187630" y="1762721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053BF-F6B6-43AF-9FCD-E4B2C4C8D238}"/>
              </a:ext>
            </a:extLst>
          </p:cNvPr>
          <p:cNvSpPr/>
          <p:nvPr/>
        </p:nvSpPr>
        <p:spPr>
          <a:xfrm>
            <a:off x="171751" y="2552614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3AEC38-F0D7-4C6D-A302-109AE53FD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66" y="2044773"/>
            <a:ext cx="792956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8BDE27-1CF1-41DD-BF4F-8D97E5293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64" y="2827091"/>
            <a:ext cx="1821656" cy="38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1D3AB5-312C-4E15-8910-BD31F9A4A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53" y="3139283"/>
            <a:ext cx="814388" cy="4500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42DF54-1517-4412-A63F-9C1E3BB147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66" y="4052066"/>
            <a:ext cx="1657350" cy="3000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22A491-DC5D-4CDE-B4F3-46F0EFD17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329" y="4080320"/>
            <a:ext cx="3250406" cy="257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9DC1DA-CBD7-42D7-AA6F-522436196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1" y="880059"/>
            <a:ext cx="7873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OFF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D37960-A147-4F08-A154-FB651105459C}"/>
              </a:ext>
            </a:extLst>
          </p:cNvPr>
          <p:cNvSpPr/>
          <p:nvPr/>
        </p:nvSpPr>
        <p:spPr>
          <a:xfrm>
            <a:off x="192160" y="1979168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053BF-F6B6-43AF-9FCD-E4B2C4C8D238}"/>
              </a:ext>
            </a:extLst>
          </p:cNvPr>
          <p:cNvSpPr/>
          <p:nvPr/>
        </p:nvSpPr>
        <p:spPr>
          <a:xfrm>
            <a:off x="192159" y="2916695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E8400D-D819-475F-9AAF-7BA32CB4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656" y="116288"/>
            <a:ext cx="4586288" cy="381476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4B3E41A-31A2-4163-965F-973B937C3CD5}"/>
              </a:ext>
            </a:extLst>
          </p:cNvPr>
          <p:cNvSpPr/>
          <p:nvPr/>
        </p:nvSpPr>
        <p:spPr>
          <a:xfrm>
            <a:off x="6838950" y="2158961"/>
            <a:ext cx="1908663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214D97-BD85-46A1-96F8-C476C3242578}"/>
              </a:ext>
            </a:extLst>
          </p:cNvPr>
          <p:cNvSpPr/>
          <p:nvPr/>
        </p:nvSpPr>
        <p:spPr>
          <a:xfrm>
            <a:off x="6848475" y="909586"/>
            <a:ext cx="1823663" cy="122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FB8CF9-15AD-485D-BA24-91D8867B4CF5}"/>
              </a:ext>
            </a:extLst>
          </p:cNvPr>
          <p:cNvSpPr/>
          <p:nvPr/>
        </p:nvSpPr>
        <p:spPr>
          <a:xfrm>
            <a:off x="6838950" y="-11430"/>
            <a:ext cx="1562133" cy="8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C02043-1A87-4070-B6C8-A5E7226006BA}"/>
              </a:ext>
            </a:extLst>
          </p:cNvPr>
          <p:cNvSpPr/>
          <p:nvPr/>
        </p:nvSpPr>
        <p:spPr>
          <a:xfrm>
            <a:off x="6848475" y="3368160"/>
            <a:ext cx="1546893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A1EAB8-757D-40E1-9EFD-A7D890CB1BBF}"/>
              </a:ext>
            </a:extLst>
          </p:cNvPr>
          <p:cNvSpPr/>
          <p:nvPr/>
        </p:nvSpPr>
        <p:spPr>
          <a:xfrm flipH="1">
            <a:off x="5565601" y="207037"/>
            <a:ext cx="1235249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0FDC5B-4615-4666-8AE1-31D6D31A82A3}"/>
              </a:ext>
            </a:extLst>
          </p:cNvPr>
          <p:cNvSpPr/>
          <p:nvPr/>
        </p:nvSpPr>
        <p:spPr>
          <a:xfrm>
            <a:off x="94549" y="159910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2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014BA7-A9C2-4EF7-B709-5A51DCBB0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78" y="433981"/>
            <a:ext cx="3643313" cy="1385888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41A74E4C-C04F-4D1D-8B0E-04DBBE864BE1}"/>
              </a:ext>
            </a:extLst>
          </p:cNvPr>
          <p:cNvSpPr/>
          <p:nvPr/>
        </p:nvSpPr>
        <p:spPr>
          <a:xfrm>
            <a:off x="1425003" y="2304884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5A169A-3ABB-4F35-8CD1-16271E631135}"/>
              </a:ext>
            </a:extLst>
          </p:cNvPr>
          <p:cNvSpPr txBox="1"/>
          <p:nvPr/>
        </p:nvSpPr>
        <p:spPr>
          <a:xfrm>
            <a:off x="1707938" y="2226303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E83955-5535-4672-9B07-C8E3E56D1041}"/>
              </a:ext>
            </a:extLst>
          </p:cNvPr>
          <p:cNvSpPr/>
          <p:nvPr/>
        </p:nvSpPr>
        <p:spPr>
          <a:xfrm>
            <a:off x="2590583" y="2226303"/>
            <a:ext cx="25357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enters the resonant stage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BCF1737-2D9C-4A15-B894-7A30B26C94F5}"/>
              </a:ext>
            </a:extLst>
          </p:cNvPr>
          <p:cNvSpPr/>
          <p:nvPr/>
        </p:nvSpPr>
        <p:spPr>
          <a:xfrm>
            <a:off x="2289141" y="2303124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01E0C9-3776-494C-9E0D-20F3EB49D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9" y="2303124"/>
            <a:ext cx="1164431" cy="500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219C7A-5FF8-419E-8F5F-EF16D482F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89" y="3272122"/>
            <a:ext cx="2528888" cy="557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37D5C-A150-4473-A45D-1E53EF6E1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EFE592-187E-4049-802B-8BBA37F6E5CD}"/>
              </a:ext>
            </a:extLst>
          </p:cNvPr>
          <p:cNvSpPr/>
          <p:nvPr/>
        </p:nvSpPr>
        <p:spPr>
          <a:xfrm>
            <a:off x="4589194" y="2339697"/>
            <a:ext cx="434340" cy="35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D37960-A147-4F08-A154-FB651105459C}"/>
              </a:ext>
            </a:extLst>
          </p:cNvPr>
          <p:cNvSpPr/>
          <p:nvPr/>
        </p:nvSpPr>
        <p:spPr>
          <a:xfrm>
            <a:off x="239785" y="2655443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053BF-F6B6-43AF-9FCD-E4B2C4C8D238}"/>
              </a:ext>
            </a:extLst>
          </p:cNvPr>
          <p:cNvSpPr/>
          <p:nvPr/>
        </p:nvSpPr>
        <p:spPr>
          <a:xfrm>
            <a:off x="192523" y="3563077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A31D44-CCCA-435E-8750-AD7D21EC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656" y="116288"/>
            <a:ext cx="4586288" cy="38147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FDB4D6-9B45-48E1-8C0D-C8A3E138D2D2}"/>
              </a:ext>
            </a:extLst>
          </p:cNvPr>
          <p:cNvSpPr/>
          <p:nvPr/>
        </p:nvSpPr>
        <p:spPr>
          <a:xfrm>
            <a:off x="7324725" y="2158961"/>
            <a:ext cx="1432413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60290C-2A64-4DE9-9BDF-9006688A6AF5}"/>
              </a:ext>
            </a:extLst>
          </p:cNvPr>
          <p:cNvSpPr/>
          <p:nvPr/>
        </p:nvSpPr>
        <p:spPr>
          <a:xfrm>
            <a:off x="7324725" y="909586"/>
            <a:ext cx="1347413" cy="122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21450-21DF-4683-9125-8B3CE6714F90}"/>
              </a:ext>
            </a:extLst>
          </p:cNvPr>
          <p:cNvSpPr/>
          <p:nvPr/>
        </p:nvSpPr>
        <p:spPr>
          <a:xfrm flipH="1">
            <a:off x="8401083" y="-11430"/>
            <a:ext cx="76167" cy="8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0D5683-3E12-435B-84A1-F7C3CB75956B}"/>
              </a:ext>
            </a:extLst>
          </p:cNvPr>
          <p:cNvSpPr/>
          <p:nvPr/>
        </p:nvSpPr>
        <p:spPr>
          <a:xfrm>
            <a:off x="7400925" y="3368160"/>
            <a:ext cx="994443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B6104A-BAFF-4C92-9E5C-F32D4BA54A05}"/>
              </a:ext>
            </a:extLst>
          </p:cNvPr>
          <p:cNvSpPr/>
          <p:nvPr/>
        </p:nvSpPr>
        <p:spPr>
          <a:xfrm>
            <a:off x="6831995" y="105505"/>
            <a:ext cx="466344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7425CD-FD68-4F32-A539-CDC303AA1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0" y="3258979"/>
            <a:ext cx="750094" cy="2214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AF5629-C068-4E1F-89F0-3F7D1450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55" y="4356121"/>
            <a:ext cx="721519" cy="207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C67532-5AE5-4CD8-8F0A-EBCFBBD99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03" y="474719"/>
            <a:ext cx="3614738" cy="149304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402B83D-DCDA-4829-80B7-649F7EDCC24B}"/>
              </a:ext>
            </a:extLst>
          </p:cNvPr>
          <p:cNvSpPr/>
          <p:nvPr/>
        </p:nvSpPr>
        <p:spPr>
          <a:xfrm>
            <a:off x="148315" y="207038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3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5F1EA-6263-490B-AFB3-40C9E2F01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51" y="2972753"/>
            <a:ext cx="1743075" cy="264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3D0AA6-359F-40BD-9F84-49B3485CB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155" y="3933920"/>
            <a:ext cx="2235994" cy="364331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A67C7D0-61DD-480C-ADC5-35B3C53833BC}"/>
              </a:ext>
            </a:extLst>
          </p:cNvPr>
          <p:cNvSpPr/>
          <p:nvPr/>
        </p:nvSpPr>
        <p:spPr>
          <a:xfrm>
            <a:off x="6763108" y="5835"/>
            <a:ext cx="548418" cy="30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F915ED04-3C96-4201-87A1-E970A18E8BDA}"/>
              </a:ext>
            </a:extLst>
          </p:cNvPr>
          <p:cNvCxnSpPr/>
          <p:nvPr/>
        </p:nvCxnSpPr>
        <p:spPr>
          <a:xfrm rot="5400000">
            <a:off x="6835335" y="321441"/>
            <a:ext cx="142027" cy="229331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DF6D4A6-7C64-47B8-9784-0FAC6A905B72}"/>
              </a:ext>
            </a:extLst>
          </p:cNvPr>
          <p:cNvSpPr/>
          <p:nvPr/>
        </p:nvSpPr>
        <p:spPr>
          <a:xfrm>
            <a:off x="6701926" y="-54007"/>
            <a:ext cx="698999" cy="4191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0AF8EE-DF84-44B0-A728-A6AF3CEDC842}"/>
              </a:ext>
            </a:extLst>
          </p:cNvPr>
          <p:cNvSpPr/>
          <p:nvPr/>
        </p:nvSpPr>
        <p:spPr>
          <a:xfrm>
            <a:off x="212172" y="1967763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FC191E-4694-44E3-BC8A-C37785ADE2C6}"/>
              </a:ext>
            </a:extLst>
          </p:cNvPr>
          <p:cNvSpPr/>
          <p:nvPr/>
        </p:nvSpPr>
        <p:spPr>
          <a:xfrm>
            <a:off x="1388270" y="1979420"/>
            <a:ext cx="16388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before 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B01986B-4662-4391-9634-319B5658E444}"/>
              </a:ext>
            </a:extLst>
          </p:cNvPr>
          <p:cNvSpPr/>
          <p:nvPr/>
        </p:nvSpPr>
        <p:spPr>
          <a:xfrm>
            <a:off x="977555" y="2046482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D9AE660-3E6A-4389-B4DA-B005EB7BC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6E470E-0DA7-4FCE-A59E-73D50CC8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8" y="2233444"/>
            <a:ext cx="735806" cy="144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0" y="880059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D37960-A147-4F08-A154-FB651105459C}"/>
              </a:ext>
            </a:extLst>
          </p:cNvPr>
          <p:cNvSpPr/>
          <p:nvPr/>
        </p:nvSpPr>
        <p:spPr>
          <a:xfrm>
            <a:off x="192160" y="1979168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053BF-F6B6-43AF-9FCD-E4B2C4C8D238}"/>
              </a:ext>
            </a:extLst>
          </p:cNvPr>
          <p:cNvSpPr/>
          <p:nvPr/>
        </p:nvSpPr>
        <p:spPr>
          <a:xfrm>
            <a:off x="176440" y="2935913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6D660B-BD1E-4530-9D21-0A1AA2A3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656" y="116288"/>
            <a:ext cx="4586288" cy="38147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15B70B-4034-4F36-BB19-B3DF7473076A}"/>
              </a:ext>
            </a:extLst>
          </p:cNvPr>
          <p:cNvSpPr/>
          <p:nvPr/>
        </p:nvSpPr>
        <p:spPr>
          <a:xfrm>
            <a:off x="7322824" y="143734"/>
            <a:ext cx="963927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E2CBE9-0B6D-46A2-97BD-FB821E08C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10" y="357079"/>
            <a:ext cx="3621881" cy="13716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000A68-05A6-4EFC-8A2B-9F25366F3713}"/>
              </a:ext>
            </a:extLst>
          </p:cNvPr>
          <p:cNvSpPr/>
          <p:nvPr/>
        </p:nvSpPr>
        <p:spPr>
          <a:xfrm>
            <a:off x="185354" y="143734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4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05861-E1CC-49CD-A895-3E987D27E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8CA09-76B0-4922-A6EE-14ADB4A0F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4" y="857245"/>
            <a:ext cx="3936206" cy="2014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950349-76E7-474E-AE22-E6BA776B35EC}"/>
              </a:ext>
            </a:extLst>
          </p:cNvPr>
          <p:cNvSpPr/>
          <p:nvPr/>
        </p:nvSpPr>
        <p:spPr>
          <a:xfrm>
            <a:off x="1251021" y="2871783"/>
            <a:ext cx="2286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resonant buck converter 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M-type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BD246-8928-47D9-8E1C-16DB9688D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65" y="921540"/>
            <a:ext cx="4071938" cy="19502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D253AA-AC1B-4729-86CC-57B92135008E}"/>
              </a:ext>
            </a:extLst>
          </p:cNvPr>
          <p:cNvSpPr/>
          <p:nvPr/>
        </p:nvSpPr>
        <p:spPr>
          <a:xfrm>
            <a:off x="6106252" y="2969666"/>
            <a:ext cx="2196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equivalent circuit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8CCC0E1-8D66-43A4-BBFE-6CF71D3174FC}"/>
              </a:ext>
            </a:extLst>
          </p:cNvPr>
          <p:cNvSpPr/>
          <p:nvPr/>
        </p:nvSpPr>
        <p:spPr>
          <a:xfrm>
            <a:off x="4217930" y="1864515"/>
            <a:ext cx="866537" cy="371914"/>
          </a:xfrm>
          <a:prstGeom prst="rightArrow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0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FEE48-1AC3-412F-BB68-8725E4714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11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C4117-A5FF-4592-84DC-7E85355C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14" y="1"/>
            <a:ext cx="3429000" cy="17359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DAA2BC-947D-44B0-92FA-C16FC7CE310D}"/>
              </a:ext>
            </a:extLst>
          </p:cNvPr>
          <p:cNvSpPr/>
          <p:nvPr/>
        </p:nvSpPr>
        <p:spPr>
          <a:xfrm>
            <a:off x="153117" y="207038"/>
            <a:ext cx="1670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1 (0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3F3E-E78A-4421-99E3-C0BE2AF8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14" y="0"/>
            <a:ext cx="4174918" cy="388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ABEF94-7023-4976-8E51-6AD56CE6A8BE}"/>
              </a:ext>
            </a:extLst>
          </p:cNvPr>
          <p:cNvSpPr/>
          <p:nvPr/>
        </p:nvSpPr>
        <p:spPr>
          <a:xfrm>
            <a:off x="5794605" y="2153245"/>
            <a:ext cx="2827606" cy="118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CDA24-5CF8-452A-B278-9C9EE56DA8EA}"/>
              </a:ext>
            </a:extLst>
          </p:cNvPr>
          <p:cNvSpPr/>
          <p:nvPr/>
        </p:nvSpPr>
        <p:spPr>
          <a:xfrm>
            <a:off x="5800320" y="918531"/>
            <a:ext cx="2827606" cy="120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43211-FD0B-4626-B1C7-75C41F6CF073}"/>
              </a:ext>
            </a:extLst>
          </p:cNvPr>
          <p:cNvSpPr/>
          <p:nvPr/>
        </p:nvSpPr>
        <p:spPr>
          <a:xfrm>
            <a:off x="5794605" y="0"/>
            <a:ext cx="2827606" cy="8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19842-5404-43AC-BA60-466884D55ECE}"/>
              </a:ext>
            </a:extLst>
          </p:cNvPr>
          <p:cNvSpPr/>
          <p:nvPr/>
        </p:nvSpPr>
        <p:spPr>
          <a:xfrm>
            <a:off x="5868900" y="3351015"/>
            <a:ext cx="2827606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1" y="880059"/>
            <a:ext cx="7873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OFF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EAB65-F303-4841-95D6-A0C1D64C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81" y="2153246"/>
            <a:ext cx="764381" cy="46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372EBC-9A81-4350-8DA2-6294E24A0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97" y="3267821"/>
            <a:ext cx="1228725" cy="378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6C7519-F078-4BD5-914E-1E5B54C21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38" y="3677857"/>
            <a:ext cx="900113" cy="385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C53593-510C-4CB8-8EE6-7620782D0569}"/>
              </a:ext>
            </a:extLst>
          </p:cNvPr>
          <p:cNvSpPr/>
          <p:nvPr/>
        </p:nvSpPr>
        <p:spPr>
          <a:xfrm>
            <a:off x="5349713" y="2339697"/>
            <a:ext cx="434340" cy="35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FE592-187E-4049-802B-8BBA37F6E5CD}"/>
              </a:ext>
            </a:extLst>
          </p:cNvPr>
          <p:cNvSpPr/>
          <p:nvPr/>
        </p:nvSpPr>
        <p:spPr>
          <a:xfrm>
            <a:off x="4817043" y="2339697"/>
            <a:ext cx="434340" cy="35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6E75C-F40B-4851-9ED6-AE25D7BE2F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43" y="4092842"/>
            <a:ext cx="735806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01837E-7705-4FBC-85D4-4F20A24CF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38" y="4539437"/>
            <a:ext cx="1328738" cy="271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C1EFFB-8F3D-4DA3-89E3-3739FB8A2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8715" y="4582300"/>
            <a:ext cx="2821781" cy="18573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CAC7EF1A-AD39-496F-AC61-5F643D869604}"/>
              </a:ext>
            </a:extLst>
          </p:cNvPr>
          <p:cNvSpPr/>
          <p:nvPr/>
        </p:nvSpPr>
        <p:spPr>
          <a:xfrm>
            <a:off x="1893302" y="4625162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2EF4AD-01A8-4178-9D22-A430FB4649BC}"/>
              </a:ext>
            </a:extLst>
          </p:cNvPr>
          <p:cNvSpPr/>
          <p:nvPr/>
        </p:nvSpPr>
        <p:spPr>
          <a:xfrm>
            <a:off x="5339162" y="243688"/>
            <a:ext cx="435236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1BD48-56F6-48B7-B31A-D2AC0E4AD9ED}"/>
              </a:ext>
            </a:extLst>
          </p:cNvPr>
          <p:cNvSpPr/>
          <p:nvPr/>
        </p:nvSpPr>
        <p:spPr>
          <a:xfrm>
            <a:off x="100032" y="1820633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D9ACF-5900-480B-A851-EFC8EC505686}"/>
              </a:ext>
            </a:extLst>
          </p:cNvPr>
          <p:cNvSpPr/>
          <p:nvPr/>
        </p:nvSpPr>
        <p:spPr>
          <a:xfrm>
            <a:off x="111220" y="2931822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F91D20-7F1A-4778-9D36-446C66E5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93250-EDB9-40F1-BBB2-4E9C1789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31" y="29134"/>
            <a:ext cx="3564731" cy="17787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557BA6-6128-457F-94CA-6D00C8CD9709}"/>
              </a:ext>
            </a:extLst>
          </p:cNvPr>
          <p:cNvSpPr/>
          <p:nvPr/>
        </p:nvSpPr>
        <p:spPr>
          <a:xfrm>
            <a:off x="94549" y="159910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2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DA37B-1E0A-4186-8884-E7B1DFFBE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14" y="0"/>
            <a:ext cx="4174918" cy="388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8ED4A6-AE24-482A-8B98-738249ADDEFB}"/>
              </a:ext>
            </a:extLst>
          </p:cNvPr>
          <p:cNvSpPr/>
          <p:nvPr/>
        </p:nvSpPr>
        <p:spPr>
          <a:xfrm>
            <a:off x="6931417" y="2153245"/>
            <a:ext cx="1722446" cy="118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7E2BE-6B4C-4520-B045-07D023DF262D}"/>
              </a:ext>
            </a:extLst>
          </p:cNvPr>
          <p:cNvSpPr/>
          <p:nvPr/>
        </p:nvSpPr>
        <p:spPr>
          <a:xfrm>
            <a:off x="6931417" y="918531"/>
            <a:ext cx="1696508" cy="120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0A439-F74E-491B-97D0-3DE07E944818}"/>
              </a:ext>
            </a:extLst>
          </p:cNvPr>
          <p:cNvSpPr/>
          <p:nvPr/>
        </p:nvSpPr>
        <p:spPr>
          <a:xfrm>
            <a:off x="6925702" y="0"/>
            <a:ext cx="1696508" cy="8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ECF6B5-C62A-4C7C-85E1-8FF674D2BD79}"/>
              </a:ext>
            </a:extLst>
          </p:cNvPr>
          <p:cNvSpPr/>
          <p:nvPr/>
        </p:nvSpPr>
        <p:spPr>
          <a:xfrm>
            <a:off x="6974059" y="3351015"/>
            <a:ext cx="1722446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FDABA-025A-4085-B5EF-CA6D9F352282}"/>
              </a:ext>
            </a:extLst>
          </p:cNvPr>
          <p:cNvSpPr/>
          <p:nvPr/>
        </p:nvSpPr>
        <p:spPr>
          <a:xfrm>
            <a:off x="176441" y="880059"/>
            <a:ext cx="7873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OFF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15B8718-F2AB-489B-9A94-4D83ADD72BCE}"/>
              </a:ext>
            </a:extLst>
          </p:cNvPr>
          <p:cNvSpPr/>
          <p:nvPr/>
        </p:nvSpPr>
        <p:spPr>
          <a:xfrm>
            <a:off x="1264657" y="2081808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B3F47-CF92-4D63-B597-16B9704E993C}"/>
              </a:ext>
            </a:extLst>
          </p:cNvPr>
          <p:cNvSpPr txBox="1"/>
          <p:nvPr/>
        </p:nvSpPr>
        <p:spPr>
          <a:xfrm>
            <a:off x="1614267" y="2003227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A817F-7F1D-47D0-AF16-839703A96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48" y="2003227"/>
            <a:ext cx="900113" cy="5929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442D14-CB48-4B03-B04C-63AC47D80AC9}"/>
              </a:ext>
            </a:extLst>
          </p:cNvPr>
          <p:cNvSpPr/>
          <p:nvPr/>
        </p:nvSpPr>
        <p:spPr>
          <a:xfrm>
            <a:off x="2596061" y="2012986"/>
            <a:ext cx="25357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enters the resonant stage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ED62015-C3EA-437E-9F3A-4BDC8768D1AE}"/>
              </a:ext>
            </a:extLst>
          </p:cNvPr>
          <p:cNvSpPr/>
          <p:nvPr/>
        </p:nvSpPr>
        <p:spPr>
          <a:xfrm>
            <a:off x="2233569" y="2080048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A62355-8D72-4C4B-80C6-8C8F9BD12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45" y="3177647"/>
            <a:ext cx="2243138" cy="5857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BB44B-59BA-4097-BDD4-D50B33679085}"/>
              </a:ext>
            </a:extLst>
          </p:cNvPr>
          <p:cNvSpPr/>
          <p:nvPr/>
        </p:nvSpPr>
        <p:spPr>
          <a:xfrm>
            <a:off x="144589" y="3836658"/>
            <a:ext cx="7008246" cy="108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inductor current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zero when the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voltage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reaches the peak</a:t>
            </a:r>
          </a:p>
          <a:p>
            <a:pPr marL="214313" indent="-21431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starts discharging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the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inductor current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negative</a:t>
            </a:r>
          </a:p>
          <a:p>
            <a:pPr marL="214313" indent="-21431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inductor current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reaches the peak when the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drops to the input voltage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3A3C41-D273-4E84-BBA9-232484254BFF}"/>
              </a:ext>
            </a:extLst>
          </p:cNvPr>
          <p:cNvCxnSpPr>
            <a:cxnSpLocks/>
          </p:cNvCxnSpPr>
          <p:nvPr/>
        </p:nvCxnSpPr>
        <p:spPr>
          <a:xfrm>
            <a:off x="6623684" y="2605207"/>
            <a:ext cx="0" cy="404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F89491-B63F-4EAF-9CE4-21B3AB5F5A4D}"/>
              </a:ext>
            </a:extLst>
          </p:cNvPr>
          <p:cNvCxnSpPr>
            <a:cxnSpLocks/>
          </p:cNvCxnSpPr>
          <p:nvPr/>
        </p:nvCxnSpPr>
        <p:spPr>
          <a:xfrm>
            <a:off x="5349241" y="3001328"/>
            <a:ext cx="12744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D1CB9EE-B0A6-4844-B848-49B72C23E6F4}"/>
              </a:ext>
            </a:extLst>
          </p:cNvPr>
          <p:cNvSpPr/>
          <p:nvPr/>
        </p:nvSpPr>
        <p:spPr>
          <a:xfrm>
            <a:off x="5798575" y="132544"/>
            <a:ext cx="1102679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0F22B0-A9EB-4837-95D9-8B558B07B96B}"/>
              </a:ext>
            </a:extLst>
          </p:cNvPr>
          <p:cNvSpPr/>
          <p:nvPr/>
        </p:nvSpPr>
        <p:spPr>
          <a:xfrm>
            <a:off x="98864" y="1700633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9650B4-1BE3-4204-99B8-A617A28547E8}"/>
              </a:ext>
            </a:extLst>
          </p:cNvPr>
          <p:cNvSpPr/>
          <p:nvPr/>
        </p:nvSpPr>
        <p:spPr>
          <a:xfrm>
            <a:off x="110052" y="2811823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13EECB-8E32-4BFD-B184-4A98E661B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24484-8F68-4B5B-B4DD-92F17820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08" y="50566"/>
            <a:ext cx="3364706" cy="17359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108898-42D8-4B40-A42F-712A7FFD03CB}"/>
              </a:ext>
            </a:extLst>
          </p:cNvPr>
          <p:cNvSpPr/>
          <p:nvPr/>
        </p:nvSpPr>
        <p:spPr>
          <a:xfrm>
            <a:off x="114848" y="199119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3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D5152-73FD-49E0-BDEB-E37B28F5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14" y="47625"/>
            <a:ext cx="4174918" cy="388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5254D4-E028-45F2-838E-2067BCB94951}"/>
              </a:ext>
            </a:extLst>
          </p:cNvPr>
          <p:cNvSpPr/>
          <p:nvPr/>
        </p:nvSpPr>
        <p:spPr>
          <a:xfrm>
            <a:off x="7459393" y="2200870"/>
            <a:ext cx="1194470" cy="118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488A8-30A6-4E89-B1C7-FD0CF2CD32CB}"/>
              </a:ext>
            </a:extLst>
          </p:cNvPr>
          <p:cNvSpPr/>
          <p:nvPr/>
        </p:nvSpPr>
        <p:spPr>
          <a:xfrm>
            <a:off x="7390813" y="966156"/>
            <a:ext cx="1237112" cy="120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AF98E-0E8C-49AE-949C-6BE19074E55A}"/>
              </a:ext>
            </a:extLst>
          </p:cNvPr>
          <p:cNvSpPr/>
          <p:nvPr/>
        </p:nvSpPr>
        <p:spPr>
          <a:xfrm>
            <a:off x="7459393" y="3398640"/>
            <a:ext cx="1237112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48527C-8B03-4EC6-AE97-58975984A7C3}"/>
              </a:ext>
            </a:extLst>
          </p:cNvPr>
          <p:cNvCxnSpPr>
            <a:cxnSpLocks/>
          </p:cNvCxnSpPr>
          <p:nvPr/>
        </p:nvCxnSpPr>
        <p:spPr>
          <a:xfrm>
            <a:off x="6623684" y="2652832"/>
            <a:ext cx="0" cy="404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35222-813E-468E-8CAD-15DD865F7C69}"/>
              </a:ext>
            </a:extLst>
          </p:cNvPr>
          <p:cNvCxnSpPr>
            <a:cxnSpLocks/>
          </p:cNvCxnSpPr>
          <p:nvPr/>
        </p:nvCxnSpPr>
        <p:spPr>
          <a:xfrm>
            <a:off x="5349241" y="3048953"/>
            <a:ext cx="12744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5DF04B-E55C-4494-AF54-1F93A94B2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88" y="2336894"/>
            <a:ext cx="750094" cy="271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0D85AE-BE51-4116-81C5-3970A3E86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8" y="2678001"/>
            <a:ext cx="1728788" cy="228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FC268C-F4FF-4EE8-87F0-3B5818018AB0}"/>
              </a:ext>
            </a:extLst>
          </p:cNvPr>
          <p:cNvSpPr/>
          <p:nvPr/>
        </p:nvSpPr>
        <p:spPr>
          <a:xfrm>
            <a:off x="1534218" y="1786496"/>
            <a:ext cx="16388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before 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549EA6-D57F-421E-9A19-3BAE0A52E7EF}"/>
              </a:ext>
            </a:extLst>
          </p:cNvPr>
          <p:cNvSpPr/>
          <p:nvPr/>
        </p:nvSpPr>
        <p:spPr>
          <a:xfrm>
            <a:off x="302589" y="1786497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117C177-1AEA-4FD7-9AB0-F7886FF162FC}"/>
              </a:ext>
            </a:extLst>
          </p:cNvPr>
          <p:cNvSpPr/>
          <p:nvPr/>
        </p:nvSpPr>
        <p:spPr>
          <a:xfrm>
            <a:off x="1123503" y="1853558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3504C4-4E4C-4F9A-810D-073F17368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04" y="3759638"/>
            <a:ext cx="2007394" cy="4286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EBBE89E-BBE9-4123-977E-C6776F8F0C1A}"/>
              </a:ext>
            </a:extLst>
          </p:cNvPr>
          <p:cNvSpPr/>
          <p:nvPr/>
        </p:nvSpPr>
        <p:spPr>
          <a:xfrm>
            <a:off x="114848" y="4404677"/>
            <a:ext cx="65088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t=t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inductor current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reaches the output current it forces the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turn off.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8DD19F-B66A-44F3-AC5D-9EF1B62DFCFD}"/>
              </a:ext>
            </a:extLst>
          </p:cNvPr>
          <p:cNvSpPr/>
          <p:nvPr/>
        </p:nvSpPr>
        <p:spPr>
          <a:xfrm>
            <a:off x="6921888" y="139582"/>
            <a:ext cx="415083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DB5D16-1661-4FF1-9903-F07E5CCFEB4E}"/>
              </a:ext>
            </a:extLst>
          </p:cNvPr>
          <p:cNvSpPr/>
          <p:nvPr/>
        </p:nvSpPr>
        <p:spPr>
          <a:xfrm>
            <a:off x="7015736" y="10395"/>
            <a:ext cx="415083" cy="226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919D16B-C934-45B5-874F-165B7528AE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50463" y="123807"/>
            <a:ext cx="93848" cy="113412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0B852B8-3BF1-40F8-9D2F-E24265FC9FC4}"/>
              </a:ext>
            </a:extLst>
          </p:cNvPr>
          <p:cNvSpPr/>
          <p:nvPr/>
        </p:nvSpPr>
        <p:spPr>
          <a:xfrm>
            <a:off x="126359" y="2020742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EE4575-9C50-460D-97D1-12E9D31C45C8}"/>
              </a:ext>
            </a:extLst>
          </p:cNvPr>
          <p:cNvSpPr/>
          <p:nvPr/>
        </p:nvSpPr>
        <p:spPr>
          <a:xfrm>
            <a:off x="137547" y="3131932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FE10FE-6335-4876-BF49-6A2D52E4D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109" y="3363187"/>
            <a:ext cx="821531" cy="4429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9EB91F-CBCB-4715-A742-D41811D39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1D20B9-7F01-4612-950D-4D5AC744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51" y="-54427"/>
            <a:ext cx="3471863" cy="1793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4124B-15E3-4D27-B3E0-4E9F41B34811}"/>
              </a:ext>
            </a:extLst>
          </p:cNvPr>
          <p:cNvSpPr/>
          <p:nvPr/>
        </p:nvSpPr>
        <p:spPr>
          <a:xfrm>
            <a:off x="185354" y="143734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4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9D75A-F687-4FF7-9E66-5D27C8D5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14" y="0"/>
            <a:ext cx="4174918" cy="3886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87369-4E67-4FEC-8774-F8EF4E577458}"/>
              </a:ext>
            </a:extLst>
          </p:cNvPr>
          <p:cNvCxnSpPr>
            <a:cxnSpLocks/>
          </p:cNvCxnSpPr>
          <p:nvPr/>
        </p:nvCxnSpPr>
        <p:spPr>
          <a:xfrm>
            <a:off x="6623684" y="2605207"/>
            <a:ext cx="0" cy="4042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69C3B9-7E2B-49AE-93B2-3728AC1E842E}"/>
              </a:ext>
            </a:extLst>
          </p:cNvPr>
          <p:cNvCxnSpPr>
            <a:cxnSpLocks/>
          </p:cNvCxnSpPr>
          <p:nvPr/>
        </p:nvCxnSpPr>
        <p:spPr>
          <a:xfrm>
            <a:off x="5349241" y="3001328"/>
            <a:ext cx="12744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7D3251D-44AB-45F5-82FA-F5B73109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69" y="1951264"/>
            <a:ext cx="671513" cy="22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7EF4EE-F141-4BC7-AD71-B3C338BFCBC3}"/>
              </a:ext>
            </a:extLst>
          </p:cNvPr>
          <p:cNvSpPr/>
          <p:nvPr/>
        </p:nvSpPr>
        <p:spPr>
          <a:xfrm>
            <a:off x="176440" y="880059"/>
            <a:ext cx="692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4C0A0-B83D-4EE9-95EE-8A8EFB8503F8}"/>
              </a:ext>
            </a:extLst>
          </p:cNvPr>
          <p:cNvSpPr/>
          <p:nvPr/>
        </p:nvSpPr>
        <p:spPr>
          <a:xfrm>
            <a:off x="185355" y="3711921"/>
            <a:ext cx="3387787" cy="548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4 will continue as long as the switch remains ON</a:t>
            </a:r>
          </a:p>
          <a:p>
            <a:pPr marL="214313" indent="-214313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t=t</a:t>
            </a:r>
            <a:r>
              <a:rPr lang="en-US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=Ts, the switching cycle repeats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6B546-9B2F-40B8-ABAB-905CDA9F151D}"/>
              </a:ext>
            </a:extLst>
          </p:cNvPr>
          <p:cNvSpPr/>
          <p:nvPr/>
        </p:nvSpPr>
        <p:spPr>
          <a:xfrm>
            <a:off x="7359698" y="143734"/>
            <a:ext cx="897155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84406-0787-4163-9501-D938D4260611}"/>
              </a:ext>
            </a:extLst>
          </p:cNvPr>
          <p:cNvSpPr/>
          <p:nvPr/>
        </p:nvSpPr>
        <p:spPr>
          <a:xfrm>
            <a:off x="137423" y="1707876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8EC71F-72C2-4597-A04E-F248C9F668DA}"/>
              </a:ext>
            </a:extLst>
          </p:cNvPr>
          <p:cNvSpPr/>
          <p:nvPr/>
        </p:nvSpPr>
        <p:spPr>
          <a:xfrm>
            <a:off x="137422" y="2603663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E4867-4699-43B8-8DE6-AD539EA6E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36" y="2211398"/>
            <a:ext cx="778669" cy="2071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9D06D0-35F5-4A3E-BCCD-68B55EF5F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00" y="2883515"/>
            <a:ext cx="62865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92BA20-0A81-4667-82DF-F0D386883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Zero-Voltage Switching (ZVS)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0218-EAB6-441B-93CB-83406192D6C4}"/>
              </a:ext>
            </a:extLst>
          </p:cNvPr>
          <p:cNvSpPr/>
          <p:nvPr/>
        </p:nvSpPr>
        <p:spPr>
          <a:xfrm>
            <a:off x="239232" y="4094379"/>
            <a:ext cx="4147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 Converter</a:t>
            </a:r>
          </a:p>
        </p:txBody>
      </p:sp>
    </p:spTree>
    <p:extLst>
      <p:ext uri="{BB962C8B-B14F-4D97-AF65-F5344CB8AC3E}">
        <p14:creationId xmlns:p14="http://schemas.microsoft.com/office/powerpoint/2010/main" val="38059542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6C2E6-1B44-42F4-A7AA-7DA9FF63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5" y="917917"/>
            <a:ext cx="3645746" cy="180027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D607D7-519F-40AE-9E88-D7E9FAA28453}"/>
              </a:ext>
            </a:extLst>
          </p:cNvPr>
          <p:cNvSpPr/>
          <p:nvPr/>
        </p:nvSpPr>
        <p:spPr>
          <a:xfrm>
            <a:off x="4350601" y="1717038"/>
            <a:ext cx="866537" cy="371914"/>
          </a:xfrm>
          <a:prstGeom prst="rightArrow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CF1D5E-34F4-4713-B0D9-F57DFCD87425}"/>
              </a:ext>
            </a:extLst>
          </p:cNvPr>
          <p:cNvSpPr/>
          <p:nvPr/>
        </p:nvSpPr>
        <p:spPr>
          <a:xfrm>
            <a:off x="1040006" y="2906407"/>
            <a:ext cx="2547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resonant boost converter </a:t>
            </a:r>
          </a:p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M-type switch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A45B4-DD37-477B-93F7-8FB4209D0096}"/>
              </a:ext>
            </a:extLst>
          </p:cNvPr>
          <p:cNvSpPr/>
          <p:nvPr/>
        </p:nvSpPr>
        <p:spPr>
          <a:xfrm>
            <a:off x="6050046" y="2906408"/>
            <a:ext cx="21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equivalent circuit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264AF-D1CB-4719-8F2C-B9E0CBA2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255" y="791851"/>
            <a:ext cx="3175782" cy="201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B83E9-3E82-43A7-891A-F23F1071B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047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21AABD4-EEE3-4992-805F-7154F805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792" y="110063"/>
            <a:ext cx="4421981" cy="38076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DAA2BC-947D-44B0-92FA-C16FC7CE310D}"/>
              </a:ext>
            </a:extLst>
          </p:cNvPr>
          <p:cNvSpPr/>
          <p:nvPr/>
        </p:nvSpPr>
        <p:spPr>
          <a:xfrm>
            <a:off x="153117" y="207038"/>
            <a:ext cx="1670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1 (0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BEF94-7023-4976-8E51-6AD56CE6A8BE}"/>
              </a:ext>
            </a:extLst>
          </p:cNvPr>
          <p:cNvSpPr/>
          <p:nvPr/>
        </p:nvSpPr>
        <p:spPr>
          <a:xfrm>
            <a:off x="5568168" y="2158961"/>
            <a:ext cx="3188970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CDA24-5CF8-452A-B278-9C9EE56DA8EA}"/>
              </a:ext>
            </a:extLst>
          </p:cNvPr>
          <p:cNvSpPr/>
          <p:nvPr/>
        </p:nvSpPr>
        <p:spPr>
          <a:xfrm>
            <a:off x="5567763" y="909586"/>
            <a:ext cx="3104375" cy="122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43211-FD0B-4626-B1C7-75C41F6CF073}"/>
              </a:ext>
            </a:extLst>
          </p:cNvPr>
          <p:cNvSpPr/>
          <p:nvPr/>
        </p:nvSpPr>
        <p:spPr>
          <a:xfrm>
            <a:off x="5573478" y="-11430"/>
            <a:ext cx="2827606" cy="8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19842-5404-43AC-BA60-466884D55ECE}"/>
              </a:ext>
            </a:extLst>
          </p:cNvPr>
          <p:cNvSpPr/>
          <p:nvPr/>
        </p:nvSpPr>
        <p:spPr>
          <a:xfrm>
            <a:off x="5693769" y="3368160"/>
            <a:ext cx="2701599" cy="56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1" y="880059"/>
            <a:ext cx="7873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 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C53593-510C-4CB8-8EE6-7620782D0569}"/>
              </a:ext>
            </a:extLst>
          </p:cNvPr>
          <p:cNvSpPr/>
          <p:nvPr/>
        </p:nvSpPr>
        <p:spPr>
          <a:xfrm>
            <a:off x="5071436" y="2339697"/>
            <a:ext cx="466344" cy="35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FE592-187E-4049-802B-8BBA37F6E5CD}"/>
              </a:ext>
            </a:extLst>
          </p:cNvPr>
          <p:cNvSpPr/>
          <p:nvPr/>
        </p:nvSpPr>
        <p:spPr>
          <a:xfrm>
            <a:off x="4589194" y="2339697"/>
            <a:ext cx="434340" cy="35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2EF4AD-01A8-4178-9D22-A430FB4649BC}"/>
              </a:ext>
            </a:extLst>
          </p:cNvPr>
          <p:cNvSpPr/>
          <p:nvPr/>
        </p:nvSpPr>
        <p:spPr>
          <a:xfrm>
            <a:off x="5077828" y="207037"/>
            <a:ext cx="466344" cy="3642512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8E78D-A87C-4B47-BFBE-4905C752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85" y="110063"/>
            <a:ext cx="2607469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50D716-C811-4D51-B87A-C291F4851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73" y="2709921"/>
            <a:ext cx="1821656" cy="3786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F4EFEE-C7DF-483E-8961-5B8C1184F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10" y="1600697"/>
            <a:ext cx="764381" cy="4643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D7681E-7695-43E2-9760-F46749427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62" y="3036011"/>
            <a:ext cx="857250" cy="435769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3782FE-1814-410F-B635-15D475548474}"/>
              </a:ext>
            </a:extLst>
          </p:cNvPr>
          <p:cNvSpPr/>
          <p:nvPr/>
        </p:nvSpPr>
        <p:spPr>
          <a:xfrm>
            <a:off x="1927457" y="4146949"/>
            <a:ext cx="302374" cy="142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5DA52A7-ABF9-40AA-BE17-8C965F421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56" y="3442239"/>
            <a:ext cx="735806" cy="2571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95959E-2E80-4202-9E97-63BF69ABDE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271" y="4082655"/>
            <a:ext cx="1264444" cy="2714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E9BB42-8856-46E4-96C0-8E1D3D03F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573" y="4118374"/>
            <a:ext cx="2850356" cy="23574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8D37960-A147-4F08-A154-FB651105459C}"/>
              </a:ext>
            </a:extLst>
          </p:cNvPr>
          <p:cNvSpPr/>
          <p:nvPr/>
        </p:nvSpPr>
        <p:spPr>
          <a:xfrm>
            <a:off x="176441" y="1346313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053BF-F6B6-43AF-9FCD-E4B2C4C8D238}"/>
              </a:ext>
            </a:extLst>
          </p:cNvPr>
          <p:cNvSpPr/>
          <p:nvPr/>
        </p:nvSpPr>
        <p:spPr>
          <a:xfrm>
            <a:off x="187629" y="2457503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26188B-BC47-4490-9623-E7C05A8B7D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387</Words>
  <Application>Microsoft Macintosh PowerPoint</Application>
  <PresentationFormat>On-screen Show (16:9)</PresentationFormat>
  <Paragraphs>80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Barlow SemiBold</vt:lpstr>
      <vt:lpstr>Arial</vt:lpstr>
      <vt:lpstr>Wingdings</vt:lpstr>
      <vt:lpstr>Barlow Light</vt:lpstr>
      <vt:lpstr>Lodovico template</vt:lpstr>
      <vt:lpstr>Zero-Voltage Switching (ZVS)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Zero-Voltage Switching (ZVS)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Zero-Voltage Switching (ZVS)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Zero-Voltage Switching (ZVS) </dc:title>
  <cp:lastModifiedBy>Issa Batarseh</cp:lastModifiedBy>
  <cp:revision>5</cp:revision>
  <dcterms:modified xsi:type="dcterms:W3CDTF">2021-02-18T13:20:45Z</dcterms:modified>
</cp:coreProperties>
</file>