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4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ink/ink5.xml" ContentType="application/inkml+xml"/>
  <Override PartName="/ppt/notesSlides/notesSlide99.xml" ContentType="application/vnd.openxmlformats-officedocument.presentationml.notesSlide+xml"/>
  <Override PartName="/ppt/ink/ink6.xml" ContentType="application/inkml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4"/>
  </p:notesMasterIdLst>
  <p:sldIdLst>
    <p:sldId id="530" r:id="rId2"/>
    <p:sldId id="1411" r:id="rId3"/>
    <p:sldId id="298" r:id="rId4"/>
    <p:sldId id="1269" r:id="rId5"/>
    <p:sldId id="1315" r:id="rId6"/>
    <p:sldId id="1316" r:id="rId7"/>
    <p:sldId id="1317" r:id="rId8"/>
    <p:sldId id="1319" r:id="rId9"/>
    <p:sldId id="262" r:id="rId10"/>
    <p:sldId id="408" r:id="rId11"/>
    <p:sldId id="1320" r:id="rId12"/>
    <p:sldId id="1321" r:id="rId13"/>
    <p:sldId id="1322" r:id="rId14"/>
    <p:sldId id="1323" r:id="rId15"/>
    <p:sldId id="1326" r:id="rId16"/>
    <p:sldId id="1333" r:id="rId17"/>
    <p:sldId id="1335" r:id="rId18"/>
    <p:sldId id="1341" r:id="rId19"/>
    <p:sldId id="1344" r:id="rId20"/>
    <p:sldId id="1347" r:id="rId21"/>
    <p:sldId id="1390" r:id="rId22"/>
    <p:sldId id="609" r:id="rId23"/>
    <p:sldId id="562" r:id="rId24"/>
    <p:sldId id="588" r:id="rId25"/>
    <p:sldId id="563" r:id="rId26"/>
    <p:sldId id="565" r:id="rId27"/>
    <p:sldId id="605" r:id="rId28"/>
    <p:sldId id="606" r:id="rId29"/>
    <p:sldId id="607" r:id="rId30"/>
    <p:sldId id="570" r:id="rId31"/>
    <p:sldId id="1420" r:id="rId32"/>
    <p:sldId id="575" r:id="rId33"/>
    <p:sldId id="589" r:id="rId34"/>
    <p:sldId id="592" r:id="rId35"/>
    <p:sldId id="594" r:id="rId36"/>
    <p:sldId id="590" r:id="rId37"/>
    <p:sldId id="595" r:id="rId38"/>
    <p:sldId id="596" r:id="rId39"/>
    <p:sldId id="597" r:id="rId40"/>
    <p:sldId id="598" r:id="rId41"/>
    <p:sldId id="591" r:id="rId42"/>
    <p:sldId id="599" r:id="rId43"/>
    <p:sldId id="600" r:id="rId44"/>
    <p:sldId id="601" r:id="rId45"/>
    <p:sldId id="602" r:id="rId46"/>
    <p:sldId id="603" r:id="rId47"/>
    <p:sldId id="604" r:id="rId48"/>
    <p:sldId id="608" r:id="rId49"/>
    <p:sldId id="257" r:id="rId50"/>
    <p:sldId id="258" r:id="rId51"/>
    <p:sldId id="259" r:id="rId52"/>
    <p:sldId id="260" r:id="rId53"/>
    <p:sldId id="683" r:id="rId54"/>
    <p:sldId id="686" r:id="rId55"/>
    <p:sldId id="688" r:id="rId56"/>
    <p:sldId id="712" r:id="rId57"/>
    <p:sldId id="690" r:id="rId58"/>
    <p:sldId id="585" r:id="rId59"/>
    <p:sldId id="1412" r:id="rId60"/>
    <p:sldId id="665" r:id="rId61"/>
    <p:sldId id="850" r:id="rId62"/>
    <p:sldId id="927" r:id="rId63"/>
    <p:sldId id="959" r:id="rId64"/>
    <p:sldId id="851" r:id="rId65"/>
    <p:sldId id="848" r:id="rId66"/>
    <p:sldId id="949" r:id="rId67"/>
    <p:sldId id="817" r:id="rId68"/>
    <p:sldId id="818" r:id="rId69"/>
    <p:sldId id="819" r:id="rId70"/>
    <p:sldId id="828" r:id="rId71"/>
    <p:sldId id="825" r:id="rId72"/>
    <p:sldId id="829" r:id="rId73"/>
    <p:sldId id="827" r:id="rId74"/>
    <p:sldId id="764" r:id="rId75"/>
    <p:sldId id="765" r:id="rId76"/>
    <p:sldId id="783" r:id="rId77"/>
    <p:sldId id="782" r:id="rId78"/>
    <p:sldId id="784" r:id="rId79"/>
    <p:sldId id="778" r:id="rId80"/>
    <p:sldId id="785" r:id="rId81"/>
    <p:sldId id="786" r:id="rId82"/>
    <p:sldId id="779" r:id="rId83"/>
    <p:sldId id="780" r:id="rId84"/>
    <p:sldId id="787" r:id="rId85"/>
    <p:sldId id="844" r:id="rId86"/>
    <p:sldId id="830" r:id="rId87"/>
    <p:sldId id="921" r:id="rId88"/>
    <p:sldId id="917" r:id="rId89"/>
    <p:sldId id="924" r:id="rId90"/>
    <p:sldId id="1271" r:id="rId91"/>
    <p:sldId id="1364" r:id="rId92"/>
    <p:sldId id="1365" r:id="rId93"/>
    <p:sldId id="1368" r:id="rId94"/>
    <p:sldId id="1370" r:id="rId95"/>
    <p:sldId id="1372" r:id="rId96"/>
    <p:sldId id="1374" r:id="rId97"/>
    <p:sldId id="1414" r:id="rId98"/>
    <p:sldId id="1272" r:id="rId99"/>
    <p:sldId id="1413" r:id="rId100"/>
    <p:sldId id="1375" r:id="rId101"/>
    <p:sldId id="1185" r:id="rId102"/>
    <p:sldId id="1293" r:id="rId103"/>
    <p:sldId id="1294" r:id="rId104"/>
    <p:sldId id="1416" r:id="rId105"/>
    <p:sldId id="1417" r:id="rId106"/>
    <p:sldId id="1233" r:id="rId107"/>
    <p:sldId id="1305" r:id="rId108"/>
    <p:sldId id="1419" r:id="rId109"/>
    <p:sldId id="551" r:id="rId110"/>
    <p:sldId id="548" r:id="rId111"/>
    <p:sldId id="557" r:id="rId112"/>
    <p:sldId id="1391" r:id="rId113"/>
    <p:sldId id="1393" r:id="rId114"/>
    <p:sldId id="418" r:id="rId115"/>
    <p:sldId id="412" r:id="rId116"/>
    <p:sldId id="413" r:id="rId117"/>
    <p:sldId id="414" r:id="rId118"/>
    <p:sldId id="415" r:id="rId119"/>
    <p:sldId id="333" r:id="rId120"/>
    <p:sldId id="536" r:id="rId121"/>
    <p:sldId id="537" r:id="rId122"/>
    <p:sldId id="538" r:id="rId1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95" autoAdjust="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99.wmf"/><Relationship Id="rId1" Type="http://schemas.openxmlformats.org/officeDocument/2006/relationships/image" Target="../media/image101.wmf"/><Relationship Id="rId4" Type="http://schemas.openxmlformats.org/officeDocument/2006/relationships/image" Target="../media/image10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9:11:28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 24575,'-5'8'0,"-3"1"0,3 1 0,-5-1 0,1 0 0,-1 1 0,1-1 0,-1 0 0,1 1 0,-1-1 0,1 0 0,-1-3 0,1 2 0,0-3 0,-1 0 0,5 3 0,-2-7 0,1 7 0,-3-7 0,4 7 0,-3-3 0,3 1 0,-5 2 0,5-3 0,-3 0 0,2 4 0,-3-4 0,0 4 0,-1 0 0,1-4 0,4 3 0,5-7 0,1 7 0,7-2 0,-3 3 0,5 0 0,-1 1 0,0-1 0,1 0 0,4 1 0,-3 0 0,3 4 0,1-3 0,-4 9 0,4-9 0,-5 3 0,-1-4 0,0-1 0,1 1 0,-1-1 0,1 0 0,-5 1 0,3-1 0,-7 0 0,7 1 0,-2-5 0,-1 3 0,3-3 0,-3 1 0,0 2 0,4-7 0,-8 7 0,3-3 0,0 0 0,-3 3 0,3-7 0,-4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8:13.5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39 24575,'41'0'0,"2"0"0,-14 0 0,9 0 0,-4 0 0,6 0 0,-6 0 0,5 0 0,-11 0 0,11 0 0,-5 0 0,6 0 0,0 0 0,-6 0 0,-1 0 0,-6 0 0,1 0 0,-1 0 0,0 0 0,-4 0 0,3 0 0,-3 0 0,-1 0 0,5 0 0,-10 0 0,5 0 0,-1 0 0,-3 0 0,-1 0 0,-1 0 0,-7 0 0,2 0 0,-3 0 0,-33 0 0,14 0 0,-27 0 0,21 0 0,4 0 0,-3 0 0,8 0 0,0-3 0,27-4 0,-6-2 0,18 1 0,-14 1 0,-1 6 0,1-3 0,-4 4 0,2 0 0,-6 0 0,2 0 0,-3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9:36.2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483 1 24575,'-40'0'0,"0"0"0,22 0 0,-8 0 0,8 0 0,-8 0 0,8 0 0,-8 0 0,3 0 0,0 0 0,2 0 0,4 0 0,0 0 0,1 0 0,-1 0 0,0 0 0,0 0 0,0 0 0,1 0 0,3 0 0,1 0 0,5 0 0,-4 0 0,2 0 0,-1 0 0,6 13 0,0-7 0,4 12 0,4-11 0,0 1 0,7-1 0,-3-3 0,2 0 0,1-1 0,-3-2 0,3 6 0,1-3 0,0 4 0,5-3 0,0 2 0,-1-6 0,1 6 0,0-6 0,-5 3 0,0-4 0,-5 0 0,4 0 0,-3 0 0,3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9:38.7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567 36 24575,'-34'0'0,"3"0"0,9 0 0,0 0 0,-1 0 0,-3 0 0,-3 0 0,0 0 0,1 0 0,2 0 0,3 0 0,-4 0 0,4 0 0,-3 0 0,8 0 0,-9 0 0,9 0 0,-3 0 0,8 0 0,-3 0 0,8 0 0,-4 0 0,4 0 0,-3 0 0,3 0 0,-3 0 0,0 0 0,3 0 0,0-9 0,8 0 0,1-2 0,2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9:41.0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1356 81 24575,'-41'0'0,"-2"0"0,14 0 0,-10 0 0,5 0 0,-6 0 0,0 0 0,-6 0 0,10 0 0,-9 0 0,17 0 0,-5 0 0,10 0 0,1 0 0,5 0 0,1 0 0,3 0 0,1 0 0,1 0 0,2 0 0,-2 0 0,0 0 0,3 0 0,-2 0 0,-1 0 0,2 0 0,-2 0 0,0 0 0,3 0 0,-3 0 0,-1 0 0,3 0 0,-6 0 0,2 0 0,0 0 0,-7 0 0,6-8 0,-8 6 0,10-8 0,-4 9 0,3-6 0,-4 6 0,5-3 0,-4 0 0,3 3 0,0-3 0,-2 1 0,6 2 0,-7-3 0,8 4 0,-4-3 0,4 2 0,1-3 0,-4 1 0,2 2 0,-1-2 0,-1 3 0,3-3 0,-3 2 0,0-2 0,3 3 0,-3 0 0,0 0 0,3 0 0,-2 0 0,-1 0 0,3 0 0,-3 0 0,0 0 0,2 0 0,-7 0 0,3 0 0,-3 0 0,-1 0 0,4 0 0,-3 0 0,4-4 0,-5 3 0,0-3 0,0 4 0,1 0 0,-1 0 0,8 0 0,1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9:43.2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217 317 24575,'-30'-11'0,"-3"-2"0,19 3 0,-6-6 0,1 1 0,1 1 0,-5-8 0,7 9 0,2-9 0,6 9 0,0-13 0,7 12 0,-4-7 0,2 4 0,2 0 0,-3 1 0,4-1 0,0 4 0,0 1 0,0 5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9:46.0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347 40 24575,'45'0'0,"-2"0"0,-14 0 0,38 0 0,-30 0 0,26 0 0,5 0 0,-37 0 0,42 0 0,-42 0 0,28 0 0,-15 0 0,15 0 0,-18 0 0,0 0 0,-8 0 0,-1 0 0,-8 0 0,8 0 0,-9 0 0,-5 0 0,3 0 0,-13 0 0,4 0 0,-5 0 0,-28 13 0,6-5 0,-21 9 0,9-8 0,5 0 0,-6 0 0,1 0 0,-1 0 0,1 5 0,-1-4 0,1 3 0,-1 0 0,1-3 0,-1 3 0,1 1 0,-1-4 0,1 7 0,-1-7 0,1 7 0,-1-7 0,1 8 0,-1-8 0,1 3 0,-1-4 0,1 0 0,-1 0 0,1 0 0,0 1 0,-1-5 0,5 2 0,2-6 0,4 7 0,1-7 0,13 2 0,22-3 0,6 0 0,20 0 0,-17 0 0,11 5 0,-10-4 0,4 3 0,-6-4 0,0 0 0,-4 0 0,-6 0 0,-1 0 0,-8 0 0,4 0 0,-41 0 0,6 0 0,-32 0 0,15-4 0,0-2 0,-6-4 0,5-5 0,-5 4 0,6-4 0,0 1 0,0 3 0,6-3 0,-5-1 0,15 5 0,-8-4 0,9 1 0,1 3 0,0-2 0,5 3 0,5 1 0,3 0 0,3 4 0,5-6 0,-3 2 0,4-3 0,0 0 0,0 4 0,-3-4 0,-2-1 0,-3-5 0,0 1 0,-4 3 0,2-3 0,-2 3 0,4 0 0,0 1 0,1 5 0,2-1 0,2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11:23.5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592 16 24575,'-30'-4'0,"-3"1"0,10 3 0,-4 0 0,-1 0 0,-5 0 0,9 0 0,-7 0 0,8 0 0,-5 0 0,1 0 0,4 0 0,2 0 0,4 0 0,0 0 0,0 0 0,5 0 0,-4 0 0,7 0 0,-2 0 0,3 0 0,-4 0 0,4 0 0,-4 0 0,4 0 0,-3 0 0,3 0 0,-7 0 0,6 0 0,-3 0 0,1-4 0,2 3 0,-3-2 0,5 3 0,10 17 0,-4-6 0,8 12 0,-4-12 0,-2-3 0,6-1 0,-3 4 0,3-3 0,1 3 0,-1-3 0,5 0 0,0-4 0,5 3 0,0-6 0,-1 7 0,1-7 0,0 2 0,-1 1 0,1-3 0,0 3 0,-1-1 0,-3-2 0,-1 3 0,-5-4 0,1 3 0,2-2 0,-1 3 0,2-1 0,-4-2 0,0 5 0,3-5 0,-1 5 0,1-5 0,0 6 0,-2-6 0,2 5 0,1-2 0,-3 0 0,3 3 0,-3-6 0,-1 2 0,4 1 0,-3-4 0,2 4 0,0-4 0,-2 3 0,3-2 0,-4 5 0,3-2 0,-2 0 0,3 0 0,-3-1 0,2-2 0,2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11:26.5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414 1 24575,'-30'0'0,"-3"0"0,10 0 0,0 0 0,-3 0 0,3 0 0,1 0 0,0 0 0,1 0 0,3 0 0,-9 0 0,9 0 0,-3 0 0,-1 0 0,8 0 0,-6 0 0,11 0 0,-2 0 0,3 0 0,0 3 0,4 7 0,1-1 0,3 5 0,-4-6 0,3-1 0,-2 4 0,3-3 0,0 2 0,7-3 0,7 1 0,3 1 0,14 0 0,-7 0 0,9 0 0,-5 0 0,-1 1 0,0-1 0,1 0 0,-1 0 0,-4 0 0,-2-1 0,-8 0 0,2 0 0,-6-3 0,2-2 0,-3-3 0,-33 0 0,13 0 0,-32 0 0,22 0 0,-6 0 0,1 0 0,-1 0 0,1 0 0,4 0 0,2 0 0,4 0 0,4 0 0,2 0 0,36 0 0,-8 0 0,28 0 0,-18 0 0,1 0 0,-1 0 0,0 0 0,-4 0 0,-2 0 0,-8 0 0,-1 0 0,-5 0 0,4 0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11:29.5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1018 254 24575,'-47'0'0,"-8"0"0,12 0 0,-11 0 0,-6 0 0,16 0 0,-8 0 0,4 0 0,-1 0 0,-6 0 0,9 0 0,0 0 0,10 0 0,-9 0 0,16 0 0,-4 0 0,11 0 0,0 0 0,1 0 0,3 0 0,-4 0 0,9 0 0,2 0 0,-1 0 0,4 0 0,-4 0 0,5-3 0,3-8 0,0 2 0,4-5 0,-3 6 0,-8-14 0,5 11 0,-4-11 0,10 15 0,0 0 0,-4-4 0,4 3 0,-4-3 0,4 0 0,0 2 0,0-7 0,0 4 0,0-5 0,0 4 0,0 1 0,0 1 0,0 2 0,-13 27 0,6-11 0,-11 27 0,10-25 0,3 3 0,2-5 0,3 1 0,-3 3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9:11:3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24575,'0'14'0,"0"-4"0,0 9 0,0-8 0,-5 8 0,4-8 0,-4 9 0,1-10 0,3 10 0,-7-10 0,7 10 0,-8-10 0,8 5 0,-3-1 0,4-3 0,-4 3 0,3-5 0,-4 1 0,5-1 0,0 0 0,0 1 0,0-1 0,0 6 0,0-5 0,0 10 0,0-10 0,0 5 0,0-1 0,0-3 0,0 3 0,0-5 0,0 1 0,0 4 0,0-3 0,0 3 0,0-5 0,0 1 0,0-1 0,0 0 0,0 1 0,0-1 0,0 0 0,0 0 0,0 1 0,4-6 0,1 0 0,3-4 0,2 0 0,-1 0 0,0 0 0,0 0 0,1 0 0,-1 0 0,0 0 0,1 0 0,-1 0 0,0 0 0,-1 0 0,1-4 0,0-1 0,0-4 0,-4-1 0,4 1 0,-4-1 0,4 1 0,-4-1 0,4 5 0,-8-3 0,3 7 0,-4-3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9:11:3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24575,'4'9'0,"-3"0"0,3 0 0,-4 0 0,0 0 0,0-8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19:12:13.8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10819 944,'0'62,"0"-10,0-4,0-5,0-1,0 6,0-5,0 28,0-16,0 17,0-23,0-6,0 12,0-10,0 12,0-8,0 1,0-8,0 6,0-12,0 5,5-7,-4 0,9 0,-9 0,4 0,0 0,-3 0,8 0,-9 0,9 0,-9 0,4 0,-5 0,5 0,-3 0,3-6,-5 5,0-11,0 10,0-9,0 9,0-10,0 11,0-11,0 10,0-3,0-1,0 13,0-10,0 12,0-15,0 5,0-5,0 0,0 4,0-4,0 6,0 0,0 0,5 0,-4 7,9-5,-9 12,10 10,-10-5,5 11,-6-21,0 5,0-6,0 1,5 4,-4-11,5 12,-6-12,0 11,0-11,0 12,0-12,0 4,0 1,0-5,0 12,0-12,0 4,0-6,0 0,0 7,0-5,0 5,0 15,0-10,0 12,0-17,0 0,0 1,0 8,0-1,0 1,0-1,-6 1,5-1,-5 8,6-5,0 5,-5-7,4-1,-5 0,6 1,0-7,0 4,0-11,0 5,0-7,0 15,0-11,0 11,0-15,-5 0,4-6,-4 4,5-4,0 6,-5 0,3-6,-3 5,0-5,4 6,-4 7,0-11,4 16,-8-22,7 22,-2-16,-1 26,-2-18,-4 11,4-15,-3 0,9 0,-9 0,4-6,-1 4,-2-10,8 11,-8-11,2 11,1-11,-3 5,2-1,-3-4,-1 11,5-11,-5 10,6-9,-7 9,2-10,-2 11,2-11,-2 11,1-5,5 6,-9 9,8-13,-9 12,10-20,-4 11,4-11,-5 4,0-5,6 0,-5-1,5-4,-6 4,6-10,-4 10,3-10,-4 10,-4-6,3 7,-3-6,4-1,0 0,0 2,0 0,0 3,-5-8,3 9,-3-4,0 0,3 4,-7-4,7 4,-8-4,9 4,-9-4,9 0,-9 3,9-3,-9 0,9 3,-9-7,9 7,-9-7,9 2,-9-3,0 3,-2-3,-3 4,4-5,0 0,-5 1,-3-5,-5-1,0 0,-7 2,-2-1,-6 5,-1-9,-7 9,-2-4,-8 1,0 4,-9-5,7 7,-16-6,-14 4,24-11,-20 5,36-6,-1 0,3 0,8 0,-9 0,7 0,-7 0,9 0,-9 0,7 0,-7 0,9 0,-1 0,1 0,-1 0,0 0,-7-6,5-1,-13-6,17 0,-1 0,-28-3,24 2,0 2,-22-2,-3 0,0 0,-6 0,7-1,-9 1,8 0,-6 6,-14-12,23 10,7-5,2-1,5 1,-10 3,-4-1,-12-8,23 12,-2 0,11-2,2-1,-1 1,0 0,-36 1,-4-17,7 17,-2-11,37 13,-1 1,-35-8,-8 0,18 1,17 4,0 0,-27-6,26 6,-1-1,-23-3,8 0,-6 6,15-4,-7 4,9 1,0-5,0 10,0-4,0 0,0 5,0-5,0 6,-9-6,7 4,-7-5,0 7,23 0,-1 0,-31 0,27 0,2 0,-13 0,-16 0,16 0,-6 0,8 0,-9 0,7 0,-7 0,10 0,-1 0,-1 0,1 0,-8 0,13 0,-20 0,21 0,-15 0,17 0,-6 0,5 0,-7 0,-22 0,24 0,-14 0,29 0,1 0,6 0,-5 0,12 0,-12 0,12 0,-5 0,7 0,0 0,0 0,-7 0,5 0,-5 0,7 0,0 0,0 0,0 6,0-5,0 9,0-9,0 9,6-9,-20 4,22-5,-22 0,20 0,0 0,-5 0,5 0,-7 0,1 0,0 0,0 0,6 0,-5 0,5 0,-6 0,5 0,-3 0,9 0,-9 0,10 0,-9 0,9 0,2 0,5 0,2 0,-2-17,5 9,1-19,5 11,3-5,-9-5,9-3,-9-5,8 0,-3 0,0-7,3 5,-3-12,-1 5,5 1,-10-6,9 12,-3-12,5 6,0-8,-6 1,5-1,-5-7,6 5,0-13,0 13,0-5,-5 7,3 1,-3-1,5 1,0-1,0 0,0 1,0-1,0-7,0 5,0-13,0 14,0-15,0 7,0-8,0 0,0-30,0 23,0 21,0 0,0-25,0-8,0 8,6 2,-5 1,11 13,-11-11,5 21,-6-5,0 7,0 8,0-6,0 5,0 1,0-6,0 5,0-7,0 8,0-6,0 5,0-7,0-22,0 9,5-12,-4 18,5 7,-6 1,6-9,-5 7,5-14,-6 13,0-5,6 0,-4 5,3 2,-5 2,6 6,-5-1,5-5,-6 12,0-5,5 0,-3 5,3-5,0 7,1-22,1 16,3-23,-8 27,8-5,-9 0,10 5,-10-11,9 11,-9-12,4 5,0 0,-4-5,5 6,-6-8,5 7,-4-4,4 11,0-5,-4 6,4-14,0 11,-4-11,9 21,-9-5,8 11,-8-11,9 11,-4-11,4 11,-4-11,4 5,-4-6,6 0,-1 0,0-1,1 1,-1 0,1-7,-1 5,0 1,1 3,-2 4,1-1,5-7,-4 7,3-2,-5 9,0 2,0 5,1-6,-1 0,0 5,0-4,0 5,0-6,5 5,-3-4,7 4,-7-5,7 0,3-1,1 1,3 0,-5 0,0 0,5-1,2 0,22-11,-18 9,17-9,-12 3,-1 6,7-7,-9 8,6 0,-4 0,12-2,-5 7,6-6,1 5,-1-1,0 3,1-1,7 3,-6-3,14 5,-7 0,17-1,-6 1,7 5,-1-5,-13 6,2-1,26-1,-25-1,2 0,30 1,-22 1,-7 0,-2 1,-5-1,0 4,2-1,9-7,-20 11,1 0,36-11,7 4,-10-1,1-3,-1 4,0-7,1 1,-1 6,-8-5,6 5,-7 1,10-6,-1 11,-8-4,-18 3,2-1,25-4,-25 4,0 0,24-2,-8 6,6-6,-6 4,8-5,1 7,-10 0,8 0,-8 0,1-6,6 5,-15-5,7 6,-10 0,1 0,21 0,-15 0,16 0,-30 0,6 0,-14 0,6 0,0 0,3 0,-1 5,6 3,-6 5,0 0,6 0,-6-6,8 5,0-5,0 6,0-5,0 4,8-5,-6 7,15-6,-15 4,-9-8,3-1,-9 1,-1 0,0 2,0-1,-1-4,-3 0,14 4,15-5,-3 5,1-3,-7 4,6 0,-8 1,9 1,-7 3,6-9,-16 9,6-9,-5 9,7-9,-1 9,1-3,0-1,0 5,0-5,9 7,-27-4,0 0,26 4,20 6,-36-13,0 4,6-10,-6 11,8-5,0 0,0 5,0-4,0-1,0 5,0-5,0 7,-8-1,-2-6,-14 3,-3-3,-6-1,16 4,-19-4,6 0,-23 3,-4-8,7 7,-2-7,4 7,3-7,-10 4,11-1,-7-3,5 9,5-9,-4 3,11 1,-11 1,11 0,-11 4,4-9,-10 3,-2 1,4-4,-7 3,10 4,-6-7,-1 7,3-4,-3 1,4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2T00:51:53.06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2T00:51:53.06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5:03.7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240 74 24575,'-28'0'0,"10"7"0,3-5 0,9 13 0,-6-10 0,4 10 0,0-6 0,0 3 0,1-5 0,-1 1 0,0-1 0,1 1 0,2-1 0,-1 1 0,1-1 0,-2 4 0,-1-2 0,0 1 0,1-2 0,-1-1 0,1 1 0,-1-1 0,0 1 0,1-1 0,-1 1 0,4-1 0,-3 1 0,3 0 0,27-12 0,-12-2 0,21-6 0,-15-9 0,-5 7 0,2-12 0,-1 8 0,-4-8 0,-1 8 0,1-9 0,-1 9 0,-3-3 0,-1 4 0,-4 4 0,0 2 0,0 3 0,-3 0 0,-7 4 0,4-2 0,-4-1 0,10-4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8:08.3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38 24575,'29'0'0,"-7"0"0,-6 0 0,-3 0 0,3 0 0,-3 0 0,2 0 0,-6 0 0,7 0 0,-4 0 0,1 0 0,2 0 0,-6 0 0,7 0 0,-8 0 0,8 0 0,-8 0 0,4 0 0,-5 0 0,4 0 0,-2 0 0,2 0 0,-1 0 0,-1 0 0,1 0 0,0 0 0,-2 0 0,3 0 0,-1 0 0,-2 0 0,3 0 0,0-3 0,-3 2 0,3-2 0,0 3 0,-3 0 0,7 0 0,-6 0 0,3 0 0,-1 0 0,-2 0 0,6 0 0,-2 0 0,-1-4 0,0 4 0,0-4 0,-4 4 0,4-3 0,-5 2 0,1-2 0,3-1 0,-3 3 0,3-5 0,-4 5 0,1-3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6:08:11.2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583 0 24575,'-24'0'0,"2"0"0,10 0 0,4 0 0,-8 4 0,3 1 0,-3 3 0,-1 0 0,0 1 0,0-1 0,1-3 0,3 2 0,-3-7 0,3 8 0,-3-8 0,3 4 0,-3 0 0,7-3 0,-6 6 0,6-6 0,-7 3 0,4-4 0,-1 3 0,-3-2 0,3 6 0,1-6 0,-4 6 0,3-6 0,-3 7 0,-1-7 0,4 2 0,-3 1 0,4-3 0,-1 3 0,1-4 0,1 0 0,-1 3 0,-1-2 0,2 2 0,3-3 0,-3 0 0,3 0 0,20 16 0,-6-12 0,18 16 0,-17-16 0,5 0 0,-3 3 0,6-3 0,-2 0 0,3 4 0,-3-7 0,3 6 0,-8-6 0,8 3 0,-8-1 0,4-2 0,0 2 0,-4 1 0,8-3 0,-8 2 0,4-3 0,-1 0 0,-2 0 0,7 0 0,-8 0 0,4 0 0,-5 0 0,4 0 0,-3 0 0,3 3 0,-1-2 0,-2 2 0,2-3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D41DC-1EFB-7F42-B5C4-04EACB50A421}" type="datetimeFigureOut">
              <a:rPr lang="en-US" smtClean="0"/>
              <a:t>4/5/20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8F730-664C-EC4C-8430-1648CEE17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4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24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9851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106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071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107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4620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66438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17863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112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0087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113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00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87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22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1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7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843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843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642549A1-32A2-0A43-B15C-AC49529A38D5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42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50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1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40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56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55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99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717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477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70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6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56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14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2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29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63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44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213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287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352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01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82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60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68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4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59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362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750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691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650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2641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2386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2436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4908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53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790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54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4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71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55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27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660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676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58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541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922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60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522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322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503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63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585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64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6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514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65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775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66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196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642549A1-32A2-0A43-B15C-AC49529A38D5}" type="slidenum">
              <a:rPr lang="en-US" sz="1200">
                <a:latin typeface="Arial" charset="0"/>
              </a:rPr>
              <a:pPr/>
              <a:t>67</a:t>
            </a:fld>
            <a:endParaRPr lang="en-US" sz="120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642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68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519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69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159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70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078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71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678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72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70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73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298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642549A1-32A2-0A43-B15C-AC49529A38D5}" type="slidenum">
              <a:rPr lang="en-US" sz="1200">
                <a:latin typeface="Arial" charset="0"/>
              </a:rPr>
              <a:pPr/>
              <a:t>74</a:t>
            </a:fld>
            <a:endParaRPr lang="en-US" sz="120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69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918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75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35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76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837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77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2547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78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294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79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5669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80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118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81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509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82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7214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83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450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84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81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642549A1-32A2-0A43-B15C-AC49529A38D5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869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85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534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642549A1-32A2-0A43-B15C-AC49529A38D5}" type="slidenum">
              <a:rPr lang="en-US" sz="1200">
                <a:latin typeface="Arial" charset="0"/>
              </a:rPr>
              <a:pPr/>
              <a:t>86</a:t>
            </a:fld>
            <a:endParaRPr lang="en-US" sz="120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257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87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579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88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80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89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149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90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488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91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8487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642549A1-32A2-0A43-B15C-AC49529A38D5}" type="slidenum">
              <a:rPr lang="en-US" sz="1200">
                <a:latin typeface="Arial" charset="0"/>
              </a:rPr>
              <a:pPr/>
              <a:t>92</a:t>
            </a:fld>
            <a:endParaRPr lang="en-US" sz="120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208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93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5391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94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12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4652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95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075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96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3198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98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8086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99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2584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100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0816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101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3291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102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8406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0D3C889-C823-724A-A3DB-76CCEC22D041}" type="slidenum">
              <a:rPr lang="en-US" sz="1200">
                <a:latin typeface="Arial" charset="0"/>
              </a:rPr>
              <a:pPr/>
              <a:t>103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42633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104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5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AC758CA-5DAD-E648-9F4C-1B73EAE70757}" type="slidenum">
              <a:rPr lang="en-US" sz="1200">
                <a:latin typeface="Arial" charset="0"/>
              </a:rPr>
              <a:pPr/>
              <a:t>105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1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0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4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8951766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7401" y="1031013"/>
            <a:ext cx="7529196" cy="84382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9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5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8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8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EC3CA-A8B7-6D4A-B8A4-75E1800DB7CC}" type="datetimeFigureOut">
              <a:rPr lang="en-US" smtClean="0"/>
              <a:t>4/5/20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83.png"/><Relationship Id="rId3" Type="http://schemas.openxmlformats.org/officeDocument/2006/relationships/customXml" Target="../ink/ink5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84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83.png"/><Relationship Id="rId3" Type="http://schemas.openxmlformats.org/officeDocument/2006/relationships/customXml" Target="../ink/ink6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8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customXml" Target="../ink/ink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203.png"/><Relationship Id="rId7" Type="http://schemas.openxmlformats.org/officeDocument/2006/relationships/image" Target="../media/image219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9.xml"/><Relationship Id="rId5" Type="http://schemas.openxmlformats.org/officeDocument/2006/relationships/image" Target="../media/image218.png"/><Relationship Id="rId10" Type="http://schemas.openxmlformats.org/officeDocument/2006/relationships/image" Target="../media/image221.png"/><Relationship Id="rId4" Type="http://schemas.openxmlformats.org/officeDocument/2006/relationships/customXml" Target="../ink/ink8.xml"/><Relationship Id="rId9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226.png"/><Relationship Id="rId3" Type="http://schemas.openxmlformats.org/officeDocument/2006/relationships/image" Target="../media/image203.png"/><Relationship Id="rId7" Type="http://schemas.openxmlformats.org/officeDocument/2006/relationships/image" Target="../media/image223.png"/><Relationship Id="rId12" Type="http://schemas.openxmlformats.org/officeDocument/2006/relationships/customXml" Target="../ink/ink15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2.xml"/><Relationship Id="rId11" Type="http://schemas.openxmlformats.org/officeDocument/2006/relationships/image" Target="../media/image225.png"/><Relationship Id="rId5" Type="http://schemas.openxmlformats.org/officeDocument/2006/relationships/image" Target="../media/image222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224.png"/><Relationship Id="rId14" Type="http://schemas.openxmlformats.org/officeDocument/2006/relationships/image" Target="../media/image227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204.png"/><Relationship Id="rId7" Type="http://schemas.openxmlformats.org/officeDocument/2006/relationships/image" Target="../media/image231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7.xml"/><Relationship Id="rId5" Type="http://schemas.openxmlformats.org/officeDocument/2006/relationships/image" Target="../media/image229.png"/><Relationship Id="rId10" Type="http://schemas.openxmlformats.org/officeDocument/2006/relationships/image" Target="../media/image233.png"/><Relationship Id="rId4" Type="http://schemas.openxmlformats.org/officeDocument/2006/relationships/customXml" Target="../ink/ink16.xml"/><Relationship Id="rId9" Type="http://schemas.openxmlformats.org/officeDocument/2006/relationships/image" Target="../media/image23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png"/><Relationship Id="rId5" Type="http://schemas.openxmlformats.org/officeDocument/2006/relationships/image" Target="../media/image1640.png"/><Relationship Id="rId4" Type="http://schemas.openxmlformats.org/officeDocument/2006/relationships/image" Target="../media/image20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4.png"/><Relationship Id="rId10" Type="http://schemas.openxmlformats.org/officeDocument/2006/relationships/image" Target="../media/image21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8.wmf"/><Relationship Id="rId10" Type="http://schemas.openxmlformats.org/officeDocument/2006/relationships/image" Target="../media/image30.w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7.w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4.xml"/><Relationship Id="rId7" Type="http://schemas.openxmlformats.org/officeDocument/2006/relationships/customXml" Target="../ink/ink1.xml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png"/><Relationship Id="rId11" Type="http://schemas.openxmlformats.org/officeDocument/2006/relationships/customXml" Target="../ink/ink3.xml"/><Relationship Id="rId5" Type="http://schemas.openxmlformats.org/officeDocument/2006/relationships/image" Target="../media/image55.wmf"/><Relationship Id="rId10" Type="http://schemas.openxmlformats.org/officeDocument/2006/relationships/image" Target="../media/image59.png"/><Relationship Id="rId4" Type="http://schemas.openxmlformats.org/officeDocument/2006/relationships/oleObject" Target="../embeddings/oleObject16.bin"/><Relationship Id="rId9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6.xml"/><Relationship Id="rId7" Type="http://schemas.openxmlformats.org/officeDocument/2006/relationships/customXml" Target="../ink/ink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1.png"/><Relationship Id="rId4" Type="http://schemas.openxmlformats.org/officeDocument/2006/relationships/image" Target="../media/image64.pn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5.png"/><Relationship Id="rId5" Type="http://schemas.openxmlformats.org/officeDocument/2006/relationships/image" Target="../media/image96.wmf"/><Relationship Id="rId4" Type="http://schemas.openxmlformats.org/officeDocument/2006/relationships/oleObject" Target="../embeddings/oleObject19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5.pn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21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00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103.wmf"/><Relationship Id="rId5" Type="http://schemas.openxmlformats.org/officeDocument/2006/relationships/image" Target="../media/image101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0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5.png"/><Relationship Id="rId5" Type="http://schemas.openxmlformats.org/officeDocument/2006/relationships/image" Target="../media/image104.emf"/><Relationship Id="rId4" Type="http://schemas.openxmlformats.org/officeDocument/2006/relationships/oleObject" Target="../embeddings/oleObject27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7.png"/><Relationship Id="rId5" Type="http://schemas.openxmlformats.org/officeDocument/2006/relationships/image" Target="../media/image106.emf"/><Relationship Id="rId4" Type="http://schemas.openxmlformats.org/officeDocument/2006/relationships/oleObject" Target="../embeddings/oleObject2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11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696200" cy="3505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3004 </a:t>
            </a: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</a:rPr>
              <a:t>Electrical Networks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</a:rPr>
            </a:b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Lecture #25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Course Review Topics</a:t>
            </a:r>
            <a:br>
              <a:rPr lang="en-US" sz="2800" i="1" u="sng" dirty="0">
                <a:solidFill>
                  <a:srgbClr val="FF0000"/>
                </a:solidFill>
              </a:rPr>
            </a:br>
            <a:br>
              <a:rPr lang="en-US" sz="2800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  <a:sym typeface="Times New Roman Bold"/>
              </a:rPr>
            </a:br>
            <a:endParaRPr sz="2800" i="1" dirty="0">
              <a:solidFill>
                <a:srgbClr val="FF0000"/>
              </a:solidFill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cs typeface="Times New Roman Bold"/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19400" y="685800"/>
            <a:ext cx="2857500" cy="1752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357924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F8D22-E3F2-7643-9A81-659832F28B5A}"/>
              </a:ext>
            </a:extLst>
          </p:cNvPr>
          <p:cNvSpPr/>
          <p:nvPr/>
        </p:nvSpPr>
        <p:spPr>
          <a:xfrm>
            <a:off x="685800" y="3583891"/>
            <a:ext cx="8442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8B00B-0A18-D348-8FF0-608D9DA229A1}"/>
              </a:ext>
            </a:extLst>
          </p:cNvPr>
          <p:cNvSpPr/>
          <p:nvPr/>
        </p:nvSpPr>
        <p:spPr>
          <a:xfrm>
            <a:off x="2695104" y="362374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/>
              <a:t>Kirchhoff's Current Law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2A8AF-B435-234D-9246-AABDD6553CCD}"/>
              </a:ext>
            </a:extLst>
          </p:cNvPr>
          <p:cNvSpPr/>
          <p:nvPr/>
        </p:nvSpPr>
        <p:spPr>
          <a:xfrm>
            <a:off x="389534" y="1300932"/>
            <a:ext cx="8754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The sum of all currents </a:t>
            </a:r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i="1" baseline="-25000" dirty="0">
                <a:solidFill>
                  <a:srgbClr val="FF0000"/>
                </a:solidFill>
              </a:rPr>
              <a:t>1</a:t>
            </a:r>
            <a:r>
              <a:rPr lang="en-US" sz="2800" dirty="0">
                <a:solidFill>
                  <a:srgbClr val="FF0000"/>
                </a:solidFill>
              </a:rPr>
              <a:t>, i</a:t>
            </a:r>
            <a:r>
              <a:rPr lang="en-US" sz="2800" i="1" baseline="-25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, …i</a:t>
            </a:r>
            <a:r>
              <a:rPr lang="en-US" sz="2800" i="1" baseline="-25000" dirty="0">
                <a:solidFill>
                  <a:srgbClr val="FF0000"/>
                </a:solidFill>
              </a:rPr>
              <a:t>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B0F0"/>
                </a:solidFill>
              </a:rPr>
              <a:t>at any node is equal to 0.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B706C7-EAFC-6241-936B-BEC79FBB63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5800" y="2315247"/>
            <a:ext cx="3044825" cy="3044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9801AF-7ABE-5141-97D5-0FA40C1ED5B2}"/>
                  </a:ext>
                </a:extLst>
              </p:cNvPr>
              <p:cNvSpPr/>
              <p:nvPr/>
            </p:nvSpPr>
            <p:spPr>
              <a:xfrm>
                <a:off x="4056926" y="2112541"/>
                <a:ext cx="4572000" cy="158447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Mathematically, KCL is given by,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marL="457200" marR="0" indent="45720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=0</m:t>
                        </m:r>
                      </m:e>
                    </m:nary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					 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9801AF-7ABE-5141-97D5-0FA40C1ED5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926" y="2112541"/>
                <a:ext cx="4572000" cy="1584473"/>
              </a:xfrm>
              <a:prstGeom prst="rect">
                <a:avLst/>
              </a:prstGeom>
              <a:blipFill>
                <a:blip r:embed="rId3"/>
                <a:stretch>
                  <a:fillRect l="-1662" t="-238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109B31-65A7-7843-AB4F-0D54BCCA3073}"/>
                  </a:ext>
                </a:extLst>
              </p:cNvPr>
              <p:cNvSpPr/>
              <p:nvPr/>
            </p:nvSpPr>
            <p:spPr>
              <a:xfrm>
                <a:off x="3730625" y="3697014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45720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current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element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=1,2,3….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109B31-65A7-7843-AB4F-0D54BCCA3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625" y="3697014"/>
                <a:ext cx="4572000" cy="830997"/>
              </a:xfrm>
              <a:prstGeom prst="rect">
                <a:avLst/>
              </a:prstGeom>
              <a:blipFill>
                <a:blip r:embed="rId4"/>
                <a:stretch>
                  <a:fillRect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6530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For general RLC circuits,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i="1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Where </a:t>
            </a:r>
            <a:r>
              <a:rPr lang="en-US" sz="1800" i="1" dirty="0"/>
              <a:t>p(t) </a:t>
            </a:r>
            <a:r>
              <a:rPr lang="en-US" sz="1800" dirty="0"/>
              <a:t>is the instantaneous power,</a:t>
            </a:r>
            <a:r>
              <a:rPr lang="en-US" sz="1800" i="1" dirty="0"/>
              <a:t> </a:t>
            </a:r>
            <a:r>
              <a:rPr lang="en-US" sz="1800" i="1" dirty="0" err="1"/>
              <a:t>P</a:t>
            </a:r>
            <a:r>
              <a:rPr lang="en-US" sz="1800" i="1" baseline="-25000" dirty="0" err="1"/>
              <a:t>av</a:t>
            </a:r>
            <a:r>
              <a:rPr lang="en-US" sz="1800" dirty="0"/>
              <a:t> is the average power being delivered to the network, and </a:t>
            </a:r>
            <a:r>
              <a:rPr lang="en-US" sz="1800" i="1" dirty="0"/>
              <a:t>Q</a:t>
            </a:r>
            <a:r>
              <a:rPr lang="en-US" sz="1800" dirty="0"/>
              <a:t> is the reactive power being stored is the reactive elements.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418440" y="520065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Power Calculations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9" y="1879436"/>
            <a:ext cx="5548311" cy="19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284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For a general linear RLC circuits with a purely sinusoidal voltage source excitation,                                   , corresponding supplied source current,                                   , the instantaneous power supplied by the source is given by,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resulting average power supplied by the source,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integral of the second term is zero over one cycle, therefore,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99" y="2616454"/>
            <a:ext cx="5438863" cy="896986"/>
          </a:xfrm>
          <a:prstGeom prst="rect">
            <a:avLst/>
          </a:prstGeom>
        </p:spPr>
      </p:pic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394832" y="520065"/>
            <a:ext cx="2206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The Average Power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81" y="1738001"/>
            <a:ext cx="2123010" cy="290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7" y="2005021"/>
            <a:ext cx="2201321" cy="261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99" y="3970344"/>
            <a:ext cx="6181814" cy="1425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99" y="5932777"/>
            <a:ext cx="2524214" cy="4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19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To distinguish the average power and the reactive power, we use watts (W) for instantaneous and average (real) power 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597973" y="520065"/>
            <a:ext cx="1800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Reactive Power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BA323-06F6-A64D-915F-171C0B34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238" y="2499358"/>
            <a:ext cx="5030703" cy="5589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A3ECE6-FE0B-5A4E-809E-621F1CA6DCB8}"/>
              </a:ext>
            </a:extLst>
          </p:cNvPr>
          <p:cNvSpPr/>
          <p:nvPr/>
        </p:nvSpPr>
        <p:spPr>
          <a:xfrm>
            <a:off x="783201" y="5375648"/>
            <a:ext cx="7429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When Q is positive then the circuit is inductive and when Q is negative then the circuit is capacitive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CF95A7-2143-1643-9979-477ED63FD047}"/>
              </a:ext>
            </a:extLst>
          </p:cNvPr>
          <p:cNvSpPr/>
          <p:nvPr/>
        </p:nvSpPr>
        <p:spPr>
          <a:xfrm>
            <a:off x="7253289" y="2608570"/>
            <a:ext cx="1490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Watts (W)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4E5FCA-D985-A644-9A77-3C9D895E05B6}"/>
              </a:ext>
            </a:extLst>
          </p:cNvPr>
          <p:cNvSpPr/>
          <p:nvPr/>
        </p:nvSpPr>
        <p:spPr>
          <a:xfrm>
            <a:off x="826466" y="3429000"/>
            <a:ext cx="7644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Where as Q is given as the product of volt (V) and amp (I) for reactive power (R) for reactive power – (VAR)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A107C4-6B60-FA47-A781-ED49C4A82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87" y="4397148"/>
            <a:ext cx="4360172" cy="5825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849C3E-FF9D-E34D-BDD9-9FF2087A304F}"/>
              </a:ext>
            </a:extLst>
          </p:cNvPr>
          <p:cNvSpPr/>
          <p:nvPr/>
        </p:nvSpPr>
        <p:spPr>
          <a:xfrm>
            <a:off x="6981190" y="4372758"/>
            <a:ext cx="1490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VAR</a:t>
            </a:r>
          </a:p>
        </p:txBody>
      </p:sp>
    </p:spTree>
    <p:extLst>
      <p:ext uri="{BB962C8B-B14F-4D97-AF65-F5344CB8AC3E}">
        <p14:creationId xmlns:p14="http://schemas.microsoft.com/office/powerpoint/2010/main" val="20570197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Having defined Q, the instantaneous power expressions </a:t>
            </a:r>
            <a:r>
              <a:rPr lang="en-US" sz="1800" i="1" dirty="0" err="1"/>
              <a:t>P</a:t>
            </a:r>
            <a:r>
              <a:rPr lang="en-US" sz="1800" i="1" baseline="-25000" dirty="0" err="1"/>
              <a:t>av</a:t>
            </a:r>
            <a:r>
              <a:rPr lang="en-US" sz="1800" i="1" dirty="0"/>
              <a:t> </a:t>
            </a:r>
            <a:r>
              <a:rPr lang="en-US" sz="1800" dirty="0"/>
              <a:t>for</a:t>
            </a:r>
            <a:r>
              <a:rPr lang="en-US" sz="1800" i="1" dirty="0"/>
              <a:t> </a:t>
            </a:r>
            <a:r>
              <a:rPr lang="en-US" sz="1800" dirty="0"/>
              <a:t>capacitors and inductors can be expressed in terms of </a:t>
            </a:r>
            <a:r>
              <a:rPr lang="en-US" sz="1800" i="1" dirty="0"/>
              <a:t>Q,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So the measure of the power associated with an inductor and capacitor is the reactive power </a:t>
            </a:r>
            <a:r>
              <a:rPr lang="en-US" sz="1800" i="1" dirty="0"/>
              <a:t>Q</a:t>
            </a:r>
            <a:r>
              <a:rPr lang="en-US" sz="1800" dirty="0"/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Q represents the average amount of power that gets exchanged between the source and the rest of the circuit.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i="1" dirty="0" err="1"/>
              <a:t>P</a:t>
            </a:r>
            <a:r>
              <a:rPr lang="en-US" sz="1800" i="1" baseline="-25000" dirty="0" err="1"/>
              <a:t>av</a:t>
            </a:r>
            <a:r>
              <a:rPr lang="en-US" sz="1800" i="1" dirty="0"/>
              <a:t> </a:t>
            </a:r>
            <a:r>
              <a:rPr lang="en-US" sz="1800" dirty="0"/>
              <a:t>represents</a:t>
            </a:r>
            <a:r>
              <a:rPr lang="en-US" sz="1800" i="1" dirty="0"/>
              <a:t> </a:t>
            </a:r>
            <a:r>
              <a:rPr lang="en-US" sz="1800" dirty="0"/>
              <a:t>the measure of the power associated with a resistor.</a:t>
            </a:r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597973" y="520065"/>
            <a:ext cx="1800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Reactive Power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15" y="2078255"/>
            <a:ext cx="5253285" cy="7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323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7922" y="230768"/>
            <a:ext cx="866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Reactive power In the inductor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015DC4C-181B-DE48-873C-9331B542FD3E}"/>
                  </a:ext>
                </a:extLst>
              </p14:cNvPr>
              <p14:cNvContentPartPr/>
              <p14:nvPr/>
            </p14:nvContentPartPr>
            <p14:xfrm>
              <a:off x="7157739" y="10770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015DC4C-181B-DE48-873C-9331B542FD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48739" y="10680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DFC625-35FE-714A-B8D7-95C379984D93}"/>
                  </a:ext>
                </a:extLst>
              </p:cNvPr>
              <p:cNvSpPr txBox="1"/>
              <p:nvPr/>
            </p:nvSpPr>
            <p:spPr>
              <a:xfrm>
                <a:off x="608546" y="2931201"/>
                <a:ext cx="25705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</m:d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b="1" dirty="0"/>
                  <a:t>=</a:t>
                </a:r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DFC625-35FE-714A-B8D7-95C379984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46" y="2931201"/>
                <a:ext cx="2570575" cy="276999"/>
              </a:xfrm>
              <a:prstGeom prst="rect">
                <a:avLst/>
              </a:prstGeom>
              <a:blipFill>
                <a:blip r:embed="rId5"/>
                <a:stretch>
                  <a:fillRect l="-3465" t="-21739" r="-495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5B68B3A-C988-FD4F-9B40-AE0C4EA294D1}"/>
                  </a:ext>
                </a:extLst>
              </p:cNvPr>
              <p:cNvSpPr txBox="1"/>
              <p:nvPr/>
            </p:nvSpPr>
            <p:spPr>
              <a:xfrm>
                <a:off x="357102" y="5509324"/>
                <a:ext cx="2147383" cy="561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5B68B3A-C988-FD4F-9B40-AE0C4EA29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02" y="5509324"/>
                <a:ext cx="2147383" cy="561051"/>
              </a:xfrm>
              <a:prstGeom prst="rect">
                <a:avLst/>
              </a:prstGeom>
              <a:blipFill>
                <a:blip r:embed="rId6"/>
                <a:stretch>
                  <a:fillRect l="-235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494BBE-EE44-3241-8030-F37F93336C16}"/>
                  </a:ext>
                </a:extLst>
              </p:cNvPr>
              <p:cNvSpPr/>
              <p:nvPr/>
            </p:nvSpPr>
            <p:spPr>
              <a:xfrm>
                <a:off x="237922" y="4932786"/>
                <a:ext cx="15871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494BBE-EE44-3241-8030-F37F93336C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2" y="4932786"/>
                <a:ext cx="1587101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0A6A76E8-3F0A-0A4C-AF9E-43649118BD90}"/>
              </a:ext>
            </a:extLst>
          </p:cNvPr>
          <p:cNvSpPr txBox="1"/>
          <p:nvPr/>
        </p:nvSpPr>
        <p:spPr>
          <a:xfrm>
            <a:off x="147569" y="4491070"/>
            <a:ext cx="322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we have,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659868A-EBCF-7C4F-9C7A-1DC9DEDBCA12}"/>
                  </a:ext>
                </a:extLst>
              </p:cNvPr>
              <p:cNvSpPr/>
              <p:nvPr/>
            </p:nvSpPr>
            <p:spPr>
              <a:xfrm>
                <a:off x="4070735" y="4684970"/>
                <a:ext cx="1607876" cy="65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659868A-EBCF-7C4F-9C7A-1DC9DEDBC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735" y="4684970"/>
                <a:ext cx="1607876" cy="653384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31DCA4FD-6D1D-EC4F-92D3-4BE582EF8675}"/>
              </a:ext>
            </a:extLst>
          </p:cNvPr>
          <p:cNvSpPr txBox="1"/>
          <p:nvPr/>
        </p:nvSpPr>
        <p:spPr>
          <a:xfrm>
            <a:off x="237922" y="780045"/>
            <a:ext cx="658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Recall that the reactive power in any circuit with  is given by,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775946-39AB-9A46-84A1-F813745BC246}"/>
              </a:ext>
            </a:extLst>
          </p:cNvPr>
          <p:cNvSpPr txBox="1"/>
          <p:nvPr/>
        </p:nvSpPr>
        <p:spPr>
          <a:xfrm>
            <a:off x="147569" y="2373002"/>
            <a:ext cx="322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inductor,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278CD45-BDCA-654B-953D-E0D6AE5E0A99}"/>
                  </a:ext>
                </a:extLst>
              </p:cNvPr>
              <p:cNvSpPr txBox="1"/>
              <p:nvPr/>
            </p:nvSpPr>
            <p:spPr>
              <a:xfrm>
                <a:off x="499491" y="1207692"/>
                <a:ext cx="2060244" cy="409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278CD45-BDCA-654B-953D-E0D6AE5E0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91" y="1207692"/>
                <a:ext cx="2060244" cy="409664"/>
              </a:xfrm>
              <a:prstGeom prst="rect">
                <a:avLst/>
              </a:prstGeom>
              <a:blipFill>
                <a:blip r:embed="rId9"/>
                <a:stretch>
                  <a:fillRect l="-4268" r="-4878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59BF04A-3F86-4D48-8148-9210E69EAF86}"/>
                  </a:ext>
                </a:extLst>
              </p:cNvPr>
              <p:cNvSpPr txBox="1"/>
              <p:nvPr/>
            </p:nvSpPr>
            <p:spPr>
              <a:xfrm>
                <a:off x="408831" y="3908108"/>
                <a:ext cx="2104359" cy="533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59BF04A-3F86-4D48-8148-9210E69EA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31" y="3908108"/>
                <a:ext cx="2104359" cy="533672"/>
              </a:xfrm>
              <a:prstGeom prst="rect">
                <a:avLst/>
              </a:prstGeom>
              <a:blipFill>
                <a:blip r:embed="rId10"/>
                <a:stretch>
                  <a:fillRect l="-2395" t="-232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F1BD590-9D52-C040-BE82-6C3C6080024A}"/>
                  </a:ext>
                </a:extLst>
              </p:cNvPr>
              <p:cNvSpPr txBox="1"/>
              <p:nvPr/>
            </p:nvSpPr>
            <p:spPr>
              <a:xfrm>
                <a:off x="469482" y="1758446"/>
                <a:ext cx="2092881" cy="3918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F1BD590-9D52-C040-BE82-6C3C60800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82" y="1758446"/>
                <a:ext cx="2092881" cy="391839"/>
              </a:xfrm>
              <a:prstGeom prst="rect">
                <a:avLst/>
              </a:prstGeom>
              <a:blipFill>
                <a:blip r:embed="rId11"/>
                <a:stretch>
                  <a:fillRect l="-4217" r="-542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TextBox 128">
            <a:extLst>
              <a:ext uri="{FF2B5EF4-FFF2-40B4-BE49-F238E27FC236}">
                <a16:creationId xmlns:a16="http://schemas.microsoft.com/office/drawing/2014/main" id="{E2E9BE3E-F8D3-BA4B-8FD9-A2812B60DC61}"/>
              </a:ext>
            </a:extLst>
          </p:cNvPr>
          <p:cNvSpPr txBox="1"/>
          <p:nvPr/>
        </p:nvSpPr>
        <p:spPr>
          <a:xfrm>
            <a:off x="116549" y="3397067"/>
            <a:ext cx="477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the Reactive Power in the inductor,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80CEE6B-C4CE-4048-A7F4-D819FA766C06}"/>
                  </a:ext>
                </a:extLst>
              </p:cNvPr>
              <p:cNvSpPr/>
              <p:nvPr/>
            </p:nvSpPr>
            <p:spPr>
              <a:xfrm>
                <a:off x="4069858" y="5438024"/>
                <a:ext cx="1521314" cy="670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80CEE6B-C4CE-4048-A7F4-D819FA766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858" y="5438024"/>
                <a:ext cx="1521314" cy="670825"/>
              </a:xfrm>
              <a:prstGeom prst="rect">
                <a:avLst/>
              </a:prstGeom>
              <a:blipFill>
                <a:blip r:embed="rId12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C865BD0-2689-BD4F-8B25-960A66830846}"/>
              </a:ext>
            </a:extLst>
          </p:cNvPr>
          <p:cNvSpPr/>
          <p:nvPr/>
        </p:nvSpPr>
        <p:spPr>
          <a:xfrm>
            <a:off x="4069858" y="5438024"/>
            <a:ext cx="1574553" cy="670825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1BD196-C582-5B49-BF8E-158B7F4047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0986" y="1144410"/>
            <a:ext cx="2382869" cy="15979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F3F745C-0DFC-2A49-B574-A27C0D12B1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2469" y="2675370"/>
            <a:ext cx="1342771" cy="16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600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7922" y="230768"/>
            <a:ext cx="866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Reactive power In the inductor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015DC4C-181B-DE48-873C-9331B542FD3E}"/>
                  </a:ext>
                </a:extLst>
              </p14:cNvPr>
              <p14:cNvContentPartPr/>
              <p14:nvPr/>
            </p14:nvContentPartPr>
            <p14:xfrm>
              <a:off x="7157739" y="10770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015DC4C-181B-DE48-873C-9331B542FD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48739" y="10680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DFC625-35FE-714A-B8D7-95C379984D93}"/>
                  </a:ext>
                </a:extLst>
              </p:cNvPr>
              <p:cNvSpPr txBox="1"/>
              <p:nvPr/>
            </p:nvSpPr>
            <p:spPr>
              <a:xfrm>
                <a:off x="608546" y="2931201"/>
                <a:ext cx="2971070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en-US" b="1" dirty="0"/>
                  <a:t>=</a:t>
                </a:r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DFC625-35FE-714A-B8D7-95C379984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46" y="2931201"/>
                <a:ext cx="2971070" cy="414537"/>
              </a:xfrm>
              <a:prstGeom prst="rect">
                <a:avLst/>
              </a:prstGeom>
              <a:blipFill>
                <a:blip r:embed="rId5"/>
                <a:stretch>
                  <a:fillRect l="-2991" r="-427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5B68B3A-C988-FD4F-9B40-AE0C4EA294D1}"/>
                  </a:ext>
                </a:extLst>
              </p:cNvPr>
              <p:cNvSpPr txBox="1"/>
              <p:nvPr/>
            </p:nvSpPr>
            <p:spPr>
              <a:xfrm>
                <a:off x="357102" y="5509324"/>
                <a:ext cx="2414059" cy="562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5B68B3A-C988-FD4F-9B40-AE0C4EA29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02" y="5509324"/>
                <a:ext cx="2414059" cy="562846"/>
              </a:xfrm>
              <a:prstGeom prst="rect">
                <a:avLst/>
              </a:prstGeom>
              <a:blipFill>
                <a:blip r:embed="rId6"/>
                <a:stretch>
                  <a:fillRect l="-20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494BBE-EE44-3241-8030-F37F93336C16}"/>
                  </a:ext>
                </a:extLst>
              </p:cNvPr>
              <p:cNvSpPr/>
              <p:nvPr/>
            </p:nvSpPr>
            <p:spPr>
              <a:xfrm>
                <a:off x="237922" y="4932786"/>
                <a:ext cx="166782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494BBE-EE44-3241-8030-F37F93336C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2" y="4932786"/>
                <a:ext cx="1667829" cy="612732"/>
              </a:xfrm>
              <a:prstGeom prst="rect">
                <a:avLst/>
              </a:prstGeom>
              <a:blipFill>
                <a:blip r:embed="rId7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0A6A76E8-3F0A-0A4C-AF9E-43649118BD90}"/>
              </a:ext>
            </a:extLst>
          </p:cNvPr>
          <p:cNvSpPr txBox="1"/>
          <p:nvPr/>
        </p:nvSpPr>
        <p:spPr>
          <a:xfrm>
            <a:off x="147569" y="4491070"/>
            <a:ext cx="322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we have,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659868A-EBCF-7C4F-9C7A-1DC9DEDBCA12}"/>
                  </a:ext>
                </a:extLst>
              </p:cNvPr>
              <p:cNvSpPr/>
              <p:nvPr/>
            </p:nvSpPr>
            <p:spPr>
              <a:xfrm>
                <a:off x="4070735" y="4684970"/>
                <a:ext cx="1630318" cy="655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659868A-EBCF-7C4F-9C7A-1DC9DEDBC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735" y="4684970"/>
                <a:ext cx="1630318" cy="655179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31DCA4FD-6D1D-EC4F-92D3-4BE582EF8675}"/>
              </a:ext>
            </a:extLst>
          </p:cNvPr>
          <p:cNvSpPr txBox="1"/>
          <p:nvPr/>
        </p:nvSpPr>
        <p:spPr>
          <a:xfrm>
            <a:off x="237922" y="780045"/>
            <a:ext cx="658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Recall that the reactive power in any circuit with  is given by,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775946-39AB-9A46-84A1-F813745BC246}"/>
              </a:ext>
            </a:extLst>
          </p:cNvPr>
          <p:cNvSpPr txBox="1"/>
          <p:nvPr/>
        </p:nvSpPr>
        <p:spPr>
          <a:xfrm>
            <a:off x="147569" y="2373002"/>
            <a:ext cx="322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capacitor,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278CD45-BDCA-654B-953D-E0D6AE5E0A99}"/>
                  </a:ext>
                </a:extLst>
              </p:cNvPr>
              <p:cNvSpPr txBox="1"/>
              <p:nvPr/>
            </p:nvSpPr>
            <p:spPr>
              <a:xfrm>
                <a:off x="499491" y="1207692"/>
                <a:ext cx="2060244" cy="409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278CD45-BDCA-654B-953D-E0D6AE5E0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91" y="1207692"/>
                <a:ext cx="2060244" cy="409664"/>
              </a:xfrm>
              <a:prstGeom prst="rect">
                <a:avLst/>
              </a:prstGeom>
              <a:blipFill>
                <a:blip r:embed="rId9"/>
                <a:stretch>
                  <a:fillRect l="-4268" r="-4878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59BF04A-3F86-4D48-8148-9210E69EAF86}"/>
                  </a:ext>
                </a:extLst>
              </p:cNvPr>
              <p:cNvSpPr txBox="1"/>
              <p:nvPr/>
            </p:nvSpPr>
            <p:spPr>
              <a:xfrm>
                <a:off x="408831" y="3908108"/>
                <a:ext cx="2351221" cy="533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59BF04A-3F86-4D48-8148-9210E69EA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31" y="3908108"/>
                <a:ext cx="2351221" cy="533672"/>
              </a:xfrm>
              <a:prstGeom prst="rect">
                <a:avLst/>
              </a:prstGeom>
              <a:blipFill>
                <a:blip r:embed="rId10"/>
                <a:stretch>
                  <a:fillRect l="-2151" t="-232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F1BD590-9D52-C040-BE82-6C3C6080024A}"/>
                  </a:ext>
                </a:extLst>
              </p:cNvPr>
              <p:cNvSpPr txBox="1"/>
              <p:nvPr/>
            </p:nvSpPr>
            <p:spPr>
              <a:xfrm>
                <a:off x="469482" y="1758446"/>
                <a:ext cx="2092881" cy="3918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F1BD590-9D52-C040-BE82-6C3C60800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82" y="1758446"/>
                <a:ext cx="2092881" cy="391839"/>
              </a:xfrm>
              <a:prstGeom prst="rect">
                <a:avLst/>
              </a:prstGeom>
              <a:blipFill>
                <a:blip r:embed="rId11"/>
                <a:stretch>
                  <a:fillRect l="-4217" r="-542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TextBox 128">
            <a:extLst>
              <a:ext uri="{FF2B5EF4-FFF2-40B4-BE49-F238E27FC236}">
                <a16:creationId xmlns:a16="http://schemas.microsoft.com/office/drawing/2014/main" id="{E2E9BE3E-F8D3-BA4B-8FD9-A2812B60DC61}"/>
              </a:ext>
            </a:extLst>
          </p:cNvPr>
          <p:cNvSpPr txBox="1"/>
          <p:nvPr/>
        </p:nvSpPr>
        <p:spPr>
          <a:xfrm>
            <a:off x="116549" y="3397067"/>
            <a:ext cx="477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the Reactive Power in the capacitor,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80CEE6B-C4CE-4048-A7F4-D819FA766C06}"/>
                  </a:ext>
                </a:extLst>
              </p:cNvPr>
              <p:cNvSpPr/>
              <p:nvPr/>
            </p:nvSpPr>
            <p:spPr>
              <a:xfrm>
                <a:off x="4069858" y="5438024"/>
                <a:ext cx="1788567" cy="665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80CEE6B-C4CE-4048-A7F4-D819FA766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858" y="5438024"/>
                <a:ext cx="1788567" cy="665567"/>
              </a:xfrm>
              <a:prstGeom prst="rect">
                <a:avLst/>
              </a:prstGeom>
              <a:blipFill>
                <a:blip r:embed="rId12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C865BD0-2689-BD4F-8B25-960A66830846}"/>
              </a:ext>
            </a:extLst>
          </p:cNvPr>
          <p:cNvSpPr/>
          <p:nvPr/>
        </p:nvSpPr>
        <p:spPr>
          <a:xfrm>
            <a:off x="4147991" y="5430028"/>
            <a:ext cx="1574553" cy="670825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1BD196-C582-5B49-BF8E-158B7F4047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0986" y="1144410"/>
            <a:ext cx="2382869" cy="15979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1743F4-41EF-4B40-9EDF-4673369F54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3423" y="2323603"/>
            <a:ext cx="1688151" cy="19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000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Complex power contains all the relevant information needed to calculate power delivered to the load, denoted by </a:t>
            </a:r>
            <a:r>
              <a:rPr lang="en-US" sz="1800" b="1" i="1" dirty="0"/>
              <a:t>S</a:t>
            </a:r>
            <a:r>
              <a:rPr lang="en-US" sz="1800" dirty="0"/>
              <a:t>, and defined as,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FF0000"/>
                </a:solidFill>
              </a:rPr>
              <a:t>real part </a:t>
            </a:r>
            <a:r>
              <a:rPr lang="en-US" sz="1800" dirty="0"/>
              <a:t>of </a:t>
            </a:r>
            <a:r>
              <a:rPr lang="en-US" sz="1800" b="1" i="1" dirty="0"/>
              <a:t>S</a:t>
            </a:r>
            <a:r>
              <a:rPr lang="en-US" sz="1800" dirty="0"/>
              <a:t> is the exactly equal to the </a:t>
            </a:r>
            <a:r>
              <a:rPr lang="en-US" sz="1800" dirty="0">
                <a:solidFill>
                  <a:srgbClr val="FF0000"/>
                </a:solidFill>
              </a:rPr>
              <a:t>average power</a:t>
            </a:r>
            <a:r>
              <a:rPr lang="en-US" sz="1800" dirty="0"/>
              <a:t>, and the </a:t>
            </a:r>
            <a:r>
              <a:rPr lang="en-US" sz="1800" dirty="0">
                <a:solidFill>
                  <a:srgbClr val="FF0000"/>
                </a:solidFill>
              </a:rPr>
              <a:t>imaginary part </a:t>
            </a:r>
            <a:r>
              <a:rPr lang="en-US" sz="1800" dirty="0"/>
              <a:t>of </a:t>
            </a:r>
            <a:r>
              <a:rPr lang="en-US" sz="1800" b="1" i="1" dirty="0"/>
              <a:t>S</a:t>
            </a:r>
            <a:r>
              <a:rPr lang="en-US" sz="1800" dirty="0"/>
              <a:t> is exactly equal to the </a:t>
            </a:r>
            <a:r>
              <a:rPr lang="en-US" sz="1800" dirty="0">
                <a:solidFill>
                  <a:srgbClr val="FF0000"/>
                </a:solidFill>
              </a:rPr>
              <a:t>reactive power</a:t>
            </a:r>
            <a:r>
              <a:rPr lang="en-US" sz="1800" dirty="0"/>
              <a:t>.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Substituting for </a:t>
            </a:r>
            <a:r>
              <a:rPr lang="en-US" sz="1800" i="1" dirty="0"/>
              <a:t>P</a:t>
            </a:r>
            <a:r>
              <a:rPr lang="en-US" sz="1800" i="1" baseline="-25000" dirty="0"/>
              <a:t>ave</a:t>
            </a:r>
            <a:r>
              <a:rPr lang="en-US" sz="1800" dirty="0"/>
              <a:t> and </a:t>
            </a:r>
            <a:r>
              <a:rPr lang="en-US" sz="1800" i="1" dirty="0"/>
              <a:t>Q, </a:t>
            </a:r>
            <a:r>
              <a:rPr lang="en-US" sz="1800" dirty="0"/>
              <a:t>yields,</a:t>
            </a:r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591546" y="520065"/>
            <a:ext cx="1813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Complex Power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33" y="2157397"/>
            <a:ext cx="1433580" cy="301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33" y="3999507"/>
            <a:ext cx="4405380" cy="6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94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0" y="38151"/>
            <a:ext cx="8048425" cy="68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779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832346-3199-F941-A616-F0B5E5CF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756449"/>
            <a:ext cx="3886201" cy="2467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15238-7E8C-8342-A338-3FDD98E15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32829"/>
            <a:ext cx="4269301" cy="2467429"/>
          </a:xfrm>
          <a:prstGeom prst="rect">
            <a:avLst/>
          </a:prstGeom>
        </p:spPr>
      </p:pic>
      <p:sp>
        <p:nvSpPr>
          <p:cNvPr id="6" name="object 513">
            <a:extLst>
              <a:ext uri="{FF2B5EF4-FFF2-40B4-BE49-F238E27FC236}">
                <a16:creationId xmlns:a16="http://schemas.microsoft.com/office/drawing/2014/main" id="{74750CC1-ABD7-7C45-8663-A7083C031CC7}"/>
              </a:ext>
            </a:extLst>
          </p:cNvPr>
          <p:cNvSpPr txBox="1"/>
          <p:nvPr/>
        </p:nvSpPr>
        <p:spPr>
          <a:xfrm>
            <a:off x="776952" y="2995659"/>
            <a:ext cx="269113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ye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ec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ce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515">
            <a:extLst>
              <a:ext uri="{FF2B5EF4-FFF2-40B4-BE49-F238E27FC236}">
                <a16:creationId xmlns:a16="http://schemas.microsoft.com/office/drawing/2014/main" id="{3335B757-74CA-6A42-83A1-3A7DE3C13820}"/>
              </a:ext>
            </a:extLst>
          </p:cNvPr>
          <p:cNvSpPr txBox="1"/>
          <p:nvPr/>
        </p:nvSpPr>
        <p:spPr>
          <a:xfrm>
            <a:off x="5319175" y="3015912"/>
            <a:ext cx="27749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lt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on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nec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ce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C18108A-22EC-CB49-85F8-22415882E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2564" y="122215"/>
            <a:ext cx="853313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8970" algn="l">
              <a:lnSpc>
                <a:spcPct val="100000"/>
              </a:lnSpc>
            </a:pPr>
            <a:r>
              <a:rPr sz="3200" spc="-25" dirty="0"/>
              <a:t>T</a:t>
            </a:r>
            <a:r>
              <a:rPr sz="3200" spc="-20" dirty="0"/>
              <a:t>h</a:t>
            </a:r>
            <a:r>
              <a:rPr sz="3200" dirty="0"/>
              <a:t>r</a:t>
            </a:r>
            <a:r>
              <a:rPr sz="3200" spc="-20" dirty="0"/>
              <a:t>ee</a:t>
            </a:r>
            <a:r>
              <a:rPr sz="3200" dirty="0"/>
              <a:t> </a:t>
            </a:r>
            <a:r>
              <a:rPr sz="3200" spc="-20" dirty="0"/>
              <a:t>pha</a:t>
            </a:r>
            <a:r>
              <a:rPr sz="3200" spc="-30" dirty="0"/>
              <a:t>s</a:t>
            </a:r>
            <a:r>
              <a:rPr sz="3200" spc="-20" dirty="0"/>
              <a:t>e</a:t>
            </a:r>
            <a:r>
              <a:rPr sz="3200" dirty="0"/>
              <a:t> </a:t>
            </a:r>
            <a:r>
              <a:rPr sz="3200" spc="-35" dirty="0"/>
              <a:t>V</a:t>
            </a:r>
            <a:r>
              <a:rPr sz="3200" spc="-20" dirty="0"/>
              <a:t>o</a:t>
            </a:r>
            <a:r>
              <a:rPr sz="3200" spc="-10" dirty="0"/>
              <a:t>l</a:t>
            </a:r>
            <a:r>
              <a:rPr sz="3200" spc="-20" dirty="0"/>
              <a:t>tag</a:t>
            </a:r>
            <a:r>
              <a:rPr sz="3200" spc="-30" dirty="0"/>
              <a:t>e</a:t>
            </a:r>
            <a:r>
              <a:rPr sz="3200" spc="-15" dirty="0"/>
              <a:t>s</a:t>
            </a:r>
            <a:r>
              <a:rPr lang="en-US" sz="3200" spc="-15" dirty="0"/>
              <a:t>  Configurations</a:t>
            </a:r>
            <a:endParaRPr sz="3200" spc="-15" dirty="0"/>
          </a:p>
        </p:txBody>
      </p:sp>
      <p:sp>
        <p:nvSpPr>
          <p:cNvPr id="13" name="object 573">
            <a:extLst>
              <a:ext uri="{FF2B5EF4-FFF2-40B4-BE49-F238E27FC236}">
                <a16:creationId xmlns:a16="http://schemas.microsoft.com/office/drawing/2014/main" id="{2F8F1179-5719-6343-9323-6EE54A62E561}"/>
              </a:ext>
            </a:extLst>
          </p:cNvPr>
          <p:cNvSpPr txBox="1"/>
          <p:nvPr/>
        </p:nvSpPr>
        <p:spPr>
          <a:xfrm>
            <a:off x="2514600" y="1347756"/>
            <a:ext cx="12249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N</a:t>
            </a:r>
            <a:r>
              <a:rPr sz="1800" spc="-5" dirty="0">
                <a:latin typeface="Times New Roman"/>
                <a:cs typeface="Times New Roman"/>
              </a:rPr>
              <a:t>e</a:t>
            </a:r>
            <a:r>
              <a:rPr sz="1800" spc="-15" dirty="0">
                <a:latin typeface="Times New Roman"/>
                <a:cs typeface="Times New Roman"/>
              </a:rPr>
              <a:t>u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10" dirty="0">
                <a:latin typeface="Times New Roman"/>
                <a:cs typeface="Times New Roman"/>
              </a:rPr>
              <a:t>ral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Wire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571">
            <a:extLst>
              <a:ext uri="{FF2B5EF4-FFF2-40B4-BE49-F238E27FC236}">
                <a16:creationId xmlns:a16="http://schemas.microsoft.com/office/drawing/2014/main" id="{C95BD368-74FF-6E42-9192-26C84FFA918B}"/>
              </a:ext>
            </a:extLst>
          </p:cNvPr>
          <p:cNvSpPr txBox="1"/>
          <p:nvPr/>
        </p:nvSpPr>
        <p:spPr>
          <a:xfrm>
            <a:off x="381000" y="3781419"/>
            <a:ext cx="3158803" cy="1708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6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an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i="1" spc="-27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i="1" spc="-9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i="1" spc="-27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120" dirty="0">
                <a:solidFill>
                  <a:srgbClr val="0000FF"/>
                </a:solidFill>
                <a:latin typeface="Symbol"/>
                <a:cs typeface="Symbol"/>
              </a:rPr>
              <a:t>−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3200" i="1" spc="-8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135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−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</p:txBody>
      </p:sp>
      <p:sp>
        <p:nvSpPr>
          <p:cNvPr id="16" name="object 572">
            <a:extLst>
              <a:ext uri="{FF2B5EF4-FFF2-40B4-BE49-F238E27FC236}">
                <a16:creationId xmlns:a16="http://schemas.microsoft.com/office/drawing/2014/main" id="{DE9306E0-AD56-8748-BEFE-77A785E303D4}"/>
              </a:ext>
            </a:extLst>
          </p:cNvPr>
          <p:cNvSpPr txBox="1"/>
          <p:nvPr/>
        </p:nvSpPr>
        <p:spPr>
          <a:xfrm>
            <a:off x="4925679" y="3898612"/>
            <a:ext cx="3200401" cy="1708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6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65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7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135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i="1" spc="-9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6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i="1" spc="-254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140" dirty="0">
                <a:solidFill>
                  <a:srgbClr val="0000FF"/>
                </a:solidFill>
                <a:latin typeface="Symbol"/>
                <a:cs typeface="Symbol"/>
              </a:rPr>
              <a:t>+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3200" i="1" spc="-8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6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i="1" spc="-254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+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sz="3200" spc="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19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1900" dirty="0">
              <a:latin typeface="Symbol"/>
              <a:cs typeface="Symbol"/>
            </a:endParaRPr>
          </a:p>
        </p:txBody>
      </p:sp>
      <p:sp>
        <p:nvSpPr>
          <p:cNvPr id="17" name="object 571">
            <a:extLst>
              <a:ext uri="{FF2B5EF4-FFF2-40B4-BE49-F238E27FC236}">
                <a16:creationId xmlns:a16="http://schemas.microsoft.com/office/drawing/2014/main" id="{A22DA0CF-389B-C245-9B1D-7E2BB281E3BD}"/>
              </a:ext>
            </a:extLst>
          </p:cNvPr>
          <p:cNvSpPr txBox="1"/>
          <p:nvPr/>
        </p:nvSpPr>
        <p:spPr>
          <a:xfrm>
            <a:off x="2514600" y="5968817"/>
            <a:ext cx="315880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6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an</a:t>
            </a:r>
            <a:r>
              <a:rPr sz="2800" i="1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200" spc="-22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3200" spc="-22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+ </a:t>
            </a:r>
            <a:r>
              <a:rPr lang="en-US" sz="3600" i="1" spc="-9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lang="en-US" sz="3200" i="1" spc="-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lang="en-US" sz="3200" i="1" spc="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n </a:t>
            </a:r>
            <a:r>
              <a:rPr sz="3200" spc="-22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3200" spc="-22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+</a:t>
            </a:r>
            <a:r>
              <a:rPr lang="en-US" sz="3600" i="1" spc="-8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V</a:t>
            </a:r>
            <a:r>
              <a:rPr lang="en-US" sz="3200" i="1" spc="-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lang="en-US" sz="3200" i="1" spc="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n </a:t>
            </a:r>
            <a:r>
              <a:rPr lang="en-US" sz="3200" i="1" spc="8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=0</a:t>
            </a:r>
          </a:p>
        </p:txBody>
      </p:sp>
    </p:spTree>
    <p:extLst>
      <p:ext uri="{BB962C8B-B14F-4D97-AF65-F5344CB8AC3E}">
        <p14:creationId xmlns:p14="http://schemas.microsoft.com/office/powerpoint/2010/main" val="22939001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F6352-6A97-EC4B-A139-8115AAF65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63043"/>
            <a:ext cx="3184857" cy="23622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A0290E01-F082-9348-A18D-5296B45D65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0473" y="83643"/>
            <a:ext cx="898906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6460">
              <a:lnSpc>
                <a:spcPct val="100000"/>
              </a:lnSpc>
            </a:pPr>
            <a:r>
              <a:rPr sz="4000" spc="-5" dirty="0"/>
              <a:t>B</a:t>
            </a:r>
            <a:r>
              <a:rPr sz="4000" spc="-20" dirty="0"/>
              <a:t>a</a:t>
            </a:r>
            <a:r>
              <a:rPr sz="4000" spc="-10" dirty="0"/>
              <a:t>l</a:t>
            </a:r>
            <a:r>
              <a:rPr sz="4000" spc="-5" dirty="0"/>
              <a:t>a</a:t>
            </a:r>
            <a:r>
              <a:rPr sz="4000" spc="-10" dirty="0"/>
              <a:t>n</a:t>
            </a:r>
            <a:r>
              <a:rPr sz="4000" spc="-20" dirty="0"/>
              <a:t>ce</a:t>
            </a:r>
            <a:r>
              <a:rPr sz="4000" dirty="0"/>
              <a:t>d</a:t>
            </a:r>
            <a:r>
              <a:rPr sz="4000" spc="-5" dirty="0"/>
              <a:t> </a:t>
            </a:r>
            <a:r>
              <a:rPr sz="4000" spc="-25" dirty="0"/>
              <a:t>T</a:t>
            </a:r>
            <a:r>
              <a:rPr sz="4000" spc="-20" dirty="0"/>
              <a:t>h</a:t>
            </a:r>
            <a:r>
              <a:rPr sz="4000" spc="10" dirty="0"/>
              <a:t>r</a:t>
            </a:r>
            <a:r>
              <a:rPr sz="4000" spc="-30" dirty="0"/>
              <a:t>e</a:t>
            </a:r>
            <a:r>
              <a:rPr sz="4000" spc="-20" dirty="0"/>
              <a:t>e</a:t>
            </a:r>
            <a:r>
              <a:rPr sz="4000" dirty="0"/>
              <a:t> </a:t>
            </a:r>
            <a:r>
              <a:rPr sz="4000" spc="-20" dirty="0"/>
              <a:t>pha</a:t>
            </a:r>
            <a:r>
              <a:rPr sz="4000" spc="-30" dirty="0"/>
              <a:t>s</a:t>
            </a:r>
            <a:r>
              <a:rPr sz="4000" spc="-20" dirty="0"/>
              <a:t>e</a:t>
            </a:r>
            <a:r>
              <a:rPr sz="4000" dirty="0"/>
              <a:t> </a:t>
            </a:r>
            <a:r>
              <a:rPr sz="4000" spc="-35" dirty="0"/>
              <a:t>L</a:t>
            </a:r>
            <a:r>
              <a:rPr sz="4000" spc="-10" dirty="0"/>
              <a:t>o</a:t>
            </a:r>
            <a:r>
              <a:rPr sz="4000" spc="-5" dirty="0"/>
              <a:t>ad</a:t>
            </a:r>
            <a:r>
              <a:rPr sz="4000" spc="-15" dirty="0"/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AF491-EFBB-9F48-BDA5-C2989CF9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863043"/>
            <a:ext cx="3746500" cy="2362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C13130-6640-6C4A-8B17-7C273A6C2CA3}"/>
              </a:ext>
            </a:extLst>
          </p:cNvPr>
          <p:cNvSpPr/>
          <p:nvPr/>
        </p:nvSpPr>
        <p:spPr>
          <a:xfrm>
            <a:off x="1524000" y="3429000"/>
            <a:ext cx="2047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45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lang="en-US" spc="1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e-conne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lo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B2D52-5B5B-E74F-8616-E99B8AA3E2A8}"/>
              </a:ext>
            </a:extLst>
          </p:cNvPr>
          <p:cNvSpPr/>
          <p:nvPr/>
        </p:nvSpPr>
        <p:spPr>
          <a:xfrm>
            <a:off x="6096000" y="3399592"/>
            <a:ext cx="214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tabLst>
                <a:tab pos="3982720" algn="l"/>
              </a:tabLst>
            </a:pP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elta-conne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623959-6945-3941-ADEA-F566BB329268}"/>
              </a:ext>
            </a:extLst>
          </p:cNvPr>
          <p:cNvSpPr/>
          <p:nvPr/>
        </p:nvSpPr>
        <p:spPr>
          <a:xfrm>
            <a:off x="1981200" y="4534195"/>
            <a:ext cx="4572000" cy="7489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01800">
              <a:lnSpc>
                <a:spcPct val="100000"/>
              </a:lnSpc>
              <a:spcBef>
                <a:spcPts val="730"/>
              </a:spcBef>
            </a:pPr>
            <a:r>
              <a:rPr lang="en-US" i="1" spc="45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Y </a:t>
            </a:r>
            <a:r>
              <a:rPr lang="en-US" i="1" spc="-20" dirty="0">
                <a:solidFill>
                  <a:srgbClr val="FF00FF"/>
                </a:solidFill>
                <a:latin typeface="Times New Roman"/>
                <a:cs typeface="Times New Roman"/>
              </a:rPr>
              <a:t>=Z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1 </a:t>
            </a:r>
            <a:r>
              <a:rPr lang="en-US" spc="-7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spc="-10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14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2 </a:t>
            </a:r>
            <a:r>
              <a:rPr lang="en-US" spc="120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9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3</a:t>
            </a:r>
            <a:endParaRPr lang="en-US" baseline="-24691" dirty="0">
              <a:latin typeface="Times New Roman"/>
              <a:cs typeface="Times New Roman"/>
            </a:endParaRPr>
          </a:p>
          <a:p>
            <a:pPr marL="1701800">
              <a:lnSpc>
                <a:spcPct val="100000"/>
              </a:lnSpc>
              <a:spcBef>
                <a:spcPts val="800"/>
              </a:spcBef>
            </a:pPr>
            <a:r>
              <a:rPr lang="en-US" i="1" spc="135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spc="-794" baseline="-24691" dirty="0">
                <a:solidFill>
                  <a:srgbClr val="FF00FF"/>
                </a:solidFill>
                <a:latin typeface="Symbol"/>
                <a:cs typeface="Symbol"/>
              </a:rPr>
              <a:t>∆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140" dirty="0">
                <a:solidFill>
                  <a:srgbClr val="FF00FF"/>
                </a:solidFill>
                <a:latin typeface="Times New Roman"/>
                <a:cs typeface="Times New Roman"/>
              </a:rPr>
              <a:t>=Z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a </a:t>
            </a:r>
            <a:r>
              <a:rPr lang="en-US" i="1" spc="187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9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b </a:t>
            </a:r>
            <a:r>
              <a:rPr lang="en-US" i="1" spc="179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spc="-15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11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c</a:t>
            </a:r>
            <a:endParaRPr lang="en-US" baseline="-24691" dirty="0">
              <a:latin typeface="Times New Roman"/>
              <a:cs typeface="Times New Roman"/>
            </a:endParaRPr>
          </a:p>
        </p:txBody>
      </p:sp>
      <p:sp>
        <p:nvSpPr>
          <p:cNvPr id="13" name="object 353">
            <a:extLst>
              <a:ext uri="{FF2B5EF4-FFF2-40B4-BE49-F238E27FC236}">
                <a16:creationId xmlns:a16="http://schemas.microsoft.com/office/drawing/2014/main" id="{5D2AF430-73DB-5C43-AF72-D1C663440B89}"/>
              </a:ext>
            </a:extLst>
          </p:cNvPr>
          <p:cNvSpPr txBox="1"/>
          <p:nvPr/>
        </p:nvSpPr>
        <p:spPr>
          <a:xfrm>
            <a:off x="956248" y="4002089"/>
            <a:ext cx="7654352" cy="348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z="2400" spc="15" dirty="0">
                <a:latin typeface="Times New Roman"/>
                <a:cs typeface="Times New Roman"/>
              </a:rPr>
              <a:t>D</a:t>
            </a:r>
            <a:r>
              <a:rPr lang="en-US" sz="2400" spc="-25" dirty="0">
                <a:latin typeface="Times New Roman"/>
                <a:cs typeface="Times New Roman"/>
              </a:rPr>
              <a:t>el</a:t>
            </a:r>
            <a:r>
              <a:rPr lang="en-US" sz="2400" spc="15" dirty="0">
                <a:latin typeface="Times New Roman"/>
                <a:cs typeface="Times New Roman"/>
              </a:rPr>
              <a:t>t</a:t>
            </a:r>
            <a:r>
              <a:rPr lang="en-US" sz="2400" spc="10" dirty="0">
                <a:latin typeface="Times New Roman"/>
                <a:cs typeface="Times New Roman"/>
              </a:rPr>
              <a:t>a</a:t>
            </a:r>
            <a:r>
              <a:rPr lang="en-US" sz="2400" spc="-25" dirty="0">
                <a:latin typeface="Times New Roman"/>
                <a:cs typeface="Times New Roman"/>
              </a:rPr>
              <a:t>-</a:t>
            </a:r>
            <a:r>
              <a:rPr lang="en-US" sz="2400" spc="-5" dirty="0">
                <a:latin typeface="Times New Roman"/>
                <a:cs typeface="Times New Roman"/>
              </a:rPr>
              <a:t>W</a:t>
            </a:r>
            <a:r>
              <a:rPr lang="en-US" sz="2400" spc="-70" dirty="0">
                <a:latin typeface="Times New Roman"/>
                <a:cs typeface="Times New Roman"/>
              </a:rPr>
              <a:t>y</a:t>
            </a:r>
            <a:r>
              <a:rPr lang="en-US" sz="2400" spc="10" dirty="0">
                <a:latin typeface="Times New Roman"/>
                <a:cs typeface="Times New Roman"/>
              </a:rPr>
              <a:t>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20" dirty="0">
                <a:latin typeface="Times New Roman"/>
                <a:cs typeface="Times New Roman"/>
              </a:rPr>
              <a:t>C</a:t>
            </a:r>
            <a:r>
              <a:rPr lang="en-US" sz="2400" spc="10" dirty="0">
                <a:latin typeface="Times New Roman"/>
                <a:cs typeface="Times New Roman"/>
              </a:rPr>
              <a:t>o</a:t>
            </a:r>
            <a:r>
              <a:rPr lang="en-US" sz="2400" dirty="0">
                <a:latin typeface="Times New Roman"/>
                <a:cs typeface="Times New Roman"/>
              </a:rPr>
              <a:t>n</a:t>
            </a:r>
            <a:r>
              <a:rPr lang="en-US" sz="2400" spc="-25" dirty="0">
                <a:latin typeface="Times New Roman"/>
                <a:cs typeface="Times New Roman"/>
              </a:rPr>
              <a:t>v</a:t>
            </a:r>
            <a:r>
              <a:rPr lang="en-US" sz="2400" dirty="0">
                <a:latin typeface="Times New Roman"/>
                <a:cs typeface="Times New Roman"/>
              </a:rPr>
              <a:t>e</a:t>
            </a:r>
            <a:r>
              <a:rPr lang="en-US" sz="2400" spc="-20" dirty="0">
                <a:latin typeface="Times New Roman"/>
                <a:cs typeface="Times New Roman"/>
              </a:rPr>
              <a:t>r</a:t>
            </a:r>
            <a:r>
              <a:rPr lang="en-US" sz="2400" spc="5" dirty="0">
                <a:latin typeface="Times New Roman"/>
                <a:cs typeface="Times New Roman"/>
              </a:rPr>
              <a:t>sion in Balanced three-phase circuits: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7" name="object 349">
            <a:extLst>
              <a:ext uri="{FF2B5EF4-FFF2-40B4-BE49-F238E27FC236}">
                <a16:creationId xmlns:a16="http://schemas.microsoft.com/office/drawing/2014/main" id="{80D7D8EE-EE4C-2141-AEA1-F42F9547D905}"/>
              </a:ext>
            </a:extLst>
          </p:cNvPr>
          <p:cNvSpPr txBox="1"/>
          <p:nvPr/>
        </p:nvSpPr>
        <p:spPr>
          <a:xfrm>
            <a:off x="3177551" y="5727917"/>
            <a:ext cx="160490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65" dirty="0">
                <a:solidFill>
                  <a:srgbClr val="0000FF"/>
                </a:solidFill>
                <a:latin typeface="Times New Roman"/>
                <a:cs typeface="Times New Roman"/>
              </a:rPr>
              <a:t>Z</a:t>
            </a:r>
            <a:r>
              <a:rPr sz="2800" spc="-794" baseline="-24691" dirty="0">
                <a:solidFill>
                  <a:srgbClr val="0000FF"/>
                </a:solidFill>
                <a:latin typeface="Symbol"/>
                <a:cs typeface="Symbol"/>
              </a:rPr>
              <a:t>∆</a:t>
            </a:r>
            <a:r>
              <a:rPr sz="2800" baseline="-2469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195" baseline="-2469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28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15" dirty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sz="2800" i="1" spc="40" dirty="0">
                <a:solidFill>
                  <a:srgbClr val="0000FF"/>
                </a:solidFill>
                <a:latin typeface="Times New Roman"/>
                <a:cs typeface="Times New Roman"/>
              </a:rPr>
              <a:t>Z</a:t>
            </a:r>
            <a:r>
              <a:rPr sz="2800" i="1" baseline="-24691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endParaRPr sz="2800" baseline="-24691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349">
                <a:extLst>
                  <a:ext uri="{FF2B5EF4-FFF2-40B4-BE49-F238E27FC236}">
                    <a16:creationId xmlns:a16="http://schemas.microsoft.com/office/drawing/2014/main" id="{C506B4EE-E1D4-6D45-9672-30E2CCDC3926}"/>
                  </a:ext>
                </a:extLst>
              </p:cNvPr>
              <p:cNvSpPr txBox="1"/>
              <p:nvPr/>
            </p:nvSpPr>
            <p:spPr>
              <a:xfrm>
                <a:off x="5562218" y="5779513"/>
                <a:ext cx="1604908" cy="60837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US" sz="2800" spc="65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sz="2800" i="1" baseline="-2469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Y</a:t>
                </a:r>
                <a:r>
                  <a:rPr lang="en-US" sz="2800" spc="195" baseline="-2469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800" spc="10" dirty="0">
                    <a:solidFill>
                      <a:srgbClr val="0000FF"/>
                    </a:solidFill>
                    <a:latin typeface="Symbol"/>
                    <a:cs typeface="Symbol"/>
                  </a:rPr>
                  <a:t>=</a:t>
                </a:r>
                <a:r>
                  <a:rPr lang="en-US" sz="2800" spc="-1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" sz="2800" i="1" spc="-12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ar" sz="2800" b="0" i="1" spc="-12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2800" b="0" i="1" spc="-12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spc="4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sz="2800" spc="-794" baseline="-24691" dirty="0">
                    <a:solidFill>
                      <a:srgbClr val="0000FF"/>
                    </a:solidFill>
                    <a:latin typeface="Symbol"/>
                    <a:cs typeface="Symbol"/>
                  </a:rPr>
                  <a:t> ∆</a:t>
                </a:r>
                <a:r>
                  <a:rPr lang="en-US" sz="2800" baseline="-2469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endParaRPr sz="2800" baseline="-24691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8" name="object 349">
                <a:extLst>
                  <a:ext uri="{FF2B5EF4-FFF2-40B4-BE49-F238E27FC236}">
                    <a16:creationId xmlns:a16="http://schemas.microsoft.com/office/drawing/2014/main" id="{C506B4EE-E1D4-6D45-9672-30E2CCDC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218" y="5779513"/>
                <a:ext cx="1604908" cy="608372"/>
              </a:xfrm>
              <a:prstGeom prst="rect">
                <a:avLst/>
              </a:prstGeom>
              <a:blipFill>
                <a:blip r:embed="rId4"/>
                <a:stretch>
                  <a:fillRect l="-12598" t="-6122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849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Branch current</a:t>
            </a:r>
            <a:r>
              <a:rPr lang="en-US" sz="1800" dirty="0"/>
              <a:t>,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nodal-voltage</a:t>
            </a:r>
            <a:r>
              <a:rPr lang="en-US" sz="1800" dirty="0"/>
              <a:t> and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advanced theorems </a:t>
            </a:r>
            <a:r>
              <a:rPr lang="en-US" sz="1800" dirty="0"/>
              <a:t>based analysis by applying  Ohm’s and Kirchhoff's laws.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Superposition Principle </a:t>
            </a:r>
            <a:r>
              <a:rPr lang="en-US" sz="1800" dirty="0"/>
              <a:t>states that the branch current and voltage responses obtained, is </a:t>
            </a:r>
            <a:r>
              <a:rPr lang="en-US" sz="1800" b="1" dirty="0">
                <a:solidFill>
                  <a:srgbClr val="FF0000"/>
                </a:solidFill>
              </a:rPr>
              <a:t>equal </a:t>
            </a:r>
            <a:r>
              <a:rPr lang="en-US" sz="1800" dirty="0"/>
              <a:t>to the </a:t>
            </a:r>
            <a:r>
              <a:rPr lang="en-US" sz="1800" b="1" dirty="0">
                <a:solidFill>
                  <a:srgbClr val="FF0000"/>
                </a:solidFill>
              </a:rPr>
              <a:t>algebraic sum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FF0000"/>
                </a:solidFill>
              </a:rPr>
              <a:t>each current and voltage</a:t>
            </a:r>
            <a:r>
              <a:rPr lang="en-US" sz="1800" b="1" dirty="0"/>
              <a:t> </a:t>
            </a:r>
            <a:r>
              <a:rPr lang="en-US" sz="1800" dirty="0"/>
              <a:t>response obtained from the contribution of </a:t>
            </a:r>
            <a:r>
              <a:rPr lang="en-US" sz="1800" b="1" dirty="0">
                <a:solidFill>
                  <a:srgbClr val="FF0000"/>
                </a:solidFill>
              </a:rPr>
              <a:t>each independent source acting alone.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circuit analysis method only applies to </a:t>
            </a:r>
            <a:r>
              <a:rPr lang="en-US" sz="1800" b="1" dirty="0">
                <a:solidFill>
                  <a:srgbClr val="FF0000"/>
                </a:solidFill>
              </a:rPr>
              <a:t>linear circuits.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  <a:p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078573" y="520065"/>
            <a:ext cx="2839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Advanced Circuit Analysis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67" y="3991816"/>
            <a:ext cx="2365770" cy="136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67" y="5406247"/>
            <a:ext cx="2365770" cy="131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87" y="4848503"/>
            <a:ext cx="2437177" cy="13539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2957604" y="5625449"/>
            <a:ext cx="457018" cy="45701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81452" y="4200804"/>
            <a:ext cx="457018" cy="45701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34092" y="5034242"/>
            <a:ext cx="457018" cy="45701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414622" y="5348899"/>
            <a:ext cx="2599777" cy="47164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65617" y="4454860"/>
            <a:ext cx="2648782" cy="68864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963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989330" y="352891"/>
            <a:ext cx="898906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29510">
              <a:lnSpc>
                <a:spcPct val="100000"/>
              </a:lnSpc>
            </a:pPr>
            <a:r>
              <a:rPr sz="4000" spc="-25" dirty="0"/>
              <a:t>T</a:t>
            </a:r>
            <a:r>
              <a:rPr sz="4000" spc="-20" dirty="0"/>
              <a:t>h</a:t>
            </a:r>
            <a:r>
              <a:rPr sz="4000" dirty="0"/>
              <a:t>r</a:t>
            </a:r>
            <a:r>
              <a:rPr sz="4000" spc="-20" dirty="0"/>
              <a:t>ee</a:t>
            </a:r>
            <a:r>
              <a:rPr sz="4000" spc="5" dirty="0"/>
              <a:t> </a:t>
            </a:r>
            <a:r>
              <a:rPr sz="4000" spc="-25" dirty="0"/>
              <a:t>p</a:t>
            </a:r>
            <a:r>
              <a:rPr sz="4000" spc="-20" dirty="0"/>
              <a:t>hase</a:t>
            </a:r>
            <a:r>
              <a:rPr sz="4000" spc="5" dirty="0"/>
              <a:t> </a:t>
            </a:r>
            <a:r>
              <a:rPr lang="en-US" sz="4000" spc="5" dirty="0"/>
              <a:t>Load </a:t>
            </a:r>
            <a:r>
              <a:rPr sz="4000" spc="-40" dirty="0"/>
              <a:t>C</a:t>
            </a:r>
            <a:r>
              <a:rPr sz="4000" spc="-10" dirty="0"/>
              <a:t>o</a:t>
            </a:r>
            <a:r>
              <a:rPr sz="4000" dirty="0"/>
              <a:t>n</a:t>
            </a:r>
            <a:r>
              <a:rPr sz="4000" spc="-10" dirty="0"/>
              <a:t>n</a:t>
            </a:r>
            <a:r>
              <a:rPr sz="4000" spc="-30" dirty="0"/>
              <a:t>e</a:t>
            </a:r>
            <a:r>
              <a:rPr sz="4000" spc="-20" dirty="0"/>
              <a:t>c</a:t>
            </a:r>
            <a:r>
              <a:rPr sz="4000" spc="-10" dirty="0"/>
              <a:t>t</a:t>
            </a:r>
            <a:r>
              <a:rPr sz="4000" spc="-5" dirty="0"/>
              <a:t>io</a:t>
            </a:r>
            <a:r>
              <a:rPr sz="4000" spc="-10" dirty="0"/>
              <a:t>n</a:t>
            </a:r>
            <a:r>
              <a:rPr sz="4000" spc="-15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4800" y="1739900"/>
            <a:ext cx="7601584" cy="3724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buClr>
                <a:srgbClr val="0000FF"/>
              </a:buClr>
              <a:tabLst>
                <a:tab pos="330200" algn="l"/>
              </a:tabLst>
            </a:pP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Bo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h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three</a:t>
            </a:r>
            <a:r>
              <a:rPr lang="en-US"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pha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ource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three</a:t>
            </a:r>
            <a:r>
              <a:rPr lang="en-US"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pha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loa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be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onnecte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eithe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in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45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400" spc="1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o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 Delta configurations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lr>
                <a:srgbClr val="0000FF"/>
              </a:buClr>
              <a:tabLst>
                <a:tab pos="330200" algn="l"/>
              </a:tabLst>
            </a:pPr>
            <a:endParaRPr lang="en-US" sz="2400" spc="-45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lr>
                <a:srgbClr val="0000FF"/>
              </a:buClr>
              <a:tabLst>
                <a:tab pos="330200" algn="l"/>
              </a:tabLst>
            </a:pPr>
            <a:r>
              <a:rPr lang="en-US" sz="2400" spc="-45" dirty="0">
                <a:solidFill>
                  <a:srgbClr val="0000FF"/>
                </a:solidFill>
                <a:latin typeface="Times New Roman"/>
                <a:cs typeface="Times New Roman"/>
              </a:rPr>
              <a:t>Therefore, we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have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4 pos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sible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Source-Load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connecti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on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400" spc="2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pe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marL="650240" lvl="1" indent="-18034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Font typeface="Times New Roman"/>
              <a:buChar char="•"/>
              <a:tabLst>
                <a:tab pos="650240" algn="l"/>
              </a:tabLst>
            </a:pP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-Y</a:t>
            </a: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	 </a:t>
            </a:r>
          </a:p>
          <a:p>
            <a:pPr marL="650240" lvl="1" indent="-18034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Font typeface="Times New Roman"/>
              <a:buChar char="•"/>
              <a:tabLst>
                <a:tab pos="650240" algn="l"/>
              </a:tabLst>
            </a:pP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-Δ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marL="650240" lvl="1" indent="-18034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Font typeface="Times New Roman"/>
              <a:buChar char="•"/>
              <a:tabLst>
                <a:tab pos="650240" algn="l"/>
              </a:tabLst>
            </a:pP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Δ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-Δ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400" spc="5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650240" lvl="1" indent="-18034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Font typeface="Times New Roman"/>
              <a:buChar char="•"/>
              <a:tabLst>
                <a:tab pos="650240" algn="l"/>
              </a:tabLst>
            </a:pP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Δ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-Y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63520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49631" y="223231"/>
            <a:ext cx="898906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4060">
              <a:lnSpc>
                <a:spcPct val="100000"/>
              </a:lnSpc>
            </a:pPr>
            <a:r>
              <a:rPr lang="en-US" sz="3200" spc="-5" dirty="0"/>
              <a:t>Typical </a:t>
            </a:r>
            <a:r>
              <a:rPr sz="3200" spc="-5" dirty="0"/>
              <a:t>B</a:t>
            </a:r>
            <a:r>
              <a:rPr sz="3200" spc="-20" dirty="0"/>
              <a:t>a</a:t>
            </a:r>
            <a:r>
              <a:rPr sz="3200" spc="-10" dirty="0"/>
              <a:t>l</a:t>
            </a:r>
            <a:r>
              <a:rPr sz="3200" spc="-5" dirty="0"/>
              <a:t>a</a:t>
            </a:r>
            <a:r>
              <a:rPr sz="3200" spc="-10" dirty="0"/>
              <a:t>n</a:t>
            </a:r>
            <a:r>
              <a:rPr sz="3200" spc="-20" dirty="0"/>
              <a:t>c</a:t>
            </a:r>
            <a:r>
              <a:rPr sz="3200" spc="-30" dirty="0"/>
              <a:t>e</a:t>
            </a:r>
            <a:r>
              <a:rPr sz="3200" dirty="0"/>
              <a:t>d </a:t>
            </a:r>
            <a:r>
              <a:rPr sz="3200" spc="-25" dirty="0"/>
              <a:t>Wye</a:t>
            </a:r>
            <a:r>
              <a:rPr sz="3200" spc="-10" dirty="0"/>
              <a:t>-w</a:t>
            </a:r>
            <a:r>
              <a:rPr sz="3200" spc="-25" dirty="0"/>
              <a:t>y</a:t>
            </a:r>
            <a:r>
              <a:rPr sz="3200" spc="-20" dirty="0"/>
              <a:t>e</a:t>
            </a:r>
            <a:r>
              <a:rPr sz="3200" spc="5" dirty="0"/>
              <a:t> </a:t>
            </a:r>
            <a:r>
              <a:rPr sz="3200" spc="-40" dirty="0"/>
              <a:t>C</a:t>
            </a:r>
            <a:r>
              <a:rPr sz="3200" spc="-10" dirty="0"/>
              <a:t>on</a:t>
            </a:r>
            <a:r>
              <a:rPr sz="3200" dirty="0"/>
              <a:t>n</a:t>
            </a:r>
            <a:r>
              <a:rPr sz="3200" spc="-20" dirty="0"/>
              <a:t>ec</a:t>
            </a:r>
            <a:r>
              <a:rPr sz="3200" spc="-25" dirty="0"/>
              <a:t>t</a:t>
            </a:r>
            <a:r>
              <a:rPr sz="3200" dirty="0"/>
              <a:t>i</a:t>
            </a:r>
            <a:r>
              <a:rPr sz="3200" spc="-5" dirty="0"/>
              <a:t>on</a:t>
            </a:r>
          </a:p>
        </p:txBody>
      </p:sp>
      <p:sp>
        <p:nvSpPr>
          <p:cNvPr id="561" name="object 561"/>
          <p:cNvSpPr txBox="1"/>
          <p:nvPr/>
        </p:nvSpPr>
        <p:spPr>
          <a:xfrm>
            <a:off x="171809" y="1248562"/>
            <a:ext cx="7640955" cy="329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90"/>
              </a:lnSpc>
              <a:buClr>
                <a:srgbClr val="0000FF"/>
              </a:buClr>
              <a:buSzPct val="120000"/>
              <a:tabLst>
                <a:tab pos="330200" algn="l"/>
              </a:tabLst>
            </a:pP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-Y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sys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000" spc="-5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ho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g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ou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ce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li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spc="-4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pe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568" name="Picture 567">
            <a:extLst>
              <a:ext uri="{FF2B5EF4-FFF2-40B4-BE49-F238E27FC236}">
                <a16:creationId xmlns:a16="http://schemas.microsoft.com/office/drawing/2014/main" id="{0FBBDB0C-40DB-9C4F-8AD0-0BE049D2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23" y="1816100"/>
            <a:ext cx="6993928" cy="5022821"/>
          </a:xfrm>
          <a:prstGeom prst="rect">
            <a:avLst/>
          </a:prstGeom>
        </p:spPr>
      </p:pic>
      <p:sp>
        <p:nvSpPr>
          <p:cNvPr id="565" name="Rectangle 564">
            <a:extLst>
              <a:ext uri="{FF2B5EF4-FFF2-40B4-BE49-F238E27FC236}">
                <a16:creationId xmlns:a16="http://schemas.microsoft.com/office/drawing/2014/main" id="{808A571A-5A1C-D341-94C9-AA889EE583A9}"/>
              </a:ext>
            </a:extLst>
          </p:cNvPr>
          <p:cNvSpPr/>
          <p:nvPr/>
        </p:nvSpPr>
        <p:spPr>
          <a:xfrm>
            <a:off x="6858573" y="3059668"/>
            <a:ext cx="171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50"/>
              </a:spcBef>
            </a:pPr>
            <a:r>
              <a:rPr lang="en-US" spc="-15" dirty="0">
                <a:solidFill>
                  <a:srgbClr val="FF0000"/>
                </a:solidFill>
                <a:latin typeface="Times New Roman"/>
                <a:cs typeface="Times New Roman"/>
              </a:rPr>
              <a:t>Lo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ad 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pc="-3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pedan</a:t>
            </a:r>
            <a:r>
              <a:rPr lang="en-US" spc="-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1D46FC89-866C-8543-A149-AD36C0E63723}"/>
              </a:ext>
            </a:extLst>
          </p:cNvPr>
          <p:cNvSpPr/>
          <p:nvPr/>
        </p:nvSpPr>
        <p:spPr>
          <a:xfrm>
            <a:off x="0" y="2357057"/>
            <a:ext cx="188705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1980"/>
              </a:lnSpc>
            </a:pPr>
            <a:r>
              <a:rPr lang="en-US" spc="-15" dirty="0">
                <a:solidFill>
                  <a:srgbClr val="FF0000"/>
                </a:solidFill>
                <a:latin typeface="Times New Roman"/>
                <a:cs typeface="Times New Roman"/>
              </a:rPr>
              <a:t>Sourc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Im</a:t>
            </a:r>
            <a:r>
              <a:rPr lang="en-US" spc="-25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pc="-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dan</a:t>
            </a:r>
            <a:r>
              <a:rPr lang="en-US" spc="-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B5957FB3-AC59-004A-9E15-31C297F2D21A}"/>
              </a:ext>
            </a:extLst>
          </p:cNvPr>
          <p:cNvSpPr/>
          <p:nvPr/>
        </p:nvSpPr>
        <p:spPr>
          <a:xfrm>
            <a:off x="3159046" y="2471357"/>
            <a:ext cx="1666482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" algn="ctr">
              <a:lnSpc>
                <a:spcPts val="1980"/>
              </a:lnSpc>
            </a:pPr>
            <a:r>
              <a:rPr lang="en-US" spc="-2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ne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pc="-3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ped</a:t>
            </a:r>
            <a:r>
              <a:rPr lang="en-US" spc="-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nce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70540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488424" y="0"/>
            <a:ext cx="865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Practical Example</a:t>
            </a:r>
          </a:p>
          <a:p>
            <a:pPr algn="ctr"/>
            <a:r>
              <a:rPr lang="en-GB" sz="1800" b="1" dirty="0"/>
              <a:t>Complex Power</a:t>
            </a:r>
            <a:endParaRPr lang="en-US" sz="1800" dirty="0"/>
          </a:p>
          <a:p>
            <a:pPr algn="ctr"/>
            <a:r>
              <a:rPr lang="en-GB" sz="1800" b="1" dirty="0"/>
              <a:t>Power Generation Plant</a:t>
            </a:r>
            <a:endParaRPr lang="en-US" sz="1800" dirty="0"/>
          </a:p>
          <a:p>
            <a:r>
              <a:rPr lang="en-GB" sz="1800" b="1" dirty="0"/>
              <a:t> 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3327703" y="6258993"/>
            <a:ext cx="2488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Simplified Circuit Model</a:t>
            </a:r>
          </a:p>
        </p:txBody>
      </p:sp>
      <p:pic>
        <p:nvPicPr>
          <p:cNvPr id="3" name="Picture 2" descr="Screen Shot 2016-04-25 at 8.53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38" y="1106615"/>
            <a:ext cx="741009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834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488424" y="0"/>
            <a:ext cx="865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Practical Example</a:t>
            </a:r>
          </a:p>
          <a:p>
            <a:pPr algn="ctr"/>
            <a:r>
              <a:rPr lang="en-GB" sz="1800" b="1" dirty="0"/>
              <a:t>Complex Power</a:t>
            </a:r>
            <a:endParaRPr lang="en-US" sz="1800" dirty="0"/>
          </a:p>
          <a:p>
            <a:pPr algn="ctr"/>
            <a:r>
              <a:rPr lang="en-GB" sz="1800" b="1" dirty="0"/>
              <a:t>Power Generation Plant</a:t>
            </a:r>
            <a:endParaRPr lang="en-US" sz="1800" dirty="0"/>
          </a:p>
          <a:p>
            <a:r>
              <a:rPr lang="en-GB" sz="1800" b="1" dirty="0"/>
              <a:t> 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488424" y="1264659"/>
            <a:ext cx="5125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Bus 1 is the generation bus, </a:t>
            </a:r>
          </a:p>
          <a:p>
            <a:r>
              <a:rPr lang="en-US" dirty="0"/>
              <a:t>Bus 2 is the load with impedance </a:t>
            </a:r>
            <a:r>
              <a:rPr lang="en-US" dirty="0" err="1"/>
              <a:t>Z</a:t>
            </a:r>
            <a:r>
              <a:rPr lang="en-US" baseline="-25000" dirty="0" err="1"/>
              <a:t>Load</a:t>
            </a:r>
            <a:r>
              <a:rPr lang="en-US" dirty="0"/>
              <a:t>.</a:t>
            </a:r>
          </a:p>
          <a:p>
            <a:r>
              <a:rPr lang="en-US" dirty="0"/>
              <a:t>Transmission line with a line impedance </a:t>
            </a:r>
            <a:r>
              <a:rPr lang="en-US" dirty="0" err="1"/>
              <a:t>Z</a:t>
            </a:r>
            <a:r>
              <a:rPr lang="en-US" baseline="-25000" dirty="0" err="1"/>
              <a:t>Line</a:t>
            </a:r>
            <a:r>
              <a:rPr lang="en-US" baseline="-25000" dirty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505" y="5608390"/>
            <a:ext cx="8990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Numerical Example</a:t>
            </a:r>
          </a:p>
          <a:p>
            <a:r>
              <a:rPr lang="en-US" dirty="0"/>
              <a:t>In the given 2-bus system circuit, if </a:t>
            </a:r>
            <a:r>
              <a:rPr lang="en-US" dirty="0" err="1"/>
              <a:t>Z</a:t>
            </a:r>
            <a:r>
              <a:rPr lang="en-US" baseline="-25000" dirty="0" err="1"/>
              <a:t>Transformer</a:t>
            </a:r>
            <a:r>
              <a:rPr lang="en-US" dirty="0"/>
              <a:t> = 0.4 + j2 Ω, </a:t>
            </a:r>
            <a:r>
              <a:rPr lang="en-US" dirty="0" err="1"/>
              <a:t>Z</a:t>
            </a:r>
            <a:r>
              <a:rPr lang="en-US" baseline="-25000" dirty="0" err="1"/>
              <a:t>Line</a:t>
            </a:r>
            <a:r>
              <a:rPr lang="en-US" dirty="0"/>
              <a:t> = 1+j2 Ω, and </a:t>
            </a:r>
            <a:r>
              <a:rPr lang="en-US" dirty="0" err="1"/>
              <a:t>Z</a:t>
            </a:r>
            <a:r>
              <a:rPr lang="en-US" baseline="-25000" dirty="0" err="1"/>
              <a:t>Load</a:t>
            </a:r>
            <a:r>
              <a:rPr lang="en-US" dirty="0"/>
              <a:t> = 20 + j10 Ω. If the load consumes a complex power of </a:t>
            </a:r>
            <a:r>
              <a:rPr lang="en-US" dirty="0" err="1"/>
              <a:t>S</a:t>
            </a:r>
            <a:r>
              <a:rPr lang="en-US" baseline="-25000" dirty="0" err="1"/>
              <a:t>Load</a:t>
            </a:r>
            <a:r>
              <a:rPr lang="en-US" dirty="0"/>
              <a:t> = 40 + j20 kVA.</a:t>
            </a:r>
          </a:p>
        </p:txBody>
      </p:sp>
      <p:pic>
        <p:nvPicPr>
          <p:cNvPr id="7" name="Picture 6" descr="Screen Shot 2016-04-25 at 8.53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03" y="2187989"/>
            <a:ext cx="5354911" cy="35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686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632CECD-C318-AC4D-A7CB-A6BEE3B82B5B}"/>
              </a:ext>
            </a:extLst>
          </p:cNvPr>
          <p:cNvSpPr txBox="1">
            <a:spLocks/>
          </p:cNvSpPr>
          <p:nvPr/>
        </p:nvSpPr>
        <p:spPr>
          <a:xfrm>
            <a:off x="698959" y="281372"/>
            <a:ext cx="8237220" cy="6063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1463675" marR="12700" indent="-1224280">
              <a:lnSpc>
                <a:spcPts val="4300"/>
              </a:lnSpc>
            </a:pPr>
            <a:r>
              <a:rPr lang="en-US" sz="2800" dirty="0">
                <a:latin typeface="Calibri"/>
                <a:cs typeface="Calibri"/>
              </a:rPr>
              <a:t>P</a:t>
            </a:r>
            <a:r>
              <a:rPr lang="en-US" sz="2800" spc="-5" dirty="0">
                <a:latin typeface="Calibri"/>
                <a:cs typeface="Calibri"/>
              </a:rPr>
              <a:t>r</a:t>
            </a:r>
            <a:r>
              <a:rPr lang="en-US" sz="2800" dirty="0">
                <a:latin typeface="Calibri"/>
                <a:cs typeface="Calibri"/>
              </a:rPr>
              <a:t>actical Applic</a:t>
            </a:r>
            <a:r>
              <a:rPr lang="en-US" sz="2800" spc="-105" dirty="0">
                <a:latin typeface="Calibri"/>
                <a:cs typeface="Calibri"/>
              </a:rPr>
              <a:t>a</a:t>
            </a:r>
            <a:r>
              <a:rPr lang="en-US" sz="2800" spc="-140" dirty="0">
                <a:latin typeface="Calibri"/>
                <a:cs typeface="Calibri"/>
              </a:rPr>
              <a:t>tion: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lang="en-US" spc="-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ltage Di</a:t>
            </a:r>
            <a:r>
              <a:rPr lang="en-US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ision</a:t>
            </a:r>
            <a:r>
              <a:rPr lang="en-US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Fo</a:t>
            </a:r>
            <a:r>
              <a:rPr lang="en-US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mula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5D3BB0-9610-744F-8577-AD507889ECA5}"/>
              </a:ext>
            </a:extLst>
          </p:cNvPr>
          <p:cNvSpPr txBox="1"/>
          <p:nvPr/>
        </p:nvSpPr>
        <p:spPr>
          <a:xfrm>
            <a:off x="290599" y="1748008"/>
            <a:ext cx="8365030" cy="4607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300"/>
              </a:lnSpc>
              <a:spcBef>
                <a:spcPts val="53"/>
              </a:spcBef>
            </a:pPr>
            <a:endParaRPr sz="1300" dirty="0"/>
          </a:p>
          <a:p>
            <a:pPr marL="12700" marR="12700">
              <a:lnSpc>
                <a:spcPts val="2100"/>
              </a:lnSpc>
            </a:pPr>
            <a:r>
              <a:rPr sz="1800" dirty="0">
                <a:latin typeface="Calibri"/>
                <a:cs typeface="Calibri"/>
              </a:rPr>
              <a:t>A Wheatstone bridge is a measuring instrument used to measure an unknown electrical resistanc</a:t>
            </a:r>
            <a:r>
              <a:rPr sz="1800" spc="-5" dirty="0">
                <a:latin typeface="Calibri"/>
                <a:cs typeface="Calibri"/>
              </a:rPr>
              <a:t>e</a:t>
            </a:r>
            <a:r>
              <a:rPr sz="1800" spc="0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AC254E-2836-6843-940E-B5E8A1370472}"/>
              </a:ext>
            </a:extLst>
          </p:cNvPr>
          <p:cNvGrpSpPr/>
          <p:nvPr/>
        </p:nvGrpSpPr>
        <p:grpSpPr>
          <a:xfrm>
            <a:off x="3262747" y="2697950"/>
            <a:ext cx="5392882" cy="3319072"/>
            <a:chOff x="2971800" y="1905000"/>
            <a:chExt cx="5775151" cy="39561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FFFFFA-B609-0B41-B4EA-6383B1E5492E}"/>
                </a:ext>
              </a:extLst>
            </p:cNvPr>
            <p:cNvGrpSpPr/>
            <p:nvPr/>
          </p:nvGrpSpPr>
          <p:grpSpPr>
            <a:xfrm>
              <a:off x="2971800" y="1905000"/>
              <a:ext cx="5775151" cy="3956158"/>
              <a:chOff x="3822859" y="3374708"/>
              <a:chExt cx="5186043" cy="3177083"/>
            </a:xfrm>
          </p:grpSpPr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91F7FCFC-63C3-464D-8A3D-25FDDFCEA056}"/>
                  </a:ext>
                </a:extLst>
              </p:cNvPr>
              <p:cNvSpPr/>
              <p:nvPr/>
            </p:nvSpPr>
            <p:spPr>
              <a:xfrm>
                <a:off x="3822859" y="3374708"/>
                <a:ext cx="4571998" cy="257056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object 6">
                <a:extLst>
                  <a:ext uri="{FF2B5EF4-FFF2-40B4-BE49-F238E27FC236}">
                    <a16:creationId xmlns:a16="http://schemas.microsoft.com/office/drawing/2014/main" id="{BB641C41-A38D-6943-9AB2-D52241BA4C1B}"/>
                  </a:ext>
                </a:extLst>
              </p:cNvPr>
              <p:cNvSpPr txBox="1"/>
              <p:nvPr/>
            </p:nvSpPr>
            <p:spPr>
              <a:xfrm>
                <a:off x="7780812" y="5904091"/>
                <a:ext cx="1228090" cy="64770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2400" dirty="0">
                    <a:latin typeface="Times New Roman"/>
                    <a:cs typeface="Times New Roman"/>
                  </a:rPr>
                  <a:t>Unknown</a:t>
                </a:r>
              </a:p>
              <a:p>
                <a:pPr marL="12700">
                  <a:lnSpc>
                    <a:spcPts val="2080"/>
                  </a:lnSpc>
                </a:pPr>
                <a:r>
                  <a:rPr sz="1800" dirty="0">
                    <a:latin typeface="Calibri"/>
                    <a:cs typeface="Calibri"/>
                  </a:rPr>
                  <a:t>Resistor</a:t>
                </a:r>
              </a:p>
            </p:txBody>
          </p:sp>
          <p:sp>
            <p:nvSpPr>
              <p:cNvPr id="11" name="object 10">
                <a:extLst>
                  <a:ext uri="{FF2B5EF4-FFF2-40B4-BE49-F238E27FC236}">
                    <a16:creationId xmlns:a16="http://schemas.microsoft.com/office/drawing/2014/main" id="{863C0A61-E270-CC4C-9793-4DE2705CFE68}"/>
                  </a:ext>
                </a:extLst>
              </p:cNvPr>
              <p:cNvSpPr txBox="1"/>
              <p:nvPr/>
            </p:nvSpPr>
            <p:spPr>
              <a:xfrm>
                <a:off x="4643983" y="6174601"/>
                <a:ext cx="2014855" cy="37719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2400" spc="-270" dirty="0">
                    <a:latin typeface="Times New Roman"/>
                    <a:cs typeface="Times New Roman"/>
                  </a:rPr>
                  <a:t>V</a:t>
                </a:r>
                <a:r>
                  <a:rPr sz="2400" spc="-5" dirty="0">
                    <a:latin typeface="Times New Roman"/>
                    <a:cs typeface="Times New Roman"/>
                  </a:rPr>
                  <a:t>a</a:t>
                </a:r>
                <a:r>
                  <a:rPr sz="2400" spc="0" dirty="0">
                    <a:latin typeface="Times New Roman"/>
                    <a:cs typeface="Times New Roman"/>
                  </a:rPr>
                  <a:t>ri</a:t>
                </a:r>
                <a:r>
                  <a:rPr sz="2400" spc="-5" dirty="0">
                    <a:latin typeface="Times New Roman"/>
                    <a:cs typeface="Times New Roman"/>
                  </a:rPr>
                  <a:t>a</a:t>
                </a:r>
                <a:r>
                  <a:rPr sz="2400" spc="0" dirty="0">
                    <a:latin typeface="Times New Roman"/>
                    <a:cs typeface="Times New Roman"/>
                  </a:rPr>
                  <a:t>ble</a:t>
                </a:r>
                <a:r>
                  <a:rPr sz="2400" spc="-5" dirty="0">
                    <a:latin typeface="Times New Roman"/>
                    <a:cs typeface="Times New Roman"/>
                  </a:rPr>
                  <a:t> </a:t>
                </a:r>
                <a:r>
                  <a:rPr sz="2400" spc="0" dirty="0">
                    <a:latin typeface="Times New Roman"/>
                    <a:cs typeface="Times New Roman"/>
                  </a:rPr>
                  <a:t>r</a:t>
                </a:r>
                <a:r>
                  <a:rPr sz="2400" spc="-5" dirty="0">
                    <a:latin typeface="Times New Roman"/>
                    <a:cs typeface="Times New Roman"/>
                  </a:rPr>
                  <a:t>e</a:t>
                </a:r>
                <a:r>
                  <a:rPr sz="2400" spc="0" dirty="0">
                    <a:latin typeface="Times New Roman"/>
                    <a:cs typeface="Times New Roman"/>
                  </a:rPr>
                  <a:t>sistor</a:t>
                </a:r>
                <a:endParaRPr sz="2400" dirty="0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82F304-A8F4-F048-AE43-697EE249904E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5008065" y="4648201"/>
              <a:ext cx="706935" cy="743274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4B6BB96-B949-A245-9E42-A4428B5792E4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7732824" y="4505421"/>
              <a:ext cx="330330" cy="54921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1CF8C-2F67-F341-ABE3-D576E5CCB44B}"/>
              </a:ext>
            </a:extLst>
          </p:cNvPr>
          <p:cNvSpPr/>
          <p:nvPr/>
        </p:nvSpPr>
        <p:spPr>
          <a:xfrm>
            <a:off x="72736" y="2781662"/>
            <a:ext cx="28771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>
              <a:lnSpc>
                <a:spcPct val="100000"/>
              </a:lnSpc>
            </a:pPr>
            <a:r>
              <a:rPr lang="en-US" dirty="0">
                <a:latin typeface="Calibri"/>
                <a:cs typeface="Calibri"/>
              </a:rPr>
              <a:t>R</a:t>
            </a:r>
            <a:r>
              <a:rPr lang="en-US" spc="7" baseline="-21072" dirty="0">
                <a:latin typeface="Calibri"/>
                <a:cs typeface="Calibri"/>
              </a:rPr>
              <a:t>x </a:t>
            </a:r>
            <a:r>
              <a:rPr lang="en-US" spc="-240" baseline="-21072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is the unknown resistance to be measure</a:t>
            </a:r>
            <a:r>
              <a:rPr lang="en-US" spc="-5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; R</a:t>
            </a:r>
            <a:r>
              <a:rPr lang="en-US" spc="7" baseline="-21072" dirty="0">
                <a:latin typeface="Calibri"/>
                <a:cs typeface="Calibri"/>
              </a:rPr>
              <a:t>1</a:t>
            </a:r>
            <a:r>
              <a:rPr lang="en-US" spc="5" dirty="0">
                <a:latin typeface="Calibri"/>
                <a:cs typeface="Calibri"/>
              </a:rPr>
              <a:t>, </a:t>
            </a:r>
            <a:r>
              <a:rPr lang="en-US" spc="-5" dirty="0">
                <a:latin typeface="Calibri"/>
                <a:cs typeface="Calibri"/>
              </a:rPr>
              <a:t>R</a:t>
            </a:r>
            <a:r>
              <a:rPr lang="en-US" spc="7" baseline="-21072" dirty="0">
                <a:latin typeface="Calibri"/>
                <a:cs typeface="Calibri"/>
              </a:rPr>
              <a:t>2 </a:t>
            </a:r>
            <a:r>
              <a:rPr lang="en-US" spc="-240" baseline="-21072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and R</a:t>
            </a:r>
            <a:r>
              <a:rPr lang="en-US" spc="7" baseline="-21072" dirty="0">
                <a:latin typeface="Calibri"/>
                <a:cs typeface="Calibri"/>
              </a:rPr>
              <a:t>3 </a:t>
            </a:r>
            <a:r>
              <a:rPr lang="en-US" spc="-240" baseline="-21072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are resistors of known resistance and the resistance of </a:t>
            </a:r>
            <a:r>
              <a:rPr lang="en-US" spc="-5" dirty="0">
                <a:latin typeface="Calibri"/>
                <a:cs typeface="Calibri"/>
              </a:rPr>
              <a:t>R</a:t>
            </a:r>
            <a:r>
              <a:rPr lang="en-US" spc="7" baseline="-21072" dirty="0">
                <a:latin typeface="Calibri"/>
                <a:cs typeface="Calibri"/>
              </a:rPr>
              <a:t>3 </a:t>
            </a:r>
            <a:r>
              <a:rPr lang="en-US" spc="-240" baseline="-21072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is adjustabl</a:t>
            </a:r>
            <a:r>
              <a:rPr lang="en-US" spc="-5" dirty="0">
                <a:latin typeface="Calibri"/>
                <a:cs typeface="Calibri"/>
              </a:rPr>
              <a:t>e</a:t>
            </a:r>
            <a:r>
              <a:rPr lang="en-US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977596-F0CC-CC42-8BE7-C383E7C6A6BD}"/>
              </a:ext>
            </a:extLst>
          </p:cNvPr>
          <p:cNvSpPr/>
          <p:nvPr/>
        </p:nvSpPr>
        <p:spPr>
          <a:xfrm>
            <a:off x="-158536" y="1085562"/>
            <a:ext cx="6216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0210" algn="ctr">
              <a:lnSpc>
                <a:spcPct val="100000"/>
              </a:lnSpc>
            </a:pPr>
            <a:r>
              <a:rPr lang="en-US" b="1" dirty="0">
                <a:latin typeface="Calibri"/>
                <a:cs typeface="Calibri"/>
              </a:rPr>
              <a:t>The W</a:t>
            </a:r>
            <a:r>
              <a:rPr lang="en-US" b="1" spc="-5" dirty="0">
                <a:latin typeface="Calibri"/>
                <a:cs typeface="Calibri"/>
              </a:rPr>
              <a:t>h</a:t>
            </a: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b="1" spc="-5" dirty="0">
                <a:latin typeface="Calibri"/>
                <a:cs typeface="Calibri"/>
              </a:rPr>
              <a:t>at</a:t>
            </a:r>
            <a:r>
              <a:rPr lang="en-US" b="1" dirty="0">
                <a:latin typeface="Calibri"/>
                <a:cs typeface="Calibri"/>
              </a:rPr>
              <a:t>s</a:t>
            </a:r>
            <a:r>
              <a:rPr lang="en-US" b="1" spc="-5" dirty="0">
                <a:latin typeface="Calibri"/>
                <a:cs typeface="Calibri"/>
              </a:rPr>
              <a:t>ton</a:t>
            </a:r>
            <a:r>
              <a:rPr lang="en-US" b="1" dirty="0">
                <a:latin typeface="Calibri"/>
                <a:cs typeface="Calibri"/>
              </a:rPr>
              <a:t>e </a:t>
            </a:r>
            <a:r>
              <a:rPr lang="en-US" b="1" spc="-5" dirty="0">
                <a:latin typeface="Calibri"/>
                <a:cs typeface="Calibri"/>
              </a:rPr>
              <a:t>B</a:t>
            </a:r>
            <a:r>
              <a:rPr lang="en-US" b="1" dirty="0">
                <a:latin typeface="Calibri"/>
                <a:cs typeface="Calibri"/>
              </a:rPr>
              <a:t>r</a:t>
            </a:r>
            <a:r>
              <a:rPr lang="en-US" b="1" spc="-5" dirty="0">
                <a:latin typeface="Calibri"/>
                <a:cs typeface="Calibri"/>
              </a:rPr>
              <a:t>id</a:t>
            </a:r>
            <a:r>
              <a:rPr lang="en-US" b="1" dirty="0">
                <a:latin typeface="Calibri"/>
                <a:cs typeface="Calibri"/>
              </a:rPr>
              <a:t>ge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1938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737" y="0"/>
            <a:ext cx="8585200" cy="6435623"/>
            <a:chOff x="0" y="-1"/>
            <a:chExt cx="8585200" cy="6435623"/>
          </a:xfrm>
        </p:grpSpPr>
        <p:pic>
          <p:nvPicPr>
            <p:cNvPr id="2" name="Picture 1" descr="Screen Shot 2016-02-07 at 6.57.0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585200" cy="6435623"/>
            </a:xfrm>
            <a:prstGeom prst="rect">
              <a:avLst/>
            </a:prstGeom>
          </p:spPr>
        </p:pic>
        <p:pic>
          <p:nvPicPr>
            <p:cNvPr id="4" name="Picture 3" descr="Screen Shot 2016-02-07 at 8.51.2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800" y="3263899"/>
              <a:ext cx="381000" cy="432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1308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07 at 6.5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0"/>
            <a:ext cx="8769926" cy="67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203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8343900" cy="6376278"/>
            <a:chOff x="0" y="0"/>
            <a:chExt cx="8343900" cy="6376278"/>
          </a:xfrm>
        </p:grpSpPr>
        <p:pic>
          <p:nvPicPr>
            <p:cNvPr id="2" name="Picture 1" descr="Screen Shot 2016-02-07 at 6.58.0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343900" cy="6376278"/>
            </a:xfrm>
            <a:prstGeom prst="rect">
              <a:avLst/>
            </a:prstGeom>
          </p:spPr>
        </p:pic>
        <p:pic>
          <p:nvPicPr>
            <p:cNvPr id="3" name="Picture 2" descr="Screen Shot 2016-02-07 at 8.54.4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000" y="2635918"/>
              <a:ext cx="409575" cy="330869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E8088-4A81-CB48-BD95-B5600FA8C476}"/>
                  </a:ext>
                </a:extLst>
              </p14:cNvPr>
              <p14:cNvContentPartPr/>
              <p14:nvPr/>
            </p14:nvContentPartPr>
            <p14:xfrm>
              <a:off x="3417633" y="2742083"/>
              <a:ext cx="86760" cy="106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E8088-4A81-CB48-BD95-B5600FA8C4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4633" y="2679443"/>
                <a:ext cx="2124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FA956C-28E2-E747-B7C4-7C593D8CFE69}"/>
                  </a:ext>
                </a:extLst>
              </p:cNvPr>
              <p:cNvSpPr txBox="1"/>
              <p:nvPr/>
            </p:nvSpPr>
            <p:spPr>
              <a:xfrm>
                <a:off x="3316436" y="2549321"/>
                <a:ext cx="202393" cy="492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imes New Roman"/>
                        </a:rPr>
                        <m:t>𝜀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Times New Roman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FA956C-28E2-E747-B7C4-7C593D8CF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436" y="2549321"/>
                <a:ext cx="202393" cy="492443"/>
              </a:xfrm>
              <a:prstGeom prst="rect">
                <a:avLst/>
              </a:prstGeom>
              <a:blipFill>
                <a:blip r:embed="rId6"/>
                <a:stretch>
                  <a:fillRect l="-41176" r="-3529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628612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07 at 6.5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9" y="255272"/>
            <a:ext cx="8597900" cy="660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5AA835-172F-2240-AAE7-3405549A2F56}"/>
              </a:ext>
            </a:extLst>
          </p:cNvPr>
          <p:cNvSpPr txBox="1"/>
          <p:nvPr/>
        </p:nvSpPr>
        <p:spPr>
          <a:xfrm>
            <a:off x="7147034" y="3993930"/>
            <a:ext cx="72391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(foil)</a:t>
            </a:r>
          </a:p>
        </p:txBody>
      </p:sp>
    </p:spTree>
    <p:extLst>
      <p:ext uri="{BB962C8B-B14F-4D97-AF65-F5344CB8AC3E}">
        <p14:creationId xmlns:p14="http://schemas.microsoft.com/office/powerpoint/2010/main" val="29270320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841793" y="1748344"/>
            <a:ext cx="6257290" cy="8439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89685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When all the resistors are equal to R: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6374" y="3506177"/>
            <a:ext cx="266699" cy="800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3613" y="3747302"/>
            <a:ext cx="266700" cy="800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6988" y="5563777"/>
            <a:ext cx="266698" cy="800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47200C75-2F53-0F4A-8F07-B5EE31554AFC}"/>
              </a:ext>
            </a:extLst>
          </p:cNvPr>
          <p:cNvSpPr txBox="1"/>
          <p:nvPr/>
        </p:nvSpPr>
        <p:spPr>
          <a:xfrm>
            <a:off x="1313613" y="231134"/>
            <a:ext cx="7018188" cy="10839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6345" marR="12700" indent="-1224280" algn="ctr">
              <a:lnSpc>
                <a:spcPts val="4300"/>
              </a:lnSpc>
            </a:pPr>
            <a:r>
              <a:rPr sz="36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600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ac</a:t>
            </a:r>
            <a:r>
              <a:rPr lang="en-US" sz="3600" spc="-254" dirty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cal Applic</a:t>
            </a:r>
            <a:r>
              <a:rPr lang="en-US" sz="3600" spc="-105" dirty="0">
                <a:solidFill>
                  <a:srgbClr val="FF0000"/>
                </a:solidFill>
                <a:latin typeface="Calibri"/>
                <a:cs typeface="Calibri"/>
              </a:rPr>
              <a:t>atio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n </a:t>
            </a:r>
            <a:endParaRPr lang="en-US" sz="3600" spc="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36345" marR="12700" indent="-1224280" algn="ctr">
              <a:lnSpc>
                <a:spcPts val="4300"/>
              </a:lnSpc>
            </a:pPr>
            <a:r>
              <a:rPr lang="en-US" sz="3600" spc="0" dirty="0">
                <a:latin typeface="Calibri"/>
                <a:cs typeface="Calibri"/>
              </a:rPr>
              <a:t>- </a:t>
            </a:r>
            <a:r>
              <a:rPr sz="3600" spc="0" dirty="0">
                <a:latin typeface="Calibri"/>
                <a:cs typeface="Calibri"/>
              </a:rPr>
              <a:t>V</a:t>
            </a:r>
            <a:r>
              <a:rPr sz="3600" spc="-5" dirty="0">
                <a:latin typeface="Calibri"/>
                <a:cs typeface="Calibri"/>
              </a:rPr>
              <a:t>o</a:t>
            </a:r>
            <a:r>
              <a:rPr sz="3600" spc="0" dirty="0">
                <a:latin typeface="Calibri"/>
                <a:cs typeface="Calibri"/>
              </a:rPr>
              <a:t>ltage Di</a:t>
            </a:r>
            <a:r>
              <a:rPr sz="3600" spc="-5" dirty="0">
                <a:latin typeface="Calibri"/>
                <a:cs typeface="Calibri"/>
              </a:rPr>
              <a:t>v</a:t>
            </a:r>
            <a:r>
              <a:rPr sz="3600" spc="0" dirty="0">
                <a:latin typeface="Calibri"/>
                <a:cs typeface="Calibri"/>
              </a:rPr>
              <a:t>ision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0" dirty="0">
                <a:latin typeface="Calibri"/>
                <a:cs typeface="Calibri"/>
              </a:rPr>
              <a:t>Fo</a:t>
            </a:r>
            <a:r>
              <a:rPr sz="3600" spc="-5" dirty="0">
                <a:latin typeface="Calibri"/>
                <a:cs typeface="Calibri"/>
              </a:rPr>
              <a:t>r</a:t>
            </a:r>
            <a:r>
              <a:rPr sz="3600" spc="0" dirty="0">
                <a:latin typeface="Calibri"/>
                <a:cs typeface="Calibri"/>
              </a:rPr>
              <a:t>mula</a:t>
            </a:r>
            <a:r>
              <a:rPr lang="en-US" sz="3600" spc="0" dirty="0">
                <a:latin typeface="Calibri"/>
                <a:cs typeface="Calibri"/>
              </a:rPr>
              <a:t> -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B3B907-F65D-0440-83DB-1585BA93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41" y="2298362"/>
            <a:ext cx="4756824" cy="3811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6383BC-02BF-0A41-9EFB-56DE67A8D657}"/>
                  </a:ext>
                </a:extLst>
              </p14:cNvPr>
              <p14:cNvContentPartPr/>
              <p14:nvPr/>
            </p14:nvContentPartPr>
            <p14:xfrm>
              <a:off x="7199073" y="4767083"/>
              <a:ext cx="227880" cy="14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6383BC-02BF-0A41-9EFB-56DE67A8D6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36073" y="4704083"/>
                <a:ext cx="35352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DE310E9-4F29-0945-93DF-56CE8EDFFA88}"/>
                  </a:ext>
                </a:extLst>
              </p14:cNvPr>
              <p14:cNvContentPartPr/>
              <p14:nvPr/>
            </p14:nvContentPartPr>
            <p14:xfrm>
              <a:off x="7226433" y="3687083"/>
              <a:ext cx="209880" cy="8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DE310E9-4F29-0945-93DF-56CE8EDFFA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3793" y="3624083"/>
                <a:ext cx="3355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F5A1B0-E5BD-C74E-A67F-01A1DF01A247}"/>
                  </a:ext>
                </a:extLst>
              </p14:cNvPr>
              <p14:cNvContentPartPr/>
              <p14:nvPr/>
            </p14:nvContentPartPr>
            <p14:xfrm>
              <a:off x="7780473" y="4153643"/>
              <a:ext cx="344160" cy="14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F5A1B0-E5BD-C74E-A67F-01A1DF01A2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17473" y="4090643"/>
                <a:ext cx="4698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A9C598-83E5-2D4B-8D86-BEBCCA52F2DE}"/>
                  </a:ext>
                </a:extLst>
              </p:cNvPr>
              <p:cNvSpPr txBox="1"/>
              <p:nvPr/>
            </p:nvSpPr>
            <p:spPr>
              <a:xfrm>
                <a:off x="7398364" y="3930011"/>
                <a:ext cx="1108378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kumimoji="0" lang="en-US" sz="2400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</a:rPr>
                  <a:t>= 0</a:t>
                </a:r>
                <a:endParaRPr kumimoji="0" lang="en-US" sz="24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A9C598-83E5-2D4B-8D86-BEBCCA52F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364" y="3930011"/>
                <a:ext cx="1108378" cy="461663"/>
              </a:xfrm>
              <a:prstGeom prst="rect">
                <a:avLst/>
              </a:prstGeom>
              <a:blipFill>
                <a:blip r:embed="rId10"/>
                <a:stretch>
                  <a:fillRect l="-1136" t="-26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52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Thevenin’s theorem </a:t>
            </a:r>
            <a:r>
              <a:rPr lang="en-US" sz="1800" dirty="0"/>
              <a:t>states that a linear one port network consisting of independent and dependent sources and resistors can be replaced by a series connection of Thevenin’s resistance, </a:t>
            </a:r>
            <a:r>
              <a:rPr lang="en-US" sz="1800" dirty="0" err="1"/>
              <a:t>R</a:t>
            </a:r>
            <a:r>
              <a:rPr lang="en-US" sz="1800" baseline="-25000" dirty="0" err="1"/>
              <a:t>Th</a:t>
            </a:r>
            <a:r>
              <a:rPr lang="en-US" sz="1800" dirty="0"/>
              <a:t>, and independent Thevenin’s voltage source, </a:t>
            </a:r>
            <a:r>
              <a:rPr lang="en-US" sz="1800" dirty="0" err="1"/>
              <a:t>v</a:t>
            </a:r>
            <a:r>
              <a:rPr lang="en-US" sz="1800" baseline="-25000" dirty="0" err="1"/>
              <a:t>Th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Norton’s theorem </a:t>
            </a:r>
            <a:r>
              <a:rPr lang="en-US" sz="1800" dirty="0"/>
              <a:t>states that a linear one port network can be replaced by equivalent circuits consist of the parallel combination of a current source, </a:t>
            </a:r>
            <a:r>
              <a:rPr lang="en-US" sz="1800" i="1" dirty="0" err="1"/>
              <a:t>i</a:t>
            </a:r>
            <a:r>
              <a:rPr lang="en-US" sz="1800" i="1" baseline="-25000" dirty="0" err="1"/>
              <a:t>N</a:t>
            </a:r>
            <a:r>
              <a:rPr lang="en-US" sz="1800" i="1" baseline="-25000" dirty="0"/>
              <a:t> </a:t>
            </a:r>
            <a:r>
              <a:rPr lang="en-US" sz="1800" dirty="0"/>
              <a:t>, and equivalent resistance, </a:t>
            </a:r>
            <a:r>
              <a:rPr lang="en-US" sz="1800" i="1" dirty="0"/>
              <a:t>R</a:t>
            </a:r>
            <a:r>
              <a:rPr lang="en-US" sz="1800" i="1" baseline="-25000" dirty="0"/>
              <a:t>N</a:t>
            </a:r>
            <a:r>
              <a:rPr lang="en-US" sz="1800" i="1" dirty="0"/>
              <a:t>.</a:t>
            </a:r>
            <a:endParaRPr lang="en-US" alt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  <a:p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078573" y="520065"/>
            <a:ext cx="2839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Advanced Circuit Analysis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26"/>
          <a:stretch/>
        </p:blipFill>
        <p:spPr bwMode="auto">
          <a:xfrm>
            <a:off x="864396" y="4108248"/>
            <a:ext cx="3633786" cy="206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9" r="20566"/>
          <a:stretch/>
        </p:blipFill>
        <p:spPr bwMode="auto">
          <a:xfrm>
            <a:off x="5559624" y="4959928"/>
            <a:ext cx="1751409" cy="185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3"/>
          <a:stretch/>
        </p:blipFill>
        <p:spPr bwMode="auto">
          <a:xfrm>
            <a:off x="5420916" y="3516617"/>
            <a:ext cx="2028825" cy="1610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4498182" y="4514850"/>
            <a:ext cx="922734" cy="445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9460" idx="2"/>
          </p:cNvCxnSpPr>
          <p:nvPr/>
        </p:nvCxnSpPr>
        <p:spPr>
          <a:xfrm>
            <a:off x="4498182" y="5373667"/>
            <a:ext cx="922734" cy="284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4100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841793" y="1748344"/>
            <a:ext cx="6257290" cy="8439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89685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When all the resistors are equal to R: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6374" y="3506177"/>
            <a:ext cx="266699" cy="800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3613" y="3747302"/>
            <a:ext cx="266700" cy="800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47200C75-2F53-0F4A-8F07-B5EE31554AFC}"/>
              </a:ext>
            </a:extLst>
          </p:cNvPr>
          <p:cNvSpPr txBox="1"/>
          <p:nvPr/>
        </p:nvSpPr>
        <p:spPr>
          <a:xfrm>
            <a:off x="1313613" y="231134"/>
            <a:ext cx="7018188" cy="10839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6345" marR="12700" indent="-1224280" algn="ctr">
              <a:lnSpc>
                <a:spcPts val="4300"/>
              </a:lnSpc>
            </a:pPr>
            <a:r>
              <a:rPr sz="36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600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ac</a:t>
            </a:r>
            <a:r>
              <a:rPr lang="en-US" sz="3600" spc="-254" dirty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cal Applic</a:t>
            </a:r>
            <a:r>
              <a:rPr lang="en-US" sz="3600" spc="-105" dirty="0">
                <a:solidFill>
                  <a:srgbClr val="FF0000"/>
                </a:solidFill>
                <a:latin typeface="Calibri"/>
                <a:cs typeface="Calibri"/>
              </a:rPr>
              <a:t>atio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n </a:t>
            </a:r>
            <a:endParaRPr lang="en-US" sz="3600" spc="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36345" marR="12700" indent="-1224280" algn="ctr">
              <a:lnSpc>
                <a:spcPts val="4300"/>
              </a:lnSpc>
            </a:pPr>
            <a:r>
              <a:rPr lang="en-US" sz="3600" spc="0" dirty="0">
                <a:latin typeface="Calibri"/>
                <a:cs typeface="Calibri"/>
              </a:rPr>
              <a:t>- </a:t>
            </a:r>
            <a:r>
              <a:rPr sz="3600" spc="0" dirty="0">
                <a:latin typeface="Calibri"/>
                <a:cs typeface="Calibri"/>
              </a:rPr>
              <a:t>V</a:t>
            </a:r>
            <a:r>
              <a:rPr sz="3600" spc="-5" dirty="0">
                <a:latin typeface="Calibri"/>
                <a:cs typeface="Calibri"/>
              </a:rPr>
              <a:t>o</a:t>
            </a:r>
            <a:r>
              <a:rPr sz="3600" spc="0" dirty="0">
                <a:latin typeface="Calibri"/>
                <a:cs typeface="Calibri"/>
              </a:rPr>
              <a:t>ltage Di</a:t>
            </a:r>
            <a:r>
              <a:rPr sz="3600" spc="-5" dirty="0">
                <a:latin typeface="Calibri"/>
                <a:cs typeface="Calibri"/>
              </a:rPr>
              <a:t>v</a:t>
            </a:r>
            <a:r>
              <a:rPr sz="3600" spc="0" dirty="0">
                <a:latin typeface="Calibri"/>
                <a:cs typeface="Calibri"/>
              </a:rPr>
              <a:t>ision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0" dirty="0">
                <a:latin typeface="Calibri"/>
                <a:cs typeface="Calibri"/>
              </a:rPr>
              <a:t>Fo</a:t>
            </a:r>
            <a:r>
              <a:rPr sz="3600" spc="-5" dirty="0">
                <a:latin typeface="Calibri"/>
                <a:cs typeface="Calibri"/>
              </a:rPr>
              <a:t>r</a:t>
            </a:r>
            <a:r>
              <a:rPr sz="3600" spc="0" dirty="0">
                <a:latin typeface="Calibri"/>
                <a:cs typeface="Calibri"/>
              </a:rPr>
              <a:t>mula</a:t>
            </a:r>
            <a:r>
              <a:rPr lang="en-US" sz="3600" spc="0" dirty="0">
                <a:latin typeface="Calibri"/>
                <a:cs typeface="Calibri"/>
              </a:rPr>
              <a:t> -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E4F22F-67FA-394A-834C-476A460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8" y="2505002"/>
            <a:ext cx="4756824" cy="3811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7FCA6B-4699-D44B-9529-13D1DF3997AF}"/>
                  </a:ext>
                </a:extLst>
              </p14:cNvPr>
              <p14:cNvContentPartPr/>
              <p14:nvPr/>
            </p14:nvContentPartPr>
            <p14:xfrm>
              <a:off x="4094433" y="4979123"/>
              <a:ext cx="173880" cy="41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07FCA6B-4699-D44B-9529-13D1DF3997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1433" y="4916483"/>
                <a:ext cx="299520" cy="16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4908EBA-CBA3-E74A-9A88-D8E7E469E853}"/>
              </a:ext>
            </a:extLst>
          </p:cNvPr>
          <p:cNvGrpSpPr/>
          <p:nvPr/>
        </p:nvGrpSpPr>
        <p:grpSpPr>
          <a:xfrm>
            <a:off x="3646233" y="3809483"/>
            <a:ext cx="636840" cy="114480"/>
            <a:chOff x="3646233" y="3809483"/>
            <a:chExt cx="636840" cy="11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02E4248-8E2B-6544-BA64-95303D908EAD}"/>
                    </a:ext>
                  </a:extLst>
                </p14:cNvPr>
                <p14:cNvContentPartPr/>
                <p14:nvPr/>
              </p14:nvContentPartPr>
              <p14:xfrm>
                <a:off x="4078593" y="3903083"/>
                <a:ext cx="204480" cy="13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02E4248-8E2B-6544-BA64-95303D908EA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593" y="3840083"/>
                  <a:ext cx="3301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FCC8B4B-71BC-D748-8F56-50A06C378975}"/>
                    </a:ext>
                  </a:extLst>
                </p14:cNvPr>
                <p14:cNvContentPartPr/>
                <p14:nvPr/>
              </p14:nvContentPartPr>
              <p14:xfrm>
                <a:off x="3646233" y="3847643"/>
                <a:ext cx="488520" cy="29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FCC8B4B-71BC-D748-8F56-50A06C37897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83233" y="3784643"/>
                  <a:ext cx="6141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AADDDA1-E030-F247-9F46-D43582AA63A1}"/>
                    </a:ext>
                  </a:extLst>
                </p14:cNvPr>
                <p14:cNvContentPartPr/>
                <p14:nvPr/>
              </p14:nvContentPartPr>
              <p14:xfrm>
                <a:off x="3967353" y="3809483"/>
                <a:ext cx="78480" cy="114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AADDDA1-E030-F247-9F46-D43582AA63A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04353" y="3746483"/>
                  <a:ext cx="204120" cy="24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31121C1-99C2-AB44-B7BC-9E923E629A76}"/>
                  </a:ext>
                </a:extLst>
              </p14:cNvPr>
              <p14:cNvContentPartPr/>
              <p14:nvPr/>
            </p14:nvContentPartPr>
            <p14:xfrm>
              <a:off x="4509153" y="4336523"/>
              <a:ext cx="463680" cy="142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31121C1-99C2-AB44-B7BC-9E923E629A7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46513" y="4273883"/>
                <a:ext cx="589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8FC8A88-15F8-6A45-AAE9-8B3B74277850}"/>
                  </a:ext>
                </a:extLst>
              </p:cNvPr>
              <p:cNvSpPr/>
              <p:nvPr/>
            </p:nvSpPr>
            <p:spPr>
              <a:xfrm>
                <a:off x="3766819" y="4051930"/>
                <a:ext cx="2949287" cy="581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Franklin Gothic Book" panose="020B0503020102020204" pitchFamily="34" charset="0"/>
                    <a:ea typeface="Franklin Gothic Book" panose="020B050302010202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𝑜𝑢𝑡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0</m:t>
                    </m:r>
                  </m:oMath>
                </a14:m>
                <a:endParaRPr lang="en-US" dirty="0">
                  <a:effectLst/>
                  <a:latin typeface="Franklin Gothic Book" panose="020B0503020102020204" pitchFamily="34" charset="0"/>
                  <a:ea typeface="Franklin Gothic Book" panose="020B0503020102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8FC8A88-15F8-6A45-AAE9-8B3B74277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819" y="4051930"/>
                <a:ext cx="2949287" cy="581891"/>
              </a:xfrm>
              <a:prstGeom prst="rect">
                <a:avLst/>
              </a:prstGeom>
              <a:blipFill>
                <a:blip r:embed="rId14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193673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841793" y="1748344"/>
            <a:ext cx="6257290" cy="8439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89685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With strain gage is connected,</a:t>
            </a:r>
          </a:p>
        </p:txBody>
      </p:sp>
      <p:sp>
        <p:nvSpPr>
          <p:cNvPr id="4" name="object 4"/>
          <p:cNvSpPr/>
          <p:nvPr/>
        </p:nvSpPr>
        <p:spPr>
          <a:xfrm>
            <a:off x="1056374" y="3506177"/>
            <a:ext cx="266699" cy="800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3613" y="3747302"/>
            <a:ext cx="266700" cy="800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47200C75-2F53-0F4A-8F07-B5EE31554AFC}"/>
              </a:ext>
            </a:extLst>
          </p:cNvPr>
          <p:cNvSpPr txBox="1"/>
          <p:nvPr/>
        </p:nvSpPr>
        <p:spPr>
          <a:xfrm>
            <a:off x="1313613" y="231134"/>
            <a:ext cx="7018188" cy="10839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6345" marR="12700" indent="-1224280" algn="ctr">
              <a:lnSpc>
                <a:spcPts val="4300"/>
              </a:lnSpc>
            </a:pPr>
            <a:r>
              <a:rPr sz="36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600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ac</a:t>
            </a:r>
            <a:r>
              <a:rPr lang="en-US" sz="3600" spc="-254" dirty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cal Applic</a:t>
            </a:r>
            <a:r>
              <a:rPr lang="en-US" sz="3600" spc="-105" dirty="0">
                <a:solidFill>
                  <a:srgbClr val="FF0000"/>
                </a:solidFill>
                <a:latin typeface="Calibri"/>
                <a:cs typeface="Calibri"/>
              </a:rPr>
              <a:t>atio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n </a:t>
            </a:r>
            <a:endParaRPr lang="en-US" sz="3600" spc="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36345" marR="12700" indent="-1224280" algn="ctr">
              <a:lnSpc>
                <a:spcPts val="4300"/>
              </a:lnSpc>
            </a:pPr>
            <a:r>
              <a:rPr lang="en-US" sz="3600" spc="0" dirty="0">
                <a:latin typeface="Calibri"/>
                <a:cs typeface="Calibri"/>
              </a:rPr>
              <a:t>- </a:t>
            </a:r>
            <a:r>
              <a:rPr sz="3600" spc="0" dirty="0">
                <a:latin typeface="Calibri"/>
                <a:cs typeface="Calibri"/>
              </a:rPr>
              <a:t>V</a:t>
            </a:r>
            <a:r>
              <a:rPr sz="3600" spc="-5" dirty="0">
                <a:latin typeface="Calibri"/>
                <a:cs typeface="Calibri"/>
              </a:rPr>
              <a:t>o</a:t>
            </a:r>
            <a:r>
              <a:rPr sz="3600" spc="0" dirty="0">
                <a:latin typeface="Calibri"/>
                <a:cs typeface="Calibri"/>
              </a:rPr>
              <a:t>ltage Di</a:t>
            </a:r>
            <a:r>
              <a:rPr sz="3600" spc="-5" dirty="0">
                <a:latin typeface="Calibri"/>
                <a:cs typeface="Calibri"/>
              </a:rPr>
              <a:t>v</a:t>
            </a:r>
            <a:r>
              <a:rPr sz="3600" spc="0" dirty="0">
                <a:latin typeface="Calibri"/>
                <a:cs typeface="Calibri"/>
              </a:rPr>
              <a:t>ision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0" dirty="0">
                <a:latin typeface="Calibri"/>
                <a:cs typeface="Calibri"/>
              </a:rPr>
              <a:t>Fo</a:t>
            </a:r>
            <a:r>
              <a:rPr sz="3600" spc="-5" dirty="0">
                <a:latin typeface="Calibri"/>
                <a:cs typeface="Calibri"/>
              </a:rPr>
              <a:t>r</a:t>
            </a:r>
            <a:r>
              <a:rPr sz="3600" spc="0" dirty="0">
                <a:latin typeface="Calibri"/>
                <a:cs typeface="Calibri"/>
              </a:rPr>
              <a:t>mula</a:t>
            </a:r>
            <a:r>
              <a:rPr lang="en-US" sz="3600" spc="0" dirty="0">
                <a:latin typeface="Calibri"/>
                <a:cs typeface="Calibri"/>
              </a:rPr>
              <a:t> -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068C8-79A3-4C49-AB0D-38F1824AF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2" y="2351165"/>
            <a:ext cx="4975728" cy="39102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0CFC25-52AC-0B40-83C7-140E03C4B02C}"/>
                  </a:ext>
                </a:extLst>
              </p14:cNvPr>
              <p14:cNvContentPartPr/>
              <p14:nvPr/>
            </p14:nvContentPartPr>
            <p14:xfrm>
              <a:off x="4189113" y="3797243"/>
              <a:ext cx="213480" cy="93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0CFC25-52AC-0B40-83C7-140E03C4B0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6113" y="3734603"/>
                <a:ext cx="3391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9FDF20-74FD-7647-A477-721D5F369534}"/>
                  </a:ext>
                </a:extLst>
              </p14:cNvPr>
              <p14:cNvContentPartPr/>
              <p14:nvPr/>
            </p14:nvContentPartPr>
            <p14:xfrm>
              <a:off x="4267593" y="4909283"/>
              <a:ext cx="149400" cy="79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9FDF20-74FD-7647-A477-721D5F3695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4593" y="4846643"/>
                <a:ext cx="27504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1D4C3A3-63A1-2145-91EA-23BF4E8F6209}"/>
                  </a:ext>
                </a:extLst>
              </p14:cNvPr>
              <p14:cNvContentPartPr/>
              <p14:nvPr/>
            </p14:nvContentPartPr>
            <p14:xfrm>
              <a:off x="4810833" y="4212683"/>
              <a:ext cx="366840" cy="91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1D4C3A3-63A1-2145-91EA-23BF4E8F62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47833" y="4149683"/>
                <a:ext cx="49248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373CD5A-2D92-D44B-B6DA-F7BF2625A69C}"/>
                  </a:ext>
                </a:extLst>
              </p:cNvPr>
              <p:cNvSpPr/>
              <p:nvPr/>
            </p:nvSpPr>
            <p:spPr>
              <a:xfrm>
                <a:off x="3956010" y="3845582"/>
                <a:ext cx="3743472" cy="840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Franklin Gothic Book" panose="020B0503020102020204" pitchFamily="34" charset="0"/>
                    <a:ea typeface="Franklin Gothic Book" panose="020B050302010202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𝑜𝑢𝑡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△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𝑅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𝑅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+2△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𝑅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𝑣</m:t>
                    </m:r>
                  </m:oMath>
                </a14:m>
                <a:r>
                  <a:rPr lang="en-US" sz="3200" dirty="0">
                    <a:latin typeface="Franklin Gothic Book" panose="020B050302010202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 </a:t>
                </a:r>
                <a:endParaRPr lang="en-US" dirty="0">
                  <a:effectLst/>
                  <a:latin typeface="Franklin Gothic Book" panose="020B0503020102020204" pitchFamily="34" charset="0"/>
                  <a:ea typeface="Franklin Gothic Book" panose="020B0503020102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373CD5A-2D92-D44B-B6DA-F7BF2625A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010" y="3845582"/>
                <a:ext cx="3743472" cy="840486"/>
              </a:xfrm>
              <a:prstGeom prst="rect">
                <a:avLst/>
              </a:prstGeom>
              <a:blipFill>
                <a:blip r:embed="rId10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7146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56374" y="3506177"/>
            <a:ext cx="266699" cy="800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3613" y="3747302"/>
            <a:ext cx="266700" cy="800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47200C75-2F53-0F4A-8F07-B5EE31554AFC}"/>
              </a:ext>
            </a:extLst>
          </p:cNvPr>
          <p:cNvSpPr txBox="1"/>
          <p:nvPr/>
        </p:nvSpPr>
        <p:spPr>
          <a:xfrm>
            <a:off x="1313613" y="231134"/>
            <a:ext cx="7018188" cy="10839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6345" marR="12700" indent="-1224280" algn="ctr">
              <a:lnSpc>
                <a:spcPts val="4300"/>
              </a:lnSpc>
            </a:pPr>
            <a:r>
              <a:rPr sz="36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600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ac</a:t>
            </a:r>
            <a:r>
              <a:rPr lang="en-US" sz="3600" spc="-254" dirty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cal Applic</a:t>
            </a:r>
            <a:r>
              <a:rPr lang="en-US" sz="3600" spc="-105" dirty="0">
                <a:solidFill>
                  <a:srgbClr val="FF0000"/>
                </a:solidFill>
                <a:latin typeface="Calibri"/>
                <a:cs typeface="Calibri"/>
              </a:rPr>
              <a:t>atio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lang="en-US" sz="3600" spc="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3600" spc="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600" b="1" spc="-105" dirty="0">
                <a:solidFill>
                  <a:srgbClr val="FF0000"/>
                </a:solidFill>
                <a:latin typeface="Calibri"/>
                <a:cs typeface="Calibri"/>
              </a:rPr>
              <a:t>Strain Gauge - </a:t>
            </a:r>
            <a:r>
              <a:rPr sz="3600" spc="0" dirty="0">
                <a:latin typeface="Calibri"/>
                <a:cs typeface="Calibri"/>
              </a:rPr>
              <a:t>V</a:t>
            </a:r>
            <a:r>
              <a:rPr sz="3600" spc="-5" dirty="0">
                <a:latin typeface="Calibri"/>
                <a:cs typeface="Calibri"/>
              </a:rPr>
              <a:t>o</a:t>
            </a:r>
            <a:r>
              <a:rPr sz="3600" spc="0" dirty="0">
                <a:latin typeface="Calibri"/>
                <a:cs typeface="Calibri"/>
              </a:rPr>
              <a:t>ltage Di</a:t>
            </a:r>
            <a:r>
              <a:rPr sz="3600" spc="-5" dirty="0">
                <a:latin typeface="Calibri"/>
                <a:cs typeface="Calibri"/>
              </a:rPr>
              <a:t>v</a:t>
            </a:r>
            <a:r>
              <a:rPr sz="3600" spc="0" dirty="0">
                <a:latin typeface="Calibri"/>
                <a:cs typeface="Calibri"/>
              </a:rPr>
              <a:t>ision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0" dirty="0">
                <a:latin typeface="Calibri"/>
                <a:cs typeface="Calibri"/>
              </a:rPr>
              <a:t>Fo</a:t>
            </a:r>
            <a:r>
              <a:rPr sz="3600" spc="-5" dirty="0">
                <a:latin typeface="Calibri"/>
                <a:cs typeface="Calibri"/>
              </a:rPr>
              <a:t>r</a:t>
            </a:r>
            <a:r>
              <a:rPr sz="3600" spc="0" dirty="0">
                <a:latin typeface="Calibri"/>
                <a:cs typeface="Calibri"/>
              </a:rPr>
              <a:t>mula</a:t>
            </a:r>
            <a:r>
              <a:rPr lang="en-US" sz="3600" spc="0" dirty="0">
                <a:latin typeface="Calibri"/>
                <a:cs typeface="Calibri"/>
              </a:rPr>
              <a:t> -</a:t>
            </a:r>
            <a:endParaRPr sz="36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373CD5A-2D92-D44B-B6DA-F7BF2625A69C}"/>
                  </a:ext>
                </a:extLst>
              </p:cNvPr>
              <p:cNvSpPr/>
              <p:nvPr/>
            </p:nvSpPr>
            <p:spPr>
              <a:xfrm>
                <a:off x="4364351" y="4234012"/>
                <a:ext cx="3743472" cy="840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Franklin Gothic Book" panose="020B0503020102020204" pitchFamily="34" charset="0"/>
                    <a:ea typeface="Franklin Gothic Book" panose="020B050302010202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𝑜𝑢𝑡</m:t>
                        </m:r>
                      </m:sub>
                    </m:sSub>
                    <m:r>
                      <a:rPr lang="en-US" sz="3200" i="1" smtClean="0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≈</m:t>
                    </m:r>
                    <m:r>
                      <a:rPr lang="en-US" sz="3200" i="1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△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𝑅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𝑅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𝑣</m:t>
                    </m:r>
                  </m:oMath>
                </a14:m>
                <a:r>
                  <a:rPr lang="en-US" sz="3200" dirty="0">
                    <a:latin typeface="Franklin Gothic Book" panose="020B050302010202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 </a:t>
                </a:r>
                <a:endParaRPr lang="en-US" dirty="0">
                  <a:effectLst/>
                  <a:latin typeface="Franklin Gothic Book" panose="020B0503020102020204" pitchFamily="34" charset="0"/>
                  <a:ea typeface="Franklin Gothic Book" panose="020B0503020102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373CD5A-2D92-D44B-B6DA-F7BF2625A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351" y="4234012"/>
                <a:ext cx="3743472" cy="840486"/>
              </a:xfrm>
              <a:prstGeom prst="rect">
                <a:avLst/>
              </a:prstGeom>
              <a:blipFill>
                <a:blip r:embed="rId3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2">
            <a:extLst>
              <a:ext uri="{FF2B5EF4-FFF2-40B4-BE49-F238E27FC236}">
                <a16:creationId xmlns:a16="http://schemas.microsoft.com/office/drawing/2014/main" id="{CDB460ED-7DDB-0343-B304-58D8DE881122}"/>
              </a:ext>
            </a:extLst>
          </p:cNvPr>
          <p:cNvSpPr txBox="1"/>
          <p:nvPr/>
        </p:nvSpPr>
        <p:spPr>
          <a:xfrm>
            <a:off x="396903" y="1556204"/>
            <a:ext cx="7934897" cy="13989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3"/>
              </a:spcBef>
            </a:pPr>
            <a:endParaRPr sz="850" dirty="0"/>
          </a:p>
          <a:p>
            <a:pPr marL="12700" marR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The output of the bridge changes nonlinearly with applied force. </a:t>
            </a:r>
            <a:endParaRPr lang="en-US" sz="2000" dirty="0">
              <a:latin typeface="Calibri"/>
              <a:cs typeface="Calibri"/>
            </a:endParaRPr>
          </a:p>
          <a:p>
            <a:pPr marL="12700" marR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H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0" dirty="0">
                <a:latin typeface="Calibri"/>
                <a:cs typeface="Calibri"/>
              </a:rPr>
              <a:t>wever, R is several hundred ohms, while ∆R is typically 0.01 Ω, a factor of 10,000 </a:t>
            </a:r>
            <a:r>
              <a:rPr lang="en-US" sz="2000" spc="-140" dirty="0">
                <a:latin typeface="Calibri"/>
                <a:cs typeface="Calibri"/>
              </a:rPr>
              <a:t>times </a:t>
            </a:r>
            <a:r>
              <a:rPr sz="2000" spc="-140" dirty="0">
                <a:latin typeface="Calibri"/>
                <a:cs typeface="Calibri"/>
              </a:rPr>
              <a:t>smaller.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139F637-8E1C-5D4B-8E1D-C1BAED879B3E}"/>
              </a:ext>
            </a:extLst>
          </p:cNvPr>
          <p:cNvSpPr/>
          <p:nvPr/>
        </p:nvSpPr>
        <p:spPr>
          <a:xfrm>
            <a:off x="396903" y="3433915"/>
            <a:ext cx="1774797" cy="4867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algn="l" rtl="0"/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A84FD-A221-0846-A770-0ACB75EEE9A2}"/>
              </a:ext>
            </a:extLst>
          </p:cNvPr>
          <p:cNvSpPr txBox="1"/>
          <p:nvPr/>
        </p:nvSpPr>
        <p:spPr>
          <a:xfrm>
            <a:off x="454017" y="2806833"/>
            <a:ext cx="245034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So, we assume that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D716FF-6F08-8B49-9B33-80385E78A50C}"/>
                  </a:ext>
                </a:extLst>
              </p:cNvPr>
              <p:cNvSpPr/>
              <p:nvPr/>
            </p:nvSpPr>
            <p:spPr>
              <a:xfrm>
                <a:off x="-113046" y="4234012"/>
                <a:ext cx="3743472" cy="840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Franklin Gothic Book" panose="020B0503020102020204" pitchFamily="34" charset="0"/>
                    <a:ea typeface="Franklin Gothic Book" panose="020B050302010202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𝑜𝑢𝑡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△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𝑅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𝑅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+2△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Franklin Gothic Book" panose="020B0503020102020204" pitchFamily="34" charset="0"/>
                            <a:cs typeface="Tahoma" panose="020B0604030504040204" pitchFamily="34" charset="0"/>
                          </a:rPr>
                          <m:t>𝑅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Franklin Gothic Book" panose="020B0503020102020204" pitchFamily="34" charset="0"/>
                        <a:cs typeface="Tahoma" panose="020B0604030504040204" pitchFamily="34" charset="0"/>
                      </a:rPr>
                      <m:t>𝑣</m:t>
                    </m:r>
                  </m:oMath>
                </a14:m>
                <a:r>
                  <a:rPr lang="en-US" sz="3200" dirty="0">
                    <a:latin typeface="Franklin Gothic Book" panose="020B050302010202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 </a:t>
                </a:r>
                <a:endParaRPr lang="en-US" dirty="0">
                  <a:effectLst/>
                  <a:latin typeface="Franklin Gothic Book" panose="020B0503020102020204" pitchFamily="34" charset="0"/>
                  <a:ea typeface="Franklin Gothic Book" panose="020B0503020102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D716FF-6F08-8B49-9B33-80385E78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3046" y="4234012"/>
                <a:ext cx="3743472" cy="840486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260887-6F84-7542-AFC9-82F4A5A1B418}"/>
              </a:ext>
            </a:extLst>
          </p:cNvPr>
          <p:cNvCxnSpPr>
            <a:cxnSpLocks/>
          </p:cNvCxnSpPr>
          <p:nvPr/>
        </p:nvCxnSpPr>
        <p:spPr>
          <a:xfrm>
            <a:off x="3630426" y="4654255"/>
            <a:ext cx="1014310" cy="0"/>
          </a:xfrm>
          <a:prstGeom prst="straightConnector1">
            <a:avLst/>
          </a:prstGeom>
          <a:noFill/>
          <a:ln w="4445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7B67386-0DA5-0A48-A1B3-545E6CF71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" y="5290714"/>
            <a:ext cx="7226300" cy="1498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9C5F40-5BB2-A14F-9C78-F31B8F34A14B}"/>
              </a:ext>
            </a:extLst>
          </p:cNvPr>
          <p:cNvSpPr/>
          <p:nvPr/>
        </p:nvSpPr>
        <p:spPr>
          <a:xfrm>
            <a:off x="238991" y="5902036"/>
            <a:ext cx="5164282" cy="887278"/>
          </a:xfrm>
          <a:prstGeom prst="rect">
            <a:avLst/>
          </a:prstGeom>
          <a:noFill/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47D48-4B2C-BA4E-8A08-DC82B86CE40B}"/>
              </a:ext>
            </a:extLst>
          </p:cNvPr>
          <p:cNvSpPr txBox="1"/>
          <p:nvPr/>
        </p:nvSpPr>
        <p:spPr>
          <a:xfrm>
            <a:off x="5508914" y="5902036"/>
            <a:ext cx="320905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Small strain produced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measurable voltage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Wingdings" pitchFamily="2" charset="2"/>
              </a:rPr>
              <a:t>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010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495300" y="522288"/>
            <a:ext cx="981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5362" name="Rectangle 67"/>
          <p:cNvSpPr>
            <a:spLocks noChangeArrowheads="1"/>
          </p:cNvSpPr>
          <p:nvPr/>
        </p:nvSpPr>
        <p:spPr bwMode="auto">
          <a:xfrm>
            <a:off x="657421" y="964983"/>
            <a:ext cx="8191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Solve for the current flowing in the resistance R by applying the </a:t>
            </a:r>
            <a:r>
              <a:rPr lang="en-US" dirty="0">
                <a:solidFill>
                  <a:srgbClr val="C00000"/>
                </a:solidFill>
              </a:rPr>
              <a:t>Principle of Superposition.</a:t>
            </a:r>
          </a:p>
        </p:txBody>
      </p:sp>
      <p:graphicFrame>
        <p:nvGraphicFramePr>
          <p:cNvPr id="120" name="Table 119"/>
          <p:cNvGraphicFramePr>
            <a:graphicFrameLocks noGrp="1"/>
          </p:cNvGraphicFramePr>
          <p:nvPr/>
        </p:nvGraphicFramePr>
        <p:xfrm>
          <a:off x="5281809" y="2095044"/>
          <a:ext cx="3404991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4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V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V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I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R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g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1" y="1956932"/>
            <a:ext cx="4343400" cy="3293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902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4" y="1609266"/>
            <a:ext cx="3887621" cy="29913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3594" y="291861"/>
            <a:ext cx="762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three sources: Voltage V</a:t>
            </a:r>
            <a:r>
              <a:rPr lang="en-US" baseline="-25000" dirty="0"/>
              <a:t>1</a:t>
            </a:r>
            <a:r>
              <a:rPr lang="en-US" dirty="0"/>
              <a:t>, Voltage V</a:t>
            </a:r>
            <a:r>
              <a:rPr lang="en-US" baseline="-25000" dirty="0"/>
              <a:t>2</a:t>
            </a:r>
            <a:r>
              <a:rPr lang="en-US" dirty="0"/>
              <a:t> and Current 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1143808" y="5227628"/>
                <a:ext cx="3989895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Assigning Mesh currents to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808" y="5227628"/>
                <a:ext cx="3989895" cy="381515"/>
              </a:xfrm>
              <a:prstGeom prst="rect">
                <a:avLst/>
              </a:prstGeom>
              <a:blipFill>
                <a:blip r:embed="rId4"/>
                <a:stretch>
                  <a:fillRect l="-1270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3626878" y="2433603"/>
            <a:ext cx="531354" cy="53135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92555" y="3136080"/>
            <a:ext cx="675205" cy="7911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7394" y="3136080"/>
            <a:ext cx="742725" cy="791125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8479" y="832342"/>
            <a:ext cx="811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1) Applying voltage V</a:t>
            </a:r>
            <a:r>
              <a:rPr lang="en-US" i="1" baseline="-25000" dirty="0"/>
              <a:t>1</a:t>
            </a:r>
            <a:r>
              <a:rPr lang="en-US" i="1" dirty="0"/>
              <a:t> and set the voltage source V</a:t>
            </a:r>
            <a:r>
              <a:rPr lang="en-US" i="1" baseline="-25000" dirty="0"/>
              <a:t>2</a:t>
            </a:r>
            <a:r>
              <a:rPr lang="en-US" i="1" dirty="0"/>
              <a:t> and current source I to zero (short and open circuit respectively)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48223" y="3136080"/>
            <a:ext cx="675205" cy="7911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1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4" y="1721276"/>
            <a:ext cx="3919281" cy="28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TextBox 128"/>
          <p:cNvSpPr txBox="1"/>
          <p:nvPr/>
        </p:nvSpPr>
        <p:spPr>
          <a:xfrm>
            <a:off x="686609" y="718797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KVL to the loops,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0" y="1395717"/>
            <a:ext cx="3502052" cy="8916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34896" y="2759217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inspection,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96" y="3429000"/>
            <a:ext cx="661723" cy="3043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A3ECD1-9278-2942-9837-9448F3BAC6EA}"/>
              </a:ext>
            </a:extLst>
          </p:cNvPr>
          <p:cNvSpPr txBox="1"/>
          <p:nvPr/>
        </p:nvSpPr>
        <p:spPr>
          <a:xfrm>
            <a:off x="4954211" y="4003821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i</a:t>
            </a:r>
            <a:r>
              <a:rPr lang="en-US" baseline="-25000" dirty="0"/>
              <a:t>1</a:t>
            </a:r>
            <a:r>
              <a:rPr lang="en-US" dirty="0"/>
              <a:t> and i</a:t>
            </a:r>
            <a:r>
              <a:rPr lang="en-US" baseline="-25000" dirty="0"/>
              <a:t>2</a:t>
            </a:r>
            <a:r>
              <a:rPr lang="en-US" dirty="0"/>
              <a:t>,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D0AD271-DEF8-7D40-A41A-A814DA23C7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95400"/>
              </p:ext>
            </p:extLst>
          </p:nvPr>
        </p:nvGraphicFramePr>
        <p:xfrm>
          <a:off x="4934896" y="5462283"/>
          <a:ext cx="3194050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Equation" r:id="rId7" imgW="2184120" imgH="660240" progId="Equation.3">
                  <p:embed/>
                </p:oleObj>
              </mc:Choice>
              <mc:Fallback>
                <p:oleObj name="Equation" r:id="rId7" imgW="2184120" imgH="6602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4896" y="5462283"/>
                        <a:ext cx="3194050" cy="960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1696C00-7311-C248-9F69-99B9726CB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629097"/>
              </p:ext>
            </p:extLst>
          </p:nvPr>
        </p:nvGraphicFramePr>
        <p:xfrm>
          <a:off x="4934896" y="4437499"/>
          <a:ext cx="3157537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Equation" r:id="rId9" imgW="2158920" imgH="660240" progId="Equation.3">
                  <p:embed/>
                </p:oleObj>
              </mc:Choice>
              <mc:Fallback>
                <p:oleObj name="Equation" r:id="rId9" imgW="2158920" imgH="66024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4896" y="4437499"/>
                        <a:ext cx="3157537" cy="960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90FB90E-37C8-954B-BBBD-B52011C1B778}"/>
              </a:ext>
            </a:extLst>
          </p:cNvPr>
          <p:cNvSpPr txBox="1"/>
          <p:nvPr/>
        </p:nvSpPr>
        <p:spPr>
          <a:xfrm>
            <a:off x="1209123" y="5042602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i</a:t>
            </a:r>
            <a:r>
              <a:rPr lang="en-US" baseline="-25000" dirty="0"/>
              <a:t>1,R</a:t>
            </a:r>
            <a:r>
              <a:rPr lang="en-US" dirty="0"/>
              <a:t>,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E136E53-BB32-9241-BD09-3D605F104F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41157"/>
              </p:ext>
            </p:extLst>
          </p:nvPr>
        </p:nvGraphicFramePr>
        <p:xfrm>
          <a:off x="1209123" y="5624694"/>
          <a:ext cx="1484313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Equation" r:id="rId11" imgW="1015920" imgH="457200" progId="Equation.3">
                  <p:embed/>
                </p:oleObj>
              </mc:Choice>
              <mc:Fallback>
                <p:oleObj name="Equation" r:id="rId11" imgW="1015920" imgH="4572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123" y="5624694"/>
                        <a:ext cx="1484313" cy="665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8749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4" y="1640272"/>
            <a:ext cx="3911838" cy="295658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5010415" y="2064271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KVL to the loops,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10415" y="3926147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inspection,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5" y="4339046"/>
            <a:ext cx="661723" cy="304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5" y="2533387"/>
            <a:ext cx="3604948" cy="9451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8479" y="832342"/>
            <a:ext cx="811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2) Applying voltage V</a:t>
            </a:r>
            <a:r>
              <a:rPr lang="en-US" i="1" baseline="-25000" dirty="0"/>
              <a:t>2</a:t>
            </a:r>
            <a:r>
              <a:rPr lang="en-US" i="1" dirty="0"/>
              <a:t> and set the voltage source V</a:t>
            </a:r>
            <a:r>
              <a:rPr lang="en-US" i="1" baseline="-25000" dirty="0"/>
              <a:t>1</a:t>
            </a:r>
            <a:r>
              <a:rPr lang="en-US" i="1" dirty="0"/>
              <a:t> and current source I to zero (short and open circuit respectively)</a:t>
            </a:r>
          </a:p>
        </p:txBody>
      </p:sp>
    </p:spTree>
    <p:extLst>
      <p:ext uri="{BB962C8B-B14F-4D97-AF65-F5344CB8AC3E}">
        <p14:creationId xmlns:p14="http://schemas.microsoft.com/office/powerpoint/2010/main" val="3714485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991100" y="2497950"/>
          <a:ext cx="3341688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Equation" r:id="rId4" imgW="2286000" imgH="660240" progId="Equation.3">
                  <p:embed/>
                </p:oleObj>
              </mc:Choice>
              <mc:Fallback>
                <p:oleObj name="Equation" r:id="rId4" imgW="22860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2497950"/>
                        <a:ext cx="3341688" cy="960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2" y="1602711"/>
            <a:ext cx="3911838" cy="29565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010415" y="2064271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i</a:t>
            </a:r>
            <a:r>
              <a:rPr lang="en-US" baseline="-25000" dirty="0"/>
              <a:t>1</a:t>
            </a:r>
            <a:r>
              <a:rPr lang="en-US" dirty="0"/>
              <a:t> and i</a:t>
            </a:r>
            <a:r>
              <a:rPr lang="en-US" baseline="-25000" dirty="0"/>
              <a:t>2</a:t>
            </a:r>
            <a:r>
              <a:rPr lang="en-US" dirty="0"/>
              <a:t>,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981575" y="3522663"/>
          <a:ext cx="3360738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Equation" r:id="rId7" imgW="2298600" imgH="660240" progId="Equation.3">
                  <p:embed/>
                </p:oleObj>
              </mc:Choice>
              <mc:Fallback>
                <p:oleObj name="Equation" r:id="rId7" imgW="22986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575" y="3522663"/>
                        <a:ext cx="3360738" cy="960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8479" y="832342"/>
            <a:ext cx="811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 Applying voltage </a:t>
            </a:r>
            <a:r>
              <a:rPr lang="en-US" i="1" dirty="0"/>
              <a:t>V</a:t>
            </a:r>
            <a:r>
              <a:rPr lang="en-US" i="1" baseline="-25000" dirty="0"/>
              <a:t>2</a:t>
            </a:r>
            <a:r>
              <a:rPr lang="en-US" dirty="0"/>
              <a:t> and set the voltage source </a:t>
            </a:r>
            <a:r>
              <a:rPr lang="en-US" i="1" dirty="0"/>
              <a:t>V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and current source </a:t>
            </a:r>
            <a:r>
              <a:rPr lang="en-US" i="1" dirty="0"/>
              <a:t>I</a:t>
            </a:r>
            <a:r>
              <a:rPr lang="en-US" dirty="0"/>
              <a:t> to zero (short and open circuit respectively)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038919-D7E0-FF4D-AA48-4807F5A0C442}"/>
              </a:ext>
            </a:extLst>
          </p:cNvPr>
          <p:cNvSpPr txBox="1"/>
          <p:nvPr/>
        </p:nvSpPr>
        <p:spPr>
          <a:xfrm>
            <a:off x="4981575" y="4935610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i</a:t>
            </a:r>
            <a:r>
              <a:rPr lang="en-US" baseline="-25000" dirty="0"/>
              <a:t>2,R</a:t>
            </a:r>
            <a:r>
              <a:rPr lang="en-US" dirty="0"/>
              <a:t>,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860F47E-5D27-9544-AC59-36ED06B202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821849"/>
              </p:ext>
            </p:extLst>
          </p:nvPr>
        </p:nvGraphicFramePr>
        <p:xfrm>
          <a:off x="4981575" y="5502377"/>
          <a:ext cx="1243013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Equation" r:id="rId9" imgW="850680" imgH="457200" progId="Equation.3">
                  <p:embed/>
                </p:oleObj>
              </mc:Choice>
              <mc:Fallback>
                <p:oleObj name="Equation" r:id="rId9" imgW="850680" imgH="45720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575" y="5502377"/>
                        <a:ext cx="1243013" cy="665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671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9" y="1685923"/>
            <a:ext cx="3966639" cy="292835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5010415" y="2064271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KVL to the loop,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10415" y="3926147"/>
            <a:ext cx="37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equation of the current source,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5" y="2477170"/>
            <a:ext cx="3085778" cy="910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5" y="4293415"/>
            <a:ext cx="1054254" cy="3208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10415" y="5154872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inspection,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5" y="5524204"/>
            <a:ext cx="709575" cy="35478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33240" y="1627328"/>
            <a:ext cx="548640" cy="54864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29104" y="5509069"/>
            <a:ext cx="692864" cy="376656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 Applying current </a:t>
            </a:r>
            <a:r>
              <a:rPr lang="en-US" i="1" dirty="0"/>
              <a:t>I </a:t>
            </a:r>
            <a:r>
              <a:rPr lang="en-US" dirty="0"/>
              <a:t>and set the voltage sources </a:t>
            </a:r>
            <a:r>
              <a:rPr lang="en-US" i="1" dirty="0"/>
              <a:t>V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V</a:t>
            </a:r>
            <a:r>
              <a:rPr lang="en-US" i="1" baseline="-25000" dirty="0"/>
              <a:t>2 </a:t>
            </a:r>
            <a:r>
              <a:rPr lang="en-US" dirty="0"/>
              <a:t>to zero (short circuits)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C8BBA-2F29-3547-B916-1BBF7D5EA974}"/>
              </a:ext>
            </a:extLst>
          </p:cNvPr>
          <p:cNvSpPr/>
          <p:nvPr/>
        </p:nvSpPr>
        <p:spPr>
          <a:xfrm>
            <a:off x="1274651" y="3193930"/>
            <a:ext cx="2685717" cy="855751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9A113BC-032F-3148-857B-369DE64F9B06}"/>
              </a:ext>
            </a:extLst>
          </p:cNvPr>
          <p:cNvSpPr/>
          <p:nvPr/>
        </p:nvSpPr>
        <p:spPr>
          <a:xfrm>
            <a:off x="1060220" y="3971925"/>
            <a:ext cx="725718" cy="1200150"/>
          </a:xfrm>
          <a:custGeom>
            <a:avLst/>
            <a:gdLst>
              <a:gd name="connsiteX0" fmla="*/ 725718 w 725718"/>
              <a:gd name="connsiteY0" fmla="*/ 1200150 h 1200150"/>
              <a:gd name="connsiteX1" fmla="*/ 11343 w 725718"/>
              <a:gd name="connsiteY1" fmla="*/ 757238 h 1200150"/>
              <a:gd name="connsiteX2" fmla="*/ 354243 w 725718"/>
              <a:gd name="connsiteY2" fmla="*/ 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5718" h="1200150">
                <a:moveTo>
                  <a:pt x="725718" y="1200150"/>
                </a:moveTo>
                <a:cubicBezTo>
                  <a:pt x="399486" y="1078706"/>
                  <a:pt x="73255" y="957263"/>
                  <a:pt x="11343" y="757238"/>
                </a:cubicBezTo>
                <a:cubicBezTo>
                  <a:pt x="-50570" y="557213"/>
                  <a:pt x="151836" y="278606"/>
                  <a:pt x="354243" y="0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D53B9-9E47-9449-87A6-39E0A82BBC4E}"/>
              </a:ext>
            </a:extLst>
          </p:cNvPr>
          <p:cNvSpPr txBox="1"/>
          <p:nvPr/>
        </p:nvSpPr>
        <p:spPr>
          <a:xfrm>
            <a:off x="1785938" y="4987409"/>
            <a:ext cx="167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Super Mesh</a:t>
            </a:r>
          </a:p>
        </p:txBody>
      </p:sp>
    </p:spTree>
    <p:extLst>
      <p:ext uri="{BB962C8B-B14F-4D97-AF65-F5344CB8AC3E}">
        <p14:creationId xmlns:p14="http://schemas.microsoft.com/office/powerpoint/2010/main" val="1439610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9" y="1685923"/>
            <a:ext cx="3966639" cy="29283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010415" y="2498725"/>
          <a:ext cx="378618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" name="Equation" r:id="rId5" imgW="2590560" imgH="660240" progId="Equation.3">
                  <p:embed/>
                </p:oleObj>
              </mc:Choice>
              <mc:Fallback>
                <p:oleObj name="Equation" r:id="rId5" imgW="25905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415" y="2498725"/>
                        <a:ext cx="3786188" cy="960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10415" y="2064271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i</a:t>
            </a:r>
            <a:r>
              <a:rPr lang="en-US" baseline="-25000" dirty="0"/>
              <a:t>1</a:t>
            </a:r>
            <a:r>
              <a:rPr lang="en-US" dirty="0"/>
              <a:t>, i</a:t>
            </a:r>
            <a:r>
              <a:rPr lang="en-US" baseline="-25000" dirty="0"/>
              <a:t>2 </a:t>
            </a:r>
            <a:r>
              <a:rPr lang="en-US" dirty="0"/>
              <a:t>and i</a:t>
            </a:r>
            <a:r>
              <a:rPr lang="en-US" baseline="-25000" dirty="0"/>
              <a:t>3</a:t>
            </a:r>
            <a:r>
              <a:rPr lang="en-US" dirty="0"/>
              <a:t>,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010415" y="3522734"/>
          <a:ext cx="3360738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Equation" r:id="rId7" imgW="2298600" imgH="660240" progId="Equation.3">
                  <p:embed/>
                </p:oleObj>
              </mc:Choice>
              <mc:Fallback>
                <p:oleObj name="Equation" r:id="rId7" imgW="22986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415" y="3522734"/>
                        <a:ext cx="3360738" cy="960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010415" y="4546600"/>
          <a:ext cx="334168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" name="Equation" r:id="rId9" imgW="2286000" imgH="660240" progId="Equation.3">
                  <p:embed/>
                </p:oleObj>
              </mc:Choice>
              <mc:Fallback>
                <p:oleObj name="Equation" r:id="rId9" imgW="22860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415" y="4546600"/>
                        <a:ext cx="3341688" cy="960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 Applying current </a:t>
            </a:r>
            <a:r>
              <a:rPr lang="en-US" i="1" dirty="0"/>
              <a:t>I </a:t>
            </a:r>
            <a:r>
              <a:rPr lang="en-US" dirty="0"/>
              <a:t>and set the voltage sources </a:t>
            </a:r>
            <a:r>
              <a:rPr lang="en-US" i="1" dirty="0"/>
              <a:t>V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V</a:t>
            </a:r>
            <a:r>
              <a:rPr lang="en-US" i="1" baseline="-25000" dirty="0"/>
              <a:t>2 </a:t>
            </a:r>
            <a:r>
              <a:rPr lang="en-US" dirty="0"/>
              <a:t>to zero (short circuits)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345D4-FE47-3042-BA65-2C0D0DF6363A}"/>
              </a:ext>
            </a:extLst>
          </p:cNvPr>
          <p:cNvSpPr txBox="1"/>
          <p:nvPr/>
        </p:nvSpPr>
        <p:spPr>
          <a:xfrm>
            <a:off x="1370802" y="5238064"/>
            <a:ext cx="2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i</a:t>
            </a:r>
            <a:r>
              <a:rPr lang="en-US" baseline="-25000" dirty="0"/>
              <a:t>3,R</a:t>
            </a:r>
            <a:r>
              <a:rPr lang="en-US" dirty="0"/>
              <a:t>,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A6E47D6-755B-E945-B397-A96B04EF39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295250"/>
              </p:ext>
            </p:extLst>
          </p:nvPr>
        </p:nvGraphicFramePr>
        <p:xfrm>
          <a:off x="1370802" y="5804281"/>
          <a:ext cx="1465263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Equation" r:id="rId11" imgW="1002960" imgH="457200" progId="Equation.3">
                  <p:embed/>
                </p:oleObj>
              </mc:Choice>
              <mc:Fallback>
                <p:oleObj name="Equation" r:id="rId11" imgW="1002960" imgH="45720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802" y="5804281"/>
                        <a:ext cx="1465263" cy="665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976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Final Exam</a:t>
            </a:r>
          </a:p>
        </p:txBody>
      </p:sp>
      <p:sp>
        <p:nvSpPr>
          <p:cNvPr id="6" name="Shape 37">
            <a:extLst>
              <a:ext uri="{FF2B5EF4-FFF2-40B4-BE49-F238E27FC236}">
                <a16:creationId xmlns:a16="http://schemas.microsoft.com/office/drawing/2014/main" id="{0EF0CDB9-20CE-7646-85E8-863C84803D81}"/>
              </a:ext>
            </a:extLst>
          </p:cNvPr>
          <p:cNvSpPr txBox="1">
            <a:spLocks/>
          </p:cNvSpPr>
          <p:nvPr/>
        </p:nvSpPr>
        <p:spPr>
          <a:xfrm>
            <a:off x="737430" y="1143001"/>
            <a:ext cx="7644569" cy="41148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45720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91440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137160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182880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i="1" dirty="0"/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3600" dirty="0"/>
              <a:t>Comprehensive online - Final Week</a:t>
            </a:r>
          </a:p>
          <a:p>
            <a:pPr algn="l"/>
            <a:r>
              <a:rPr lang="en-US" dirty="0"/>
              <a:t>          			April 21, 2020</a:t>
            </a:r>
          </a:p>
          <a:p>
            <a:pPr algn="l"/>
            <a:r>
              <a:rPr lang="en-US" dirty="0"/>
              <a:t>				(1 PM – 4PM)</a:t>
            </a:r>
          </a:p>
          <a:p>
            <a:pPr algn="l"/>
            <a:endParaRPr lang="en-US" sz="3600" dirty="0"/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3600" dirty="0"/>
              <a:t>Between 25-30 Questions </a:t>
            </a:r>
          </a:p>
          <a:p>
            <a:pPr marL="457200" indent="-457200" algn="l">
              <a:buFont typeface="Wingdings" pitchFamily="2" charset="2"/>
              <a:buChar char="Ø"/>
            </a:pPr>
            <a:endParaRPr lang="en-US" sz="3600" dirty="0"/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3600" dirty="0"/>
              <a:t>Mostly multiple choice</a:t>
            </a:r>
          </a:p>
          <a:p>
            <a:pPr algn="l"/>
            <a:endParaRPr lang="en-US" sz="2000" dirty="0"/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marL="342900" indent="-342900" algn="l">
              <a:buFont typeface="Wingdings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 algn="l">
              <a:buFont typeface="Wingdings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6385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1778" y="647677"/>
            <a:ext cx="378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applying superposition principle: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811778" y="1125538"/>
          <a:ext cx="32924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Equation" r:id="rId4" imgW="2184120" imgH="457200" progId="Equation.3">
                  <p:embed/>
                </p:oleObj>
              </mc:Choice>
              <mc:Fallback>
                <p:oleObj name="Equation" r:id="rId4" imgW="21841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778" y="1125538"/>
                        <a:ext cx="329247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508525"/>
            <a:ext cx="2932510" cy="22923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7454341" y="5714768"/>
            <a:ext cx="614207" cy="491535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82" y="173645"/>
            <a:ext cx="2972712" cy="2287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865162" y="1361669"/>
            <a:ext cx="610171" cy="590848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7" y="2096362"/>
            <a:ext cx="3021432" cy="22470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574063" y="3192089"/>
            <a:ext cx="586196" cy="516030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35" y="2439437"/>
            <a:ext cx="3051266" cy="23138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2413008" y="2726769"/>
            <a:ext cx="361474" cy="36147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208978" y="807474"/>
            <a:ext cx="361474" cy="36147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389954" y="5146113"/>
            <a:ext cx="361474" cy="36147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95365" y="3023003"/>
            <a:ext cx="397621" cy="397621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43211" y="2886075"/>
            <a:ext cx="2909290" cy="29172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233919" y="1215806"/>
            <a:ext cx="2140587" cy="18161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259808" y="3374945"/>
            <a:ext cx="2114698" cy="180960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091666" y="1492299"/>
            <a:ext cx="1033595" cy="309064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85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349226" y="486483"/>
            <a:ext cx="2524681" cy="890683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5-12-03 at 3.56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3" y="190514"/>
            <a:ext cx="5722401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41091" y="190514"/>
            <a:ext cx="5102909" cy="2313877"/>
            <a:chOff x="4041091" y="190514"/>
            <a:chExt cx="5102909" cy="2313877"/>
          </a:xfrm>
        </p:grpSpPr>
        <p:pic>
          <p:nvPicPr>
            <p:cNvPr id="20" name="Picture 19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734" y="190514"/>
              <a:ext cx="3051266" cy="23138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6449252" y="486483"/>
              <a:ext cx="2424655" cy="81646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1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7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041091" y="799911"/>
              <a:ext cx="2408161" cy="148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18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558868" y="660310"/>
            <a:ext cx="18108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</a:p>
        </p:txBody>
      </p:sp>
      <p:sp>
        <p:nvSpPr>
          <p:cNvPr id="15362" name="Rectangle 67"/>
          <p:cNvSpPr>
            <a:spLocks noChangeArrowheads="1"/>
          </p:cNvSpPr>
          <p:nvPr/>
        </p:nvSpPr>
        <p:spPr bwMode="auto">
          <a:xfrm>
            <a:off x="558868" y="1306641"/>
            <a:ext cx="39789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for the current flowing in the resistance R.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404567" y="2731952"/>
            <a:ext cx="5563923" cy="36449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0" name="Table 119"/>
          <p:cNvGraphicFramePr>
            <a:graphicFrameLocks noGrp="1"/>
          </p:cNvGraphicFramePr>
          <p:nvPr/>
        </p:nvGraphicFramePr>
        <p:xfrm>
          <a:off x="4835687" y="291882"/>
          <a:ext cx="4019157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9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V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V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I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R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121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82972" y="2044005"/>
            <a:ext cx="86947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A: 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 the Superposition concept</a:t>
            </a:r>
          </a:p>
          <a:p>
            <a:pPr marL="742950" indent="-742950">
              <a:buAutoNum type="arabicParenR"/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B: 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 the Nodal Analysis method</a:t>
            </a:r>
          </a:p>
          <a:p>
            <a:pPr marL="742950" indent="-742950">
              <a:buAutoNum type="arabicParenR"/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C: 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 the Nodal Analysis method with different ground location than Solution B.</a:t>
            </a:r>
          </a:p>
          <a:p>
            <a:pPr marL="742950" indent="-742950">
              <a:buAutoNum type="arabicParenR"/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D: 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 Y-</a:t>
            </a:r>
            <a:r>
              <a:rPr lang="el-GR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Δ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transformation</a:t>
            </a:r>
          </a:p>
          <a:p>
            <a:pPr marL="742950" indent="-742950">
              <a:buAutoNum type="arabicParenR"/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E: 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 Thevenin Theorem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541ACE-29B9-D748-A4F3-005DD5F2CCAD}"/>
              </a:ext>
            </a:extLst>
          </p:cNvPr>
          <p:cNvSpPr/>
          <p:nvPr/>
        </p:nvSpPr>
        <p:spPr>
          <a:xfrm>
            <a:off x="443484" y="1038788"/>
            <a:ext cx="8257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us consider four solution methods:</a:t>
            </a:r>
          </a:p>
        </p:txBody>
      </p:sp>
    </p:spTree>
    <p:extLst>
      <p:ext uri="{BB962C8B-B14F-4D97-AF65-F5344CB8AC3E}">
        <p14:creationId xmlns:p14="http://schemas.microsoft.com/office/powerpoint/2010/main" val="4036197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281444" y="2340376"/>
            <a:ext cx="6138529" cy="39279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4341" y="912650"/>
            <a:ext cx="762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three sources: Voltage V</a:t>
            </a:r>
            <a:r>
              <a:rPr lang="en-US" sz="2400" baseline="-25000" dirty="0"/>
              <a:t>1</a:t>
            </a:r>
            <a:r>
              <a:rPr lang="en-US" sz="2400" dirty="0"/>
              <a:t>, V</a:t>
            </a:r>
            <a:r>
              <a:rPr lang="en-US" sz="2400" baseline="-25000" dirty="0"/>
              <a:t>2</a:t>
            </a:r>
            <a:r>
              <a:rPr lang="en-US" sz="2400" dirty="0"/>
              <a:t> and Current 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341" y="1441847"/>
            <a:ext cx="8112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Applying voltage </a:t>
            </a:r>
            <a:r>
              <a:rPr lang="en-US" sz="2400" i="1" dirty="0"/>
              <a:t>V</a:t>
            </a:r>
            <a:r>
              <a:rPr lang="en-US" sz="2400" i="1" baseline="-25000" dirty="0"/>
              <a:t>1</a:t>
            </a:r>
            <a:r>
              <a:rPr lang="en-US" sz="2400" dirty="0"/>
              <a:t> and setting the voltage source V</a:t>
            </a:r>
            <a:r>
              <a:rPr lang="en-US" sz="2400" baseline="-25000" dirty="0"/>
              <a:t>2</a:t>
            </a:r>
            <a:r>
              <a:rPr lang="en-US" sz="2400" dirty="0"/>
              <a:t> and current source I to zero (short and open circuit respectively)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2495" y="2407941"/>
            <a:ext cx="250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Simplifying the circuit,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89587" y="137232"/>
            <a:ext cx="255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A:</a:t>
            </a:r>
          </a:p>
        </p:txBody>
      </p:sp>
    </p:spTree>
    <p:extLst>
      <p:ext uri="{BB962C8B-B14F-4D97-AF65-F5344CB8AC3E}">
        <p14:creationId xmlns:p14="http://schemas.microsoft.com/office/powerpoint/2010/main" val="2628680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3119" y="1691296"/>
            <a:ext cx="4268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Combine R and R</a:t>
            </a:r>
            <a:r>
              <a:rPr lang="en-US" sz="2400" baseline="-25000" dirty="0"/>
              <a:t>2</a:t>
            </a:r>
            <a:r>
              <a:rPr lang="en-US" sz="2400" dirty="0"/>
              <a:t> into R</a:t>
            </a:r>
            <a:r>
              <a:rPr lang="en-US" sz="2400" baseline="-25000" dirty="0"/>
              <a:t>eq </a:t>
            </a:r>
            <a:r>
              <a:rPr lang="en-US" sz="2400" dirty="0"/>
              <a:t> and solve for the current going through the loop.</a:t>
            </a:r>
            <a:endParaRPr lang="en-US" sz="24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5596732" y="411361"/>
            <a:ext cx="2588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resistance </a:t>
            </a:r>
            <a:r>
              <a:rPr lang="en-US" sz="2400" dirty="0" err="1"/>
              <a:t>R</a:t>
            </a:r>
            <a:r>
              <a:rPr lang="en-US" sz="2400" baseline="-25000" dirty="0" err="1"/>
              <a:t>eq</a:t>
            </a:r>
            <a:r>
              <a:rPr lang="en-US" sz="2400" dirty="0"/>
              <a:t> is given by,</a:t>
            </a:r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239324" y="3312009"/>
            <a:ext cx="4756298" cy="23707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596732" y="1242358"/>
          <a:ext cx="3017520" cy="17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Equation" r:id="rId5" imgW="1473120" imgH="838080" progId="Equation.3">
                  <p:embed/>
                </p:oleObj>
              </mc:Choice>
              <mc:Fallback>
                <p:oleObj name="Equation" r:id="rId5" imgW="1473120" imgH="83808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6732" y="1242358"/>
                        <a:ext cx="3017520" cy="173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4748164-3D3E-4147-ABD8-C5BA7443E859}"/>
              </a:ext>
            </a:extLst>
          </p:cNvPr>
          <p:cNvSpPr txBox="1"/>
          <p:nvPr/>
        </p:nvSpPr>
        <p:spPr>
          <a:xfrm>
            <a:off x="239324" y="538993"/>
            <a:ext cx="255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A: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53F1A-7D03-41AA-B087-BF763469915B}"/>
              </a:ext>
            </a:extLst>
          </p:cNvPr>
          <p:cNvSpPr txBox="1"/>
          <p:nvPr/>
        </p:nvSpPr>
        <p:spPr>
          <a:xfrm>
            <a:off x="5596732" y="3312009"/>
            <a:ext cx="2451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current </a:t>
            </a:r>
            <a:r>
              <a:rPr lang="en-US" sz="2400" dirty="0" err="1"/>
              <a:t>i</a:t>
            </a:r>
            <a:r>
              <a:rPr lang="en-US" sz="2400" dirty="0"/>
              <a:t> is given by,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52D2262-A975-4411-833D-4FAAF1DDAE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96732" y="4143006"/>
          <a:ext cx="3017520" cy="186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Equation" r:id="rId7" imgW="1409400" imgH="863280" progId="Equation.3">
                  <p:embed/>
                </p:oleObj>
              </mc:Choice>
              <mc:Fallback>
                <p:oleObj name="Equation" r:id="rId7" imgW="1409400" imgH="86328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52D2262-A975-4411-833D-4FAAF1DDAE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6732" y="4143006"/>
                        <a:ext cx="3017520" cy="1865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3191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55052" y="1722728"/>
            <a:ext cx="344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current i</a:t>
            </a:r>
            <a:r>
              <a:rPr lang="en-US" sz="2400" baseline="-25000" dirty="0"/>
              <a:t>1,R </a:t>
            </a:r>
            <a:r>
              <a:rPr lang="en-US" sz="2400" dirty="0"/>
              <a:t>can be found using current divider on the branch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301259" y="3212543"/>
          <a:ext cx="3523250" cy="166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Equation" r:id="rId4" imgW="1790640" imgH="838080" progId="Equation.3">
                  <p:embed/>
                </p:oleObj>
              </mc:Choice>
              <mc:Fallback>
                <p:oleObj name="Equation" r:id="rId4" imgW="1790640" imgH="83808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1259" y="3212543"/>
                        <a:ext cx="3523250" cy="1666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CA50E9D-FBF3-45B4-A355-0E0366CBD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77" y="1574002"/>
            <a:ext cx="5096282" cy="41312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77993A-4A6A-40F9-A825-84EBC6BBCA0E}"/>
              </a:ext>
            </a:extLst>
          </p:cNvPr>
          <p:cNvSpPr txBox="1"/>
          <p:nvPr/>
        </p:nvSpPr>
        <p:spPr>
          <a:xfrm>
            <a:off x="204977" y="210994"/>
            <a:ext cx="486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A (cont’d):</a:t>
            </a:r>
          </a:p>
        </p:txBody>
      </p:sp>
    </p:spTree>
    <p:extLst>
      <p:ext uri="{BB962C8B-B14F-4D97-AF65-F5344CB8AC3E}">
        <p14:creationId xmlns:p14="http://schemas.microsoft.com/office/powerpoint/2010/main" val="2219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3"/>
          <a:srcRect b="13364"/>
          <a:stretch/>
        </p:blipFill>
        <p:spPr bwMode="auto">
          <a:xfrm>
            <a:off x="2634748" y="2177344"/>
            <a:ext cx="6012053" cy="37233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34341" y="1177248"/>
            <a:ext cx="8112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Applying voltage </a:t>
            </a:r>
            <a:r>
              <a:rPr lang="en-US" sz="2400" i="1" dirty="0"/>
              <a:t>V</a:t>
            </a:r>
            <a:r>
              <a:rPr lang="en-US" sz="2400" i="1" baseline="-25000" dirty="0"/>
              <a:t>1</a:t>
            </a:r>
            <a:r>
              <a:rPr lang="en-US" sz="2400" dirty="0"/>
              <a:t> and setting the voltage source V</a:t>
            </a:r>
            <a:r>
              <a:rPr lang="en-US" sz="2400" baseline="-25000" dirty="0"/>
              <a:t>2</a:t>
            </a:r>
            <a:r>
              <a:rPr lang="en-US" sz="2400" dirty="0"/>
              <a:t> and current source I to zero (short and open circuit respectively)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2495" y="2407941"/>
            <a:ext cx="250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Simplifying the circuit,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6D685-96E1-0A4A-8A95-7266307A9614}"/>
              </a:ext>
            </a:extLst>
          </p:cNvPr>
          <p:cNvSpPr txBox="1"/>
          <p:nvPr/>
        </p:nvSpPr>
        <p:spPr>
          <a:xfrm>
            <a:off x="204977" y="210994"/>
            <a:ext cx="486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A (cont’d):</a:t>
            </a:r>
          </a:p>
        </p:txBody>
      </p:sp>
    </p:spTree>
    <p:extLst>
      <p:ext uri="{BB962C8B-B14F-4D97-AF65-F5344CB8AC3E}">
        <p14:creationId xmlns:p14="http://schemas.microsoft.com/office/powerpoint/2010/main" val="1538390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6289" y="1691296"/>
            <a:ext cx="4268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Combine R and R</a:t>
            </a:r>
            <a:r>
              <a:rPr lang="en-US" sz="2400" baseline="-25000" dirty="0"/>
              <a:t>1</a:t>
            </a:r>
            <a:r>
              <a:rPr lang="en-US" sz="2400" dirty="0"/>
              <a:t> into R</a:t>
            </a:r>
            <a:r>
              <a:rPr lang="en-US" sz="2400" baseline="-25000" dirty="0"/>
              <a:t>eq </a:t>
            </a:r>
            <a:r>
              <a:rPr lang="en-US" sz="2400" dirty="0"/>
              <a:t> and solve for the current going through the loop.</a:t>
            </a:r>
            <a:endParaRPr lang="en-US" sz="24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5596732" y="411361"/>
            <a:ext cx="2588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resistance </a:t>
            </a:r>
            <a:r>
              <a:rPr lang="en-US" sz="2400" dirty="0" err="1"/>
              <a:t>R</a:t>
            </a:r>
            <a:r>
              <a:rPr lang="en-US" sz="2400" baseline="-25000" dirty="0" err="1"/>
              <a:t>eq</a:t>
            </a:r>
            <a:r>
              <a:rPr lang="en-US" sz="2400" dirty="0"/>
              <a:t> is given by,</a:t>
            </a:r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70869" y="3041480"/>
            <a:ext cx="4810158" cy="26413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653F1A-7D03-41AA-B087-BF763469915B}"/>
              </a:ext>
            </a:extLst>
          </p:cNvPr>
          <p:cNvSpPr txBox="1"/>
          <p:nvPr/>
        </p:nvSpPr>
        <p:spPr>
          <a:xfrm>
            <a:off x="5596732" y="3312009"/>
            <a:ext cx="2451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current </a:t>
            </a:r>
            <a:r>
              <a:rPr lang="en-US" sz="2400" dirty="0" err="1"/>
              <a:t>i</a:t>
            </a:r>
            <a:r>
              <a:rPr lang="en-US" sz="2400" dirty="0"/>
              <a:t> is given by,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B67795-5D96-480B-8324-B8D85F896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732" y="1276610"/>
            <a:ext cx="2820165" cy="176487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871C7A0-69D4-4367-98FE-E75BDBBD1A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97525" y="4143375"/>
          <a:ext cx="2968625" cy="199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6" imgW="1295280" imgH="863280" progId="Equation.3">
                  <p:embed/>
                </p:oleObj>
              </mc:Choice>
              <mc:Fallback>
                <p:oleObj name="Equation" r:id="rId6" imgW="1295280" imgH="863280" progId="Equation.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871C7A0-69D4-4367-98FE-E75BDBBD1A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7525" y="4143375"/>
                        <a:ext cx="2968625" cy="1998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546AC96-BCB9-EB4B-A5F0-D88195C1DF04}"/>
              </a:ext>
            </a:extLst>
          </p:cNvPr>
          <p:cNvSpPr txBox="1"/>
          <p:nvPr/>
        </p:nvSpPr>
        <p:spPr>
          <a:xfrm>
            <a:off x="204977" y="210994"/>
            <a:ext cx="486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A (cont’d):</a:t>
            </a:r>
          </a:p>
        </p:txBody>
      </p:sp>
    </p:spTree>
    <p:extLst>
      <p:ext uri="{BB962C8B-B14F-4D97-AF65-F5344CB8AC3E}">
        <p14:creationId xmlns:p14="http://schemas.microsoft.com/office/powerpoint/2010/main" val="2349474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55052" y="1722728"/>
            <a:ext cx="344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current i</a:t>
            </a:r>
            <a:r>
              <a:rPr lang="en-US" sz="2400" baseline="-25000" dirty="0"/>
              <a:t>2,R </a:t>
            </a:r>
            <a:r>
              <a:rPr lang="en-US" sz="2400" dirty="0"/>
              <a:t>can be found using current divider on the branch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20D9D87-E903-4F49-88EC-B0AF1BCD78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68938" y="3135313"/>
          <a:ext cx="3430587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4" imgW="1815840" imgH="838080" progId="Equation.3">
                  <p:embed/>
                </p:oleObj>
              </mc:Choice>
              <mc:Fallback>
                <p:oleObj name="Equation" r:id="rId4" imgW="1815840" imgH="83808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20D9D87-E903-4F49-88EC-B0AF1BCD78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938" y="3135313"/>
                        <a:ext cx="3430587" cy="1600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149E84C-B085-49FD-AD07-1AF61F4C7861}"/>
              </a:ext>
            </a:extLst>
          </p:cNvPr>
          <p:cNvPicPr/>
          <p:nvPr/>
        </p:nvPicPr>
        <p:blipFill rotWithShape="1">
          <a:blip r:embed="rId6"/>
          <a:srcRect b="13201"/>
          <a:stretch/>
        </p:blipFill>
        <p:spPr bwMode="auto">
          <a:xfrm>
            <a:off x="246267" y="2014614"/>
            <a:ext cx="4927183" cy="32146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2D3A33-8BF6-7048-AFCC-54FC609F1FDF}"/>
              </a:ext>
            </a:extLst>
          </p:cNvPr>
          <p:cNvSpPr txBox="1"/>
          <p:nvPr/>
        </p:nvSpPr>
        <p:spPr>
          <a:xfrm>
            <a:off x="204977" y="210994"/>
            <a:ext cx="486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A (cont’d):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58B2373-32B8-9B43-A92C-6D9985687523}"/>
                  </a:ext>
                </a:extLst>
              </p14:cNvPr>
              <p14:cNvContentPartPr/>
              <p14:nvPr/>
            </p14:nvContentPartPr>
            <p14:xfrm>
              <a:off x="3944829" y="3336994"/>
              <a:ext cx="95040" cy="189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58B2373-32B8-9B43-A92C-6D99856875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35829" y="3328354"/>
                <a:ext cx="112680" cy="20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C9F4F82-600B-B74F-8D28-5A0F73CE47F0}"/>
              </a:ext>
            </a:extLst>
          </p:cNvPr>
          <p:cNvGrpSpPr/>
          <p:nvPr/>
        </p:nvGrpSpPr>
        <p:grpSpPr>
          <a:xfrm>
            <a:off x="4145349" y="3054034"/>
            <a:ext cx="69120" cy="289800"/>
            <a:chOff x="4145349" y="3054034"/>
            <a:chExt cx="6912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16A7006-E456-AC45-80E9-EFE625CD70F7}"/>
                    </a:ext>
                  </a:extLst>
                </p14:cNvPr>
                <p14:cNvContentPartPr/>
                <p14:nvPr/>
              </p14:nvContentPartPr>
              <p14:xfrm>
                <a:off x="4145349" y="3147994"/>
                <a:ext cx="69120" cy="195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16A7006-E456-AC45-80E9-EFE625CD70F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36349" y="3139354"/>
                  <a:ext cx="867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5A73DF0-AE52-DC49-87DA-9E082E48510A}"/>
                    </a:ext>
                  </a:extLst>
                </p14:cNvPr>
                <p14:cNvContentPartPr/>
                <p14:nvPr/>
              </p14:nvContentPartPr>
              <p14:xfrm>
                <a:off x="4184229" y="3054034"/>
                <a:ext cx="3600" cy="16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5A73DF0-AE52-DC49-87DA-9E082E4851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75589" y="3045034"/>
                  <a:ext cx="21240" cy="34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6293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en-US" sz="3200" b="1" dirty="0"/>
              <a:t>Lecture Objectives</a:t>
            </a:r>
            <a:endParaRPr sz="3200" b="1" dirty="0"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965200" y="1041400"/>
            <a:ext cx="7207250" cy="4114800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lvl="0" algn="l">
              <a:buSzTx/>
              <a:buNone/>
            </a:pPr>
            <a:endParaRPr sz="1400" i="1" dirty="0"/>
          </a:p>
          <a:p>
            <a:pPr marL="0" lvl="0" indent="0" algn="l">
              <a:buNone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The lecture today will focus on:</a:t>
            </a:r>
          </a:p>
          <a:p>
            <a:pPr marL="0" lvl="0" indent="0" algn="l">
              <a:buNone/>
            </a:pPr>
            <a:endParaRPr lang="en-US" sz="2000"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algn="l"/>
            <a:r>
              <a:rPr lang="en-US" sz="2000" dirty="0"/>
              <a:t>Review of the following topics:</a:t>
            </a:r>
          </a:p>
          <a:p>
            <a:pPr lvl="0" algn="l"/>
            <a:endParaRPr lang="en-US" sz="2000" dirty="0"/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       Electrical Quantities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	Basic Resistive Circuit Analysis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	Advanced Circuit Analysis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	RC and RL circuits (DC + Transients)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        AC Phasor Analysis Technique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	Power Calculations &amp; Power Factor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        Introduction to three-phase circuits (Lecture </a:t>
            </a:r>
            <a:r>
              <a:rPr lang="en-US" sz="2000"/>
              <a:t>#24)</a:t>
            </a:r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marL="342900" indent="-342900" algn="l">
              <a:buFont typeface="Wingdings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 algn="l">
              <a:buFont typeface="Wingdings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711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973216"/>
            <a:ext cx="7977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Applying current </a:t>
            </a:r>
            <a:r>
              <a:rPr lang="en-US" sz="2400" i="1" dirty="0"/>
              <a:t>I</a:t>
            </a:r>
            <a:r>
              <a:rPr lang="en-US" sz="2400" dirty="0"/>
              <a:t> and setting the voltage source V</a:t>
            </a:r>
            <a:r>
              <a:rPr lang="en-US" sz="2400" baseline="-25000" dirty="0"/>
              <a:t>1</a:t>
            </a:r>
            <a:r>
              <a:rPr lang="en-US" sz="2400" dirty="0"/>
              <a:t> and voltage source V</a:t>
            </a:r>
            <a:r>
              <a:rPr lang="en-US" sz="2400" baseline="-25000" dirty="0"/>
              <a:t>2</a:t>
            </a:r>
            <a:r>
              <a:rPr lang="en-US" sz="2400" dirty="0"/>
              <a:t> to zero (short circuits)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D86B9-C3B7-49BC-AA1F-000CBF39E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01" y="2078181"/>
            <a:ext cx="4764386" cy="3694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617F47-298E-4728-8A83-B1E9738F059E}"/>
              </a:ext>
            </a:extLst>
          </p:cNvPr>
          <p:cNvSpPr txBox="1"/>
          <p:nvPr/>
        </p:nvSpPr>
        <p:spPr>
          <a:xfrm>
            <a:off x="5254121" y="2157523"/>
            <a:ext cx="3159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can be seen that the equivalent resistance seen by the current source is equal to zero since all resistors are shorted. 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6BA059F-8F4F-45BA-BABB-B0ADABF7E6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6281" y="5137296"/>
          <a:ext cx="2098015" cy="69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5" imgW="736560" imgH="241200" progId="Equation.3">
                  <p:embed/>
                </p:oleObj>
              </mc:Choice>
              <mc:Fallback>
                <p:oleObj name="Equation" r:id="rId5" imgW="736560" imgH="241200" progId="Equation.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6BA059F-8F4F-45BA-BABB-B0ADABF7E6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281" y="5137296"/>
                        <a:ext cx="2098015" cy="6933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4393F68-A3C1-1C44-AF88-B41918F8D891}"/>
              </a:ext>
            </a:extLst>
          </p:cNvPr>
          <p:cNvSpPr txBox="1"/>
          <p:nvPr/>
        </p:nvSpPr>
        <p:spPr>
          <a:xfrm>
            <a:off x="204977" y="210994"/>
            <a:ext cx="486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A (cont’d):</a:t>
            </a:r>
          </a:p>
        </p:txBody>
      </p:sp>
    </p:spTree>
    <p:extLst>
      <p:ext uri="{BB962C8B-B14F-4D97-AF65-F5344CB8AC3E}">
        <p14:creationId xmlns:p14="http://schemas.microsoft.com/office/powerpoint/2010/main" val="2109204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973216"/>
            <a:ext cx="7977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Applying current </a:t>
            </a:r>
            <a:r>
              <a:rPr lang="en-US" sz="2400" i="1" dirty="0"/>
              <a:t>I</a:t>
            </a:r>
            <a:r>
              <a:rPr lang="en-US" sz="2400" dirty="0"/>
              <a:t> and setting the voltage source V</a:t>
            </a:r>
            <a:r>
              <a:rPr lang="en-US" sz="2400" baseline="-25000" dirty="0"/>
              <a:t>1</a:t>
            </a:r>
            <a:r>
              <a:rPr lang="en-US" sz="2400" dirty="0"/>
              <a:t> and voltage source V</a:t>
            </a:r>
            <a:r>
              <a:rPr lang="en-US" sz="2400" baseline="-25000" dirty="0"/>
              <a:t>2</a:t>
            </a:r>
            <a:r>
              <a:rPr lang="en-US" sz="2400" dirty="0"/>
              <a:t> to zero (short circuits)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D86B9-C3B7-49BC-AA1F-000CBF39E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01" y="2078181"/>
            <a:ext cx="4764386" cy="3694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617F47-298E-4728-8A83-B1E9738F059E}"/>
              </a:ext>
            </a:extLst>
          </p:cNvPr>
          <p:cNvSpPr txBox="1"/>
          <p:nvPr/>
        </p:nvSpPr>
        <p:spPr>
          <a:xfrm>
            <a:off x="5254121" y="2157523"/>
            <a:ext cx="3159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can be seen that the equivalent resistance seen by the current source is equal to zero since all resistors are shorted. 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6BA059F-8F4F-45BA-BABB-B0ADABF7E6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6281" y="5137296"/>
          <a:ext cx="2098015" cy="69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Equation" r:id="rId5" imgW="736560" imgH="241200" progId="Equation.3">
                  <p:embed/>
                </p:oleObj>
              </mc:Choice>
              <mc:Fallback>
                <p:oleObj name="Equation" r:id="rId5" imgW="736560" imgH="241200" progId="Equation.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6BA059F-8F4F-45BA-BABB-B0ADABF7E6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281" y="5137296"/>
                        <a:ext cx="2098015" cy="6933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79F2BAE-9433-A847-945E-C2B2DC1C4D95}"/>
                  </a:ext>
                </a:extLst>
              </p14:cNvPr>
              <p14:cNvContentPartPr/>
              <p14:nvPr/>
            </p14:nvContentPartPr>
            <p14:xfrm>
              <a:off x="744069" y="2611954"/>
              <a:ext cx="3973320" cy="2967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79F2BAE-9433-A847-945E-C2B2DC1C4D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0429" y="2503954"/>
                <a:ext cx="4080960" cy="31827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4355FAE-4928-DA47-B1AE-D13688C232DE}"/>
              </a:ext>
            </a:extLst>
          </p:cNvPr>
          <p:cNvSpPr txBox="1"/>
          <p:nvPr/>
        </p:nvSpPr>
        <p:spPr>
          <a:xfrm>
            <a:off x="204977" y="210994"/>
            <a:ext cx="486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A (cont’d):</a:t>
            </a:r>
          </a:p>
        </p:txBody>
      </p:sp>
    </p:spTree>
    <p:extLst>
      <p:ext uri="{BB962C8B-B14F-4D97-AF65-F5344CB8AC3E}">
        <p14:creationId xmlns:p14="http://schemas.microsoft.com/office/powerpoint/2010/main" val="2493254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01D38-1F9C-4EF4-8A60-46799DE7F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87" y="3639126"/>
            <a:ext cx="2926080" cy="1922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878" y="647677"/>
            <a:ext cx="258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only voltage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44255" y="647676"/>
            <a:ext cx="305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only current source </a:t>
            </a:r>
            <a:r>
              <a:rPr lang="en-US" i="1" dirty="0"/>
              <a:t>I</a:t>
            </a:r>
            <a:r>
              <a:rPr lang="en-US" dirty="0"/>
              <a:t>,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6183" y="57689"/>
            <a:ext cx="3812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en-US" sz="3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Solution A</a:t>
            </a:r>
            <a:endParaRPr lang="en-US" sz="3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07356" y="647676"/>
            <a:ext cx="258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only voltage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,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7BA8B55-3D46-4F77-BE11-0A47D67F0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829" y="990157"/>
            <a:ext cx="2357751" cy="1828184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2611100" y="2668265"/>
            <a:ext cx="4140220" cy="176461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flipH="1">
            <a:off x="2520941" y="2458546"/>
            <a:ext cx="1960255" cy="189308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545195" y="3959285"/>
            <a:ext cx="378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By applying the superposition principle:</a:t>
            </a: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4664075" y="4999038"/>
          <a:ext cx="347345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Equation" r:id="rId6" imgW="1917360" imgH="457200" progId="Equation.3">
                  <p:embed/>
                </p:oleObj>
              </mc:Choice>
              <mc:Fallback>
                <p:oleObj name="Equation" r:id="rId6" imgW="1917360" imgH="457200" progId="Equation.3">
                  <p:embed/>
                  <p:pic>
                    <p:nvPicPr>
                      <p:cNvPr id="4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4999038"/>
                        <a:ext cx="3473450" cy="835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7108120" y="5416550"/>
            <a:ext cx="1079569" cy="41751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79F8DC6-328E-424F-AB1B-5CEBF6669DD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 bwMode="auto">
          <a:xfrm>
            <a:off x="380400" y="1166430"/>
            <a:ext cx="2588648" cy="165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82D7BF5-CE3F-439B-9DBC-1FECDEDB85BC}"/>
              </a:ext>
            </a:extLst>
          </p:cNvPr>
          <p:cNvPicPr/>
          <p:nvPr/>
        </p:nvPicPr>
        <p:blipFill rotWithShape="1">
          <a:blip r:embed="rId9"/>
          <a:srcRect t="1" b="13281"/>
          <a:stretch/>
        </p:blipFill>
        <p:spPr bwMode="auto">
          <a:xfrm>
            <a:off x="3455608" y="1124887"/>
            <a:ext cx="2588647" cy="16519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1763201" y="2747010"/>
            <a:ext cx="518989" cy="158788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496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72992" y="233484"/>
            <a:ext cx="87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7D5AB-CC79-4A30-8830-CCD744C98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068" y="974261"/>
            <a:ext cx="6653864" cy="55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42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90500" y="362797"/>
            <a:ext cx="6700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59130A-EEAD-4A4B-977A-C8DD987FD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44" y="1374849"/>
            <a:ext cx="6842084" cy="4908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AE8A55-73CA-4837-A514-8831A49C857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13619" y="172295"/>
            <a:ext cx="2713310" cy="2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2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226241" y="202341"/>
            <a:ext cx="552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99428-3768-461F-9B86-966FD98C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899" y="4249268"/>
            <a:ext cx="3330872" cy="2083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59130A-EEAD-4A4B-977A-C8DD987FD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0"/>
          <a:stretch/>
        </p:blipFill>
        <p:spPr>
          <a:xfrm>
            <a:off x="374579" y="1148760"/>
            <a:ext cx="5336754" cy="4341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72A2A-2011-44F4-9159-3DB0D0B984E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911920" y="353618"/>
            <a:ext cx="2857501" cy="2226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A42B7-5486-4763-854D-B155EBC7264C}"/>
              </a:ext>
            </a:extLst>
          </p:cNvPr>
          <p:cNvSpPr/>
          <p:nvPr/>
        </p:nvSpPr>
        <p:spPr>
          <a:xfrm>
            <a:off x="6188273" y="5607054"/>
            <a:ext cx="1682098" cy="467175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80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466381" y="223325"/>
            <a:ext cx="821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47417-296C-470C-AD1C-0C023DB1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81" y="1075441"/>
            <a:ext cx="6498437" cy="52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466381" y="308433"/>
            <a:ext cx="5526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47417-296C-470C-AD1C-0C023DB1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14" y="1037607"/>
            <a:ext cx="8119971" cy="4864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8D76A-6377-48A2-8994-E96870EB0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871" y="413657"/>
            <a:ext cx="2953584" cy="20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75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580369" y="130797"/>
            <a:ext cx="7983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47417-296C-470C-AD1C-0C023DB18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4"/>
          <a:stretch/>
        </p:blipFill>
        <p:spPr>
          <a:xfrm>
            <a:off x="1669549" y="835806"/>
            <a:ext cx="5708774" cy="4249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D4D46E-C61F-497D-842E-AFA3558B8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90" y="5144111"/>
            <a:ext cx="7313177" cy="12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95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733724" y="436441"/>
            <a:ext cx="540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47417-296C-470C-AD1C-0C023DB1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24" y="1318498"/>
            <a:ext cx="7296818" cy="4395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6936B4-E652-460A-8439-F0D30570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96" y="4278086"/>
            <a:ext cx="2984571" cy="18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9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Charge on an electron, </a:t>
            </a:r>
            <a:r>
              <a:rPr lang="en-US" sz="1800" dirty="0" err="1"/>
              <a:t>q</a:t>
            </a:r>
            <a:r>
              <a:rPr lang="en-US" sz="1800" baseline="-25000" dirty="0" err="1"/>
              <a:t>e</a:t>
            </a:r>
            <a:r>
              <a:rPr lang="en-US" sz="1800" dirty="0"/>
              <a:t> = -1.602x10-19 coulombs.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current, </a:t>
            </a:r>
            <a:r>
              <a:rPr lang="en-US" sz="1800" i="1" dirty="0" err="1"/>
              <a:t>i</a:t>
            </a:r>
            <a:r>
              <a:rPr lang="en-US" sz="1800" i="1" dirty="0"/>
              <a:t>(t)</a:t>
            </a:r>
            <a:r>
              <a:rPr lang="en-US" sz="1800" dirty="0"/>
              <a:t>, is the time rate of change of the electrical charge, q, passing through a predetermined area,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Current must have arrow direction be labeled indicating the current direction in a given wire.</a:t>
            </a:r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386376" y="520065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Electrical Quantities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71" y="4608182"/>
            <a:ext cx="4206240" cy="1735582"/>
          </a:xfrm>
          <a:prstGeom prst="rect">
            <a:avLst/>
          </a:prstGeom>
        </p:spPr>
      </p:pic>
      <p:pic>
        <p:nvPicPr>
          <p:cNvPr id="13" name="Picture 12" descr="Drawing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9" y="4341559"/>
            <a:ext cx="3542346" cy="192558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683634-9F41-794A-8A13-0B07F6655B50}"/>
                  </a:ext>
                </a:extLst>
              </p:cNvPr>
              <p:cNvSpPr/>
              <p:nvPr/>
            </p:nvSpPr>
            <p:spPr>
              <a:xfrm>
                <a:off x="1677594" y="2719028"/>
                <a:ext cx="1179233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683634-9F41-794A-8A13-0B07F6655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594" y="2719028"/>
                <a:ext cx="1179233" cy="612732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63C4CF7-98E3-3A4E-B3AC-46D078B31DFD}"/>
                  </a:ext>
                </a:extLst>
              </p:cNvPr>
              <p:cNvSpPr/>
              <p:nvPr/>
            </p:nvSpPr>
            <p:spPr>
              <a:xfrm>
                <a:off x="4147033" y="2643227"/>
                <a:ext cx="1463029" cy="6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𝑑𝑞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63C4CF7-98E3-3A4E-B3AC-46D078B31D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033" y="2643227"/>
                <a:ext cx="1463029" cy="679032"/>
              </a:xfrm>
              <a:prstGeom prst="rect">
                <a:avLst/>
              </a:prstGeom>
              <a:blipFill>
                <a:blip r:embed="rId6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218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466381" y="130797"/>
            <a:ext cx="821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47417-296C-470C-AD1C-0C023DB1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06" y="842626"/>
            <a:ext cx="7193410" cy="5172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1C0CC5-E54D-408C-86F3-8FB74EA1B2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4" y="4591351"/>
            <a:ext cx="2841171" cy="1847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840757-2FDB-4259-92A3-E54D8DCA9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42" y="1545771"/>
            <a:ext cx="2375694" cy="16378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F8FD16-E591-4783-BE2A-29AE66AE49CB}"/>
              </a:ext>
            </a:extLst>
          </p:cNvPr>
          <p:cNvSpPr/>
          <p:nvPr/>
        </p:nvSpPr>
        <p:spPr>
          <a:xfrm>
            <a:off x="5230323" y="5383894"/>
            <a:ext cx="1763748" cy="467175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88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43651" y="140577"/>
            <a:ext cx="87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2EEB-8BCF-4EAE-9E60-73AB65CE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" y="968022"/>
            <a:ext cx="7647709" cy="53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19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43651" y="140577"/>
            <a:ext cx="87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2EEB-8BCF-4EAE-9E60-73AB65CE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24" y="878382"/>
            <a:ext cx="6301351" cy="56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4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43652" y="635877"/>
            <a:ext cx="528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2EEB-8BCF-4EAE-9E60-73AB65CE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52" y="1427337"/>
            <a:ext cx="8802361" cy="470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A435B-36F7-4A33-A06F-9B4EEE0D368F}"/>
              </a:ext>
            </a:extLst>
          </p:cNvPr>
          <p:cNvPicPr/>
          <p:nvPr/>
        </p:nvPicPr>
        <p:blipFill rotWithShape="1">
          <a:blip r:embed="rId4"/>
          <a:srcRect r="1478"/>
          <a:stretch/>
        </p:blipFill>
        <p:spPr bwMode="auto">
          <a:xfrm>
            <a:off x="6173388" y="185058"/>
            <a:ext cx="2681192" cy="2100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781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43651" y="140577"/>
            <a:ext cx="87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2EEB-8BCF-4EAE-9E60-73AB65CE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771" y="786908"/>
            <a:ext cx="6068457" cy="580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00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43651" y="140577"/>
            <a:ext cx="87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2EEB-8BCF-4EAE-9E60-73AB65CE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57" y="883479"/>
            <a:ext cx="6896654" cy="5091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DFDF05-5E39-43D3-A2FE-18E3EFF020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7" y="4321629"/>
            <a:ext cx="2761433" cy="21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68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143651" y="140577"/>
            <a:ext cx="87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2EEB-8BCF-4EAE-9E60-73AB65CE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31" y="756225"/>
            <a:ext cx="7609580" cy="510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6678A-9C45-4324-B3A4-ADF5D4A1CBA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7" y="4321629"/>
            <a:ext cx="2761433" cy="21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80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78336" y="731729"/>
            <a:ext cx="879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Solution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52EEB-8BCF-4EAE-9E60-73AB65CE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13" y="1912477"/>
            <a:ext cx="4379435" cy="3294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5AC12C-D3BE-4E4C-8C40-61599B0CE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658" y="1687399"/>
            <a:ext cx="4047045" cy="37447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B800A5-D753-41CF-B8BB-27C7F963C510}"/>
              </a:ext>
            </a:extLst>
          </p:cNvPr>
          <p:cNvSpPr/>
          <p:nvPr/>
        </p:nvSpPr>
        <p:spPr>
          <a:xfrm>
            <a:off x="5535130" y="4468586"/>
            <a:ext cx="1959684" cy="533401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46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D5CEBB-4261-914E-8C9A-83409C576CAF}"/>
              </a:ext>
            </a:extLst>
          </p:cNvPr>
          <p:cNvSpPr txBox="1"/>
          <p:nvPr/>
        </p:nvSpPr>
        <p:spPr>
          <a:xfrm>
            <a:off x="0" y="146102"/>
            <a:ext cx="8798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 Solution E: 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 Thevenin Theorem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3B914-FC13-474F-B316-46CC58B9B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18" y="915543"/>
            <a:ext cx="5732980" cy="59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0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2F316-182C-E742-A360-294B9339E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27" y="1462082"/>
            <a:ext cx="7003402" cy="3490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234228-74CE-EA48-9FE1-C90630158838}"/>
              </a:ext>
            </a:extLst>
          </p:cNvPr>
          <p:cNvSpPr txBox="1"/>
          <p:nvPr/>
        </p:nvSpPr>
        <p:spPr>
          <a:xfrm>
            <a:off x="416687" y="674242"/>
            <a:ext cx="476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/>
              <a:t>) Find </a:t>
            </a:r>
            <a:r>
              <a:rPr lang="en-US" dirty="0" err="1"/>
              <a:t>R</a:t>
            </a:r>
            <a:r>
              <a:rPr lang="en-US" baseline="-25000" dirty="0" err="1"/>
              <a:t>Th</a:t>
            </a:r>
            <a:r>
              <a:rPr lang="en-US" dirty="0"/>
              <a:t> by setting V</a:t>
            </a:r>
            <a:r>
              <a:rPr lang="en-US" baseline="-25000" dirty="0"/>
              <a:t>1</a:t>
            </a:r>
            <a:r>
              <a:rPr lang="en-US" dirty="0"/>
              <a:t>=V</a:t>
            </a:r>
            <a:r>
              <a:rPr lang="en-US" baseline="-25000" dirty="0"/>
              <a:t>2</a:t>
            </a:r>
            <a:r>
              <a:rPr lang="en-US" dirty="0"/>
              <a:t>=0 and I=0 as follows</a:t>
            </a:r>
          </a:p>
        </p:txBody>
      </p:sp>
    </p:spTree>
    <p:extLst>
      <p:ext uri="{BB962C8B-B14F-4D97-AF65-F5344CB8AC3E}">
        <p14:creationId xmlns:p14="http://schemas.microsoft.com/office/powerpoint/2010/main" val="196907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Voltage is the total work per unit charge associated with the motion of charge between two points, i.e., the rate of change of work or energy with respect to 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Voltage must have sign polarities – or + be labeled across the element where measurement is taken.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386376" y="520065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Electrical Quantities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35" y="4287181"/>
            <a:ext cx="4206240" cy="1735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E0F112-138B-1043-91C3-8F21683C9D66}"/>
                  </a:ext>
                </a:extLst>
              </p:cNvPr>
              <p:cNvSpPr txBox="1"/>
              <p:nvPr/>
            </p:nvSpPr>
            <p:spPr>
              <a:xfrm>
                <a:off x="3563971" y="2558135"/>
                <a:ext cx="1351139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E0F112-138B-1043-91C3-8F21683C9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971" y="2558135"/>
                <a:ext cx="1351139" cy="574260"/>
              </a:xfrm>
              <a:prstGeom prst="rect">
                <a:avLst/>
              </a:prstGeom>
              <a:blipFill>
                <a:blip r:embed="rId4"/>
                <a:stretch>
                  <a:fillRect l="-1869" t="-2128" r="-5607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153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327D98-83F1-8240-B4D2-B44B83CCDAAC}"/>
              </a:ext>
            </a:extLst>
          </p:cNvPr>
          <p:cNvSpPr txBox="1"/>
          <p:nvPr/>
        </p:nvSpPr>
        <p:spPr>
          <a:xfrm>
            <a:off x="837928" y="304372"/>
            <a:ext cx="521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ii) Find </a:t>
            </a:r>
            <a:r>
              <a:rPr lang="en-US" dirty="0" err="1"/>
              <a:t>V</a:t>
            </a:r>
            <a:r>
              <a:rPr lang="en-US" baseline="-25000" dirty="0" err="1"/>
              <a:t>Th</a:t>
            </a:r>
            <a:r>
              <a:rPr lang="en-US" dirty="0"/>
              <a:t> which is the open circuit voltage  as follows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80FFD-1584-6A45-A628-234E1EFF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85" y="760145"/>
            <a:ext cx="4524887" cy="57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0428" y="0"/>
            <a:ext cx="5137370" cy="6596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927519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0023" y="346364"/>
            <a:ext cx="4623955" cy="6165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1197210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41" y="1882414"/>
            <a:ext cx="4852451" cy="2058353"/>
          </a:xfrm>
          <a:prstGeom prst="rect">
            <a:avLst/>
          </a:prstGeom>
          <a:noFill/>
          <a:ln>
            <a:noFill/>
          </a:ln>
        </p:spPr>
      </p:pic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Consider the Linear Resistive Circuit.</a:t>
            </a:r>
            <a:endParaRPr lang="en-US" alt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091357" y="520065"/>
            <a:ext cx="2813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Maximum Power Transfer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A18F7-7D9A-634A-8335-717A0EBBE3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4" y="4631558"/>
            <a:ext cx="4858368" cy="19002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6">
            <a:extLst>
              <a:ext uri="{FF2B5EF4-FFF2-40B4-BE49-F238E27FC236}">
                <a16:creationId xmlns:a16="http://schemas.microsoft.com/office/drawing/2014/main" id="{E614896F-3C21-E249-B946-DD3430E5E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9" y="4214240"/>
            <a:ext cx="7748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Replace the entire circuit to the left by its Thevenin equivalent.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36738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Replace the load current, </a:t>
            </a:r>
            <a:r>
              <a:rPr lang="en-US" sz="1800" i="1" dirty="0"/>
              <a:t>i</a:t>
            </a:r>
            <a:r>
              <a:rPr lang="en-US" sz="1800" i="1" baseline="-25000" dirty="0"/>
              <a:t>L</a:t>
            </a:r>
            <a:r>
              <a:rPr lang="en-US" sz="1800" dirty="0"/>
              <a:t>, by the circuit parameters as follows,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Substitute for </a:t>
            </a:r>
            <a:r>
              <a:rPr lang="en-US" sz="1800" i="1" dirty="0"/>
              <a:t>i</a:t>
            </a:r>
            <a:r>
              <a:rPr lang="en-US" sz="1800" i="1" baseline="-25000" dirty="0"/>
              <a:t>L</a:t>
            </a:r>
            <a:r>
              <a:rPr lang="en-US" sz="1800" i="1" dirty="0"/>
              <a:t>,</a:t>
            </a:r>
            <a:endParaRPr lang="en-US" alt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091357" y="520065"/>
            <a:ext cx="2813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Maximum Power Transfer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00162" y="1858008"/>
          <a:ext cx="1590412" cy="656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r:id="rId4" imgW="1040948" imgH="431613" progId="Equation.DSMT4">
                  <p:embed/>
                </p:oleObj>
              </mc:Choice>
              <mc:Fallback>
                <p:oleObj r:id="rId4" imgW="1040948" imgH="431613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2" y="1858008"/>
                        <a:ext cx="1590412" cy="656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98" y="4271957"/>
            <a:ext cx="4858368" cy="19002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00162" y="3240608"/>
          <a:ext cx="2622681" cy="77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7" imgW="1701800" imgH="508000" progId="Equation.3">
                  <p:embed/>
                </p:oleObj>
              </mc:Choice>
              <mc:Fallback>
                <p:oleObj name="Equation" r:id="rId7" imgW="1701800" imgH="5080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2" y="3240608"/>
                        <a:ext cx="2622681" cy="776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65862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478327" y="2597751"/>
            <a:ext cx="7748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Sketch a plot of </a:t>
            </a:r>
            <a:r>
              <a:rPr lang="en-US" sz="1800" i="1" dirty="0"/>
              <a:t>p</a:t>
            </a:r>
            <a:r>
              <a:rPr lang="en-US" sz="1800" i="1" baseline="-25000" dirty="0"/>
              <a:t>Load </a:t>
            </a:r>
            <a:r>
              <a:rPr lang="en-US" sz="1800" dirty="0"/>
              <a:t>vs. </a:t>
            </a:r>
            <a:r>
              <a:rPr lang="en-US" sz="1800" i="1" dirty="0"/>
              <a:t>R</a:t>
            </a:r>
            <a:r>
              <a:rPr lang="en-US" sz="1800" i="1" baseline="-25000" dirty="0"/>
              <a:t>Load</a:t>
            </a:r>
            <a:r>
              <a:rPr lang="en-US" sz="1800" dirty="0"/>
              <a:t> for given values of </a:t>
            </a:r>
            <a:r>
              <a:rPr lang="en-US" sz="1800" i="1" dirty="0"/>
              <a:t>v</a:t>
            </a:r>
            <a:r>
              <a:rPr lang="en-US" sz="1800" i="1" baseline="-25000" dirty="0"/>
              <a:t>Th </a:t>
            </a:r>
            <a:r>
              <a:rPr lang="en-US" sz="1800" dirty="0"/>
              <a:t>and </a:t>
            </a:r>
            <a:r>
              <a:rPr lang="en-US" sz="1800" i="1" dirty="0"/>
              <a:t>R</a:t>
            </a:r>
            <a:r>
              <a:rPr lang="en-US" sz="1800" i="1" baseline="-25000" dirty="0"/>
              <a:t>Th</a:t>
            </a:r>
            <a:r>
              <a:rPr lang="en-US" sz="1800" i="1" dirty="0"/>
              <a:t>,</a:t>
            </a: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091357" y="520065"/>
            <a:ext cx="2813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Maximum Power Transfer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35485" y="1484790"/>
          <a:ext cx="2622681" cy="77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Equation" r:id="rId4" imgW="1701800" imgH="508000" progId="Equation.3">
                  <p:embed/>
                </p:oleObj>
              </mc:Choice>
              <mc:Fallback>
                <p:oleObj name="Equation" r:id="rId4" imgW="1701800" imgH="5080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485" y="1484790"/>
                        <a:ext cx="2622681" cy="776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7" y="1059249"/>
            <a:ext cx="3728731" cy="1413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634884" y="1888450"/>
            <a:ext cx="981408" cy="16493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76726" y="3343903"/>
            <a:ext cx="5442911" cy="2828292"/>
            <a:chOff x="1776726" y="3343903"/>
            <a:chExt cx="5442911" cy="2828292"/>
          </a:xfrm>
        </p:grpSpPr>
        <p:pic>
          <p:nvPicPr>
            <p:cNvPr id="5" name="Picture 4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726" y="3343903"/>
              <a:ext cx="5442911" cy="28282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4141081" y="5922895"/>
              <a:ext cx="660794" cy="23471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526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091357" y="520065"/>
            <a:ext cx="2813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Maximum Power Transfer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99602" y="5710650"/>
            <a:ext cx="3271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Set </a:t>
            </a:r>
            <a:r>
              <a:rPr lang="en-US" i="1" dirty="0">
                <a:solidFill>
                  <a:srgbClr val="0070C0"/>
                </a:solidFill>
              </a:rPr>
              <a:t>R</a:t>
            </a:r>
            <a:r>
              <a:rPr lang="en-US" i="1" baseline="-25000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 value so that the  </a:t>
            </a:r>
            <a:r>
              <a:rPr lang="en-US" i="1" dirty="0">
                <a:solidFill>
                  <a:srgbClr val="0070C0"/>
                </a:solidFill>
              </a:rPr>
              <a:t>p</a:t>
            </a:r>
            <a:r>
              <a:rPr lang="en-US" i="1" baseline="-25000" dirty="0">
                <a:solidFill>
                  <a:srgbClr val="0070C0"/>
                </a:solidFill>
              </a:rPr>
              <a:t>Load 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vs. </a:t>
            </a:r>
            <a:r>
              <a:rPr lang="en-US" i="1" dirty="0">
                <a:solidFill>
                  <a:srgbClr val="0070C0"/>
                </a:solidFill>
              </a:rPr>
              <a:t>R</a:t>
            </a:r>
            <a:r>
              <a:rPr lang="en-US" i="1" baseline="-25000" dirty="0">
                <a:solidFill>
                  <a:srgbClr val="0070C0"/>
                </a:solidFill>
              </a:rPr>
              <a:t>Load</a:t>
            </a:r>
            <a:r>
              <a:rPr lang="en-US" dirty="0">
                <a:solidFill>
                  <a:srgbClr val="0070C0"/>
                </a:solidFill>
              </a:rPr>
              <a:t>  plot is at its maximum value.</a:t>
            </a:r>
          </a:p>
        </p:txBody>
      </p:sp>
      <p:sp>
        <p:nvSpPr>
          <p:cNvPr id="6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For a given circuit, we recognize that its parameters are fixed, i.e., </a:t>
            </a:r>
            <a:r>
              <a:rPr lang="en-US" sz="1800" i="1" dirty="0"/>
              <a:t>v</a:t>
            </a:r>
            <a:r>
              <a:rPr lang="en-US" sz="1800" i="1" baseline="-25000" dirty="0"/>
              <a:t>Th  </a:t>
            </a:r>
            <a:r>
              <a:rPr lang="en-US" sz="1800" dirty="0"/>
              <a:t>and </a:t>
            </a:r>
            <a:r>
              <a:rPr lang="en-US" sz="1800" i="1" dirty="0"/>
              <a:t>R</a:t>
            </a:r>
            <a:r>
              <a:rPr lang="en-US" sz="1800" i="1" baseline="-25000" dirty="0"/>
              <a:t>Th</a:t>
            </a:r>
            <a:r>
              <a:rPr lang="en-US" sz="1800" dirty="0"/>
              <a:t>, and the goal is to set the adjustable value of  </a:t>
            </a:r>
            <a:r>
              <a:rPr lang="en-US" sz="1800" i="1" dirty="0"/>
              <a:t>R</a:t>
            </a:r>
            <a:r>
              <a:rPr lang="en-US" sz="1800" i="1" baseline="-25000" dirty="0"/>
              <a:t>Load</a:t>
            </a:r>
            <a:r>
              <a:rPr lang="en-US" sz="1800" dirty="0"/>
              <a:t>  so that  </a:t>
            </a:r>
            <a:r>
              <a:rPr lang="en-US" sz="1800" i="1" dirty="0"/>
              <a:t>p</a:t>
            </a:r>
            <a:r>
              <a:rPr lang="en-US" sz="1800" i="1" baseline="-25000" dirty="0"/>
              <a:t>Load </a:t>
            </a:r>
            <a:r>
              <a:rPr lang="en-US" sz="1800" i="1" dirty="0"/>
              <a:t> </a:t>
            </a:r>
            <a:r>
              <a:rPr lang="en-US" sz="1800" dirty="0"/>
              <a:t>is maximum.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3171" y="2593472"/>
            <a:ext cx="5442911" cy="2929032"/>
            <a:chOff x="533171" y="2593472"/>
            <a:chExt cx="5442911" cy="2929032"/>
          </a:xfrm>
        </p:grpSpPr>
        <p:pic>
          <p:nvPicPr>
            <p:cNvPr id="5" name="Picture 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71" y="2593472"/>
              <a:ext cx="5442911" cy="2828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 descr="Screen Shot 2016-02-29 at 9.42.07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947" y="5172861"/>
              <a:ext cx="1262598" cy="349643"/>
            </a:xfrm>
            <a:prstGeom prst="rect">
              <a:avLst/>
            </a:prstGeom>
          </p:spPr>
        </p:pic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92783" y="5503505"/>
          <a:ext cx="1300164" cy="1223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r:id="rId6" imgW="812447" imgH="761669" progId="Equation.DSMT4">
                  <p:embed/>
                </p:oleObj>
              </mc:Choice>
              <mc:Fallback>
                <p:oleObj r:id="rId6" imgW="812447" imgH="761669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783" y="5503505"/>
                        <a:ext cx="1300164" cy="12236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2882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Differentiate  </a:t>
            </a:r>
            <a:r>
              <a:rPr lang="en-US" sz="1800" i="1" dirty="0"/>
              <a:t>p</a:t>
            </a:r>
            <a:r>
              <a:rPr lang="en-US" sz="1800" i="1" baseline="-25000" dirty="0"/>
              <a:t>Load </a:t>
            </a:r>
            <a:r>
              <a:rPr lang="en-US" sz="1800" i="1" dirty="0"/>
              <a:t> </a:t>
            </a:r>
            <a:r>
              <a:rPr lang="en-US" sz="1800" dirty="0"/>
              <a:t>with respect to </a:t>
            </a:r>
            <a:r>
              <a:rPr lang="en-US" sz="1800" i="1" dirty="0"/>
              <a:t>R</a:t>
            </a:r>
            <a:r>
              <a:rPr lang="en-US" sz="1800" i="1" baseline="-25000" dirty="0"/>
              <a:t>Load</a:t>
            </a:r>
            <a:r>
              <a:rPr lang="en-US" sz="1800" i="1" dirty="0"/>
              <a:t>,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Setting to zero will result in maximum power,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It is clear that is equal to zero when,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This results in the following important relation,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091357" y="520065"/>
            <a:ext cx="2813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Maximum Power Transfer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00149" y="1886583"/>
          <a:ext cx="4774117" cy="742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r:id="rId4" imgW="3124200" imgH="482600" progId="Equation.DSMT4">
                  <p:embed/>
                </p:oleObj>
              </mc:Choice>
              <mc:Fallback>
                <p:oleObj r:id="rId4" imgW="3124200" imgH="482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49" y="1886583"/>
                        <a:ext cx="4774117" cy="7423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00149" y="3259909"/>
          <a:ext cx="1300164" cy="1223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r:id="rId6" imgW="812447" imgH="761669" progId="Equation.DSMT4">
                  <p:embed/>
                </p:oleObj>
              </mc:Choice>
              <mc:Fallback>
                <p:oleObj r:id="rId6" imgW="812447" imgH="761669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49" y="3259909"/>
                        <a:ext cx="1300164" cy="12236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200148" y="4878482"/>
          <a:ext cx="3589687" cy="393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r:id="rId8" imgW="2171700" imgH="241300" progId="Equation.DSMT4">
                  <p:embed/>
                </p:oleObj>
              </mc:Choice>
              <mc:Fallback>
                <p:oleObj r:id="rId8" imgW="2171700" imgH="2413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48" y="4878482"/>
                        <a:ext cx="3589687" cy="393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200148" y="5930201"/>
          <a:ext cx="1200152" cy="38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name="Equation" r:id="rId10" imgW="723600" imgH="228600" progId="Equation.3">
                  <p:embed/>
                </p:oleObj>
              </mc:Choice>
              <mc:Fallback>
                <p:oleObj name="Equation" r:id="rId10" imgW="723600" imgH="2286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48" y="5930201"/>
                        <a:ext cx="1200152" cy="382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857701" y="5930201"/>
            <a:ext cx="1797873" cy="5185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94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811098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Like the resistor, the capacitor exhibits an algebraic relationship between its branch voltage and the stored charge on its plate.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Time varying voltage applied across the capacitor will </a:t>
            </a:r>
            <a:r>
              <a:rPr lang="en-US" sz="1800" i="1" u="sng" dirty="0">
                <a:solidFill>
                  <a:srgbClr val="FF0000"/>
                </a:solidFill>
              </a:rPr>
              <a:t>induce current </a:t>
            </a:r>
            <a:r>
              <a:rPr lang="en-US" sz="1800" dirty="0"/>
              <a:t>flow in the capacitor caused by charge variations through the charging process.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Constant voltage (DC) applied across the capacitor will result in </a:t>
            </a:r>
            <a:r>
              <a:rPr lang="en-US" sz="1800" b="1" dirty="0">
                <a:solidFill>
                  <a:srgbClr val="FF0000"/>
                </a:solidFill>
              </a:rPr>
              <a:t>zero capacitor current.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FF0000"/>
              </a:solidFill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If the voltage across the capacitor changes its value instantly i.e. </a:t>
            </a:r>
            <a:r>
              <a:rPr lang="en-US" sz="1800" dirty="0" err="1"/>
              <a:t>dt</a:t>
            </a:r>
            <a:r>
              <a:rPr lang="en-US" sz="1800" dirty="0"/>
              <a:t>=0, then </a:t>
            </a:r>
            <a:r>
              <a:rPr lang="en-US" sz="1800" b="1" dirty="0">
                <a:solidFill>
                  <a:srgbClr val="FF0000"/>
                </a:solidFill>
              </a:rPr>
              <a:t>an infinite current </a:t>
            </a:r>
            <a:r>
              <a:rPr lang="en-US" sz="1800" dirty="0"/>
              <a:t>is required. hence,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extBox 72"/>
          <p:cNvSpPr txBox="1">
            <a:spLocks noChangeArrowheads="1"/>
          </p:cNvSpPr>
          <p:nvPr/>
        </p:nvSpPr>
        <p:spPr bwMode="auto">
          <a:xfrm>
            <a:off x="3200407" y="520065"/>
            <a:ext cx="25955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Capacitor Observations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200407" y="2179367"/>
          <a:ext cx="151923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4" imgW="863600" imgH="241300" progId="Equation.3">
                  <p:embed/>
                </p:oleObj>
              </mc:Choice>
              <mc:Fallback>
                <p:oleObj name="Equation" r:id="rId4" imgW="863600" imgH="2413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7" y="2179367"/>
                        <a:ext cx="1519238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BF63A0F-7ADE-D944-883B-3102203BE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25797"/>
            <a:ext cx="9144000" cy="9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01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When time varying current is applied across the inductor, it </a:t>
            </a:r>
            <a:r>
              <a:rPr lang="en-US" sz="1800" u="sng" dirty="0">
                <a:solidFill>
                  <a:srgbClr val="FF0000"/>
                </a:solidFill>
              </a:rPr>
              <a:t>induces voltage across</a:t>
            </a:r>
            <a:r>
              <a:rPr lang="en-US" sz="1800" dirty="0"/>
              <a:t> the inductor winding caused by magnetic field variation.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When the inductor </a:t>
            </a:r>
            <a:r>
              <a:rPr lang="en-US" sz="1800" b="1" dirty="0">
                <a:solidFill>
                  <a:srgbClr val="FF0000"/>
                </a:solidFill>
              </a:rPr>
              <a:t>current is a fixed DC value</a:t>
            </a:r>
            <a:r>
              <a:rPr lang="en-US" sz="1800" dirty="0"/>
              <a:t>, there is </a:t>
            </a:r>
            <a:r>
              <a:rPr lang="en-US" sz="1800" b="1" dirty="0">
                <a:solidFill>
                  <a:srgbClr val="FF0000"/>
                </a:solidFill>
              </a:rPr>
              <a:t>no voltage </a:t>
            </a:r>
            <a:r>
              <a:rPr lang="en-US" sz="1800" dirty="0"/>
              <a:t>induced across it.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If the inductor current changes its value instantly i.e. </a:t>
            </a:r>
            <a:r>
              <a:rPr lang="en-US" sz="1800" dirty="0" err="1"/>
              <a:t>dt</a:t>
            </a:r>
            <a:r>
              <a:rPr lang="en-US" sz="1800" dirty="0"/>
              <a:t>=0, then the resultant induced voltage will be infinity. hence, 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i="1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</p:txBody>
      </p:sp>
      <p:sp>
        <p:nvSpPr>
          <p:cNvPr id="12" name="TextBox 72"/>
          <p:cNvSpPr txBox="1">
            <a:spLocks noChangeArrowheads="1"/>
          </p:cNvSpPr>
          <p:nvPr/>
        </p:nvSpPr>
        <p:spPr bwMode="auto">
          <a:xfrm>
            <a:off x="3277352" y="520065"/>
            <a:ext cx="244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Inductor Observations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06738" y="1751805"/>
          <a:ext cx="1385887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4" imgW="787400" imgH="393700" progId="Equation.3">
                  <p:embed/>
                </p:oleObj>
              </mc:Choice>
              <mc:Fallback>
                <p:oleObj name="Equation" r:id="rId4" imgW="787400" imgH="3937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6738" y="1751805"/>
                        <a:ext cx="1385887" cy="696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52960" y="889397"/>
            <a:ext cx="7549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Like the resistor, the inductor exhibits an algebraic relationship between its terminal current and the induced magnetic flux in the core.</a:t>
            </a:r>
          </a:p>
        </p:txBody>
      </p:sp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96" y="100787"/>
            <a:ext cx="1503306" cy="838555"/>
          </a:xfrm>
          <a:prstGeom prst="rect">
            <a:avLst/>
          </a:prstGeom>
        </p:spPr>
      </p:pic>
      <p:pic>
        <p:nvPicPr>
          <p:cNvPr id="8" name="Picture 7" descr="http://www.coilws.com/images/custom_wind-products/toroidal-choke-ip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 rot="9967420">
            <a:off x="837337" y="127762"/>
            <a:ext cx="1058915" cy="78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050380" y="150733"/>
            <a:ext cx="88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RECALL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FF44A-56A2-0140-A1E7-9DA3AE3F6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085" y="5337917"/>
            <a:ext cx="77597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5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Energy is the multiplication of power (watts) and time (seconds).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Power is the amount of energy required or expended for a given unit of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Where p is power in watts (W), w is energy in joules (J), and t is time in seconds (s).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law of conservation of energy states that the total power generated in a given electrical network must equal the total power dissipated in the same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386376" y="520065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Electrical Quantities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BA5458-4E02-174E-90BC-46DD116DE057}"/>
                  </a:ext>
                </a:extLst>
              </p:cNvPr>
              <p:cNvSpPr txBox="1"/>
              <p:nvPr/>
            </p:nvSpPr>
            <p:spPr>
              <a:xfrm>
                <a:off x="3538918" y="2375199"/>
                <a:ext cx="1496500" cy="5407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i="1" dirty="0"/>
                  <a:t>p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BA5458-4E02-174E-90BC-46DD116DE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918" y="2375199"/>
                <a:ext cx="1496500" cy="540725"/>
              </a:xfrm>
              <a:prstGeom prst="rect">
                <a:avLst/>
              </a:prstGeom>
              <a:blipFill>
                <a:blip r:embed="rId3"/>
                <a:stretch>
                  <a:fillRect l="-9322" r="-593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C3539E-352E-C241-B1E2-44E0559828FC}"/>
                  </a:ext>
                </a:extLst>
              </p:cNvPr>
              <p:cNvSpPr txBox="1"/>
              <p:nvPr/>
            </p:nvSpPr>
            <p:spPr>
              <a:xfrm>
                <a:off x="2365327" y="3988672"/>
                <a:ext cx="3843681" cy="598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i="1" dirty="0"/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𝑑𝐸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𝑑𝐸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𝑑𝑞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C3539E-352E-C241-B1E2-44E055982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327" y="3988672"/>
                <a:ext cx="3843681" cy="598049"/>
              </a:xfrm>
              <a:prstGeom prst="rect">
                <a:avLst/>
              </a:prstGeom>
              <a:blipFill>
                <a:blip r:embed="rId4"/>
                <a:stretch>
                  <a:fillRect l="-3289" r="-131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09313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If the circuit consists only of direct current and voltage sources (dc), then the capacitor behaves as an open circuit, and the inductor behaves as a short circuit.</a:t>
            </a:r>
            <a:endParaRPr lang="en-US" alt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1930725" y="520065"/>
            <a:ext cx="51349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RLC circuits with DC sources and </a:t>
            </a:r>
            <a:r>
              <a:rPr lang="en-US" sz="1800" u="sng" dirty="0">
                <a:solidFill>
                  <a:srgbClr val="FF0000"/>
                </a:solidFill>
              </a:rPr>
              <a:t>NO Switching</a:t>
            </a:r>
          </a:p>
          <a:p>
            <a:pPr algn="ctr"/>
            <a:r>
              <a:rPr lang="en-US" sz="1800" u="sng" dirty="0">
                <a:solidFill>
                  <a:srgbClr val="FF0000"/>
                </a:solidFill>
              </a:rPr>
              <a:t>(Steady-state)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12" y="3076504"/>
            <a:ext cx="4905340" cy="188125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248151" y="3357561"/>
            <a:ext cx="528637" cy="3571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248150" y="4357419"/>
            <a:ext cx="528637" cy="3571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65950-EF61-3142-A018-189ED6133497}"/>
              </a:ext>
            </a:extLst>
          </p:cNvPr>
          <p:cNvSpPr txBox="1"/>
          <p:nvPr/>
        </p:nvSpPr>
        <p:spPr>
          <a:xfrm>
            <a:off x="1562534" y="5395622"/>
            <a:ext cx="680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Under DC conditions </a:t>
            </a:r>
            <a:r>
              <a:rPr lang="en-US" dirty="0"/>
              <a:t>– the circuit has been undisturbed for a long time</a:t>
            </a:r>
          </a:p>
        </p:txBody>
      </p:sp>
    </p:spTree>
    <p:extLst>
      <p:ext uri="{BB962C8B-B14F-4D97-AF65-F5344CB8AC3E}">
        <p14:creationId xmlns:p14="http://schemas.microsoft.com/office/powerpoint/2010/main" val="123779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2657097" y="1281227"/>
            <a:ext cx="4990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IMPORTANT DEFINITIONS</a:t>
            </a:r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2764384" y="520065"/>
            <a:ext cx="3467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Natural Response of RC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ACD410-7776-2645-A008-233B3EE2878A}"/>
                  </a:ext>
                </a:extLst>
              </p:cNvPr>
              <p:cNvSpPr/>
              <p:nvPr/>
            </p:nvSpPr>
            <p:spPr>
              <a:xfrm>
                <a:off x="436279" y="2088699"/>
                <a:ext cx="13874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𝑑𝑒𝑓𝑖𝑛𝑒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ACD410-7776-2645-A008-233B3EE28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79" y="2088699"/>
                <a:ext cx="138743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834B82-EE56-DF4B-B30E-4BF814E66BBA}"/>
                  </a:ext>
                </a:extLst>
              </p:cNvPr>
              <p:cNvSpPr txBox="1"/>
              <p:nvPr/>
            </p:nvSpPr>
            <p:spPr>
              <a:xfrm>
                <a:off x="2192831" y="3139355"/>
                <a:ext cx="47895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𝑐𝑎𝑝𝑎𝑐𝑖𝑡𝑜𝑟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𝑣𝑜𝑙𝑡𝑎𝑔𝑒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𝑗𝑢𝑠𝑡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𝑏𝑒𝑓𝑜𝑟𝑒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834B82-EE56-DF4B-B30E-4BF814E66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831" y="3139355"/>
                <a:ext cx="4789516" cy="276999"/>
              </a:xfrm>
              <a:prstGeom prst="rect">
                <a:avLst/>
              </a:prstGeom>
              <a:blipFill>
                <a:blip r:embed="rId4"/>
                <a:stretch>
                  <a:fillRect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BB70A2C-09BB-794C-A701-00C637190CD9}"/>
              </a:ext>
            </a:extLst>
          </p:cNvPr>
          <p:cNvSpPr txBox="1"/>
          <p:nvPr/>
        </p:nvSpPr>
        <p:spPr>
          <a:xfrm>
            <a:off x="1628081" y="2631616"/>
            <a:ext cx="2447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For t &lt; 0, we let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B5813-F415-6945-BFE4-5ACF0E64DBED}"/>
              </a:ext>
            </a:extLst>
          </p:cNvPr>
          <p:cNvSpPr/>
          <p:nvPr/>
        </p:nvSpPr>
        <p:spPr>
          <a:xfrm>
            <a:off x="1504791" y="393311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 t &gt; 0, we let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E2BCD2-0429-3048-B8F9-9D54E7EC7B0C}"/>
                  </a:ext>
                </a:extLst>
              </p:cNvPr>
              <p:cNvSpPr txBox="1"/>
              <p:nvPr/>
            </p:nvSpPr>
            <p:spPr>
              <a:xfrm>
                <a:off x="2192831" y="4680714"/>
                <a:ext cx="46468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𝑐𝑎𝑝𝑎𝑐𝑖𝑡𝑜𝑟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𝑣𝑜𝑙𝑡𝑎𝑔𝑒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𝑗𝑢𝑠𝑡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𝑎𝑓𝑡𝑒𝑟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E2BCD2-0429-3048-B8F9-9D54E7EC7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831" y="4680714"/>
                <a:ext cx="4646850" cy="276999"/>
              </a:xfrm>
              <a:prstGeom prst="rect">
                <a:avLst/>
              </a:prstGeom>
              <a:blipFill>
                <a:blip r:embed="rId5"/>
                <a:stretch>
                  <a:fillRect t="-909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DE7F6F-1B55-FD43-ABE8-D511B3E9D4CB}"/>
              </a:ext>
            </a:extLst>
          </p:cNvPr>
          <p:cNvSpPr txBox="1"/>
          <p:nvPr/>
        </p:nvSpPr>
        <p:spPr>
          <a:xfrm>
            <a:off x="436279" y="5702157"/>
            <a:ext cx="285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Therefore, for the capacitor: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40BF12-696D-9E43-910C-2FF6D6A4C418}"/>
                  </a:ext>
                </a:extLst>
              </p:cNvPr>
              <p:cNvSpPr/>
              <p:nvPr/>
            </p:nvSpPr>
            <p:spPr>
              <a:xfrm>
                <a:off x="3134254" y="6152741"/>
                <a:ext cx="25106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40BF12-696D-9E43-910C-2FF6D6A4C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254" y="6152741"/>
                <a:ext cx="2510624" cy="369332"/>
              </a:xfrm>
              <a:prstGeom prst="rect">
                <a:avLst/>
              </a:prstGeom>
              <a:blipFill>
                <a:blip r:embed="rId6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17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1729032" y="299887"/>
            <a:ext cx="47369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Finding the Natural Response of RC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95566" y="1519030"/>
                <a:ext cx="6199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00050" indent="-400050">
                  <a:buAutoNum type="romanUcParenR"/>
                </a:pPr>
                <a:r>
                  <a:rPr lang="en-US" b="1" dirty="0">
                    <a:solidFill>
                      <a:srgbClr val="0000FF"/>
                    </a:solidFill>
                  </a:rPr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for t &lt; 0 (Before the switching action took place)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66" y="1519030"/>
                <a:ext cx="6199005" cy="369332"/>
              </a:xfrm>
              <a:prstGeom prst="rect">
                <a:avLst/>
              </a:prstGeom>
              <a:blipFill>
                <a:blip r:embed="rId4"/>
                <a:stretch>
                  <a:fillRect l="-818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19AA968-C806-0343-ACF8-95285DC6267A}"/>
              </a:ext>
            </a:extLst>
          </p:cNvPr>
          <p:cNvSpPr txBox="1"/>
          <p:nvPr/>
        </p:nvSpPr>
        <p:spPr>
          <a:xfrm>
            <a:off x="308354" y="996388"/>
            <a:ext cx="284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follow two-step process: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888AC93-12AC-7B41-93A7-57C83679D5A8}"/>
                  </a:ext>
                </a:extLst>
              </p:cNvPr>
              <p:cNvSpPr/>
              <p:nvPr/>
            </p:nvSpPr>
            <p:spPr>
              <a:xfrm>
                <a:off x="3046203" y="2830506"/>
                <a:ext cx="15356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888AC93-12AC-7B41-93A7-57C83679D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203" y="2830506"/>
                <a:ext cx="1535677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6B49E70-8D05-5E4C-842F-CAA54792CD3C}"/>
              </a:ext>
            </a:extLst>
          </p:cNvPr>
          <p:cNvSpPr txBox="1"/>
          <p:nvPr/>
        </p:nvSpPr>
        <p:spPr>
          <a:xfrm>
            <a:off x="824905" y="2091842"/>
            <a:ext cx="733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But, since we have </a:t>
            </a:r>
            <a:r>
              <a:rPr lang="en-US" b="1" u="sng" dirty="0"/>
              <a:t>dc sources and no switching action </a:t>
            </a:r>
            <a:r>
              <a:rPr lang="en-US" dirty="0"/>
              <a:t>for long time, the capacitor voltage is constant and is equal to,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69E88B-C12E-6348-A745-07494FEFFD72}"/>
              </a:ext>
            </a:extLst>
          </p:cNvPr>
          <p:cNvSpPr/>
          <p:nvPr/>
        </p:nvSpPr>
        <p:spPr>
          <a:xfrm>
            <a:off x="5055891" y="2849320"/>
            <a:ext cx="184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For all time t &lt; 0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5A4D22-252E-054C-8637-C6ED69C13E6E}"/>
                  </a:ext>
                </a:extLst>
              </p:cNvPr>
              <p:cNvSpPr txBox="1"/>
              <p:nvPr/>
            </p:nvSpPr>
            <p:spPr>
              <a:xfrm>
                <a:off x="695566" y="3372629"/>
                <a:ext cx="5917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II)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for t &gt; 0 (After the switching action took place)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5A4D22-252E-054C-8637-C6ED69C13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66" y="3372629"/>
                <a:ext cx="5917902" cy="369332"/>
              </a:xfrm>
              <a:prstGeom prst="rect">
                <a:avLst/>
              </a:prstGeom>
              <a:blipFill>
                <a:blip r:embed="rId6"/>
                <a:stretch>
                  <a:fillRect l="-85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3B9A2CC5-E93A-A048-9F2C-C2F7B18849F3}"/>
              </a:ext>
            </a:extLst>
          </p:cNvPr>
          <p:cNvGrpSpPr/>
          <p:nvPr/>
        </p:nvGrpSpPr>
        <p:grpSpPr>
          <a:xfrm>
            <a:off x="191059" y="3914752"/>
            <a:ext cx="2030333" cy="2147890"/>
            <a:chOff x="6043403" y="4019983"/>
            <a:chExt cx="2313627" cy="23570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97026D-0FF8-EF44-ABD1-FB99E1394378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03" y="4019983"/>
              <a:ext cx="2313627" cy="235700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FA8232-6A0C-DE43-944A-B554CF91AFA4}"/>
                </a:ext>
              </a:extLst>
            </p:cNvPr>
            <p:cNvSpPr/>
            <p:nvPr/>
          </p:nvSpPr>
          <p:spPr>
            <a:xfrm>
              <a:off x="6232000" y="4397339"/>
              <a:ext cx="189348" cy="41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0C7B65-FC3E-054B-9B6B-14E54EC52CF0}"/>
              </a:ext>
            </a:extLst>
          </p:cNvPr>
          <p:cNvSpPr txBox="1"/>
          <p:nvPr/>
        </p:nvSpPr>
        <p:spPr>
          <a:xfrm>
            <a:off x="356563" y="5921661"/>
            <a:ext cx="161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new circuit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A68C418-78D3-8A43-B155-4FCAC71CBB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8837" y="4998689"/>
          <a:ext cx="2362788" cy="689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Equation" r:id="rId8" imgW="1384200" imgH="406080" progId="Equation.3">
                  <p:embed/>
                </p:oleObj>
              </mc:Choice>
              <mc:Fallback>
                <p:oleObj name="Equation" r:id="rId8" imgW="1384200" imgH="406080" progId="Equation.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A68C418-78D3-8A43-B155-4FCAC71CBB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37" y="4998689"/>
                        <a:ext cx="2362788" cy="6894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CFB433-C375-7E40-B207-05DBD95F3E00}"/>
                  </a:ext>
                </a:extLst>
              </p:cNvPr>
              <p:cNvSpPr/>
              <p:nvPr/>
            </p:nvSpPr>
            <p:spPr>
              <a:xfrm>
                <a:off x="5419060" y="4375851"/>
                <a:ext cx="2951021" cy="604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CFB433-C375-7E40-B207-05DBD95F3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060" y="4375851"/>
                <a:ext cx="2951021" cy="604333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77A21F7-CAA8-784A-B1AA-6A77108826ED}"/>
              </a:ext>
            </a:extLst>
          </p:cNvPr>
          <p:cNvSpPr txBox="1"/>
          <p:nvPr/>
        </p:nvSpPr>
        <p:spPr>
          <a:xfrm>
            <a:off x="2215065" y="3942797"/>
            <a:ext cx="2590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An ordinary 1</a:t>
            </a:r>
            <a:r>
              <a:rPr lang="en-US" baseline="30000" dirty="0">
                <a:solidFill>
                  <a:srgbClr val="0070C0"/>
                </a:solidFill>
              </a:rPr>
              <a:t>st</a:t>
            </a:r>
            <a:r>
              <a:rPr lang="en-US" dirty="0">
                <a:solidFill>
                  <a:srgbClr val="0070C0"/>
                </a:solidFill>
              </a:rPr>
              <a:t> order DEQ with constant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C36838-C5A6-AE4F-81B2-4DE9B211E030}"/>
                  </a:ext>
                </a:extLst>
              </p:cNvPr>
              <p:cNvSpPr txBox="1"/>
              <p:nvPr/>
            </p:nvSpPr>
            <p:spPr>
              <a:xfrm>
                <a:off x="5486688" y="5161581"/>
                <a:ext cx="3286465" cy="1520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𝑅𝐶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 is the overall </a:t>
                </a:r>
                <a:r>
                  <a:rPr lang="en-US" dirty="0">
                    <a:solidFill>
                      <a:srgbClr val="FF0000"/>
                    </a:solidFill>
                  </a:rPr>
                  <a:t>time constant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initial capacitor value</a:t>
                </a:r>
                <a:r>
                  <a:rPr lang="en-US" dirty="0">
                    <a:solidFill>
                      <a:srgbClr val="0070C0"/>
                    </a:solidFill>
                  </a:rPr>
                  <a:t> across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C36838-C5A6-AE4F-81B2-4DE9B211E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688" y="5161581"/>
                <a:ext cx="3286465" cy="1520160"/>
              </a:xfrm>
              <a:prstGeom prst="rect">
                <a:avLst/>
              </a:prstGeom>
              <a:blipFill>
                <a:blip r:embed="rId11"/>
                <a:stretch>
                  <a:fillRect l="-1544" t="-826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080BDDE-7DD7-9041-9FB6-E0203BF91A12}"/>
              </a:ext>
            </a:extLst>
          </p:cNvPr>
          <p:cNvSpPr/>
          <p:nvPr/>
        </p:nvSpPr>
        <p:spPr>
          <a:xfrm>
            <a:off x="5868295" y="3923358"/>
            <a:ext cx="20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General solution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29109D-FED8-684D-8493-DF26707954AD}"/>
              </a:ext>
            </a:extLst>
          </p:cNvPr>
          <p:cNvSpPr/>
          <p:nvPr/>
        </p:nvSpPr>
        <p:spPr>
          <a:xfrm>
            <a:off x="5437559" y="4292690"/>
            <a:ext cx="3028749" cy="248214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1AA885E-EC49-6142-BCA6-04AD8A3D0876}"/>
              </a:ext>
            </a:extLst>
          </p:cNvPr>
          <p:cNvSpPr/>
          <p:nvPr/>
        </p:nvSpPr>
        <p:spPr>
          <a:xfrm>
            <a:off x="2115856" y="4800600"/>
            <a:ext cx="2788653" cy="967752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B044D50-0FEA-8D4B-A27A-EBC1C8DEAB1F}"/>
              </a:ext>
            </a:extLst>
          </p:cNvPr>
          <p:cNvSpPr/>
          <p:nvPr/>
        </p:nvSpPr>
        <p:spPr>
          <a:xfrm>
            <a:off x="4977245" y="4980184"/>
            <a:ext cx="441815" cy="350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040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1729032" y="299887"/>
            <a:ext cx="47369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Finding the Natural Response of RC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95566" y="1519030"/>
                <a:ext cx="1396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</a:rPr>
                  <a:t>1) 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66" y="1519030"/>
                <a:ext cx="1396664" cy="369332"/>
              </a:xfrm>
              <a:prstGeom prst="rect">
                <a:avLst/>
              </a:prstGeom>
              <a:blipFill>
                <a:blip r:embed="rId3"/>
                <a:stretch>
                  <a:fillRect l="-901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19AA968-C806-0343-ACF8-95285DC6267A}"/>
              </a:ext>
            </a:extLst>
          </p:cNvPr>
          <p:cNvSpPr txBox="1"/>
          <p:nvPr/>
        </p:nvSpPr>
        <p:spPr>
          <a:xfrm>
            <a:off x="308354" y="996388"/>
            <a:ext cx="214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the following: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29109D-FED8-684D-8493-DF26707954AD}"/>
              </a:ext>
            </a:extLst>
          </p:cNvPr>
          <p:cNvSpPr/>
          <p:nvPr/>
        </p:nvSpPr>
        <p:spPr>
          <a:xfrm>
            <a:off x="928977" y="1970743"/>
            <a:ext cx="4708298" cy="68428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B044D50-0FEA-8D4B-A27A-EBC1C8DEAB1F}"/>
              </a:ext>
            </a:extLst>
          </p:cNvPr>
          <p:cNvSpPr/>
          <p:nvPr/>
        </p:nvSpPr>
        <p:spPr>
          <a:xfrm>
            <a:off x="2092230" y="3374833"/>
            <a:ext cx="441815" cy="350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A13BBDE-400E-834A-AFBB-C0C9614CA446}"/>
                  </a:ext>
                </a:extLst>
              </p:cNvPr>
              <p:cNvSpPr/>
              <p:nvPr/>
            </p:nvSpPr>
            <p:spPr>
              <a:xfrm>
                <a:off x="1023000" y="2023988"/>
                <a:ext cx="4651658" cy="458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dirty="0"/>
                  <a:t>= 0.37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A13BBDE-400E-834A-AFBB-C0C9614CA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000" y="2023988"/>
                <a:ext cx="4651658" cy="458331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95CAB93-4B76-2D40-A9C5-4A9300F65E45}"/>
                  </a:ext>
                </a:extLst>
              </p:cNvPr>
              <p:cNvSpPr txBox="1"/>
              <p:nvPr/>
            </p:nvSpPr>
            <p:spPr>
              <a:xfrm>
                <a:off x="1206225" y="2718169"/>
                <a:ext cx="62981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This means </a:t>
                </a:r>
                <a:r>
                  <a:rPr lang="en-US" i="1" dirty="0">
                    <a:solidFill>
                      <a:srgbClr val="FF0000"/>
                    </a:solidFill>
                  </a:rPr>
                  <a:t>after one time constant (</a:t>
                </a:r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>
                    <a:solidFill>
                      <a:srgbClr val="FF0000"/>
                    </a:solidFill>
                  </a:rPr>
                  <a:t>) </a:t>
                </a:r>
                <a:r>
                  <a:rPr lang="en-US" dirty="0"/>
                  <a:t>the capacitor voltage drops to 37% of its initial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95CAB93-4B76-2D40-A9C5-4A9300F65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225" y="2718169"/>
                <a:ext cx="6298161" cy="646331"/>
              </a:xfrm>
              <a:prstGeom prst="rect">
                <a:avLst/>
              </a:prstGeom>
              <a:blipFill>
                <a:blip r:embed="rId5"/>
                <a:stretch>
                  <a:fillRect l="-805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857A4D-EB77-1847-9BA0-A5AD55B4BE13}"/>
                  </a:ext>
                </a:extLst>
              </p:cNvPr>
              <p:cNvSpPr txBox="1"/>
              <p:nvPr/>
            </p:nvSpPr>
            <p:spPr>
              <a:xfrm>
                <a:off x="557707" y="4276355"/>
                <a:ext cx="1534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</a:rPr>
                  <a:t>2) 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857A4D-EB77-1847-9BA0-A5AD55B4B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07" y="4276355"/>
                <a:ext cx="1534523" cy="369332"/>
              </a:xfrm>
              <a:prstGeom prst="rect">
                <a:avLst/>
              </a:prstGeom>
              <a:blipFill>
                <a:blip r:embed="rId6"/>
                <a:stretch>
                  <a:fillRect l="-82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C9E8853-3F8E-564F-8DA7-C4241B448EFC}"/>
                  </a:ext>
                </a:extLst>
              </p:cNvPr>
              <p:cNvSpPr/>
              <p:nvPr/>
            </p:nvSpPr>
            <p:spPr>
              <a:xfrm>
                <a:off x="928977" y="4863519"/>
                <a:ext cx="4967450" cy="475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dirty="0"/>
                  <a:t>= 0.0067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C9E8853-3F8E-564F-8DA7-C4241B448E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77" y="4863519"/>
                <a:ext cx="4967450" cy="475451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D4B3514-7A2C-9247-AE8B-9FAB4F72F0CC}"/>
                  </a:ext>
                </a:extLst>
              </p:cNvPr>
              <p:cNvSpPr txBox="1"/>
              <p:nvPr/>
            </p:nvSpPr>
            <p:spPr>
              <a:xfrm>
                <a:off x="1206225" y="5538446"/>
                <a:ext cx="62981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This means </a:t>
                </a:r>
                <a:r>
                  <a:rPr lang="en-US" i="1" dirty="0">
                    <a:solidFill>
                      <a:srgbClr val="FF0000"/>
                    </a:solidFill>
                  </a:rPr>
                  <a:t>after five time constant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>
                    <a:solidFill>
                      <a:srgbClr val="FF0000"/>
                    </a:solidFill>
                  </a:rPr>
                  <a:t>) </a:t>
                </a:r>
                <a:r>
                  <a:rPr lang="en-US" dirty="0"/>
                  <a:t>the capacitor voltage drops to 0.67% of its initial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D4B3514-7A2C-9247-AE8B-9FAB4F72F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225" y="5538446"/>
                <a:ext cx="6298161" cy="646331"/>
              </a:xfrm>
              <a:prstGeom prst="rect">
                <a:avLst/>
              </a:prstGeom>
              <a:blipFill>
                <a:blip r:embed="rId8"/>
                <a:stretch>
                  <a:fillRect l="-805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53A8E6E-B0DB-FC47-9590-9B94E11E24F5}"/>
              </a:ext>
            </a:extLst>
          </p:cNvPr>
          <p:cNvSpPr txBox="1"/>
          <p:nvPr/>
        </p:nvSpPr>
        <p:spPr>
          <a:xfrm>
            <a:off x="2534045" y="3390166"/>
            <a:ext cx="559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capacitor voltage drops by 63% from its original value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70B980-4471-D241-A489-AC17B578218E}"/>
              </a:ext>
            </a:extLst>
          </p:cNvPr>
          <p:cNvSpPr txBox="1"/>
          <p:nvPr/>
        </p:nvSpPr>
        <p:spPr>
          <a:xfrm>
            <a:off x="2529533" y="6258325"/>
            <a:ext cx="588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capacitor voltage drops by 99.33% from its original value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B75668AB-6FE4-A448-A7C6-536F3687C619}"/>
              </a:ext>
            </a:extLst>
          </p:cNvPr>
          <p:cNvSpPr/>
          <p:nvPr/>
        </p:nvSpPr>
        <p:spPr>
          <a:xfrm>
            <a:off x="2010716" y="6253339"/>
            <a:ext cx="441815" cy="350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BEC7816-800E-474C-B1B7-0FD5DC9D6255}"/>
              </a:ext>
            </a:extLst>
          </p:cNvPr>
          <p:cNvSpPr/>
          <p:nvPr/>
        </p:nvSpPr>
        <p:spPr>
          <a:xfrm>
            <a:off x="984899" y="4729169"/>
            <a:ext cx="4911527" cy="68428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96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900" y="1078731"/>
            <a:ext cx="77485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natural response for an RL circuits are obtained when the external independent source is set to zero or removed as shown below.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For the natural responses to exist it is required that the inductor have energy stored in it at the moment of switching and the </a:t>
            </a:r>
            <a:r>
              <a:rPr lang="en-US" sz="1800" u="sng" dirty="0">
                <a:solidFill>
                  <a:srgbClr val="FF0000"/>
                </a:solidFill>
              </a:rPr>
              <a:t>equivalent RL circuits</a:t>
            </a:r>
            <a:r>
              <a:rPr lang="en-US" sz="1800" dirty="0"/>
              <a:t> are obtained.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After certain action (switching):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2906732" y="520065"/>
            <a:ext cx="3182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 dirty="0">
                <a:solidFill>
                  <a:srgbClr val="FF0000"/>
                </a:solidFill>
              </a:rPr>
              <a:t>Natural Response </a:t>
            </a:r>
            <a:r>
              <a:rPr lang="en-US" sz="1800" dirty="0">
                <a:solidFill>
                  <a:srgbClr val="FF0000"/>
                </a:solidFill>
              </a:rPr>
              <a:t>RL circuits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17612" y="5613589"/>
            <a:ext cx="195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External 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A91D5D-F450-2643-9FFB-5EEE71669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612" y="3864597"/>
            <a:ext cx="1372502" cy="236375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E7014988-C852-C643-8288-4A40E9DC916C}"/>
              </a:ext>
            </a:extLst>
          </p:cNvPr>
          <p:cNvSpPr/>
          <p:nvPr/>
        </p:nvSpPr>
        <p:spPr>
          <a:xfrm>
            <a:off x="4089795" y="4767943"/>
            <a:ext cx="852319" cy="42454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0C6C6A-DC1E-984C-9985-4D7C9546A7EF}"/>
              </a:ext>
            </a:extLst>
          </p:cNvPr>
          <p:cNvGrpSpPr/>
          <p:nvPr/>
        </p:nvGrpSpPr>
        <p:grpSpPr>
          <a:xfrm>
            <a:off x="0" y="3526435"/>
            <a:ext cx="4148104" cy="2568538"/>
            <a:chOff x="167042" y="1848919"/>
            <a:chExt cx="5590712" cy="30415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5FAE86-C3CB-4B49-8C22-CA9777F7D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042" y="1848919"/>
              <a:ext cx="5590712" cy="3041579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AAB3265-EAE4-6B45-8817-CF6FB4DAD6C1}"/>
                </a:ext>
              </a:extLst>
            </p:cNvPr>
            <p:cNvSpPr/>
            <p:nvPr/>
          </p:nvSpPr>
          <p:spPr>
            <a:xfrm>
              <a:off x="3400747" y="2342507"/>
              <a:ext cx="2229492" cy="254799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R’s and L’s Only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762FF4-C559-EE40-902D-12CBBF3283EB}"/>
              </a:ext>
            </a:extLst>
          </p:cNvPr>
          <p:cNvSpPr txBox="1"/>
          <p:nvPr/>
        </p:nvSpPr>
        <p:spPr>
          <a:xfrm>
            <a:off x="6617612" y="3110056"/>
            <a:ext cx="2335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circuit will responds </a:t>
            </a:r>
            <a:r>
              <a:rPr lang="en-US" dirty="0">
                <a:solidFill>
                  <a:srgbClr val="FF0000"/>
                </a:solidFill>
              </a:rPr>
              <a:t>naturally</a:t>
            </a:r>
            <a:r>
              <a:rPr lang="en-US" dirty="0"/>
              <a:t> due to its L &amp;R equivalent values.</a:t>
            </a:r>
          </a:p>
          <a:p>
            <a:endParaRPr lang="en-US" dirty="0"/>
          </a:p>
          <a:p>
            <a:r>
              <a:rPr lang="en-US" dirty="0"/>
              <a:t>We call it </a:t>
            </a:r>
            <a:r>
              <a:rPr lang="en-US" u="sng" dirty="0">
                <a:solidFill>
                  <a:srgbClr val="FF0000"/>
                </a:solidFill>
              </a:rPr>
              <a:t>natural response </a:t>
            </a:r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u="sng" dirty="0">
                <a:solidFill>
                  <a:srgbClr val="FF0000"/>
                </a:solidFill>
              </a:rPr>
              <a:t>transient response.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43F42D-399F-504B-9348-3ED950C135F1}"/>
              </a:ext>
            </a:extLst>
          </p:cNvPr>
          <p:cNvSpPr txBox="1"/>
          <p:nvPr/>
        </p:nvSpPr>
        <p:spPr>
          <a:xfrm>
            <a:off x="164122" y="6361550"/>
            <a:ext cx="592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Our goal to find the voltages, currents and power after t &gt; 0</a:t>
            </a:r>
            <a:r>
              <a:rPr lang="en-US" dirty="0"/>
              <a:t>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35E9CC-3729-F748-A741-34F541BAA3CD}"/>
              </a:ext>
            </a:extLst>
          </p:cNvPr>
          <p:cNvCxnSpPr>
            <a:cxnSpLocks/>
          </p:cNvCxnSpPr>
          <p:nvPr/>
        </p:nvCxnSpPr>
        <p:spPr>
          <a:xfrm flipH="1">
            <a:off x="6172200" y="3711101"/>
            <a:ext cx="397560" cy="708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D4B9DF-0FA5-BB42-8FF1-3EB1C7EF6D1B}"/>
              </a:ext>
            </a:extLst>
          </p:cNvPr>
          <p:cNvSpPr/>
          <p:nvPr/>
        </p:nvSpPr>
        <p:spPr>
          <a:xfrm>
            <a:off x="6521906" y="2989666"/>
            <a:ext cx="2509077" cy="323868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44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2657097" y="1281227"/>
            <a:ext cx="4990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IMPORTANT DEFINITIONS</a:t>
            </a:r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2756850" y="520065"/>
            <a:ext cx="3482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Natural Response of LR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ACD410-7776-2645-A008-233B3EE2878A}"/>
                  </a:ext>
                </a:extLst>
              </p:cNvPr>
              <p:cNvSpPr/>
              <p:nvPr/>
            </p:nvSpPr>
            <p:spPr>
              <a:xfrm>
                <a:off x="436279" y="2088699"/>
                <a:ext cx="13874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𝑑𝑒𝑓𝑖𝑛𝑒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EACD410-7776-2645-A008-233B3EE28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79" y="2088699"/>
                <a:ext cx="138743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834B82-EE56-DF4B-B30E-4BF814E66BBA}"/>
                  </a:ext>
                </a:extLst>
              </p:cNvPr>
              <p:cNvSpPr txBox="1"/>
              <p:nvPr/>
            </p:nvSpPr>
            <p:spPr>
              <a:xfrm>
                <a:off x="2192831" y="3139355"/>
                <a:ext cx="4563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𝑖𝑛𝑑𝑢𝑐𝑡𝑜𝑟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𝑐𝑢𝑟𝑟𝑒𝑛𝑡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𝑗𝑢𝑠𝑡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𝑏𝑒𝑓𝑜𝑟𝑒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834B82-EE56-DF4B-B30E-4BF814E66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831" y="3139355"/>
                <a:ext cx="4563942" cy="276999"/>
              </a:xfrm>
              <a:prstGeom prst="rect">
                <a:avLst/>
              </a:prstGeom>
              <a:blipFill>
                <a:blip r:embed="rId4"/>
                <a:stretch>
                  <a:fillRect l="-556" t="-4348" r="-55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BB70A2C-09BB-794C-A701-00C637190CD9}"/>
              </a:ext>
            </a:extLst>
          </p:cNvPr>
          <p:cNvSpPr txBox="1"/>
          <p:nvPr/>
        </p:nvSpPr>
        <p:spPr>
          <a:xfrm>
            <a:off x="1628081" y="2631616"/>
            <a:ext cx="2447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For t &lt; 0, we let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B5813-F415-6945-BFE4-5ACF0E64DBED}"/>
              </a:ext>
            </a:extLst>
          </p:cNvPr>
          <p:cNvSpPr/>
          <p:nvPr/>
        </p:nvSpPr>
        <p:spPr>
          <a:xfrm>
            <a:off x="1504791" y="393311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 t &gt; 0, we let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D56972-E93E-D445-A2D5-2ECD314B3669}"/>
                  </a:ext>
                </a:extLst>
              </p:cNvPr>
              <p:cNvSpPr txBox="1"/>
              <p:nvPr/>
            </p:nvSpPr>
            <p:spPr>
              <a:xfrm>
                <a:off x="2304134" y="4766650"/>
                <a:ext cx="44212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𝑖𝑛𝑑𝑢𝑐𝑡𝑜𝑟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𝑐𝑢𝑟𝑟𝑒𝑛𝑡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𝑗𝑢𝑠𝑡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𝑎𝑓𝑡𝑒𝑟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D56972-E93E-D445-A2D5-2ECD314B3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134" y="4766650"/>
                <a:ext cx="4421275" cy="276999"/>
              </a:xfrm>
              <a:prstGeom prst="rect">
                <a:avLst/>
              </a:prstGeom>
              <a:blipFill>
                <a:blip r:embed="rId5"/>
                <a:stretch>
                  <a:fillRect l="-286" t="-4348" r="-28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7F4452E-AB73-1A47-B296-EE3C4BB6473C}"/>
              </a:ext>
            </a:extLst>
          </p:cNvPr>
          <p:cNvSpPr txBox="1"/>
          <p:nvPr/>
        </p:nvSpPr>
        <p:spPr>
          <a:xfrm>
            <a:off x="450989" y="5411542"/>
            <a:ext cx="628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Therefore, for the inductor has these conditions met all the time: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44164D-338B-5D44-856B-996723BA1C23}"/>
                  </a:ext>
                </a:extLst>
              </p:cNvPr>
              <p:cNvSpPr/>
              <p:nvPr/>
            </p:nvSpPr>
            <p:spPr>
              <a:xfrm>
                <a:off x="3134254" y="6152741"/>
                <a:ext cx="24084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44164D-338B-5D44-856B-996723BA1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254" y="6152741"/>
                <a:ext cx="2408480" cy="369332"/>
              </a:xfrm>
              <a:prstGeom prst="rect">
                <a:avLst/>
              </a:prstGeom>
              <a:blipFill>
                <a:blip r:embed="rId6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080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Any given resistive-capacitive circuit without external independent DC sources that can be reduced to a series equivalent L/R circuit.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The general solution for </a:t>
            </a:r>
            <a:r>
              <a:rPr lang="en-US" sz="1800" dirty="0" err="1"/>
              <a:t>i</a:t>
            </a:r>
            <a:r>
              <a:rPr lang="en-US" sz="1800" baseline="-25000" dirty="0" err="1"/>
              <a:t>L</a:t>
            </a:r>
            <a:r>
              <a:rPr lang="en-US" sz="1800" dirty="0"/>
              <a:t>(t) is given,</a:t>
            </a:r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2309132" y="520065"/>
            <a:ext cx="437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FF"/>
                </a:solidFill>
              </a:rPr>
              <a:t>General</a:t>
            </a:r>
            <a:r>
              <a:rPr lang="en-US" sz="1800" dirty="0">
                <a:solidFill>
                  <a:srgbClr val="FF0000"/>
                </a:solidFill>
              </a:rPr>
              <a:t> Natural Response of LR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99455A-0F6B-0742-A93D-DFDB1F3F5347}"/>
                  </a:ext>
                </a:extLst>
              </p:cNvPr>
              <p:cNvSpPr txBox="1"/>
              <p:nvPr/>
            </p:nvSpPr>
            <p:spPr>
              <a:xfrm>
                <a:off x="3650034" y="3772611"/>
                <a:ext cx="5704115" cy="1869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is the circuit </a:t>
                </a:r>
                <a:r>
                  <a:rPr lang="en-US" dirty="0">
                    <a:solidFill>
                      <a:srgbClr val="FF0000"/>
                    </a:solidFill>
                  </a:rPr>
                  <a:t>time constant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R: The total resistance seen by the inductor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initial inductor value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across in L.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99455A-0F6B-0742-A93D-DFDB1F3F5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034" y="3772611"/>
                <a:ext cx="5704115" cy="1869166"/>
              </a:xfrm>
              <a:prstGeom prst="rect">
                <a:avLst/>
              </a:prstGeom>
              <a:blipFill>
                <a:blip r:embed="rId3"/>
                <a:stretch>
                  <a:fillRect l="-665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DD68F5-5DC8-FB47-A4E0-6BFB99E000CA}"/>
                  </a:ext>
                </a:extLst>
              </p:cNvPr>
              <p:cNvSpPr/>
              <p:nvPr/>
            </p:nvSpPr>
            <p:spPr>
              <a:xfrm>
                <a:off x="3650034" y="2863554"/>
                <a:ext cx="3162711" cy="508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(0)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en-US" sz="2400" dirty="0">
                    <a:effectLst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DD68F5-5DC8-FB47-A4E0-6BFB99E00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034" y="2863554"/>
                <a:ext cx="3162711" cy="508152"/>
              </a:xfrm>
              <a:prstGeom prst="rect">
                <a:avLst/>
              </a:prstGeom>
              <a:blipFill>
                <a:blip r:embed="rId4"/>
                <a:stretch>
                  <a:fillRect t="-80488" b="-92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AAF7B88-97A1-6C42-8679-CDC79C1B1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36" y="2863554"/>
            <a:ext cx="1372502" cy="2363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AB052-CE3B-454E-9289-F3177905ED88}"/>
              </a:ext>
            </a:extLst>
          </p:cNvPr>
          <p:cNvSpPr txBox="1"/>
          <p:nvPr/>
        </p:nvSpPr>
        <p:spPr>
          <a:xfrm>
            <a:off x="623889" y="5487183"/>
            <a:ext cx="174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Simplified circuit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DCEBE6B-F815-7445-A872-A8453D9F65A6}"/>
              </a:ext>
            </a:extLst>
          </p:cNvPr>
          <p:cNvSpPr/>
          <p:nvPr/>
        </p:nvSpPr>
        <p:spPr>
          <a:xfrm>
            <a:off x="3492593" y="2633754"/>
            <a:ext cx="2788653" cy="967752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5783463-BE1C-204B-AFD2-0B8C721535B1}"/>
              </a:ext>
            </a:extLst>
          </p:cNvPr>
          <p:cNvSpPr/>
          <p:nvPr/>
        </p:nvSpPr>
        <p:spPr>
          <a:xfrm>
            <a:off x="3473342" y="3831306"/>
            <a:ext cx="5331611" cy="248214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52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495300" y="522288"/>
            <a:ext cx="981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5362" name="Rectangle 67"/>
          <p:cNvSpPr>
            <a:spLocks noChangeArrowheads="1"/>
          </p:cNvSpPr>
          <p:nvPr/>
        </p:nvSpPr>
        <p:spPr bwMode="auto">
          <a:xfrm>
            <a:off x="495300" y="938213"/>
            <a:ext cx="81915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For the following RC circuit with a DC voltage source. Initially the switch has been connected to position ‘a’ for a long time. At t=0, the switch moved to position ‘b’. Determine: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FF"/>
                </a:solidFill>
              </a:rPr>
              <a:t>The voltage response for 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baseline="-25000" dirty="0" err="1">
                <a:solidFill>
                  <a:srgbClr val="0000FF"/>
                </a:solidFill>
              </a:rPr>
              <a:t>C</a:t>
            </a:r>
            <a:r>
              <a:rPr lang="en-US" dirty="0">
                <a:solidFill>
                  <a:srgbClr val="0000FF"/>
                </a:solidFill>
              </a:rPr>
              <a:t>(t), for t≥0,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FF"/>
                </a:solidFill>
              </a:rPr>
              <a:t>The current i</a:t>
            </a:r>
            <a:r>
              <a:rPr lang="en-US" baseline="-25000" dirty="0">
                <a:solidFill>
                  <a:srgbClr val="0000FF"/>
                </a:solidFill>
              </a:rPr>
              <a:t>R1</a:t>
            </a:r>
            <a:r>
              <a:rPr lang="en-US" dirty="0">
                <a:solidFill>
                  <a:srgbClr val="0000FF"/>
                </a:solidFill>
              </a:rPr>
              <a:t>(t) for t&gt;0,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FF"/>
                </a:solidFill>
              </a:rPr>
              <a:t>The total energy dissipated in R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  <a:r>
              <a:rPr lang="en-US" dirty="0">
                <a:solidFill>
                  <a:srgbClr val="0000FF"/>
                </a:solidFill>
              </a:rPr>
              <a:t> at t=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, </a:t>
            </a:r>
            <a:r>
              <a:rPr lang="en-US" dirty="0">
                <a:solidFill>
                  <a:srgbClr val="0000FF"/>
                </a:solidFill>
              </a:rPr>
              <a:t>5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, and </a:t>
            </a:r>
            <a:r>
              <a:rPr lang="en-US" dirty="0">
                <a:solidFill>
                  <a:srgbClr val="0000FF"/>
                </a:solidFill>
                <a:latin typeface="Mathcad UniMath" panose="02000503020000020003" pitchFamily="50" charset="0"/>
                <a:sym typeface="Symbol" panose="05050102010706020507" pitchFamily="18" charset="2"/>
              </a:rPr>
              <a:t>∞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.</a:t>
            </a: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AutoNum type="alphaLcParenR"/>
            </a:pP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20" name="Table 119"/>
          <p:cNvGraphicFramePr>
            <a:graphicFrameLocks noGrp="1"/>
          </p:cNvGraphicFramePr>
          <p:nvPr/>
        </p:nvGraphicFramePr>
        <p:xfrm>
          <a:off x="5281809" y="3046293"/>
          <a:ext cx="3404991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4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I</a:t>
                      </a:r>
                      <a:r>
                        <a:rPr lang="en-US" sz="1600" baseline="-250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C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mF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302000"/>
            <a:ext cx="4426096" cy="18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16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t &lt; 0 </a:t>
            </a:r>
            <a:r>
              <a:rPr lang="en-US" dirty="0"/>
              <a:t>the capacitor is fully charged. Hence at t=0</a:t>
            </a:r>
            <a:r>
              <a:rPr lang="en-US" baseline="30000" dirty="0"/>
              <a:t>-</a:t>
            </a:r>
            <a:r>
              <a:rPr lang="en-US" dirty="0"/>
              <a:t> we have,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9" y="1390598"/>
            <a:ext cx="3309074" cy="995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2986" y="2040253"/>
            <a:ext cx="857250" cy="377190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86" y="1390598"/>
            <a:ext cx="3174540" cy="183367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29526" y="2068825"/>
            <a:ext cx="685800" cy="6858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1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36" y="832342"/>
            <a:ext cx="3495676" cy="2011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t &gt; 0</a:t>
            </a:r>
            <a:r>
              <a:rPr lang="en-US" dirty="0"/>
              <a:t>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479" y="1456809"/>
            <a:ext cx="356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</a:t>
            </a:r>
            <a:r>
              <a:rPr lang="en-US" dirty="0">
                <a:sym typeface="Symbol" panose="05050102010706020507" pitchFamily="18" charset="2"/>
              </a:rPr>
              <a:t></a:t>
            </a:r>
            <a:r>
              <a:rPr lang="en-US" dirty="0"/>
              <a:t>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1867687"/>
            <a:ext cx="1601804" cy="14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6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Single loop circuits </a:t>
            </a:r>
            <a:r>
              <a:rPr lang="en-US" sz="1800" dirty="0"/>
              <a:t>are circuits where all elements of the circuits are connected in series, usually one KVL equation needed around the loop.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Single-node-pair</a:t>
            </a:r>
            <a:r>
              <a:rPr lang="en-US" sz="1800" dirty="0"/>
              <a:t> circuits are circuits where all the circuit elements are connected across the same pair of nodes, usually one KCL equation needed to be written at one of the nodes.</a:t>
            </a:r>
          </a:p>
          <a:p>
            <a:endParaRPr lang="en-US" sz="1800" dirty="0"/>
          </a:p>
          <a:p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2809273" y="520065"/>
            <a:ext cx="3377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Basic Resistive Circuit Analysis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61" y="4176217"/>
            <a:ext cx="2400899" cy="197351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31" y="4327226"/>
            <a:ext cx="3801307" cy="16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74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36" y="832342"/>
            <a:ext cx="3495676" cy="2011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 &gt; 0,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479" y="1456809"/>
            <a:ext cx="356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</a:t>
            </a:r>
            <a:r>
              <a:rPr lang="en-US" dirty="0">
                <a:sym typeface="Symbol" panose="05050102010706020507" pitchFamily="18" charset="2"/>
              </a:rPr>
              <a:t></a:t>
            </a:r>
            <a:r>
              <a:rPr lang="en-US" dirty="0"/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478" y="3605580"/>
            <a:ext cx="513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Substituting these values in the default expression,</a:t>
            </a:r>
          </a:p>
        </p:txBody>
      </p:sp>
      <p:sp>
        <p:nvSpPr>
          <p:cNvPr id="4" name="Oval 3"/>
          <p:cNvSpPr/>
          <p:nvPr/>
        </p:nvSpPr>
        <p:spPr>
          <a:xfrm>
            <a:off x="5023178" y="1639319"/>
            <a:ext cx="554968" cy="55496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1867687"/>
            <a:ext cx="1601804" cy="1476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64924"/>
            <a:ext cx="6670206" cy="201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45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1"/>
            <a:ext cx="403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current across the resistor can be calculated as,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1" y="1610580"/>
            <a:ext cx="4689104" cy="168124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36" y="832342"/>
            <a:ext cx="3495676" cy="20117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44019" y="2894612"/>
            <a:ext cx="3879326" cy="40862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07798" y="2158104"/>
            <a:ext cx="554968" cy="55496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463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1"/>
            <a:ext cx="403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current across the resistor can be calculated as,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8479" y="3537360"/>
            <a:ext cx="465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total energy dissipated in R</a:t>
            </a:r>
            <a:r>
              <a:rPr lang="en-US" baseline="-25000" dirty="0"/>
              <a:t>1</a:t>
            </a:r>
            <a:r>
              <a:rPr lang="en-US" dirty="0"/>
              <a:t> is given by,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1" y="1610580"/>
            <a:ext cx="4689104" cy="168124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36" y="832342"/>
            <a:ext cx="3495676" cy="2011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1" y="4070065"/>
            <a:ext cx="3459336" cy="10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341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48479" y="829115"/>
            <a:ext cx="465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dissipated at different times can be found as,</a:t>
            </a:r>
          </a:p>
        </p:txBody>
      </p:sp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36" y="832342"/>
            <a:ext cx="3495676" cy="2011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5" y="1643821"/>
            <a:ext cx="3063412" cy="33710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2889" y="2259171"/>
            <a:ext cx="1031695" cy="36036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73852" y="3454565"/>
            <a:ext cx="1031695" cy="36036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40515" y="4635672"/>
            <a:ext cx="1031695" cy="36036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056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495300" y="522288"/>
            <a:ext cx="981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5362" name="Rectangle 67"/>
          <p:cNvSpPr>
            <a:spLocks noChangeArrowheads="1"/>
          </p:cNvSpPr>
          <p:nvPr/>
        </p:nvSpPr>
        <p:spPr bwMode="auto">
          <a:xfrm>
            <a:off x="495300" y="938213"/>
            <a:ext cx="81915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 the circuit, the switch has been closed for a long time and opened at t=0. Determine: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FF"/>
                </a:solidFill>
              </a:rPr>
              <a:t>The voltage 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baseline="-25000" dirty="0" err="1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(t), and current i</a:t>
            </a:r>
            <a:r>
              <a:rPr lang="en-US" baseline="-25000" dirty="0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(t) for t ≥ 0,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FF"/>
                </a:solidFill>
              </a:rPr>
              <a:t>Energy stored in the capacitor for t = 0,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FF"/>
                </a:solidFill>
              </a:rPr>
              <a:t>Energy dissipated in R</a:t>
            </a:r>
            <a:r>
              <a:rPr lang="en-US" baseline="-25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 at t = </a:t>
            </a:r>
            <a:r>
              <a:rPr lang="en-US" dirty="0">
                <a:solidFill>
                  <a:srgbClr val="0000FF"/>
                </a:solidFill>
                <a:latin typeface="Mathcad UniMath" panose="02000503020000020003" pitchFamily="50" charset="0"/>
                <a:sym typeface="Symbol" panose="05050102010706020507" pitchFamily="18" charset="2"/>
              </a:rPr>
              <a:t>∞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.</a:t>
            </a: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AutoNum type="alphaLcParenR"/>
            </a:pP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20" name="Table 119"/>
          <p:cNvGraphicFramePr>
            <a:graphicFrameLocks noGrp="1"/>
          </p:cNvGraphicFramePr>
          <p:nvPr/>
        </p:nvGraphicFramePr>
        <p:xfrm>
          <a:off x="5281809" y="2744190"/>
          <a:ext cx="3404991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4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I</a:t>
                      </a:r>
                      <a:r>
                        <a:rPr lang="en-US" sz="1600" baseline="-250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C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600" dirty="0">
                          <a:latin typeface="Calibri" panose="020F0502020204030204" pitchFamily="34" charset="0"/>
                        </a:rPr>
                        <a:t>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ym typeface="Symbol" panose="05050102010706020507" pitchFamily="18" charset="2"/>
                        </a:rPr>
                        <a:t>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856940"/>
            <a:ext cx="4419600" cy="24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270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832341"/>
            <a:ext cx="4860451" cy="2369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79" y="832341"/>
            <a:ext cx="325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t &lt; 0 </a:t>
            </a:r>
            <a:r>
              <a:rPr lang="en-US" dirty="0"/>
              <a:t>the capacitor is fully charged. Hence at t = 0</a:t>
            </a:r>
            <a:r>
              <a:rPr lang="en-US" baseline="30000" dirty="0"/>
              <a:t>-</a:t>
            </a:r>
            <a:r>
              <a:rPr lang="en-US" dirty="0"/>
              <a:t> we have,</a:t>
            </a:r>
          </a:p>
        </p:txBody>
      </p:sp>
    </p:spTree>
    <p:extLst>
      <p:ext uri="{BB962C8B-B14F-4D97-AF65-F5344CB8AC3E}">
        <p14:creationId xmlns:p14="http://schemas.microsoft.com/office/powerpoint/2010/main" val="22653366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832341"/>
            <a:ext cx="4860451" cy="2369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79" y="832341"/>
            <a:ext cx="325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 &lt; 0 the capacitor is fully charged. Hence at t = 0</a:t>
            </a:r>
            <a:r>
              <a:rPr lang="en-US" baseline="30000" dirty="0"/>
              <a:t>-</a:t>
            </a:r>
            <a:r>
              <a:rPr lang="en-US" dirty="0"/>
              <a:t> we have,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3" y="3814427"/>
            <a:ext cx="3409171" cy="7324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479" y="4699081"/>
            <a:ext cx="313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Where,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3" y="5068413"/>
            <a:ext cx="675037" cy="304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479" y="3359230"/>
            <a:ext cx="313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KVL around the loops,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5072" y="3820284"/>
            <a:ext cx="3561694" cy="360362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81741" y="1937018"/>
            <a:ext cx="669386" cy="669386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584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832341"/>
            <a:ext cx="4860451" cy="2369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79" y="832341"/>
            <a:ext cx="325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 &lt; 0 the capacitor is fully charged. Hence at t = 0</a:t>
            </a:r>
            <a:r>
              <a:rPr lang="en-US" baseline="30000" dirty="0"/>
              <a:t>-</a:t>
            </a:r>
            <a:r>
              <a:rPr lang="en-US" dirty="0"/>
              <a:t> we have,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3" y="3814427"/>
            <a:ext cx="3409171" cy="7324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479" y="4699081"/>
            <a:ext cx="313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Where,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3" y="5068413"/>
            <a:ext cx="675037" cy="304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479" y="3359230"/>
            <a:ext cx="313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KVL around the loops,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1039" y="4177476"/>
            <a:ext cx="775128" cy="360362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95829" y="1937018"/>
            <a:ext cx="669386" cy="669386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8479" y="5532534"/>
            <a:ext cx="313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i</a:t>
            </a:r>
            <a:r>
              <a:rPr lang="en-US" baseline="-25000" dirty="0"/>
              <a:t>2</a:t>
            </a:r>
            <a:r>
              <a:rPr lang="en-US" dirty="0"/>
              <a:t> yields,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16" y="5881435"/>
            <a:ext cx="1927744" cy="9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85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48479" y="3390032"/>
            <a:ext cx="382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initial capacitor voltage is given by,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479" y="836235"/>
            <a:ext cx="313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i</a:t>
            </a:r>
            <a:r>
              <a:rPr lang="en-US" baseline="-25000" dirty="0"/>
              <a:t>2</a:t>
            </a:r>
            <a:r>
              <a:rPr lang="en-US" dirty="0"/>
              <a:t> yields,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6" y="1327280"/>
            <a:ext cx="1927744" cy="970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6" y="3928657"/>
            <a:ext cx="2508684" cy="134344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832341"/>
            <a:ext cx="4860451" cy="23699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9988" y="4926031"/>
            <a:ext cx="775128" cy="360362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62632" y="1901060"/>
            <a:ext cx="736325" cy="736325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305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8479" y="836235"/>
            <a:ext cx="360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the switch is opened for</a:t>
            </a:r>
            <a:r>
              <a:rPr lang="en-US" dirty="0">
                <a:solidFill>
                  <a:srgbClr val="FF0000"/>
                </a:solidFill>
              </a:rPr>
              <a:t> t &gt; 0</a:t>
            </a:r>
            <a:r>
              <a:rPr lang="en-US" dirty="0"/>
              <a:t>,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2" y="969575"/>
            <a:ext cx="2611527" cy="218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5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Intuitive Method </a:t>
            </a:r>
            <a:r>
              <a:rPr lang="en-US" sz="1800" dirty="0"/>
              <a:t>of circuit reduction reduces the number of components to an equivalent simplified circuit, where the final number of nodes and loops are significantly reduced.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Elements with currents and voltages of interest are left alone as given in the original circuit.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Does not follow a specific procedure, but rather depends on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  <a:p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2809273" y="520065"/>
            <a:ext cx="3377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Basic Resistive Circuit Analysis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61" y="4176217"/>
            <a:ext cx="2400899" cy="197351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31" y="4327226"/>
            <a:ext cx="3801307" cy="16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00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48479" y="1518369"/>
            <a:ext cx="382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KVL around the loop,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479" y="836235"/>
            <a:ext cx="360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the switch is opened for t &gt; 0,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2" y="969575"/>
            <a:ext cx="2611527" cy="2189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2006188"/>
            <a:ext cx="2984681" cy="388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3367251"/>
            <a:ext cx="989507" cy="4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418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48479" y="1518369"/>
            <a:ext cx="382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KVL around the loop,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479" y="836235"/>
            <a:ext cx="360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the switch is opened for t &gt; 0,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2" y="969575"/>
            <a:ext cx="2611527" cy="2189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2006188"/>
            <a:ext cx="2984681" cy="3886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78" y="2585886"/>
            <a:ext cx="382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Substituting i</a:t>
            </a:r>
            <a:r>
              <a:rPr lang="en-US" baseline="-25000" dirty="0"/>
              <a:t>x</a:t>
            </a:r>
            <a:r>
              <a:rPr lang="en-US" dirty="0"/>
              <a:t>, the equation becomes,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3367251"/>
            <a:ext cx="989507" cy="438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3008550"/>
            <a:ext cx="3020492" cy="636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44" y="3645221"/>
            <a:ext cx="2411966" cy="6715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44" y="4316734"/>
            <a:ext cx="2963341" cy="14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343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8479" y="836235"/>
            <a:ext cx="360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</a:t>
            </a:r>
            <a:r>
              <a:rPr lang="en-US" dirty="0" err="1"/>
              <a:t>v</a:t>
            </a:r>
            <a:r>
              <a:rPr lang="en-US" baseline="-25000" dirty="0" err="1"/>
              <a:t>x</a:t>
            </a:r>
            <a:r>
              <a:rPr lang="en-US" dirty="0"/>
              <a:t>(t),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2" y="969575"/>
            <a:ext cx="2611527" cy="2189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78" y="2974783"/>
            <a:ext cx="382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1265490"/>
            <a:ext cx="3945502" cy="1463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3467015"/>
            <a:ext cx="1981895" cy="17479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65894" y="2368551"/>
            <a:ext cx="3147502" cy="36036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30754" y="1983470"/>
            <a:ext cx="4572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77464" y="3855787"/>
            <a:ext cx="828835" cy="36036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14206" y="4851156"/>
            <a:ext cx="1002891" cy="36036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274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8479" y="836235"/>
            <a:ext cx="419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current i</a:t>
            </a:r>
            <a:r>
              <a:rPr lang="en-US" baseline="-25000" dirty="0"/>
              <a:t>x</a:t>
            </a:r>
            <a:r>
              <a:rPr lang="en-US" dirty="0"/>
              <a:t>(t) is calculated as follows,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2" y="969575"/>
            <a:ext cx="2611527" cy="2189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1329307"/>
            <a:ext cx="4651036" cy="183014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490458" y="2440670"/>
            <a:ext cx="4572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6258" y="2799087"/>
            <a:ext cx="1776683" cy="36036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16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8479" y="836235"/>
            <a:ext cx="419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initial energy stored in the capacitor,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2" y="969575"/>
            <a:ext cx="2611527" cy="2189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78" y="3052945"/>
            <a:ext cx="450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total energy dissipated in R</a:t>
            </a:r>
            <a:r>
              <a:rPr lang="en-US" baseline="-25000" dirty="0"/>
              <a:t>3</a:t>
            </a:r>
            <a:r>
              <a:rPr lang="en-US" dirty="0"/>
              <a:t> is given by,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1226966"/>
            <a:ext cx="2194070" cy="1052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" y="3575680"/>
            <a:ext cx="6803811" cy="2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18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 &gt; 0,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479" y="1456809"/>
            <a:ext cx="412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Therefore the time constant is given by,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8479" y="2869839"/>
            <a:ext cx="466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t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>
                <a:latin typeface="Mathcad UniMath" panose="02000503020000020003" pitchFamily="50" charset="0"/>
                <a:sym typeface="Symbol" panose="05050102010706020507" pitchFamily="18" charset="2"/>
              </a:rPr>
              <a:t>∞</a:t>
            </a:r>
            <a:r>
              <a:rPr lang="en-US" dirty="0"/>
              <a:t>, the capacitor acts as an open circuit,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68" y="1056878"/>
            <a:ext cx="2943871" cy="1997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3" y="1826141"/>
            <a:ext cx="1632695" cy="723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3" y="3239171"/>
            <a:ext cx="1875949" cy="771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478" y="4380063"/>
            <a:ext cx="752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general solution for the forced response of </a:t>
            </a:r>
            <a:r>
              <a:rPr lang="en-US" dirty="0" err="1"/>
              <a:t>v</a:t>
            </a:r>
            <a:r>
              <a:rPr lang="en-US" baseline="-25000" dirty="0" err="1"/>
              <a:t>C</a:t>
            </a:r>
            <a:r>
              <a:rPr lang="en-US" dirty="0"/>
              <a:t>(t) is given by,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3" y="4776990"/>
            <a:ext cx="5636141" cy="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486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495300" y="522288"/>
            <a:ext cx="981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5362" name="Rectangle 67"/>
          <p:cNvSpPr>
            <a:spLocks noChangeArrowheads="1"/>
          </p:cNvSpPr>
          <p:nvPr/>
        </p:nvSpPr>
        <p:spPr bwMode="auto">
          <a:xfrm>
            <a:off x="495300" y="938213"/>
            <a:ext cx="8191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switch in the circuit has been in position ‘a’ for a long time. At t = 0, the switch is moved to position ‘b’. Determine: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FF"/>
                </a:solidFill>
              </a:rPr>
              <a:t>The current </a:t>
            </a:r>
            <a:r>
              <a:rPr lang="en-US" dirty="0" err="1">
                <a:solidFill>
                  <a:srgbClr val="0000FF"/>
                </a:solidFill>
              </a:rPr>
              <a:t>i</a:t>
            </a:r>
            <a:r>
              <a:rPr lang="en-US" baseline="-25000" dirty="0" err="1">
                <a:solidFill>
                  <a:srgbClr val="0000FF"/>
                </a:solidFill>
              </a:rPr>
              <a:t>o</a:t>
            </a:r>
            <a:r>
              <a:rPr lang="en-US" dirty="0">
                <a:solidFill>
                  <a:srgbClr val="0000FF"/>
                </a:solidFill>
              </a:rPr>
              <a:t>(t) for t &gt; 0,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FF"/>
                </a:solidFill>
              </a:rPr>
              <a:t>The initial energy stored in L.</a:t>
            </a:r>
          </a:p>
        </p:txBody>
      </p:sp>
      <p:graphicFrame>
        <p:nvGraphicFramePr>
          <p:cNvPr id="120" name="Table 119"/>
          <p:cNvGraphicFramePr>
            <a:graphicFrameLocks noGrp="1"/>
          </p:cNvGraphicFramePr>
          <p:nvPr/>
        </p:nvGraphicFramePr>
        <p:xfrm>
          <a:off x="5721135" y="2895650"/>
          <a:ext cx="2965665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8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I</a:t>
                      </a:r>
                      <a:r>
                        <a:rPr lang="en-US" sz="1600" baseline="-250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R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L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mH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aseline="0" dirty="0">
                          <a:latin typeface="Calibri" panose="020F0502020204030204" pitchFamily="34" charset="0"/>
                        </a:rPr>
                        <a:t>α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2800350"/>
            <a:ext cx="5430623" cy="25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784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2"/>
            <a:ext cx="811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 &lt; 0 the switch has been open for a long time allowing the inductor to act like a short circuit,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479" y="1674070"/>
            <a:ext cx="312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KCL at the top node,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95" y="1478673"/>
            <a:ext cx="4464844" cy="2333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67" y="2105350"/>
            <a:ext cx="1947954" cy="1589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478" y="3969595"/>
            <a:ext cx="312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for V</a:t>
            </a:r>
            <a:r>
              <a:rPr lang="en-US" baseline="-25000" dirty="0"/>
              <a:t>1</a:t>
            </a:r>
            <a:r>
              <a:rPr lang="en-US" dirty="0"/>
              <a:t>,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67" y="4534324"/>
            <a:ext cx="2118725" cy="10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17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2"/>
            <a:ext cx="811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 &lt; 0 the switch has been open for a long time allowing the inductor to act like a short circuit,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479" y="1674070"/>
            <a:ext cx="312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Therefore the current </a:t>
            </a:r>
            <a:r>
              <a:rPr lang="en-US" dirty="0" err="1"/>
              <a:t>iL</a:t>
            </a:r>
            <a:r>
              <a:rPr lang="en-US" dirty="0"/>
              <a:t>(0</a:t>
            </a:r>
            <a:r>
              <a:rPr lang="en-US" baseline="30000" dirty="0"/>
              <a:t>-</a:t>
            </a:r>
            <a:r>
              <a:rPr lang="en-US" dirty="0"/>
              <a:t>) is,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95" y="1478673"/>
            <a:ext cx="4464844" cy="23336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479" y="3684529"/>
            <a:ext cx="3923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 current through the inductor doesn’t change instantaneously,</a:t>
            </a:r>
          </a:p>
        </p:txBody>
      </p:sp>
      <p:sp>
        <p:nvSpPr>
          <p:cNvPr id="9" name="Oval 8"/>
          <p:cNvSpPr/>
          <p:nvPr/>
        </p:nvSpPr>
        <p:spPr>
          <a:xfrm>
            <a:off x="7346759" y="1376083"/>
            <a:ext cx="624548" cy="624548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67" y="2238799"/>
            <a:ext cx="1888308" cy="972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67" y="4380268"/>
            <a:ext cx="2411101" cy="5119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0205" y="2902811"/>
            <a:ext cx="945525" cy="357890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243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8" y="832341"/>
            <a:ext cx="466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find the time constant, we need to find </a:t>
            </a:r>
            <a:r>
              <a:rPr lang="en-US" dirty="0" err="1"/>
              <a:t>R</a:t>
            </a:r>
            <a:r>
              <a:rPr lang="en-US" baseline="-25000" dirty="0" err="1"/>
              <a:t>Th</a:t>
            </a:r>
            <a:r>
              <a:rPr lang="en-US" dirty="0"/>
              <a:t>,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26" y="832341"/>
            <a:ext cx="3071813" cy="230386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085571" y="3136201"/>
            <a:ext cx="273485" cy="6463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26" y="3841549"/>
            <a:ext cx="3240562" cy="2458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" y="1326816"/>
            <a:ext cx="1547885" cy="653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477" y="2546965"/>
            <a:ext cx="466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Thus the time constant,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" y="2969306"/>
            <a:ext cx="1931419" cy="958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59383" y="3333782"/>
            <a:ext cx="251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Th</a:t>
            </a:r>
            <a:r>
              <a:rPr lang="en-US" dirty="0"/>
              <a:t> seen by the inductor,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59320" y="3603087"/>
            <a:ext cx="1522780" cy="357890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4472" y="3567384"/>
            <a:ext cx="2182384" cy="609141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creen Shot 2015-10-27 at 3.59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7" y="4176525"/>
            <a:ext cx="3111500" cy="977900"/>
          </a:xfrm>
          <a:prstGeom prst="rect">
            <a:avLst/>
          </a:prstGeom>
        </p:spPr>
      </p:pic>
      <p:pic>
        <p:nvPicPr>
          <p:cNvPr id="9" name="Picture 8" descr="Screen Shot 2015-10-27 at 3.59.3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7" y="5325431"/>
            <a:ext cx="4336463" cy="953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381E32-3A85-3448-AFFC-74553209E7CD}"/>
              </a:ext>
            </a:extLst>
          </p:cNvPr>
          <p:cNvSpPr txBox="1"/>
          <p:nvPr/>
        </p:nvSpPr>
        <p:spPr>
          <a:xfrm>
            <a:off x="216678" y="317500"/>
            <a:ext cx="618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 &gt; 0, the switch closes resulting in a forced RL circuit,</a:t>
            </a:r>
          </a:p>
        </p:txBody>
      </p:sp>
    </p:spTree>
    <p:extLst>
      <p:ext uri="{BB962C8B-B14F-4D97-AF65-F5344CB8AC3E}">
        <p14:creationId xmlns:p14="http://schemas.microsoft.com/office/powerpoint/2010/main" val="1171880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12000"/>
            <a:ext cx="7772400" cy="2041525"/>
          </a:xfrm>
        </p:spPr>
        <p:txBody>
          <a:bodyPr/>
          <a:lstStyle/>
          <a:p>
            <a:r>
              <a:rPr lang="en-US" sz="3200" b="1" dirty="0"/>
              <a:t>Kirchoff’s Voltage Law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14" y="1206606"/>
            <a:ext cx="8173786" cy="804776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FF0000"/>
                </a:solidFill>
              </a:rPr>
              <a:t>The algebraic sum of all voltages in a closed circuit is equal to zero</a:t>
            </a:r>
            <a:r>
              <a:rPr lang="en-US" sz="1600" b="1" dirty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en-US" sz="2000" dirty="0"/>
              <a:t>(KVL is a law of conservation of energy (zero net change in energy).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CE039-A7ED-534B-8E97-C7D4710E8A69}"/>
              </a:ext>
            </a:extLst>
          </p:cNvPr>
          <p:cNvSpPr/>
          <p:nvPr/>
        </p:nvSpPr>
        <p:spPr>
          <a:xfrm>
            <a:off x="3887513" y="2311781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Where:	</a:t>
            </a:r>
            <a:r>
              <a:rPr lang="en-US" sz="1800" dirty="0" err="1"/>
              <a:t>Vn</a:t>
            </a:r>
            <a:r>
              <a:rPr lang="en-US" sz="1800" dirty="0"/>
              <a:t> is the voltage across branch </a:t>
            </a:r>
            <a:r>
              <a:rPr lang="en-US" sz="1800" i="1" dirty="0"/>
              <a:t>n</a:t>
            </a:r>
            <a:r>
              <a:rPr lang="en-US" sz="18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2236BA-EC85-FA47-BE5A-655040FEF792}"/>
              </a:ext>
            </a:extLst>
          </p:cNvPr>
          <p:cNvSpPr txBox="1"/>
          <p:nvPr/>
        </p:nvSpPr>
        <p:spPr>
          <a:xfrm>
            <a:off x="3975054" y="3017299"/>
            <a:ext cx="366382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Apply KVL around the loop: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E0966B-994D-2E4A-B110-C78012B4CD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4414" y="2164542"/>
            <a:ext cx="3428781" cy="2137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1E348B9-59CC-334F-B42F-4D0128D489DB}"/>
                  </a:ext>
                </a:extLst>
              </p:cNvPr>
              <p:cNvSpPr/>
              <p:nvPr/>
            </p:nvSpPr>
            <p:spPr>
              <a:xfrm>
                <a:off x="3887513" y="3676417"/>
                <a:ext cx="3875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 …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1E348B9-59CC-334F-B42F-4D0128D489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513" y="3676417"/>
                <a:ext cx="3875035" cy="461665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0256CC-4606-C94E-983B-020228A02FAF}"/>
                  </a:ext>
                </a:extLst>
              </p:cNvPr>
              <p:cNvSpPr/>
              <p:nvPr/>
            </p:nvSpPr>
            <p:spPr>
              <a:xfrm>
                <a:off x="284414" y="4370748"/>
                <a:ext cx="8964689" cy="195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Mathematically, KVL can be written more compactly as follows,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=0</m:t>
                        </m:r>
                      </m:e>
                    </m:nary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				 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where, </a:t>
                </a:r>
              </a:p>
              <a:p>
                <a:pPr marL="45720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voltage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element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=1,2,3….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0256CC-4606-C94E-983B-020228A02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14" y="4370748"/>
                <a:ext cx="8964689" cy="1953805"/>
              </a:xfrm>
              <a:prstGeom prst="rect">
                <a:avLst/>
              </a:prstGeom>
              <a:blipFill>
                <a:blip r:embed="rId4"/>
                <a:stretch>
                  <a:fillRect l="-2546" t="-1935" b="-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75EBFD2-9415-7C41-8588-F7554E595A73}"/>
              </a:ext>
            </a:extLst>
          </p:cNvPr>
          <p:cNvSpPr/>
          <p:nvPr/>
        </p:nvSpPr>
        <p:spPr>
          <a:xfrm>
            <a:off x="685800" y="3018100"/>
            <a:ext cx="261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Closed circuit - Loop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93417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Phasor technique </a:t>
            </a:r>
            <a:r>
              <a:rPr lang="en-US" sz="1800" dirty="0">
                <a:solidFill>
                  <a:srgbClr val="FF0000"/>
                </a:solidFill>
              </a:rPr>
              <a:t>obtains the steady-state</a:t>
            </a:r>
            <a:r>
              <a:rPr lang="en-US" sz="1800" dirty="0"/>
              <a:t>, which significantly reduces mathematical complexity. Unlike the differential equation solution approach that leads to both responses.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voltage and current responses due to sinusoidal excitation will also be </a:t>
            </a:r>
            <a:r>
              <a:rPr lang="en-US" sz="1800" dirty="0">
                <a:solidFill>
                  <a:srgbClr val="FF0000"/>
                </a:solidFill>
              </a:rPr>
              <a:t>sinusoidal</a:t>
            </a:r>
            <a:r>
              <a:rPr lang="en-US" sz="1800" dirty="0"/>
              <a:t> at the </a:t>
            </a:r>
            <a:r>
              <a:rPr lang="en-US" sz="1800" dirty="0">
                <a:solidFill>
                  <a:srgbClr val="FF0000"/>
                </a:solidFill>
              </a:rPr>
              <a:t>same frequency </a:t>
            </a:r>
            <a:r>
              <a:rPr lang="en-US" sz="1800" dirty="0"/>
              <a:t>of the excitation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Only their maximum amplitudes and phase shift will be different than the excitation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phasor impedance refers to the phasor equivalence in complex numbers of the single elements 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i="1" dirty="0"/>
              <a:t>L</a:t>
            </a:r>
            <a:r>
              <a:rPr lang="en-US" sz="1800" dirty="0"/>
              <a:t> and </a:t>
            </a:r>
            <a:r>
              <a:rPr lang="en-US" sz="1800" i="1" dirty="0"/>
              <a:t>C</a:t>
            </a:r>
            <a:r>
              <a:rPr lang="en-US" sz="1800" dirty="0"/>
              <a:t> expressed as impedance,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phasor </a:t>
            </a:r>
            <a:r>
              <a:rPr lang="en-US" sz="1800" b="1" i="1" dirty="0"/>
              <a:t>I-V </a:t>
            </a:r>
            <a:r>
              <a:rPr lang="en-US" sz="1800" dirty="0"/>
              <a:t>relationship for the three elements is given by,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2836968" y="520065"/>
            <a:ext cx="3322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AC Phasor Analysis Technique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59" y="4287865"/>
            <a:ext cx="3266176" cy="452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59" y="5407767"/>
            <a:ext cx="771561" cy="2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4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Powerful analysis techniques such as nodal and mesh analysis can be used in phasor circuits to obtain steady state voltages and currents in AC circuits.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When analyzing phasor circuits, voltage and current sources should be in cosine reference, then we transfer the circuit elements from time-domain to phasor-domain equivalent,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2836968" y="520065"/>
            <a:ext cx="3322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AC Phasor Analysis Technique</a:t>
            </a:r>
          </a:p>
        </p:txBody>
      </p:sp>
      <p:pic>
        <p:nvPicPr>
          <p:cNvPr id="2" name="Picture 1" descr="Screen Shot 2015-12-03 at 4.49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9" y="3343608"/>
            <a:ext cx="8019580" cy="29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92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495300" y="522288"/>
            <a:ext cx="981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5362" name="Rectangle 67"/>
          <p:cNvSpPr>
            <a:spLocks noChangeArrowheads="1"/>
          </p:cNvSpPr>
          <p:nvPr/>
        </p:nvSpPr>
        <p:spPr bwMode="auto">
          <a:xfrm>
            <a:off x="495300" y="938213"/>
            <a:ext cx="8191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For the given circuit, the voltage input is given by: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Determine the expressions i</a:t>
            </a:r>
            <a:r>
              <a:rPr lang="en-US" baseline="-25000" dirty="0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(t) and 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baseline="-25000" dirty="0" err="1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(t).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14949" y="2654584"/>
          <a:ext cx="3077532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5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/>
                        <a:t>V</a:t>
                      </a:r>
                      <a:r>
                        <a:rPr lang="en-US" sz="1600" baseline="-25000" dirty="0" err="1"/>
                        <a:t>m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ym typeface="Symbol" panose="05050102010706020507" pitchFamily="18" charset="2"/>
                        </a:rPr>
                        <a:t>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3000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ym typeface="Symbol" panose="05050102010706020507" pitchFamily="18" charset="2"/>
                        </a:rPr>
                        <a:t>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Calibri" panose="020F0502020204030204" pitchFamily="34" charset="0"/>
                        </a:rPr>
                        <a:t>π</a:t>
                      </a:r>
                      <a:r>
                        <a:rPr lang="en-US" sz="1600" dirty="0"/>
                        <a:t>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ym typeface="Symbol" panose="05050102010706020507" pitchFamily="18" charset="2"/>
                        </a:rPr>
                        <a:t>R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Mathcad UniMath" panose="02000503020000020003" pitchFamily="50" charset="0"/>
                        </a:rPr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ym typeface="Symbol" panose="05050102010706020507" pitchFamily="18" charset="2"/>
                        </a:rPr>
                        <a:t>L</a:t>
                      </a:r>
                      <a:r>
                        <a:rPr lang="en-US" sz="1600" baseline="-25000" dirty="0">
                          <a:sym typeface="Symbol" panose="05050102010706020507" pitchFamily="18" charset="2"/>
                        </a:rPr>
                        <a:t>1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ym typeface="Symbol" panose="05050102010706020507" pitchFamily="18" charset="2"/>
                        </a:rPr>
                        <a:t>L</a:t>
                      </a:r>
                      <a:r>
                        <a:rPr lang="en-US" sz="1600" baseline="-25000" dirty="0">
                          <a:sym typeface="Symbol" panose="05050102010706020507" pitchFamily="18" charset="2"/>
                        </a:rPr>
                        <a:t>2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ym typeface="Symbol" panose="05050102010706020507" pitchFamily="18" charset="2"/>
                        </a:rPr>
                        <a:t>C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ym typeface="Symbol" panose="05050102010706020507" pitchFamily="18" charset="2"/>
                        </a:rPr>
                        <a:t>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1395605"/>
            <a:ext cx="2127296" cy="28554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654584"/>
            <a:ext cx="4499646" cy="2682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2678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we transform the circuit into the phasor-domain,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479" y="1430313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can be seen that the current </a:t>
            </a:r>
            <a:r>
              <a:rPr lang="en-US" b="1" i="1" dirty="0"/>
              <a:t>I</a:t>
            </a:r>
            <a:r>
              <a:rPr lang="en-US" b="1" i="1" baseline="-25000" dirty="0"/>
              <a:t>x</a:t>
            </a:r>
            <a:r>
              <a:rPr lang="en-US" dirty="0"/>
              <a:t> equals </a:t>
            </a:r>
            <a:r>
              <a:rPr lang="en-US" b="1" i="1" dirty="0"/>
              <a:t>I</a:t>
            </a:r>
            <a:r>
              <a:rPr lang="en-US" b="1" i="1" baseline="-25000" dirty="0"/>
              <a:t>1</a:t>
            </a:r>
            <a:r>
              <a:rPr lang="en-US" b="1" i="1" dirty="0"/>
              <a:t> – I</a:t>
            </a:r>
            <a:r>
              <a:rPr lang="en-US" b="1" i="1" baseline="-25000" dirty="0"/>
              <a:t>2</a:t>
            </a:r>
            <a:r>
              <a:rPr lang="en-US" dirty="0"/>
              <a:t>, and that,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33" y="3886201"/>
            <a:ext cx="4101506" cy="2647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479" y="2413664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applying KVL around both loops yields,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" y="1885111"/>
            <a:ext cx="943022" cy="273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" y="2865301"/>
            <a:ext cx="4514897" cy="9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436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both equations for </a:t>
            </a:r>
            <a:r>
              <a:rPr lang="en-US" b="1" i="1" dirty="0"/>
              <a:t>I</a:t>
            </a:r>
            <a:r>
              <a:rPr lang="en-US" b="1" i="1" baseline="-25000" dirty="0"/>
              <a:t>1</a:t>
            </a:r>
            <a:r>
              <a:rPr lang="en-US" dirty="0"/>
              <a:t>,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33" y="3886201"/>
            <a:ext cx="4101506" cy="2647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479" y="2425574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Solving both equations for </a:t>
            </a:r>
            <a:r>
              <a:rPr lang="en-US" b="1" i="1" dirty="0"/>
              <a:t>I</a:t>
            </a:r>
            <a:r>
              <a:rPr lang="en-US" b="1" i="1" baseline="-25000" dirty="0"/>
              <a:t>2</a:t>
            </a:r>
            <a:r>
              <a:rPr lang="en-US" dirty="0"/>
              <a:t>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" y="1266863"/>
            <a:ext cx="4914947" cy="926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" y="2876839"/>
            <a:ext cx="4914947" cy="9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160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the voltage </a:t>
            </a:r>
            <a:r>
              <a:rPr lang="en-US" b="1" i="1" dirty="0" err="1"/>
              <a:t>V</a:t>
            </a:r>
            <a:r>
              <a:rPr lang="en-US" b="1" i="1" baseline="-25000" dirty="0" err="1"/>
              <a:t>x</a:t>
            </a:r>
            <a:r>
              <a:rPr lang="en-US" dirty="0"/>
              <a:t>,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33" y="3886201"/>
            <a:ext cx="4101506" cy="2647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479" y="2410753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the voltage </a:t>
            </a:r>
            <a:r>
              <a:rPr lang="en-US" b="1" i="1" dirty="0"/>
              <a:t>I</a:t>
            </a:r>
            <a:r>
              <a:rPr lang="en-US" b="1" i="1" baseline="-25000" dirty="0"/>
              <a:t>x</a:t>
            </a:r>
            <a:r>
              <a:rPr lang="en-US" dirty="0"/>
              <a:t>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" y="1286890"/>
            <a:ext cx="3616492" cy="798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" y="2918800"/>
            <a:ext cx="3729084" cy="8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803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479" y="832342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Transforming the voltage </a:t>
            </a:r>
            <a:r>
              <a:rPr lang="en-US" b="1" i="1" dirty="0" err="1"/>
              <a:t>V</a:t>
            </a:r>
            <a:r>
              <a:rPr lang="en-US" b="1" i="1" baseline="-25000" dirty="0" err="1"/>
              <a:t>x</a:t>
            </a:r>
            <a:r>
              <a:rPr lang="en-US" b="1" i="1" dirty="0"/>
              <a:t> </a:t>
            </a:r>
            <a:r>
              <a:rPr lang="en-US" dirty="0"/>
              <a:t>back to the time-domain yields,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33" y="3886201"/>
            <a:ext cx="4101506" cy="2647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479" y="2410753"/>
            <a:ext cx="81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Transforming the voltage </a:t>
            </a:r>
            <a:r>
              <a:rPr lang="en-US" b="1" i="1" dirty="0"/>
              <a:t>I</a:t>
            </a:r>
            <a:r>
              <a:rPr lang="en-US" b="1" i="1" baseline="-25000" dirty="0"/>
              <a:t>x</a:t>
            </a:r>
            <a:r>
              <a:rPr lang="en-US" b="1" i="1" dirty="0"/>
              <a:t> </a:t>
            </a:r>
            <a:r>
              <a:rPr lang="en-US" dirty="0"/>
              <a:t>back to the time-domain yields,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" y="1266863"/>
            <a:ext cx="4300584" cy="79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" y="2847198"/>
            <a:ext cx="4300584" cy="7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650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965200" y="1041400"/>
            <a:ext cx="7207250" cy="4114800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marL="0" lvl="0" indent="0" algn="l">
              <a:buNone/>
            </a:pPr>
            <a:endParaRPr lang="en-US" sz="2000"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marL="342900" lvl="0" indent="-342900" algn="l">
              <a:buFont typeface="Wingdings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Instantaneous power </a:t>
            </a:r>
            <a:r>
              <a:rPr lang="en-US" sz="2000" dirty="0"/>
              <a:t>for transient dc RLC circuits and steady state ac circuits.</a:t>
            </a:r>
          </a:p>
          <a:p>
            <a:pPr marL="342900" lvl="0" indent="-342900" algn="l">
              <a:buFont typeface="Wingdings" charset="2"/>
              <a:buChar char="Ø"/>
            </a:pPr>
            <a:endParaRPr lang="en-US" sz="2000" dirty="0"/>
          </a:p>
          <a:p>
            <a:pPr marL="342900" lvl="0" indent="-342900" algn="l">
              <a:buFont typeface="Wingdings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Average power </a:t>
            </a:r>
            <a:r>
              <a:rPr lang="en-US" sz="2000" dirty="0"/>
              <a:t>for purely resistive, purely capacitive, purely inductive, and resistive reactive RLC networks.</a:t>
            </a:r>
          </a:p>
          <a:p>
            <a:pPr lvl="0" algn="l"/>
            <a:endParaRPr lang="en-US" sz="2000" dirty="0">
              <a:solidFill>
                <a:srgbClr val="FF0000"/>
              </a:solidFill>
            </a:endParaRPr>
          </a:p>
          <a:p>
            <a:pPr marL="342900" lvl="0" indent="-342900" algn="l">
              <a:buFont typeface="Wingdings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Reactive Power</a:t>
            </a:r>
          </a:p>
          <a:p>
            <a:pPr lvl="0" algn="l"/>
            <a:endParaRPr lang="en-US" sz="2000" dirty="0">
              <a:solidFill>
                <a:srgbClr val="FF0000"/>
              </a:solidFill>
            </a:endParaRPr>
          </a:p>
          <a:p>
            <a:pPr marL="342900" lvl="0" indent="-342900" algn="l">
              <a:buFont typeface="Wingdings" charset="2"/>
              <a:buChar char="Ø"/>
            </a:pPr>
            <a:r>
              <a:rPr lang="en-US" sz="2100" dirty="0">
                <a:solidFill>
                  <a:srgbClr val="FF0000"/>
                </a:solidFill>
              </a:rPr>
              <a:t>Complex power</a:t>
            </a:r>
            <a:r>
              <a:rPr lang="en-US" sz="2000" dirty="0"/>
              <a:t>, </a:t>
            </a:r>
            <a:r>
              <a:rPr lang="en-US" sz="2100" dirty="0">
                <a:solidFill>
                  <a:srgbClr val="FF0000"/>
                </a:solidFill>
              </a:rPr>
              <a:t>apparent power</a:t>
            </a:r>
            <a:r>
              <a:rPr lang="en-US" sz="2000" dirty="0"/>
              <a:t>, and the </a:t>
            </a:r>
            <a:r>
              <a:rPr lang="en-US" sz="2100" dirty="0">
                <a:solidFill>
                  <a:srgbClr val="FF0000"/>
                </a:solidFill>
              </a:rPr>
              <a:t>power factor</a:t>
            </a:r>
            <a:r>
              <a:rPr lang="en-US" sz="2000" dirty="0"/>
              <a:t>.</a:t>
            </a:r>
          </a:p>
          <a:p>
            <a:pPr lvl="0" algn="l"/>
            <a:endParaRPr lang="en-US" sz="2000" dirty="0"/>
          </a:p>
          <a:p>
            <a:pPr marL="342900" lvl="0" indent="-342900" algn="l">
              <a:buFont typeface="Wingdings" charset="2"/>
              <a:buChar char="Ø"/>
            </a:pPr>
            <a:r>
              <a:rPr lang="en-US" sz="2000" dirty="0"/>
              <a:t>Power factor </a:t>
            </a:r>
            <a:r>
              <a:rPr lang="en-US" sz="2000" i="1" dirty="0" err="1"/>
              <a:t>Pf</a:t>
            </a:r>
            <a:r>
              <a:rPr lang="en-US" sz="2000" dirty="0"/>
              <a:t> under more details and for different types of load impedance.</a:t>
            </a:r>
          </a:p>
          <a:p>
            <a:pPr marL="342900" lvl="0" indent="-342900" algn="l">
              <a:buFont typeface="Wingdings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  <a:p>
            <a:pPr lvl="0" algn="l"/>
            <a:endParaRPr lang="en-US" sz="5400" dirty="0"/>
          </a:p>
        </p:txBody>
      </p:sp>
      <p:sp>
        <p:nvSpPr>
          <p:cNvPr id="3" name="TextBox 72">
            <a:extLst>
              <a:ext uri="{FF2B5EF4-FFF2-40B4-BE49-F238E27FC236}">
                <a16:creationId xmlns:a16="http://schemas.microsoft.com/office/drawing/2014/main" id="{418ECF5D-01C2-1A42-9117-7C381A115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440" y="520065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Power Calculations</a:t>
            </a:r>
          </a:p>
        </p:txBody>
      </p:sp>
    </p:spTree>
    <p:extLst>
      <p:ext uri="{BB962C8B-B14F-4D97-AF65-F5344CB8AC3E}">
        <p14:creationId xmlns:p14="http://schemas.microsoft.com/office/powerpoint/2010/main" val="3559816149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Instantaneous power, P(t), is measured as the product of the instantaneous current, </a:t>
            </a:r>
            <a:r>
              <a:rPr lang="en-US" sz="1800" dirty="0" err="1"/>
              <a:t>i</a:t>
            </a:r>
            <a:r>
              <a:rPr lang="en-US" sz="1800" dirty="0"/>
              <a:t>(t), and the instantaneous voltage, v(t).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Average Power is the average rate by which energy is being absorbed by a circuit element, it is defined as the average of the instantaneous power, </a:t>
            </a:r>
            <a:r>
              <a:rPr lang="en-US" sz="1800" i="1" dirty="0"/>
              <a:t>p(t),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Reactive power is power that gets exchanged back and forth in reactive elements; inductors and capacitors, denoted by Q.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418440" y="520065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Power Calculations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00" y="3434674"/>
            <a:ext cx="1866988" cy="66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00" y="2083120"/>
            <a:ext cx="1635640" cy="3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097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66"/>
          <p:cNvSpPr txBox="1">
            <a:spLocks noChangeArrowheads="1"/>
          </p:cNvSpPr>
          <p:nvPr/>
        </p:nvSpPr>
        <p:spPr bwMode="auto">
          <a:xfrm>
            <a:off x="623889" y="1403349"/>
            <a:ext cx="774858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The instantaneous power, P(t), is measured as the product of the instantaneous currant, </a:t>
            </a:r>
            <a:r>
              <a:rPr lang="en-US" sz="1800" dirty="0" err="1"/>
              <a:t>i</a:t>
            </a:r>
            <a:r>
              <a:rPr lang="en-US" sz="1800" dirty="0"/>
              <a:t>(t), and the instantaneous voltage, v(t).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The unit of instantaneous power, P(t), is </a:t>
            </a:r>
            <a:r>
              <a:rPr lang="en-US" sz="1800" b="1" dirty="0">
                <a:solidFill>
                  <a:srgbClr val="0000FF"/>
                </a:solidFill>
              </a:rPr>
              <a:t>watts (W).</a:t>
            </a:r>
          </a:p>
        </p:txBody>
      </p:sp>
      <p:sp>
        <p:nvSpPr>
          <p:cNvPr id="9" name="TextBox 72"/>
          <p:cNvSpPr txBox="1">
            <a:spLocks noChangeArrowheads="1"/>
          </p:cNvSpPr>
          <p:nvPr/>
        </p:nvSpPr>
        <p:spPr bwMode="auto">
          <a:xfrm>
            <a:off x="3322238" y="520065"/>
            <a:ext cx="2351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</a:rPr>
              <a:t>Instantaneous Power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87" y="2113437"/>
            <a:ext cx="1635640" cy="335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1E7DD-2326-B145-91F3-F205B6EC8B6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27837" y="3432271"/>
            <a:ext cx="3229265" cy="21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3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17849</TotalTime>
  <Words>4631</Words>
  <Application>Microsoft Macintosh PowerPoint</Application>
  <PresentationFormat>On-screen Show (4:3)</PresentationFormat>
  <Paragraphs>830</Paragraphs>
  <Slides>122</Slides>
  <Notes>105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122</vt:i4>
      </vt:variant>
    </vt:vector>
  </HeadingPairs>
  <TitlesOfParts>
    <vt:vector size="135" baseType="lpstr">
      <vt:lpstr>Arial</vt:lpstr>
      <vt:lpstr>Calibri</vt:lpstr>
      <vt:lpstr>Cambria Math</vt:lpstr>
      <vt:lpstr>Chalkboard</vt:lpstr>
      <vt:lpstr>Franklin Gothic Book</vt:lpstr>
      <vt:lpstr>Mathcad UniMath</vt:lpstr>
      <vt:lpstr>Symbol</vt:lpstr>
      <vt:lpstr>Times New Roman</vt:lpstr>
      <vt:lpstr>Times New Roman Bold</vt:lpstr>
      <vt:lpstr>Wingdings</vt:lpstr>
      <vt:lpstr>Office Theme</vt:lpstr>
      <vt:lpstr>Equation</vt:lpstr>
      <vt:lpstr>Equation.DSMT4</vt:lpstr>
      <vt:lpstr>EEL 3004 Electrical Networks   Lecture #25 Course Review Topics  </vt:lpstr>
      <vt:lpstr>Final Exam</vt:lpstr>
      <vt:lpstr>Lecture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Kirchoff’s Voltage 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phase Voltages  Configurations</vt:lpstr>
      <vt:lpstr>Balanced Three phase Loads</vt:lpstr>
      <vt:lpstr>Three phase Load Connections</vt:lpstr>
      <vt:lpstr>Typical Balanced Wye-wye Connection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Issa Batarseh</cp:lastModifiedBy>
  <cp:revision>534</cp:revision>
  <dcterms:created xsi:type="dcterms:W3CDTF">2015-09-08T14:15:33Z</dcterms:created>
  <dcterms:modified xsi:type="dcterms:W3CDTF">2020-04-06T00:51:24Z</dcterms:modified>
</cp:coreProperties>
</file>